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692" r:id="rId2"/>
    <p:sldId id="686" r:id="rId3"/>
    <p:sldId id="689" r:id="rId4"/>
    <p:sldId id="690" r:id="rId5"/>
    <p:sldId id="695" r:id="rId6"/>
    <p:sldId id="691" r:id="rId7"/>
    <p:sldId id="665" r:id="rId8"/>
    <p:sldId id="663" r:id="rId9"/>
    <p:sldId id="661" r:id="rId10"/>
    <p:sldId id="668" r:id="rId11"/>
    <p:sldId id="265" r:id="rId12"/>
    <p:sldId id="670" r:id="rId13"/>
    <p:sldId id="671" r:id="rId14"/>
    <p:sldId id="681" r:id="rId15"/>
    <p:sldId id="682" r:id="rId16"/>
    <p:sldId id="683" r:id="rId17"/>
    <p:sldId id="684" r:id="rId18"/>
    <p:sldId id="685" r:id="rId19"/>
    <p:sldId id="673" r:id="rId20"/>
    <p:sldId id="674" r:id="rId21"/>
    <p:sldId id="675" r:id="rId22"/>
    <p:sldId id="676" r:id="rId23"/>
    <p:sldId id="6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434" autoAdjust="0"/>
  </p:normalViewPr>
  <p:slideViewPr>
    <p:cSldViewPr snapToGrid="0">
      <p:cViewPr varScale="1">
        <p:scale>
          <a:sx n="114" d="100"/>
          <a:sy n="114" d="100"/>
        </p:scale>
        <p:origin x="240" y="108"/>
      </p:cViewPr>
      <p:guideLst>
        <p:guide orient="horz" pos="2160"/>
        <p:guide pos="3840"/>
      </p:guideLst>
    </p:cSldViewPr>
  </p:slideViewPr>
  <p:notesTextViewPr>
    <p:cViewPr>
      <p:scale>
        <a:sx n="1" d="1"/>
        <a:sy n="1" d="1"/>
      </p:scale>
      <p:origin x="0" y="0"/>
    </p:cViewPr>
  </p:notesTextViewPr>
  <p:sorterViewPr>
    <p:cViewPr>
      <p:scale>
        <a:sx n="100" d="100"/>
        <a:sy n="100" d="100"/>
      </p:scale>
      <p:origin x="0" y="-4758"/>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Age</a:t>
            </a:r>
            <a:r>
              <a:rPr lang="en-US" baseline="0" dirty="0"/>
              <a:t>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Drinks at Home</c:v>
                </c:pt>
              </c:strCache>
            </c:strRef>
          </c:tx>
          <c:spPr>
            <a:solidFill>
              <a:schemeClr val="accent1"/>
            </a:solidFill>
            <a:ln>
              <a:noFill/>
            </a:ln>
            <a:effectLst/>
          </c:spPr>
          <c:invertIfNegative val="0"/>
          <c:cat>
            <c:strRef>
              <c:f>Sheet1!$A$2:$A$14</c:f>
              <c:strCache>
                <c:ptCount val="13"/>
                <c:pt idx="0">
                  <c:v>21* </c:v>
                </c:pt>
                <c:pt idx="1">
                  <c:v>22-24</c:v>
                </c:pt>
                <c:pt idx="2">
                  <c:v>25-29</c:v>
                </c:pt>
                <c:pt idx="3">
                  <c:v>30-34</c:v>
                </c:pt>
                <c:pt idx="4">
                  <c:v>35-39 *</c:v>
                </c:pt>
                <c:pt idx="5">
                  <c:v>40-44 *</c:v>
                </c:pt>
                <c:pt idx="6">
                  <c:v>45-49</c:v>
                </c:pt>
                <c:pt idx="7">
                  <c:v>50-54</c:v>
                </c:pt>
                <c:pt idx="8">
                  <c:v>55-59</c:v>
                </c:pt>
                <c:pt idx="9">
                  <c:v>60-64</c:v>
                </c:pt>
                <c:pt idx="10">
                  <c:v>65-69</c:v>
                </c:pt>
                <c:pt idx="11">
                  <c:v>70-74</c:v>
                </c:pt>
                <c:pt idx="12">
                  <c:v>75+</c:v>
                </c:pt>
              </c:strCache>
            </c:strRef>
          </c:cat>
          <c:val>
            <c:numRef>
              <c:f>Sheet1!$B$2:$B$14</c:f>
              <c:numCache>
                <c:formatCode>0.0%</c:formatCode>
                <c:ptCount val="13"/>
                <c:pt idx="0">
                  <c:v>1.0339712011495588E-2</c:v>
                </c:pt>
                <c:pt idx="1">
                  <c:v>0.10587297416263909</c:v>
                </c:pt>
                <c:pt idx="2">
                  <c:v>0.10368317938244462</c:v>
                </c:pt>
                <c:pt idx="3">
                  <c:v>0.12766559006376457</c:v>
                </c:pt>
                <c:pt idx="4">
                  <c:v>3.1104510311993083E-2</c:v>
                </c:pt>
                <c:pt idx="5">
                  <c:v>6.2383649827976367E-2</c:v>
                </c:pt>
                <c:pt idx="6">
                  <c:v>9.7729709472442375E-2</c:v>
                </c:pt>
                <c:pt idx="7">
                  <c:v>0.11815190190606388</c:v>
                </c:pt>
                <c:pt idx="8">
                  <c:v>0.11787138642282882</c:v>
                </c:pt>
                <c:pt idx="9">
                  <c:v>6.225503403329153E-2</c:v>
                </c:pt>
                <c:pt idx="10">
                  <c:v>6.1099155016404047E-2</c:v>
                </c:pt>
                <c:pt idx="11">
                  <c:v>5.1078210599493731E-2</c:v>
                </c:pt>
                <c:pt idx="12">
                  <c:v>4.5389179198390979E-2</c:v>
                </c:pt>
              </c:numCache>
            </c:numRef>
          </c:val>
          <c:extLst>
            <c:ext xmlns:c16="http://schemas.microsoft.com/office/drawing/2014/chart" uri="{C3380CC4-5D6E-409C-BE32-E72D297353CC}">
              <c16:uniqueId val="{00000000-9AE4-4311-BF92-56C8F176F291}"/>
            </c:ext>
          </c:extLst>
        </c:ser>
        <c:ser>
          <c:idx val="1"/>
          <c:order val="1"/>
          <c:tx>
            <c:strRef>
              <c:f>Sheet1!$C$1</c:f>
              <c:strCache>
                <c:ptCount val="1"/>
                <c:pt idx="0">
                  <c:v>Drinks Out </c:v>
                </c:pt>
              </c:strCache>
            </c:strRef>
          </c:tx>
          <c:spPr>
            <a:solidFill>
              <a:schemeClr val="accent3"/>
            </a:solidFill>
            <a:ln>
              <a:noFill/>
            </a:ln>
            <a:effectLst/>
          </c:spPr>
          <c:invertIfNegative val="0"/>
          <c:cat>
            <c:strRef>
              <c:f>Sheet1!$A$2:$A$14</c:f>
              <c:strCache>
                <c:ptCount val="13"/>
                <c:pt idx="0">
                  <c:v>21* </c:v>
                </c:pt>
                <c:pt idx="1">
                  <c:v>22-24</c:v>
                </c:pt>
                <c:pt idx="2">
                  <c:v>25-29</c:v>
                </c:pt>
                <c:pt idx="3">
                  <c:v>30-34</c:v>
                </c:pt>
                <c:pt idx="4">
                  <c:v>35-39 *</c:v>
                </c:pt>
                <c:pt idx="5">
                  <c:v>40-44 *</c:v>
                </c:pt>
                <c:pt idx="6">
                  <c:v>45-49</c:v>
                </c:pt>
                <c:pt idx="7">
                  <c:v>50-54</c:v>
                </c:pt>
                <c:pt idx="8">
                  <c:v>55-59</c:v>
                </c:pt>
                <c:pt idx="9">
                  <c:v>60-64</c:v>
                </c:pt>
                <c:pt idx="10">
                  <c:v>65-69</c:v>
                </c:pt>
                <c:pt idx="11">
                  <c:v>70-74</c:v>
                </c:pt>
                <c:pt idx="12">
                  <c:v>75+</c:v>
                </c:pt>
              </c:strCache>
            </c:strRef>
          </c:cat>
          <c:val>
            <c:numRef>
              <c:f>Sheet1!$C$2:$C$14</c:f>
              <c:numCache>
                <c:formatCode>0.0%</c:formatCode>
                <c:ptCount val="13"/>
                <c:pt idx="0">
                  <c:v>1.8521638884628894E-2</c:v>
                </c:pt>
                <c:pt idx="1">
                  <c:v>4.92584298092133E-2</c:v>
                </c:pt>
                <c:pt idx="2">
                  <c:v>9.1481829026857989E-2</c:v>
                </c:pt>
                <c:pt idx="3">
                  <c:v>0.10624943720776502</c:v>
                </c:pt>
                <c:pt idx="4">
                  <c:v>8.0861657964449649E-2</c:v>
                </c:pt>
                <c:pt idx="5">
                  <c:v>9.9433726637627354E-2</c:v>
                </c:pt>
                <c:pt idx="6">
                  <c:v>8.2203919322670779E-2</c:v>
                </c:pt>
                <c:pt idx="7">
                  <c:v>9.0868351700409078E-2</c:v>
                </c:pt>
                <c:pt idx="8">
                  <c:v>0.10268240820952541</c:v>
                </c:pt>
                <c:pt idx="9">
                  <c:v>8.7031362642922411E-2</c:v>
                </c:pt>
                <c:pt idx="10">
                  <c:v>7.0844962370487319E-2</c:v>
                </c:pt>
                <c:pt idx="11">
                  <c:v>4.5848216728789443E-2</c:v>
                </c:pt>
                <c:pt idx="12">
                  <c:v>5.8987264120596246E-2</c:v>
                </c:pt>
              </c:numCache>
            </c:numRef>
          </c:val>
          <c:extLst>
            <c:ext xmlns:c16="http://schemas.microsoft.com/office/drawing/2014/chart" uri="{C3380CC4-5D6E-409C-BE32-E72D297353CC}">
              <c16:uniqueId val="{00000001-9AE4-4311-BF92-56C8F176F291}"/>
            </c:ext>
          </c:extLst>
        </c:ser>
        <c:dLbls>
          <c:showLegendKey val="0"/>
          <c:showVal val="0"/>
          <c:showCatName val="0"/>
          <c:showSerName val="0"/>
          <c:showPercent val="0"/>
          <c:showBubbleSize val="0"/>
        </c:dLbls>
        <c:gapWidth val="219"/>
        <c:overlap val="-27"/>
        <c:axId val="557872608"/>
        <c:axId val="557873592"/>
      </c:barChart>
      <c:catAx>
        <c:axId val="557872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7873592"/>
        <c:crosses val="autoZero"/>
        <c:auto val="1"/>
        <c:lblAlgn val="ctr"/>
        <c:lblOffset val="100"/>
        <c:noMultiLvlLbl val="0"/>
      </c:catAx>
      <c:valAx>
        <c:axId val="55787359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7872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Age</a:t>
            </a:r>
            <a:r>
              <a:rPr lang="en-US" baseline="0" dirty="0"/>
              <a:t>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10+ Drinks</c:v>
                </c:pt>
              </c:strCache>
            </c:strRef>
          </c:tx>
          <c:spPr>
            <a:solidFill>
              <a:schemeClr val="accent1">
                <a:shade val="76000"/>
              </a:schemeClr>
            </a:solidFill>
            <a:ln>
              <a:noFill/>
            </a:ln>
            <a:effectLst/>
          </c:spPr>
          <c:invertIfNegative val="0"/>
          <c:cat>
            <c:strRef>
              <c:f>Sheet1!$A$2:$A$14</c:f>
              <c:strCache>
                <c:ptCount val="13"/>
                <c:pt idx="0">
                  <c:v>21* </c:v>
                </c:pt>
                <c:pt idx="1">
                  <c:v>22-24</c:v>
                </c:pt>
                <c:pt idx="2">
                  <c:v>25-29</c:v>
                </c:pt>
                <c:pt idx="3">
                  <c:v>30-34</c:v>
                </c:pt>
                <c:pt idx="4">
                  <c:v>35-39 *</c:v>
                </c:pt>
                <c:pt idx="5">
                  <c:v>40-44 *</c:v>
                </c:pt>
                <c:pt idx="6">
                  <c:v>45-49</c:v>
                </c:pt>
                <c:pt idx="7">
                  <c:v>50-54</c:v>
                </c:pt>
                <c:pt idx="8">
                  <c:v>55-59</c:v>
                </c:pt>
                <c:pt idx="9">
                  <c:v>60-64</c:v>
                </c:pt>
                <c:pt idx="10">
                  <c:v>65-69</c:v>
                </c:pt>
                <c:pt idx="11">
                  <c:v>70-74</c:v>
                </c:pt>
                <c:pt idx="12">
                  <c:v>75+</c:v>
                </c:pt>
              </c:strCache>
            </c:strRef>
          </c:cat>
          <c:val>
            <c:numRef>
              <c:f>Sheet1!$B$2:$B$14</c:f>
              <c:numCache>
                <c:formatCode>0.0%</c:formatCode>
                <c:ptCount val="13"/>
                <c:pt idx="0">
                  <c:v>2.1000000000000001E-2</c:v>
                </c:pt>
                <c:pt idx="1">
                  <c:v>6.9000000000000006E-2</c:v>
                </c:pt>
                <c:pt idx="2">
                  <c:v>8.8999999999999996E-2</c:v>
                </c:pt>
                <c:pt idx="3">
                  <c:v>0.11899999999999999</c:v>
                </c:pt>
                <c:pt idx="4">
                  <c:v>9.5000000000000001E-2</c:v>
                </c:pt>
                <c:pt idx="5">
                  <c:v>9.4E-2</c:v>
                </c:pt>
                <c:pt idx="6">
                  <c:v>0.08</c:v>
                </c:pt>
                <c:pt idx="7">
                  <c:v>0.1</c:v>
                </c:pt>
                <c:pt idx="8">
                  <c:v>0.09</c:v>
                </c:pt>
                <c:pt idx="9">
                  <c:v>8.4000000000000005E-2</c:v>
                </c:pt>
                <c:pt idx="10">
                  <c:v>0.06</c:v>
                </c:pt>
                <c:pt idx="11">
                  <c:v>3.6999999999999998E-2</c:v>
                </c:pt>
                <c:pt idx="12">
                  <c:v>4.7E-2</c:v>
                </c:pt>
              </c:numCache>
            </c:numRef>
          </c:val>
          <c:extLst>
            <c:ext xmlns:c16="http://schemas.microsoft.com/office/drawing/2014/chart" uri="{C3380CC4-5D6E-409C-BE32-E72D297353CC}">
              <c16:uniqueId val="{00000000-8D4D-40BF-8109-107B6B0DCDF6}"/>
            </c:ext>
          </c:extLst>
        </c:ser>
        <c:ser>
          <c:idx val="1"/>
          <c:order val="1"/>
          <c:tx>
            <c:strRef>
              <c:f>Sheet1!$C$1</c:f>
              <c:strCache>
                <c:ptCount val="1"/>
                <c:pt idx="0">
                  <c:v>1-4 Drinks</c:v>
                </c:pt>
              </c:strCache>
            </c:strRef>
          </c:tx>
          <c:spPr>
            <a:solidFill>
              <a:schemeClr val="accent1">
                <a:tint val="77000"/>
              </a:schemeClr>
            </a:solidFill>
            <a:ln>
              <a:noFill/>
            </a:ln>
            <a:effectLst/>
          </c:spPr>
          <c:invertIfNegative val="0"/>
          <c:cat>
            <c:strRef>
              <c:f>Sheet1!$A$2:$A$14</c:f>
              <c:strCache>
                <c:ptCount val="13"/>
                <c:pt idx="0">
                  <c:v>21* </c:v>
                </c:pt>
                <c:pt idx="1">
                  <c:v>22-24</c:v>
                </c:pt>
                <c:pt idx="2">
                  <c:v>25-29</c:v>
                </c:pt>
                <c:pt idx="3">
                  <c:v>30-34</c:v>
                </c:pt>
                <c:pt idx="4">
                  <c:v>35-39 *</c:v>
                </c:pt>
                <c:pt idx="5">
                  <c:v>40-44 *</c:v>
                </c:pt>
                <c:pt idx="6">
                  <c:v>45-49</c:v>
                </c:pt>
                <c:pt idx="7">
                  <c:v>50-54</c:v>
                </c:pt>
                <c:pt idx="8">
                  <c:v>55-59</c:v>
                </c:pt>
                <c:pt idx="9">
                  <c:v>60-64</c:v>
                </c:pt>
                <c:pt idx="10">
                  <c:v>65-69</c:v>
                </c:pt>
                <c:pt idx="11">
                  <c:v>70-74</c:v>
                </c:pt>
                <c:pt idx="12">
                  <c:v>75+</c:v>
                </c:pt>
              </c:strCache>
            </c:strRef>
          </c:cat>
          <c:val>
            <c:numRef>
              <c:f>Sheet1!$C$2:$C$14</c:f>
              <c:numCache>
                <c:formatCode>0.0%</c:formatCode>
                <c:ptCount val="13"/>
                <c:pt idx="0">
                  <c:v>2.1000000000000001E-2</c:v>
                </c:pt>
                <c:pt idx="1">
                  <c:v>7.0999999999999994E-2</c:v>
                </c:pt>
                <c:pt idx="2">
                  <c:v>9.6000000000000002E-2</c:v>
                </c:pt>
                <c:pt idx="3">
                  <c:v>0.111</c:v>
                </c:pt>
                <c:pt idx="4">
                  <c:v>8.6999999999999994E-2</c:v>
                </c:pt>
                <c:pt idx="5">
                  <c:v>8.5999999999999993E-2</c:v>
                </c:pt>
                <c:pt idx="6">
                  <c:v>0.08</c:v>
                </c:pt>
                <c:pt idx="7">
                  <c:v>0.10199999999999999</c:v>
                </c:pt>
                <c:pt idx="8">
                  <c:v>8.6999999999999994E-2</c:v>
                </c:pt>
                <c:pt idx="9">
                  <c:v>8.1000000000000003E-2</c:v>
                </c:pt>
                <c:pt idx="10">
                  <c:v>6.2E-2</c:v>
                </c:pt>
                <c:pt idx="11">
                  <c:v>4.2999999999999997E-2</c:v>
                </c:pt>
                <c:pt idx="12">
                  <c:v>5.5E-2</c:v>
                </c:pt>
              </c:numCache>
            </c:numRef>
          </c:val>
          <c:extLst>
            <c:ext xmlns:c16="http://schemas.microsoft.com/office/drawing/2014/chart" uri="{C3380CC4-5D6E-409C-BE32-E72D297353CC}">
              <c16:uniqueId val="{00000001-8D4D-40BF-8109-107B6B0DCDF6}"/>
            </c:ext>
          </c:extLst>
        </c:ser>
        <c:dLbls>
          <c:showLegendKey val="0"/>
          <c:showVal val="0"/>
          <c:showCatName val="0"/>
          <c:showSerName val="0"/>
          <c:showPercent val="0"/>
          <c:showBubbleSize val="0"/>
        </c:dLbls>
        <c:gapWidth val="219"/>
        <c:overlap val="-27"/>
        <c:axId val="557872608"/>
        <c:axId val="557873592"/>
      </c:barChart>
      <c:catAx>
        <c:axId val="557872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7873592"/>
        <c:crosses val="autoZero"/>
        <c:auto val="1"/>
        <c:lblAlgn val="ctr"/>
        <c:lblOffset val="100"/>
        <c:noMultiLvlLbl val="0"/>
      </c:catAx>
      <c:valAx>
        <c:axId val="55787359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7872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B916E-925E-46B2-9440-5E6381DC9753}" type="datetimeFigureOut">
              <a:rPr lang="en-US" smtClean="0"/>
              <a:t>9/5/2017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92F0CD-57B1-4B3A-993B-EEE4FF5AC74C}" type="slidenum">
              <a:rPr lang="en-US" smtClean="0"/>
              <a:t>‹#›</a:t>
            </a:fld>
            <a:endParaRPr lang="en-US" dirty="0"/>
          </a:p>
        </p:txBody>
      </p:sp>
    </p:spTree>
    <p:extLst>
      <p:ext uri="{BB962C8B-B14F-4D97-AF65-F5344CB8AC3E}">
        <p14:creationId xmlns:p14="http://schemas.microsoft.com/office/powerpoint/2010/main" val="3262305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0673A-CADC-42E7-878E-EAC5FDD81301}" type="datetimeFigureOut">
              <a:rPr lang="en-US" smtClean="0"/>
              <a:t>9/5/2017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04C6F-C361-4819-B946-219A9B3EF9FA}" type="slidenum">
              <a:rPr lang="en-US" smtClean="0"/>
              <a:t>‹#›</a:t>
            </a:fld>
            <a:endParaRPr lang="en-US" dirty="0"/>
          </a:p>
        </p:txBody>
      </p:sp>
    </p:spTree>
    <p:extLst>
      <p:ext uri="{BB962C8B-B14F-4D97-AF65-F5344CB8AC3E}">
        <p14:creationId xmlns:p14="http://schemas.microsoft.com/office/powerpoint/2010/main" val="833122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3</a:t>
            </a:fld>
            <a:endParaRPr lang="en-US" dirty="0"/>
          </a:p>
        </p:txBody>
      </p:sp>
    </p:spTree>
    <p:extLst>
      <p:ext uri="{BB962C8B-B14F-4D97-AF65-F5344CB8AC3E}">
        <p14:creationId xmlns:p14="http://schemas.microsoft.com/office/powerpoint/2010/main" val="870663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4</a:t>
            </a:fld>
            <a:endParaRPr lang="en-US" dirty="0"/>
          </a:p>
        </p:txBody>
      </p:sp>
    </p:spTree>
    <p:extLst>
      <p:ext uri="{BB962C8B-B14F-4D97-AF65-F5344CB8AC3E}">
        <p14:creationId xmlns:p14="http://schemas.microsoft.com/office/powerpoint/2010/main" val="1910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5</a:t>
            </a:fld>
            <a:endParaRPr lang="en-US" dirty="0"/>
          </a:p>
        </p:txBody>
      </p:sp>
    </p:spTree>
    <p:extLst>
      <p:ext uri="{BB962C8B-B14F-4D97-AF65-F5344CB8AC3E}">
        <p14:creationId xmlns:p14="http://schemas.microsoft.com/office/powerpoint/2010/main" val="2727981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6</a:t>
            </a:fld>
            <a:endParaRPr lang="en-US" dirty="0"/>
          </a:p>
        </p:txBody>
      </p:sp>
    </p:spTree>
    <p:extLst>
      <p:ext uri="{BB962C8B-B14F-4D97-AF65-F5344CB8AC3E}">
        <p14:creationId xmlns:p14="http://schemas.microsoft.com/office/powerpoint/2010/main" val="1971290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9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508001" y="1178427"/>
            <a:ext cx="11157817"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dirty="0"/>
              <a:t>CLICK TO EDITE SUBTITLE</a:t>
            </a:r>
          </a:p>
        </p:txBody>
      </p:sp>
      <p:sp>
        <p:nvSpPr>
          <p:cNvPr id="9" name="Title 2"/>
          <p:cNvSpPr>
            <a:spLocks noGrp="1"/>
          </p:cNvSpPr>
          <p:nvPr>
            <p:ph type="title"/>
          </p:nvPr>
        </p:nvSpPr>
        <p:spPr>
          <a:xfrm>
            <a:off x="508001" y="455085"/>
            <a:ext cx="11157817" cy="660511"/>
          </a:xfrm>
          <a:prstGeom prst="rect">
            <a:avLst/>
          </a:prstGeom>
        </p:spPr>
        <p:txBody>
          <a:bodyPr lIns="0" tIns="0" rIns="0" bIns="0" anchor="ctr"/>
          <a:lstStyle>
            <a:lvl1pPr algn="ctr">
              <a:defRPr sz="4800">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3552851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026907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061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4.gif"/><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04F08DC-E025-471E-B0C5-1B3A45D41661}"/>
              </a:ext>
            </a:extLst>
          </p:cNvPr>
          <p:cNvSpPr txBox="1">
            <a:spLocks/>
          </p:cNvSpPr>
          <p:nvPr/>
        </p:nvSpPr>
        <p:spPr>
          <a:xfrm>
            <a:off x="1276364" y="729687"/>
            <a:ext cx="9144000" cy="2916575"/>
          </a:xfrm>
          <a:prstGeom prst="rect">
            <a:avLst/>
          </a:prstGeom>
        </p:spPr>
        <p:txBody>
          <a:bodyPr lIns="0" tIns="0" rIns="0" bIns="0" anchor="ctr">
            <a:normAutofit/>
          </a:bodyPr>
          <a:lstStyle>
            <a:lvl1pPr algn="ctr" defTabSz="914400" rtl="0" eaLnBrk="1" latinLnBrk="0" hangingPunct="1">
              <a:lnSpc>
                <a:spcPct val="90000"/>
              </a:lnSpc>
              <a:spcBef>
                <a:spcPct val="0"/>
              </a:spcBef>
              <a:buNone/>
              <a:defRPr sz="4800" kern="1200">
                <a:solidFill>
                  <a:schemeClr val="bg1">
                    <a:lumMod val="50000"/>
                  </a:schemeClr>
                </a:solidFill>
                <a:latin typeface="+mj-lt"/>
                <a:ea typeface="+mj-ea"/>
                <a:cs typeface="+mj-cs"/>
              </a:defRPr>
            </a:lvl1pPr>
          </a:lstStyle>
          <a:p>
            <a:r>
              <a:rPr lang="en-US" sz="4400" dirty="0"/>
              <a:t>Audience Segmentation Research</a:t>
            </a:r>
            <a:br>
              <a:rPr lang="en-US" sz="4400" dirty="0"/>
            </a:br>
            <a:r>
              <a:rPr lang="en-US" sz="4400" dirty="0"/>
              <a:t>Retail Customers</a:t>
            </a:r>
            <a:br>
              <a:rPr lang="en-US" sz="4400" dirty="0"/>
            </a:br>
            <a:br>
              <a:rPr lang="en-US" sz="4400" dirty="0"/>
            </a:br>
            <a:r>
              <a:rPr lang="en-US" sz="4400" dirty="0">
                <a:solidFill>
                  <a:schemeClr val="accent2"/>
                </a:solidFill>
              </a:rPr>
              <a:t>Client</a:t>
            </a:r>
            <a:r>
              <a:rPr lang="en-US" sz="4400" dirty="0"/>
              <a:t> </a:t>
            </a:r>
            <a:r>
              <a:rPr lang="en-US" sz="4400" dirty="0">
                <a:solidFill>
                  <a:schemeClr val="accent2"/>
                </a:solidFill>
              </a:rPr>
              <a:t>Presentation Deck</a:t>
            </a:r>
          </a:p>
        </p:txBody>
      </p:sp>
    </p:spTree>
    <p:extLst>
      <p:ext uri="{BB962C8B-B14F-4D97-AF65-F5344CB8AC3E}">
        <p14:creationId xmlns:p14="http://schemas.microsoft.com/office/powerpoint/2010/main" val="4070570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837501" y="2527520"/>
            <a:ext cx="568478" cy="3205278"/>
            <a:chOff x="2837501" y="2527520"/>
            <a:chExt cx="568478" cy="3205278"/>
          </a:xfrm>
        </p:grpSpPr>
        <p:sp>
          <p:nvSpPr>
            <p:cNvPr id="6" name="Rectangle 5"/>
            <p:cNvSpPr>
              <a:spLocks noChangeArrowheads="1"/>
            </p:cNvSpPr>
            <p:nvPr/>
          </p:nvSpPr>
          <p:spPr bwMode="auto">
            <a:xfrm>
              <a:off x="2837501" y="2553737"/>
              <a:ext cx="26216" cy="3152846"/>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Rectangle 6"/>
            <p:cNvSpPr>
              <a:spLocks noChangeArrowheads="1"/>
            </p:cNvSpPr>
            <p:nvPr/>
          </p:nvSpPr>
          <p:spPr bwMode="auto">
            <a:xfrm>
              <a:off x="2837501" y="5680366"/>
              <a:ext cx="529844" cy="26217"/>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a:spLocks noChangeArrowheads="1"/>
            </p:cNvSpPr>
            <p:nvPr/>
          </p:nvSpPr>
          <p:spPr bwMode="auto">
            <a:xfrm>
              <a:off x="2863718" y="4638615"/>
              <a:ext cx="503627" cy="26217"/>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a:spLocks noChangeArrowheads="1"/>
            </p:cNvSpPr>
            <p:nvPr/>
          </p:nvSpPr>
          <p:spPr bwMode="auto">
            <a:xfrm>
              <a:off x="2856818" y="3596866"/>
              <a:ext cx="510526" cy="26217"/>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a:spLocks noChangeArrowheads="1"/>
            </p:cNvSpPr>
            <p:nvPr/>
          </p:nvSpPr>
          <p:spPr bwMode="auto">
            <a:xfrm>
              <a:off x="2837501" y="2553737"/>
              <a:ext cx="529844" cy="24836"/>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Oval 10"/>
            <p:cNvSpPr>
              <a:spLocks noChangeArrowheads="1"/>
            </p:cNvSpPr>
            <p:nvPr/>
          </p:nvSpPr>
          <p:spPr bwMode="auto">
            <a:xfrm>
              <a:off x="3328710" y="5654149"/>
              <a:ext cx="77269" cy="7864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Oval 11"/>
            <p:cNvSpPr>
              <a:spLocks noChangeArrowheads="1"/>
            </p:cNvSpPr>
            <p:nvPr/>
          </p:nvSpPr>
          <p:spPr bwMode="auto">
            <a:xfrm>
              <a:off x="3328710" y="4612400"/>
              <a:ext cx="77269" cy="7864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Oval 12"/>
            <p:cNvSpPr>
              <a:spLocks noChangeArrowheads="1"/>
            </p:cNvSpPr>
            <p:nvPr/>
          </p:nvSpPr>
          <p:spPr bwMode="auto">
            <a:xfrm>
              <a:off x="3328710" y="3570650"/>
              <a:ext cx="77269" cy="7864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Oval 13"/>
            <p:cNvSpPr>
              <a:spLocks noChangeArrowheads="1"/>
            </p:cNvSpPr>
            <p:nvPr/>
          </p:nvSpPr>
          <p:spPr bwMode="auto">
            <a:xfrm>
              <a:off x="3328710" y="2527520"/>
              <a:ext cx="77269" cy="7726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4" name="Rounded Rectangle 23"/>
          <p:cNvSpPr/>
          <p:nvPr/>
        </p:nvSpPr>
        <p:spPr>
          <a:xfrm rot="16200000">
            <a:off x="5110545" y="564871"/>
            <a:ext cx="780927" cy="403000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3562773" y="2257346"/>
            <a:ext cx="616396" cy="6163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p:cNvSpPr/>
          <p:nvPr/>
        </p:nvSpPr>
        <p:spPr>
          <a:xfrm rot="16200000">
            <a:off x="5110545" y="1598395"/>
            <a:ext cx="780927" cy="403000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550087" y="3304865"/>
            <a:ext cx="616396" cy="6163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rot="16200000">
            <a:off x="5110545" y="2631918"/>
            <a:ext cx="780927" cy="403000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3562773" y="4324393"/>
            <a:ext cx="616396" cy="6163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ounded Rectangle 33"/>
          <p:cNvSpPr/>
          <p:nvPr/>
        </p:nvSpPr>
        <p:spPr>
          <a:xfrm rot="16200000">
            <a:off x="5110545" y="3665442"/>
            <a:ext cx="780927" cy="403000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562773" y="5357917"/>
            <a:ext cx="616396" cy="6163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Inhaltsplatzhalter 4"/>
          <p:cNvSpPr txBox="1">
            <a:spLocks/>
          </p:cNvSpPr>
          <p:nvPr/>
        </p:nvSpPr>
        <p:spPr>
          <a:xfrm>
            <a:off x="8617678" y="3038310"/>
            <a:ext cx="3143236" cy="223138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tx1">
                    <a:lumMod val="50000"/>
                    <a:lumOff val="50000"/>
                  </a:schemeClr>
                </a:solidFill>
                <a:latin typeface="+mj-lt"/>
              </a:rPr>
              <a:t>Most potential to increase transaction value and share of glass. Not brand loyal so upsell is possible. Base is largest in volume.</a:t>
            </a:r>
            <a:br>
              <a:rPr lang="en-US" sz="1600" b="1" dirty="0">
                <a:solidFill>
                  <a:schemeClr val="tx1">
                    <a:lumMod val="50000"/>
                    <a:lumOff val="50000"/>
                  </a:schemeClr>
                </a:solidFill>
                <a:latin typeface="+mj-lt"/>
              </a:rPr>
            </a:br>
            <a:br>
              <a:rPr lang="en-US" sz="1400" b="1" dirty="0">
                <a:solidFill>
                  <a:schemeClr val="accent1"/>
                </a:solidFill>
                <a:latin typeface="+mj-lt"/>
              </a:rPr>
            </a:br>
            <a:endParaRPr lang="en-US" sz="1100" dirty="0">
              <a:solidFill>
                <a:schemeClr val="bg1">
                  <a:lumMod val="50000"/>
                </a:schemeClr>
              </a:solidFill>
              <a:latin typeface="+mn-lt"/>
            </a:endParaRPr>
          </a:p>
        </p:txBody>
      </p:sp>
      <p:sp>
        <p:nvSpPr>
          <p:cNvPr id="44" name="Freeform 133"/>
          <p:cNvSpPr>
            <a:spLocks/>
          </p:cNvSpPr>
          <p:nvPr/>
        </p:nvSpPr>
        <p:spPr bwMode="auto">
          <a:xfrm>
            <a:off x="3702831" y="2395597"/>
            <a:ext cx="336280" cy="339895"/>
          </a:xfrm>
          <a:custGeom>
            <a:avLst/>
            <a:gdLst/>
            <a:ahLst/>
            <a:cxnLst>
              <a:cxn ang="0">
                <a:pos x="112" y="89"/>
              </a:cxn>
              <a:cxn ang="0">
                <a:pos x="86" y="75"/>
              </a:cxn>
              <a:cxn ang="0">
                <a:pos x="72" y="69"/>
              </a:cxn>
              <a:cxn ang="0">
                <a:pos x="72" y="58"/>
              </a:cxn>
              <a:cxn ang="0">
                <a:pos x="77" y="45"/>
              </a:cxn>
              <a:cxn ang="0">
                <a:pos x="83" y="38"/>
              </a:cxn>
              <a:cxn ang="0">
                <a:pos x="79" y="30"/>
              </a:cxn>
              <a:cxn ang="0">
                <a:pos x="80" y="18"/>
              </a:cxn>
              <a:cxn ang="0">
                <a:pos x="58" y="0"/>
              </a:cxn>
              <a:cxn ang="0">
                <a:pos x="35" y="18"/>
              </a:cxn>
              <a:cxn ang="0">
                <a:pos x="36" y="30"/>
              </a:cxn>
              <a:cxn ang="0">
                <a:pos x="33" y="38"/>
              </a:cxn>
              <a:cxn ang="0">
                <a:pos x="38" y="45"/>
              </a:cxn>
              <a:cxn ang="0">
                <a:pos x="44" y="58"/>
              </a:cxn>
              <a:cxn ang="0">
                <a:pos x="44" y="69"/>
              </a:cxn>
              <a:cxn ang="0">
                <a:pos x="30" y="75"/>
              </a:cxn>
              <a:cxn ang="0">
                <a:pos x="4" y="89"/>
              </a:cxn>
              <a:cxn ang="0">
                <a:pos x="1" y="116"/>
              </a:cxn>
              <a:cxn ang="0">
                <a:pos x="114" y="116"/>
              </a:cxn>
              <a:cxn ang="0">
                <a:pos x="112" y="89"/>
              </a:cxn>
            </a:cxnLst>
            <a:rect l="0" t="0" r="r" b="b"/>
            <a:pathLst>
              <a:path w="115" h="116">
                <a:moveTo>
                  <a:pt x="112" y="89"/>
                </a:moveTo>
                <a:cubicBezTo>
                  <a:pt x="109" y="83"/>
                  <a:pt x="97" y="80"/>
                  <a:pt x="86" y="75"/>
                </a:cubicBezTo>
                <a:cubicBezTo>
                  <a:pt x="75" y="71"/>
                  <a:pt x="72" y="69"/>
                  <a:pt x="72" y="69"/>
                </a:cubicBezTo>
                <a:cubicBezTo>
                  <a:pt x="72" y="58"/>
                  <a:pt x="72" y="58"/>
                  <a:pt x="72" y="58"/>
                </a:cubicBezTo>
                <a:cubicBezTo>
                  <a:pt x="72" y="58"/>
                  <a:pt x="76" y="55"/>
                  <a:pt x="77" y="45"/>
                </a:cubicBezTo>
                <a:cubicBezTo>
                  <a:pt x="80" y="45"/>
                  <a:pt x="83" y="41"/>
                  <a:pt x="83" y="38"/>
                </a:cubicBezTo>
                <a:cubicBezTo>
                  <a:pt x="83" y="36"/>
                  <a:pt x="83" y="29"/>
                  <a:pt x="79" y="30"/>
                </a:cubicBezTo>
                <a:cubicBezTo>
                  <a:pt x="80" y="25"/>
                  <a:pt x="81" y="20"/>
                  <a:pt x="80" y="18"/>
                </a:cubicBezTo>
                <a:cubicBezTo>
                  <a:pt x="80" y="9"/>
                  <a:pt x="71" y="0"/>
                  <a:pt x="58" y="0"/>
                </a:cubicBezTo>
                <a:cubicBezTo>
                  <a:pt x="45" y="0"/>
                  <a:pt x="36" y="9"/>
                  <a:pt x="35" y="18"/>
                </a:cubicBezTo>
                <a:cubicBezTo>
                  <a:pt x="35" y="20"/>
                  <a:pt x="35" y="25"/>
                  <a:pt x="36" y="30"/>
                </a:cubicBezTo>
                <a:cubicBezTo>
                  <a:pt x="33" y="29"/>
                  <a:pt x="32" y="36"/>
                  <a:pt x="33" y="38"/>
                </a:cubicBezTo>
                <a:cubicBezTo>
                  <a:pt x="33" y="41"/>
                  <a:pt x="35" y="45"/>
                  <a:pt x="38" y="45"/>
                </a:cubicBezTo>
                <a:cubicBezTo>
                  <a:pt x="39" y="55"/>
                  <a:pt x="44" y="58"/>
                  <a:pt x="44" y="58"/>
                </a:cubicBezTo>
                <a:cubicBezTo>
                  <a:pt x="44" y="69"/>
                  <a:pt x="44" y="69"/>
                  <a:pt x="44" y="69"/>
                </a:cubicBezTo>
                <a:cubicBezTo>
                  <a:pt x="44" y="69"/>
                  <a:pt x="41" y="71"/>
                  <a:pt x="30" y="75"/>
                </a:cubicBezTo>
                <a:cubicBezTo>
                  <a:pt x="18" y="80"/>
                  <a:pt x="7" y="83"/>
                  <a:pt x="4" y="89"/>
                </a:cubicBezTo>
                <a:cubicBezTo>
                  <a:pt x="0" y="93"/>
                  <a:pt x="1" y="116"/>
                  <a:pt x="1" y="116"/>
                </a:cubicBezTo>
                <a:cubicBezTo>
                  <a:pt x="114" y="116"/>
                  <a:pt x="114" y="116"/>
                  <a:pt x="114" y="116"/>
                </a:cubicBezTo>
                <a:cubicBezTo>
                  <a:pt x="114" y="116"/>
                  <a:pt x="115" y="93"/>
                  <a:pt x="112" y="89"/>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p:cNvGrpSpPr/>
          <p:nvPr/>
        </p:nvGrpSpPr>
        <p:grpSpPr>
          <a:xfrm>
            <a:off x="4285145" y="2318895"/>
            <a:ext cx="2964109" cy="472097"/>
            <a:chOff x="5377309" y="2343826"/>
            <a:chExt cx="1879565" cy="472097"/>
          </a:xfrm>
        </p:grpSpPr>
        <p:sp>
          <p:nvSpPr>
            <p:cNvPr id="15" name="Rectangle 14"/>
            <p:cNvSpPr/>
            <p:nvPr/>
          </p:nvSpPr>
          <p:spPr>
            <a:xfrm>
              <a:off x="5377309" y="2343826"/>
              <a:ext cx="45719" cy="472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Inhaltsplatzhalter 4"/>
            <p:cNvSpPr txBox="1">
              <a:spLocks/>
            </p:cNvSpPr>
            <p:nvPr/>
          </p:nvSpPr>
          <p:spPr>
            <a:xfrm>
              <a:off x="5486401" y="2470850"/>
              <a:ext cx="1770473" cy="21544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600"/>
                </a:spcAft>
                <a:buNone/>
              </a:pPr>
              <a:r>
                <a:rPr lang="en-US" sz="1400" dirty="0">
                  <a:latin typeface="+mn-lt"/>
                </a:rPr>
                <a:t>Largest group of spirit drinkers</a:t>
              </a:r>
            </a:p>
          </p:txBody>
        </p:sp>
      </p:grpSp>
      <p:grpSp>
        <p:nvGrpSpPr>
          <p:cNvPr id="63" name="Group 62"/>
          <p:cNvGrpSpPr/>
          <p:nvPr/>
        </p:nvGrpSpPr>
        <p:grpSpPr>
          <a:xfrm>
            <a:off x="4285145" y="3362119"/>
            <a:ext cx="2964109" cy="472097"/>
            <a:chOff x="5377309" y="2343826"/>
            <a:chExt cx="1879565" cy="472097"/>
          </a:xfrm>
        </p:grpSpPr>
        <p:sp>
          <p:nvSpPr>
            <p:cNvPr id="65" name="Rectangle 64"/>
            <p:cNvSpPr/>
            <p:nvPr/>
          </p:nvSpPr>
          <p:spPr>
            <a:xfrm>
              <a:off x="5377309" y="2343826"/>
              <a:ext cx="45719" cy="472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Inhaltsplatzhalter 4"/>
            <p:cNvSpPr txBox="1">
              <a:spLocks/>
            </p:cNvSpPr>
            <p:nvPr/>
          </p:nvSpPr>
          <p:spPr>
            <a:xfrm>
              <a:off x="5486401" y="2470851"/>
              <a:ext cx="1770473" cy="21544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dirty="0">
                  <a:latin typeface="+mn-lt"/>
                </a:rPr>
                <a:t>Not yet brand loyal</a:t>
              </a:r>
            </a:p>
          </p:txBody>
        </p:sp>
      </p:grpSp>
      <p:grpSp>
        <p:nvGrpSpPr>
          <p:cNvPr id="67" name="Group 66"/>
          <p:cNvGrpSpPr/>
          <p:nvPr/>
        </p:nvGrpSpPr>
        <p:grpSpPr>
          <a:xfrm>
            <a:off x="4285145" y="4397843"/>
            <a:ext cx="3230866" cy="472097"/>
            <a:chOff x="5377309" y="2343826"/>
            <a:chExt cx="1879565" cy="472097"/>
          </a:xfrm>
        </p:grpSpPr>
        <p:sp>
          <p:nvSpPr>
            <p:cNvPr id="69" name="Rectangle 68"/>
            <p:cNvSpPr/>
            <p:nvPr/>
          </p:nvSpPr>
          <p:spPr>
            <a:xfrm>
              <a:off x="5377309" y="2343826"/>
              <a:ext cx="45719" cy="472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Inhaltsplatzhalter 4"/>
            <p:cNvSpPr txBox="1">
              <a:spLocks/>
            </p:cNvSpPr>
            <p:nvPr/>
          </p:nvSpPr>
          <p:spPr>
            <a:xfrm>
              <a:off x="5486401" y="2470850"/>
              <a:ext cx="1770473" cy="21544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600"/>
                </a:spcAft>
                <a:buNone/>
              </a:pPr>
              <a:r>
                <a:rPr lang="en-US" sz="1400" dirty="0">
                  <a:latin typeface="+mn-lt"/>
                </a:rPr>
                <a:t>Beginning to have disposable income </a:t>
              </a:r>
            </a:p>
          </p:txBody>
        </p:sp>
      </p:grpSp>
      <p:grpSp>
        <p:nvGrpSpPr>
          <p:cNvPr id="71" name="Group 70"/>
          <p:cNvGrpSpPr/>
          <p:nvPr/>
        </p:nvGrpSpPr>
        <p:grpSpPr>
          <a:xfrm>
            <a:off x="4255937" y="5458726"/>
            <a:ext cx="2993318" cy="472097"/>
            <a:chOff x="5377309" y="2343826"/>
            <a:chExt cx="1879565" cy="472097"/>
          </a:xfrm>
        </p:grpSpPr>
        <p:sp>
          <p:nvSpPr>
            <p:cNvPr id="73" name="Rectangle 72"/>
            <p:cNvSpPr/>
            <p:nvPr/>
          </p:nvSpPr>
          <p:spPr>
            <a:xfrm>
              <a:off x="5377309" y="2343826"/>
              <a:ext cx="45719" cy="472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Inhaltsplatzhalter 4"/>
            <p:cNvSpPr txBox="1">
              <a:spLocks/>
            </p:cNvSpPr>
            <p:nvPr/>
          </p:nvSpPr>
          <p:spPr>
            <a:xfrm>
              <a:off x="5486401" y="2363130"/>
              <a:ext cx="1770473" cy="43088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dirty="0">
                  <a:latin typeface="+mn-lt"/>
                </a:rPr>
                <a:t>Most ENGAGED in social media – more than 21-29 segment</a:t>
              </a:r>
            </a:p>
          </p:txBody>
        </p:sp>
      </p:grpSp>
      <p:sp>
        <p:nvSpPr>
          <p:cNvPr id="76" name="Title 2">
            <a:extLst>
              <a:ext uri="{FF2B5EF4-FFF2-40B4-BE49-F238E27FC236}">
                <a16:creationId xmlns:a16="http://schemas.microsoft.com/office/drawing/2014/main" id="{E6C4B806-F0F0-4975-B879-811A63B0EF3C}"/>
              </a:ext>
            </a:extLst>
          </p:cNvPr>
          <p:cNvSpPr>
            <a:spLocks noGrp="1"/>
          </p:cNvSpPr>
          <p:nvPr>
            <p:ph type="title"/>
          </p:nvPr>
        </p:nvSpPr>
        <p:spPr>
          <a:xfrm>
            <a:off x="508000" y="163891"/>
            <a:ext cx="11157817" cy="660511"/>
          </a:xfrm>
        </p:spPr>
        <p:txBody>
          <a:bodyPr/>
          <a:lstStyle/>
          <a:p>
            <a:r>
              <a:rPr lang="en-US" sz="3600" dirty="0"/>
              <a:t>Segment 1 - Primary Audience</a:t>
            </a:r>
          </a:p>
        </p:txBody>
      </p:sp>
      <p:grpSp>
        <p:nvGrpSpPr>
          <p:cNvPr id="77" name="Group 76">
            <a:extLst>
              <a:ext uri="{FF2B5EF4-FFF2-40B4-BE49-F238E27FC236}">
                <a16:creationId xmlns:a16="http://schemas.microsoft.com/office/drawing/2014/main" id="{9F1594C9-9487-4F45-8C3C-9F11748654F3}"/>
              </a:ext>
            </a:extLst>
          </p:cNvPr>
          <p:cNvGrpSpPr/>
          <p:nvPr/>
        </p:nvGrpSpPr>
        <p:grpSpPr>
          <a:xfrm flipH="1">
            <a:off x="7652011" y="2578572"/>
            <a:ext cx="625678" cy="3231987"/>
            <a:chOff x="2837501" y="2527520"/>
            <a:chExt cx="568478" cy="3205278"/>
          </a:xfrm>
        </p:grpSpPr>
        <p:sp>
          <p:nvSpPr>
            <p:cNvPr id="78" name="Rectangle 77">
              <a:extLst>
                <a:ext uri="{FF2B5EF4-FFF2-40B4-BE49-F238E27FC236}">
                  <a16:creationId xmlns:a16="http://schemas.microsoft.com/office/drawing/2014/main" id="{804D65C3-E2EB-443B-AA7D-641CD2862F75}"/>
                </a:ext>
              </a:extLst>
            </p:cNvPr>
            <p:cNvSpPr>
              <a:spLocks noChangeArrowheads="1"/>
            </p:cNvSpPr>
            <p:nvPr/>
          </p:nvSpPr>
          <p:spPr bwMode="auto">
            <a:xfrm>
              <a:off x="2837501" y="2553737"/>
              <a:ext cx="26216" cy="3152846"/>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78">
              <a:extLst>
                <a:ext uri="{FF2B5EF4-FFF2-40B4-BE49-F238E27FC236}">
                  <a16:creationId xmlns:a16="http://schemas.microsoft.com/office/drawing/2014/main" id="{2F0F5299-19EE-4F27-91A0-364B41D4D06B}"/>
                </a:ext>
              </a:extLst>
            </p:cNvPr>
            <p:cNvSpPr>
              <a:spLocks noChangeArrowheads="1"/>
            </p:cNvSpPr>
            <p:nvPr/>
          </p:nvSpPr>
          <p:spPr bwMode="auto">
            <a:xfrm>
              <a:off x="2837501" y="5680366"/>
              <a:ext cx="529844" cy="26217"/>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81">
              <a:extLst>
                <a:ext uri="{FF2B5EF4-FFF2-40B4-BE49-F238E27FC236}">
                  <a16:creationId xmlns:a16="http://schemas.microsoft.com/office/drawing/2014/main" id="{D0F57F9E-E1BE-40AC-877B-B624F0636EC9}"/>
                </a:ext>
              </a:extLst>
            </p:cNvPr>
            <p:cNvSpPr>
              <a:spLocks noChangeArrowheads="1"/>
            </p:cNvSpPr>
            <p:nvPr/>
          </p:nvSpPr>
          <p:spPr bwMode="auto">
            <a:xfrm>
              <a:off x="2837501" y="2553737"/>
              <a:ext cx="529844" cy="24836"/>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Oval 82">
              <a:extLst>
                <a:ext uri="{FF2B5EF4-FFF2-40B4-BE49-F238E27FC236}">
                  <a16:creationId xmlns:a16="http://schemas.microsoft.com/office/drawing/2014/main" id="{922C6A18-00B2-451B-A583-5DE12121DC37}"/>
                </a:ext>
              </a:extLst>
            </p:cNvPr>
            <p:cNvSpPr>
              <a:spLocks noChangeArrowheads="1"/>
            </p:cNvSpPr>
            <p:nvPr/>
          </p:nvSpPr>
          <p:spPr bwMode="auto">
            <a:xfrm>
              <a:off x="3328710" y="5654149"/>
              <a:ext cx="77269" cy="7864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Oval 85">
              <a:extLst>
                <a:ext uri="{FF2B5EF4-FFF2-40B4-BE49-F238E27FC236}">
                  <a16:creationId xmlns:a16="http://schemas.microsoft.com/office/drawing/2014/main" id="{5340576F-5BDE-4EB1-AD9C-E98A04FA24D0}"/>
                </a:ext>
              </a:extLst>
            </p:cNvPr>
            <p:cNvSpPr>
              <a:spLocks noChangeArrowheads="1"/>
            </p:cNvSpPr>
            <p:nvPr/>
          </p:nvSpPr>
          <p:spPr bwMode="auto">
            <a:xfrm>
              <a:off x="3328710" y="2527520"/>
              <a:ext cx="77269" cy="7726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5" name="Text Placeholder 2">
            <a:extLst>
              <a:ext uri="{FF2B5EF4-FFF2-40B4-BE49-F238E27FC236}">
                <a16:creationId xmlns:a16="http://schemas.microsoft.com/office/drawing/2014/main" id="{BFE53586-E4A2-4572-B8DC-EB4064BC1F2F}"/>
              </a:ext>
            </a:extLst>
          </p:cNvPr>
          <p:cNvSpPr>
            <a:spLocks noGrp="1"/>
          </p:cNvSpPr>
          <p:nvPr>
            <p:ph type="body" sz="half" idx="2"/>
          </p:nvPr>
        </p:nvSpPr>
        <p:spPr>
          <a:xfrm>
            <a:off x="498487" y="699856"/>
            <a:ext cx="11157817" cy="231007"/>
          </a:xfrm>
        </p:spPr>
        <p:txBody>
          <a:bodyPr/>
          <a:lstStyle/>
          <a:p>
            <a:r>
              <a:rPr lang="en-US" sz="2400" dirty="0"/>
              <a:t>Actionable Insights:</a:t>
            </a:r>
          </a:p>
        </p:txBody>
      </p:sp>
      <p:pic>
        <p:nvPicPr>
          <p:cNvPr id="17" name="Picture 16">
            <a:extLst>
              <a:ext uri="{FF2B5EF4-FFF2-40B4-BE49-F238E27FC236}">
                <a16:creationId xmlns:a16="http://schemas.microsoft.com/office/drawing/2014/main" id="{8B11338E-D0B7-4B81-AFE7-7C4683CBA22C}"/>
              </a:ext>
            </a:extLst>
          </p:cNvPr>
          <p:cNvPicPr>
            <a:picLocks noChangeAspect="1"/>
          </p:cNvPicPr>
          <p:nvPr/>
        </p:nvPicPr>
        <p:blipFill>
          <a:blip r:embed="rId2"/>
          <a:stretch>
            <a:fillRect/>
          </a:stretch>
        </p:blipFill>
        <p:spPr>
          <a:xfrm>
            <a:off x="446699" y="1586726"/>
            <a:ext cx="2124045" cy="4451261"/>
          </a:xfrm>
          <a:prstGeom prst="rect">
            <a:avLst/>
          </a:prstGeom>
          <a:ln>
            <a:noFill/>
          </a:ln>
          <a:effectLst>
            <a:outerShdw blurRad="292100" dist="139700" dir="2700000" algn="tl" rotWithShape="0">
              <a:srgbClr val="333333">
                <a:alpha val="65000"/>
              </a:srgbClr>
            </a:outerShdw>
          </a:effectLst>
        </p:spPr>
      </p:pic>
      <p:pic>
        <p:nvPicPr>
          <p:cNvPr id="19" name="Graphic 18" descr="Money">
            <a:extLst>
              <a:ext uri="{FF2B5EF4-FFF2-40B4-BE49-F238E27FC236}">
                <a16:creationId xmlns:a16="http://schemas.microsoft.com/office/drawing/2014/main" id="{8E447767-196E-40FD-8BC5-11BC7AE398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38947" y="4310448"/>
            <a:ext cx="461222" cy="536337"/>
          </a:xfrm>
          <a:prstGeom prst="rect">
            <a:avLst/>
          </a:prstGeom>
        </p:spPr>
      </p:pic>
      <p:sp>
        <p:nvSpPr>
          <p:cNvPr id="52" name="Freeform 171">
            <a:extLst>
              <a:ext uri="{FF2B5EF4-FFF2-40B4-BE49-F238E27FC236}">
                <a16:creationId xmlns:a16="http://schemas.microsoft.com/office/drawing/2014/main" id="{961DC8C3-9ADE-4E09-B451-8E602FD6ADB1}"/>
              </a:ext>
            </a:extLst>
          </p:cNvPr>
          <p:cNvSpPr>
            <a:spLocks noChangeArrowheads="1"/>
          </p:cNvSpPr>
          <p:nvPr/>
        </p:nvSpPr>
        <p:spPr bwMode="auto">
          <a:xfrm>
            <a:off x="3678835" y="3409091"/>
            <a:ext cx="355010" cy="480415"/>
          </a:xfrm>
          <a:custGeom>
            <a:avLst/>
            <a:gdLst>
              <a:gd name="T0" fmla="*/ 107 w 392"/>
              <a:gd name="T1" fmla="*/ 293 h 462"/>
              <a:gd name="T2" fmla="*/ 107 w 392"/>
              <a:gd name="T3" fmla="*/ 293 h 462"/>
              <a:gd name="T4" fmla="*/ 72 w 392"/>
              <a:gd name="T5" fmla="*/ 444 h 462"/>
              <a:gd name="T6" fmla="*/ 186 w 392"/>
              <a:gd name="T7" fmla="*/ 329 h 462"/>
              <a:gd name="T8" fmla="*/ 293 w 392"/>
              <a:gd name="T9" fmla="*/ 239 h 462"/>
              <a:gd name="T10" fmla="*/ 293 w 392"/>
              <a:gd name="T11" fmla="*/ 63 h 462"/>
              <a:gd name="T12" fmla="*/ 80 w 392"/>
              <a:gd name="T13" fmla="*/ 0 h 462"/>
              <a:gd name="T14" fmla="*/ 0 w 392"/>
              <a:gd name="T15" fmla="*/ 248 h 462"/>
              <a:gd name="T16" fmla="*/ 107 w 392"/>
              <a:gd name="T17" fmla="*/ 293 h 462"/>
              <a:gd name="T18" fmla="*/ 319 w 392"/>
              <a:gd name="T19" fmla="*/ 284 h 462"/>
              <a:gd name="T20" fmla="*/ 319 w 392"/>
              <a:gd name="T21" fmla="*/ 284 h 462"/>
              <a:gd name="T22" fmla="*/ 391 w 392"/>
              <a:gd name="T23" fmla="*/ 213 h 462"/>
              <a:gd name="T24" fmla="*/ 391 w 392"/>
              <a:gd name="T25" fmla="*/ 89 h 462"/>
              <a:gd name="T26" fmla="*/ 319 w 392"/>
              <a:gd name="T27" fmla="*/ 18 h 462"/>
              <a:gd name="T28" fmla="*/ 346 w 392"/>
              <a:gd name="T29" fmla="*/ 71 h 462"/>
              <a:gd name="T30" fmla="*/ 346 w 392"/>
              <a:gd name="T31" fmla="*/ 231 h 462"/>
              <a:gd name="T32" fmla="*/ 319 w 392"/>
              <a:gd name="T33" fmla="*/ 284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2" h="462">
                <a:moveTo>
                  <a:pt x="107" y="293"/>
                </a:moveTo>
                <a:lnTo>
                  <a:pt x="107" y="293"/>
                </a:lnTo>
                <a:cubicBezTo>
                  <a:pt x="107" y="301"/>
                  <a:pt x="19" y="382"/>
                  <a:pt x="72" y="444"/>
                </a:cubicBezTo>
                <a:cubicBezTo>
                  <a:pt x="80" y="461"/>
                  <a:pt x="125" y="373"/>
                  <a:pt x="186" y="329"/>
                </a:cubicBezTo>
                <a:cubicBezTo>
                  <a:pt x="213" y="310"/>
                  <a:pt x="293" y="257"/>
                  <a:pt x="293" y="239"/>
                </a:cubicBezTo>
                <a:cubicBezTo>
                  <a:pt x="293" y="63"/>
                  <a:pt x="293" y="63"/>
                  <a:pt x="293" y="63"/>
                </a:cubicBezTo>
                <a:cubicBezTo>
                  <a:pt x="293" y="35"/>
                  <a:pt x="169" y="0"/>
                  <a:pt x="80" y="0"/>
                </a:cubicBezTo>
                <a:cubicBezTo>
                  <a:pt x="44" y="0"/>
                  <a:pt x="0" y="213"/>
                  <a:pt x="0" y="248"/>
                </a:cubicBezTo>
                <a:cubicBezTo>
                  <a:pt x="0" y="284"/>
                  <a:pt x="98" y="284"/>
                  <a:pt x="107" y="293"/>
                </a:cubicBezTo>
                <a:close/>
                <a:moveTo>
                  <a:pt x="319" y="284"/>
                </a:moveTo>
                <a:lnTo>
                  <a:pt x="319" y="284"/>
                </a:lnTo>
                <a:cubicBezTo>
                  <a:pt x="338" y="284"/>
                  <a:pt x="391" y="275"/>
                  <a:pt x="391" y="213"/>
                </a:cubicBezTo>
                <a:cubicBezTo>
                  <a:pt x="391" y="89"/>
                  <a:pt x="391" y="89"/>
                  <a:pt x="391" y="89"/>
                </a:cubicBezTo>
                <a:cubicBezTo>
                  <a:pt x="391" y="18"/>
                  <a:pt x="338" y="18"/>
                  <a:pt x="319" y="18"/>
                </a:cubicBezTo>
                <a:cubicBezTo>
                  <a:pt x="302" y="18"/>
                  <a:pt x="346" y="27"/>
                  <a:pt x="346" y="71"/>
                </a:cubicBezTo>
                <a:cubicBezTo>
                  <a:pt x="346" y="231"/>
                  <a:pt x="346" y="231"/>
                  <a:pt x="346" y="231"/>
                </a:cubicBezTo>
                <a:cubicBezTo>
                  <a:pt x="346" y="275"/>
                  <a:pt x="302" y="284"/>
                  <a:pt x="319" y="284"/>
                </a:cubicBezTo>
                <a:close/>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a:defRPr/>
            </a:pPr>
            <a:endParaRPr lang="en-US" dirty="0">
              <a:latin typeface="+mn-lt"/>
              <a:ea typeface="+mn-ea"/>
              <a:cs typeface="+mn-cs"/>
            </a:endParaRPr>
          </a:p>
        </p:txBody>
      </p:sp>
      <p:sp>
        <p:nvSpPr>
          <p:cNvPr id="53" name="Freeform 142">
            <a:extLst>
              <a:ext uri="{FF2B5EF4-FFF2-40B4-BE49-F238E27FC236}">
                <a16:creationId xmlns:a16="http://schemas.microsoft.com/office/drawing/2014/main" id="{71C3ACA6-454B-4E12-967E-8BEA1BABDE49}"/>
              </a:ext>
            </a:extLst>
          </p:cNvPr>
          <p:cNvSpPr>
            <a:spLocks noChangeArrowheads="1"/>
          </p:cNvSpPr>
          <p:nvPr/>
        </p:nvSpPr>
        <p:spPr bwMode="auto">
          <a:xfrm>
            <a:off x="3650024" y="5472925"/>
            <a:ext cx="420769" cy="414882"/>
          </a:xfrm>
          <a:custGeom>
            <a:avLst/>
            <a:gdLst>
              <a:gd name="T0" fmla="*/ 530 w 602"/>
              <a:gd name="T1" fmla="*/ 241 h 595"/>
              <a:gd name="T2" fmla="*/ 530 w 602"/>
              <a:gd name="T3" fmla="*/ 241 h 595"/>
              <a:gd name="T4" fmla="*/ 573 w 602"/>
              <a:gd name="T5" fmla="*/ 318 h 595"/>
              <a:gd name="T6" fmla="*/ 453 w 602"/>
              <a:gd name="T7" fmla="*/ 269 h 595"/>
              <a:gd name="T8" fmla="*/ 410 w 602"/>
              <a:gd name="T9" fmla="*/ 276 h 595"/>
              <a:gd name="T10" fmla="*/ 240 w 602"/>
              <a:gd name="T11" fmla="*/ 135 h 595"/>
              <a:gd name="T12" fmla="*/ 410 w 602"/>
              <a:gd name="T13" fmla="*/ 0 h 595"/>
              <a:gd name="T14" fmla="*/ 601 w 602"/>
              <a:gd name="T15" fmla="*/ 135 h 595"/>
              <a:gd name="T16" fmla="*/ 530 w 602"/>
              <a:gd name="T17" fmla="*/ 241 h 595"/>
              <a:gd name="T18" fmla="*/ 205 w 602"/>
              <a:gd name="T19" fmla="*/ 149 h 595"/>
              <a:gd name="T20" fmla="*/ 205 w 602"/>
              <a:gd name="T21" fmla="*/ 149 h 595"/>
              <a:gd name="T22" fmla="*/ 396 w 602"/>
              <a:gd name="T23" fmla="*/ 311 h 595"/>
              <a:gd name="T24" fmla="*/ 438 w 602"/>
              <a:gd name="T25" fmla="*/ 304 h 595"/>
              <a:gd name="T26" fmla="*/ 438 w 602"/>
              <a:gd name="T27" fmla="*/ 304 h 595"/>
              <a:gd name="T28" fmla="*/ 438 w 602"/>
              <a:gd name="T29" fmla="*/ 304 h 595"/>
              <a:gd name="T30" fmla="*/ 537 w 602"/>
              <a:gd name="T31" fmla="*/ 347 h 595"/>
              <a:gd name="T32" fmla="*/ 283 w 602"/>
              <a:gd name="T33" fmla="*/ 509 h 595"/>
              <a:gd name="T34" fmla="*/ 226 w 602"/>
              <a:gd name="T35" fmla="*/ 495 h 595"/>
              <a:gd name="T36" fmla="*/ 36 w 602"/>
              <a:gd name="T37" fmla="*/ 573 h 595"/>
              <a:gd name="T38" fmla="*/ 99 w 602"/>
              <a:gd name="T39" fmla="*/ 460 h 595"/>
              <a:gd name="T40" fmla="*/ 0 w 602"/>
              <a:gd name="T41" fmla="*/ 297 h 595"/>
              <a:gd name="T42" fmla="*/ 219 w 602"/>
              <a:gd name="T43" fmla="*/ 92 h 595"/>
              <a:gd name="T44" fmla="*/ 205 w 602"/>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2" h="595">
                <a:moveTo>
                  <a:pt x="530" y="241"/>
                </a:moveTo>
                <a:lnTo>
                  <a:pt x="530" y="241"/>
                </a:lnTo>
                <a:cubicBezTo>
                  <a:pt x="523" y="248"/>
                  <a:pt x="523" y="290"/>
                  <a:pt x="573" y="318"/>
                </a:cubicBezTo>
                <a:cubicBezTo>
                  <a:pt x="573" y="318"/>
                  <a:pt x="502" y="332"/>
                  <a:pt x="453" y="269"/>
                </a:cubicBezTo>
                <a:cubicBezTo>
                  <a:pt x="438" y="269"/>
                  <a:pt x="424" y="276"/>
                  <a:pt x="410" y="276"/>
                </a:cubicBezTo>
                <a:cubicBezTo>
                  <a:pt x="304" y="276"/>
                  <a:pt x="240" y="212"/>
                  <a:pt x="240" y="135"/>
                </a:cubicBezTo>
                <a:cubicBezTo>
                  <a:pt x="240" y="64"/>
                  <a:pt x="304" y="0"/>
                  <a:pt x="410" y="0"/>
                </a:cubicBezTo>
                <a:cubicBezTo>
                  <a:pt x="516" y="0"/>
                  <a:pt x="601" y="64"/>
                  <a:pt x="601" y="135"/>
                </a:cubicBezTo>
                <a:cubicBezTo>
                  <a:pt x="601" y="177"/>
                  <a:pt x="573" y="219"/>
                  <a:pt x="530" y="241"/>
                </a:cubicBezTo>
                <a:close/>
                <a:moveTo>
                  <a:pt x="205" y="149"/>
                </a:moveTo>
                <a:lnTo>
                  <a:pt x="205" y="149"/>
                </a:lnTo>
                <a:cubicBezTo>
                  <a:pt x="212" y="233"/>
                  <a:pt x="283" y="304"/>
                  <a:pt x="396" y="311"/>
                </a:cubicBezTo>
                <a:cubicBezTo>
                  <a:pt x="410" y="311"/>
                  <a:pt x="424" y="311"/>
                  <a:pt x="438" y="304"/>
                </a:cubicBezTo>
                <a:lnTo>
                  <a:pt x="438" y="304"/>
                </a:lnTo>
                <a:lnTo>
                  <a:pt x="438" y="304"/>
                </a:lnTo>
                <a:cubicBezTo>
                  <a:pt x="474" y="339"/>
                  <a:pt x="516" y="347"/>
                  <a:pt x="537" y="347"/>
                </a:cubicBezTo>
                <a:cubicBezTo>
                  <a:pt x="516" y="439"/>
                  <a:pt x="424" y="509"/>
                  <a:pt x="283" y="509"/>
                </a:cubicBezTo>
                <a:cubicBezTo>
                  <a:pt x="269" y="509"/>
                  <a:pt x="248" y="502"/>
                  <a:pt x="226" y="495"/>
                </a:cubicBezTo>
                <a:cubicBezTo>
                  <a:pt x="156" y="594"/>
                  <a:pt x="36" y="573"/>
                  <a:pt x="36" y="573"/>
                </a:cubicBezTo>
                <a:cubicBezTo>
                  <a:pt x="120" y="537"/>
                  <a:pt x="120" y="467"/>
                  <a:pt x="99" y="460"/>
                </a:cubicBezTo>
                <a:cubicBezTo>
                  <a:pt x="36" y="424"/>
                  <a:pt x="0" y="361"/>
                  <a:pt x="0" y="297"/>
                </a:cubicBezTo>
                <a:cubicBezTo>
                  <a:pt x="0" y="198"/>
                  <a:pt x="92" y="113"/>
                  <a:pt x="219" y="92"/>
                </a:cubicBezTo>
                <a:cubicBezTo>
                  <a:pt x="212" y="113"/>
                  <a:pt x="205" y="128"/>
                  <a:pt x="205" y="149"/>
                </a:cubicBezTo>
                <a:close/>
              </a:path>
            </a:pathLst>
          </a:custGeom>
          <a:solidFill>
            <a:schemeClr val="accent4"/>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Roboto Light"/>
              <a:ea typeface="+mn-ea"/>
              <a:cs typeface="+mn-cs"/>
            </a:endParaRPr>
          </a:p>
        </p:txBody>
      </p:sp>
    </p:spTree>
    <p:extLst>
      <p:ext uri="{BB962C8B-B14F-4D97-AF65-F5344CB8AC3E}">
        <p14:creationId xmlns:p14="http://schemas.microsoft.com/office/powerpoint/2010/main" val="2411457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16000" decel="84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accel="16000" decel="8400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1+#ppt_w/2"/>
                                          </p:val>
                                        </p:tav>
                                        <p:tav tm="100000">
                                          <p:val>
                                            <p:strVal val="#ppt_x"/>
                                          </p:val>
                                        </p:tav>
                                      </p:tavLst>
                                    </p:anim>
                                    <p:anim calcmode="lin" valueType="num">
                                      <p:cBhvr additive="base">
                                        <p:cTn id="13" dur="500" fill="hold"/>
                                        <p:tgtEl>
                                          <p:spTgt spid="2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p:cTn id="23" dur="500" fill="hold"/>
                                        <p:tgtEl>
                                          <p:spTgt spid="44"/>
                                        </p:tgtEl>
                                        <p:attrNameLst>
                                          <p:attrName>ppt_w</p:attrName>
                                        </p:attrNameLst>
                                      </p:cBhvr>
                                      <p:tavLst>
                                        <p:tav tm="0">
                                          <p:val>
                                            <p:fltVal val="0"/>
                                          </p:val>
                                        </p:tav>
                                        <p:tav tm="100000">
                                          <p:val>
                                            <p:strVal val="#ppt_w"/>
                                          </p:val>
                                        </p:tav>
                                      </p:tavLst>
                                    </p:anim>
                                    <p:anim calcmode="lin" valueType="num">
                                      <p:cBhvr>
                                        <p:cTn id="24" dur="500" fill="hold"/>
                                        <p:tgtEl>
                                          <p:spTgt spid="44"/>
                                        </p:tgtEl>
                                        <p:attrNameLst>
                                          <p:attrName>ppt_h</p:attrName>
                                        </p:attrNameLst>
                                      </p:cBhvr>
                                      <p:tavLst>
                                        <p:tav tm="0">
                                          <p:val>
                                            <p:fltVal val="0"/>
                                          </p:val>
                                        </p:tav>
                                        <p:tav tm="100000">
                                          <p:val>
                                            <p:strVal val="#ppt_h"/>
                                          </p:val>
                                        </p:tav>
                                      </p:tavLst>
                                    </p:anim>
                                    <p:animEffect transition="in" filter="fade">
                                      <p:cBhvr>
                                        <p:cTn id="25" dur="500"/>
                                        <p:tgtEl>
                                          <p:spTgt spid="44"/>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par>
                                <p:cTn id="30" presetID="2" presetClass="entr" presetSubtype="2" accel="16000" decel="8400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 calcmode="lin" valueType="num">
                                      <p:cBhvr additive="base">
                                        <p:cTn id="32" dur="500" fill="hold"/>
                                        <p:tgtEl>
                                          <p:spTgt spid="40"/>
                                        </p:tgtEl>
                                        <p:attrNameLst>
                                          <p:attrName>ppt_x</p:attrName>
                                        </p:attrNameLst>
                                      </p:cBhvr>
                                      <p:tavLst>
                                        <p:tav tm="0">
                                          <p:val>
                                            <p:strVal val="1+#ppt_w/2"/>
                                          </p:val>
                                        </p:tav>
                                        <p:tav tm="100000">
                                          <p:val>
                                            <p:strVal val="#ppt_x"/>
                                          </p:val>
                                        </p:tav>
                                      </p:tavLst>
                                    </p:anim>
                                    <p:anim calcmode="lin" valueType="num">
                                      <p:cBhvr additive="base">
                                        <p:cTn id="33" dur="500" fill="hold"/>
                                        <p:tgtEl>
                                          <p:spTgt spid="40"/>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2" accel="16000" decel="84000"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1+#ppt_w/2"/>
                                          </p:val>
                                        </p:tav>
                                        <p:tav tm="100000">
                                          <p:val>
                                            <p:strVal val="#ppt_x"/>
                                          </p:val>
                                        </p:tav>
                                      </p:tavLst>
                                    </p:anim>
                                    <p:anim calcmode="lin" valueType="num">
                                      <p:cBhvr additive="base">
                                        <p:cTn id="38" dur="500" fill="hold"/>
                                        <p:tgtEl>
                                          <p:spTgt spid="28"/>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ppt_w</p:attrName>
                                        </p:attrNameLst>
                                      </p:cBhvr>
                                      <p:tavLst>
                                        <p:tav tm="0">
                                          <p:val>
                                            <p:fltVal val="0"/>
                                          </p:val>
                                        </p:tav>
                                        <p:tav tm="100000">
                                          <p:val>
                                            <p:strVal val="#ppt_w"/>
                                          </p:val>
                                        </p:tav>
                                      </p:tavLst>
                                    </p:anim>
                                    <p:anim calcmode="lin" valueType="num">
                                      <p:cBhvr>
                                        <p:cTn id="43" dur="500" fill="hold"/>
                                        <p:tgtEl>
                                          <p:spTgt spid="29"/>
                                        </p:tgtEl>
                                        <p:attrNameLst>
                                          <p:attrName>ppt_h</p:attrName>
                                        </p:attrNameLst>
                                      </p:cBhvr>
                                      <p:tavLst>
                                        <p:tav tm="0">
                                          <p:val>
                                            <p:fltVal val="0"/>
                                          </p:val>
                                        </p:tav>
                                        <p:tav tm="100000">
                                          <p:val>
                                            <p:strVal val="#ppt_h"/>
                                          </p:val>
                                        </p:tav>
                                      </p:tavLst>
                                    </p:anim>
                                    <p:animEffect transition="in" filter="fade">
                                      <p:cBhvr>
                                        <p:cTn id="44" dur="500"/>
                                        <p:tgtEl>
                                          <p:spTgt spid="29"/>
                                        </p:tgtEl>
                                      </p:cBhvr>
                                    </p:animEffect>
                                  </p:childTnLst>
                                </p:cTn>
                              </p:par>
                            </p:childTnLst>
                          </p:cTn>
                        </p:par>
                        <p:par>
                          <p:cTn id="45" fill="hold">
                            <p:stCondLst>
                              <p:cond delay="3500"/>
                            </p:stCondLst>
                            <p:childTnLst>
                              <p:par>
                                <p:cTn id="46" presetID="22" presetClass="entr" presetSubtype="8" fill="hold" nodeType="after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par>
                          <p:cTn id="49" fill="hold">
                            <p:stCondLst>
                              <p:cond delay="4000"/>
                            </p:stCondLst>
                            <p:childTnLst>
                              <p:par>
                                <p:cTn id="50" presetID="2" presetClass="entr" presetSubtype="2" accel="16000" decel="8400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additive="base">
                                        <p:cTn id="52" dur="500" fill="hold"/>
                                        <p:tgtEl>
                                          <p:spTgt spid="31"/>
                                        </p:tgtEl>
                                        <p:attrNameLst>
                                          <p:attrName>ppt_x</p:attrName>
                                        </p:attrNameLst>
                                      </p:cBhvr>
                                      <p:tavLst>
                                        <p:tav tm="0">
                                          <p:val>
                                            <p:strVal val="1+#ppt_w/2"/>
                                          </p:val>
                                        </p:tav>
                                        <p:tav tm="100000">
                                          <p:val>
                                            <p:strVal val="#ppt_x"/>
                                          </p:val>
                                        </p:tav>
                                      </p:tavLst>
                                    </p:anim>
                                    <p:anim calcmode="lin" valueType="num">
                                      <p:cBhvr additive="base">
                                        <p:cTn id="53" dur="500" fill="hold"/>
                                        <p:tgtEl>
                                          <p:spTgt spid="31"/>
                                        </p:tgtEl>
                                        <p:attrNameLst>
                                          <p:attrName>ppt_y</p:attrName>
                                        </p:attrNameLst>
                                      </p:cBhvr>
                                      <p:tavLst>
                                        <p:tav tm="0">
                                          <p:val>
                                            <p:strVal val="#ppt_y"/>
                                          </p:val>
                                        </p:tav>
                                        <p:tav tm="100000">
                                          <p:val>
                                            <p:strVal val="#ppt_y"/>
                                          </p:val>
                                        </p:tav>
                                      </p:tavLst>
                                    </p:anim>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Effect transition="in" filter="fade">
                                      <p:cBhvr>
                                        <p:cTn id="59" dur="500"/>
                                        <p:tgtEl>
                                          <p:spTgt spid="32"/>
                                        </p:tgtEl>
                                      </p:cBhvr>
                                    </p:animEffect>
                                  </p:childTnLst>
                                </p:cTn>
                              </p:par>
                            </p:childTnLst>
                          </p:cTn>
                        </p:par>
                        <p:par>
                          <p:cTn id="60" fill="hold">
                            <p:stCondLst>
                              <p:cond delay="5000"/>
                            </p:stCondLst>
                            <p:childTnLst>
                              <p:par>
                                <p:cTn id="61" presetID="22" presetClass="entr" presetSubtype="8" fill="hold" nodeType="after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wipe(left)">
                                      <p:cBhvr>
                                        <p:cTn id="63" dur="500"/>
                                        <p:tgtEl>
                                          <p:spTgt spid="67"/>
                                        </p:tgtEl>
                                      </p:cBhvr>
                                    </p:animEffect>
                                  </p:childTnLst>
                                </p:cTn>
                              </p:par>
                            </p:childTnLst>
                          </p:cTn>
                        </p:par>
                        <p:par>
                          <p:cTn id="64" fill="hold">
                            <p:stCondLst>
                              <p:cond delay="5500"/>
                            </p:stCondLst>
                            <p:childTnLst>
                              <p:par>
                                <p:cTn id="65" presetID="2" presetClass="entr" presetSubtype="2" accel="16000" decel="84000" fill="hold" grpId="0" nodeType="after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additive="base">
                                        <p:cTn id="67" dur="500" fill="hold"/>
                                        <p:tgtEl>
                                          <p:spTgt spid="34"/>
                                        </p:tgtEl>
                                        <p:attrNameLst>
                                          <p:attrName>ppt_x</p:attrName>
                                        </p:attrNameLst>
                                      </p:cBhvr>
                                      <p:tavLst>
                                        <p:tav tm="0">
                                          <p:val>
                                            <p:strVal val="1+#ppt_w/2"/>
                                          </p:val>
                                        </p:tav>
                                        <p:tav tm="100000">
                                          <p:val>
                                            <p:strVal val="#ppt_x"/>
                                          </p:val>
                                        </p:tav>
                                      </p:tavLst>
                                    </p:anim>
                                    <p:anim calcmode="lin" valueType="num">
                                      <p:cBhvr additive="base">
                                        <p:cTn id="68" dur="500" fill="hold"/>
                                        <p:tgtEl>
                                          <p:spTgt spid="34"/>
                                        </p:tgtEl>
                                        <p:attrNameLst>
                                          <p:attrName>ppt_y</p:attrName>
                                        </p:attrNameLst>
                                      </p:cBhvr>
                                      <p:tavLst>
                                        <p:tav tm="0">
                                          <p:val>
                                            <p:strVal val="#ppt_y"/>
                                          </p:val>
                                        </p:tav>
                                        <p:tav tm="100000">
                                          <p:val>
                                            <p:strVal val="#ppt_y"/>
                                          </p:val>
                                        </p:tav>
                                      </p:tavLst>
                                    </p:anim>
                                  </p:childTnLst>
                                </p:cTn>
                              </p:par>
                            </p:childTnLst>
                          </p:cTn>
                        </p:par>
                        <p:par>
                          <p:cTn id="69" fill="hold">
                            <p:stCondLst>
                              <p:cond delay="6000"/>
                            </p:stCondLst>
                            <p:childTnLst>
                              <p:par>
                                <p:cTn id="70" presetID="53" presetClass="entr" presetSubtype="16"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500" fill="hold"/>
                                        <p:tgtEl>
                                          <p:spTgt spid="35"/>
                                        </p:tgtEl>
                                        <p:attrNameLst>
                                          <p:attrName>ppt_w</p:attrName>
                                        </p:attrNameLst>
                                      </p:cBhvr>
                                      <p:tavLst>
                                        <p:tav tm="0">
                                          <p:val>
                                            <p:fltVal val="0"/>
                                          </p:val>
                                        </p:tav>
                                        <p:tav tm="100000">
                                          <p:val>
                                            <p:strVal val="#ppt_w"/>
                                          </p:val>
                                        </p:tav>
                                      </p:tavLst>
                                    </p:anim>
                                    <p:anim calcmode="lin" valueType="num">
                                      <p:cBhvr>
                                        <p:cTn id="73" dur="500" fill="hold"/>
                                        <p:tgtEl>
                                          <p:spTgt spid="35"/>
                                        </p:tgtEl>
                                        <p:attrNameLst>
                                          <p:attrName>ppt_h</p:attrName>
                                        </p:attrNameLst>
                                      </p:cBhvr>
                                      <p:tavLst>
                                        <p:tav tm="0">
                                          <p:val>
                                            <p:fltVal val="0"/>
                                          </p:val>
                                        </p:tav>
                                        <p:tav tm="100000">
                                          <p:val>
                                            <p:strVal val="#ppt_h"/>
                                          </p:val>
                                        </p:tav>
                                      </p:tavLst>
                                    </p:anim>
                                    <p:animEffect transition="in" filter="fade">
                                      <p:cBhvr>
                                        <p:cTn id="74" dur="500"/>
                                        <p:tgtEl>
                                          <p:spTgt spid="35"/>
                                        </p:tgtEl>
                                      </p:cBhvr>
                                    </p:animEffect>
                                  </p:childTnLst>
                                </p:cTn>
                              </p:par>
                            </p:childTnLst>
                          </p:cTn>
                        </p:par>
                        <p:par>
                          <p:cTn id="75" fill="hold">
                            <p:stCondLst>
                              <p:cond delay="6500"/>
                            </p:stCondLst>
                            <p:childTnLst>
                              <p:par>
                                <p:cTn id="76" presetID="22" presetClass="entr" presetSubtype="8" fill="hold" nodeType="after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wipe(left)">
                                      <p:cBhvr>
                                        <p:cTn id="78" dur="500"/>
                                        <p:tgtEl>
                                          <p:spTgt spid="71"/>
                                        </p:tgtEl>
                                      </p:cBhvr>
                                    </p:animEffect>
                                  </p:childTnLst>
                                </p:cTn>
                              </p:par>
                            </p:childTnLst>
                          </p:cTn>
                        </p:par>
                        <p:par>
                          <p:cTn id="79" fill="hold">
                            <p:stCondLst>
                              <p:cond delay="7000"/>
                            </p:stCondLst>
                            <p:childTnLst>
                              <p:par>
                                <p:cTn id="80" presetID="2" presetClass="entr" presetSubtype="2" accel="16000" decel="84000" fill="hold" nodeType="afterEffect">
                                  <p:stCondLst>
                                    <p:cond delay="0"/>
                                  </p:stCondLst>
                                  <p:childTnLst>
                                    <p:set>
                                      <p:cBhvr>
                                        <p:cTn id="81" dur="1" fill="hold">
                                          <p:stCondLst>
                                            <p:cond delay="0"/>
                                          </p:stCondLst>
                                        </p:cTn>
                                        <p:tgtEl>
                                          <p:spTgt spid="77"/>
                                        </p:tgtEl>
                                        <p:attrNameLst>
                                          <p:attrName>style.visibility</p:attrName>
                                        </p:attrNameLst>
                                      </p:cBhvr>
                                      <p:to>
                                        <p:strVal val="visible"/>
                                      </p:to>
                                    </p:set>
                                    <p:anim calcmode="lin" valueType="num">
                                      <p:cBhvr additive="base">
                                        <p:cTn id="82" dur="500" fill="hold"/>
                                        <p:tgtEl>
                                          <p:spTgt spid="77"/>
                                        </p:tgtEl>
                                        <p:attrNameLst>
                                          <p:attrName>ppt_x</p:attrName>
                                        </p:attrNameLst>
                                      </p:cBhvr>
                                      <p:tavLst>
                                        <p:tav tm="0">
                                          <p:val>
                                            <p:strVal val="1+#ppt_w/2"/>
                                          </p:val>
                                        </p:tav>
                                        <p:tav tm="100000">
                                          <p:val>
                                            <p:strVal val="#ppt_x"/>
                                          </p:val>
                                        </p:tav>
                                      </p:tavLst>
                                    </p:anim>
                                    <p:anim calcmode="lin" valueType="num">
                                      <p:cBhvr additive="base">
                                        <p:cTn id="83"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8" grpId="0" animBg="1"/>
      <p:bldP spid="29" grpId="0" animBg="1"/>
      <p:bldP spid="31" grpId="0" animBg="1"/>
      <p:bldP spid="32" grpId="0" animBg="1"/>
      <p:bldP spid="34" grpId="0" animBg="1"/>
      <p:bldP spid="35" grpId="0" animBg="1"/>
      <p:bldP spid="40" grpId="0"/>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6264991" y="2187927"/>
            <a:ext cx="2193859" cy="367118"/>
          </a:xfrm>
          <a:custGeom>
            <a:avLst/>
            <a:gdLst>
              <a:gd name="T0" fmla="*/ 339 w 902"/>
              <a:gd name="T1" fmla="*/ 147 h 151"/>
              <a:gd name="T2" fmla="*/ 342 w 902"/>
              <a:gd name="T3" fmla="*/ 151 h 151"/>
              <a:gd name="T4" fmla="*/ 480 w 902"/>
              <a:gd name="T5" fmla="*/ 13 h 151"/>
              <a:gd name="T6" fmla="*/ 902 w 902"/>
              <a:gd name="T7" fmla="*/ 13 h 151"/>
              <a:gd name="T8" fmla="*/ 902 w 902"/>
              <a:gd name="T9" fmla="*/ 3 h 151"/>
              <a:gd name="T10" fmla="*/ 475 w 902"/>
              <a:gd name="T11" fmla="*/ 3 h 151"/>
              <a:gd name="T12" fmla="*/ 475 w 902"/>
              <a:gd name="T13" fmla="*/ 5 h 151"/>
              <a:gd name="T14" fmla="*/ 475 w 902"/>
              <a:gd name="T15" fmla="*/ 4 h 151"/>
              <a:gd name="T16" fmla="*/ 340 w 902"/>
              <a:gd name="T17" fmla="*/ 139 h 151"/>
              <a:gd name="T18" fmla="*/ 0 w 902"/>
              <a:gd name="T19" fmla="*/ 0 h 151"/>
              <a:gd name="T20" fmla="*/ 0 w 902"/>
              <a:gd name="T21" fmla="*/ 7 h 151"/>
              <a:gd name="T22" fmla="*/ 339 w 902"/>
              <a:gd name="T23" fmla="*/ 148 h 151"/>
              <a:gd name="T24" fmla="*/ 339 w 902"/>
              <a:gd name="T25"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2" h="151">
                <a:moveTo>
                  <a:pt x="339" y="147"/>
                </a:moveTo>
                <a:cubicBezTo>
                  <a:pt x="342" y="151"/>
                  <a:pt x="342" y="151"/>
                  <a:pt x="342" y="151"/>
                </a:cubicBezTo>
                <a:cubicBezTo>
                  <a:pt x="480" y="13"/>
                  <a:pt x="480" y="13"/>
                  <a:pt x="480" y="13"/>
                </a:cubicBezTo>
                <a:cubicBezTo>
                  <a:pt x="902" y="13"/>
                  <a:pt x="902" y="13"/>
                  <a:pt x="902" y="13"/>
                </a:cubicBezTo>
                <a:cubicBezTo>
                  <a:pt x="902" y="3"/>
                  <a:pt x="902" y="3"/>
                  <a:pt x="902" y="3"/>
                </a:cubicBezTo>
                <a:cubicBezTo>
                  <a:pt x="475" y="3"/>
                  <a:pt x="475" y="3"/>
                  <a:pt x="475" y="3"/>
                </a:cubicBezTo>
                <a:cubicBezTo>
                  <a:pt x="475" y="5"/>
                  <a:pt x="475" y="5"/>
                  <a:pt x="475" y="5"/>
                </a:cubicBezTo>
                <a:cubicBezTo>
                  <a:pt x="475" y="4"/>
                  <a:pt x="475" y="4"/>
                  <a:pt x="475" y="4"/>
                </a:cubicBezTo>
                <a:cubicBezTo>
                  <a:pt x="340" y="139"/>
                  <a:pt x="340" y="139"/>
                  <a:pt x="340" y="139"/>
                </a:cubicBezTo>
                <a:cubicBezTo>
                  <a:pt x="243" y="60"/>
                  <a:pt x="125" y="12"/>
                  <a:pt x="0" y="0"/>
                </a:cubicBezTo>
                <a:cubicBezTo>
                  <a:pt x="0" y="7"/>
                  <a:pt x="0" y="7"/>
                  <a:pt x="0" y="7"/>
                </a:cubicBezTo>
                <a:cubicBezTo>
                  <a:pt x="128" y="20"/>
                  <a:pt x="244" y="70"/>
                  <a:pt x="339" y="148"/>
                </a:cubicBezTo>
                <a:lnTo>
                  <a:pt x="339" y="14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p:nvSpPr>
        <p:spPr bwMode="auto">
          <a:xfrm>
            <a:off x="3762988" y="4927303"/>
            <a:ext cx="2195334" cy="367118"/>
          </a:xfrm>
          <a:custGeom>
            <a:avLst/>
            <a:gdLst>
              <a:gd name="T0" fmla="*/ 564 w 902"/>
              <a:gd name="T1" fmla="*/ 3 h 151"/>
              <a:gd name="T2" fmla="*/ 560 w 902"/>
              <a:gd name="T3" fmla="*/ 0 h 151"/>
              <a:gd name="T4" fmla="*/ 422 w 902"/>
              <a:gd name="T5" fmla="*/ 138 h 151"/>
              <a:gd name="T6" fmla="*/ 0 w 902"/>
              <a:gd name="T7" fmla="*/ 138 h 151"/>
              <a:gd name="T8" fmla="*/ 0 w 902"/>
              <a:gd name="T9" fmla="*/ 148 h 151"/>
              <a:gd name="T10" fmla="*/ 427 w 902"/>
              <a:gd name="T11" fmla="*/ 148 h 151"/>
              <a:gd name="T12" fmla="*/ 427 w 902"/>
              <a:gd name="T13" fmla="*/ 146 h 151"/>
              <a:gd name="T14" fmla="*/ 428 w 902"/>
              <a:gd name="T15" fmla="*/ 146 h 151"/>
              <a:gd name="T16" fmla="*/ 562 w 902"/>
              <a:gd name="T17" fmla="*/ 12 h 151"/>
              <a:gd name="T18" fmla="*/ 902 w 902"/>
              <a:gd name="T19" fmla="*/ 151 h 151"/>
              <a:gd name="T20" fmla="*/ 902 w 902"/>
              <a:gd name="T21" fmla="*/ 144 h 151"/>
              <a:gd name="T22" fmla="*/ 564 w 902"/>
              <a:gd name="T23" fmla="*/ 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2" h="151">
                <a:moveTo>
                  <a:pt x="564" y="3"/>
                </a:moveTo>
                <a:cubicBezTo>
                  <a:pt x="560" y="0"/>
                  <a:pt x="560" y="0"/>
                  <a:pt x="560" y="0"/>
                </a:cubicBezTo>
                <a:cubicBezTo>
                  <a:pt x="422" y="138"/>
                  <a:pt x="422" y="138"/>
                  <a:pt x="422" y="138"/>
                </a:cubicBezTo>
                <a:cubicBezTo>
                  <a:pt x="0" y="138"/>
                  <a:pt x="0" y="138"/>
                  <a:pt x="0" y="138"/>
                </a:cubicBezTo>
                <a:cubicBezTo>
                  <a:pt x="0" y="148"/>
                  <a:pt x="0" y="148"/>
                  <a:pt x="0" y="148"/>
                </a:cubicBezTo>
                <a:cubicBezTo>
                  <a:pt x="427" y="148"/>
                  <a:pt x="427" y="148"/>
                  <a:pt x="427" y="148"/>
                </a:cubicBezTo>
                <a:cubicBezTo>
                  <a:pt x="427" y="146"/>
                  <a:pt x="427" y="146"/>
                  <a:pt x="427" y="146"/>
                </a:cubicBezTo>
                <a:cubicBezTo>
                  <a:pt x="428" y="146"/>
                  <a:pt x="428" y="146"/>
                  <a:pt x="428" y="146"/>
                </a:cubicBezTo>
                <a:cubicBezTo>
                  <a:pt x="562" y="12"/>
                  <a:pt x="562" y="12"/>
                  <a:pt x="562" y="12"/>
                </a:cubicBezTo>
                <a:cubicBezTo>
                  <a:pt x="660" y="91"/>
                  <a:pt x="777" y="139"/>
                  <a:pt x="902" y="151"/>
                </a:cubicBezTo>
                <a:cubicBezTo>
                  <a:pt x="902" y="144"/>
                  <a:pt x="902" y="144"/>
                  <a:pt x="902" y="144"/>
                </a:cubicBezTo>
                <a:cubicBezTo>
                  <a:pt x="775" y="131"/>
                  <a:pt x="658" y="80"/>
                  <a:pt x="564" y="3"/>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p:nvSpPr>
        <p:spPr bwMode="auto">
          <a:xfrm>
            <a:off x="7291680" y="2745121"/>
            <a:ext cx="822697" cy="850711"/>
          </a:xfrm>
          <a:custGeom>
            <a:avLst/>
            <a:gdLst>
              <a:gd name="T0" fmla="*/ 338 w 338"/>
              <a:gd name="T1" fmla="*/ 349 h 349"/>
              <a:gd name="T2" fmla="*/ 338 w 338"/>
              <a:gd name="T3" fmla="*/ 339 h 349"/>
              <a:gd name="T4" fmla="*/ 148 w 338"/>
              <a:gd name="T5" fmla="*/ 339 h 349"/>
              <a:gd name="T6" fmla="*/ 6 w 338"/>
              <a:gd name="T7" fmla="*/ 0 h 349"/>
              <a:gd name="T8" fmla="*/ 0 w 338"/>
              <a:gd name="T9" fmla="*/ 5 h 349"/>
              <a:gd name="T10" fmla="*/ 141 w 338"/>
              <a:gd name="T11" fmla="*/ 344 h 349"/>
              <a:gd name="T12" fmla="*/ 141 w 338"/>
              <a:gd name="T13" fmla="*/ 344 h 349"/>
              <a:gd name="T14" fmla="*/ 141 w 338"/>
              <a:gd name="T15" fmla="*/ 349 h 349"/>
              <a:gd name="T16" fmla="*/ 338 w 338"/>
              <a:gd name="T17"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349">
                <a:moveTo>
                  <a:pt x="338" y="349"/>
                </a:moveTo>
                <a:cubicBezTo>
                  <a:pt x="338" y="339"/>
                  <a:pt x="338" y="339"/>
                  <a:pt x="338" y="339"/>
                </a:cubicBezTo>
                <a:cubicBezTo>
                  <a:pt x="148" y="339"/>
                  <a:pt x="148" y="339"/>
                  <a:pt x="148" y="339"/>
                </a:cubicBezTo>
                <a:cubicBezTo>
                  <a:pt x="135" y="214"/>
                  <a:pt x="86" y="97"/>
                  <a:pt x="6" y="0"/>
                </a:cubicBezTo>
                <a:cubicBezTo>
                  <a:pt x="0" y="5"/>
                  <a:pt x="0" y="5"/>
                  <a:pt x="0" y="5"/>
                </a:cubicBezTo>
                <a:cubicBezTo>
                  <a:pt x="78" y="100"/>
                  <a:pt x="128" y="216"/>
                  <a:pt x="141" y="344"/>
                </a:cubicBezTo>
                <a:cubicBezTo>
                  <a:pt x="141" y="344"/>
                  <a:pt x="141" y="344"/>
                  <a:pt x="141" y="344"/>
                </a:cubicBezTo>
                <a:cubicBezTo>
                  <a:pt x="141" y="349"/>
                  <a:pt x="141" y="349"/>
                  <a:pt x="141" y="349"/>
                </a:cubicBezTo>
                <a:lnTo>
                  <a:pt x="338" y="349"/>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p:cNvSpPr>
          <p:nvPr/>
        </p:nvSpPr>
        <p:spPr bwMode="auto">
          <a:xfrm>
            <a:off x="5120882" y="1724976"/>
            <a:ext cx="849236" cy="822697"/>
          </a:xfrm>
          <a:custGeom>
            <a:avLst/>
            <a:gdLst>
              <a:gd name="T0" fmla="*/ 339 w 349"/>
              <a:gd name="T1" fmla="*/ 190 h 338"/>
              <a:gd name="T2" fmla="*/ 0 w 349"/>
              <a:gd name="T3" fmla="*/ 332 h 338"/>
              <a:gd name="T4" fmla="*/ 6 w 349"/>
              <a:gd name="T5" fmla="*/ 338 h 338"/>
              <a:gd name="T6" fmla="*/ 344 w 349"/>
              <a:gd name="T7" fmla="*/ 197 h 338"/>
              <a:gd name="T8" fmla="*/ 344 w 349"/>
              <a:gd name="T9" fmla="*/ 197 h 338"/>
              <a:gd name="T10" fmla="*/ 349 w 349"/>
              <a:gd name="T11" fmla="*/ 197 h 338"/>
              <a:gd name="T12" fmla="*/ 349 w 349"/>
              <a:gd name="T13" fmla="*/ 0 h 338"/>
              <a:gd name="T14" fmla="*/ 339 w 349"/>
              <a:gd name="T15" fmla="*/ 0 h 338"/>
              <a:gd name="T16" fmla="*/ 339 w 349"/>
              <a:gd name="T17" fmla="*/ 19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38">
                <a:moveTo>
                  <a:pt x="339" y="190"/>
                </a:moveTo>
                <a:cubicBezTo>
                  <a:pt x="214" y="203"/>
                  <a:pt x="97" y="252"/>
                  <a:pt x="0" y="332"/>
                </a:cubicBezTo>
                <a:cubicBezTo>
                  <a:pt x="6" y="338"/>
                  <a:pt x="6" y="338"/>
                  <a:pt x="6" y="338"/>
                </a:cubicBezTo>
                <a:cubicBezTo>
                  <a:pt x="100" y="260"/>
                  <a:pt x="217" y="210"/>
                  <a:pt x="344" y="197"/>
                </a:cubicBezTo>
                <a:cubicBezTo>
                  <a:pt x="344" y="197"/>
                  <a:pt x="344" y="197"/>
                  <a:pt x="344" y="197"/>
                </a:cubicBezTo>
                <a:cubicBezTo>
                  <a:pt x="349" y="197"/>
                  <a:pt x="349" y="197"/>
                  <a:pt x="349" y="197"/>
                </a:cubicBezTo>
                <a:cubicBezTo>
                  <a:pt x="349" y="0"/>
                  <a:pt x="349" y="0"/>
                  <a:pt x="349" y="0"/>
                </a:cubicBezTo>
                <a:cubicBezTo>
                  <a:pt x="339" y="0"/>
                  <a:pt x="339" y="0"/>
                  <a:pt x="339" y="0"/>
                </a:cubicBezTo>
                <a:lnTo>
                  <a:pt x="339" y="19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p:nvSpPr>
        <p:spPr bwMode="auto">
          <a:xfrm>
            <a:off x="3544782" y="2412031"/>
            <a:ext cx="1381483" cy="1175072"/>
          </a:xfrm>
          <a:custGeom>
            <a:avLst/>
            <a:gdLst>
              <a:gd name="T0" fmla="*/ 556 w 568"/>
              <a:gd name="T1" fmla="*/ 143 h 483"/>
              <a:gd name="T2" fmla="*/ 417 w 568"/>
              <a:gd name="T3" fmla="*/ 483 h 483"/>
              <a:gd name="T4" fmla="*/ 424 w 568"/>
              <a:gd name="T5" fmla="*/ 483 h 483"/>
              <a:gd name="T6" fmla="*/ 565 w 568"/>
              <a:gd name="T7" fmla="*/ 144 h 483"/>
              <a:gd name="T8" fmla="*/ 565 w 568"/>
              <a:gd name="T9" fmla="*/ 144 h 483"/>
              <a:gd name="T10" fmla="*/ 568 w 568"/>
              <a:gd name="T11" fmla="*/ 141 h 483"/>
              <a:gd name="T12" fmla="*/ 429 w 568"/>
              <a:gd name="T13" fmla="*/ 1 h 483"/>
              <a:gd name="T14" fmla="*/ 427 w 568"/>
              <a:gd name="T15" fmla="*/ 3 h 483"/>
              <a:gd name="T16" fmla="*/ 427 w 568"/>
              <a:gd name="T17" fmla="*/ 0 h 483"/>
              <a:gd name="T18" fmla="*/ 0 w 568"/>
              <a:gd name="T19" fmla="*/ 0 h 483"/>
              <a:gd name="T20" fmla="*/ 0 w 568"/>
              <a:gd name="T21" fmla="*/ 10 h 483"/>
              <a:gd name="T22" fmla="*/ 423 w 568"/>
              <a:gd name="T23" fmla="*/ 10 h 483"/>
              <a:gd name="T24" fmla="*/ 556 w 568"/>
              <a:gd name="T25" fmla="*/ 143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8" h="483">
                <a:moveTo>
                  <a:pt x="556" y="143"/>
                </a:moveTo>
                <a:cubicBezTo>
                  <a:pt x="477" y="240"/>
                  <a:pt x="429" y="358"/>
                  <a:pt x="417" y="483"/>
                </a:cubicBezTo>
                <a:cubicBezTo>
                  <a:pt x="424" y="483"/>
                  <a:pt x="424" y="483"/>
                  <a:pt x="424" y="483"/>
                </a:cubicBezTo>
                <a:cubicBezTo>
                  <a:pt x="437" y="355"/>
                  <a:pt x="488" y="239"/>
                  <a:pt x="565" y="144"/>
                </a:cubicBezTo>
                <a:cubicBezTo>
                  <a:pt x="565" y="144"/>
                  <a:pt x="565" y="144"/>
                  <a:pt x="565" y="144"/>
                </a:cubicBezTo>
                <a:cubicBezTo>
                  <a:pt x="568" y="141"/>
                  <a:pt x="568" y="141"/>
                  <a:pt x="568" y="141"/>
                </a:cubicBezTo>
                <a:cubicBezTo>
                  <a:pt x="429" y="1"/>
                  <a:pt x="429" y="1"/>
                  <a:pt x="429" y="1"/>
                </a:cubicBezTo>
                <a:cubicBezTo>
                  <a:pt x="427" y="3"/>
                  <a:pt x="427" y="3"/>
                  <a:pt x="427" y="3"/>
                </a:cubicBezTo>
                <a:cubicBezTo>
                  <a:pt x="427" y="0"/>
                  <a:pt x="427" y="0"/>
                  <a:pt x="427" y="0"/>
                </a:cubicBezTo>
                <a:cubicBezTo>
                  <a:pt x="0" y="0"/>
                  <a:pt x="0" y="0"/>
                  <a:pt x="0" y="0"/>
                </a:cubicBezTo>
                <a:cubicBezTo>
                  <a:pt x="0" y="10"/>
                  <a:pt x="0" y="10"/>
                  <a:pt x="0" y="10"/>
                </a:cubicBezTo>
                <a:cubicBezTo>
                  <a:pt x="423" y="10"/>
                  <a:pt x="423" y="10"/>
                  <a:pt x="423" y="10"/>
                </a:cubicBezTo>
                <a:lnTo>
                  <a:pt x="556" y="14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p:nvSpPr>
        <p:spPr bwMode="auto">
          <a:xfrm>
            <a:off x="4136704" y="3891095"/>
            <a:ext cx="789561" cy="742446"/>
          </a:xfrm>
          <a:custGeom>
            <a:avLst/>
            <a:gdLst>
              <a:gd name="T0" fmla="*/ 0 w 338"/>
              <a:gd name="T1" fmla="*/ 0 h 349"/>
              <a:gd name="T2" fmla="*/ 0 w 338"/>
              <a:gd name="T3" fmla="*/ 10 h 349"/>
              <a:gd name="T4" fmla="*/ 191 w 338"/>
              <a:gd name="T5" fmla="*/ 10 h 349"/>
              <a:gd name="T6" fmla="*/ 332 w 338"/>
              <a:gd name="T7" fmla="*/ 349 h 349"/>
              <a:gd name="T8" fmla="*/ 338 w 338"/>
              <a:gd name="T9" fmla="*/ 343 h 349"/>
              <a:gd name="T10" fmla="*/ 197 w 338"/>
              <a:gd name="T11" fmla="*/ 5 h 349"/>
              <a:gd name="T12" fmla="*/ 197 w 338"/>
              <a:gd name="T13" fmla="*/ 5 h 349"/>
              <a:gd name="T14" fmla="*/ 197 w 338"/>
              <a:gd name="T15" fmla="*/ 0 h 349"/>
              <a:gd name="T16" fmla="*/ 0 w 338"/>
              <a:gd name="T17"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349">
                <a:moveTo>
                  <a:pt x="0" y="0"/>
                </a:moveTo>
                <a:cubicBezTo>
                  <a:pt x="0" y="10"/>
                  <a:pt x="0" y="10"/>
                  <a:pt x="0" y="10"/>
                </a:cubicBezTo>
                <a:cubicBezTo>
                  <a:pt x="191" y="10"/>
                  <a:pt x="191" y="10"/>
                  <a:pt x="191" y="10"/>
                </a:cubicBezTo>
                <a:cubicBezTo>
                  <a:pt x="204" y="135"/>
                  <a:pt x="253" y="252"/>
                  <a:pt x="332" y="349"/>
                </a:cubicBezTo>
                <a:cubicBezTo>
                  <a:pt x="338" y="343"/>
                  <a:pt x="338" y="343"/>
                  <a:pt x="338" y="343"/>
                </a:cubicBezTo>
                <a:cubicBezTo>
                  <a:pt x="261" y="249"/>
                  <a:pt x="210" y="132"/>
                  <a:pt x="197" y="5"/>
                </a:cubicBezTo>
                <a:cubicBezTo>
                  <a:pt x="197" y="5"/>
                  <a:pt x="197" y="5"/>
                  <a:pt x="197" y="5"/>
                </a:cubicBezTo>
                <a:cubicBezTo>
                  <a:pt x="197" y="0"/>
                  <a:pt x="197" y="0"/>
                  <a:pt x="197" y="0"/>
                </a:cubicBez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p:nvSpPr>
        <p:spPr bwMode="auto">
          <a:xfrm>
            <a:off x="7407478" y="3895246"/>
            <a:ext cx="706899" cy="618058"/>
          </a:xfrm>
          <a:custGeom>
            <a:avLst/>
            <a:gdLst>
              <a:gd name="T0" fmla="*/ 145 w 567"/>
              <a:gd name="T1" fmla="*/ 473 h 483"/>
              <a:gd name="T2" fmla="*/ 12 w 567"/>
              <a:gd name="T3" fmla="*/ 340 h 483"/>
              <a:gd name="T4" fmla="*/ 151 w 567"/>
              <a:gd name="T5" fmla="*/ 0 h 483"/>
              <a:gd name="T6" fmla="*/ 144 w 567"/>
              <a:gd name="T7" fmla="*/ 0 h 483"/>
              <a:gd name="T8" fmla="*/ 3 w 567"/>
              <a:gd name="T9" fmla="*/ 338 h 483"/>
              <a:gd name="T10" fmla="*/ 4 w 567"/>
              <a:gd name="T11" fmla="*/ 338 h 483"/>
              <a:gd name="T12" fmla="*/ 0 w 567"/>
              <a:gd name="T13" fmla="*/ 342 h 483"/>
              <a:gd name="T14" fmla="*/ 140 w 567"/>
              <a:gd name="T15" fmla="*/ 481 h 483"/>
              <a:gd name="T16" fmla="*/ 140 w 567"/>
              <a:gd name="T17" fmla="*/ 481 h 483"/>
              <a:gd name="T18" fmla="*/ 140 w 567"/>
              <a:gd name="T19" fmla="*/ 483 h 483"/>
              <a:gd name="T20" fmla="*/ 567 w 567"/>
              <a:gd name="T21" fmla="*/ 483 h 483"/>
              <a:gd name="T22" fmla="*/ 567 w 567"/>
              <a:gd name="T23" fmla="*/ 473 h 483"/>
              <a:gd name="T24" fmla="*/ 145 w 567"/>
              <a:gd name="T25" fmla="*/ 473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7" h="483">
                <a:moveTo>
                  <a:pt x="145" y="473"/>
                </a:moveTo>
                <a:cubicBezTo>
                  <a:pt x="12" y="340"/>
                  <a:pt x="12" y="340"/>
                  <a:pt x="12" y="340"/>
                </a:cubicBezTo>
                <a:cubicBezTo>
                  <a:pt x="91" y="242"/>
                  <a:pt x="139" y="125"/>
                  <a:pt x="151" y="0"/>
                </a:cubicBezTo>
                <a:cubicBezTo>
                  <a:pt x="144" y="0"/>
                  <a:pt x="144" y="0"/>
                  <a:pt x="144" y="0"/>
                </a:cubicBezTo>
                <a:cubicBezTo>
                  <a:pt x="131" y="127"/>
                  <a:pt x="81" y="244"/>
                  <a:pt x="3" y="338"/>
                </a:cubicBezTo>
                <a:cubicBezTo>
                  <a:pt x="4" y="338"/>
                  <a:pt x="4" y="338"/>
                  <a:pt x="4" y="338"/>
                </a:cubicBezTo>
                <a:cubicBezTo>
                  <a:pt x="0" y="342"/>
                  <a:pt x="0" y="342"/>
                  <a:pt x="0" y="342"/>
                </a:cubicBezTo>
                <a:cubicBezTo>
                  <a:pt x="140" y="481"/>
                  <a:pt x="140" y="481"/>
                  <a:pt x="140" y="481"/>
                </a:cubicBezTo>
                <a:cubicBezTo>
                  <a:pt x="140" y="481"/>
                  <a:pt x="140" y="481"/>
                  <a:pt x="140" y="481"/>
                </a:cubicBezTo>
                <a:cubicBezTo>
                  <a:pt x="140" y="483"/>
                  <a:pt x="140" y="483"/>
                  <a:pt x="140" y="483"/>
                </a:cubicBezTo>
                <a:cubicBezTo>
                  <a:pt x="567" y="483"/>
                  <a:pt x="567" y="483"/>
                  <a:pt x="567" y="483"/>
                </a:cubicBezTo>
                <a:cubicBezTo>
                  <a:pt x="567" y="473"/>
                  <a:pt x="567" y="473"/>
                  <a:pt x="567" y="473"/>
                </a:cubicBezTo>
                <a:lnTo>
                  <a:pt x="145" y="47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p:nvSpPr>
        <p:spPr bwMode="auto">
          <a:xfrm>
            <a:off x="6242875" y="4927303"/>
            <a:ext cx="849236" cy="822697"/>
          </a:xfrm>
          <a:custGeom>
            <a:avLst/>
            <a:gdLst>
              <a:gd name="T0" fmla="*/ 10 w 349"/>
              <a:gd name="T1" fmla="*/ 147 h 338"/>
              <a:gd name="T2" fmla="*/ 349 w 349"/>
              <a:gd name="T3" fmla="*/ 5 h 338"/>
              <a:gd name="T4" fmla="*/ 343 w 349"/>
              <a:gd name="T5" fmla="*/ 0 h 338"/>
              <a:gd name="T6" fmla="*/ 5 w 349"/>
              <a:gd name="T7" fmla="*/ 140 h 338"/>
              <a:gd name="T8" fmla="*/ 5 w 349"/>
              <a:gd name="T9" fmla="*/ 140 h 338"/>
              <a:gd name="T10" fmla="*/ 0 w 349"/>
              <a:gd name="T11" fmla="*/ 140 h 338"/>
              <a:gd name="T12" fmla="*/ 0 w 349"/>
              <a:gd name="T13" fmla="*/ 338 h 338"/>
              <a:gd name="T14" fmla="*/ 10 w 349"/>
              <a:gd name="T15" fmla="*/ 338 h 338"/>
              <a:gd name="T16" fmla="*/ 10 w 349"/>
              <a:gd name="T17" fmla="*/ 14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38">
                <a:moveTo>
                  <a:pt x="10" y="147"/>
                </a:moveTo>
                <a:cubicBezTo>
                  <a:pt x="135" y="134"/>
                  <a:pt x="252" y="85"/>
                  <a:pt x="349" y="5"/>
                </a:cubicBezTo>
                <a:cubicBezTo>
                  <a:pt x="343" y="0"/>
                  <a:pt x="343" y="0"/>
                  <a:pt x="343" y="0"/>
                </a:cubicBezTo>
                <a:cubicBezTo>
                  <a:pt x="249" y="77"/>
                  <a:pt x="132" y="128"/>
                  <a:pt x="5" y="140"/>
                </a:cubicBezTo>
                <a:cubicBezTo>
                  <a:pt x="5" y="140"/>
                  <a:pt x="5" y="140"/>
                  <a:pt x="5" y="140"/>
                </a:cubicBezTo>
                <a:cubicBezTo>
                  <a:pt x="0" y="140"/>
                  <a:pt x="0" y="140"/>
                  <a:pt x="0" y="140"/>
                </a:cubicBezTo>
                <a:cubicBezTo>
                  <a:pt x="0" y="338"/>
                  <a:pt x="0" y="338"/>
                  <a:pt x="0" y="338"/>
                </a:cubicBezTo>
                <a:cubicBezTo>
                  <a:pt x="10" y="338"/>
                  <a:pt x="10" y="338"/>
                  <a:pt x="10" y="338"/>
                </a:cubicBezTo>
                <a:lnTo>
                  <a:pt x="10" y="14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p:nvSpPr>
        <p:spPr bwMode="auto">
          <a:xfrm>
            <a:off x="4576839" y="2755560"/>
            <a:ext cx="510131" cy="852185"/>
          </a:xfrm>
          <a:custGeom>
            <a:avLst/>
            <a:gdLst>
              <a:gd name="T0" fmla="*/ 210 w 210"/>
              <a:gd name="T1" fmla="*/ 54 h 350"/>
              <a:gd name="T2" fmla="*/ 144 w 210"/>
              <a:gd name="T3" fmla="*/ 0 h 350"/>
              <a:gd name="T4" fmla="*/ 0 w 210"/>
              <a:gd name="T5" fmla="*/ 342 h 350"/>
              <a:gd name="T6" fmla="*/ 86 w 210"/>
              <a:gd name="T7" fmla="*/ 350 h 350"/>
              <a:gd name="T8" fmla="*/ 210 w 210"/>
              <a:gd name="T9" fmla="*/ 54 h 350"/>
            </a:gdLst>
            <a:ahLst/>
            <a:cxnLst>
              <a:cxn ang="0">
                <a:pos x="T0" y="T1"/>
              </a:cxn>
              <a:cxn ang="0">
                <a:pos x="T2" y="T3"/>
              </a:cxn>
              <a:cxn ang="0">
                <a:pos x="T4" y="T5"/>
              </a:cxn>
              <a:cxn ang="0">
                <a:pos x="T6" y="T7"/>
              </a:cxn>
              <a:cxn ang="0">
                <a:pos x="T8" y="T9"/>
              </a:cxn>
            </a:cxnLst>
            <a:rect l="0" t="0" r="r" b="b"/>
            <a:pathLst>
              <a:path w="210" h="350">
                <a:moveTo>
                  <a:pt x="210" y="54"/>
                </a:moveTo>
                <a:cubicBezTo>
                  <a:pt x="144" y="0"/>
                  <a:pt x="144" y="0"/>
                  <a:pt x="144" y="0"/>
                </a:cubicBezTo>
                <a:cubicBezTo>
                  <a:pt x="7" y="132"/>
                  <a:pt x="0" y="342"/>
                  <a:pt x="0" y="342"/>
                </a:cubicBezTo>
                <a:cubicBezTo>
                  <a:pt x="86" y="350"/>
                  <a:pt x="86" y="350"/>
                  <a:pt x="86" y="350"/>
                </a:cubicBezTo>
                <a:cubicBezTo>
                  <a:pt x="97" y="238"/>
                  <a:pt x="142" y="136"/>
                  <a:pt x="210" y="5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p:nvSpPr>
        <p:spPr bwMode="auto">
          <a:xfrm>
            <a:off x="4576839" y="3873130"/>
            <a:ext cx="507183" cy="844813"/>
          </a:xfrm>
          <a:custGeom>
            <a:avLst/>
            <a:gdLst>
              <a:gd name="T0" fmla="*/ 87 w 209"/>
              <a:gd name="T1" fmla="*/ 0 h 347"/>
              <a:gd name="T2" fmla="*/ 0 w 209"/>
              <a:gd name="T3" fmla="*/ 9 h 347"/>
              <a:gd name="T4" fmla="*/ 141 w 209"/>
              <a:gd name="T5" fmla="*/ 347 h 347"/>
              <a:gd name="T6" fmla="*/ 209 w 209"/>
              <a:gd name="T7" fmla="*/ 291 h 347"/>
              <a:gd name="T8" fmla="*/ 87 w 209"/>
              <a:gd name="T9" fmla="*/ 0 h 347"/>
            </a:gdLst>
            <a:ahLst/>
            <a:cxnLst>
              <a:cxn ang="0">
                <a:pos x="T0" y="T1"/>
              </a:cxn>
              <a:cxn ang="0">
                <a:pos x="T2" y="T3"/>
              </a:cxn>
              <a:cxn ang="0">
                <a:pos x="T4" y="T5"/>
              </a:cxn>
              <a:cxn ang="0">
                <a:pos x="T6" y="T7"/>
              </a:cxn>
              <a:cxn ang="0">
                <a:pos x="T8" y="T9"/>
              </a:cxn>
            </a:cxnLst>
            <a:rect l="0" t="0" r="r" b="b"/>
            <a:pathLst>
              <a:path w="209" h="347">
                <a:moveTo>
                  <a:pt x="87" y="0"/>
                </a:moveTo>
                <a:cubicBezTo>
                  <a:pt x="0" y="9"/>
                  <a:pt x="0" y="9"/>
                  <a:pt x="0" y="9"/>
                </a:cubicBezTo>
                <a:cubicBezTo>
                  <a:pt x="14" y="217"/>
                  <a:pt x="141" y="347"/>
                  <a:pt x="141" y="347"/>
                </a:cubicBezTo>
                <a:cubicBezTo>
                  <a:pt x="209" y="291"/>
                  <a:pt x="209" y="291"/>
                  <a:pt x="209" y="291"/>
                </a:cubicBezTo>
                <a:cubicBezTo>
                  <a:pt x="142" y="210"/>
                  <a:pt x="98" y="110"/>
                  <a:pt x="87" y="0"/>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p:nvSpPr>
        <p:spPr bwMode="auto">
          <a:xfrm>
            <a:off x="5126779" y="4762174"/>
            <a:ext cx="853659" cy="523401"/>
          </a:xfrm>
          <a:custGeom>
            <a:avLst/>
            <a:gdLst>
              <a:gd name="T0" fmla="*/ 56 w 351"/>
              <a:gd name="T1" fmla="*/ 0 h 215"/>
              <a:gd name="T2" fmla="*/ 0 w 351"/>
              <a:gd name="T3" fmla="*/ 68 h 215"/>
              <a:gd name="T4" fmla="*/ 342 w 351"/>
              <a:gd name="T5" fmla="*/ 212 h 215"/>
              <a:gd name="T6" fmla="*/ 351 w 351"/>
              <a:gd name="T7" fmla="*/ 123 h 215"/>
              <a:gd name="T8" fmla="*/ 56 w 351"/>
              <a:gd name="T9" fmla="*/ 0 h 215"/>
            </a:gdLst>
            <a:ahLst/>
            <a:cxnLst>
              <a:cxn ang="0">
                <a:pos x="T0" y="T1"/>
              </a:cxn>
              <a:cxn ang="0">
                <a:pos x="T2" y="T3"/>
              </a:cxn>
              <a:cxn ang="0">
                <a:pos x="T4" y="T5"/>
              </a:cxn>
              <a:cxn ang="0">
                <a:pos x="T6" y="T7"/>
              </a:cxn>
              <a:cxn ang="0">
                <a:pos x="T8" y="T9"/>
              </a:cxn>
            </a:cxnLst>
            <a:rect l="0" t="0" r="r" b="b"/>
            <a:pathLst>
              <a:path w="351" h="215">
                <a:moveTo>
                  <a:pt x="56" y="0"/>
                </a:moveTo>
                <a:cubicBezTo>
                  <a:pt x="0" y="68"/>
                  <a:pt x="0" y="68"/>
                  <a:pt x="0" y="68"/>
                </a:cubicBezTo>
                <a:cubicBezTo>
                  <a:pt x="173" y="215"/>
                  <a:pt x="342" y="212"/>
                  <a:pt x="342" y="212"/>
                </a:cubicBezTo>
                <a:cubicBezTo>
                  <a:pt x="351" y="123"/>
                  <a:pt x="351" y="123"/>
                  <a:pt x="351" y="123"/>
                </a:cubicBezTo>
                <a:cubicBezTo>
                  <a:pt x="240" y="112"/>
                  <a:pt x="138" y="68"/>
                  <a:pt x="56" y="0"/>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p:nvSpPr>
        <p:spPr bwMode="auto">
          <a:xfrm>
            <a:off x="6223709" y="4766597"/>
            <a:ext cx="853659" cy="501285"/>
          </a:xfrm>
          <a:custGeom>
            <a:avLst/>
            <a:gdLst>
              <a:gd name="T0" fmla="*/ 0 w 351"/>
              <a:gd name="T1" fmla="*/ 121 h 206"/>
              <a:gd name="T2" fmla="*/ 8 w 351"/>
              <a:gd name="T3" fmla="*/ 206 h 206"/>
              <a:gd name="T4" fmla="*/ 351 w 351"/>
              <a:gd name="T5" fmla="*/ 66 h 206"/>
              <a:gd name="T6" fmla="*/ 298 w 351"/>
              <a:gd name="T7" fmla="*/ 0 h 206"/>
              <a:gd name="T8" fmla="*/ 0 w 351"/>
              <a:gd name="T9" fmla="*/ 121 h 206"/>
            </a:gdLst>
            <a:ahLst/>
            <a:cxnLst>
              <a:cxn ang="0">
                <a:pos x="T0" y="T1"/>
              </a:cxn>
              <a:cxn ang="0">
                <a:pos x="T2" y="T3"/>
              </a:cxn>
              <a:cxn ang="0">
                <a:pos x="T4" y="T5"/>
              </a:cxn>
              <a:cxn ang="0">
                <a:pos x="T6" y="T7"/>
              </a:cxn>
              <a:cxn ang="0">
                <a:pos x="T8" y="T9"/>
              </a:cxn>
            </a:cxnLst>
            <a:rect l="0" t="0" r="r" b="b"/>
            <a:pathLst>
              <a:path w="351" h="206">
                <a:moveTo>
                  <a:pt x="0" y="121"/>
                </a:moveTo>
                <a:cubicBezTo>
                  <a:pt x="8" y="206"/>
                  <a:pt x="8" y="206"/>
                  <a:pt x="8" y="206"/>
                </a:cubicBezTo>
                <a:cubicBezTo>
                  <a:pt x="8" y="206"/>
                  <a:pt x="223" y="197"/>
                  <a:pt x="351" y="66"/>
                </a:cubicBezTo>
                <a:cubicBezTo>
                  <a:pt x="298" y="0"/>
                  <a:pt x="298" y="0"/>
                  <a:pt x="298" y="0"/>
                </a:cubicBezTo>
                <a:cubicBezTo>
                  <a:pt x="215" y="68"/>
                  <a:pt x="113" y="111"/>
                  <a:pt x="0" y="12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p:nvSpPr>
        <p:spPr bwMode="auto">
          <a:xfrm>
            <a:off x="7128971" y="3873130"/>
            <a:ext cx="517504" cy="853659"/>
          </a:xfrm>
          <a:custGeom>
            <a:avLst/>
            <a:gdLst>
              <a:gd name="T0" fmla="*/ 124 w 213"/>
              <a:gd name="T1" fmla="*/ 0 h 351"/>
              <a:gd name="T2" fmla="*/ 0 w 213"/>
              <a:gd name="T3" fmla="*/ 294 h 351"/>
              <a:gd name="T4" fmla="*/ 69 w 213"/>
              <a:gd name="T5" fmla="*/ 351 h 351"/>
              <a:gd name="T6" fmla="*/ 213 w 213"/>
              <a:gd name="T7" fmla="*/ 9 h 351"/>
              <a:gd name="T8" fmla="*/ 124 w 213"/>
              <a:gd name="T9" fmla="*/ 0 h 351"/>
            </a:gdLst>
            <a:ahLst/>
            <a:cxnLst>
              <a:cxn ang="0">
                <a:pos x="T0" y="T1"/>
              </a:cxn>
              <a:cxn ang="0">
                <a:pos x="T2" y="T3"/>
              </a:cxn>
              <a:cxn ang="0">
                <a:pos x="T4" y="T5"/>
              </a:cxn>
              <a:cxn ang="0">
                <a:pos x="T6" y="T7"/>
              </a:cxn>
              <a:cxn ang="0">
                <a:pos x="T8" y="T9"/>
              </a:cxn>
            </a:cxnLst>
            <a:rect l="0" t="0" r="r" b="b"/>
            <a:pathLst>
              <a:path w="213" h="351">
                <a:moveTo>
                  <a:pt x="124" y="0"/>
                </a:moveTo>
                <a:cubicBezTo>
                  <a:pt x="113" y="111"/>
                  <a:pt x="68" y="212"/>
                  <a:pt x="0" y="294"/>
                </a:cubicBezTo>
                <a:cubicBezTo>
                  <a:pt x="69" y="351"/>
                  <a:pt x="69" y="351"/>
                  <a:pt x="69" y="351"/>
                </a:cubicBezTo>
                <a:cubicBezTo>
                  <a:pt x="69" y="351"/>
                  <a:pt x="209" y="205"/>
                  <a:pt x="213" y="9"/>
                </a:cubicBezTo>
                <a:lnTo>
                  <a:pt x="124"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auto">
          <a:xfrm>
            <a:off x="7140766" y="2762931"/>
            <a:ext cx="505709" cy="856608"/>
          </a:xfrm>
          <a:custGeom>
            <a:avLst/>
            <a:gdLst>
              <a:gd name="T0" fmla="*/ 120 w 208"/>
              <a:gd name="T1" fmla="*/ 352 h 352"/>
              <a:gd name="T2" fmla="*/ 208 w 208"/>
              <a:gd name="T3" fmla="*/ 344 h 352"/>
              <a:gd name="T4" fmla="*/ 67 w 208"/>
              <a:gd name="T5" fmla="*/ 0 h 352"/>
              <a:gd name="T6" fmla="*/ 0 w 208"/>
              <a:gd name="T7" fmla="*/ 56 h 352"/>
              <a:gd name="T8" fmla="*/ 120 w 208"/>
              <a:gd name="T9" fmla="*/ 352 h 352"/>
            </a:gdLst>
            <a:ahLst/>
            <a:cxnLst>
              <a:cxn ang="0">
                <a:pos x="T0" y="T1"/>
              </a:cxn>
              <a:cxn ang="0">
                <a:pos x="T2" y="T3"/>
              </a:cxn>
              <a:cxn ang="0">
                <a:pos x="T4" y="T5"/>
              </a:cxn>
              <a:cxn ang="0">
                <a:pos x="T6" y="T7"/>
              </a:cxn>
              <a:cxn ang="0">
                <a:pos x="T8" y="T9"/>
              </a:cxn>
            </a:cxnLst>
            <a:rect l="0" t="0" r="r" b="b"/>
            <a:pathLst>
              <a:path w="208" h="352">
                <a:moveTo>
                  <a:pt x="120" y="352"/>
                </a:moveTo>
                <a:cubicBezTo>
                  <a:pt x="208" y="344"/>
                  <a:pt x="208" y="344"/>
                  <a:pt x="208" y="344"/>
                </a:cubicBezTo>
                <a:cubicBezTo>
                  <a:pt x="208" y="344"/>
                  <a:pt x="207" y="153"/>
                  <a:pt x="67" y="0"/>
                </a:cubicBezTo>
                <a:cubicBezTo>
                  <a:pt x="0" y="56"/>
                  <a:pt x="0" y="56"/>
                  <a:pt x="0" y="56"/>
                </a:cubicBezTo>
                <a:cubicBezTo>
                  <a:pt x="67" y="138"/>
                  <a:pt x="110" y="240"/>
                  <a:pt x="120" y="352"/>
                </a:cubicBez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p:cNvSpPr>
            <a:spLocks/>
          </p:cNvSpPr>
          <p:nvPr/>
        </p:nvSpPr>
        <p:spPr bwMode="auto">
          <a:xfrm>
            <a:off x="6242875" y="2204146"/>
            <a:ext cx="853659" cy="511606"/>
          </a:xfrm>
          <a:custGeom>
            <a:avLst/>
            <a:gdLst>
              <a:gd name="T0" fmla="*/ 296 w 351"/>
              <a:gd name="T1" fmla="*/ 210 h 210"/>
              <a:gd name="T2" fmla="*/ 351 w 351"/>
              <a:gd name="T3" fmla="*/ 144 h 210"/>
              <a:gd name="T4" fmla="*/ 9 w 351"/>
              <a:gd name="T5" fmla="*/ 0 h 210"/>
              <a:gd name="T6" fmla="*/ 0 w 351"/>
              <a:gd name="T7" fmla="*/ 86 h 210"/>
              <a:gd name="T8" fmla="*/ 296 w 351"/>
              <a:gd name="T9" fmla="*/ 210 h 210"/>
            </a:gdLst>
            <a:ahLst/>
            <a:cxnLst>
              <a:cxn ang="0">
                <a:pos x="T0" y="T1"/>
              </a:cxn>
              <a:cxn ang="0">
                <a:pos x="T2" y="T3"/>
              </a:cxn>
              <a:cxn ang="0">
                <a:pos x="T4" y="T5"/>
              </a:cxn>
              <a:cxn ang="0">
                <a:pos x="T6" y="T7"/>
              </a:cxn>
              <a:cxn ang="0">
                <a:pos x="T8" y="T9"/>
              </a:cxn>
            </a:cxnLst>
            <a:rect l="0" t="0" r="r" b="b"/>
            <a:pathLst>
              <a:path w="351" h="210">
                <a:moveTo>
                  <a:pt x="296" y="210"/>
                </a:moveTo>
                <a:cubicBezTo>
                  <a:pt x="351" y="144"/>
                  <a:pt x="351" y="144"/>
                  <a:pt x="351" y="144"/>
                </a:cubicBezTo>
                <a:cubicBezTo>
                  <a:pt x="351" y="144"/>
                  <a:pt x="238" y="19"/>
                  <a:pt x="9" y="0"/>
                </a:cubicBezTo>
                <a:cubicBezTo>
                  <a:pt x="0" y="86"/>
                  <a:pt x="0" y="86"/>
                  <a:pt x="0" y="86"/>
                </a:cubicBezTo>
                <a:cubicBezTo>
                  <a:pt x="112" y="97"/>
                  <a:pt x="214" y="142"/>
                  <a:pt x="296" y="21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p:cNvSpPr>
            <a:spLocks/>
          </p:cNvSpPr>
          <p:nvPr/>
        </p:nvSpPr>
        <p:spPr bwMode="auto">
          <a:xfrm>
            <a:off x="5135625" y="2204146"/>
            <a:ext cx="853659" cy="504234"/>
          </a:xfrm>
          <a:custGeom>
            <a:avLst/>
            <a:gdLst>
              <a:gd name="T0" fmla="*/ 351 w 351"/>
              <a:gd name="T1" fmla="*/ 85 h 207"/>
              <a:gd name="T2" fmla="*/ 343 w 351"/>
              <a:gd name="T3" fmla="*/ 0 h 207"/>
              <a:gd name="T4" fmla="*/ 0 w 351"/>
              <a:gd name="T5" fmla="*/ 141 h 207"/>
              <a:gd name="T6" fmla="*/ 54 w 351"/>
              <a:gd name="T7" fmla="*/ 207 h 207"/>
              <a:gd name="T8" fmla="*/ 351 w 351"/>
              <a:gd name="T9" fmla="*/ 85 h 207"/>
            </a:gdLst>
            <a:ahLst/>
            <a:cxnLst>
              <a:cxn ang="0">
                <a:pos x="T0" y="T1"/>
              </a:cxn>
              <a:cxn ang="0">
                <a:pos x="T2" y="T3"/>
              </a:cxn>
              <a:cxn ang="0">
                <a:pos x="T4" y="T5"/>
              </a:cxn>
              <a:cxn ang="0">
                <a:pos x="T6" y="T7"/>
              </a:cxn>
              <a:cxn ang="0">
                <a:pos x="T8" y="T9"/>
              </a:cxn>
            </a:cxnLst>
            <a:rect l="0" t="0" r="r" b="b"/>
            <a:pathLst>
              <a:path w="351" h="207">
                <a:moveTo>
                  <a:pt x="351" y="85"/>
                </a:moveTo>
                <a:cubicBezTo>
                  <a:pt x="343" y="0"/>
                  <a:pt x="343" y="0"/>
                  <a:pt x="343" y="0"/>
                </a:cubicBezTo>
                <a:cubicBezTo>
                  <a:pt x="343" y="0"/>
                  <a:pt x="153" y="0"/>
                  <a:pt x="0" y="141"/>
                </a:cubicBezTo>
                <a:cubicBezTo>
                  <a:pt x="54" y="207"/>
                  <a:pt x="54" y="207"/>
                  <a:pt x="54" y="207"/>
                </a:cubicBezTo>
                <a:cubicBezTo>
                  <a:pt x="136" y="139"/>
                  <a:pt x="239" y="95"/>
                  <a:pt x="351" y="8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485115" y="36154"/>
            <a:ext cx="11157817" cy="660511"/>
          </a:xfrm>
        </p:spPr>
        <p:txBody>
          <a:bodyPr/>
          <a:lstStyle/>
          <a:p>
            <a:r>
              <a:rPr lang="en-US" sz="3600" dirty="0"/>
              <a:t>Segment 2 – Persudables 21-29  </a:t>
            </a:r>
          </a:p>
        </p:txBody>
      </p:sp>
      <p:sp>
        <p:nvSpPr>
          <p:cNvPr id="22" name="Inhaltsplatzhalter 4"/>
          <p:cNvSpPr txBox="1">
            <a:spLocks/>
          </p:cNvSpPr>
          <p:nvPr/>
        </p:nvSpPr>
        <p:spPr>
          <a:xfrm>
            <a:off x="8295194" y="2289472"/>
            <a:ext cx="3463575" cy="430887"/>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b="1" dirty="0">
                <a:solidFill>
                  <a:schemeClr val="accent1"/>
                </a:solidFill>
                <a:latin typeface="+mj-lt"/>
              </a:rPr>
              <a:t>Self Concepts</a:t>
            </a:r>
            <a:br>
              <a:rPr lang="en-US" sz="1400" b="1" dirty="0">
                <a:solidFill>
                  <a:schemeClr val="bg1">
                    <a:lumMod val="65000"/>
                  </a:schemeClr>
                </a:solidFill>
                <a:latin typeface="+mj-lt"/>
              </a:rPr>
            </a:br>
            <a:r>
              <a:rPr lang="en-US" sz="1100" dirty="0">
                <a:solidFill>
                  <a:schemeClr val="bg1">
                    <a:lumMod val="65000"/>
                  </a:schemeClr>
                </a:solidFill>
                <a:latin typeface="+mj-lt"/>
              </a:rPr>
              <a:t>Passionate</a:t>
            </a:r>
            <a:r>
              <a:rPr lang="en-US" sz="1400" dirty="0">
                <a:solidFill>
                  <a:schemeClr val="bg1">
                    <a:lumMod val="65000"/>
                  </a:schemeClr>
                </a:solidFill>
                <a:latin typeface="+mj-lt"/>
              </a:rPr>
              <a:t>. </a:t>
            </a:r>
            <a:r>
              <a:rPr lang="en-US" sz="1100" dirty="0">
                <a:solidFill>
                  <a:schemeClr val="bg1">
                    <a:lumMod val="65000"/>
                  </a:schemeClr>
                </a:solidFill>
                <a:latin typeface="+mn-lt"/>
              </a:rPr>
              <a:t>Risk Taker. Adventurous. Unconventional.</a:t>
            </a:r>
          </a:p>
        </p:txBody>
      </p:sp>
      <p:sp>
        <p:nvSpPr>
          <p:cNvPr id="23" name="Inhaltsplatzhalter 4"/>
          <p:cNvSpPr txBox="1">
            <a:spLocks/>
          </p:cNvSpPr>
          <p:nvPr/>
        </p:nvSpPr>
        <p:spPr>
          <a:xfrm>
            <a:off x="8458850" y="4762765"/>
            <a:ext cx="3347737" cy="5539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b="1" dirty="0">
                <a:solidFill>
                  <a:schemeClr val="accent3"/>
                </a:solidFill>
                <a:latin typeface="+mj-lt"/>
              </a:rPr>
              <a:t>Shopping Attitudes</a:t>
            </a:r>
            <a:br>
              <a:rPr lang="en-US" sz="1400" b="1" dirty="0">
                <a:solidFill>
                  <a:schemeClr val="bg1">
                    <a:lumMod val="65000"/>
                  </a:schemeClr>
                </a:solidFill>
                <a:latin typeface="+mj-lt"/>
              </a:rPr>
            </a:br>
            <a:r>
              <a:rPr lang="en-US" sz="1100" dirty="0">
                <a:solidFill>
                  <a:schemeClr val="bg1">
                    <a:lumMod val="65000"/>
                  </a:schemeClr>
                </a:solidFill>
                <a:latin typeface="+mn-lt"/>
              </a:rPr>
              <a:t>Looks for discounts. Loves in-store samples. Looks for variety of stores (n/a for ABC)</a:t>
            </a:r>
          </a:p>
        </p:txBody>
      </p:sp>
      <p:sp>
        <p:nvSpPr>
          <p:cNvPr id="24" name="Inhaltsplatzhalter 4"/>
          <p:cNvSpPr txBox="1">
            <a:spLocks/>
          </p:cNvSpPr>
          <p:nvPr/>
        </p:nvSpPr>
        <p:spPr>
          <a:xfrm>
            <a:off x="584804" y="3577921"/>
            <a:ext cx="2794849" cy="55399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sz="1400" b="1" dirty="0">
                <a:solidFill>
                  <a:schemeClr val="accent6">
                    <a:lumMod val="75000"/>
                  </a:schemeClr>
                </a:solidFill>
                <a:latin typeface="+mn-lt"/>
              </a:rPr>
              <a:t>Leisure Times</a:t>
            </a:r>
            <a:br>
              <a:rPr lang="en-US" sz="1400" b="1" dirty="0">
                <a:solidFill>
                  <a:schemeClr val="accent1"/>
                </a:solidFill>
                <a:latin typeface="+mn-lt"/>
              </a:rPr>
            </a:br>
            <a:r>
              <a:rPr lang="en-US" sz="1100" b="1" dirty="0">
                <a:solidFill>
                  <a:schemeClr val="bg1">
                    <a:lumMod val="65000"/>
                  </a:schemeClr>
                </a:solidFill>
                <a:latin typeface="+mn-lt"/>
              </a:rPr>
              <a:t>Music i</a:t>
            </a:r>
            <a:r>
              <a:rPr lang="en-US" sz="1100" dirty="0">
                <a:solidFill>
                  <a:schemeClr val="bg1">
                    <a:lumMod val="65000"/>
                  </a:schemeClr>
                </a:solidFill>
                <a:latin typeface="+mn-lt"/>
              </a:rPr>
              <a:t>s HUGE. Group activities/board games. Clubs/Dancing. Beach trips</a:t>
            </a:r>
            <a:r>
              <a:rPr lang="en-US" sz="1100" dirty="0">
                <a:solidFill>
                  <a:schemeClr val="bg1">
                    <a:lumMod val="65000"/>
                  </a:schemeClr>
                </a:solidFill>
              </a:rPr>
              <a:t>.</a:t>
            </a:r>
            <a:r>
              <a:rPr lang="en-US" sz="1100" dirty="0">
                <a:solidFill>
                  <a:schemeClr val="bg1">
                    <a:lumMod val="65000"/>
                  </a:schemeClr>
                </a:solidFill>
                <a:latin typeface="+mn-lt"/>
              </a:rPr>
              <a:t>. </a:t>
            </a:r>
          </a:p>
        </p:txBody>
      </p:sp>
      <p:sp>
        <p:nvSpPr>
          <p:cNvPr id="25" name="Inhaltsplatzhalter 4"/>
          <p:cNvSpPr txBox="1">
            <a:spLocks/>
          </p:cNvSpPr>
          <p:nvPr/>
        </p:nvSpPr>
        <p:spPr>
          <a:xfrm>
            <a:off x="1183747" y="5503781"/>
            <a:ext cx="3347737" cy="5539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sz="1400" b="1" dirty="0">
                <a:solidFill>
                  <a:schemeClr val="accent5">
                    <a:lumMod val="75000"/>
                  </a:schemeClr>
                </a:solidFill>
                <a:latin typeface="+mj-lt"/>
              </a:rPr>
              <a:t>Priorities</a:t>
            </a:r>
            <a:br>
              <a:rPr lang="en-US" sz="1400" b="1" dirty="0">
                <a:solidFill>
                  <a:schemeClr val="accent6"/>
                </a:solidFill>
                <a:latin typeface="+mj-lt"/>
              </a:rPr>
            </a:br>
            <a:r>
              <a:rPr lang="en-US" sz="1100" dirty="0">
                <a:solidFill>
                  <a:schemeClr val="bg1">
                    <a:lumMod val="65000"/>
                  </a:schemeClr>
                </a:solidFill>
                <a:latin typeface="+mn-lt"/>
              </a:rPr>
              <a:t>Career focused. Envisions owning business one day. Sees the value in continuing to learn. .</a:t>
            </a:r>
          </a:p>
        </p:txBody>
      </p:sp>
      <p:sp>
        <p:nvSpPr>
          <p:cNvPr id="26" name="Inhaltsplatzhalter 4"/>
          <p:cNvSpPr txBox="1">
            <a:spLocks/>
          </p:cNvSpPr>
          <p:nvPr/>
        </p:nvSpPr>
        <p:spPr>
          <a:xfrm>
            <a:off x="612865" y="2237824"/>
            <a:ext cx="2095213" cy="384721"/>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sz="1400" b="1" dirty="0">
                <a:solidFill>
                  <a:schemeClr val="accent2"/>
                </a:solidFill>
                <a:latin typeface="+mj-lt"/>
              </a:rPr>
              <a:t>Potential Base</a:t>
            </a:r>
            <a:br>
              <a:rPr lang="en-US" sz="1400" b="1" dirty="0">
                <a:solidFill>
                  <a:schemeClr val="accent3"/>
                </a:solidFill>
                <a:latin typeface="+mj-lt"/>
              </a:rPr>
            </a:br>
            <a:r>
              <a:rPr lang="en-US" sz="1100" dirty="0">
                <a:solidFill>
                  <a:schemeClr val="bg1">
                    <a:lumMod val="65000"/>
                  </a:schemeClr>
                </a:solidFill>
                <a:latin typeface="+mn-lt"/>
              </a:rPr>
              <a:t>25.3% of Spirit Drinkers. </a:t>
            </a:r>
          </a:p>
        </p:txBody>
      </p:sp>
      <p:sp>
        <p:nvSpPr>
          <p:cNvPr id="27" name="Inhaltsplatzhalter 4"/>
          <p:cNvSpPr txBox="1">
            <a:spLocks/>
          </p:cNvSpPr>
          <p:nvPr/>
        </p:nvSpPr>
        <p:spPr>
          <a:xfrm>
            <a:off x="8961611" y="3197399"/>
            <a:ext cx="2681321" cy="72327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0"/>
              </a:spcAft>
              <a:buNone/>
            </a:pPr>
            <a:r>
              <a:rPr lang="en-US" sz="1400" b="1" dirty="0">
                <a:solidFill>
                  <a:schemeClr val="accent2">
                    <a:lumMod val="50000"/>
                  </a:schemeClr>
                </a:solidFill>
                <a:latin typeface="+mj-lt"/>
              </a:rPr>
              <a:t>Brand Loyalty</a:t>
            </a:r>
            <a:br>
              <a:rPr lang="en-US" sz="1400" b="1" dirty="0">
                <a:solidFill>
                  <a:schemeClr val="bg1">
                    <a:lumMod val="65000"/>
                  </a:schemeClr>
                </a:solidFill>
                <a:latin typeface="+mj-lt"/>
              </a:rPr>
            </a:br>
            <a:r>
              <a:rPr lang="en-US" sz="1100" dirty="0">
                <a:solidFill>
                  <a:schemeClr val="bg1">
                    <a:lumMod val="65000"/>
                  </a:schemeClr>
                </a:solidFill>
                <a:latin typeface="+mn-lt"/>
              </a:rPr>
              <a:t>Low price more important than brand.</a:t>
            </a:r>
            <a:endParaRPr lang="en-US" sz="1100" b="1" dirty="0">
              <a:solidFill>
                <a:schemeClr val="bg1">
                  <a:lumMod val="65000"/>
                </a:schemeClr>
              </a:solidFill>
              <a:latin typeface="+mn-lt"/>
            </a:endParaRPr>
          </a:p>
          <a:p>
            <a:pPr marL="0" indent="0">
              <a:lnSpc>
                <a:spcPct val="100000"/>
              </a:lnSpc>
              <a:spcAft>
                <a:spcPts val="0"/>
              </a:spcAft>
              <a:buNone/>
            </a:pPr>
            <a:r>
              <a:rPr lang="en-US" sz="1100" dirty="0">
                <a:solidFill>
                  <a:schemeClr val="bg1">
                    <a:lumMod val="65000"/>
                  </a:schemeClr>
                </a:solidFill>
                <a:latin typeface="+mn-lt"/>
              </a:rPr>
              <a:t>Often buys spur of the moment. </a:t>
            </a:r>
          </a:p>
          <a:p>
            <a:pPr marL="0" indent="0">
              <a:lnSpc>
                <a:spcPct val="100000"/>
              </a:lnSpc>
              <a:spcAft>
                <a:spcPts val="0"/>
              </a:spcAft>
              <a:buNone/>
            </a:pPr>
            <a:r>
              <a:rPr lang="en-US" sz="1100" dirty="0">
                <a:solidFill>
                  <a:schemeClr val="bg1">
                    <a:lumMod val="65000"/>
                  </a:schemeClr>
                </a:solidFill>
                <a:latin typeface="+mn-lt"/>
              </a:rPr>
              <a:t>Likes to change brands often for variety.</a:t>
            </a:r>
          </a:p>
        </p:txBody>
      </p:sp>
      <p:sp>
        <p:nvSpPr>
          <p:cNvPr id="28" name="Inhaltsplatzhalter 4"/>
          <p:cNvSpPr txBox="1">
            <a:spLocks/>
          </p:cNvSpPr>
          <p:nvPr/>
        </p:nvSpPr>
        <p:spPr>
          <a:xfrm>
            <a:off x="914381" y="1522560"/>
            <a:ext cx="4934297" cy="384721"/>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sz="1400" b="1" dirty="0">
                <a:solidFill>
                  <a:schemeClr val="accent1">
                    <a:lumMod val="60000"/>
                    <a:lumOff val="40000"/>
                  </a:schemeClr>
                </a:solidFill>
                <a:latin typeface="+mj-lt"/>
              </a:rPr>
              <a:t>Demographics</a:t>
            </a:r>
            <a:br>
              <a:rPr lang="en-US" sz="1400" b="1" dirty="0">
                <a:solidFill>
                  <a:schemeClr val="accent1">
                    <a:lumMod val="60000"/>
                    <a:lumOff val="40000"/>
                  </a:schemeClr>
                </a:solidFill>
                <a:latin typeface="+mj-lt"/>
              </a:rPr>
            </a:br>
            <a:r>
              <a:rPr lang="en-US" sz="1100" dirty="0">
                <a:solidFill>
                  <a:schemeClr val="bg1">
                    <a:lumMod val="65000"/>
                  </a:schemeClr>
                </a:solidFill>
                <a:latin typeface="+mn-lt"/>
              </a:rPr>
              <a:t>Adults 21-29. Even split male/female. Married 23.9%. Kids 32.4%</a:t>
            </a:r>
          </a:p>
        </p:txBody>
      </p:sp>
      <p:sp>
        <p:nvSpPr>
          <p:cNvPr id="29" name="Inhaltsplatzhalter 4"/>
          <p:cNvSpPr txBox="1">
            <a:spLocks/>
          </p:cNvSpPr>
          <p:nvPr/>
        </p:nvSpPr>
        <p:spPr>
          <a:xfrm>
            <a:off x="6559230" y="5670384"/>
            <a:ext cx="2980693" cy="5539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b="1" dirty="0">
                <a:solidFill>
                  <a:schemeClr val="accent4"/>
                </a:solidFill>
                <a:latin typeface="+mj-lt"/>
              </a:rPr>
              <a:t>Shopping Behavior</a:t>
            </a:r>
            <a:br>
              <a:rPr lang="en-US" sz="1400" b="1" dirty="0">
                <a:solidFill>
                  <a:schemeClr val="bg1">
                    <a:lumMod val="65000"/>
                  </a:schemeClr>
                </a:solidFill>
                <a:latin typeface="+mj-lt"/>
              </a:rPr>
            </a:br>
            <a:r>
              <a:rPr lang="en-US" sz="1100" dirty="0">
                <a:solidFill>
                  <a:schemeClr val="bg1">
                    <a:lumMod val="65000"/>
                  </a:schemeClr>
                </a:solidFill>
                <a:latin typeface="+mn-lt"/>
              </a:rPr>
              <a:t>30% online shoppers. 24% status shoppers. 21% Upscale clicks &amp; bricks</a:t>
            </a:r>
          </a:p>
        </p:txBody>
      </p:sp>
      <p:sp>
        <p:nvSpPr>
          <p:cNvPr id="34" name="Freeform 27"/>
          <p:cNvSpPr>
            <a:spLocks noEditPoints="1"/>
          </p:cNvSpPr>
          <p:nvPr/>
        </p:nvSpPr>
        <p:spPr bwMode="auto">
          <a:xfrm>
            <a:off x="8509925" y="1733847"/>
            <a:ext cx="422275" cy="555625"/>
          </a:xfrm>
          <a:custGeom>
            <a:avLst/>
            <a:gdLst>
              <a:gd name="T0" fmla="*/ 593 w 2659"/>
              <a:gd name="T1" fmla="*/ 2426 h 3500"/>
              <a:gd name="T2" fmla="*/ 402 w 2659"/>
              <a:gd name="T3" fmla="*/ 2455 h 3500"/>
              <a:gd name="T4" fmla="*/ 183 w 2659"/>
              <a:gd name="T5" fmla="*/ 2675 h 3500"/>
              <a:gd name="T6" fmla="*/ 2499 w 2659"/>
              <a:gd name="T7" fmla="*/ 2765 h 3500"/>
              <a:gd name="T8" fmla="*/ 2338 w 2659"/>
              <a:gd name="T9" fmla="*/ 2499 h 3500"/>
              <a:gd name="T10" fmla="*/ 2102 w 2659"/>
              <a:gd name="T11" fmla="*/ 2430 h 3500"/>
              <a:gd name="T12" fmla="*/ 1890 w 2659"/>
              <a:gd name="T13" fmla="*/ 2381 h 3500"/>
              <a:gd name="T14" fmla="*/ 1329 w 2659"/>
              <a:gd name="T15" fmla="*/ 3055 h 3500"/>
              <a:gd name="T16" fmla="*/ 1190 w 2659"/>
              <a:gd name="T17" fmla="*/ 2981 h 3500"/>
              <a:gd name="T18" fmla="*/ 1021 w 2659"/>
              <a:gd name="T19" fmla="*/ 2184 h 3500"/>
              <a:gd name="T20" fmla="*/ 1329 w 2659"/>
              <a:gd name="T21" fmla="*/ 2897 h 3500"/>
              <a:gd name="T22" fmla="*/ 1637 w 2659"/>
              <a:gd name="T23" fmla="*/ 2184 h 3500"/>
              <a:gd name="T24" fmla="*/ 1429 w 2659"/>
              <a:gd name="T25" fmla="*/ 1956 h 3500"/>
              <a:gd name="T26" fmla="*/ 992 w 2659"/>
              <a:gd name="T27" fmla="*/ 806 h 3500"/>
              <a:gd name="T28" fmla="*/ 773 w 2659"/>
              <a:gd name="T29" fmla="*/ 1196 h 3500"/>
              <a:gd name="T30" fmla="*/ 954 w 2659"/>
              <a:gd name="T31" fmla="*/ 1608 h 3500"/>
              <a:gd name="T32" fmla="*/ 1279 w 2659"/>
              <a:gd name="T33" fmla="*/ 1803 h 3500"/>
              <a:gd name="T34" fmla="*/ 1619 w 2659"/>
              <a:gd name="T35" fmla="*/ 1696 h 3500"/>
              <a:gd name="T36" fmla="*/ 1849 w 2659"/>
              <a:gd name="T37" fmla="*/ 1345 h 3500"/>
              <a:gd name="T38" fmla="*/ 1889 w 2659"/>
              <a:gd name="T39" fmla="*/ 972 h 3500"/>
              <a:gd name="T40" fmla="*/ 1198 w 2659"/>
              <a:gd name="T41" fmla="*/ 887 h 3500"/>
              <a:gd name="T42" fmla="*/ 1396 w 2659"/>
              <a:gd name="T43" fmla="*/ 158 h 3500"/>
              <a:gd name="T44" fmla="*/ 1112 w 2659"/>
              <a:gd name="T45" fmla="*/ 230 h 3500"/>
              <a:gd name="T46" fmla="*/ 828 w 2659"/>
              <a:gd name="T47" fmla="*/ 368 h 3500"/>
              <a:gd name="T48" fmla="*/ 686 w 2659"/>
              <a:gd name="T49" fmla="*/ 688 h 3500"/>
              <a:gd name="T50" fmla="*/ 778 w 2659"/>
              <a:gd name="T51" fmla="*/ 873 h 3500"/>
              <a:gd name="T52" fmla="*/ 911 w 2659"/>
              <a:gd name="T53" fmla="*/ 599 h 3500"/>
              <a:gd name="T54" fmla="*/ 1039 w 2659"/>
              <a:gd name="T55" fmla="*/ 605 h 3500"/>
              <a:gd name="T56" fmla="*/ 1152 w 2659"/>
              <a:gd name="T57" fmla="*/ 722 h 3500"/>
              <a:gd name="T58" fmla="*/ 1908 w 2659"/>
              <a:gd name="T59" fmla="*/ 777 h 3500"/>
              <a:gd name="T60" fmla="*/ 1934 w 2659"/>
              <a:gd name="T61" fmla="*/ 550 h 3500"/>
              <a:gd name="T62" fmla="*/ 1673 w 2659"/>
              <a:gd name="T63" fmla="*/ 235 h 3500"/>
              <a:gd name="T64" fmla="*/ 1463 w 2659"/>
              <a:gd name="T65" fmla="*/ 3 h 3500"/>
              <a:gd name="T66" fmla="*/ 1872 w 2659"/>
              <a:gd name="T67" fmla="*/ 189 h 3500"/>
              <a:gd name="T68" fmla="*/ 2111 w 2659"/>
              <a:gd name="T69" fmla="*/ 589 h 3500"/>
              <a:gd name="T70" fmla="*/ 2095 w 2659"/>
              <a:gd name="T71" fmla="*/ 1068 h 3500"/>
              <a:gd name="T72" fmla="*/ 1984 w 2659"/>
              <a:gd name="T73" fmla="*/ 1435 h 3500"/>
              <a:gd name="T74" fmla="*/ 1722 w 2659"/>
              <a:gd name="T75" fmla="*/ 1815 h 3500"/>
              <a:gd name="T76" fmla="*/ 1771 w 2659"/>
              <a:gd name="T77" fmla="*/ 2100 h 3500"/>
              <a:gd name="T78" fmla="*/ 1954 w 2659"/>
              <a:gd name="T79" fmla="*/ 2236 h 3500"/>
              <a:gd name="T80" fmla="*/ 2106 w 2659"/>
              <a:gd name="T81" fmla="*/ 2272 h 3500"/>
              <a:gd name="T82" fmla="*/ 2303 w 2659"/>
              <a:gd name="T83" fmla="*/ 2305 h 3500"/>
              <a:gd name="T84" fmla="*/ 2588 w 2659"/>
              <a:gd name="T85" fmla="*/ 2545 h 3500"/>
              <a:gd name="T86" fmla="*/ 2657 w 2659"/>
              <a:gd name="T87" fmla="*/ 3442 h 3500"/>
              <a:gd name="T88" fmla="*/ 58 w 2659"/>
              <a:gd name="T89" fmla="*/ 3497 h 3500"/>
              <a:gd name="T90" fmla="*/ 3 w 2659"/>
              <a:gd name="T91" fmla="*/ 2755 h 3500"/>
              <a:gd name="T92" fmla="*/ 171 w 2659"/>
              <a:gd name="T93" fmla="*/ 2418 h 3500"/>
              <a:gd name="T94" fmla="*/ 522 w 2659"/>
              <a:gd name="T95" fmla="*/ 2273 h 3500"/>
              <a:gd name="T96" fmla="*/ 608 w 2659"/>
              <a:gd name="T97" fmla="*/ 2264 h 3500"/>
              <a:gd name="T98" fmla="*/ 786 w 2659"/>
              <a:gd name="T99" fmla="*/ 2194 h 3500"/>
              <a:gd name="T100" fmla="*/ 949 w 2659"/>
              <a:gd name="T101" fmla="*/ 1994 h 3500"/>
              <a:gd name="T102" fmla="*/ 796 w 2659"/>
              <a:gd name="T103" fmla="*/ 1661 h 3500"/>
              <a:gd name="T104" fmla="*/ 609 w 2659"/>
              <a:gd name="T105" fmla="*/ 1165 h 3500"/>
              <a:gd name="T106" fmla="*/ 522 w 2659"/>
              <a:gd name="T107" fmla="*/ 819 h 3500"/>
              <a:gd name="T108" fmla="*/ 622 w 2659"/>
              <a:gd name="T109" fmla="*/ 387 h 3500"/>
              <a:gd name="T110" fmla="*/ 923 w 2659"/>
              <a:gd name="T111" fmla="*/ 112 h 3500"/>
              <a:gd name="T112" fmla="*/ 1332 w 2659"/>
              <a:gd name="T113" fmla="*/ 3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59" h="3500">
                <a:moveTo>
                  <a:pt x="769" y="2381"/>
                </a:moveTo>
                <a:lnTo>
                  <a:pt x="739" y="2394"/>
                </a:lnTo>
                <a:lnTo>
                  <a:pt x="707" y="2403"/>
                </a:lnTo>
                <a:lnTo>
                  <a:pt x="676" y="2412"/>
                </a:lnTo>
                <a:lnTo>
                  <a:pt x="647" y="2418"/>
                </a:lnTo>
                <a:lnTo>
                  <a:pt x="618" y="2422"/>
                </a:lnTo>
                <a:lnTo>
                  <a:pt x="593" y="2426"/>
                </a:lnTo>
                <a:lnTo>
                  <a:pt x="572" y="2428"/>
                </a:lnTo>
                <a:lnTo>
                  <a:pt x="556" y="2429"/>
                </a:lnTo>
                <a:lnTo>
                  <a:pt x="544" y="2430"/>
                </a:lnTo>
                <a:lnTo>
                  <a:pt x="540" y="2430"/>
                </a:lnTo>
                <a:lnTo>
                  <a:pt x="492" y="2433"/>
                </a:lnTo>
                <a:lnTo>
                  <a:pt x="446" y="2442"/>
                </a:lnTo>
                <a:lnTo>
                  <a:pt x="402" y="2455"/>
                </a:lnTo>
                <a:lnTo>
                  <a:pt x="360" y="2474"/>
                </a:lnTo>
                <a:lnTo>
                  <a:pt x="322" y="2499"/>
                </a:lnTo>
                <a:lnTo>
                  <a:pt x="286" y="2526"/>
                </a:lnTo>
                <a:lnTo>
                  <a:pt x="254" y="2559"/>
                </a:lnTo>
                <a:lnTo>
                  <a:pt x="226" y="2594"/>
                </a:lnTo>
                <a:lnTo>
                  <a:pt x="202" y="2633"/>
                </a:lnTo>
                <a:lnTo>
                  <a:pt x="183" y="2675"/>
                </a:lnTo>
                <a:lnTo>
                  <a:pt x="169" y="2719"/>
                </a:lnTo>
                <a:lnTo>
                  <a:pt x="161" y="2765"/>
                </a:lnTo>
                <a:lnTo>
                  <a:pt x="158" y="2813"/>
                </a:lnTo>
                <a:lnTo>
                  <a:pt x="158" y="3342"/>
                </a:lnTo>
                <a:lnTo>
                  <a:pt x="2502" y="3342"/>
                </a:lnTo>
                <a:lnTo>
                  <a:pt x="2502" y="2813"/>
                </a:lnTo>
                <a:lnTo>
                  <a:pt x="2499" y="2765"/>
                </a:lnTo>
                <a:lnTo>
                  <a:pt x="2491" y="2719"/>
                </a:lnTo>
                <a:lnTo>
                  <a:pt x="2476" y="2675"/>
                </a:lnTo>
                <a:lnTo>
                  <a:pt x="2457" y="2633"/>
                </a:lnTo>
                <a:lnTo>
                  <a:pt x="2433" y="2594"/>
                </a:lnTo>
                <a:lnTo>
                  <a:pt x="2405" y="2559"/>
                </a:lnTo>
                <a:lnTo>
                  <a:pt x="2373" y="2526"/>
                </a:lnTo>
                <a:lnTo>
                  <a:pt x="2338" y="2499"/>
                </a:lnTo>
                <a:lnTo>
                  <a:pt x="2299" y="2474"/>
                </a:lnTo>
                <a:lnTo>
                  <a:pt x="2258" y="2455"/>
                </a:lnTo>
                <a:lnTo>
                  <a:pt x="2213" y="2442"/>
                </a:lnTo>
                <a:lnTo>
                  <a:pt x="2167" y="2433"/>
                </a:lnTo>
                <a:lnTo>
                  <a:pt x="2119" y="2430"/>
                </a:lnTo>
                <a:lnTo>
                  <a:pt x="2115" y="2430"/>
                </a:lnTo>
                <a:lnTo>
                  <a:pt x="2102" y="2430"/>
                </a:lnTo>
                <a:lnTo>
                  <a:pt x="2084" y="2428"/>
                </a:lnTo>
                <a:lnTo>
                  <a:pt x="2060" y="2426"/>
                </a:lnTo>
                <a:lnTo>
                  <a:pt x="2031" y="2421"/>
                </a:lnTo>
                <a:lnTo>
                  <a:pt x="1999" y="2415"/>
                </a:lnTo>
                <a:lnTo>
                  <a:pt x="1965" y="2407"/>
                </a:lnTo>
                <a:lnTo>
                  <a:pt x="1927" y="2396"/>
                </a:lnTo>
                <a:lnTo>
                  <a:pt x="1890" y="2381"/>
                </a:lnTo>
                <a:lnTo>
                  <a:pt x="1469" y="2981"/>
                </a:lnTo>
                <a:lnTo>
                  <a:pt x="1452" y="3003"/>
                </a:lnTo>
                <a:lnTo>
                  <a:pt x="1431" y="3021"/>
                </a:lnTo>
                <a:lnTo>
                  <a:pt x="1409" y="3034"/>
                </a:lnTo>
                <a:lnTo>
                  <a:pt x="1383" y="3045"/>
                </a:lnTo>
                <a:lnTo>
                  <a:pt x="1357" y="3051"/>
                </a:lnTo>
                <a:lnTo>
                  <a:pt x="1329" y="3055"/>
                </a:lnTo>
                <a:lnTo>
                  <a:pt x="1329" y="3055"/>
                </a:lnTo>
                <a:lnTo>
                  <a:pt x="1302" y="3051"/>
                </a:lnTo>
                <a:lnTo>
                  <a:pt x="1275" y="3045"/>
                </a:lnTo>
                <a:lnTo>
                  <a:pt x="1251" y="3034"/>
                </a:lnTo>
                <a:lnTo>
                  <a:pt x="1228" y="3021"/>
                </a:lnTo>
                <a:lnTo>
                  <a:pt x="1208" y="3003"/>
                </a:lnTo>
                <a:lnTo>
                  <a:pt x="1190" y="2981"/>
                </a:lnTo>
                <a:lnTo>
                  <a:pt x="769" y="2381"/>
                </a:lnTo>
                <a:close/>
                <a:moveTo>
                  <a:pt x="1135" y="1929"/>
                </a:moveTo>
                <a:lnTo>
                  <a:pt x="1121" y="1984"/>
                </a:lnTo>
                <a:lnTo>
                  <a:pt x="1103" y="2038"/>
                </a:lnTo>
                <a:lnTo>
                  <a:pt x="1080" y="2089"/>
                </a:lnTo>
                <a:lnTo>
                  <a:pt x="1053" y="2138"/>
                </a:lnTo>
                <a:lnTo>
                  <a:pt x="1021" y="2184"/>
                </a:lnTo>
                <a:lnTo>
                  <a:pt x="986" y="2226"/>
                </a:lnTo>
                <a:lnTo>
                  <a:pt x="947" y="2265"/>
                </a:lnTo>
                <a:lnTo>
                  <a:pt x="906" y="2302"/>
                </a:lnTo>
                <a:lnTo>
                  <a:pt x="1319" y="2890"/>
                </a:lnTo>
                <a:lnTo>
                  <a:pt x="1322" y="2893"/>
                </a:lnTo>
                <a:lnTo>
                  <a:pt x="1325" y="2895"/>
                </a:lnTo>
                <a:lnTo>
                  <a:pt x="1329" y="2897"/>
                </a:lnTo>
                <a:lnTo>
                  <a:pt x="1334" y="2895"/>
                </a:lnTo>
                <a:lnTo>
                  <a:pt x="1338" y="2893"/>
                </a:lnTo>
                <a:lnTo>
                  <a:pt x="1341" y="2890"/>
                </a:lnTo>
                <a:lnTo>
                  <a:pt x="1754" y="2302"/>
                </a:lnTo>
                <a:lnTo>
                  <a:pt x="1712" y="2265"/>
                </a:lnTo>
                <a:lnTo>
                  <a:pt x="1673" y="2226"/>
                </a:lnTo>
                <a:lnTo>
                  <a:pt x="1637" y="2184"/>
                </a:lnTo>
                <a:lnTo>
                  <a:pt x="1607" y="2138"/>
                </a:lnTo>
                <a:lnTo>
                  <a:pt x="1579" y="2089"/>
                </a:lnTo>
                <a:lnTo>
                  <a:pt x="1557" y="2038"/>
                </a:lnTo>
                <a:lnTo>
                  <a:pt x="1538" y="1985"/>
                </a:lnTo>
                <a:lnTo>
                  <a:pt x="1525" y="1929"/>
                </a:lnTo>
                <a:lnTo>
                  <a:pt x="1478" y="1945"/>
                </a:lnTo>
                <a:lnTo>
                  <a:pt x="1429" y="1956"/>
                </a:lnTo>
                <a:lnTo>
                  <a:pt x="1380" y="1962"/>
                </a:lnTo>
                <a:lnTo>
                  <a:pt x="1329" y="1964"/>
                </a:lnTo>
                <a:lnTo>
                  <a:pt x="1280" y="1962"/>
                </a:lnTo>
                <a:lnTo>
                  <a:pt x="1230" y="1955"/>
                </a:lnTo>
                <a:lnTo>
                  <a:pt x="1181" y="1944"/>
                </a:lnTo>
                <a:lnTo>
                  <a:pt x="1135" y="1929"/>
                </a:lnTo>
                <a:close/>
                <a:moveTo>
                  <a:pt x="992" y="806"/>
                </a:moveTo>
                <a:lnTo>
                  <a:pt x="964" y="867"/>
                </a:lnTo>
                <a:lnTo>
                  <a:pt x="931" y="925"/>
                </a:lnTo>
                <a:lnTo>
                  <a:pt x="895" y="980"/>
                </a:lnTo>
                <a:lnTo>
                  <a:pt x="855" y="1032"/>
                </a:lnTo>
                <a:lnTo>
                  <a:pt x="811" y="1082"/>
                </a:lnTo>
                <a:lnTo>
                  <a:pt x="763" y="1127"/>
                </a:lnTo>
                <a:lnTo>
                  <a:pt x="773" y="1196"/>
                </a:lnTo>
                <a:lnTo>
                  <a:pt x="787" y="1263"/>
                </a:lnTo>
                <a:lnTo>
                  <a:pt x="805" y="1328"/>
                </a:lnTo>
                <a:lnTo>
                  <a:pt x="828" y="1390"/>
                </a:lnTo>
                <a:lnTo>
                  <a:pt x="854" y="1450"/>
                </a:lnTo>
                <a:lnTo>
                  <a:pt x="884" y="1506"/>
                </a:lnTo>
                <a:lnTo>
                  <a:pt x="917" y="1558"/>
                </a:lnTo>
                <a:lnTo>
                  <a:pt x="954" y="1608"/>
                </a:lnTo>
                <a:lnTo>
                  <a:pt x="994" y="1652"/>
                </a:lnTo>
                <a:lnTo>
                  <a:pt x="1037" y="1693"/>
                </a:lnTo>
                <a:lnTo>
                  <a:pt x="1082" y="1727"/>
                </a:lnTo>
                <a:lnTo>
                  <a:pt x="1129" y="1755"/>
                </a:lnTo>
                <a:lnTo>
                  <a:pt x="1178" y="1778"/>
                </a:lnTo>
                <a:lnTo>
                  <a:pt x="1228" y="1793"/>
                </a:lnTo>
                <a:lnTo>
                  <a:pt x="1279" y="1803"/>
                </a:lnTo>
                <a:lnTo>
                  <a:pt x="1329" y="1806"/>
                </a:lnTo>
                <a:lnTo>
                  <a:pt x="1382" y="1803"/>
                </a:lnTo>
                <a:lnTo>
                  <a:pt x="1433" y="1793"/>
                </a:lnTo>
                <a:lnTo>
                  <a:pt x="1482" y="1778"/>
                </a:lnTo>
                <a:lnTo>
                  <a:pt x="1529" y="1756"/>
                </a:lnTo>
                <a:lnTo>
                  <a:pt x="1576" y="1729"/>
                </a:lnTo>
                <a:lnTo>
                  <a:pt x="1619" y="1696"/>
                </a:lnTo>
                <a:lnTo>
                  <a:pt x="1661" y="1659"/>
                </a:lnTo>
                <a:lnTo>
                  <a:pt x="1700" y="1616"/>
                </a:lnTo>
                <a:lnTo>
                  <a:pt x="1736" y="1570"/>
                </a:lnTo>
                <a:lnTo>
                  <a:pt x="1769" y="1519"/>
                </a:lnTo>
                <a:lnTo>
                  <a:pt x="1798" y="1465"/>
                </a:lnTo>
                <a:lnTo>
                  <a:pt x="1826" y="1406"/>
                </a:lnTo>
                <a:lnTo>
                  <a:pt x="1849" y="1345"/>
                </a:lnTo>
                <a:lnTo>
                  <a:pt x="1868" y="1281"/>
                </a:lnTo>
                <a:lnTo>
                  <a:pt x="1883" y="1213"/>
                </a:lnTo>
                <a:lnTo>
                  <a:pt x="1895" y="1144"/>
                </a:lnTo>
                <a:lnTo>
                  <a:pt x="1902" y="1073"/>
                </a:lnTo>
                <a:lnTo>
                  <a:pt x="1904" y="999"/>
                </a:lnTo>
                <a:lnTo>
                  <a:pt x="1904" y="998"/>
                </a:lnTo>
                <a:lnTo>
                  <a:pt x="1889" y="972"/>
                </a:lnTo>
                <a:lnTo>
                  <a:pt x="1870" y="947"/>
                </a:lnTo>
                <a:lnTo>
                  <a:pt x="1849" y="927"/>
                </a:lnTo>
                <a:lnTo>
                  <a:pt x="1824" y="910"/>
                </a:lnTo>
                <a:lnTo>
                  <a:pt x="1795" y="897"/>
                </a:lnTo>
                <a:lnTo>
                  <a:pt x="1766" y="890"/>
                </a:lnTo>
                <a:lnTo>
                  <a:pt x="1734" y="887"/>
                </a:lnTo>
                <a:lnTo>
                  <a:pt x="1198" y="887"/>
                </a:lnTo>
                <a:lnTo>
                  <a:pt x="1158" y="885"/>
                </a:lnTo>
                <a:lnTo>
                  <a:pt x="1121" y="877"/>
                </a:lnTo>
                <a:lnTo>
                  <a:pt x="1084" y="865"/>
                </a:lnTo>
                <a:lnTo>
                  <a:pt x="1049" y="848"/>
                </a:lnTo>
                <a:lnTo>
                  <a:pt x="1016" y="827"/>
                </a:lnTo>
                <a:lnTo>
                  <a:pt x="992" y="806"/>
                </a:lnTo>
                <a:close/>
                <a:moveTo>
                  <a:pt x="1396" y="158"/>
                </a:moveTo>
                <a:lnTo>
                  <a:pt x="1344" y="160"/>
                </a:lnTo>
                <a:lnTo>
                  <a:pt x="1293" y="168"/>
                </a:lnTo>
                <a:lnTo>
                  <a:pt x="1243" y="180"/>
                </a:lnTo>
                <a:lnTo>
                  <a:pt x="1193" y="198"/>
                </a:lnTo>
                <a:lnTo>
                  <a:pt x="1145" y="221"/>
                </a:lnTo>
                <a:lnTo>
                  <a:pt x="1129" y="227"/>
                </a:lnTo>
                <a:lnTo>
                  <a:pt x="1112" y="230"/>
                </a:lnTo>
                <a:lnTo>
                  <a:pt x="1066" y="234"/>
                </a:lnTo>
                <a:lnTo>
                  <a:pt x="1021" y="244"/>
                </a:lnTo>
                <a:lnTo>
                  <a:pt x="978" y="260"/>
                </a:lnTo>
                <a:lnTo>
                  <a:pt x="936" y="281"/>
                </a:lnTo>
                <a:lnTo>
                  <a:pt x="896" y="305"/>
                </a:lnTo>
                <a:lnTo>
                  <a:pt x="860" y="335"/>
                </a:lnTo>
                <a:lnTo>
                  <a:pt x="828" y="368"/>
                </a:lnTo>
                <a:lnTo>
                  <a:pt x="797" y="405"/>
                </a:lnTo>
                <a:lnTo>
                  <a:pt x="769" y="445"/>
                </a:lnTo>
                <a:lnTo>
                  <a:pt x="746" y="489"/>
                </a:lnTo>
                <a:lnTo>
                  <a:pt x="725" y="536"/>
                </a:lnTo>
                <a:lnTo>
                  <a:pt x="708" y="584"/>
                </a:lnTo>
                <a:lnTo>
                  <a:pt x="695" y="635"/>
                </a:lnTo>
                <a:lnTo>
                  <a:pt x="686" y="688"/>
                </a:lnTo>
                <a:lnTo>
                  <a:pt x="681" y="742"/>
                </a:lnTo>
                <a:lnTo>
                  <a:pt x="679" y="798"/>
                </a:lnTo>
                <a:lnTo>
                  <a:pt x="682" y="854"/>
                </a:lnTo>
                <a:lnTo>
                  <a:pt x="689" y="911"/>
                </a:lnTo>
                <a:lnTo>
                  <a:pt x="701" y="968"/>
                </a:lnTo>
                <a:lnTo>
                  <a:pt x="742" y="923"/>
                </a:lnTo>
                <a:lnTo>
                  <a:pt x="778" y="873"/>
                </a:lnTo>
                <a:lnTo>
                  <a:pt x="810" y="821"/>
                </a:lnTo>
                <a:lnTo>
                  <a:pt x="838" y="766"/>
                </a:lnTo>
                <a:lnTo>
                  <a:pt x="860" y="708"/>
                </a:lnTo>
                <a:lnTo>
                  <a:pt x="878" y="649"/>
                </a:lnTo>
                <a:lnTo>
                  <a:pt x="886" y="630"/>
                </a:lnTo>
                <a:lnTo>
                  <a:pt x="896" y="613"/>
                </a:lnTo>
                <a:lnTo>
                  <a:pt x="911" y="599"/>
                </a:lnTo>
                <a:lnTo>
                  <a:pt x="927" y="589"/>
                </a:lnTo>
                <a:lnTo>
                  <a:pt x="946" y="581"/>
                </a:lnTo>
                <a:lnTo>
                  <a:pt x="966" y="577"/>
                </a:lnTo>
                <a:lnTo>
                  <a:pt x="986" y="578"/>
                </a:lnTo>
                <a:lnTo>
                  <a:pt x="1007" y="583"/>
                </a:lnTo>
                <a:lnTo>
                  <a:pt x="1024" y="592"/>
                </a:lnTo>
                <a:lnTo>
                  <a:pt x="1039" y="605"/>
                </a:lnTo>
                <a:lnTo>
                  <a:pt x="1052" y="619"/>
                </a:lnTo>
                <a:lnTo>
                  <a:pt x="1062" y="637"/>
                </a:lnTo>
                <a:lnTo>
                  <a:pt x="1074" y="662"/>
                </a:lnTo>
                <a:lnTo>
                  <a:pt x="1090" y="683"/>
                </a:lnTo>
                <a:lnTo>
                  <a:pt x="1110" y="700"/>
                </a:lnTo>
                <a:lnTo>
                  <a:pt x="1130" y="713"/>
                </a:lnTo>
                <a:lnTo>
                  <a:pt x="1152" y="722"/>
                </a:lnTo>
                <a:lnTo>
                  <a:pt x="1174" y="728"/>
                </a:lnTo>
                <a:lnTo>
                  <a:pt x="1198" y="730"/>
                </a:lnTo>
                <a:lnTo>
                  <a:pt x="1734" y="730"/>
                </a:lnTo>
                <a:lnTo>
                  <a:pt x="1780" y="733"/>
                </a:lnTo>
                <a:lnTo>
                  <a:pt x="1826" y="742"/>
                </a:lnTo>
                <a:lnTo>
                  <a:pt x="1868" y="757"/>
                </a:lnTo>
                <a:lnTo>
                  <a:pt x="1908" y="777"/>
                </a:lnTo>
                <a:lnTo>
                  <a:pt x="1945" y="803"/>
                </a:lnTo>
                <a:lnTo>
                  <a:pt x="1978" y="833"/>
                </a:lnTo>
                <a:lnTo>
                  <a:pt x="1979" y="801"/>
                </a:lnTo>
                <a:lnTo>
                  <a:pt x="1976" y="735"/>
                </a:lnTo>
                <a:lnTo>
                  <a:pt x="1968" y="671"/>
                </a:lnTo>
                <a:lnTo>
                  <a:pt x="1953" y="610"/>
                </a:lnTo>
                <a:lnTo>
                  <a:pt x="1934" y="550"/>
                </a:lnTo>
                <a:lnTo>
                  <a:pt x="1908" y="494"/>
                </a:lnTo>
                <a:lnTo>
                  <a:pt x="1880" y="441"/>
                </a:lnTo>
                <a:lnTo>
                  <a:pt x="1846" y="391"/>
                </a:lnTo>
                <a:lnTo>
                  <a:pt x="1808" y="346"/>
                </a:lnTo>
                <a:lnTo>
                  <a:pt x="1767" y="304"/>
                </a:lnTo>
                <a:lnTo>
                  <a:pt x="1722" y="267"/>
                </a:lnTo>
                <a:lnTo>
                  <a:pt x="1673" y="235"/>
                </a:lnTo>
                <a:lnTo>
                  <a:pt x="1623" y="208"/>
                </a:lnTo>
                <a:lnTo>
                  <a:pt x="1569" y="187"/>
                </a:lnTo>
                <a:lnTo>
                  <a:pt x="1514" y="171"/>
                </a:lnTo>
                <a:lnTo>
                  <a:pt x="1455" y="161"/>
                </a:lnTo>
                <a:lnTo>
                  <a:pt x="1396" y="158"/>
                </a:lnTo>
                <a:close/>
                <a:moveTo>
                  <a:pt x="1396" y="0"/>
                </a:moveTo>
                <a:lnTo>
                  <a:pt x="1463" y="3"/>
                </a:lnTo>
                <a:lnTo>
                  <a:pt x="1528" y="13"/>
                </a:lnTo>
                <a:lnTo>
                  <a:pt x="1593" y="29"/>
                </a:lnTo>
                <a:lnTo>
                  <a:pt x="1654" y="50"/>
                </a:lnTo>
                <a:lnTo>
                  <a:pt x="1713" y="77"/>
                </a:lnTo>
                <a:lnTo>
                  <a:pt x="1770" y="109"/>
                </a:lnTo>
                <a:lnTo>
                  <a:pt x="1823" y="146"/>
                </a:lnTo>
                <a:lnTo>
                  <a:pt x="1872" y="189"/>
                </a:lnTo>
                <a:lnTo>
                  <a:pt x="1919" y="234"/>
                </a:lnTo>
                <a:lnTo>
                  <a:pt x="1962" y="285"/>
                </a:lnTo>
                <a:lnTo>
                  <a:pt x="2000" y="339"/>
                </a:lnTo>
                <a:lnTo>
                  <a:pt x="2035" y="397"/>
                </a:lnTo>
                <a:lnTo>
                  <a:pt x="2065" y="458"/>
                </a:lnTo>
                <a:lnTo>
                  <a:pt x="2090" y="522"/>
                </a:lnTo>
                <a:lnTo>
                  <a:pt x="2111" y="589"/>
                </a:lnTo>
                <a:lnTo>
                  <a:pt x="2124" y="657"/>
                </a:lnTo>
                <a:lnTo>
                  <a:pt x="2134" y="728"/>
                </a:lnTo>
                <a:lnTo>
                  <a:pt x="2137" y="801"/>
                </a:lnTo>
                <a:lnTo>
                  <a:pt x="2134" y="870"/>
                </a:lnTo>
                <a:lnTo>
                  <a:pt x="2126" y="937"/>
                </a:lnTo>
                <a:lnTo>
                  <a:pt x="2113" y="1003"/>
                </a:lnTo>
                <a:lnTo>
                  <a:pt x="2095" y="1068"/>
                </a:lnTo>
                <a:lnTo>
                  <a:pt x="2071" y="1131"/>
                </a:lnTo>
                <a:lnTo>
                  <a:pt x="2063" y="1147"/>
                </a:lnTo>
                <a:lnTo>
                  <a:pt x="2051" y="1158"/>
                </a:lnTo>
                <a:lnTo>
                  <a:pt x="2041" y="1230"/>
                </a:lnTo>
                <a:lnTo>
                  <a:pt x="2025" y="1300"/>
                </a:lnTo>
                <a:lnTo>
                  <a:pt x="2006" y="1368"/>
                </a:lnTo>
                <a:lnTo>
                  <a:pt x="1984" y="1435"/>
                </a:lnTo>
                <a:lnTo>
                  <a:pt x="1957" y="1499"/>
                </a:lnTo>
                <a:lnTo>
                  <a:pt x="1926" y="1559"/>
                </a:lnTo>
                <a:lnTo>
                  <a:pt x="1893" y="1617"/>
                </a:lnTo>
                <a:lnTo>
                  <a:pt x="1854" y="1673"/>
                </a:lnTo>
                <a:lnTo>
                  <a:pt x="1813" y="1726"/>
                </a:lnTo>
                <a:lnTo>
                  <a:pt x="1769" y="1772"/>
                </a:lnTo>
                <a:lnTo>
                  <a:pt x="1722" y="1815"/>
                </a:lnTo>
                <a:lnTo>
                  <a:pt x="1673" y="1853"/>
                </a:lnTo>
                <a:lnTo>
                  <a:pt x="1682" y="1904"/>
                </a:lnTo>
                <a:lnTo>
                  <a:pt x="1695" y="1952"/>
                </a:lnTo>
                <a:lnTo>
                  <a:pt x="1710" y="1995"/>
                </a:lnTo>
                <a:lnTo>
                  <a:pt x="1728" y="2033"/>
                </a:lnTo>
                <a:lnTo>
                  <a:pt x="1749" y="2069"/>
                </a:lnTo>
                <a:lnTo>
                  <a:pt x="1771" y="2100"/>
                </a:lnTo>
                <a:lnTo>
                  <a:pt x="1794" y="2129"/>
                </a:lnTo>
                <a:lnTo>
                  <a:pt x="1819" y="2153"/>
                </a:lnTo>
                <a:lnTo>
                  <a:pt x="1846" y="2175"/>
                </a:lnTo>
                <a:lnTo>
                  <a:pt x="1872" y="2194"/>
                </a:lnTo>
                <a:lnTo>
                  <a:pt x="1900" y="2210"/>
                </a:lnTo>
                <a:lnTo>
                  <a:pt x="1926" y="2224"/>
                </a:lnTo>
                <a:lnTo>
                  <a:pt x="1954" y="2236"/>
                </a:lnTo>
                <a:lnTo>
                  <a:pt x="1980" y="2245"/>
                </a:lnTo>
                <a:lnTo>
                  <a:pt x="2005" y="2254"/>
                </a:lnTo>
                <a:lnTo>
                  <a:pt x="2029" y="2259"/>
                </a:lnTo>
                <a:lnTo>
                  <a:pt x="2051" y="2264"/>
                </a:lnTo>
                <a:lnTo>
                  <a:pt x="2072" y="2268"/>
                </a:lnTo>
                <a:lnTo>
                  <a:pt x="2090" y="2270"/>
                </a:lnTo>
                <a:lnTo>
                  <a:pt x="2106" y="2272"/>
                </a:lnTo>
                <a:lnTo>
                  <a:pt x="2119" y="2272"/>
                </a:lnTo>
                <a:lnTo>
                  <a:pt x="2130" y="2273"/>
                </a:lnTo>
                <a:lnTo>
                  <a:pt x="2135" y="2273"/>
                </a:lnTo>
                <a:lnTo>
                  <a:pt x="2138" y="2273"/>
                </a:lnTo>
                <a:lnTo>
                  <a:pt x="2195" y="2278"/>
                </a:lnTo>
                <a:lnTo>
                  <a:pt x="2250" y="2289"/>
                </a:lnTo>
                <a:lnTo>
                  <a:pt x="2303" y="2305"/>
                </a:lnTo>
                <a:lnTo>
                  <a:pt x="2354" y="2326"/>
                </a:lnTo>
                <a:lnTo>
                  <a:pt x="2402" y="2352"/>
                </a:lnTo>
                <a:lnTo>
                  <a:pt x="2446" y="2383"/>
                </a:lnTo>
                <a:lnTo>
                  <a:pt x="2487" y="2418"/>
                </a:lnTo>
                <a:lnTo>
                  <a:pt x="2526" y="2457"/>
                </a:lnTo>
                <a:lnTo>
                  <a:pt x="2558" y="2500"/>
                </a:lnTo>
                <a:lnTo>
                  <a:pt x="2588" y="2545"/>
                </a:lnTo>
                <a:lnTo>
                  <a:pt x="2613" y="2594"/>
                </a:lnTo>
                <a:lnTo>
                  <a:pt x="2632" y="2646"/>
                </a:lnTo>
                <a:lnTo>
                  <a:pt x="2647" y="2699"/>
                </a:lnTo>
                <a:lnTo>
                  <a:pt x="2656" y="2755"/>
                </a:lnTo>
                <a:lnTo>
                  <a:pt x="2659" y="2813"/>
                </a:lnTo>
                <a:lnTo>
                  <a:pt x="2659" y="3422"/>
                </a:lnTo>
                <a:lnTo>
                  <a:pt x="2657" y="3442"/>
                </a:lnTo>
                <a:lnTo>
                  <a:pt x="2648" y="3461"/>
                </a:lnTo>
                <a:lnTo>
                  <a:pt x="2636" y="3477"/>
                </a:lnTo>
                <a:lnTo>
                  <a:pt x="2620" y="3489"/>
                </a:lnTo>
                <a:lnTo>
                  <a:pt x="2602" y="3497"/>
                </a:lnTo>
                <a:lnTo>
                  <a:pt x="2581" y="3500"/>
                </a:lnTo>
                <a:lnTo>
                  <a:pt x="78" y="3500"/>
                </a:lnTo>
                <a:lnTo>
                  <a:pt x="58" y="3497"/>
                </a:lnTo>
                <a:lnTo>
                  <a:pt x="39" y="3489"/>
                </a:lnTo>
                <a:lnTo>
                  <a:pt x="23" y="3477"/>
                </a:lnTo>
                <a:lnTo>
                  <a:pt x="11" y="3461"/>
                </a:lnTo>
                <a:lnTo>
                  <a:pt x="3" y="3442"/>
                </a:lnTo>
                <a:lnTo>
                  <a:pt x="0" y="3422"/>
                </a:lnTo>
                <a:lnTo>
                  <a:pt x="0" y="2813"/>
                </a:lnTo>
                <a:lnTo>
                  <a:pt x="3" y="2755"/>
                </a:lnTo>
                <a:lnTo>
                  <a:pt x="12" y="2699"/>
                </a:lnTo>
                <a:lnTo>
                  <a:pt x="26" y="2646"/>
                </a:lnTo>
                <a:lnTo>
                  <a:pt x="47" y="2594"/>
                </a:lnTo>
                <a:lnTo>
                  <a:pt x="71" y="2545"/>
                </a:lnTo>
                <a:lnTo>
                  <a:pt x="100" y="2500"/>
                </a:lnTo>
                <a:lnTo>
                  <a:pt x="134" y="2457"/>
                </a:lnTo>
                <a:lnTo>
                  <a:pt x="171" y="2418"/>
                </a:lnTo>
                <a:lnTo>
                  <a:pt x="213" y="2383"/>
                </a:lnTo>
                <a:lnTo>
                  <a:pt x="258" y="2352"/>
                </a:lnTo>
                <a:lnTo>
                  <a:pt x="306" y="2326"/>
                </a:lnTo>
                <a:lnTo>
                  <a:pt x="357" y="2305"/>
                </a:lnTo>
                <a:lnTo>
                  <a:pt x="410" y="2289"/>
                </a:lnTo>
                <a:lnTo>
                  <a:pt x="465" y="2278"/>
                </a:lnTo>
                <a:lnTo>
                  <a:pt x="522" y="2273"/>
                </a:lnTo>
                <a:lnTo>
                  <a:pt x="524" y="2273"/>
                </a:lnTo>
                <a:lnTo>
                  <a:pt x="530" y="2273"/>
                </a:lnTo>
                <a:lnTo>
                  <a:pt x="540" y="2272"/>
                </a:lnTo>
                <a:lnTo>
                  <a:pt x="552" y="2272"/>
                </a:lnTo>
                <a:lnTo>
                  <a:pt x="568" y="2270"/>
                </a:lnTo>
                <a:lnTo>
                  <a:pt x="586" y="2268"/>
                </a:lnTo>
                <a:lnTo>
                  <a:pt x="608" y="2264"/>
                </a:lnTo>
                <a:lnTo>
                  <a:pt x="630" y="2259"/>
                </a:lnTo>
                <a:lnTo>
                  <a:pt x="654" y="2254"/>
                </a:lnTo>
                <a:lnTo>
                  <a:pt x="679" y="2245"/>
                </a:lnTo>
                <a:lnTo>
                  <a:pt x="706" y="2236"/>
                </a:lnTo>
                <a:lnTo>
                  <a:pt x="732" y="2224"/>
                </a:lnTo>
                <a:lnTo>
                  <a:pt x="760" y="2210"/>
                </a:lnTo>
                <a:lnTo>
                  <a:pt x="786" y="2194"/>
                </a:lnTo>
                <a:lnTo>
                  <a:pt x="814" y="2175"/>
                </a:lnTo>
                <a:lnTo>
                  <a:pt x="839" y="2153"/>
                </a:lnTo>
                <a:lnTo>
                  <a:pt x="865" y="2129"/>
                </a:lnTo>
                <a:lnTo>
                  <a:pt x="889" y="2100"/>
                </a:lnTo>
                <a:lnTo>
                  <a:pt x="911" y="2068"/>
                </a:lnTo>
                <a:lnTo>
                  <a:pt x="931" y="2033"/>
                </a:lnTo>
                <a:lnTo>
                  <a:pt x="949" y="1994"/>
                </a:lnTo>
                <a:lnTo>
                  <a:pt x="964" y="1952"/>
                </a:lnTo>
                <a:lnTo>
                  <a:pt x="977" y="1904"/>
                </a:lnTo>
                <a:lnTo>
                  <a:pt x="986" y="1852"/>
                </a:lnTo>
                <a:lnTo>
                  <a:pt x="935" y="1812"/>
                </a:lnTo>
                <a:lnTo>
                  <a:pt x="885" y="1767"/>
                </a:lnTo>
                <a:lnTo>
                  <a:pt x="839" y="1716"/>
                </a:lnTo>
                <a:lnTo>
                  <a:pt x="796" y="1661"/>
                </a:lnTo>
                <a:lnTo>
                  <a:pt x="757" y="1602"/>
                </a:lnTo>
                <a:lnTo>
                  <a:pt x="722" y="1538"/>
                </a:lnTo>
                <a:lnTo>
                  <a:pt x="690" y="1470"/>
                </a:lnTo>
                <a:lnTo>
                  <a:pt x="663" y="1398"/>
                </a:lnTo>
                <a:lnTo>
                  <a:pt x="640" y="1324"/>
                </a:lnTo>
                <a:lnTo>
                  <a:pt x="622" y="1245"/>
                </a:lnTo>
                <a:lnTo>
                  <a:pt x="609" y="1165"/>
                </a:lnTo>
                <a:lnTo>
                  <a:pt x="598" y="1152"/>
                </a:lnTo>
                <a:lnTo>
                  <a:pt x="591" y="1137"/>
                </a:lnTo>
                <a:lnTo>
                  <a:pt x="568" y="1078"/>
                </a:lnTo>
                <a:lnTo>
                  <a:pt x="550" y="1016"/>
                </a:lnTo>
                <a:lnTo>
                  <a:pt x="537" y="950"/>
                </a:lnTo>
                <a:lnTo>
                  <a:pt x="527" y="885"/>
                </a:lnTo>
                <a:lnTo>
                  <a:pt x="522" y="819"/>
                </a:lnTo>
                <a:lnTo>
                  <a:pt x="523" y="754"/>
                </a:lnTo>
                <a:lnTo>
                  <a:pt x="527" y="689"/>
                </a:lnTo>
                <a:lnTo>
                  <a:pt x="537" y="626"/>
                </a:lnTo>
                <a:lnTo>
                  <a:pt x="551" y="563"/>
                </a:lnTo>
                <a:lnTo>
                  <a:pt x="570" y="503"/>
                </a:lnTo>
                <a:lnTo>
                  <a:pt x="594" y="444"/>
                </a:lnTo>
                <a:lnTo>
                  <a:pt x="622" y="387"/>
                </a:lnTo>
                <a:lnTo>
                  <a:pt x="655" y="334"/>
                </a:lnTo>
                <a:lnTo>
                  <a:pt x="692" y="285"/>
                </a:lnTo>
                <a:lnTo>
                  <a:pt x="731" y="241"/>
                </a:lnTo>
                <a:lnTo>
                  <a:pt x="775" y="200"/>
                </a:lnTo>
                <a:lnTo>
                  <a:pt x="821" y="167"/>
                </a:lnTo>
                <a:lnTo>
                  <a:pt x="871" y="137"/>
                </a:lnTo>
                <a:lnTo>
                  <a:pt x="923" y="112"/>
                </a:lnTo>
                <a:lnTo>
                  <a:pt x="978" y="93"/>
                </a:lnTo>
                <a:lnTo>
                  <a:pt x="1032" y="81"/>
                </a:lnTo>
                <a:lnTo>
                  <a:pt x="1087" y="73"/>
                </a:lnTo>
                <a:lnTo>
                  <a:pt x="1146" y="47"/>
                </a:lnTo>
                <a:lnTo>
                  <a:pt x="1208" y="27"/>
                </a:lnTo>
                <a:lnTo>
                  <a:pt x="1269" y="12"/>
                </a:lnTo>
                <a:lnTo>
                  <a:pt x="1332" y="3"/>
                </a:lnTo>
                <a:lnTo>
                  <a:pt x="139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Text Placeholder 20">
            <a:extLst>
              <a:ext uri="{FF2B5EF4-FFF2-40B4-BE49-F238E27FC236}">
                <a16:creationId xmlns:a16="http://schemas.microsoft.com/office/drawing/2014/main" id="{4999E633-8580-4CFC-ADE8-3412CAE28721}"/>
              </a:ext>
            </a:extLst>
          </p:cNvPr>
          <p:cNvSpPr txBox="1">
            <a:spLocks/>
          </p:cNvSpPr>
          <p:nvPr/>
        </p:nvSpPr>
        <p:spPr>
          <a:xfrm>
            <a:off x="3190068" y="719311"/>
            <a:ext cx="5884460" cy="325561"/>
          </a:xfrm>
          <a:prstGeom prst="rect">
            <a:avLst/>
          </a:prstGeom>
        </p:spPr>
        <p:txBody>
          <a:bodyPr wrap="none" lIns="0" tIns="0" rIns="0" bIns="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600" b="0" kern="1200" baseline="0">
                <a:solidFill>
                  <a:schemeClr val="bg1">
                    <a:lumMod val="65000"/>
                  </a:schemeClr>
                </a:solidFill>
                <a:latin typeface="+mn-lt"/>
                <a:ea typeface="Roboto" panose="02000000000000000000" pitchFamily="2" charset="0"/>
                <a:cs typeface="+mn-cs"/>
              </a:defRPr>
            </a:lvl1pPr>
            <a:lvl2pPr marL="60957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39"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2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84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417"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6987"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557"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b="1" dirty="0"/>
              <a:t>Demographic &amp; Psychographic Summary</a:t>
            </a:r>
          </a:p>
        </p:txBody>
      </p:sp>
      <p:sp>
        <p:nvSpPr>
          <p:cNvPr id="52" name="Freeform 120">
            <a:extLst>
              <a:ext uri="{FF2B5EF4-FFF2-40B4-BE49-F238E27FC236}">
                <a16:creationId xmlns:a16="http://schemas.microsoft.com/office/drawing/2014/main" id="{4F932E4C-D702-4078-9FF6-449EC0D7281B}"/>
              </a:ext>
            </a:extLst>
          </p:cNvPr>
          <p:cNvSpPr>
            <a:spLocks noChangeArrowheads="1"/>
          </p:cNvSpPr>
          <p:nvPr/>
        </p:nvSpPr>
        <p:spPr bwMode="auto">
          <a:xfrm>
            <a:off x="8144556" y="4235368"/>
            <a:ext cx="581025" cy="443211"/>
          </a:xfrm>
          <a:custGeom>
            <a:avLst/>
            <a:gdLst>
              <a:gd name="T0" fmla="*/ 558682562 w 602"/>
              <a:gd name="T1" fmla="*/ 97258336 h 482"/>
              <a:gd name="T2" fmla="*/ 558682562 w 602"/>
              <a:gd name="T3" fmla="*/ 97258336 h 482"/>
              <a:gd name="T4" fmla="*/ 558682562 w 602"/>
              <a:gd name="T5" fmla="*/ 97258336 h 482"/>
              <a:gd name="T6" fmla="*/ 479667023 w 602"/>
              <a:gd name="T7" fmla="*/ 266083403 h 482"/>
              <a:gd name="T8" fmla="*/ 479667023 w 602"/>
              <a:gd name="T9" fmla="*/ 266083403 h 482"/>
              <a:gd name="T10" fmla="*/ 460145741 w 602"/>
              <a:gd name="T11" fmla="*/ 285351627 h 482"/>
              <a:gd name="T12" fmla="*/ 460145741 w 602"/>
              <a:gd name="T13" fmla="*/ 285351627 h 482"/>
              <a:gd name="T14" fmla="*/ 229608147 w 602"/>
              <a:gd name="T15" fmla="*/ 298197429 h 482"/>
              <a:gd name="T16" fmla="*/ 242622335 w 602"/>
              <a:gd name="T17" fmla="*/ 337651093 h 482"/>
              <a:gd name="T18" fmla="*/ 492681210 w 602"/>
              <a:gd name="T19" fmla="*/ 337651093 h 482"/>
              <a:gd name="T20" fmla="*/ 545668374 w 602"/>
              <a:gd name="T21" fmla="*/ 389032385 h 482"/>
              <a:gd name="T22" fmla="*/ 492681210 w 602"/>
              <a:gd name="T23" fmla="*/ 441331851 h 482"/>
              <a:gd name="T24" fmla="*/ 440624459 w 602"/>
              <a:gd name="T25" fmla="*/ 389032385 h 482"/>
              <a:gd name="T26" fmla="*/ 190565583 w 602"/>
              <a:gd name="T27" fmla="*/ 389032385 h 482"/>
              <a:gd name="T28" fmla="*/ 137579385 w 602"/>
              <a:gd name="T29" fmla="*/ 441331851 h 482"/>
              <a:gd name="T30" fmla="*/ 85521668 w 602"/>
              <a:gd name="T31" fmla="*/ 389032385 h 482"/>
              <a:gd name="T32" fmla="*/ 137579385 w 602"/>
              <a:gd name="T33" fmla="*/ 337651093 h 482"/>
              <a:gd name="T34" fmla="*/ 190565583 w 602"/>
              <a:gd name="T35" fmla="*/ 337651093 h 482"/>
              <a:gd name="T36" fmla="*/ 85521668 w 602"/>
              <a:gd name="T37" fmla="*/ 52299466 h 482"/>
              <a:gd name="T38" fmla="*/ 26028376 w 602"/>
              <a:gd name="T39" fmla="*/ 52299466 h 482"/>
              <a:gd name="T40" fmla="*/ 0 w 602"/>
              <a:gd name="T41" fmla="*/ 25690646 h 482"/>
              <a:gd name="T42" fmla="*/ 26028376 w 602"/>
              <a:gd name="T43" fmla="*/ 0 h 482"/>
              <a:gd name="T44" fmla="*/ 105043915 w 602"/>
              <a:gd name="T45" fmla="*/ 0 h 482"/>
              <a:gd name="T46" fmla="*/ 131072291 w 602"/>
              <a:gd name="T47" fmla="*/ 12845802 h 482"/>
              <a:gd name="T48" fmla="*/ 131072291 w 602"/>
              <a:gd name="T49" fmla="*/ 12845802 h 482"/>
              <a:gd name="T50" fmla="*/ 145015926 w 602"/>
              <a:gd name="T51" fmla="*/ 58721888 h 482"/>
              <a:gd name="T52" fmla="*/ 531724739 w 602"/>
              <a:gd name="T53" fmla="*/ 58721888 h 482"/>
              <a:gd name="T54" fmla="*/ 558682562 w 602"/>
              <a:gd name="T55" fmla="*/ 84412534 h 482"/>
              <a:gd name="T56" fmla="*/ 558682562 w 602"/>
              <a:gd name="T57" fmla="*/ 97258336 h 482"/>
              <a:gd name="T58" fmla="*/ 164537208 w 602"/>
              <a:gd name="T59" fmla="*/ 110103180 h 482"/>
              <a:gd name="T60" fmla="*/ 164537208 w 602"/>
              <a:gd name="T61" fmla="*/ 110103180 h 482"/>
              <a:gd name="T62" fmla="*/ 210086865 w 602"/>
              <a:gd name="T63" fmla="*/ 246815179 h 482"/>
              <a:gd name="T64" fmla="*/ 440624459 w 602"/>
              <a:gd name="T65" fmla="*/ 233970335 h 482"/>
              <a:gd name="T66" fmla="*/ 492681210 w 602"/>
              <a:gd name="T67" fmla="*/ 110103180 h 482"/>
              <a:gd name="T68" fmla="*/ 164537208 w 602"/>
              <a:gd name="T69" fmla="*/ 110103180 h 4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02" h="482">
                <a:moveTo>
                  <a:pt x="601" y="106"/>
                </a:moveTo>
                <a:lnTo>
                  <a:pt x="601" y="106"/>
                </a:lnTo>
                <a:cubicBezTo>
                  <a:pt x="516" y="290"/>
                  <a:pt x="516" y="290"/>
                  <a:pt x="516" y="290"/>
                </a:cubicBezTo>
                <a:cubicBezTo>
                  <a:pt x="509" y="304"/>
                  <a:pt x="502" y="311"/>
                  <a:pt x="495" y="311"/>
                </a:cubicBezTo>
                <a:cubicBezTo>
                  <a:pt x="247" y="325"/>
                  <a:pt x="247" y="325"/>
                  <a:pt x="247" y="325"/>
                </a:cubicBezTo>
                <a:cubicBezTo>
                  <a:pt x="261" y="368"/>
                  <a:pt x="261" y="368"/>
                  <a:pt x="261" y="368"/>
                </a:cubicBezTo>
                <a:cubicBezTo>
                  <a:pt x="530" y="368"/>
                  <a:pt x="530" y="368"/>
                  <a:pt x="530" y="368"/>
                </a:cubicBezTo>
                <a:cubicBezTo>
                  <a:pt x="558" y="368"/>
                  <a:pt x="587" y="389"/>
                  <a:pt x="587" y="424"/>
                </a:cubicBezTo>
                <a:cubicBezTo>
                  <a:pt x="587" y="453"/>
                  <a:pt x="558" y="481"/>
                  <a:pt x="530" y="481"/>
                </a:cubicBezTo>
                <a:cubicBezTo>
                  <a:pt x="495" y="481"/>
                  <a:pt x="474" y="453"/>
                  <a:pt x="474" y="424"/>
                </a:cubicBezTo>
                <a:cubicBezTo>
                  <a:pt x="205" y="424"/>
                  <a:pt x="205" y="424"/>
                  <a:pt x="205" y="424"/>
                </a:cubicBezTo>
                <a:cubicBezTo>
                  <a:pt x="205" y="453"/>
                  <a:pt x="184" y="481"/>
                  <a:pt x="148" y="481"/>
                </a:cubicBezTo>
                <a:cubicBezTo>
                  <a:pt x="120" y="481"/>
                  <a:pt x="92" y="453"/>
                  <a:pt x="92" y="424"/>
                </a:cubicBezTo>
                <a:cubicBezTo>
                  <a:pt x="92" y="389"/>
                  <a:pt x="120" y="368"/>
                  <a:pt x="148" y="368"/>
                </a:cubicBezTo>
                <a:cubicBezTo>
                  <a:pt x="205" y="368"/>
                  <a:pt x="205" y="368"/>
                  <a:pt x="205" y="368"/>
                </a:cubicBezTo>
                <a:cubicBezTo>
                  <a:pt x="92" y="57"/>
                  <a:pt x="92" y="57"/>
                  <a:pt x="92" y="57"/>
                </a:cubicBezTo>
                <a:cubicBezTo>
                  <a:pt x="28" y="57"/>
                  <a:pt x="28" y="57"/>
                  <a:pt x="28" y="57"/>
                </a:cubicBezTo>
                <a:cubicBezTo>
                  <a:pt x="14" y="57"/>
                  <a:pt x="0" y="42"/>
                  <a:pt x="0" y="28"/>
                </a:cubicBezTo>
                <a:cubicBezTo>
                  <a:pt x="0" y="7"/>
                  <a:pt x="14" y="0"/>
                  <a:pt x="28" y="0"/>
                </a:cubicBezTo>
                <a:cubicBezTo>
                  <a:pt x="113" y="0"/>
                  <a:pt x="113" y="0"/>
                  <a:pt x="113" y="0"/>
                </a:cubicBezTo>
                <a:cubicBezTo>
                  <a:pt x="127" y="0"/>
                  <a:pt x="134" y="7"/>
                  <a:pt x="141" y="14"/>
                </a:cubicBezTo>
                <a:cubicBezTo>
                  <a:pt x="156" y="64"/>
                  <a:pt x="156" y="64"/>
                  <a:pt x="156" y="64"/>
                </a:cubicBezTo>
                <a:cubicBezTo>
                  <a:pt x="572" y="64"/>
                  <a:pt x="572" y="64"/>
                  <a:pt x="572" y="64"/>
                </a:cubicBezTo>
                <a:cubicBezTo>
                  <a:pt x="594" y="64"/>
                  <a:pt x="601" y="78"/>
                  <a:pt x="601" y="92"/>
                </a:cubicBezTo>
                <a:cubicBezTo>
                  <a:pt x="601" y="99"/>
                  <a:pt x="601" y="99"/>
                  <a:pt x="601" y="106"/>
                </a:cubicBezTo>
                <a:close/>
                <a:moveTo>
                  <a:pt x="177" y="120"/>
                </a:moveTo>
                <a:lnTo>
                  <a:pt x="177" y="120"/>
                </a:lnTo>
                <a:cubicBezTo>
                  <a:pt x="226" y="269"/>
                  <a:pt x="226" y="269"/>
                  <a:pt x="226" y="269"/>
                </a:cubicBezTo>
                <a:cubicBezTo>
                  <a:pt x="474" y="255"/>
                  <a:pt x="474" y="255"/>
                  <a:pt x="474" y="255"/>
                </a:cubicBezTo>
                <a:cubicBezTo>
                  <a:pt x="530" y="120"/>
                  <a:pt x="530" y="120"/>
                  <a:pt x="530" y="120"/>
                </a:cubicBezTo>
                <a:lnTo>
                  <a:pt x="177" y="120"/>
                </a:lnTo>
                <a:close/>
              </a:path>
            </a:pathLst>
          </a:custGeom>
          <a:solidFill>
            <a:schemeClr val="accent3"/>
          </a:solidFill>
          <a:ln>
            <a:noFill/>
          </a:ln>
        </p:spPr>
        <p:txBody>
          <a:bodyPr wrap="none" anchor="ctr"/>
          <a:lstStyle/>
          <a:p>
            <a:endParaRPr lang="en-US" dirty="0"/>
          </a:p>
        </p:txBody>
      </p:sp>
      <p:sp>
        <p:nvSpPr>
          <p:cNvPr id="53" name="Freeform 115">
            <a:extLst>
              <a:ext uri="{FF2B5EF4-FFF2-40B4-BE49-F238E27FC236}">
                <a16:creationId xmlns:a16="http://schemas.microsoft.com/office/drawing/2014/main" id="{D3D21507-EA7F-43AA-9D88-5E1D63D8F79A}"/>
              </a:ext>
            </a:extLst>
          </p:cNvPr>
          <p:cNvSpPr>
            <a:spLocks noChangeArrowheads="1"/>
          </p:cNvSpPr>
          <p:nvPr/>
        </p:nvSpPr>
        <p:spPr bwMode="auto">
          <a:xfrm>
            <a:off x="5782614" y="5674124"/>
            <a:ext cx="574675" cy="530225"/>
          </a:xfrm>
          <a:custGeom>
            <a:avLst/>
            <a:gdLst>
              <a:gd name="T0" fmla="*/ 549455278 w 601"/>
              <a:gd name="T1" fmla="*/ 208105628 h 552"/>
              <a:gd name="T2" fmla="*/ 549455278 w 601"/>
              <a:gd name="T3" fmla="*/ 208105628 h 552"/>
              <a:gd name="T4" fmla="*/ 478026331 w 601"/>
              <a:gd name="T5" fmla="*/ 279929983 h 552"/>
              <a:gd name="T6" fmla="*/ 413922816 w 601"/>
              <a:gd name="T7" fmla="*/ 208105628 h 552"/>
              <a:gd name="T8" fmla="*/ 413922816 w 601"/>
              <a:gd name="T9" fmla="*/ 208105628 h 552"/>
              <a:gd name="T10" fmla="*/ 413922816 w 601"/>
              <a:gd name="T11" fmla="*/ 208105628 h 552"/>
              <a:gd name="T12" fmla="*/ 413922816 w 601"/>
              <a:gd name="T13" fmla="*/ 208105628 h 552"/>
              <a:gd name="T14" fmla="*/ 342493869 w 601"/>
              <a:gd name="T15" fmla="*/ 279929983 h 552"/>
              <a:gd name="T16" fmla="*/ 271064922 w 601"/>
              <a:gd name="T17" fmla="*/ 208105628 h 552"/>
              <a:gd name="T18" fmla="*/ 271064922 w 601"/>
              <a:gd name="T19" fmla="*/ 208105628 h 552"/>
              <a:gd name="T20" fmla="*/ 271064922 w 601"/>
              <a:gd name="T21" fmla="*/ 208105628 h 552"/>
              <a:gd name="T22" fmla="*/ 271064922 w 601"/>
              <a:gd name="T23" fmla="*/ 208105628 h 552"/>
              <a:gd name="T24" fmla="*/ 271064922 w 601"/>
              <a:gd name="T25" fmla="*/ 208105628 h 552"/>
              <a:gd name="T26" fmla="*/ 206961408 w 601"/>
              <a:gd name="T27" fmla="*/ 279929983 h 552"/>
              <a:gd name="T28" fmla="*/ 135532461 w 601"/>
              <a:gd name="T29" fmla="*/ 208105628 h 552"/>
              <a:gd name="T30" fmla="*/ 135532461 w 601"/>
              <a:gd name="T31" fmla="*/ 208105628 h 552"/>
              <a:gd name="T32" fmla="*/ 135532461 w 601"/>
              <a:gd name="T33" fmla="*/ 208105628 h 552"/>
              <a:gd name="T34" fmla="*/ 135532461 w 601"/>
              <a:gd name="T35" fmla="*/ 208105628 h 552"/>
              <a:gd name="T36" fmla="*/ 135532461 w 601"/>
              <a:gd name="T37" fmla="*/ 208105628 h 552"/>
              <a:gd name="T38" fmla="*/ 64103514 w 601"/>
              <a:gd name="T39" fmla="*/ 279929983 h 552"/>
              <a:gd name="T40" fmla="*/ 0 w 601"/>
              <a:gd name="T41" fmla="*/ 208105628 h 552"/>
              <a:gd name="T42" fmla="*/ 0 w 601"/>
              <a:gd name="T43" fmla="*/ 208105628 h 552"/>
              <a:gd name="T44" fmla="*/ 0 w 601"/>
              <a:gd name="T45" fmla="*/ 208105628 h 552"/>
              <a:gd name="T46" fmla="*/ 0 w 601"/>
              <a:gd name="T47" fmla="*/ 208105628 h 552"/>
              <a:gd name="T48" fmla="*/ 44872460 w 601"/>
              <a:gd name="T49" fmla="*/ 77349454 h 552"/>
              <a:gd name="T50" fmla="*/ 504583774 w 601"/>
              <a:gd name="T51" fmla="*/ 77349454 h 552"/>
              <a:gd name="T52" fmla="*/ 549455278 w 601"/>
              <a:gd name="T53" fmla="*/ 208105628 h 552"/>
              <a:gd name="T54" fmla="*/ 465205628 w 601"/>
              <a:gd name="T55" fmla="*/ 51566302 h 552"/>
              <a:gd name="T56" fmla="*/ 465205628 w 601"/>
              <a:gd name="T57" fmla="*/ 51566302 h 552"/>
              <a:gd name="T58" fmla="*/ 83334568 w 601"/>
              <a:gd name="T59" fmla="*/ 51566302 h 552"/>
              <a:gd name="T60" fmla="*/ 57693163 w 601"/>
              <a:gd name="T61" fmla="*/ 25783151 h 552"/>
              <a:gd name="T62" fmla="*/ 83334568 w 601"/>
              <a:gd name="T63" fmla="*/ 0 h 552"/>
              <a:gd name="T64" fmla="*/ 465205628 w 601"/>
              <a:gd name="T65" fmla="*/ 0 h 552"/>
              <a:gd name="T66" fmla="*/ 491763071 w 601"/>
              <a:gd name="T67" fmla="*/ 25783151 h 552"/>
              <a:gd name="T68" fmla="*/ 465205628 w 601"/>
              <a:gd name="T69" fmla="*/ 51566302 h 552"/>
              <a:gd name="T70" fmla="*/ 76924217 w 601"/>
              <a:gd name="T71" fmla="*/ 305713135 h 552"/>
              <a:gd name="T72" fmla="*/ 76924217 w 601"/>
              <a:gd name="T73" fmla="*/ 305713135 h 552"/>
              <a:gd name="T74" fmla="*/ 76924217 w 601"/>
              <a:gd name="T75" fmla="*/ 305713135 h 552"/>
              <a:gd name="T76" fmla="*/ 83334568 w 601"/>
              <a:gd name="T77" fmla="*/ 305713135 h 552"/>
              <a:gd name="T78" fmla="*/ 83334568 w 601"/>
              <a:gd name="T79" fmla="*/ 305713135 h 552"/>
              <a:gd name="T80" fmla="*/ 89743964 w 601"/>
              <a:gd name="T81" fmla="*/ 305713135 h 552"/>
              <a:gd name="T82" fmla="*/ 103480704 w 601"/>
              <a:gd name="T83" fmla="*/ 299266867 h 552"/>
              <a:gd name="T84" fmla="*/ 103480704 w 601"/>
              <a:gd name="T85" fmla="*/ 299266867 h 552"/>
              <a:gd name="T86" fmla="*/ 103480704 w 601"/>
              <a:gd name="T87" fmla="*/ 299266867 h 552"/>
              <a:gd name="T88" fmla="*/ 103480704 w 601"/>
              <a:gd name="T89" fmla="*/ 429102832 h 552"/>
              <a:gd name="T90" fmla="*/ 445974574 w 601"/>
              <a:gd name="T91" fmla="*/ 429102832 h 552"/>
              <a:gd name="T92" fmla="*/ 445974574 w 601"/>
              <a:gd name="T93" fmla="*/ 299266867 h 552"/>
              <a:gd name="T94" fmla="*/ 445974574 w 601"/>
              <a:gd name="T95" fmla="*/ 299266867 h 552"/>
              <a:gd name="T96" fmla="*/ 445974574 w 601"/>
              <a:gd name="T97" fmla="*/ 299266867 h 552"/>
              <a:gd name="T98" fmla="*/ 458795276 w 601"/>
              <a:gd name="T99" fmla="*/ 305713135 h 552"/>
              <a:gd name="T100" fmla="*/ 465205628 w 601"/>
              <a:gd name="T101" fmla="*/ 305713135 h 552"/>
              <a:gd name="T102" fmla="*/ 465205628 w 601"/>
              <a:gd name="T103" fmla="*/ 305713135 h 552"/>
              <a:gd name="T104" fmla="*/ 471615979 w 601"/>
              <a:gd name="T105" fmla="*/ 305713135 h 552"/>
              <a:gd name="T106" fmla="*/ 471615979 w 601"/>
              <a:gd name="T107" fmla="*/ 305713135 h 552"/>
              <a:gd name="T108" fmla="*/ 478026331 w 601"/>
              <a:gd name="T109" fmla="*/ 305713135 h 552"/>
              <a:gd name="T110" fmla="*/ 498173423 w 601"/>
              <a:gd name="T111" fmla="*/ 305713135 h 552"/>
              <a:gd name="T112" fmla="*/ 498173423 w 601"/>
              <a:gd name="T113" fmla="*/ 481590304 h 552"/>
              <a:gd name="T114" fmla="*/ 471615979 w 601"/>
              <a:gd name="T115" fmla="*/ 507372495 h 552"/>
              <a:gd name="T116" fmla="*/ 76924217 w 601"/>
              <a:gd name="T117" fmla="*/ 507372495 h 552"/>
              <a:gd name="T118" fmla="*/ 51282811 w 601"/>
              <a:gd name="T119" fmla="*/ 481590304 h 552"/>
              <a:gd name="T120" fmla="*/ 51282811 w 601"/>
              <a:gd name="T121" fmla="*/ 305713135 h 552"/>
              <a:gd name="T122" fmla="*/ 64103514 w 601"/>
              <a:gd name="T123" fmla="*/ 305713135 h 552"/>
              <a:gd name="T124" fmla="*/ 76924217 w 601"/>
              <a:gd name="T125" fmla="*/ 305713135 h 55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01" h="552">
                <a:moveTo>
                  <a:pt x="600" y="226"/>
                </a:moveTo>
                <a:lnTo>
                  <a:pt x="600" y="226"/>
                </a:lnTo>
                <a:cubicBezTo>
                  <a:pt x="600" y="268"/>
                  <a:pt x="565" y="304"/>
                  <a:pt x="522" y="304"/>
                </a:cubicBezTo>
                <a:cubicBezTo>
                  <a:pt x="480" y="304"/>
                  <a:pt x="452" y="268"/>
                  <a:pt x="452" y="226"/>
                </a:cubicBezTo>
                <a:cubicBezTo>
                  <a:pt x="452" y="268"/>
                  <a:pt x="417" y="304"/>
                  <a:pt x="374" y="304"/>
                </a:cubicBezTo>
                <a:cubicBezTo>
                  <a:pt x="332" y="304"/>
                  <a:pt x="296" y="268"/>
                  <a:pt x="296" y="226"/>
                </a:cubicBezTo>
                <a:cubicBezTo>
                  <a:pt x="296" y="268"/>
                  <a:pt x="268" y="304"/>
                  <a:pt x="226" y="304"/>
                </a:cubicBezTo>
                <a:cubicBezTo>
                  <a:pt x="183" y="304"/>
                  <a:pt x="148" y="268"/>
                  <a:pt x="148" y="226"/>
                </a:cubicBezTo>
                <a:cubicBezTo>
                  <a:pt x="148" y="268"/>
                  <a:pt x="113" y="304"/>
                  <a:pt x="70" y="304"/>
                </a:cubicBezTo>
                <a:cubicBezTo>
                  <a:pt x="28" y="304"/>
                  <a:pt x="0" y="268"/>
                  <a:pt x="0" y="226"/>
                </a:cubicBezTo>
                <a:cubicBezTo>
                  <a:pt x="49" y="84"/>
                  <a:pt x="49" y="84"/>
                  <a:pt x="49" y="84"/>
                </a:cubicBezTo>
                <a:cubicBezTo>
                  <a:pt x="551" y="84"/>
                  <a:pt x="551" y="84"/>
                  <a:pt x="551" y="84"/>
                </a:cubicBezTo>
                <a:cubicBezTo>
                  <a:pt x="600" y="226"/>
                  <a:pt x="600" y="226"/>
                  <a:pt x="600" y="226"/>
                </a:cubicBezTo>
                <a:close/>
                <a:moveTo>
                  <a:pt x="508" y="56"/>
                </a:moveTo>
                <a:lnTo>
                  <a:pt x="508" y="56"/>
                </a:lnTo>
                <a:cubicBezTo>
                  <a:pt x="91" y="56"/>
                  <a:pt x="91" y="56"/>
                  <a:pt x="91" y="56"/>
                </a:cubicBezTo>
                <a:cubicBezTo>
                  <a:pt x="77" y="56"/>
                  <a:pt x="63" y="49"/>
                  <a:pt x="63" y="28"/>
                </a:cubicBezTo>
                <a:cubicBezTo>
                  <a:pt x="63" y="14"/>
                  <a:pt x="77" y="0"/>
                  <a:pt x="91" y="0"/>
                </a:cubicBezTo>
                <a:cubicBezTo>
                  <a:pt x="508" y="0"/>
                  <a:pt x="508" y="0"/>
                  <a:pt x="508" y="0"/>
                </a:cubicBezTo>
                <a:cubicBezTo>
                  <a:pt x="522" y="0"/>
                  <a:pt x="537" y="14"/>
                  <a:pt x="537" y="28"/>
                </a:cubicBezTo>
                <a:cubicBezTo>
                  <a:pt x="537" y="49"/>
                  <a:pt x="522" y="56"/>
                  <a:pt x="508" y="56"/>
                </a:cubicBezTo>
                <a:close/>
                <a:moveTo>
                  <a:pt x="84" y="332"/>
                </a:moveTo>
                <a:lnTo>
                  <a:pt x="84" y="332"/>
                </a:lnTo>
                <a:cubicBezTo>
                  <a:pt x="84" y="332"/>
                  <a:pt x="84" y="332"/>
                  <a:pt x="91" y="332"/>
                </a:cubicBezTo>
                <a:cubicBezTo>
                  <a:pt x="91" y="332"/>
                  <a:pt x="91" y="332"/>
                  <a:pt x="98" y="332"/>
                </a:cubicBezTo>
                <a:cubicBezTo>
                  <a:pt x="98" y="325"/>
                  <a:pt x="106" y="325"/>
                  <a:pt x="113" y="325"/>
                </a:cubicBezTo>
                <a:cubicBezTo>
                  <a:pt x="113" y="466"/>
                  <a:pt x="113" y="466"/>
                  <a:pt x="113" y="466"/>
                </a:cubicBezTo>
                <a:cubicBezTo>
                  <a:pt x="487" y="466"/>
                  <a:pt x="487" y="466"/>
                  <a:pt x="487" y="466"/>
                </a:cubicBezTo>
                <a:cubicBezTo>
                  <a:pt x="487" y="325"/>
                  <a:pt x="487" y="325"/>
                  <a:pt x="487" y="325"/>
                </a:cubicBezTo>
                <a:cubicBezTo>
                  <a:pt x="494" y="325"/>
                  <a:pt x="494" y="325"/>
                  <a:pt x="501" y="332"/>
                </a:cubicBezTo>
                <a:cubicBezTo>
                  <a:pt x="501" y="332"/>
                  <a:pt x="501" y="332"/>
                  <a:pt x="508" y="332"/>
                </a:cubicBezTo>
                <a:lnTo>
                  <a:pt x="515" y="332"/>
                </a:lnTo>
                <a:lnTo>
                  <a:pt x="522" y="332"/>
                </a:lnTo>
                <a:cubicBezTo>
                  <a:pt x="530" y="332"/>
                  <a:pt x="537" y="332"/>
                  <a:pt x="544" y="332"/>
                </a:cubicBezTo>
                <a:cubicBezTo>
                  <a:pt x="544" y="523"/>
                  <a:pt x="544" y="523"/>
                  <a:pt x="544" y="523"/>
                </a:cubicBezTo>
                <a:cubicBezTo>
                  <a:pt x="544" y="537"/>
                  <a:pt x="530" y="551"/>
                  <a:pt x="515" y="551"/>
                </a:cubicBezTo>
                <a:cubicBezTo>
                  <a:pt x="84" y="551"/>
                  <a:pt x="84" y="551"/>
                  <a:pt x="84" y="551"/>
                </a:cubicBezTo>
                <a:cubicBezTo>
                  <a:pt x="63" y="551"/>
                  <a:pt x="56" y="537"/>
                  <a:pt x="56" y="523"/>
                </a:cubicBezTo>
                <a:cubicBezTo>
                  <a:pt x="56" y="332"/>
                  <a:pt x="56" y="332"/>
                  <a:pt x="56" y="332"/>
                </a:cubicBezTo>
                <a:cubicBezTo>
                  <a:pt x="63" y="332"/>
                  <a:pt x="63" y="332"/>
                  <a:pt x="70" y="332"/>
                </a:cubicBezTo>
                <a:cubicBezTo>
                  <a:pt x="77" y="332"/>
                  <a:pt x="77" y="332"/>
                  <a:pt x="84" y="332"/>
                </a:cubicBezTo>
                <a:close/>
              </a:path>
            </a:pathLst>
          </a:custGeom>
          <a:solidFill>
            <a:schemeClr val="accent4"/>
          </a:solidFill>
          <a:ln>
            <a:noFill/>
          </a:ln>
        </p:spPr>
        <p:txBody>
          <a:bodyPr wrap="none" anchor="ctr"/>
          <a:lstStyle/>
          <a:p>
            <a:endParaRPr lang="en-US" dirty="0"/>
          </a:p>
        </p:txBody>
      </p:sp>
      <p:sp>
        <p:nvSpPr>
          <p:cNvPr id="55" name="Freeform 136">
            <a:extLst>
              <a:ext uri="{FF2B5EF4-FFF2-40B4-BE49-F238E27FC236}">
                <a16:creationId xmlns:a16="http://schemas.microsoft.com/office/drawing/2014/main" id="{409C8A6E-943C-497B-AFC9-82980C02B37E}"/>
              </a:ext>
            </a:extLst>
          </p:cNvPr>
          <p:cNvSpPr>
            <a:spLocks noChangeArrowheads="1"/>
          </p:cNvSpPr>
          <p:nvPr/>
        </p:nvSpPr>
        <p:spPr bwMode="auto">
          <a:xfrm>
            <a:off x="3649385" y="3428114"/>
            <a:ext cx="433019" cy="589261"/>
          </a:xfrm>
          <a:custGeom>
            <a:avLst/>
            <a:gdLst>
              <a:gd name="T0" fmla="*/ 667864508 w 634"/>
              <a:gd name="T1" fmla="*/ 314031994 h 634"/>
              <a:gd name="T2" fmla="*/ 667864508 w 634"/>
              <a:gd name="T3" fmla="*/ 471714898 h 634"/>
              <a:gd name="T4" fmla="*/ 667864508 w 634"/>
              <a:gd name="T5" fmla="*/ 314031994 h 634"/>
              <a:gd name="T6" fmla="*/ 687860770 w 634"/>
              <a:gd name="T7" fmla="*/ 432962526 h 634"/>
              <a:gd name="T8" fmla="*/ 627873140 w 634"/>
              <a:gd name="T9" fmla="*/ 374164746 h 634"/>
              <a:gd name="T10" fmla="*/ 687860770 w 634"/>
              <a:gd name="T11" fmla="*/ 432962526 h 634"/>
              <a:gd name="T12" fmla="*/ 706523793 w 634"/>
              <a:gd name="T13" fmla="*/ 688196739 h 634"/>
              <a:gd name="T14" fmla="*/ 589213855 w 634"/>
              <a:gd name="T15" fmla="*/ 708240990 h 634"/>
              <a:gd name="T16" fmla="*/ 706523793 w 634"/>
              <a:gd name="T17" fmla="*/ 748330648 h 634"/>
              <a:gd name="T18" fmla="*/ 706523793 w 634"/>
              <a:gd name="T19" fmla="*/ 688196739 h 634"/>
              <a:gd name="T20" fmla="*/ 471903918 w 634"/>
              <a:gd name="T21" fmla="*/ 314031994 h 634"/>
              <a:gd name="T22" fmla="*/ 118643176 w 634"/>
              <a:gd name="T23" fmla="*/ 374164746 h 634"/>
              <a:gd name="T24" fmla="*/ 157301306 w 634"/>
              <a:gd name="T25" fmla="*/ 748330648 h 634"/>
              <a:gd name="T26" fmla="*/ 530559464 w 634"/>
              <a:gd name="T27" fmla="*/ 688196739 h 634"/>
              <a:gd name="T28" fmla="*/ 471903918 w 634"/>
              <a:gd name="T29" fmla="*/ 314031994 h 634"/>
              <a:gd name="T30" fmla="*/ 471903918 w 634"/>
              <a:gd name="T31" fmla="*/ 669488618 h 634"/>
              <a:gd name="T32" fmla="*/ 197293829 w 634"/>
              <a:gd name="T33" fmla="*/ 688196739 h 634"/>
              <a:gd name="T34" fmla="*/ 157301306 w 634"/>
              <a:gd name="T35" fmla="*/ 392874024 h 634"/>
              <a:gd name="T36" fmla="*/ 451908811 w 634"/>
              <a:gd name="T37" fmla="*/ 374164746 h 634"/>
              <a:gd name="T38" fmla="*/ 471903918 w 634"/>
              <a:gd name="T39" fmla="*/ 669488618 h 634"/>
              <a:gd name="T40" fmla="*/ 706523793 w 634"/>
              <a:gd name="T41" fmla="*/ 609354709 h 634"/>
              <a:gd name="T42" fmla="*/ 589213855 w 634"/>
              <a:gd name="T43" fmla="*/ 629398959 h 634"/>
              <a:gd name="T44" fmla="*/ 706523793 w 634"/>
              <a:gd name="T45" fmla="*/ 669488618 h 634"/>
              <a:gd name="T46" fmla="*/ 706523793 w 634"/>
              <a:gd name="T47" fmla="*/ 609354709 h 634"/>
              <a:gd name="T48" fmla="*/ 746515161 w 634"/>
              <a:gd name="T49" fmla="*/ 216481841 h 634"/>
              <a:gd name="T50" fmla="*/ 726518900 w 634"/>
              <a:gd name="T51" fmla="*/ 58797780 h 634"/>
              <a:gd name="T52" fmla="*/ 706523793 w 634"/>
              <a:gd name="T53" fmla="*/ 20044251 h 634"/>
              <a:gd name="T54" fmla="*/ 157301306 w 634"/>
              <a:gd name="T55" fmla="*/ 20044251 h 634"/>
              <a:gd name="T56" fmla="*/ 118643176 w 634"/>
              <a:gd name="T57" fmla="*/ 58797780 h 634"/>
              <a:gd name="T58" fmla="*/ 118643176 w 634"/>
              <a:gd name="T59" fmla="*/ 216481841 h 634"/>
              <a:gd name="T60" fmla="*/ 0 w 634"/>
              <a:gd name="T61" fmla="*/ 748330648 h 634"/>
              <a:gd name="T62" fmla="*/ 746515161 w 634"/>
              <a:gd name="T63" fmla="*/ 845880801 h 634"/>
              <a:gd name="T64" fmla="*/ 843828837 w 634"/>
              <a:gd name="T65" fmla="*/ 314031994 h 634"/>
              <a:gd name="T66" fmla="*/ 785174446 w 634"/>
              <a:gd name="T67" fmla="*/ 748330648 h 634"/>
              <a:gd name="T68" fmla="*/ 746515161 w 634"/>
              <a:gd name="T69" fmla="*/ 787083021 h 634"/>
              <a:gd name="T70" fmla="*/ 59987630 w 634"/>
              <a:gd name="T71" fmla="*/ 748330648 h 634"/>
              <a:gd name="T72" fmla="*/ 118643176 w 634"/>
              <a:gd name="T73" fmla="*/ 275278464 h 634"/>
              <a:gd name="T74" fmla="*/ 785174446 w 634"/>
              <a:gd name="T75" fmla="*/ 314031994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634">
                <a:moveTo>
                  <a:pt x="501" y="235"/>
                </a:moveTo>
                <a:lnTo>
                  <a:pt x="501" y="235"/>
                </a:lnTo>
                <a:cubicBezTo>
                  <a:pt x="457" y="235"/>
                  <a:pt x="442" y="265"/>
                  <a:pt x="442" y="294"/>
                </a:cubicBezTo>
                <a:cubicBezTo>
                  <a:pt x="442" y="339"/>
                  <a:pt x="457" y="353"/>
                  <a:pt x="501" y="353"/>
                </a:cubicBezTo>
                <a:cubicBezTo>
                  <a:pt x="530" y="353"/>
                  <a:pt x="560" y="339"/>
                  <a:pt x="560" y="294"/>
                </a:cubicBezTo>
                <a:cubicBezTo>
                  <a:pt x="560" y="265"/>
                  <a:pt x="530" y="235"/>
                  <a:pt x="501" y="235"/>
                </a:cubicBezTo>
                <a:close/>
                <a:moveTo>
                  <a:pt x="516" y="324"/>
                </a:moveTo>
                <a:lnTo>
                  <a:pt x="516" y="324"/>
                </a:lnTo>
                <a:cubicBezTo>
                  <a:pt x="471" y="324"/>
                  <a:pt x="471" y="324"/>
                  <a:pt x="471" y="324"/>
                </a:cubicBezTo>
                <a:cubicBezTo>
                  <a:pt x="471" y="280"/>
                  <a:pt x="471" y="280"/>
                  <a:pt x="471" y="280"/>
                </a:cubicBezTo>
                <a:cubicBezTo>
                  <a:pt x="516" y="280"/>
                  <a:pt x="516" y="280"/>
                  <a:pt x="516" y="280"/>
                </a:cubicBezTo>
                <a:lnTo>
                  <a:pt x="516" y="324"/>
                </a:lnTo>
                <a:close/>
                <a:moveTo>
                  <a:pt x="530" y="515"/>
                </a:moveTo>
                <a:lnTo>
                  <a:pt x="530" y="515"/>
                </a:lnTo>
                <a:cubicBezTo>
                  <a:pt x="457" y="515"/>
                  <a:pt x="457" y="515"/>
                  <a:pt x="457" y="515"/>
                </a:cubicBezTo>
                <a:cubicBezTo>
                  <a:pt x="442" y="515"/>
                  <a:pt x="442" y="530"/>
                  <a:pt x="442" y="530"/>
                </a:cubicBezTo>
                <a:cubicBezTo>
                  <a:pt x="442" y="545"/>
                  <a:pt x="442" y="560"/>
                  <a:pt x="457" y="560"/>
                </a:cubicBezTo>
                <a:cubicBezTo>
                  <a:pt x="530" y="560"/>
                  <a:pt x="530" y="560"/>
                  <a:pt x="530" y="560"/>
                </a:cubicBezTo>
                <a:cubicBezTo>
                  <a:pt x="545" y="560"/>
                  <a:pt x="560" y="545"/>
                  <a:pt x="560" y="530"/>
                </a:cubicBezTo>
                <a:cubicBezTo>
                  <a:pt x="560" y="530"/>
                  <a:pt x="545" y="515"/>
                  <a:pt x="530" y="515"/>
                </a:cubicBezTo>
                <a:close/>
                <a:moveTo>
                  <a:pt x="354" y="235"/>
                </a:moveTo>
                <a:lnTo>
                  <a:pt x="354" y="235"/>
                </a:lnTo>
                <a:cubicBezTo>
                  <a:pt x="118" y="235"/>
                  <a:pt x="118" y="235"/>
                  <a:pt x="118" y="235"/>
                </a:cubicBezTo>
                <a:cubicBezTo>
                  <a:pt x="103" y="235"/>
                  <a:pt x="89" y="265"/>
                  <a:pt x="89" y="280"/>
                </a:cubicBezTo>
                <a:cubicBezTo>
                  <a:pt x="89" y="515"/>
                  <a:pt x="89" y="515"/>
                  <a:pt x="89" y="515"/>
                </a:cubicBezTo>
                <a:cubicBezTo>
                  <a:pt x="89" y="530"/>
                  <a:pt x="103" y="560"/>
                  <a:pt x="118" y="560"/>
                </a:cubicBezTo>
                <a:cubicBezTo>
                  <a:pt x="354" y="560"/>
                  <a:pt x="354" y="560"/>
                  <a:pt x="354" y="560"/>
                </a:cubicBezTo>
                <a:cubicBezTo>
                  <a:pt x="383" y="560"/>
                  <a:pt x="398" y="530"/>
                  <a:pt x="398" y="515"/>
                </a:cubicBezTo>
                <a:cubicBezTo>
                  <a:pt x="398" y="280"/>
                  <a:pt x="398" y="280"/>
                  <a:pt x="398" y="280"/>
                </a:cubicBezTo>
                <a:cubicBezTo>
                  <a:pt x="398" y="265"/>
                  <a:pt x="383" y="235"/>
                  <a:pt x="354" y="235"/>
                </a:cubicBezTo>
                <a:close/>
                <a:moveTo>
                  <a:pt x="354" y="501"/>
                </a:moveTo>
                <a:lnTo>
                  <a:pt x="354" y="501"/>
                </a:lnTo>
                <a:cubicBezTo>
                  <a:pt x="354" y="501"/>
                  <a:pt x="354" y="515"/>
                  <a:pt x="339" y="515"/>
                </a:cubicBezTo>
                <a:cubicBezTo>
                  <a:pt x="148" y="515"/>
                  <a:pt x="148" y="515"/>
                  <a:pt x="148" y="515"/>
                </a:cubicBezTo>
                <a:cubicBezTo>
                  <a:pt x="133" y="515"/>
                  <a:pt x="118" y="501"/>
                  <a:pt x="118" y="501"/>
                </a:cubicBezTo>
                <a:cubicBezTo>
                  <a:pt x="118" y="294"/>
                  <a:pt x="118" y="294"/>
                  <a:pt x="118" y="294"/>
                </a:cubicBezTo>
                <a:cubicBezTo>
                  <a:pt x="118" y="294"/>
                  <a:pt x="133" y="280"/>
                  <a:pt x="148" y="280"/>
                </a:cubicBezTo>
                <a:cubicBezTo>
                  <a:pt x="339" y="280"/>
                  <a:pt x="339" y="280"/>
                  <a:pt x="339" y="280"/>
                </a:cubicBezTo>
                <a:cubicBezTo>
                  <a:pt x="354" y="280"/>
                  <a:pt x="354" y="294"/>
                  <a:pt x="354" y="294"/>
                </a:cubicBezTo>
                <a:lnTo>
                  <a:pt x="354" y="501"/>
                </a:lnTo>
                <a:close/>
                <a:moveTo>
                  <a:pt x="530" y="456"/>
                </a:moveTo>
                <a:lnTo>
                  <a:pt x="530" y="456"/>
                </a:lnTo>
                <a:cubicBezTo>
                  <a:pt x="457" y="456"/>
                  <a:pt x="457" y="456"/>
                  <a:pt x="457" y="456"/>
                </a:cubicBezTo>
                <a:cubicBezTo>
                  <a:pt x="442" y="456"/>
                  <a:pt x="442" y="471"/>
                  <a:pt x="442" y="471"/>
                </a:cubicBezTo>
                <a:cubicBezTo>
                  <a:pt x="442" y="486"/>
                  <a:pt x="442" y="501"/>
                  <a:pt x="457" y="501"/>
                </a:cubicBezTo>
                <a:cubicBezTo>
                  <a:pt x="530" y="501"/>
                  <a:pt x="530" y="501"/>
                  <a:pt x="530" y="501"/>
                </a:cubicBezTo>
                <a:cubicBezTo>
                  <a:pt x="545" y="501"/>
                  <a:pt x="560" y="486"/>
                  <a:pt x="560" y="471"/>
                </a:cubicBezTo>
                <a:cubicBezTo>
                  <a:pt x="560" y="471"/>
                  <a:pt x="545" y="456"/>
                  <a:pt x="530" y="456"/>
                </a:cubicBezTo>
                <a:close/>
                <a:moveTo>
                  <a:pt x="560" y="162"/>
                </a:moveTo>
                <a:lnTo>
                  <a:pt x="560" y="162"/>
                </a:lnTo>
                <a:cubicBezTo>
                  <a:pt x="369" y="162"/>
                  <a:pt x="369" y="162"/>
                  <a:pt x="369" y="162"/>
                </a:cubicBezTo>
                <a:cubicBezTo>
                  <a:pt x="545" y="44"/>
                  <a:pt x="545" y="44"/>
                  <a:pt x="545" y="44"/>
                </a:cubicBezTo>
                <a:cubicBezTo>
                  <a:pt x="560" y="44"/>
                  <a:pt x="560" y="30"/>
                  <a:pt x="545" y="15"/>
                </a:cubicBezTo>
                <a:cubicBezTo>
                  <a:pt x="545" y="0"/>
                  <a:pt x="530" y="0"/>
                  <a:pt x="530" y="15"/>
                </a:cubicBezTo>
                <a:cubicBezTo>
                  <a:pt x="530" y="15"/>
                  <a:pt x="339" y="133"/>
                  <a:pt x="324" y="147"/>
                </a:cubicBezTo>
                <a:cubicBezTo>
                  <a:pt x="118" y="15"/>
                  <a:pt x="118" y="15"/>
                  <a:pt x="118" y="15"/>
                </a:cubicBezTo>
                <a:cubicBezTo>
                  <a:pt x="103" y="0"/>
                  <a:pt x="89" y="0"/>
                  <a:pt x="89" y="15"/>
                </a:cubicBezTo>
                <a:cubicBezTo>
                  <a:pt x="89" y="30"/>
                  <a:pt x="89" y="44"/>
                  <a:pt x="89" y="44"/>
                </a:cubicBezTo>
                <a:cubicBezTo>
                  <a:pt x="265" y="162"/>
                  <a:pt x="265" y="162"/>
                  <a:pt x="265" y="162"/>
                </a:cubicBezTo>
                <a:cubicBezTo>
                  <a:pt x="89" y="162"/>
                  <a:pt x="89" y="162"/>
                  <a:pt x="89" y="162"/>
                </a:cubicBezTo>
                <a:cubicBezTo>
                  <a:pt x="45" y="162"/>
                  <a:pt x="0" y="192"/>
                  <a:pt x="0" y="235"/>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235"/>
                  <a:pt x="633" y="235"/>
                  <a:pt x="633" y="235"/>
                </a:cubicBezTo>
                <a:cubicBezTo>
                  <a:pt x="633" y="192"/>
                  <a:pt x="604" y="162"/>
                  <a:pt x="560" y="162"/>
                </a:cubicBezTo>
                <a:close/>
                <a:moveTo>
                  <a:pt x="589" y="560"/>
                </a:moveTo>
                <a:lnTo>
                  <a:pt x="589" y="560"/>
                </a:lnTo>
                <a:cubicBezTo>
                  <a:pt x="589" y="574"/>
                  <a:pt x="575" y="589"/>
                  <a:pt x="560" y="589"/>
                </a:cubicBezTo>
                <a:cubicBezTo>
                  <a:pt x="89" y="589"/>
                  <a:pt x="89" y="589"/>
                  <a:pt x="89" y="589"/>
                </a:cubicBezTo>
                <a:cubicBezTo>
                  <a:pt x="59" y="589"/>
                  <a:pt x="45" y="574"/>
                  <a:pt x="45" y="560"/>
                </a:cubicBezTo>
                <a:cubicBezTo>
                  <a:pt x="45" y="235"/>
                  <a:pt x="45" y="235"/>
                  <a:pt x="45" y="235"/>
                </a:cubicBezTo>
                <a:cubicBezTo>
                  <a:pt x="45" y="221"/>
                  <a:pt x="59" y="206"/>
                  <a:pt x="89" y="206"/>
                </a:cubicBezTo>
                <a:cubicBezTo>
                  <a:pt x="560" y="206"/>
                  <a:pt x="560" y="206"/>
                  <a:pt x="560" y="206"/>
                </a:cubicBezTo>
                <a:cubicBezTo>
                  <a:pt x="575" y="206"/>
                  <a:pt x="589" y="221"/>
                  <a:pt x="589" y="235"/>
                </a:cubicBezTo>
                <a:lnTo>
                  <a:pt x="589" y="560"/>
                </a:lnTo>
                <a:close/>
              </a:path>
            </a:pathLst>
          </a:custGeom>
          <a:solidFill>
            <a:schemeClr val="accent5"/>
          </a:solidFill>
          <a:ln>
            <a:noFill/>
          </a:ln>
        </p:spPr>
        <p:txBody>
          <a:bodyPr wrap="none" anchor="ctr"/>
          <a:lstStyle/>
          <a:p>
            <a:endParaRPr lang="en-US" dirty="0"/>
          </a:p>
        </p:txBody>
      </p:sp>
      <p:sp>
        <p:nvSpPr>
          <p:cNvPr id="56" name="Freeform 84">
            <a:extLst>
              <a:ext uri="{FF2B5EF4-FFF2-40B4-BE49-F238E27FC236}">
                <a16:creationId xmlns:a16="http://schemas.microsoft.com/office/drawing/2014/main" id="{36DE848C-3D46-4EE4-AA27-A38A966C256D}"/>
              </a:ext>
            </a:extLst>
          </p:cNvPr>
          <p:cNvSpPr>
            <a:spLocks noChangeArrowheads="1"/>
          </p:cNvSpPr>
          <p:nvPr/>
        </p:nvSpPr>
        <p:spPr bwMode="auto">
          <a:xfrm>
            <a:off x="6097752" y="1409509"/>
            <a:ext cx="461478" cy="472831"/>
          </a:xfrm>
          <a:custGeom>
            <a:avLst/>
            <a:gdLst>
              <a:gd name="T0" fmla="*/ 2147483646 w 602"/>
              <a:gd name="T1" fmla="*/ 2147483646 h 602"/>
              <a:gd name="T2" fmla="*/ 2147483646 w 602"/>
              <a:gd name="T3" fmla="*/ 2147483646 h 602"/>
              <a:gd name="T4" fmla="*/ 2147483646 w 602"/>
              <a:gd name="T5" fmla="*/ 0 h 602"/>
              <a:gd name="T6" fmla="*/ 2147483646 w 602"/>
              <a:gd name="T7" fmla="*/ 2147483646 h 602"/>
              <a:gd name="T8" fmla="*/ 2147483646 w 602"/>
              <a:gd name="T9" fmla="*/ 2147483646 h 602"/>
              <a:gd name="T10" fmla="*/ 2147483646 w 602"/>
              <a:gd name="T11" fmla="*/ 2147483646 h 602"/>
              <a:gd name="T12" fmla="*/ 2147483646 w 602"/>
              <a:gd name="T13" fmla="*/ 2147483646 h 602"/>
              <a:gd name="T14" fmla="*/ 0 w 602"/>
              <a:gd name="T15" fmla="*/ 2147483646 h 602"/>
              <a:gd name="T16" fmla="*/ 2147483646 w 602"/>
              <a:gd name="T17" fmla="*/ 2147483646 h 602"/>
              <a:gd name="T18" fmla="*/ 2147483646 w 602"/>
              <a:gd name="T19" fmla="*/ 2147483646 h 602"/>
              <a:gd name="T20" fmla="*/ 2147483646 w 602"/>
              <a:gd name="T21" fmla="*/ 2147483646 h 602"/>
              <a:gd name="T22" fmla="*/ 2147483646 w 602"/>
              <a:gd name="T23" fmla="*/ 2147483646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accent1">
              <a:lumMod val="60000"/>
              <a:lumOff val="40000"/>
            </a:schemeClr>
          </a:solidFill>
          <a:ln>
            <a:noFill/>
          </a:ln>
        </p:spPr>
        <p:txBody>
          <a:bodyPr wrap="none" anchor="ctr"/>
          <a:lstStyle/>
          <a:p>
            <a:endParaRPr lang="en-US" dirty="0"/>
          </a:p>
        </p:txBody>
      </p:sp>
      <p:sp>
        <p:nvSpPr>
          <p:cNvPr id="57" name="Freeform 8">
            <a:extLst>
              <a:ext uri="{FF2B5EF4-FFF2-40B4-BE49-F238E27FC236}">
                <a16:creationId xmlns:a16="http://schemas.microsoft.com/office/drawing/2014/main" id="{95620F00-183B-4A71-AA85-196B329793D7}"/>
              </a:ext>
            </a:extLst>
          </p:cNvPr>
          <p:cNvSpPr>
            <a:spLocks noChangeArrowheads="1"/>
          </p:cNvSpPr>
          <p:nvPr/>
        </p:nvSpPr>
        <p:spPr bwMode="auto">
          <a:xfrm>
            <a:off x="8130608" y="3248928"/>
            <a:ext cx="584200" cy="490537"/>
          </a:xfrm>
          <a:custGeom>
            <a:avLst/>
            <a:gdLst>
              <a:gd name="T0" fmla="*/ 364309614 w 609"/>
              <a:gd name="T1" fmla="*/ 196339839 h 510"/>
              <a:gd name="T2" fmla="*/ 364309614 w 609"/>
              <a:gd name="T3" fmla="*/ 196339839 h 510"/>
              <a:gd name="T4" fmla="*/ 292551820 w 609"/>
              <a:gd name="T5" fmla="*/ 125027301 h 510"/>
              <a:gd name="T6" fmla="*/ 221713972 w 609"/>
              <a:gd name="T7" fmla="*/ 125027301 h 510"/>
              <a:gd name="T8" fmla="*/ 201474176 w 609"/>
              <a:gd name="T9" fmla="*/ 144476612 h 510"/>
              <a:gd name="T10" fmla="*/ 130636329 w 609"/>
              <a:gd name="T11" fmla="*/ 111135486 h 510"/>
              <a:gd name="T12" fmla="*/ 0 w 609"/>
              <a:gd name="T13" fmla="*/ 242646532 h 510"/>
              <a:gd name="T14" fmla="*/ 130636329 w 609"/>
              <a:gd name="T15" fmla="*/ 366747583 h 510"/>
              <a:gd name="T16" fmla="*/ 143515589 w 609"/>
              <a:gd name="T17" fmla="*/ 360264800 h 510"/>
              <a:gd name="T18" fmla="*/ 260352711 w 609"/>
              <a:gd name="T19" fmla="*/ 471400286 h 510"/>
              <a:gd name="T20" fmla="*/ 559344161 w 609"/>
              <a:gd name="T21" fmla="*/ 203748871 h 510"/>
              <a:gd name="T22" fmla="*/ 559344161 w 609"/>
              <a:gd name="T23" fmla="*/ 0 h 510"/>
              <a:gd name="T24" fmla="*/ 364309614 w 609"/>
              <a:gd name="T25" fmla="*/ 196339839 h 510"/>
              <a:gd name="T26" fmla="*/ 130636329 w 609"/>
              <a:gd name="T27" fmla="*/ 334332706 h 510"/>
              <a:gd name="T28" fmla="*/ 130636329 w 609"/>
              <a:gd name="T29" fmla="*/ 334332706 h 510"/>
              <a:gd name="T30" fmla="*/ 130636329 w 609"/>
              <a:gd name="T31" fmla="*/ 334332706 h 510"/>
              <a:gd name="T32" fmla="*/ 33119056 w 609"/>
              <a:gd name="T33" fmla="*/ 242646532 h 510"/>
              <a:gd name="T34" fmla="*/ 130636329 w 609"/>
              <a:gd name="T35" fmla="*/ 144476612 h 510"/>
              <a:gd name="T36" fmla="*/ 182155287 w 609"/>
              <a:gd name="T37" fmla="*/ 163924962 h 510"/>
              <a:gd name="T38" fmla="*/ 221713972 w 609"/>
              <a:gd name="T39" fmla="*/ 242646532 h 510"/>
              <a:gd name="T40" fmla="*/ 130636329 w 609"/>
              <a:gd name="T41" fmla="*/ 334332706 h 510"/>
              <a:gd name="T42" fmla="*/ 520705422 w 609"/>
              <a:gd name="T43" fmla="*/ 196339839 h 510"/>
              <a:gd name="T44" fmla="*/ 520705422 w 609"/>
              <a:gd name="T45" fmla="*/ 196339839 h 510"/>
              <a:gd name="T46" fmla="*/ 423188149 w 609"/>
              <a:gd name="T47" fmla="*/ 288026975 h 510"/>
              <a:gd name="T48" fmla="*/ 266792341 w 609"/>
              <a:gd name="T49" fmla="*/ 432502626 h 510"/>
              <a:gd name="T50" fmla="*/ 182155287 w 609"/>
              <a:gd name="T51" fmla="*/ 353782017 h 510"/>
              <a:gd name="T52" fmla="*/ 234593232 w 609"/>
              <a:gd name="T53" fmla="*/ 301918791 h 510"/>
              <a:gd name="T54" fmla="*/ 266792341 w 609"/>
              <a:gd name="T55" fmla="*/ 340816451 h 510"/>
              <a:gd name="T56" fmla="*/ 383629463 w 609"/>
              <a:gd name="T57" fmla="*/ 216714437 h 510"/>
              <a:gd name="T58" fmla="*/ 520705422 w 609"/>
              <a:gd name="T59" fmla="*/ 78721570 h 510"/>
              <a:gd name="T60" fmla="*/ 520705422 w 609"/>
              <a:gd name="T61" fmla="*/ 196339839 h 5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09" h="510">
                <a:moveTo>
                  <a:pt x="396" y="212"/>
                </a:moveTo>
                <a:lnTo>
                  <a:pt x="396" y="212"/>
                </a:lnTo>
                <a:cubicBezTo>
                  <a:pt x="318" y="135"/>
                  <a:pt x="318" y="135"/>
                  <a:pt x="318" y="135"/>
                </a:cubicBezTo>
                <a:cubicBezTo>
                  <a:pt x="297" y="113"/>
                  <a:pt x="262" y="113"/>
                  <a:pt x="241" y="135"/>
                </a:cubicBezTo>
                <a:cubicBezTo>
                  <a:pt x="219" y="156"/>
                  <a:pt x="219" y="156"/>
                  <a:pt x="219" y="156"/>
                </a:cubicBezTo>
                <a:cubicBezTo>
                  <a:pt x="198" y="135"/>
                  <a:pt x="170" y="120"/>
                  <a:pt x="142" y="120"/>
                </a:cubicBezTo>
                <a:cubicBezTo>
                  <a:pt x="64" y="120"/>
                  <a:pt x="0" y="184"/>
                  <a:pt x="0" y="262"/>
                </a:cubicBezTo>
                <a:cubicBezTo>
                  <a:pt x="0" y="333"/>
                  <a:pt x="64" y="396"/>
                  <a:pt x="142" y="396"/>
                </a:cubicBezTo>
                <a:cubicBezTo>
                  <a:pt x="149" y="396"/>
                  <a:pt x="149" y="389"/>
                  <a:pt x="156" y="389"/>
                </a:cubicBezTo>
                <a:cubicBezTo>
                  <a:pt x="283" y="509"/>
                  <a:pt x="283" y="509"/>
                  <a:pt x="283" y="509"/>
                </a:cubicBezTo>
                <a:cubicBezTo>
                  <a:pt x="608" y="220"/>
                  <a:pt x="608" y="220"/>
                  <a:pt x="608" y="220"/>
                </a:cubicBezTo>
                <a:cubicBezTo>
                  <a:pt x="608" y="0"/>
                  <a:pt x="608" y="0"/>
                  <a:pt x="608" y="0"/>
                </a:cubicBezTo>
                <a:lnTo>
                  <a:pt x="396" y="212"/>
                </a:lnTo>
                <a:close/>
                <a:moveTo>
                  <a:pt x="142" y="361"/>
                </a:moveTo>
                <a:lnTo>
                  <a:pt x="142" y="361"/>
                </a:lnTo>
                <a:cubicBezTo>
                  <a:pt x="85" y="361"/>
                  <a:pt x="36" y="311"/>
                  <a:pt x="36" y="262"/>
                </a:cubicBezTo>
                <a:cubicBezTo>
                  <a:pt x="36" y="205"/>
                  <a:pt x="85" y="156"/>
                  <a:pt x="142" y="156"/>
                </a:cubicBezTo>
                <a:cubicBezTo>
                  <a:pt x="163" y="156"/>
                  <a:pt x="184" y="163"/>
                  <a:pt x="198" y="177"/>
                </a:cubicBezTo>
                <a:cubicBezTo>
                  <a:pt x="226" y="198"/>
                  <a:pt x="241" y="227"/>
                  <a:pt x="241" y="262"/>
                </a:cubicBezTo>
                <a:cubicBezTo>
                  <a:pt x="241" y="311"/>
                  <a:pt x="198" y="361"/>
                  <a:pt x="142" y="361"/>
                </a:cubicBezTo>
                <a:close/>
                <a:moveTo>
                  <a:pt x="566" y="212"/>
                </a:moveTo>
                <a:lnTo>
                  <a:pt x="566" y="212"/>
                </a:lnTo>
                <a:cubicBezTo>
                  <a:pt x="460" y="311"/>
                  <a:pt x="460" y="311"/>
                  <a:pt x="460" y="311"/>
                </a:cubicBezTo>
                <a:cubicBezTo>
                  <a:pt x="290" y="467"/>
                  <a:pt x="290" y="467"/>
                  <a:pt x="290" y="467"/>
                </a:cubicBezTo>
                <a:cubicBezTo>
                  <a:pt x="198" y="382"/>
                  <a:pt x="198" y="382"/>
                  <a:pt x="198" y="382"/>
                </a:cubicBezTo>
                <a:cubicBezTo>
                  <a:pt x="219" y="368"/>
                  <a:pt x="241" y="354"/>
                  <a:pt x="255" y="326"/>
                </a:cubicBezTo>
                <a:cubicBezTo>
                  <a:pt x="290" y="368"/>
                  <a:pt x="290" y="368"/>
                  <a:pt x="290" y="368"/>
                </a:cubicBezTo>
                <a:cubicBezTo>
                  <a:pt x="417" y="234"/>
                  <a:pt x="417" y="234"/>
                  <a:pt x="417" y="234"/>
                </a:cubicBezTo>
                <a:cubicBezTo>
                  <a:pt x="566" y="85"/>
                  <a:pt x="566" y="85"/>
                  <a:pt x="566" y="85"/>
                </a:cubicBezTo>
                <a:lnTo>
                  <a:pt x="566" y="212"/>
                </a:lnTo>
                <a:close/>
              </a:path>
            </a:pathLst>
          </a:custGeom>
          <a:solidFill>
            <a:schemeClr val="accent2">
              <a:lumMod val="50000"/>
            </a:schemeClr>
          </a:solidFill>
          <a:ln>
            <a:noFill/>
          </a:ln>
        </p:spPr>
        <p:txBody>
          <a:bodyPr wrap="none" anchor="ctr"/>
          <a:lstStyle/>
          <a:p>
            <a:endParaRPr lang="en-US" dirty="0"/>
          </a:p>
        </p:txBody>
      </p:sp>
      <p:sp>
        <p:nvSpPr>
          <p:cNvPr id="58" name="Freeform 170">
            <a:extLst>
              <a:ext uri="{FF2B5EF4-FFF2-40B4-BE49-F238E27FC236}">
                <a16:creationId xmlns:a16="http://schemas.microsoft.com/office/drawing/2014/main" id="{709641FD-1191-4D38-91B7-AFA09C35372C}"/>
              </a:ext>
            </a:extLst>
          </p:cNvPr>
          <p:cNvSpPr>
            <a:spLocks noChangeArrowheads="1"/>
          </p:cNvSpPr>
          <p:nvPr/>
        </p:nvSpPr>
        <p:spPr bwMode="auto">
          <a:xfrm>
            <a:off x="3144703" y="4881309"/>
            <a:ext cx="469900" cy="554037"/>
          </a:xfrm>
          <a:custGeom>
            <a:avLst/>
            <a:gdLst>
              <a:gd name="T0" fmla="*/ 408629126 w 391"/>
              <a:gd name="T1" fmla="*/ 255123867 h 463"/>
              <a:gd name="T2" fmla="*/ 408629126 w 391"/>
              <a:gd name="T3" fmla="*/ 255123867 h 463"/>
              <a:gd name="T4" fmla="*/ 460610161 w 391"/>
              <a:gd name="T5" fmla="*/ 25799218 h 463"/>
              <a:gd name="T6" fmla="*/ 294560000 w 391"/>
              <a:gd name="T7" fmla="*/ 192059379 h 463"/>
              <a:gd name="T8" fmla="*/ 141503595 w 391"/>
              <a:gd name="T9" fmla="*/ 331087964 h 463"/>
              <a:gd name="T10" fmla="*/ 141503595 w 391"/>
              <a:gd name="T11" fmla="*/ 573312222 h 463"/>
              <a:gd name="T12" fmla="*/ 447615203 w 391"/>
              <a:gd name="T13" fmla="*/ 662175928 h 463"/>
              <a:gd name="T14" fmla="*/ 563128881 w 391"/>
              <a:gd name="T15" fmla="*/ 318188355 h 463"/>
              <a:gd name="T16" fmla="*/ 408629126 w 391"/>
              <a:gd name="T17" fmla="*/ 255123867 h 463"/>
              <a:gd name="T18" fmla="*/ 102518720 w 391"/>
              <a:gd name="T19" fmla="*/ 255123867 h 463"/>
              <a:gd name="T20" fmla="*/ 102518720 w 391"/>
              <a:gd name="T21" fmla="*/ 255123867 h 463"/>
              <a:gd name="T22" fmla="*/ 0 w 391"/>
              <a:gd name="T23" fmla="*/ 368353235 h 463"/>
              <a:gd name="T24" fmla="*/ 0 w 391"/>
              <a:gd name="T25" fmla="*/ 533181037 h 463"/>
              <a:gd name="T26" fmla="*/ 102518720 w 391"/>
              <a:gd name="T27" fmla="*/ 649276319 h 463"/>
              <a:gd name="T28" fmla="*/ 63532643 w 391"/>
              <a:gd name="T29" fmla="*/ 573312222 h 463"/>
              <a:gd name="T30" fmla="*/ 63532643 w 391"/>
              <a:gd name="T31" fmla="*/ 343987573 h 463"/>
              <a:gd name="T32" fmla="*/ 102518720 w 391"/>
              <a:gd name="T33" fmla="*/ 255123867 h 4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1" h="463">
                <a:moveTo>
                  <a:pt x="283" y="178"/>
                </a:moveTo>
                <a:lnTo>
                  <a:pt x="283" y="178"/>
                </a:lnTo>
                <a:cubicBezTo>
                  <a:pt x="283" y="169"/>
                  <a:pt x="373" y="89"/>
                  <a:pt x="319" y="18"/>
                </a:cubicBezTo>
                <a:cubicBezTo>
                  <a:pt x="310" y="0"/>
                  <a:pt x="266" y="98"/>
                  <a:pt x="204" y="134"/>
                </a:cubicBezTo>
                <a:cubicBezTo>
                  <a:pt x="169" y="160"/>
                  <a:pt x="98" y="204"/>
                  <a:pt x="98" y="231"/>
                </a:cubicBezTo>
                <a:cubicBezTo>
                  <a:pt x="98" y="400"/>
                  <a:pt x="98" y="400"/>
                  <a:pt x="98" y="400"/>
                </a:cubicBezTo>
                <a:cubicBezTo>
                  <a:pt x="98" y="435"/>
                  <a:pt x="213" y="462"/>
                  <a:pt x="310" y="462"/>
                </a:cubicBezTo>
                <a:cubicBezTo>
                  <a:pt x="345" y="462"/>
                  <a:pt x="390" y="249"/>
                  <a:pt x="390" y="222"/>
                </a:cubicBezTo>
                <a:cubicBezTo>
                  <a:pt x="390" y="187"/>
                  <a:pt x="292" y="187"/>
                  <a:pt x="283" y="178"/>
                </a:cubicBezTo>
                <a:close/>
                <a:moveTo>
                  <a:pt x="71" y="178"/>
                </a:moveTo>
                <a:lnTo>
                  <a:pt x="71" y="178"/>
                </a:lnTo>
                <a:cubicBezTo>
                  <a:pt x="54" y="178"/>
                  <a:pt x="0" y="187"/>
                  <a:pt x="0" y="257"/>
                </a:cubicBezTo>
                <a:cubicBezTo>
                  <a:pt x="0" y="372"/>
                  <a:pt x="0" y="372"/>
                  <a:pt x="0" y="372"/>
                </a:cubicBezTo>
                <a:cubicBezTo>
                  <a:pt x="0" y="444"/>
                  <a:pt x="54" y="453"/>
                  <a:pt x="71" y="453"/>
                </a:cubicBezTo>
                <a:cubicBezTo>
                  <a:pt x="89" y="453"/>
                  <a:pt x="44" y="435"/>
                  <a:pt x="44" y="400"/>
                </a:cubicBezTo>
                <a:cubicBezTo>
                  <a:pt x="44" y="240"/>
                  <a:pt x="44" y="240"/>
                  <a:pt x="44" y="240"/>
                </a:cubicBezTo>
                <a:cubicBezTo>
                  <a:pt x="44" y="196"/>
                  <a:pt x="89" y="178"/>
                  <a:pt x="71" y="178"/>
                </a:cubicBezTo>
                <a:close/>
              </a:path>
            </a:pathLst>
          </a:custGeom>
          <a:solidFill>
            <a:schemeClr val="accent5">
              <a:lumMod val="50000"/>
            </a:schemeClr>
          </a:solidFill>
          <a:ln>
            <a:noFill/>
          </a:ln>
        </p:spPr>
        <p:txBody>
          <a:bodyPr wrap="none" lIns="91424" tIns="45712" rIns="91424" bIns="45712" anchor="ctr"/>
          <a:lstStyle/>
          <a:p>
            <a:endParaRPr lang="en-US" dirty="0"/>
          </a:p>
        </p:txBody>
      </p:sp>
      <p:pic>
        <p:nvPicPr>
          <p:cNvPr id="36" name="Graphic 35" descr="Martini">
            <a:extLst>
              <a:ext uri="{FF2B5EF4-FFF2-40B4-BE49-F238E27FC236}">
                <a16:creationId xmlns:a16="http://schemas.microsoft.com/office/drawing/2014/main" id="{161BBF4B-6C52-4950-BCD7-A1D7BC7A14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0595" y="2035644"/>
            <a:ext cx="698650" cy="698650"/>
          </a:xfrm>
          <a:prstGeom prst="rect">
            <a:avLst/>
          </a:prstGeom>
        </p:spPr>
      </p:pic>
      <p:pic>
        <p:nvPicPr>
          <p:cNvPr id="37" name="Picture 36">
            <a:extLst>
              <a:ext uri="{FF2B5EF4-FFF2-40B4-BE49-F238E27FC236}">
                <a16:creationId xmlns:a16="http://schemas.microsoft.com/office/drawing/2014/main" id="{457ACFDA-1840-408A-AB3D-B1F8B853DEFF}"/>
              </a:ext>
            </a:extLst>
          </p:cNvPr>
          <p:cNvPicPr>
            <a:picLocks noChangeAspect="1"/>
          </p:cNvPicPr>
          <p:nvPr/>
        </p:nvPicPr>
        <p:blipFill>
          <a:blip r:embed="rId4"/>
          <a:stretch>
            <a:fillRect/>
          </a:stretch>
        </p:blipFill>
        <p:spPr>
          <a:xfrm>
            <a:off x="4809406" y="2606886"/>
            <a:ext cx="2585335" cy="2167683"/>
          </a:xfrm>
          <a:prstGeom prst="ellipse">
            <a:avLst/>
          </a:prstGeom>
        </p:spPr>
      </p:pic>
    </p:spTree>
    <p:extLst>
      <p:ext uri="{BB962C8B-B14F-4D97-AF65-F5344CB8AC3E}">
        <p14:creationId xmlns:p14="http://schemas.microsoft.com/office/powerpoint/2010/main" val="10744302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right)">
                                      <p:cBhvr>
                                        <p:cTn id="22" dur="500"/>
                                        <p:tgtEl>
                                          <p:spTgt spid="28"/>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left)">
                                      <p:cBhvr>
                                        <p:cTn id="35" dur="500"/>
                                        <p:tgtEl>
                                          <p:spTgt spid="22"/>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p:cTn id="39" dur="500" fill="hold"/>
                                        <p:tgtEl>
                                          <p:spTgt spid="18"/>
                                        </p:tgtEl>
                                        <p:attrNameLst>
                                          <p:attrName>ppt_w</p:attrName>
                                        </p:attrNameLst>
                                      </p:cBhvr>
                                      <p:tavLst>
                                        <p:tav tm="0">
                                          <p:val>
                                            <p:fltVal val="0"/>
                                          </p:val>
                                        </p:tav>
                                        <p:tav tm="100000">
                                          <p:val>
                                            <p:strVal val="#ppt_w"/>
                                          </p:val>
                                        </p:tav>
                                      </p:tavLst>
                                    </p:anim>
                                    <p:anim calcmode="lin" valueType="num">
                                      <p:cBhvr>
                                        <p:cTn id="40" dur="500" fill="hold"/>
                                        <p:tgtEl>
                                          <p:spTgt spid="18"/>
                                        </p:tgtEl>
                                        <p:attrNameLst>
                                          <p:attrName>ppt_h</p:attrName>
                                        </p:attrNameLst>
                                      </p:cBhvr>
                                      <p:tavLst>
                                        <p:tav tm="0">
                                          <p:val>
                                            <p:fltVal val="0"/>
                                          </p:val>
                                        </p:tav>
                                        <p:tav tm="100000">
                                          <p:val>
                                            <p:strVal val="#ppt_h"/>
                                          </p:val>
                                        </p:tav>
                                      </p:tavLst>
                                    </p:anim>
                                    <p:animEffect transition="in" filter="fade">
                                      <p:cBhvr>
                                        <p:cTn id="41" dur="500"/>
                                        <p:tgtEl>
                                          <p:spTgt spid="18"/>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childTnLst>
                          </p:cTn>
                        </p:par>
                        <p:par>
                          <p:cTn id="49" fill="hold">
                            <p:stCondLst>
                              <p:cond delay="3500"/>
                            </p:stCondLst>
                            <p:childTnLst>
                              <p:par>
                                <p:cTn id="50" presetID="53" presetClass="entr" presetSubtype="16"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childTnLst>
                          </p:cTn>
                        </p:par>
                        <p:par>
                          <p:cTn id="55" fill="hold">
                            <p:stCondLst>
                              <p:cond delay="4000"/>
                            </p:stCondLst>
                            <p:childTnLst>
                              <p:par>
                                <p:cTn id="56" presetID="22" presetClass="entr" presetSubtype="8" fill="hold" grpId="0"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left)">
                                      <p:cBhvr>
                                        <p:cTn id="58" dur="500"/>
                                        <p:tgtEl>
                                          <p:spTgt spid="11"/>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500"/>
                                        <p:tgtEl>
                                          <p:spTgt spid="23"/>
                                        </p:tgtEl>
                                      </p:cBhvr>
                                    </p:animEffect>
                                  </p:childTnLst>
                                </p:cTn>
                              </p:par>
                            </p:childTnLst>
                          </p:cTn>
                        </p:par>
                        <p:par>
                          <p:cTn id="62" fill="hold">
                            <p:stCondLst>
                              <p:cond delay="4500"/>
                            </p:stCondLst>
                            <p:childTnLst>
                              <p:par>
                                <p:cTn id="63" presetID="53" presetClass="entr" presetSubtype="16"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p:cTn id="65" dur="500" fill="hold"/>
                                        <p:tgtEl>
                                          <p:spTgt spid="16"/>
                                        </p:tgtEl>
                                        <p:attrNameLst>
                                          <p:attrName>ppt_w</p:attrName>
                                        </p:attrNameLst>
                                      </p:cBhvr>
                                      <p:tavLst>
                                        <p:tav tm="0">
                                          <p:val>
                                            <p:fltVal val="0"/>
                                          </p:val>
                                        </p:tav>
                                        <p:tav tm="100000">
                                          <p:val>
                                            <p:strVal val="#ppt_w"/>
                                          </p:val>
                                        </p:tav>
                                      </p:tavLst>
                                    </p:anim>
                                    <p:anim calcmode="lin" valueType="num">
                                      <p:cBhvr>
                                        <p:cTn id="66" dur="500" fill="hold"/>
                                        <p:tgtEl>
                                          <p:spTgt spid="16"/>
                                        </p:tgtEl>
                                        <p:attrNameLst>
                                          <p:attrName>ppt_h</p:attrName>
                                        </p:attrNameLst>
                                      </p:cBhvr>
                                      <p:tavLst>
                                        <p:tav tm="0">
                                          <p:val>
                                            <p:fltVal val="0"/>
                                          </p:val>
                                        </p:tav>
                                        <p:tav tm="100000">
                                          <p:val>
                                            <p:strVal val="#ppt_h"/>
                                          </p:val>
                                        </p:tav>
                                      </p:tavLst>
                                    </p:anim>
                                    <p:animEffect transition="in" filter="fade">
                                      <p:cBhvr>
                                        <p:cTn id="67" dur="500"/>
                                        <p:tgtEl>
                                          <p:spTgt spid="16"/>
                                        </p:tgtEl>
                                      </p:cBhvr>
                                    </p:animEffect>
                                  </p:childTnLst>
                                </p:cTn>
                              </p:par>
                            </p:childTnLst>
                          </p:cTn>
                        </p:par>
                        <p:par>
                          <p:cTn id="68" fill="hold">
                            <p:stCondLst>
                              <p:cond delay="5000"/>
                            </p:stCondLst>
                            <p:childTnLst>
                              <p:par>
                                <p:cTn id="69" presetID="22" presetClass="entr" presetSubtype="1"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up)">
                                      <p:cBhvr>
                                        <p:cTn id="71" dur="500"/>
                                        <p:tgtEl>
                                          <p:spTgt spid="12"/>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childTnLst>
                          </p:cTn>
                        </p:par>
                        <p:par>
                          <p:cTn id="75" fill="hold">
                            <p:stCondLst>
                              <p:cond delay="5500"/>
                            </p:stCondLst>
                            <p:childTnLst>
                              <p:par>
                                <p:cTn id="76" presetID="53" presetClass="entr" presetSubtype="16" fill="hold" grpId="0" nodeType="after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p:cTn id="78" dur="500" fill="hold"/>
                                        <p:tgtEl>
                                          <p:spTgt spid="15"/>
                                        </p:tgtEl>
                                        <p:attrNameLst>
                                          <p:attrName>ppt_w</p:attrName>
                                        </p:attrNameLst>
                                      </p:cBhvr>
                                      <p:tavLst>
                                        <p:tav tm="0">
                                          <p:val>
                                            <p:fltVal val="0"/>
                                          </p:val>
                                        </p:tav>
                                        <p:tav tm="100000">
                                          <p:val>
                                            <p:strVal val="#ppt_w"/>
                                          </p:val>
                                        </p:tav>
                                      </p:tavLst>
                                    </p:anim>
                                    <p:anim calcmode="lin" valueType="num">
                                      <p:cBhvr>
                                        <p:cTn id="79" dur="500" fill="hold"/>
                                        <p:tgtEl>
                                          <p:spTgt spid="15"/>
                                        </p:tgtEl>
                                        <p:attrNameLst>
                                          <p:attrName>ppt_h</p:attrName>
                                        </p:attrNameLst>
                                      </p:cBhvr>
                                      <p:tavLst>
                                        <p:tav tm="0">
                                          <p:val>
                                            <p:fltVal val="0"/>
                                          </p:val>
                                        </p:tav>
                                        <p:tav tm="100000">
                                          <p:val>
                                            <p:strVal val="#ppt_h"/>
                                          </p:val>
                                        </p:tav>
                                      </p:tavLst>
                                    </p:anim>
                                    <p:animEffect transition="in" filter="fade">
                                      <p:cBhvr>
                                        <p:cTn id="80" dur="500"/>
                                        <p:tgtEl>
                                          <p:spTgt spid="15"/>
                                        </p:tgtEl>
                                      </p:cBhvr>
                                    </p:animEffect>
                                  </p:childTnLst>
                                </p:cTn>
                              </p:par>
                            </p:childTnLst>
                          </p:cTn>
                        </p:par>
                        <p:par>
                          <p:cTn id="81" fill="hold">
                            <p:stCondLst>
                              <p:cond delay="6000"/>
                            </p:stCondLst>
                            <p:childTnLst>
                              <p:par>
                                <p:cTn id="82" presetID="22" presetClass="entr" presetSubtype="2" fill="hold" grpId="0" nodeType="after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wipe(right)">
                                      <p:cBhvr>
                                        <p:cTn id="84" dur="500"/>
                                        <p:tgtEl>
                                          <p:spTgt spid="6"/>
                                        </p:tgtEl>
                                      </p:cBhvr>
                                    </p:animEffect>
                                  </p:childTnLst>
                                </p:cTn>
                              </p:par>
                              <p:par>
                                <p:cTn id="85" presetID="22" presetClass="entr" presetSubtype="2"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right)">
                                      <p:cBhvr>
                                        <p:cTn id="87" dur="500"/>
                                        <p:tgtEl>
                                          <p:spTgt spid="25"/>
                                        </p:tgtEl>
                                      </p:cBhvr>
                                    </p:animEffect>
                                  </p:childTnLst>
                                </p:cTn>
                              </p:par>
                            </p:childTnLst>
                          </p:cTn>
                        </p:par>
                        <p:par>
                          <p:cTn id="88" fill="hold">
                            <p:stCondLst>
                              <p:cond delay="6500"/>
                            </p:stCondLst>
                            <p:childTnLst>
                              <p:par>
                                <p:cTn id="89" presetID="53" presetClass="entr" presetSubtype="16"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p:cTn id="91" dur="500" fill="hold"/>
                                        <p:tgtEl>
                                          <p:spTgt spid="14"/>
                                        </p:tgtEl>
                                        <p:attrNameLst>
                                          <p:attrName>ppt_w</p:attrName>
                                        </p:attrNameLst>
                                      </p:cBhvr>
                                      <p:tavLst>
                                        <p:tav tm="0">
                                          <p:val>
                                            <p:fltVal val="0"/>
                                          </p:val>
                                        </p:tav>
                                        <p:tav tm="100000">
                                          <p:val>
                                            <p:strVal val="#ppt_w"/>
                                          </p:val>
                                        </p:tav>
                                      </p:tavLst>
                                    </p:anim>
                                    <p:anim calcmode="lin" valueType="num">
                                      <p:cBhvr>
                                        <p:cTn id="92" dur="500" fill="hold"/>
                                        <p:tgtEl>
                                          <p:spTgt spid="14"/>
                                        </p:tgtEl>
                                        <p:attrNameLst>
                                          <p:attrName>ppt_h</p:attrName>
                                        </p:attrNameLst>
                                      </p:cBhvr>
                                      <p:tavLst>
                                        <p:tav tm="0">
                                          <p:val>
                                            <p:fltVal val="0"/>
                                          </p:val>
                                        </p:tav>
                                        <p:tav tm="100000">
                                          <p:val>
                                            <p:strVal val="#ppt_h"/>
                                          </p:val>
                                        </p:tav>
                                      </p:tavLst>
                                    </p:anim>
                                    <p:animEffect transition="in" filter="fade">
                                      <p:cBhvr>
                                        <p:cTn id="93" dur="500"/>
                                        <p:tgtEl>
                                          <p:spTgt spid="14"/>
                                        </p:tgtEl>
                                      </p:cBhvr>
                                    </p:animEffect>
                                  </p:childTnLst>
                                </p:cTn>
                              </p:par>
                            </p:childTnLst>
                          </p:cTn>
                        </p:par>
                        <p:par>
                          <p:cTn id="94" fill="hold">
                            <p:stCondLst>
                              <p:cond delay="7000"/>
                            </p:stCondLst>
                            <p:childTnLst>
                              <p:par>
                                <p:cTn id="95" presetID="22" presetClass="entr" presetSubtype="2" fill="hold" grpId="0" nodeType="after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wipe(right)">
                                      <p:cBhvr>
                                        <p:cTn id="97" dur="500"/>
                                        <p:tgtEl>
                                          <p:spTgt spid="10"/>
                                        </p:tgtEl>
                                      </p:cBhvr>
                                    </p:animEffect>
                                  </p:childTnLst>
                                </p:cTn>
                              </p:par>
                              <p:par>
                                <p:cTn id="98" presetID="22" presetClass="entr" presetSubtype="2"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wipe(right)">
                                      <p:cBhvr>
                                        <p:cTn id="100" dur="500"/>
                                        <p:tgtEl>
                                          <p:spTgt spid="24"/>
                                        </p:tgtEl>
                                      </p:cBhvr>
                                    </p:animEffect>
                                  </p:childTnLst>
                                </p:cTn>
                              </p:par>
                            </p:childTnLst>
                          </p:cTn>
                        </p:par>
                        <p:par>
                          <p:cTn id="101" fill="hold">
                            <p:stCondLst>
                              <p:cond delay="7500"/>
                            </p:stCondLst>
                            <p:childTnLst>
                              <p:par>
                                <p:cTn id="102" presetID="53" presetClass="entr" presetSubtype="16" fill="hold" grpId="0" nodeType="afterEffect">
                                  <p:stCondLst>
                                    <p:cond delay="0"/>
                                  </p:stCondLst>
                                  <p:childTnLst>
                                    <p:set>
                                      <p:cBhvr>
                                        <p:cTn id="103" dur="1" fill="hold">
                                          <p:stCondLst>
                                            <p:cond delay="0"/>
                                          </p:stCondLst>
                                        </p:cTn>
                                        <p:tgtEl>
                                          <p:spTgt spid="13"/>
                                        </p:tgtEl>
                                        <p:attrNameLst>
                                          <p:attrName>style.visibility</p:attrName>
                                        </p:attrNameLst>
                                      </p:cBhvr>
                                      <p:to>
                                        <p:strVal val="visible"/>
                                      </p:to>
                                    </p:set>
                                    <p:anim calcmode="lin" valueType="num">
                                      <p:cBhvr>
                                        <p:cTn id="104" dur="500" fill="hold"/>
                                        <p:tgtEl>
                                          <p:spTgt spid="13"/>
                                        </p:tgtEl>
                                        <p:attrNameLst>
                                          <p:attrName>ppt_w</p:attrName>
                                        </p:attrNameLst>
                                      </p:cBhvr>
                                      <p:tavLst>
                                        <p:tav tm="0">
                                          <p:val>
                                            <p:fltVal val="0"/>
                                          </p:val>
                                        </p:tav>
                                        <p:tav tm="100000">
                                          <p:val>
                                            <p:strVal val="#ppt_w"/>
                                          </p:val>
                                        </p:tav>
                                      </p:tavLst>
                                    </p:anim>
                                    <p:anim calcmode="lin" valueType="num">
                                      <p:cBhvr>
                                        <p:cTn id="105" dur="500" fill="hold"/>
                                        <p:tgtEl>
                                          <p:spTgt spid="13"/>
                                        </p:tgtEl>
                                        <p:attrNameLst>
                                          <p:attrName>ppt_h</p:attrName>
                                        </p:attrNameLst>
                                      </p:cBhvr>
                                      <p:tavLst>
                                        <p:tav tm="0">
                                          <p:val>
                                            <p:fltVal val="0"/>
                                          </p:val>
                                        </p:tav>
                                        <p:tav tm="100000">
                                          <p:val>
                                            <p:strVal val="#ppt_h"/>
                                          </p:val>
                                        </p:tav>
                                      </p:tavLst>
                                    </p:anim>
                                    <p:animEffect transition="in" filter="fade">
                                      <p:cBhvr>
                                        <p:cTn id="106" dur="500"/>
                                        <p:tgtEl>
                                          <p:spTgt spid="13"/>
                                        </p:tgtEl>
                                      </p:cBhvr>
                                    </p:animEffect>
                                  </p:childTnLst>
                                </p:cTn>
                              </p:par>
                            </p:childTnLst>
                          </p:cTn>
                        </p:par>
                        <p:par>
                          <p:cTn id="107" fill="hold">
                            <p:stCondLst>
                              <p:cond delay="8000"/>
                            </p:stCondLst>
                            <p:childTnLst>
                              <p:par>
                                <p:cTn id="108" presetID="22" presetClass="entr" presetSubtype="2" fill="hold" grpId="0" nodeType="afterEffect">
                                  <p:stCondLst>
                                    <p:cond delay="0"/>
                                  </p:stCondLst>
                                  <p:childTnLst>
                                    <p:set>
                                      <p:cBhvr>
                                        <p:cTn id="109" dur="1" fill="hold">
                                          <p:stCondLst>
                                            <p:cond delay="0"/>
                                          </p:stCondLst>
                                        </p:cTn>
                                        <p:tgtEl>
                                          <p:spTgt spid="9"/>
                                        </p:tgtEl>
                                        <p:attrNameLst>
                                          <p:attrName>style.visibility</p:attrName>
                                        </p:attrNameLst>
                                      </p:cBhvr>
                                      <p:to>
                                        <p:strVal val="visible"/>
                                      </p:to>
                                    </p:set>
                                    <p:animEffect transition="in" filter="wipe(right)">
                                      <p:cBhvr>
                                        <p:cTn id="110" dur="500"/>
                                        <p:tgtEl>
                                          <p:spTgt spid="9"/>
                                        </p:tgtEl>
                                      </p:cBhvr>
                                    </p:animEffect>
                                  </p:childTnLst>
                                </p:cTn>
                              </p:par>
                              <p:par>
                                <p:cTn id="111" presetID="22" presetClass="entr" presetSubtype="2" fill="hold" grpId="0" nodeType="with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wipe(right)">
                                      <p:cBhvr>
                                        <p:cTn id="1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p:bldP spid="23" grpId="0"/>
      <p:bldP spid="24" grpId="0"/>
      <p:bldP spid="25" grpId="0"/>
      <p:bldP spid="26" grpId="0"/>
      <p:bldP spid="27" grpId="0"/>
      <p:bldP spid="28" grpId="0"/>
      <p:bldP spid="29" grpId="0"/>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half" idx="2"/>
          </p:nvPr>
        </p:nvSpPr>
        <p:spPr>
          <a:xfrm>
            <a:off x="444566" y="919148"/>
            <a:ext cx="11157817" cy="231007"/>
          </a:xfrm>
        </p:spPr>
        <p:txBody>
          <a:bodyPr/>
          <a:lstStyle/>
          <a:p>
            <a:r>
              <a:rPr lang="en-US" dirty="0"/>
              <a:t>Weekly Reach by Channel and Time Spent with Each</a:t>
            </a:r>
          </a:p>
        </p:txBody>
      </p:sp>
      <p:sp>
        <p:nvSpPr>
          <p:cNvPr id="2" name="Donut 1"/>
          <p:cNvSpPr/>
          <p:nvPr/>
        </p:nvSpPr>
        <p:spPr>
          <a:xfrm flipH="1" flipV="1">
            <a:off x="508002" y="2318417"/>
            <a:ext cx="1538008" cy="1453911"/>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Block Arc 3"/>
          <p:cNvSpPr/>
          <p:nvPr/>
        </p:nvSpPr>
        <p:spPr>
          <a:xfrm rot="5400000" flipH="1" flipV="1">
            <a:off x="391899" y="2159841"/>
            <a:ext cx="1765668" cy="1812176"/>
          </a:xfrm>
          <a:prstGeom prst="blockArc">
            <a:avLst>
              <a:gd name="adj1" fmla="val 155213"/>
              <a:gd name="adj2" fmla="val 21034043"/>
              <a:gd name="adj3" fmla="val 265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Donut 6"/>
          <p:cNvSpPr/>
          <p:nvPr/>
        </p:nvSpPr>
        <p:spPr>
          <a:xfrm flipH="1" flipV="1">
            <a:off x="2470011" y="2266262"/>
            <a:ext cx="1528728" cy="1542207"/>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Block Arc 7"/>
          <p:cNvSpPr/>
          <p:nvPr/>
        </p:nvSpPr>
        <p:spPr>
          <a:xfrm rot="5400000" flipH="1" flipV="1">
            <a:off x="2298716" y="2192796"/>
            <a:ext cx="1777451" cy="1782596"/>
          </a:xfrm>
          <a:prstGeom prst="blockArc">
            <a:avLst>
              <a:gd name="adj1" fmla="val 232910"/>
              <a:gd name="adj2" fmla="val 21219376"/>
              <a:gd name="adj3" fmla="val 243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Donut 9"/>
          <p:cNvSpPr/>
          <p:nvPr/>
        </p:nvSpPr>
        <p:spPr>
          <a:xfrm flipH="1" flipV="1">
            <a:off x="4437962" y="2262400"/>
            <a:ext cx="1585513" cy="1523074"/>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Block Arc 10"/>
          <p:cNvSpPr/>
          <p:nvPr/>
        </p:nvSpPr>
        <p:spPr>
          <a:xfrm rot="5400000" flipH="1" flipV="1">
            <a:off x="4285109" y="2159133"/>
            <a:ext cx="1777451" cy="1849924"/>
          </a:xfrm>
          <a:prstGeom prst="blockArc">
            <a:avLst>
              <a:gd name="adj1" fmla="val 3345025"/>
              <a:gd name="adj2" fmla="val 0"/>
              <a:gd name="adj3" fmla="val 25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Donut 12"/>
          <p:cNvSpPr/>
          <p:nvPr/>
        </p:nvSpPr>
        <p:spPr>
          <a:xfrm flipH="1" flipV="1">
            <a:off x="8427363" y="2280651"/>
            <a:ext cx="1534432" cy="1537182"/>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Block Arc 13"/>
          <p:cNvSpPr/>
          <p:nvPr/>
        </p:nvSpPr>
        <p:spPr>
          <a:xfrm rot="5400000" flipH="1" flipV="1">
            <a:off x="8232309" y="2193723"/>
            <a:ext cx="1781013" cy="1808929"/>
          </a:xfrm>
          <a:prstGeom prst="blockArc">
            <a:avLst>
              <a:gd name="adj1" fmla="val 6333779"/>
              <a:gd name="adj2" fmla="val 0"/>
              <a:gd name="adj3"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Inhaltsplatzhalter 4"/>
          <p:cNvSpPr txBox="1">
            <a:spLocks/>
          </p:cNvSpPr>
          <p:nvPr/>
        </p:nvSpPr>
        <p:spPr>
          <a:xfrm>
            <a:off x="401335" y="4180656"/>
            <a:ext cx="1681999" cy="246221"/>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1"/>
                </a:solidFill>
                <a:latin typeface="+mj-lt"/>
              </a:rPr>
              <a:t>Television</a:t>
            </a:r>
            <a:endParaRPr lang="en-US" sz="1100" dirty="0">
              <a:solidFill>
                <a:schemeClr val="bg1">
                  <a:lumMod val="50000"/>
                </a:schemeClr>
              </a:solidFill>
              <a:latin typeface="+mn-lt"/>
            </a:endParaRPr>
          </a:p>
        </p:txBody>
      </p:sp>
      <p:sp>
        <p:nvSpPr>
          <p:cNvPr id="18" name="Inhaltsplatzhalter 4"/>
          <p:cNvSpPr txBox="1">
            <a:spLocks/>
          </p:cNvSpPr>
          <p:nvPr/>
        </p:nvSpPr>
        <p:spPr>
          <a:xfrm>
            <a:off x="2276672" y="4166603"/>
            <a:ext cx="1802066" cy="415498"/>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2"/>
                </a:solidFill>
                <a:latin typeface="+mj-lt"/>
              </a:rPr>
              <a:t>Mobile Phone</a:t>
            </a:r>
            <a:br>
              <a:rPr lang="en-US" sz="1600" b="1" dirty="0">
                <a:solidFill>
                  <a:schemeClr val="accent1"/>
                </a:solidFill>
                <a:latin typeface="+mj-lt"/>
              </a:rPr>
            </a:br>
            <a:endParaRPr lang="en-US" sz="1100" dirty="0">
              <a:solidFill>
                <a:schemeClr val="bg1">
                  <a:lumMod val="50000"/>
                </a:schemeClr>
              </a:solidFill>
              <a:latin typeface="+mn-lt"/>
            </a:endParaRPr>
          </a:p>
        </p:txBody>
      </p:sp>
      <p:sp>
        <p:nvSpPr>
          <p:cNvPr id="19" name="Inhaltsplatzhalter 4"/>
          <p:cNvSpPr txBox="1">
            <a:spLocks/>
          </p:cNvSpPr>
          <p:nvPr/>
        </p:nvSpPr>
        <p:spPr>
          <a:xfrm>
            <a:off x="4258205" y="4166603"/>
            <a:ext cx="1752126" cy="246221"/>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600"/>
              </a:spcAft>
              <a:buNone/>
            </a:pPr>
            <a:r>
              <a:rPr lang="en-US" sz="1600" b="1" dirty="0">
                <a:solidFill>
                  <a:schemeClr val="accent3"/>
                </a:solidFill>
                <a:latin typeface="+mj-lt"/>
              </a:rPr>
              <a:t>Radio</a:t>
            </a:r>
            <a:endParaRPr lang="en-US" sz="1400" b="1" dirty="0">
              <a:solidFill>
                <a:schemeClr val="bg1">
                  <a:lumMod val="50000"/>
                </a:schemeClr>
              </a:solidFill>
              <a:latin typeface="+mj-lt"/>
            </a:endParaRPr>
          </a:p>
        </p:txBody>
      </p:sp>
      <p:sp>
        <p:nvSpPr>
          <p:cNvPr id="20" name="Inhaltsplatzhalter 4"/>
          <p:cNvSpPr txBox="1">
            <a:spLocks/>
          </p:cNvSpPr>
          <p:nvPr/>
        </p:nvSpPr>
        <p:spPr>
          <a:xfrm>
            <a:off x="8279917" y="4196531"/>
            <a:ext cx="1651706" cy="630942"/>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4"/>
                </a:solidFill>
                <a:latin typeface="+mj-lt"/>
              </a:rPr>
              <a:t>PC Home/Work</a:t>
            </a:r>
            <a:br>
              <a:rPr lang="en-US" sz="1600" b="1" dirty="0">
                <a:solidFill>
                  <a:schemeClr val="accent1"/>
                </a:solidFill>
                <a:latin typeface="+mj-lt"/>
              </a:rPr>
            </a:br>
            <a:br>
              <a:rPr lang="en-US" sz="1400" b="1" dirty="0">
                <a:solidFill>
                  <a:schemeClr val="bg1">
                    <a:lumMod val="50000"/>
                  </a:schemeClr>
                </a:solidFill>
                <a:latin typeface="+mj-lt"/>
              </a:rPr>
            </a:br>
            <a:endParaRPr lang="en-US" sz="1100" dirty="0">
              <a:solidFill>
                <a:schemeClr val="bg1">
                  <a:lumMod val="50000"/>
                </a:schemeClr>
              </a:solidFill>
              <a:latin typeface="+mn-lt"/>
            </a:endParaRPr>
          </a:p>
        </p:txBody>
      </p:sp>
      <p:sp>
        <p:nvSpPr>
          <p:cNvPr id="22" name="Inhaltsplatzhalter 4"/>
          <p:cNvSpPr txBox="1">
            <a:spLocks/>
          </p:cNvSpPr>
          <p:nvPr/>
        </p:nvSpPr>
        <p:spPr>
          <a:xfrm>
            <a:off x="854173" y="2788369"/>
            <a:ext cx="885242"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1"/>
                </a:solidFill>
                <a:latin typeface="+mj-lt"/>
              </a:rPr>
              <a:t>98%</a:t>
            </a:r>
            <a:endParaRPr lang="en-US" sz="1600" dirty="0">
              <a:solidFill>
                <a:schemeClr val="accent1"/>
              </a:solidFill>
              <a:latin typeface="+mn-lt"/>
            </a:endParaRPr>
          </a:p>
        </p:txBody>
      </p:sp>
      <p:sp>
        <p:nvSpPr>
          <p:cNvPr id="23" name="Inhaltsplatzhalter 4"/>
          <p:cNvSpPr txBox="1">
            <a:spLocks/>
          </p:cNvSpPr>
          <p:nvPr/>
        </p:nvSpPr>
        <p:spPr>
          <a:xfrm>
            <a:off x="2879321" y="2776316"/>
            <a:ext cx="618363"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2"/>
                </a:solidFill>
                <a:latin typeface="+mj-lt"/>
              </a:rPr>
              <a:t>98%</a:t>
            </a:r>
            <a:endParaRPr lang="en-US" sz="1600" dirty="0">
              <a:solidFill>
                <a:schemeClr val="accent2"/>
              </a:solidFill>
              <a:latin typeface="+mn-lt"/>
            </a:endParaRPr>
          </a:p>
        </p:txBody>
      </p:sp>
      <p:sp>
        <p:nvSpPr>
          <p:cNvPr id="24" name="Inhaltsplatzhalter 4"/>
          <p:cNvSpPr txBox="1">
            <a:spLocks/>
          </p:cNvSpPr>
          <p:nvPr/>
        </p:nvSpPr>
        <p:spPr>
          <a:xfrm>
            <a:off x="4754533" y="2870048"/>
            <a:ext cx="885242"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3"/>
                </a:solidFill>
                <a:latin typeface="+mj-lt"/>
              </a:rPr>
              <a:t>83%</a:t>
            </a:r>
            <a:endParaRPr lang="en-US" sz="1600" dirty="0">
              <a:solidFill>
                <a:schemeClr val="accent3"/>
              </a:solidFill>
              <a:latin typeface="+mn-lt"/>
            </a:endParaRPr>
          </a:p>
        </p:txBody>
      </p:sp>
      <p:sp>
        <p:nvSpPr>
          <p:cNvPr id="25" name="Inhaltsplatzhalter 4"/>
          <p:cNvSpPr txBox="1">
            <a:spLocks/>
          </p:cNvSpPr>
          <p:nvPr/>
        </p:nvSpPr>
        <p:spPr>
          <a:xfrm>
            <a:off x="8655896" y="2876161"/>
            <a:ext cx="885242"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4"/>
                </a:solidFill>
                <a:latin typeface="+mj-lt"/>
              </a:rPr>
              <a:t>70%</a:t>
            </a:r>
            <a:endParaRPr lang="en-US" sz="1600" dirty="0">
              <a:solidFill>
                <a:schemeClr val="accent4"/>
              </a:solidFill>
              <a:latin typeface="+mn-lt"/>
            </a:endParaRPr>
          </a:p>
        </p:txBody>
      </p:sp>
      <p:sp>
        <p:nvSpPr>
          <p:cNvPr id="5" name="TextBox 4">
            <a:extLst>
              <a:ext uri="{FF2B5EF4-FFF2-40B4-BE49-F238E27FC236}">
                <a16:creationId xmlns:a16="http://schemas.microsoft.com/office/drawing/2014/main" id="{E4282171-8360-4E96-9C60-CD55FEE25735}"/>
              </a:ext>
            </a:extLst>
          </p:cNvPr>
          <p:cNvSpPr txBox="1"/>
          <p:nvPr/>
        </p:nvSpPr>
        <p:spPr>
          <a:xfrm>
            <a:off x="873690" y="3096146"/>
            <a:ext cx="806631" cy="276999"/>
          </a:xfrm>
          <a:prstGeom prst="rect">
            <a:avLst/>
          </a:prstGeom>
          <a:noFill/>
        </p:spPr>
        <p:txBody>
          <a:bodyPr wrap="none" rtlCol="0">
            <a:spAutoFit/>
          </a:bodyPr>
          <a:lstStyle/>
          <a:p>
            <a:r>
              <a:rPr lang="en-US" sz="1200" dirty="0">
                <a:solidFill>
                  <a:schemeClr val="bg1">
                    <a:lumMod val="50000"/>
                  </a:schemeClr>
                </a:solidFill>
              </a:rPr>
              <a:t>23 Hours</a:t>
            </a:r>
          </a:p>
        </p:txBody>
      </p:sp>
      <p:sp>
        <p:nvSpPr>
          <p:cNvPr id="26" name="Donut 12">
            <a:extLst>
              <a:ext uri="{FF2B5EF4-FFF2-40B4-BE49-F238E27FC236}">
                <a16:creationId xmlns:a16="http://schemas.microsoft.com/office/drawing/2014/main" id="{96C44897-D062-4AD5-8293-BA6DBF03D6B6}"/>
              </a:ext>
            </a:extLst>
          </p:cNvPr>
          <p:cNvSpPr/>
          <p:nvPr/>
        </p:nvSpPr>
        <p:spPr>
          <a:xfrm flipH="1" flipV="1">
            <a:off x="6494998" y="2379410"/>
            <a:ext cx="1534432" cy="1537182"/>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Block Arc 26">
            <a:extLst>
              <a:ext uri="{FF2B5EF4-FFF2-40B4-BE49-F238E27FC236}">
                <a16:creationId xmlns:a16="http://schemas.microsoft.com/office/drawing/2014/main" id="{8273622D-F5BD-474A-8891-3E78696E52B2}"/>
              </a:ext>
            </a:extLst>
          </p:cNvPr>
          <p:cNvSpPr/>
          <p:nvPr/>
        </p:nvSpPr>
        <p:spPr>
          <a:xfrm rot="5400000" flipH="1" flipV="1">
            <a:off x="6335201" y="2248569"/>
            <a:ext cx="1751284" cy="1792466"/>
          </a:xfrm>
          <a:prstGeom prst="blockArc">
            <a:avLst>
              <a:gd name="adj1" fmla="val 5925816"/>
              <a:gd name="adj2" fmla="val 0"/>
              <a:gd name="adj3" fmla="val 25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Inhaltsplatzhalter 4">
            <a:extLst>
              <a:ext uri="{FF2B5EF4-FFF2-40B4-BE49-F238E27FC236}">
                <a16:creationId xmlns:a16="http://schemas.microsoft.com/office/drawing/2014/main" id="{B817C2FC-8308-451C-AD1F-7CDA60078EDE}"/>
              </a:ext>
            </a:extLst>
          </p:cNvPr>
          <p:cNvSpPr txBox="1">
            <a:spLocks/>
          </p:cNvSpPr>
          <p:nvPr/>
        </p:nvSpPr>
        <p:spPr>
          <a:xfrm>
            <a:off x="6818465" y="2886735"/>
            <a:ext cx="885242"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5">
                    <a:lumMod val="75000"/>
                  </a:schemeClr>
                </a:solidFill>
                <a:latin typeface="+mj-lt"/>
              </a:rPr>
              <a:t>71%</a:t>
            </a:r>
            <a:endParaRPr lang="en-US" sz="1600" dirty="0">
              <a:solidFill>
                <a:schemeClr val="accent5">
                  <a:lumMod val="75000"/>
                </a:schemeClr>
              </a:solidFill>
              <a:latin typeface="+mn-lt"/>
            </a:endParaRPr>
          </a:p>
        </p:txBody>
      </p:sp>
      <p:sp>
        <p:nvSpPr>
          <p:cNvPr id="29" name="Donut 12">
            <a:extLst>
              <a:ext uri="{FF2B5EF4-FFF2-40B4-BE49-F238E27FC236}">
                <a16:creationId xmlns:a16="http://schemas.microsoft.com/office/drawing/2014/main" id="{B067A74A-B156-4512-861B-8C67B4B60D4E}"/>
              </a:ext>
            </a:extLst>
          </p:cNvPr>
          <p:cNvSpPr/>
          <p:nvPr/>
        </p:nvSpPr>
        <p:spPr>
          <a:xfrm flipH="1" flipV="1">
            <a:off x="10403028" y="2297338"/>
            <a:ext cx="1534432" cy="1537182"/>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Block Arc 29">
            <a:extLst>
              <a:ext uri="{FF2B5EF4-FFF2-40B4-BE49-F238E27FC236}">
                <a16:creationId xmlns:a16="http://schemas.microsoft.com/office/drawing/2014/main" id="{FBFA1F44-3E84-47F1-8B56-286741247C29}"/>
              </a:ext>
            </a:extLst>
          </p:cNvPr>
          <p:cNvSpPr/>
          <p:nvPr/>
        </p:nvSpPr>
        <p:spPr>
          <a:xfrm rot="5400000" flipH="1" flipV="1">
            <a:off x="10256503" y="2200945"/>
            <a:ext cx="1751286" cy="1792466"/>
          </a:xfrm>
          <a:prstGeom prst="blockArc">
            <a:avLst>
              <a:gd name="adj1" fmla="val 11784188"/>
              <a:gd name="adj2" fmla="val 0"/>
              <a:gd name="adj3" fmla="val 25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Inhaltsplatzhalter 4">
            <a:extLst>
              <a:ext uri="{FF2B5EF4-FFF2-40B4-BE49-F238E27FC236}">
                <a16:creationId xmlns:a16="http://schemas.microsoft.com/office/drawing/2014/main" id="{56F01D18-03D4-488E-8FFF-E387F7E551B3}"/>
              </a:ext>
            </a:extLst>
          </p:cNvPr>
          <p:cNvSpPr txBox="1">
            <a:spLocks/>
          </p:cNvSpPr>
          <p:nvPr/>
        </p:nvSpPr>
        <p:spPr>
          <a:xfrm>
            <a:off x="10655057" y="2902610"/>
            <a:ext cx="885242"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6">
                    <a:lumMod val="75000"/>
                  </a:schemeClr>
                </a:solidFill>
                <a:latin typeface="+mj-lt"/>
              </a:rPr>
              <a:t>55%</a:t>
            </a:r>
            <a:endParaRPr lang="en-US" sz="1600" dirty="0">
              <a:solidFill>
                <a:schemeClr val="accent6">
                  <a:lumMod val="75000"/>
                </a:schemeClr>
              </a:solidFill>
              <a:latin typeface="+mn-lt"/>
            </a:endParaRPr>
          </a:p>
        </p:txBody>
      </p:sp>
      <p:sp>
        <p:nvSpPr>
          <p:cNvPr id="32" name="Inhaltsplatzhalter 4">
            <a:extLst>
              <a:ext uri="{FF2B5EF4-FFF2-40B4-BE49-F238E27FC236}">
                <a16:creationId xmlns:a16="http://schemas.microsoft.com/office/drawing/2014/main" id="{4E2EF2CC-B115-40F3-A1B7-54436CCD3532}"/>
              </a:ext>
            </a:extLst>
          </p:cNvPr>
          <p:cNvSpPr txBox="1">
            <a:spLocks/>
          </p:cNvSpPr>
          <p:nvPr/>
        </p:nvSpPr>
        <p:spPr>
          <a:xfrm>
            <a:off x="10185334" y="4166603"/>
            <a:ext cx="1752126" cy="246221"/>
          </a:xfrm>
          <a:prstGeom prst="rect">
            <a:avLst/>
          </a:prstGeom>
          <a:ln>
            <a:noFill/>
          </a:ln>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1">
                    <a:lumMod val="60000"/>
                    <a:lumOff val="40000"/>
                  </a:schemeClr>
                </a:solidFill>
                <a:latin typeface="+mj-lt"/>
              </a:rPr>
              <a:t>Game Console</a:t>
            </a:r>
          </a:p>
        </p:txBody>
      </p:sp>
      <p:sp>
        <p:nvSpPr>
          <p:cNvPr id="33" name="Inhaltsplatzhalter 4">
            <a:extLst>
              <a:ext uri="{FF2B5EF4-FFF2-40B4-BE49-F238E27FC236}">
                <a16:creationId xmlns:a16="http://schemas.microsoft.com/office/drawing/2014/main" id="{35C88169-315C-4936-BD43-69C1BFC62E8B}"/>
              </a:ext>
            </a:extLst>
          </p:cNvPr>
          <p:cNvSpPr txBox="1">
            <a:spLocks/>
          </p:cNvSpPr>
          <p:nvPr/>
        </p:nvSpPr>
        <p:spPr>
          <a:xfrm>
            <a:off x="6277304" y="4214228"/>
            <a:ext cx="1752126" cy="246221"/>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5">
                    <a:lumMod val="75000"/>
                  </a:schemeClr>
                </a:solidFill>
                <a:latin typeface="+mj-lt"/>
              </a:rPr>
              <a:t>Streaming/Video</a:t>
            </a:r>
            <a:endParaRPr lang="en-US" sz="1100" dirty="0">
              <a:solidFill>
                <a:schemeClr val="bg1">
                  <a:lumMod val="50000"/>
                </a:schemeClr>
              </a:solidFill>
              <a:latin typeface="+mn-lt"/>
            </a:endParaRPr>
          </a:p>
        </p:txBody>
      </p:sp>
      <p:sp>
        <p:nvSpPr>
          <p:cNvPr id="34" name="TextBox 33">
            <a:extLst>
              <a:ext uri="{FF2B5EF4-FFF2-40B4-BE49-F238E27FC236}">
                <a16:creationId xmlns:a16="http://schemas.microsoft.com/office/drawing/2014/main" id="{0473EFD4-BDDA-42E1-8C8C-9CB2BC67240A}"/>
              </a:ext>
            </a:extLst>
          </p:cNvPr>
          <p:cNvSpPr txBox="1"/>
          <p:nvPr/>
        </p:nvSpPr>
        <p:spPr>
          <a:xfrm>
            <a:off x="4802883" y="3106356"/>
            <a:ext cx="851841" cy="276999"/>
          </a:xfrm>
          <a:prstGeom prst="rect">
            <a:avLst/>
          </a:prstGeom>
          <a:noFill/>
        </p:spPr>
        <p:txBody>
          <a:bodyPr wrap="none" rtlCol="0">
            <a:spAutoFit/>
          </a:bodyPr>
          <a:lstStyle/>
          <a:p>
            <a:r>
              <a:rPr lang="en-US" sz="1200" dirty="0">
                <a:solidFill>
                  <a:schemeClr val="bg1">
                    <a:lumMod val="50000"/>
                  </a:schemeClr>
                </a:solidFill>
              </a:rPr>
              <a:t>6.5 Hours</a:t>
            </a:r>
          </a:p>
        </p:txBody>
      </p:sp>
      <p:sp>
        <p:nvSpPr>
          <p:cNvPr id="35" name="TextBox 34">
            <a:extLst>
              <a:ext uri="{FF2B5EF4-FFF2-40B4-BE49-F238E27FC236}">
                <a16:creationId xmlns:a16="http://schemas.microsoft.com/office/drawing/2014/main" id="{5F75B97C-4A5B-4483-95FE-1228910C6F70}"/>
              </a:ext>
            </a:extLst>
          </p:cNvPr>
          <p:cNvSpPr txBox="1"/>
          <p:nvPr/>
        </p:nvSpPr>
        <p:spPr>
          <a:xfrm>
            <a:off x="8683602" y="3126103"/>
            <a:ext cx="874696" cy="261610"/>
          </a:xfrm>
          <a:prstGeom prst="rect">
            <a:avLst/>
          </a:prstGeom>
          <a:noFill/>
        </p:spPr>
        <p:txBody>
          <a:bodyPr wrap="none" rtlCol="0">
            <a:spAutoFit/>
          </a:bodyPr>
          <a:lstStyle/>
          <a:p>
            <a:r>
              <a:rPr lang="en-US" sz="1100" dirty="0">
                <a:solidFill>
                  <a:schemeClr val="bg1">
                    <a:lumMod val="50000"/>
                  </a:schemeClr>
                </a:solidFill>
              </a:rPr>
              <a:t>9/12 Hours</a:t>
            </a:r>
          </a:p>
        </p:txBody>
      </p:sp>
      <p:sp>
        <p:nvSpPr>
          <p:cNvPr id="36" name="TextBox 35">
            <a:extLst>
              <a:ext uri="{FF2B5EF4-FFF2-40B4-BE49-F238E27FC236}">
                <a16:creationId xmlns:a16="http://schemas.microsoft.com/office/drawing/2014/main" id="{9EAC5457-011A-4736-A91B-511E0A2FAE63}"/>
              </a:ext>
            </a:extLst>
          </p:cNvPr>
          <p:cNvSpPr txBox="1"/>
          <p:nvPr/>
        </p:nvSpPr>
        <p:spPr>
          <a:xfrm>
            <a:off x="6857770" y="3107230"/>
            <a:ext cx="721672" cy="276999"/>
          </a:xfrm>
          <a:prstGeom prst="rect">
            <a:avLst/>
          </a:prstGeom>
          <a:noFill/>
        </p:spPr>
        <p:txBody>
          <a:bodyPr wrap="none" rtlCol="0">
            <a:spAutoFit/>
          </a:bodyPr>
          <a:lstStyle/>
          <a:p>
            <a:r>
              <a:rPr lang="en-US" sz="1200" dirty="0">
                <a:solidFill>
                  <a:schemeClr val="bg1">
                    <a:lumMod val="50000"/>
                  </a:schemeClr>
                </a:solidFill>
              </a:rPr>
              <a:t>8 Hours</a:t>
            </a:r>
          </a:p>
        </p:txBody>
      </p:sp>
      <p:sp>
        <p:nvSpPr>
          <p:cNvPr id="37" name="TextBox 36">
            <a:extLst>
              <a:ext uri="{FF2B5EF4-FFF2-40B4-BE49-F238E27FC236}">
                <a16:creationId xmlns:a16="http://schemas.microsoft.com/office/drawing/2014/main" id="{125177D0-C63D-4C38-9FD9-9148FB7A13E0}"/>
              </a:ext>
            </a:extLst>
          </p:cNvPr>
          <p:cNvSpPr txBox="1"/>
          <p:nvPr/>
        </p:nvSpPr>
        <p:spPr>
          <a:xfrm>
            <a:off x="10766928" y="3110046"/>
            <a:ext cx="723500" cy="276999"/>
          </a:xfrm>
          <a:prstGeom prst="rect">
            <a:avLst/>
          </a:prstGeom>
          <a:noFill/>
        </p:spPr>
        <p:txBody>
          <a:bodyPr wrap="none" rtlCol="0">
            <a:spAutoFit/>
          </a:bodyPr>
          <a:lstStyle/>
          <a:p>
            <a:r>
              <a:rPr lang="en-US" sz="1200" dirty="0">
                <a:solidFill>
                  <a:schemeClr val="bg1">
                    <a:lumMod val="50000"/>
                  </a:schemeClr>
                </a:solidFill>
              </a:rPr>
              <a:t>9 Hours</a:t>
            </a:r>
          </a:p>
        </p:txBody>
      </p:sp>
      <p:sp>
        <p:nvSpPr>
          <p:cNvPr id="38" name="TextBox 37">
            <a:extLst>
              <a:ext uri="{FF2B5EF4-FFF2-40B4-BE49-F238E27FC236}">
                <a16:creationId xmlns:a16="http://schemas.microsoft.com/office/drawing/2014/main" id="{FF01F529-CBD2-4FD9-912B-40972B70C84B}"/>
              </a:ext>
            </a:extLst>
          </p:cNvPr>
          <p:cNvSpPr txBox="1"/>
          <p:nvPr/>
        </p:nvSpPr>
        <p:spPr>
          <a:xfrm>
            <a:off x="2795327" y="3097853"/>
            <a:ext cx="813043" cy="276999"/>
          </a:xfrm>
          <a:prstGeom prst="rect">
            <a:avLst/>
          </a:prstGeom>
          <a:noFill/>
        </p:spPr>
        <p:txBody>
          <a:bodyPr wrap="none" rtlCol="0">
            <a:spAutoFit/>
          </a:bodyPr>
          <a:lstStyle/>
          <a:p>
            <a:r>
              <a:rPr lang="en-US" sz="1200" dirty="0">
                <a:solidFill>
                  <a:schemeClr val="bg1">
                    <a:lumMod val="50000"/>
                  </a:schemeClr>
                </a:solidFill>
              </a:rPr>
              <a:t>16 Hours</a:t>
            </a:r>
          </a:p>
        </p:txBody>
      </p:sp>
      <p:sp>
        <p:nvSpPr>
          <p:cNvPr id="39" name="TextBox 38">
            <a:extLst>
              <a:ext uri="{FF2B5EF4-FFF2-40B4-BE49-F238E27FC236}">
                <a16:creationId xmlns:a16="http://schemas.microsoft.com/office/drawing/2014/main" id="{47FE5538-FDEA-4ECF-9CBD-592599AF461B}"/>
              </a:ext>
            </a:extLst>
          </p:cNvPr>
          <p:cNvSpPr txBox="1"/>
          <p:nvPr/>
        </p:nvSpPr>
        <p:spPr>
          <a:xfrm>
            <a:off x="368646" y="4497462"/>
            <a:ext cx="1802058" cy="1754326"/>
          </a:xfrm>
          <a:prstGeom prst="rect">
            <a:avLst/>
          </a:prstGeom>
          <a:noFill/>
        </p:spPr>
        <p:txBody>
          <a:bodyPr wrap="square" rtlCol="0">
            <a:spAutoFit/>
          </a:bodyPr>
          <a:lstStyle/>
          <a:p>
            <a:r>
              <a:rPr lang="en-US" sz="1200" dirty="0">
                <a:solidFill>
                  <a:schemeClr val="bg1">
                    <a:lumMod val="50000"/>
                  </a:schemeClr>
                </a:solidFill>
              </a:rPr>
              <a:t>TV still provides the most reach and time but with the Persuadable audience, much of the viewing is on devices other than the ‘TV set”.</a:t>
            </a:r>
          </a:p>
          <a:p>
            <a:endParaRPr lang="en-US" sz="1200" dirty="0">
              <a:solidFill>
                <a:schemeClr val="bg1">
                  <a:lumMod val="50000"/>
                </a:schemeClr>
              </a:solidFill>
            </a:endParaRPr>
          </a:p>
          <a:p>
            <a:endParaRPr lang="en-US" sz="1200" dirty="0">
              <a:solidFill>
                <a:schemeClr val="bg1">
                  <a:lumMod val="50000"/>
                </a:schemeClr>
              </a:solidFill>
            </a:endParaRPr>
          </a:p>
        </p:txBody>
      </p:sp>
      <p:sp>
        <p:nvSpPr>
          <p:cNvPr id="40" name="TextBox 39">
            <a:extLst>
              <a:ext uri="{FF2B5EF4-FFF2-40B4-BE49-F238E27FC236}">
                <a16:creationId xmlns:a16="http://schemas.microsoft.com/office/drawing/2014/main" id="{017C4EDF-947A-49DB-806C-64EC9751E7E7}"/>
              </a:ext>
            </a:extLst>
          </p:cNvPr>
          <p:cNvSpPr txBox="1"/>
          <p:nvPr/>
        </p:nvSpPr>
        <p:spPr>
          <a:xfrm>
            <a:off x="2330788" y="4477439"/>
            <a:ext cx="1923712" cy="1200329"/>
          </a:xfrm>
          <a:prstGeom prst="rect">
            <a:avLst/>
          </a:prstGeom>
          <a:noFill/>
        </p:spPr>
        <p:txBody>
          <a:bodyPr wrap="square" rtlCol="0">
            <a:spAutoFit/>
          </a:bodyPr>
          <a:lstStyle/>
          <a:p>
            <a:r>
              <a:rPr lang="en-US" sz="1200" dirty="0">
                <a:solidFill>
                  <a:schemeClr val="bg1">
                    <a:lumMod val="50000"/>
                  </a:schemeClr>
                </a:solidFill>
              </a:rPr>
              <a:t>Smartphone is the lifeline to their life. Everything is accessible to them via mobile. The difference from the Primary target is there is less engagement. </a:t>
            </a:r>
          </a:p>
        </p:txBody>
      </p:sp>
      <p:sp>
        <p:nvSpPr>
          <p:cNvPr id="41" name="TextBox 40">
            <a:extLst>
              <a:ext uri="{FF2B5EF4-FFF2-40B4-BE49-F238E27FC236}">
                <a16:creationId xmlns:a16="http://schemas.microsoft.com/office/drawing/2014/main" id="{D8A76DB4-FA66-43EF-9073-74629D334C9C}"/>
              </a:ext>
            </a:extLst>
          </p:cNvPr>
          <p:cNvSpPr txBox="1"/>
          <p:nvPr/>
        </p:nvSpPr>
        <p:spPr>
          <a:xfrm>
            <a:off x="4374098" y="4497462"/>
            <a:ext cx="1802058" cy="1831271"/>
          </a:xfrm>
          <a:prstGeom prst="rect">
            <a:avLst/>
          </a:prstGeom>
          <a:noFill/>
        </p:spPr>
        <p:txBody>
          <a:bodyPr wrap="square" rtlCol="0">
            <a:spAutoFit/>
          </a:bodyPr>
          <a:lstStyle/>
          <a:p>
            <a:pPr algn="ctr">
              <a:spcAft>
                <a:spcPts val="600"/>
              </a:spcAft>
            </a:pPr>
            <a:r>
              <a:rPr lang="en-US" sz="1200" dirty="0">
                <a:solidFill>
                  <a:schemeClr val="bg1">
                    <a:lumMod val="50000"/>
                  </a:schemeClr>
                </a:solidFill>
              </a:rPr>
              <a:t>Like the Primary target there are fewer hours with this channel but they are easy to identify.  We will see much heavier use with internet radio from this segment. </a:t>
            </a:r>
          </a:p>
          <a:p>
            <a:endParaRPr lang="en-US" sz="1200" dirty="0">
              <a:solidFill>
                <a:schemeClr val="bg1">
                  <a:lumMod val="50000"/>
                </a:schemeClr>
              </a:solidFill>
            </a:endParaRPr>
          </a:p>
        </p:txBody>
      </p:sp>
      <p:sp>
        <p:nvSpPr>
          <p:cNvPr id="42" name="TextBox 41">
            <a:extLst>
              <a:ext uri="{FF2B5EF4-FFF2-40B4-BE49-F238E27FC236}">
                <a16:creationId xmlns:a16="http://schemas.microsoft.com/office/drawing/2014/main" id="{A098B7A9-BA27-453C-8D2A-F1916997B568}"/>
              </a:ext>
            </a:extLst>
          </p:cNvPr>
          <p:cNvSpPr txBox="1"/>
          <p:nvPr/>
        </p:nvSpPr>
        <p:spPr>
          <a:xfrm>
            <a:off x="8306231" y="4535466"/>
            <a:ext cx="1802058" cy="1938992"/>
          </a:xfrm>
          <a:prstGeom prst="rect">
            <a:avLst/>
          </a:prstGeom>
          <a:noFill/>
        </p:spPr>
        <p:txBody>
          <a:bodyPr wrap="square" rtlCol="0">
            <a:spAutoFit/>
          </a:bodyPr>
          <a:lstStyle/>
          <a:p>
            <a:r>
              <a:rPr lang="en-US" sz="1200" dirty="0">
                <a:solidFill>
                  <a:schemeClr val="bg1">
                    <a:lumMod val="50000"/>
                  </a:schemeClr>
                </a:solidFill>
              </a:rPr>
              <a:t>21-29 year olds are using PC less at work than home. This isn’t surprising based on the type of jobs that most have at this age.  PC at home is where we can engage with streaming and email. </a:t>
            </a:r>
            <a:endParaRPr lang="en-US" sz="1200" dirty="0"/>
          </a:p>
          <a:p>
            <a:endParaRPr lang="en-US" sz="1200" dirty="0">
              <a:solidFill>
                <a:schemeClr val="bg1">
                  <a:lumMod val="50000"/>
                </a:schemeClr>
              </a:solidFill>
            </a:endParaRPr>
          </a:p>
        </p:txBody>
      </p:sp>
      <p:sp>
        <p:nvSpPr>
          <p:cNvPr id="43" name="TextBox 42">
            <a:extLst>
              <a:ext uri="{FF2B5EF4-FFF2-40B4-BE49-F238E27FC236}">
                <a16:creationId xmlns:a16="http://schemas.microsoft.com/office/drawing/2014/main" id="{0D679F7F-FE48-45FD-9F93-A2871007E138}"/>
              </a:ext>
            </a:extLst>
          </p:cNvPr>
          <p:cNvSpPr txBox="1"/>
          <p:nvPr/>
        </p:nvSpPr>
        <p:spPr>
          <a:xfrm>
            <a:off x="6240148" y="4593285"/>
            <a:ext cx="1802058" cy="830997"/>
          </a:xfrm>
          <a:prstGeom prst="rect">
            <a:avLst/>
          </a:prstGeom>
          <a:noFill/>
        </p:spPr>
        <p:txBody>
          <a:bodyPr wrap="square" rtlCol="0">
            <a:spAutoFit/>
          </a:bodyPr>
          <a:lstStyle/>
          <a:p>
            <a:r>
              <a:rPr lang="en-US" sz="1200" dirty="0">
                <a:solidFill>
                  <a:schemeClr val="bg1">
                    <a:lumMod val="50000"/>
                  </a:schemeClr>
                </a:solidFill>
              </a:rPr>
              <a:t>68% of streaming by 21-29 year olds is accessed by mobile phone.</a:t>
            </a:r>
          </a:p>
        </p:txBody>
      </p:sp>
      <p:sp>
        <p:nvSpPr>
          <p:cNvPr id="44" name="TextBox 43">
            <a:extLst>
              <a:ext uri="{FF2B5EF4-FFF2-40B4-BE49-F238E27FC236}">
                <a16:creationId xmlns:a16="http://schemas.microsoft.com/office/drawing/2014/main" id="{AECABB78-EA18-46DF-9DBD-7BC048C56045}"/>
              </a:ext>
            </a:extLst>
          </p:cNvPr>
          <p:cNvSpPr txBox="1"/>
          <p:nvPr/>
        </p:nvSpPr>
        <p:spPr>
          <a:xfrm>
            <a:off x="10186803" y="4496127"/>
            <a:ext cx="1802058" cy="830997"/>
          </a:xfrm>
          <a:prstGeom prst="rect">
            <a:avLst/>
          </a:prstGeom>
          <a:noFill/>
        </p:spPr>
        <p:txBody>
          <a:bodyPr wrap="square" rtlCol="0">
            <a:spAutoFit/>
          </a:bodyPr>
          <a:lstStyle/>
          <a:p>
            <a:r>
              <a:rPr lang="en-US" sz="1200" dirty="0">
                <a:solidFill>
                  <a:schemeClr val="bg1">
                    <a:lumMod val="50000"/>
                  </a:schemeClr>
                </a:solidFill>
              </a:rPr>
              <a:t>No surprise here. Time spent reading is replaced with time spent gaming.  </a:t>
            </a:r>
          </a:p>
        </p:txBody>
      </p:sp>
      <p:sp>
        <p:nvSpPr>
          <p:cNvPr id="45" name="Title 1"/>
          <p:cNvSpPr>
            <a:spLocks noGrp="1"/>
          </p:cNvSpPr>
          <p:nvPr>
            <p:ph type="title"/>
          </p:nvPr>
        </p:nvSpPr>
        <p:spPr>
          <a:xfrm>
            <a:off x="485115" y="36154"/>
            <a:ext cx="11157817" cy="660511"/>
          </a:xfrm>
        </p:spPr>
        <p:txBody>
          <a:bodyPr/>
          <a:lstStyle/>
          <a:p>
            <a:r>
              <a:rPr lang="en-US" sz="3600" dirty="0"/>
              <a:t>Segment 2 – Persudables</a:t>
            </a:r>
          </a:p>
        </p:txBody>
      </p:sp>
    </p:spTree>
    <p:extLst>
      <p:ext uri="{BB962C8B-B14F-4D97-AF65-F5344CB8AC3E}">
        <p14:creationId xmlns:p14="http://schemas.microsoft.com/office/powerpoint/2010/main" val="16927346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500"/>
                                        <p:tgtEl>
                                          <p:spTgt spid="2"/>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49" presetClass="entr" presetSubtype="0" decel="10000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 calcmode="lin" valueType="num">
                                      <p:cBhvr>
                                        <p:cTn id="18" dur="500" fill="hold"/>
                                        <p:tgtEl>
                                          <p:spTgt spid="22"/>
                                        </p:tgtEl>
                                        <p:attrNameLst>
                                          <p:attrName>style.rotation</p:attrName>
                                        </p:attrNameLst>
                                      </p:cBhvr>
                                      <p:tavLst>
                                        <p:tav tm="0">
                                          <p:val>
                                            <p:fltVal val="360"/>
                                          </p:val>
                                        </p:tav>
                                        <p:tav tm="100000">
                                          <p:val>
                                            <p:fltVal val="0"/>
                                          </p:val>
                                        </p:tav>
                                      </p:tavLst>
                                    </p:anim>
                                    <p:animEffect transition="in" filter="fade">
                                      <p:cBhvr>
                                        <p:cTn id="19" dur="500"/>
                                        <p:tgtEl>
                                          <p:spTgt spid="22"/>
                                        </p:tgtEl>
                                      </p:cBhvr>
                                    </p:animEffect>
                                  </p:childTnLst>
                                </p:cTn>
                              </p:par>
                              <p:par>
                                <p:cTn id="20" presetID="2" presetClass="entr" presetSubtype="4" accel="20000" decel="8000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1500"/>
                                        <p:tgtEl>
                                          <p:spTgt spid="7"/>
                                        </p:tgtEl>
                                      </p:cBhvr>
                                    </p:animEffect>
                                  </p:childTnLst>
                                </p:cTn>
                              </p:par>
                            </p:childTnLst>
                          </p:cTn>
                        </p:par>
                        <p:par>
                          <p:cTn id="28" fill="hold">
                            <p:stCondLst>
                              <p:cond delay="35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fltVal val="0"/>
                                          </p:val>
                                        </p:tav>
                                        <p:tav tm="100000">
                                          <p:val>
                                            <p:strVal val="#ppt_h"/>
                                          </p:val>
                                        </p:tav>
                                      </p:tavLst>
                                    </p:anim>
                                    <p:anim calcmode="lin" valueType="num">
                                      <p:cBhvr>
                                        <p:cTn id="38" dur="500" fill="hold"/>
                                        <p:tgtEl>
                                          <p:spTgt spid="23"/>
                                        </p:tgtEl>
                                        <p:attrNameLst>
                                          <p:attrName>style.rotation</p:attrName>
                                        </p:attrNameLst>
                                      </p:cBhvr>
                                      <p:tavLst>
                                        <p:tav tm="0">
                                          <p:val>
                                            <p:fltVal val="360"/>
                                          </p:val>
                                        </p:tav>
                                        <p:tav tm="100000">
                                          <p:val>
                                            <p:fltVal val="0"/>
                                          </p:val>
                                        </p:tav>
                                      </p:tavLst>
                                    </p:anim>
                                    <p:animEffect transition="in" filter="fade">
                                      <p:cBhvr>
                                        <p:cTn id="39" dur="500"/>
                                        <p:tgtEl>
                                          <p:spTgt spid="23"/>
                                        </p:tgtEl>
                                      </p:cBhvr>
                                    </p:animEffect>
                                  </p:childTnLst>
                                </p:cTn>
                              </p:par>
                              <p:par>
                                <p:cTn id="40" presetID="2" presetClass="entr" presetSubtype="4" accel="20000" decel="8000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1" presetClass="entr" presetSubtype="1"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heel(1)">
                                      <p:cBhvr>
                                        <p:cTn id="47" dur="1500"/>
                                        <p:tgtEl>
                                          <p:spTgt spid="10"/>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par>
                                <p:cTn id="54" presetID="49" presetClass="entr" presetSubtype="0" decel="10000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500" fill="hold"/>
                                        <p:tgtEl>
                                          <p:spTgt spid="24"/>
                                        </p:tgtEl>
                                        <p:attrNameLst>
                                          <p:attrName>ppt_w</p:attrName>
                                        </p:attrNameLst>
                                      </p:cBhvr>
                                      <p:tavLst>
                                        <p:tav tm="0">
                                          <p:val>
                                            <p:fltVal val="0"/>
                                          </p:val>
                                        </p:tav>
                                        <p:tav tm="100000">
                                          <p:val>
                                            <p:strVal val="#ppt_w"/>
                                          </p:val>
                                        </p:tav>
                                      </p:tavLst>
                                    </p:anim>
                                    <p:anim calcmode="lin" valueType="num">
                                      <p:cBhvr>
                                        <p:cTn id="57" dur="500" fill="hold"/>
                                        <p:tgtEl>
                                          <p:spTgt spid="24"/>
                                        </p:tgtEl>
                                        <p:attrNameLst>
                                          <p:attrName>ppt_h</p:attrName>
                                        </p:attrNameLst>
                                      </p:cBhvr>
                                      <p:tavLst>
                                        <p:tav tm="0">
                                          <p:val>
                                            <p:fltVal val="0"/>
                                          </p:val>
                                        </p:tav>
                                        <p:tav tm="100000">
                                          <p:val>
                                            <p:strVal val="#ppt_h"/>
                                          </p:val>
                                        </p:tav>
                                      </p:tavLst>
                                    </p:anim>
                                    <p:anim calcmode="lin" valueType="num">
                                      <p:cBhvr>
                                        <p:cTn id="58" dur="500" fill="hold"/>
                                        <p:tgtEl>
                                          <p:spTgt spid="24"/>
                                        </p:tgtEl>
                                        <p:attrNameLst>
                                          <p:attrName>style.rotation</p:attrName>
                                        </p:attrNameLst>
                                      </p:cBhvr>
                                      <p:tavLst>
                                        <p:tav tm="0">
                                          <p:val>
                                            <p:fltVal val="360"/>
                                          </p:val>
                                        </p:tav>
                                        <p:tav tm="100000">
                                          <p:val>
                                            <p:fltVal val="0"/>
                                          </p:val>
                                        </p:tav>
                                      </p:tavLst>
                                    </p:anim>
                                    <p:animEffect transition="in" filter="fade">
                                      <p:cBhvr>
                                        <p:cTn id="59" dur="500"/>
                                        <p:tgtEl>
                                          <p:spTgt spid="24"/>
                                        </p:tgtEl>
                                      </p:cBhvr>
                                    </p:animEffect>
                                  </p:childTnLst>
                                </p:cTn>
                              </p:par>
                              <p:par>
                                <p:cTn id="60" presetID="2" presetClass="entr" presetSubtype="4" accel="20000" decel="8000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additive="base">
                                        <p:cTn id="62" dur="500" fill="hold"/>
                                        <p:tgtEl>
                                          <p:spTgt spid="19"/>
                                        </p:tgtEl>
                                        <p:attrNameLst>
                                          <p:attrName>ppt_x</p:attrName>
                                        </p:attrNameLst>
                                      </p:cBhvr>
                                      <p:tavLst>
                                        <p:tav tm="0">
                                          <p:val>
                                            <p:strVal val="#ppt_x"/>
                                          </p:val>
                                        </p:tav>
                                        <p:tav tm="100000">
                                          <p:val>
                                            <p:strVal val="#ppt_x"/>
                                          </p:val>
                                        </p:tav>
                                      </p:tavLst>
                                    </p:anim>
                                    <p:anim calcmode="lin" valueType="num">
                                      <p:cBhvr additive="base">
                                        <p:cTn id="63" dur="500" fill="hold"/>
                                        <p:tgtEl>
                                          <p:spTgt spid="19"/>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1" presetClass="entr" presetSubtype="1"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heel(1)">
                                      <p:cBhvr>
                                        <p:cTn id="67" dur="1500"/>
                                        <p:tgtEl>
                                          <p:spTgt spid="13"/>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p:cTn id="71" dur="500" fill="hold"/>
                                        <p:tgtEl>
                                          <p:spTgt spid="14"/>
                                        </p:tgtEl>
                                        <p:attrNameLst>
                                          <p:attrName>ppt_w</p:attrName>
                                        </p:attrNameLst>
                                      </p:cBhvr>
                                      <p:tavLst>
                                        <p:tav tm="0">
                                          <p:val>
                                            <p:fltVal val="0"/>
                                          </p:val>
                                        </p:tav>
                                        <p:tav tm="100000">
                                          <p:val>
                                            <p:strVal val="#ppt_w"/>
                                          </p:val>
                                        </p:tav>
                                      </p:tavLst>
                                    </p:anim>
                                    <p:anim calcmode="lin" valueType="num">
                                      <p:cBhvr>
                                        <p:cTn id="72" dur="500" fill="hold"/>
                                        <p:tgtEl>
                                          <p:spTgt spid="14"/>
                                        </p:tgtEl>
                                        <p:attrNameLst>
                                          <p:attrName>ppt_h</p:attrName>
                                        </p:attrNameLst>
                                      </p:cBhvr>
                                      <p:tavLst>
                                        <p:tav tm="0">
                                          <p:val>
                                            <p:fltVal val="0"/>
                                          </p:val>
                                        </p:tav>
                                        <p:tav tm="100000">
                                          <p:val>
                                            <p:strVal val="#ppt_h"/>
                                          </p:val>
                                        </p:tav>
                                      </p:tavLst>
                                    </p:anim>
                                    <p:animEffect transition="in" filter="fade">
                                      <p:cBhvr>
                                        <p:cTn id="73" dur="500"/>
                                        <p:tgtEl>
                                          <p:spTgt spid="14"/>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ppt_w</p:attrName>
                                        </p:attrNameLst>
                                      </p:cBhvr>
                                      <p:tavLst>
                                        <p:tav tm="0">
                                          <p:val>
                                            <p:fltVal val="0"/>
                                          </p:val>
                                        </p:tav>
                                        <p:tav tm="100000">
                                          <p:val>
                                            <p:strVal val="#ppt_w"/>
                                          </p:val>
                                        </p:tav>
                                      </p:tavLst>
                                    </p:anim>
                                    <p:anim calcmode="lin" valueType="num">
                                      <p:cBhvr>
                                        <p:cTn id="77" dur="500" fill="hold"/>
                                        <p:tgtEl>
                                          <p:spTgt spid="25"/>
                                        </p:tgtEl>
                                        <p:attrNameLst>
                                          <p:attrName>ppt_h</p:attrName>
                                        </p:attrNameLst>
                                      </p:cBhvr>
                                      <p:tavLst>
                                        <p:tav tm="0">
                                          <p:val>
                                            <p:fltVal val="0"/>
                                          </p:val>
                                        </p:tav>
                                        <p:tav tm="100000">
                                          <p:val>
                                            <p:strVal val="#ppt_h"/>
                                          </p:val>
                                        </p:tav>
                                      </p:tavLst>
                                    </p:anim>
                                    <p:anim calcmode="lin" valueType="num">
                                      <p:cBhvr>
                                        <p:cTn id="78" dur="500" fill="hold"/>
                                        <p:tgtEl>
                                          <p:spTgt spid="25"/>
                                        </p:tgtEl>
                                        <p:attrNameLst>
                                          <p:attrName>style.rotation</p:attrName>
                                        </p:attrNameLst>
                                      </p:cBhvr>
                                      <p:tavLst>
                                        <p:tav tm="0">
                                          <p:val>
                                            <p:fltVal val="360"/>
                                          </p:val>
                                        </p:tav>
                                        <p:tav tm="100000">
                                          <p:val>
                                            <p:fltVal val="0"/>
                                          </p:val>
                                        </p:tav>
                                      </p:tavLst>
                                    </p:anim>
                                    <p:animEffect transition="in" filter="fade">
                                      <p:cBhvr>
                                        <p:cTn id="79" dur="500"/>
                                        <p:tgtEl>
                                          <p:spTgt spid="25"/>
                                        </p:tgtEl>
                                      </p:cBhvr>
                                    </p:animEffect>
                                  </p:childTnLst>
                                </p:cTn>
                              </p:par>
                              <p:par>
                                <p:cTn id="80" presetID="2" presetClass="entr" presetSubtype="4" accel="20000" decel="80000"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additive="base">
                                        <p:cTn id="82" dur="500" fill="hold"/>
                                        <p:tgtEl>
                                          <p:spTgt spid="20"/>
                                        </p:tgtEl>
                                        <p:attrNameLst>
                                          <p:attrName>ppt_x</p:attrName>
                                        </p:attrNameLst>
                                      </p:cBhvr>
                                      <p:tavLst>
                                        <p:tav tm="0">
                                          <p:val>
                                            <p:strVal val="#ppt_x"/>
                                          </p:val>
                                        </p:tav>
                                        <p:tav tm="100000">
                                          <p:val>
                                            <p:strVal val="#ppt_x"/>
                                          </p:val>
                                        </p:tav>
                                      </p:tavLst>
                                    </p:anim>
                                    <p:anim calcmode="lin" valueType="num">
                                      <p:cBhvr additive="base">
                                        <p:cTn id="83" dur="500" fill="hold"/>
                                        <p:tgtEl>
                                          <p:spTgt spid="20"/>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1" presetClass="entr" presetSubtype="1" fill="hold" grpId="0" nodeType="after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heel(1)">
                                      <p:cBhvr>
                                        <p:cTn id="87" dur="1500"/>
                                        <p:tgtEl>
                                          <p:spTgt spid="26"/>
                                        </p:tgtEl>
                                      </p:cBhvr>
                                    </p:animEffect>
                                  </p:childTnLst>
                                </p:cTn>
                              </p:par>
                            </p:childTnLst>
                          </p:cTn>
                        </p:par>
                        <p:par>
                          <p:cTn id="88" fill="hold">
                            <p:stCondLst>
                              <p:cond delay="9500"/>
                            </p:stCondLst>
                            <p:childTnLst>
                              <p:par>
                                <p:cTn id="89" presetID="53" presetClass="entr" presetSubtype="16" fill="hold" grpId="0" nodeType="after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p:cTn id="91" dur="500" fill="hold"/>
                                        <p:tgtEl>
                                          <p:spTgt spid="27"/>
                                        </p:tgtEl>
                                        <p:attrNameLst>
                                          <p:attrName>ppt_w</p:attrName>
                                        </p:attrNameLst>
                                      </p:cBhvr>
                                      <p:tavLst>
                                        <p:tav tm="0">
                                          <p:val>
                                            <p:fltVal val="0"/>
                                          </p:val>
                                        </p:tav>
                                        <p:tav tm="100000">
                                          <p:val>
                                            <p:strVal val="#ppt_w"/>
                                          </p:val>
                                        </p:tav>
                                      </p:tavLst>
                                    </p:anim>
                                    <p:anim calcmode="lin" valueType="num">
                                      <p:cBhvr>
                                        <p:cTn id="92" dur="500" fill="hold"/>
                                        <p:tgtEl>
                                          <p:spTgt spid="27"/>
                                        </p:tgtEl>
                                        <p:attrNameLst>
                                          <p:attrName>ppt_h</p:attrName>
                                        </p:attrNameLst>
                                      </p:cBhvr>
                                      <p:tavLst>
                                        <p:tav tm="0">
                                          <p:val>
                                            <p:fltVal val="0"/>
                                          </p:val>
                                        </p:tav>
                                        <p:tav tm="100000">
                                          <p:val>
                                            <p:strVal val="#ppt_h"/>
                                          </p:val>
                                        </p:tav>
                                      </p:tavLst>
                                    </p:anim>
                                    <p:animEffect transition="in" filter="fade">
                                      <p:cBhvr>
                                        <p:cTn id="93" dur="500"/>
                                        <p:tgtEl>
                                          <p:spTgt spid="27"/>
                                        </p:tgtEl>
                                      </p:cBhvr>
                                    </p:animEffect>
                                  </p:childTnLst>
                                </p:cTn>
                              </p:par>
                              <p:par>
                                <p:cTn id="94" presetID="49" presetClass="entr" presetSubtype="0" decel="100000" fill="hold" grpId="0" nodeType="withEffect">
                                  <p:stCondLst>
                                    <p:cond delay="0"/>
                                  </p:stCondLst>
                                  <p:childTnLst>
                                    <p:set>
                                      <p:cBhvr>
                                        <p:cTn id="95" dur="1" fill="hold">
                                          <p:stCondLst>
                                            <p:cond delay="0"/>
                                          </p:stCondLst>
                                        </p:cTn>
                                        <p:tgtEl>
                                          <p:spTgt spid="28"/>
                                        </p:tgtEl>
                                        <p:attrNameLst>
                                          <p:attrName>style.visibility</p:attrName>
                                        </p:attrNameLst>
                                      </p:cBhvr>
                                      <p:to>
                                        <p:strVal val="visible"/>
                                      </p:to>
                                    </p:set>
                                    <p:anim calcmode="lin" valueType="num">
                                      <p:cBhvr>
                                        <p:cTn id="96" dur="500" fill="hold"/>
                                        <p:tgtEl>
                                          <p:spTgt spid="28"/>
                                        </p:tgtEl>
                                        <p:attrNameLst>
                                          <p:attrName>ppt_w</p:attrName>
                                        </p:attrNameLst>
                                      </p:cBhvr>
                                      <p:tavLst>
                                        <p:tav tm="0">
                                          <p:val>
                                            <p:fltVal val="0"/>
                                          </p:val>
                                        </p:tav>
                                        <p:tav tm="100000">
                                          <p:val>
                                            <p:strVal val="#ppt_w"/>
                                          </p:val>
                                        </p:tav>
                                      </p:tavLst>
                                    </p:anim>
                                    <p:anim calcmode="lin" valueType="num">
                                      <p:cBhvr>
                                        <p:cTn id="97" dur="500" fill="hold"/>
                                        <p:tgtEl>
                                          <p:spTgt spid="28"/>
                                        </p:tgtEl>
                                        <p:attrNameLst>
                                          <p:attrName>ppt_h</p:attrName>
                                        </p:attrNameLst>
                                      </p:cBhvr>
                                      <p:tavLst>
                                        <p:tav tm="0">
                                          <p:val>
                                            <p:fltVal val="0"/>
                                          </p:val>
                                        </p:tav>
                                        <p:tav tm="100000">
                                          <p:val>
                                            <p:strVal val="#ppt_h"/>
                                          </p:val>
                                        </p:tav>
                                      </p:tavLst>
                                    </p:anim>
                                    <p:anim calcmode="lin" valueType="num">
                                      <p:cBhvr>
                                        <p:cTn id="98" dur="500" fill="hold"/>
                                        <p:tgtEl>
                                          <p:spTgt spid="28"/>
                                        </p:tgtEl>
                                        <p:attrNameLst>
                                          <p:attrName>style.rotation</p:attrName>
                                        </p:attrNameLst>
                                      </p:cBhvr>
                                      <p:tavLst>
                                        <p:tav tm="0">
                                          <p:val>
                                            <p:fltVal val="360"/>
                                          </p:val>
                                        </p:tav>
                                        <p:tav tm="100000">
                                          <p:val>
                                            <p:fltVal val="0"/>
                                          </p:val>
                                        </p:tav>
                                      </p:tavLst>
                                    </p:anim>
                                    <p:animEffect transition="in" filter="fade">
                                      <p:cBhvr>
                                        <p:cTn id="99" dur="500"/>
                                        <p:tgtEl>
                                          <p:spTgt spid="28"/>
                                        </p:tgtEl>
                                      </p:cBhvr>
                                    </p:animEffect>
                                  </p:childTnLst>
                                </p:cTn>
                              </p:par>
                            </p:childTnLst>
                          </p:cTn>
                        </p:par>
                        <p:par>
                          <p:cTn id="100" fill="hold">
                            <p:stCondLst>
                              <p:cond delay="10000"/>
                            </p:stCondLst>
                            <p:childTnLst>
                              <p:par>
                                <p:cTn id="101" presetID="21" presetClass="entr" presetSubtype="1"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wheel(1)">
                                      <p:cBhvr>
                                        <p:cTn id="103" dur="1500"/>
                                        <p:tgtEl>
                                          <p:spTgt spid="29"/>
                                        </p:tgtEl>
                                      </p:cBhvr>
                                    </p:animEffect>
                                  </p:childTnLst>
                                </p:cTn>
                              </p:par>
                            </p:childTnLst>
                          </p:cTn>
                        </p:par>
                        <p:par>
                          <p:cTn id="104" fill="hold">
                            <p:stCondLst>
                              <p:cond delay="11500"/>
                            </p:stCondLst>
                            <p:childTnLst>
                              <p:par>
                                <p:cTn id="105" presetID="53" presetClass="entr" presetSubtype="16" fill="hold" grpId="0" nodeType="afterEffect">
                                  <p:stCondLst>
                                    <p:cond delay="0"/>
                                  </p:stCondLst>
                                  <p:childTnLst>
                                    <p:set>
                                      <p:cBhvr>
                                        <p:cTn id="106" dur="1" fill="hold">
                                          <p:stCondLst>
                                            <p:cond delay="0"/>
                                          </p:stCondLst>
                                        </p:cTn>
                                        <p:tgtEl>
                                          <p:spTgt spid="30"/>
                                        </p:tgtEl>
                                        <p:attrNameLst>
                                          <p:attrName>style.visibility</p:attrName>
                                        </p:attrNameLst>
                                      </p:cBhvr>
                                      <p:to>
                                        <p:strVal val="visible"/>
                                      </p:to>
                                    </p:set>
                                    <p:anim calcmode="lin" valueType="num">
                                      <p:cBhvr>
                                        <p:cTn id="107" dur="500" fill="hold"/>
                                        <p:tgtEl>
                                          <p:spTgt spid="30"/>
                                        </p:tgtEl>
                                        <p:attrNameLst>
                                          <p:attrName>ppt_w</p:attrName>
                                        </p:attrNameLst>
                                      </p:cBhvr>
                                      <p:tavLst>
                                        <p:tav tm="0">
                                          <p:val>
                                            <p:fltVal val="0"/>
                                          </p:val>
                                        </p:tav>
                                        <p:tav tm="100000">
                                          <p:val>
                                            <p:strVal val="#ppt_w"/>
                                          </p:val>
                                        </p:tav>
                                      </p:tavLst>
                                    </p:anim>
                                    <p:anim calcmode="lin" valueType="num">
                                      <p:cBhvr>
                                        <p:cTn id="108" dur="500" fill="hold"/>
                                        <p:tgtEl>
                                          <p:spTgt spid="30"/>
                                        </p:tgtEl>
                                        <p:attrNameLst>
                                          <p:attrName>ppt_h</p:attrName>
                                        </p:attrNameLst>
                                      </p:cBhvr>
                                      <p:tavLst>
                                        <p:tav tm="0">
                                          <p:val>
                                            <p:fltVal val="0"/>
                                          </p:val>
                                        </p:tav>
                                        <p:tav tm="100000">
                                          <p:val>
                                            <p:strVal val="#ppt_h"/>
                                          </p:val>
                                        </p:tav>
                                      </p:tavLst>
                                    </p:anim>
                                    <p:animEffect transition="in" filter="fade">
                                      <p:cBhvr>
                                        <p:cTn id="109" dur="500"/>
                                        <p:tgtEl>
                                          <p:spTgt spid="30"/>
                                        </p:tgtEl>
                                      </p:cBhvr>
                                    </p:animEffect>
                                  </p:childTnLst>
                                </p:cTn>
                              </p:par>
                              <p:par>
                                <p:cTn id="110" presetID="49" presetClass="entr" presetSubtype="0" decel="100000" fill="hold" grpId="0" nodeType="withEffect">
                                  <p:stCondLst>
                                    <p:cond delay="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500" fill="hold"/>
                                        <p:tgtEl>
                                          <p:spTgt spid="31"/>
                                        </p:tgtEl>
                                        <p:attrNameLst>
                                          <p:attrName>ppt_w</p:attrName>
                                        </p:attrNameLst>
                                      </p:cBhvr>
                                      <p:tavLst>
                                        <p:tav tm="0">
                                          <p:val>
                                            <p:fltVal val="0"/>
                                          </p:val>
                                        </p:tav>
                                        <p:tav tm="100000">
                                          <p:val>
                                            <p:strVal val="#ppt_w"/>
                                          </p:val>
                                        </p:tav>
                                      </p:tavLst>
                                    </p:anim>
                                    <p:anim calcmode="lin" valueType="num">
                                      <p:cBhvr>
                                        <p:cTn id="113" dur="500" fill="hold"/>
                                        <p:tgtEl>
                                          <p:spTgt spid="31"/>
                                        </p:tgtEl>
                                        <p:attrNameLst>
                                          <p:attrName>ppt_h</p:attrName>
                                        </p:attrNameLst>
                                      </p:cBhvr>
                                      <p:tavLst>
                                        <p:tav tm="0">
                                          <p:val>
                                            <p:fltVal val="0"/>
                                          </p:val>
                                        </p:tav>
                                        <p:tav tm="100000">
                                          <p:val>
                                            <p:strVal val="#ppt_h"/>
                                          </p:val>
                                        </p:tav>
                                      </p:tavLst>
                                    </p:anim>
                                    <p:anim calcmode="lin" valueType="num">
                                      <p:cBhvr>
                                        <p:cTn id="114" dur="500" fill="hold"/>
                                        <p:tgtEl>
                                          <p:spTgt spid="31"/>
                                        </p:tgtEl>
                                        <p:attrNameLst>
                                          <p:attrName>style.rotation</p:attrName>
                                        </p:attrNameLst>
                                      </p:cBhvr>
                                      <p:tavLst>
                                        <p:tav tm="0">
                                          <p:val>
                                            <p:fltVal val="360"/>
                                          </p:val>
                                        </p:tav>
                                        <p:tav tm="100000">
                                          <p:val>
                                            <p:fltVal val="0"/>
                                          </p:val>
                                        </p:tav>
                                      </p:tavLst>
                                    </p:anim>
                                    <p:animEffect transition="in" filter="fade">
                                      <p:cBhvr>
                                        <p:cTn id="115" dur="500"/>
                                        <p:tgtEl>
                                          <p:spTgt spid="31"/>
                                        </p:tgtEl>
                                      </p:cBhvr>
                                    </p:animEffect>
                                  </p:childTnLst>
                                </p:cTn>
                              </p:par>
                              <p:par>
                                <p:cTn id="116" presetID="2" presetClass="entr" presetSubtype="4" accel="20000" decel="80000" fill="hold" grpId="0" nodeType="withEffect">
                                  <p:stCondLst>
                                    <p:cond delay="0"/>
                                  </p:stCondLst>
                                  <p:childTnLst>
                                    <p:set>
                                      <p:cBhvr>
                                        <p:cTn id="117" dur="1" fill="hold">
                                          <p:stCondLst>
                                            <p:cond delay="0"/>
                                          </p:stCondLst>
                                        </p:cTn>
                                        <p:tgtEl>
                                          <p:spTgt spid="32"/>
                                        </p:tgtEl>
                                        <p:attrNameLst>
                                          <p:attrName>style.visibility</p:attrName>
                                        </p:attrNameLst>
                                      </p:cBhvr>
                                      <p:to>
                                        <p:strVal val="visible"/>
                                      </p:to>
                                    </p:set>
                                    <p:anim calcmode="lin" valueType="num">
                                      <p:cBhvr additive="base">
                                        <p:cTn id="118" dur="500" fill="hold"/>
                                        <p:tgtEl>
                                          <p:spTgt spid="32"/>
                                        </p:tgtEl>
                                        <p:attrNameLst>
                                          <p:attrName>ppt_x</p:attrName>
                                        </p:attrNameLst>
                                      </p:cBhvr>
                                      <p:tavLst>
                                        <p:tav tm="0">
                                          <p:val>
                                            <p:strVal val="#ppt_x"/>
                                          </p:val>
                                        </p:tav>
                                        <p:tav tm="100000">
                                          <p:val>
                                            <p:strVal val="#ppt_x"/>
                                          </p:val>
                                        </p:tav>
                                      </p:tavLst>
                                    </p:anim>
                                    <p:anim calcmode="lin" valueType="num">
                                      <p:cBhvr additive="base">
                                        <p:cTn id="119" dur="500" fill="hold"/>
                                        <p:tgtEl>
                                          <p:spTgt spid="32"/>
                                        </p:tgtEl>
                                        <p:attrNameLst>
                                          <p:attrName>ppt_y</p:attrName>
                                        </p:attrNameLst>
                                      </p:cBhvr>
                                      <p:tavLst>
                                        <p:tav tm="0">
                                          <p:val>
                                            <p:strVal val="1+#ppt_h/2"/>
                                          </p:val>
                                        </p:tav>
                                        <p:tav tm="100000">
                                          <p:val>
                                            <p:strVal val="#ppt_y"/>
                                          </p:val>
                                        </p:tav>
                                      </p:tavLst>
                                    </p:anim>
                                  </p:childTnLst>
                                </p:cTn>
                              </p:par>
                              <p:par>
                                <p:cTn id="120" presetID="2" presetClass="entr" presetSubtype="4" accel="20000" decel="80000" fill="hold" grpId="0" nodeType="withEffect">
                                  <p:stCondLst>
                                    <p:cond delay="0"/>
                                  </p:stCondLst>
                                  <p:childTnLst>
                                    <p:set>
                                      <p:cBhvr>
                                        <p:cTn id="121" dur="1" fill="hold">
                                          <p:stCondLst>
                                            <p:cond delay="0"/>
                                          </p:stCondLst>
                                        </p:cTn>
                                        <p:tgtEl>
                                          <p:spTgt spid="33"/>
                                        </p:tgtEl>
                                        <p:attrNameLst>
                                          <p:attrName>style.visibility</p:attrName>
                                        </p:attrNameLst>
                                      </p:cBhvr>
                                      <p:to>
                                        <p:strVal val="visible"/>
                                      </p:to>
                                    </p:set>
                                    <p:anim calcmode="lin" valueType="num">
                                      <p:cBhvr additive="base">
                                        <p:cTn id="122" dur="500" fill="hold"/>
                                        <p:tgtEl>
                                          <p:spTgt spid="33"/>
                                        </p:tgtEl>
                                        <p:attrNameLst>
                                          <p:attrName>ppt_x</p:attrName>
                                        </p:attrNameLst>
                                      </p:cBhvr>
                                      <p:tavLst>
                                        <p:tav tm="0">
                                          <p:val>
                                            <p:strVal val="#ppt_x"/>
                                          </p:val>
                                        </p:tav>
                                        <p:tav tm="100000">
                                          <p:val>
                                            <p:strVal val="#ppt_x"/>
                                          </p:val>
                                        </p:tav>
                                      </p:tavLst>
                                    </p:anim>
                                    <p:anim calcmode="lin" valueType="num">
                                      <p:cBhvr additive="base">
                                        <p:cTn id="12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P spid="8" grpId="0" animBg="1"/>
      <p:bldP spid="10" grpId="0" animBg="1"/>
      <p:bldP spid="11" grpId="0" animBg="1"/>
      <p:bldP spid="13" grpId="0" animBg="1"/>
      <p:bldP spid="14" grpId="0" animBg="1"/>
      <p:bldP spid="17" grpId="0"/>
      <p:bldP spid="18" grpId="0"/>
      <p:bldP spid="19" grpId="0"/>
      <p:bldP spid="20" grpId="0"/>
      <p:bldP spid="22" grpId="0"/>
      <p:bldP spid="23" grpId="0"/>
      <p:bldP spid="24" grpId="0"/>
      <p:bldP spid="25" grpId="0"/>
      <p:bldP spid="26" grpId="0" animBg="1"/>
      <p:bldP spid="27" grpId="0" animBg="1"/>
      <p:bldP spid="28" grpId="0"/>
      <p:bldP spid="29" grpId="0" animBg="1"/>
      <p:bldP spid="30" grpId="0" animBg="1"/>
      <p:bldP spid="31"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p:cNvSpPr/>
          <p:nvPr/>
        </p:nvSpPr>
        <p:spPr>
          <a:xfrm>
            <a:off x="6861733" y="4205022"/>
            <a:ext cx="657581" cy="65775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70" name="TextBox 169"/>
          <p:cNvSpPr txBox="1"/>
          <p:nvPr/>
        </p:nvSpPr>
        <p:spPr>
          <a:xfrm>
            <a:off x="6911470" y="4166610"/>
            <a:ext cx="569592"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4</a:t>
            </a:r>
          </a:p>
        </p:txBody>
      </p:sp>
      <p:sp>
        <p:nvSpPr>
          <p:cNvPr id="172" name="Rectangle 171"/>
          <p:cNvSpPr/>
          <p:nvPr/>
        </p:nvSpPr>
        <p:spPr>
          <a:xfrm>
            <a:off x="6872103" y="5071541"/>
            <a:ext cx="657581" cy="65775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73" name="TextBox 172"/>
          <p:cNvSpPr txBox="1"/>
          <p:nvPr/>
        </p:nvSpPr>
        <p:spPr>
          <a:xfrm>
            <a:off x="6950535" y="5030512"/>
            <a:ext cx="446755"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5</a:t>
            </a:r>
          </a:p>
        </p:txBody>
      </p:sp>
      <p:sp>
        <p:nvSpPr>
          <p:cNvPr id="176" name="Rectangle 175"/>
          <p:cNvSpPr/>
          <p:nvPr/>
        </p:nvSpPr>
        <p:spPr>
          <a:xfrm>
            <a:off x="6869383" y="3303056"/>
            <a:ext cx="657581" cy="65775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77" name="TextBox 176"/>
          <p:cNvSpPr txBox="1"/>
          <p:nvPr/>
        </p:nvSpPr>
        <p:spPr>
          <a:xfrm>
            <a:off x="6929591" y="3264644"/>
            <a:ext cx="551470"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3</a:t>
            </a:r>
          </a:p>
        </p:txBody>
      </p:sp>
      <p:sp>
        <p:nvSpPr>
          <p:cNvPr id="180" name="Rectangle 179"/>
          <p:cNvSpPr/>
          <p:nvPr/>
        </p:nvSpPr>
        <p:spPr>
          <a:xfrm>
            <a:off x="6869383" y="2409718"/>
            <a:ext cx="657581" cy="65775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81" name="TextBox 180"/>
          <p:cNvSpPr txBox="1"/>
          <p:nvPr/>
        </p:nvSpPr>
        <p:spPr>
          <a:xfrm>
            <a:off x="6910621" y="2367057"/>
            <a:ext cx="551470"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2</a:t>
            </a:r>
          </a:p>
        </p:txBody>
      </p:sp>
      <p:sp>
        <p:nvSpPr>
          <p:cNvPr id="184" name="Rectangle 183"/>
          <p:cNvSpPr/>
          <p:nvPr/>
        </p:nvSpPr>
        <p:spPr>
          <a:xfrm>
            <a:off x="6877034" y="1507752"/>
            <a:ext cx="657581" cy="6577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85" name="TextBox 184"/>
          <p:cNvSpPr txBox="1"/>
          <p:nvPr/>
        </p:nvSpPr>
        <p:spPr>
          <a:xfrm>
            <a:off x="6950913" y="1469341"/>
            <a:ext cx="467319"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1</a:t>
            </a:r>
          </a:p>
        </p:txBody>
      </p:sp>
      <p:sp>
        <p:nvSpPr>
          <p:cNvPr id="17" name="Rectangle 16"/>
          <p:cNvSpPr/>
          <p:nvPr/>
        </p:nvSpPr>
        <p:spPr>
          <a:xfrm>
            <a:off x="7608494" y="1566922"/>
            <a:ext cx="3972319" cy="307783"/>
          </a:xfrm>
          <a:prstGeom prst="rect">
            <a:avLst/>
          </a:prstGeom>
        </p:spPr>
        <p:txBody>
          <a:bodyPr wrap="square" lIns="91445" tIns="45723" rIns="91445" bIns="45723">
            <a:spAutoFit/>
          </a:bodyPr>
          <a:lstStyle/>
          <a:p>
            <a:r>
              <a:rPr lang="en-US" sz="1400" dirty="0">
                <a:cs typeface="Lato Light"/>
              </a:rPr>
              <a:t>Almost all engagement is through Smartphone</a:t>
            </a:r>
          </a:p>
        </p:txBody>
      </p:sp>
      <p:sp>
        <p:nvSpPr>
          <p:cNvPr id="18" name="Rectangle 17"/>
          <p:cNvSpPr/>
          <p:nvPr/>
        </p:nvSpPr>
        <p:spPr>
          <a:xfrm>
            <a:off x="7608494" y="2409718"/>
            <a:ext cx="3820319" cy="307783"/>
          </a:xfrm>
          <a:prstGeom prst="rect">
            <a:avLst/>
          </a:prstGeom>
        </p:spPr>
        <p:txBody>
          <a:bodyPr wrap="square" lIns="91445" tIns="45723" rIns="91445" bIns="45723">
            <a:spAutoFit/>
          </a:bodyPr>
          <a:lstStyle/>
          <a:p>
            <a:r>
              <a:rPr lang="en-US" sz="1400" dirty="0">
                <a:cs typeface="Lato Light"/>
              </a:rPr>
              <a:t>First place for music</a:t>
            </a:r>
          </a:p>
        </p:txBody>
      </p:sp>
      <p:sp>
        <p:nvSpPr>
          <p:cNvPr id="19" name="Rectangle 18"/>
          <p:cNvSpPr/>
          <p:nvPr/>
        </p:nvSpPr>
        <p:spPr>
          <a:xfrm>
            <a:off x="7558585" y="3270114"/>
            <a:ext cx="4437672" cy="307783"/>
          </a:xfrm>
          <a:prstGeom prst="rect">
            <a:avLst/>
          </a:prstGeom>
        </p:spPr>
        <p:txBody>
          <a:bodyPr wrap="square" lIns="91445" tIns="45723" rIns="91445" bIns="45723">
            <a:spAutoFit/>
          </a:bodyPr>
          <a:lstStyle/>
          <a:p>
            <a:r>
              <a:rPr lang="en-US" sz="1400" dirty="0">
                <a:cs typeface="Lato Light"/>
              </a:rPr>
              <a:t>Smartphone is preferred device for streaming video </a:t>
            </a:r>
          </a:p>
        </p:txBody>
      </p:sp>
      <p:sp>
        <p:nvSpPr>
          <p:cNvPr id="20" name="Rectangle 19"/>
          <p:cNvSpPr/>
          <p:nvPr/>
        </p:nvSpPr>
        <p:spPr>
          <a:xfrm>
            <a:off x="7614539" y="4194089"/>
            <a:ext cx="3820319" cy="307783"/>
          </a:xfrm>
          <a:prstGeom prst="rect">
            <a:avLst/>
          </a:prstGeom>
        </p:spPr>
        <p:txBody>
          <a:bodyPr wrap="square" lIns="91445" tIns="45723" rIns="91445" bIns="45723">
            <a:spAutoFit/>
          </a:bodyPr>
          <a:lstStyle/>
          <a:p>
            <a:r>
              <a:rPr lang="en-US" sz="1400" dirty="0">
                <a:cs typeface="Lato Light"/>
              </a:rPr>
              <a:t>GPS and navigation Apps </a:t>
            </a:r>
          </a:p>
        </p:txBody>
      </p:sp>
      <p:sp>
        <p:nvSpPr>
          <p:cNvPr id="21" name="Rectangle 20"/>
          <p:cNvSpPr/>
          <p:nvPr/>
        </p:nvSpPr>
        <p:spPr>
          <a:xfrm>
            <a:off x="7614539" y="5024241"/>
            <a:ext cx="3820319" cy="307783"/>
          </a:xfrm>
          <a:prstGeom prst="rect">
            <a:avLst/>
          </a:prstGeom>
        </p:spPr>
        <p:txBody>
          <a:bodyPr wrap="square" lIns="91445" tIns="45723" rIns="91445" bIns="45723">
            <a:spAutoFit/>
          </a:bodyPr>
          <a:lstStyle/>
          <a:p>
            <a:r>
              <a:rPr lang="en-US" sz="1400" dirty="0">
                <a:cs typeface="Lato Light"/>
              </a:rPr>
              <a:t>Very low app download</a:t>
            </a:r>
          </a:p>
        </p:txBody>
      </p:sp>
      <p:sp>
        <p:nvSpPr>
          <p:cNvPr id="136" name="Rectangle 135"/>
          <p:cNvSpPr/>
          <p:nvPr/>
        </p:nvSpPr>
        <p:spPr>
          <a:xfrm>
            <a:off x="1016985" y="2774009"/>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7" name="Rectangle 136"/>
          <p:cNvSpPr/>
          <p:nvPr/>
        </p:nvSpPr>
        <p:spPr>
          <a:xfrm>
            <a:off x="1016985" y="2942752"/>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8" name="Rectangle 137"/>
          <p:cNvSpPr/>
          <p:nvPr/>
        </p:nvSpPr>
        <p:spPr>
          <a:xfrm>
            <a:off x="1016985" y="2436522"/>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9" name="Rectangle 138"/>
          <p:cNvSpPr/>
          <p:nvPr/>
        </p:nvSpPr>
        <p:spPr>
          <a:xfrm>
            <a:off x="1016985" y="2605265"/>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0" name="Rectangle 139"/>
          <p:cNvSpPr/>
          <p:nvPr/>
        </p:nvSpPr>
        <p:spPr>
          <a:xfrm>
            <a:off x="1016985" y="2099033"/>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1" name="Rectangle 140"/>
          <p:cNvSpPr/>
          <p:nvPr/>
        </p:nvSpPr>
        <p:spPr>
          <a:xfrm>
            <a:off x="1016985" y="2267777"/>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2" name="Rectangle 141"/>
          <p:cNvSpPr/>
          <p:nvPr/>
        </p:nvSpPr>
        <p:spPr>
          <a:xfrm>
            <a:off x="1016985" y="176154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rgbClr val="A6A6A6"/>
              </a:solidFill>
            </a:endParaRPr>
          </a:p>
        </p:txBody>
      </p:sp>
      <p:sp>
        <p:nvSpPr>
          <p:cNvPr id="143" name="Rectangle 142"/>
          <p:cNvSpPr/>
          <p:nvPr/>
        </p:nvSpPr>
        <p:spPr>
          <a:xfrm>
            <a:off x="1016985" y="1930290"/>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4" name="Rectangle 143"/>
          <p:cNvSpPr/>
          <p:nvPr/>
        </p:nvSpPr>
        <p:spPr>
          <a:xfrm>
            <a:off x="1016985" y="3111495"/>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5" name="Rectangle 144"/>
          <p:cNvSpPr/>
          <p:nvPr/>
        </p:nvSpPr>
        <p:spPr>
          <a:xfrm>
            <a:off x="1016985" y="3280239"/>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6" name="Rectangle 145"/>
          <p:cNvSpPr/>
          <p:nvPr/>
        </p:nvSpPr>
        <p:spPr>
          <a:xfrm>
            <a:off x="1016985" y="4461444"/>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7" name="Rectangle 146"/>
          <p:cNvSpPr/>
          <p:nvPr/>
        </p:nvSpPr>
        <p:spPr>
          <a:xfrm>
            <a:off x="1016985" y="4630187"/>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8" name="Rectangle 147"/>
          <p:cNvSpPr/>
          <p:nvPr/>
        </p:nvSpPr>
        <p:spPr>
          <a:xfrm>
            <a:off x="1016985" y="4123957"/>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9" name="Rectangle 148"/>
          <p:cNvSpPr/>
          <p:nvPr/>
        </p:nvSpPr>
        <p:spPr>
          <a:xfrm>
            <a:off x="1016985" y="4292700"/>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0" name="Rectangle 149"/>
          <p:cNvSpPr/>
          <p:nvPr/>
        </p:nvSpPr>
        <p:spPr>
          <a:xfrm>
            <a:off x="1016985" y="3786470"/>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1" name="Rectangle 150"/>
          <p:cNvSpPr/>
          <p:nvPr/>
        </p:nvSpPr>
        <p:spPr>
          <a:xfrm>
            <a:off x="1016985" y="3955214"/>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2" name="Rectangle 151"/>
          <p:cNvSpPr/>
          <p:nvPr/>
        </p:nvSpPr>
        <p:spPr>
          <a:xfrm>
            <a:off x="1016985" y="3449305"/>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3" name="Rectangle 152"/>
          <p:cNvSpPr/>
          <p:nvPr/>
        </p:nvSpPr>
        <p:spPr>
          <a:xfrm>
            <a:off x="1016985" y="3617727"/>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4" name="Rectangle 153"/>
          <p:cNvSpPr/>
          <p:nvPr/>
        </p:nvSpPr>
        <p:spPr>
          <a:xfrm>
            <a:off x="1016985" y="4798932"/>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5" name="Rectangle 154"/>
          <p:cNvSpPr/>
          <p:nvPr/>
        </p:nvSpPr>
        <p:spPr>
          <a:xfrm>
            <a:off x="1016985" y="4967663"/>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6" name="Rectangle 155"/>
          <p:cNvSpPr/>
          <p:nvPr/>
        </p:nvSpPr>
        <p:spPr>
          <a:xfrm>
            <a:off x="2096822" y="2774009"/>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7" name="Rectangle 156"/>
          <p:cNvSpPr/>
          <p:nvPr/>
        </p:nvSpPr>
        <p:spPr>
          <a:xfrm>
            <a:off x="2096822" y="2942752"/>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8" name="Rectangle 157"/>
          <p:cNvSpPr/>
          <p:nvPr/>
        </p:nvSpPr>
        <p:spPr>
          <a:xfrm>
            <a:off x="2096822" y="2436522"/>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9" name="Rectangle 158"/>
          <p:cNvSpPr/>
          <p:nvPr/>
        </p:nvSpPr>
        <p:spPr>
          <a:xfrm>
            <a:off x="2096822" y="2605265"/>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0" name="Rectangle 159"/>
          <p:cNvSpPr/>
          <p:nvPr/>
        </p:nvSpPr>
        <p:spPr>
          <a:xfrm>
            <a:off x="2096822" y="209903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1" name="Rectangle 160"/>
          <p:cNvSpPr/>
          <p:nvPr/>
        </p:nvSpPr>
        <p:spPr>
          <a:xfrm>
            <a:off x="2096822" y="226777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2" name="Rectangle 161"/>
          <p:cNvSpPr/>
          <p:nvPr/>
        </p:nvSpPr>
        <p:spPr>
          <a:xfrm>
            <a:off x="2096822" y="176154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3" name="Rectangle 162"/>
          <p:cNvSpPr/>
          <p:nvPr/>
        </p:nvSpPr>
        <p:spPr>
          <a:xfrm>
            <a:off x="2096822" y="193029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4" name="Rectangle 163"/>
          <p:cNvSpPr/>
          <p:nvPr/>
        </p:nvSpPr>
        <p:spPr>
          <a:xfrm>
            <a:off x="2096822" y="3111495"/>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5" name="Rectangle 164"/>
          <p:cNvSpPr/>
          <p:nvPr/>
        </p:nvSpPr>
        <p:spPr>
          <a:xfrm>
            <a:off x="2096822" y="3280239"/>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6" name="Rectangle 165"/>
          <p:cNvSpPr/>
          <p:nvPr/>
        </p:nvSpPr>
        <p:spPr>
          <a:xfrm>
            <a:off x="2096822" y="4461444"/>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7" name="Rectangle 166"/>
          <p:cNvSpPr/>
          <p:nvPr/>
        </p:nvSpPr>
        <p:spPr>
          <a:xfrm>
            <a:off x="2096822" y="4630187"/>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8" name="Rectangle 167"/>
          <p:cNvSpPr/>
          <p:nvPr/>
        </p:nvSpPr>
        <p:spPr>
          <a:xfrm>
            <a:off x="2096822" y="4123957"/>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1" name="Rectangle 170"/>
          <p:cNvSpPr/>
          <p:nvPr/>
        </p:nvSpPr>
        <p:spPr>
          <a:xfrm>
            <a:off x="2096822" y="4292700"/>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4" name="Rectangle 173"/>
          <p:cNvSpPr/>
          <p:nvPr/>
        </p:nvSpPr>
        <p:spPr>
          <a:xfrm>
            <a:off x="2096822" y="3786470"/>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5" name="Rectangle 174"/>
          <p:cNvSpPr/>
          <p:nvPr/>
        </p:nvSpPr>
        <p:spPr>
          <a:xfrm>
            <a:off x="2096822" y="3955214"/>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8" name="Rectangle 177"/>
          <p:cNvSpPr/>
          <p:nvPr/>
        </p:nvSpPr>
        <p:spPr>
          <a:xfrm>
            <a:off x="2096822" y="3448982"/>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9" name="Rectangle 178"/>
          <p:cNvSpPr/>
          <p:nvPr/>
        </p:nvSpPr>
        <p:spPr>
          <a:xfrm>
            <a:off x="2096822" y="3617727"/>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2" name="Rectangle 181"/>
          <p:cNvSpPr/>
          <p:nvPr/>
        </p:nvSpPr>
        <p:spPr>
          <a:xfrm>
            <a:off x="2096822" y="4798932"/>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3" name="Rectangle 182"/>
          <p:cNvSpPr/>
          <p:nvPr/>
        </p:nvSpPr>
        <p:spPr>
          <a:xfrm>
            <a:off x="2096822" y="4967663"/>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7" name="Rectangle 186"/>
          <p:cNvSpPr/>
          <p:nvPr/>
        </p:nvSpPr>
        <p:spPr>
          <a:xfrm>
            <a:off x="3176657" y="277400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8" name="Rectangle 187"/>
          <p:cNvSpPr/>
          <p:nvPr/>
        </p:nvSpPr>
        <p:spPr>
          <a:xfrm>
            <a:off x="3176657" y="294275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9" name="Rectangle 188"/>
          <p:cNvSpPr/>
          <p:nvPr/>
        </p:nvSpPr>
        <p:spPr>
          <a:xfrm>
            <a:off x="3176657" y="243652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0" name="Rectangle 189"/>
          <p:cNvSpPr/>
          <p:nvPr/>
        </p:nvSpPr>
        <p:spPr>
          <a:xfrm>
            <a:off x="3176657" y="2605265"/>
            <a:ext cx="671296" cy="113158"/>
          </a:xfrm>
          <a:prstGeom prst="rect">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1" name="Rectangle 190"/>
          <p:cNvSpPr/>
          <p:nvPr/>
        </p:nvSpPr>
        <p:spPr>
          <a:xfrm>
            <a:off x="3176657" y="209903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2" name="Rectangle 191"/>
          <p:cNvSpPr/>
          <p:nvPr/>
        </p:nvSpPr>
        <p:spPr>
          <a:xfrm>
            <a:off x="3176657" y="226777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3" name="Rectangle 192"/>
          <p:cNvSpPr/>
          <p:nvPr/>
        </p:nvSpPr>
        <p:spPr>
          <a:xfrm>
            <a:off x="3176657" y="176154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4" name="Rectangle 193"/>
          <p:cNvSpPr/>
          <p:nvPr/>
        </p:nvSpPr>
        <p:spPr>
          <a:xfrm>
            <a:off x="3176657" y="193029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5" name="Rectangle 194"/>
          <p:cNvSpPr/>
          <p:nvPr/>
        </p:nvSpPr>
        <p:spPr>
          <a:xfrm>
            <a:off x="3176657" y="3111495"/>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6" name="Rectangle 195"/>
          <p:cNvSpPr/>
          <p:nvPr/>
        </p:nvSpPr>
        <p:spPr>
          <a:xfrm>
            <a:off x="3176657" y="328023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7" name="Rectangle 196"/>
          <p:cNvSpPr/>
          <p:nvPr/>
        </p:nvSpPr>
        <p:spPr>
          <a:xfrm>
            <a:off x="3176657" y="446144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8" name="Rectangle 197"/>
          <p:cNvSpPr/>
          <p:nvPr/>
        </p:nvSpPr>
        <p:spPr>
          <a:xfrm>
            <a:off x="3176657" y="463018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9" name="Rectangle 198"/>
          <p:cNvSpPr/>
          <p:nvPr/>
        </p:nvSpPr>
        <p:spPr>
          <a:xfrm>
            <a:off x="3176657" y="412395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0" name="Rectangle 199"/>
          <p:cNvSpPr/>
          <p:nvPr/>
        </p:nvSpPr>
        <p:spPr>
          <a:xfrm>
            <a:off x="3176657" y="429270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1" name="Rectangle 200"/>
          <p:cNvSpPr/>
          <p:nvPr/>
        </p:nvSpPr>
        <p:spPr>
          <a:xfrm>
            <a:off x="3176657" y="378647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2" name="Rectangle 201"/>
          <p:cNvSpPr/>
          <p:nvPr/>
        </p:nvSpPr>
        <p:spPr>
          <a:xfrm>
            <a:off x="3176657" y="395521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3" name="Rectangle 202"/>
          <p:cNvSpPr/>
          <p:nvPr/>
        </p:nvSpPr>
        <p:spPr>
          <a:xfrm>
            <a:off x="3176657" y="344898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4" name="Rectangle 203"/>
          <p:cNvSpPr/>
          <p:nvPr/>
        </p:nvSpPr>
        <p:spPr>
          <a:xfrm>
            <a:off x="3176657" y="361772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5" name="Rectangle 204"/>
          <p:cNvSpPr/>
          <p:nvPr/>
        </p:nvSpPr>
        <p:spPr>
          <a:xfrm>
            <a:off x="3176657" y="479893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6" name="Rectangle 205"/>
          <p:cNvSpPr/>
          <p:nvPr/>
        </p:nvSpPr>
        <p:spPr>
          <a:xfrm>
            <a:off x="3176657" y="496766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7" name="Rectangle 206"/>
          <p:cNvSpPr/>
          <p:nvPr/>
        </p:nvSpPr>
        <p:spPr>
          <a:xfrm>
            <a:off x="4256495" y="277400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8" name="Rectangle 207"/>
          <p:cNvSpPr/>
          <p:nvPr/>
        </p:nvSpPr>
        <p:spPr>
          <a:xfrm>
            <a:off x="4256495" y="2942752"/>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9" name="Rectangle 208"/>
          <p:cNvSpPr/>
          <p:nvPr/>
        </p:nvSpPr>
        <p:spPr>
          <a:xfrm>
            <a:off x="4256495" y="243652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0" name="Rectangle 209"/>
          <p:cNvSpPr/>
          <p:nvPr/>
        </p:nvSpPr>
        <p:spPr>
          <a:xfrm>
            <a:off x="4256495" y="2605265"/>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1" name="Rectangle 210"/>
          <p:cNvSpPr/>
          <p:nvPr/>
        </p:nvSpPr>
        <p:spPr>
          <a:xfrm>
            <a:off x="4256495" y="209903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2" name="Rectangle 211"/>
          <p:cNvSpPr/>
          <p:nvPr/>
        </p:nvSpPr>
        <p:spPr>
          <a:xfrm>
            <a:off x="4256495" y="226777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3" name="Rectangle 212"/>
          <p:cNvSpPr/>
          <p:nvPr/>
        </p:nvSpPr>
        <p:spPr>
          <a:xfrm>
            <a:off x="4256495" y="176154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4" name="Rectangle 213"/>
          <p:cNvSpPr/>
          <p:nvPr/>
        </p:nvSpPr>
        <p:spPr>
          <a:xfrm>
            <a:off x="4256495" y="193029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5" name="Rectangle 214"/>
          <p:cNvSpPr/>
          <p:nvPr/>
        </p:nvSpPr>
        <p:spPr>
          <a:xfrm>
            <a:off x="4256495" y="3111495"/>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6" name="Rectangle 215"/>
          <p:cNvSpPr/>
          <p:nvPr/>
        </p:nvSpPr>
        <p:spPr>
          <a:xfrm>
            <a:off x="4256495" y="3280239"/>
            <a:ext cx="671296"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7" name="Rectangle 216"/>
          <p:cNvSpPr/>
          <p:nvPr/>
        </p:nvSpPr>
        <p:spPr>
          <a:xfrm>
            <a:off x="4256495" y="446144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8" name="Rectangle 217"/>
          <p:cNvSpPr/>
          <p:nvPr/>
        </p:nvSpPr>
        <p:spPr>
          <a:xfrm>
            <a:off x="4256495" y="463018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9" name="Rectangle 218"/>
          <p:cNvSpPr/>
          <p:nvPr/>
        </p:nvSpPr>
        <p:spPr>
          <a:xfrm>
            <a:off x="4256495" y="412395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0" name="Rectangle 219"/>
          <p:cNvSpPr/>
          <p:nvPr/>
        </p:nvSpPr>
        <p:spPr>
          <a:xfrm>
            <a:off x="4256495" y="429270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1" name="Rectangle 220"/>
          <p:cNvSpPr/>
          <p:nvPr/>
        </p:nvSpPr>
        <p:spPr>
          <a:xfrm>
            <a:off x="4256495" y="378647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2" name="Rectangle 221"/>
          <p:cNvSpPr/>
          <p:nvPr/>
        </p:nvSpPr>
        <p:spPr>
          <a:xfrm>
            <a:off x="4256495" y="395521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3" name="Rectangle 222"/>
          <p:cNvSpPr/>
          <p:nvPr/>
        </p:nvSpPr>
        <p:spPr>
          <a:xfrm>
            <a:off x="4256495" y="3448982"/>
            <a:ext cx="671296"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4" name="Rectangle 223"/>
          <p:cNvSpPr/>
          <p:nvPr/>
        </p:nvSpPr>
        <p:spPr>
          <a:xfrm>
            <a:off x="4256495" y="361772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5" name="Rectangle 224"/>
          <p:cNvSpPr/>
          <p:nvPr/>
        </p:nvSpPr>
        <p:spPr>
          <a:xfrm>
            <a:off x="4256495" y="479893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6" name="Rectangle 225"/>
          <p:cNvSpPr/>
          <p:nvPr/>
        </p:nvSpPr>
        <p:spPr>
          <a:xfrm>
            <a:off x="4256495" y="496766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7" name="Rectangle 226"/>
          <p:cNvSpPr/>
          <p:nvPr/>
        </p:nvSpPr>
        <p:spPr>
          <a:xfrm>
            <a:off x="5336332" y="277400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8" name="Rectangle 227"/>
          <p:cNvSpPr/>
          <p:nvPr/>
        </p:nvSpPr>
        <p:spPr>
          <a:xfrm>
            <a:off x="5336332" y="294275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9" name="Rectangle 228"/>
          <p:cNvSpPr/>
          <p:nvPr/>
        </p:nvSpPr>
        <p:spPr>
          <a:xfrm>
            <a:off x="5336332" y="243652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0" name="Rectangle 229"/>
          <p:cNvSpPr/>
          <p:nvPr/>
        </p:nvSpPr>
        <p:spPr>
          <a:xfrm>
            <a:off x="5336332" y="2605265"/>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1" name="Rectangle 230"/>
          <p:cNvSpPr/>
          <p:nvPr/>
        </p:nvSpPr>
        <p:spPr>
          <a:xfrm>
            <a:off x="5336332" y="209903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2" name="Rectangle 231"/>
          <p:cNvSpPr/>
          <p:nvPr/>
        </p:nvSpPr>
        <p:spPr>
          <a:xfrm>
            <a:off x="5336332" y="226777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3" name="Rectangle 232"/>
          <p:cNvSpPr/>
          <p:nvPr/>
        </p:nvSpPr>
        <p:spPr>
          <a:xfrm>
            <a:off x="5336332" y="176154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4" name="Rectangle 233"/>
          <p:cNvSpPr/>
          <p:nvPr/>
        </p:nvSpPr>
        <p:spPr>
          <a:xfrm>
            <a:off x="5336332" y="193029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5" name="Rectangle 234"/>
          <p:cNvSpPr/>
          <p:nvPr/>
        </p:nvSpPr>
        <p:spPr>
          <a:xfrm>
            <a:off x="5336332" y="3111495"/>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6" name="Rectangle 235"/>
          <p:cNvSpPr/>
          <p:nvPr/>
        </p:nvSpPr>
        <p:spPr>
          <a:xfrm>
            <a:off x="5336332" y="328023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7" name="Rectangle 236"/>
          <p:cNvSpPr/>
          <p:nvPr/>
        </p:nvSpPr>
        <p:spPr>
          <a:xfrm>
            <a:off x="5336332" y="446144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8" name="Rectangle 237"/>
          <p:cNvSpPr/>
          <p:nvPr/>
        </p:nvSpPr>
        <p:spPr>
          <a:xfrm>
            <a:off x="5336332" y="463018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9" name="Rectangle 238"/>
          <p:cNvSpPr/>
          <p:nvPr/>
        </p:nvSpPr>
        <p:spPr>
          <a:xfrm>
            <a:off x="5336332" y="412395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0" name="Rectangle 239"/>
          <p:cNvSpPr/>
          <p:nvPr/>
        </p:nvSpPr>
        <p:spPr>
          <a:xfrm>
            <a:off x="5336332" y="429270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1" name="Rectangle 240"/>
          <p:cNvSpPr/>
          <p:nvPr/>
        </p:nvSpPr>
        <p:spPr>
          <a:xfrm>
            <a:off x="5336332" y="378647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2" name="Rectangle 241"/>
          <p:cNvSpPr/>
          <p:nvPr/>
        </p:nvSpPr>
        <p:spPr>
          <a:xfrm>
            <a:off x="5336332" y="395521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3" name="Rectangle 242"/>
          <p:cNvSpPr/>
          <p:nvPr/>
        </p:nvSpPr>
        <p:spPr>
          <a:xfrm>
            <a:off x="5336332" y="344898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4" name="Rectangle 243"/>
          <p:cNvSpPr/>
          <p:nvPr/>
        </p:nvSpPr>
        <p:spPr>
          <a:xfrm>
            <a:off x="5336332" y="361772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5" name="Rectangle 244"/>
          <p:cNvSpPr/>
          <p:nvPr/>
        </p:nvSpPr>
        <p:spPr>
          <a:xfrm>
            <a:off x="5336332" y="479893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6" name="Rectangle 245"/>
          <p:cNvSpPr/>
          <p:nvPr/>
        </p:nvSpPr>
        <p:spPr>
          <a:xfrm>
            <a:off x="5336332" y="496766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7" name="Rectangle 246"/>
          <p:cNvSpPr/>
          <p:nvPr/>
        </p:nvSpPr>
        <p:spPr>
          <a:xfrm>
            <a:off x="1016985" y="4461444"/>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48" name="Rectangle 247"/>
          <p:cNvSpPr/>
          <p:nvPr/>
        </p:nvSpPr>
        <p:spPr>
          <a:xfrm>
            <a:off x="1016985" y="4630187"/>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49" name="Rectangle 248"/>
          <p:cNvSpPr/>
          <p:nvPr/>
        </p:nvSpPr>
        <p:spPr>
          <a:xfrm>
            <a:off x="1016985" y="4123957"/>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0" name="Rectangle 249"/>
          <p:cNvSpPr/>
          <p:nvPr/>
        </p:nvSpPr>
        <p:spPr>
          <a:xfrm>
            <a:off x="1016985" y="4292700"/>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1" name="Rectangle 250"/>
          <p:cNvSpPr/>
          <p:nvPr/>
        </p:nvSpPr>
        <p:spPr>
          <a:xfrm>
            <a:off x="1016985" y="3955214"/>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2" name="Rectangle 251"/>
          <p:cNvSpPr/>
          <p:nvPr/>
        </p:nvSpPr>
        <p:spPr>
          <a:xfrm>
            <a:off x="1016985" y="4798933"/>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3" name="Rectangle 252"/>
          <p:cNvSpPr/>
          <p:nvPr/>
        </p:nvSpPr>
        <p:spPr>
          <a:xfrm>
            <a:off x="1016985" y="4967662"/>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4" name="Rectangle 253"/>
          <p:cNvSpPr/>
          <p:nvPr/>
        </p:nvSpPr>
        <p:spPr>
          <a:xfrm>
            <a:off x="2096822" y="4461444"/>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5" name="Rectangle 254"/>
          <p:cNvSpPr/>
          <p:nvPr/>
        </p:nvSpPr>
        <p:spPr>
          <a:xfrm>
            <a:off x="2096822" y="4630187"/>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6" name="Rectangle 255"/>
          <p:cNvSpPr/>
          <p:nvPr/>
        </p:nvSpPr>
        <p:spPr>
          <a:xfrm>
            <a:off x="2096822" y="4292700"/>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7" name="Rectangle 256"/>
          <p:cNvSpPr/>
          <p:nvPr/>
        </p:nvSpPr>
        <p:spPr>
          <a:xfrm>
            <a:off x="2096822" y="4798933"/>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8" name="Rectangle 257"/>
          <p:cNvSpPr/>
          <p:nvPr/>
        </p:nvSpPr>
        <p:spPr>
          <a:xfrm>
            <a:off x="2096822" y="4967662"/>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9" name="Rectangle 258"/>
          <p:cNvSpPr/>
          <p:nvPr/>
        </p:nvSpPr>
        <p:spPr>
          <a:xfrm>
            <a:off x="3176658" y="2774008"/>
            <a:ext cx="671297"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0" name="Rectangle 259"/>
          <p:cNvSpPr/>
          <p:nvPr/>
        </p:nvSpPr>
        <p:spPr>
          <a:xfrm>
            <a:off x="3176658" y="2942751"/>
            <a:ext cx="671297"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1" name="Rectangle 260"/>
          <p:cNvSpPr/>
          <p:nvPr/>
        </p:nvSpPr>
        <p:spPr>
          <a:xfrm>
            <a:off x="3176658" y="3111496"/>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2" name="Rectangle 261"/>
          <p:cNvSpPr/>
          <p:nvPr/>
        </p:nvSpPr>
        <p:spPr>
          <a:xfrm>
            <a:off x="3176658" y="3280239"/>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3" name="Rectangle 262"/>
          <p:cNvSpPr/>
          <p:nvPr/>
        </p:nvSpPr>
        <p:spPr>
          <a:xfrm>
            <a:off x="3176658" y="4461444"/>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4" name="Rectangle 263"/>
          <p:cNvSpPr/>
          <p:nvPr/>
        </p:nvSpPr>
        <p:spPr>
          <a:xfrm>
            <a:off x="3176658" y="4630187"/>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5" name="Rectangle 264"/>
          <p:cNvSpPr/>
          <p:nvPr/>
        </p:nvSpPr>
        <p:spPr>
          <a:xfrm>
            <a:off x="3176658" y="4123957"/>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6" name="Rectangle 265"/>
          <p:cNvSpPr/>
          <p:nvPr/>
        </p:nvSpPr>
        <p:spPr>
          <a:xfrm>
            <a:off x="3176658" y="4292700"/>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7" name="Rectangle 266"/>
          <p:cNvSpPr/>
          <p:nvPr/>
        </p:nvSpPr>
        <p:spPr>
          <a:xfrm>
            <a:off x="3176658" y="3786470"/>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8" name="Rectangle 267"/>
          <p:cNvSpPr/>
          <p:nvPr/>
        </p:nvSpPr>
        <p:spPr>
          <a:xfrm>
            <a:off x="3176658" y="3955214"/>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9" name="Rectangle 268"/>
          <p:cNvSpPr/>
          <p:nvPr/>
        </p:nvSpPr>
        <p:spPr>
          <a:xfrm>
            <a:off x="3176658" y="3448982"/>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0" name="Rectangle 269"/>
          <p:cNvSpPr/>
          <p:nvPr/>
        </p:nvSpPr>
        <p:spPr>
          <a:xfrm>
            <a:off x="3176658" y="3617727"/>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1" name="Rectangle 270"/>
          <p:cNvSpPr/>
          <p:nvPr/>
        </p:nvSpPr>
        <p:spPr>
          <a:xfrm>
            <a:off x="3176658" y="4798933"/>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2" name="Rectangle 271"/>
          <p:cNvSpPr/>
          <p:nvPr/>
        </p:nvSpPr>
        <p:spPr>
          <a:xfrm>
            <a:off x="3176658" y="4967662"/>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3" name="Rectangle 272"/>
          <p:cNvSpPr/>
          <p:nvPr/>
        </p:nvSpPr>
        <p:spPr>
          <a:xfrm>
            <a:off x="4256496" y="4461444"/>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4" name="Rectangle 273"/>
          <p:cNvSpPr/>
          <p:nvPr/>
        </p:nvSpPr>
        <p:spPr>
          <a:xfrm>
            <a:off x="4256496" y="4630187"/>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5" name="Rectangle 274"/>
          <p:cNvSpPr/>
          <p:nvPr/>
        </p:nvSpPr>
        <p:spPr>
          <a:xfrm>
            <a:off x="4256496" y="4123957"/>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6" name="Rectangle 275"/>
          <p:cNvSpPr/>
          <p:nvPr/>
        </p:nvSpPr>
        <p:spPr>
          <a:xfrm>
            <a:off x="4256496" y="4292700"/>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7" name="Rectangle 276"/>
          <p:cNvSpPr/>
          <p:nvPr/>
        </p:nvSpPr>
        <p:spPr>
          <a:xfrm>
            <a:off x="4256496" y="3786470"/>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8" name="Rectangle 277"/>
          <p:cNvSpPr/>
          <p:nvPr/>
        </p:nvSpPr>
        <p:spPr>
          <a:xfrm>
            <a:off x="4256496" y="3955214"/>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9" name="Rectangle 278"/>
          <p:cNvSpPr/>
          <p:nvPr/>
        </p:nvSpPr>
        <p:spPr>
          <a:xfrm>
            <a:off x="4256496" y="3617727"/>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0" name="Rectangle 279"/>
          <p:cNvSpPr/>
          <p:nvPr/>
        </p:nvSpPr>
        <p:spPr>
          <a:xfrm>
            <a:off x="4256496" y="4798933"/>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1" name="Rectangle 280"/>
          <p:cNvSpPr/>
          <p:nvPr/>
        </p:nvSpPr>
        <p:spPr>
          <a:xfrm>
            <a:off x="4256496" y="4967662"/>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2" name="Rectangle 281"/>
          <p:cNvSpPr/>
          <p:nvPr/>
        </p:nvSpPr>
        <p:spPr>
          <a:xfrm>
            <a:off x="5336333" y="2774008"/>
            <a:ext cx="671297" cy="113158"/>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3" name="Rectangle 282"/>
          <p:cNvSpPr/>
          <p:nvPr/>
        </p:nvSpPr>
        <p:spPr>
          <a:xfrm>
            <a:off x="5336333" y="2942751"/>
            <a:ext cx="671297" cy="113158"/>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4" name="Rectangle 283"/>
          <p:cNvSpPr/>
          <p:nvPr/>
        </p:nvSpPr>
        <p:spPr>
          <a:xfrm>
            <a:off x="5336333" y="2436521"/>
            <a:ext cx="671297" cy="113158"/>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5" name="Rectangle 284"/>
          <p:cNvSpPr/>
          <p:nvPr/>
        </p:nvSpPr>
        <p:spPr>
          <a:xfrm>
            <a:off x="5336333" y="2605265"/>
            <a:ext cx="671297" cy="113158"/>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6" name="Rectangle 285"/>
          <p:cNvSpPr/>
          <p:nvPr/>
        </p:nvSpPr>
        <p:spPr>
          <a:xfrm>
            <a:off x="5336333" y="3111496"/>
            <a:ext cx="671297"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7" name="Rectangle 286"/>
          <p:cNvSpPr/>
          <p:nvPr/>
        </p:nvSpPr>
        <p:spPr>
          <a:xfrm>
            <a:off x="5336333" y="3280239"/>
            <a:ext cx="671297"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8" name="Rectangle 287"/>
          <p:cNvSpPr/>
          <p:nvPr/>
        </p:nvSpPr>
        <p:spPr>
          <a:xfrm>
            <a:off x="5336333" y="4461444"/>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9" name="Rectangle 288"/>
          <p:cNvSpPr/>
          <p:nvPr/>
        </p:nvSpPr>
        <p:spPr>
          <a:xfrm>
            <a:off x="5336333" y="4630187"/>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0" name="Rectangle 289"/>
          <p:cNvSpPr/>
          <p:nvPr/>
        </p:nvSpPr>
        <p:spPr>
          <a:xfrm>
            <a:off x="5336333" y="4123957"/>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1" name="Rectangle 290"/>
          <p:cNvSpPr/>
          <p:nvPr/>
        </p:nvSpPr>
        <p:spPr>
          <a:xfrm>
            <a:off x="5336333" y="4292700"/>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2" name="Rectangle 291"/>
          <p:cNvSpPr/>
          <p:nvPr/>
        </p:nvSpPr>
        <p:spPr>
          <a:xfrm>
            <a:off x="5336333" y="3786470"/>
            <a:ext cx="671297"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3" name="Rectangle 292"/>
          <p:cNvSpPr/>
          <p:nvPr/>
        </p:nvSpPr>
        <p:spPr>
          <a:xfrm>
            <a:off x="5336333" y="3955214"/>
            <a:ext cx="671297"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4" name="Rectangle 293"/>
          <p:cNvSpPr/>
          <p:nvPr/>
        </p:nvSpPr>
        <p:spPr>
          <a:xfrm>
            <a:off x="5336333" y="3448982"/>
            <a:ext cx="671297"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5" name="Rectangle 294"/>
          <p:cNvSpPr/>
          <p:nvPr/>
        </p:nvSpPr>
        <p:spPr>
          <a:xfrm>
            <a:off x="5336333" y="3617727"/>
            <a:ext cx="671297"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6" name="Rectangle 295"/>
          <p:cNvSpPr/>
          <p:nvPr/>
        </p:nvSpPr>
        <p:spPr>
          <a:xfrm>
            <a:off x="5336333" y="4798933"/>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7" name="Rectangle 296"/>
          <p:cNvSpPr/>
          <p:nvPr/>
        </p:nvSpPr>
        <p:spPr>
          <a:xfrm>
            <a:off x="5336333" y="4967662"/>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8" name="TextBox 297"/>
          <p:cNvSpPr txBox="1"/>
          <p:nvPr/>
        </p:nvSpPr>
        <p:spPr>
          <a:xfrm>
            <a:off x="978594" y="1256559"/>
            <a:ext cx="736467" cy="423175"/>
          </a:xfrm>
          <a:prstGeom prst="rect">
            <a:avLst/>
          </a:prstGeom>
          <a:noFill/>
        </p:spPr>
        <p:txBody>
          <a:bodyPr wrap="none" lIns="91422" tIns="45711" rIns="91422" bIns="45711" rtlCol="0">
            <a:spAutoFit/>
          </a:bodyPr>
          <a:lstStyle/>
          <a:p>
            <a:pPr algn="ctr"/>
            <a:r>
              <a:rPr lang="en-US" sz="2150" dirty="0"/>
              <a:t>86%</a:t>
            </a:r>
          </a:p>
        </p:txBody>
      </p:sp>
      <p:sp>
        <p:nvSpPr>
          <p:cNvPr id="299" name="TextBox 298"/>
          <p:cNvSpPr txBox="1"/>
          <p:nvPr/>
        </p:nvSpPr>
        <p:spPr>
          <a:xfrm>
            <a:off x="2048882" y="1232635"/>
            <a:ext cx="736467" cy="423175"/>
          </a:xfrm>
          <a:prstGeom prst="rect">
            <a:avLst/>
          </a:prstGeom>
          <a:noFill/>
        </p:spPr>
        <p:txBody>
          <a:bodyPr wrap="none" lIns="91422" tIns="45711" rIns="91422" bIns="45711" rtlCol="0">
            <a:spAutoFit/>
          </a:bodyPr>
          <a:lstStyle/>
          <a:p>
            <a:pPr algn="ctr"/>
            <a:r>
              <a:rPr lang="en-US" sz="2150" dirty="0"/>
              <a:t>70%</a:t>
            </a:r>
          </a:p>
        </p:txBody>
      </p:sp>
      <p:sp>
        <p:nvSpPr>
          <p:cNvPr id="300" name="TextBox 299"/>
          <p:cNvSpPr txBox="1"/>
          <p:nvPr/>
        </p:nvSpPr>
        <p:spPr>
          <a:xfrm>
            <a:off x="3135009" y="1232635"/>
            <a:ext cx="736467" cy="423175"/>
          </a:xfrm>
          <a:prstGeom prst="rect">
            <a:avLst/>
          </a:prstGeom>
          <a:noFill/>
        </p:spPr>
        <p:txBody>
          <a:bodyPr wrap="none" lIns="91422" tIns="45711" rIns="91422" bIns="45711" rtlCol="0">
            <a:spAutoFit/>
          </a:bodyPr>
          <a:lstStyle/>
          <a:p>
            <a:pPr algn="ctr"/>
            <a:r>
              <a:rPr lang="en-US" sz="2150" dirty="0"/>
              <a:t>68%</a:t>
            </a:r>
          </a:p>
        </p:txBody>
      </p:sp>
      <p:sp>
        <p:nvSpPr>
          <p:cNvPr id="301" name="TextBox 300"/>
          <p:cNvSpPr txBox="1"/>
          <p:nvPr/>
        </p:nvSpPr>
        <p:spPr>
          <a:xfrm>
            <a:off x="4230067" y="1232635"/>
            <a:ext cx="737666" cy="423175"/>
          </a:xfrm>
          <a:prstGeom prst="rect">
            <a:avLst/>
          </a:prstGeom>
          <a:noFill/>
        </p:spPr>
        <p:txBody>
          <a:bodyPr wrap="none" lIns="91422" tIns="45711" rIns="91422" bIns="45711" rtlCol="0">
            <a:spAutoFit/>
          </a:bodyPr>
          <a:lstStyle/>
          <a:p>
            <a:pPr algn="ctr"/>
            <a:r>
              <a:rPr lang="en-US" sz="2150" dirty="0"/>
              <a:t>60%</a:t>
            </a:r>
          </a:p>
        </p:txBody>
      </p:sp>
      <p:sp>
        <p:nvSpPr>
          <p:cNvPr id="302" name="TextBox 301"/>
          <p:cNvSpPr txBox="1"/>
          <p:nvPr/>
        </p:nvSpPr>
        <p:spPr>
          <a:xfrm>
            <a:off x="5301552" y="1232635"/>
            <a:ext cx="736467" cy="423175"/>
          </a:xfrm>
          <a:prstGeom prst="rect">
            <a:avLst/>
          </a:prstGeom>
          <a:noFill/>
        </p:spPr>
        <p:txBody>
          <a:bodyPr wrap="none" lIns="91422" tIns="45711" rIns="91422" bIns="45711" rtlCol="0">
            <a:spAutoFit/>
          </a:bodyPr>
          <a:lstStyle/>
          <a:p>
            <a:pPr algn="ctr"/>
            <a:r>
              <a:rPr lang="en-US" sz="2150" dirty="0"/>
              <a:t>30%</a:t>
            </a:r>
          </a:p>
        </p:txBody>
      </p:sp>
      <p:sp>
        <p:nvSpPr>
          <p:cNvPr id="186" name="Rectangle 185">
            <a:extLst>
              <a:ext uri="{FF2B5EF4-FFF2-40B4-BE49-F238E27FC236}">
                <a16:creationId xmlns:a16="http://schemas.microsoft.com/office/drawing/2014/main" id="{606CC440-541A-4962-9237-6C070F8D563B}"/>
              </a:ext>
            </a:extLst>
          </p:cNvPr>
          <p:cNvSpPr/>
          <p:nvPr/>
        </p:nvSpPr>
        <p:spPr>
          <a:xfrm>
            <a:off x="7608494" y="1818154"/>
            <a:ext cx="3972319" cy="307783"/>
          </a:xfrm>
          <a:prstGeom prst="rect">
            <a:avLst/>
          </a:prstGeom>
        </p:spPr>
        <p:txBody>
          <a:bodyPr wrap="square" lIns="91445" tIns="45723" rIns="91445" bIns="45723">
            <a:spAutoFit/>
          </a:bodyPr>
          <a:lstStyle/>
          <a:p>
            <a:r>
              <a:rPr lang="en-US" sz="1400" dirty="0">
                <a:solidFill>
                  <a:schemeClr val="accent1">
                    <a:lumMod val="75000"/>
                  </a:schemeClr>
                </a:solidFill>
                <a:cs typeface="Lato Light"/>
              </a:rPr>
              <a:t>Texting, Web visits, Social networking all at 86%</a:t>
            </a:r>
          </a:p>
        </p:txBody>
      </p:sp>
      <p:sp>
        <p:nvSpPr>
          <p:cNvPr id="303" name="Rectangle 302">
            <a:extLst>
              <a:ext uri="{FF2B5EF4-FFF2-40B4-BE49-F238E27FC236}">
                <a16:creationId xmlns:a16="http://schemas.microsoft.com/office/drawing/2014/main" id="{1B41949B-20EA-460E-8359-17681C038903}"/>
              </a:ext>
            </a:extLst>
          </p:cNvPr>
          <p:cNvSpPr/>
          <p:nvPr/>
        </p:nvSpPr>
        <p:spPr>
          <a:xfrm>
            <a:off x="7608494" y="2717500"/>
            <a:ext cx="3820319" cy="307783"/>
          </a:xfrm>
          <a:prstGeom prst="rect">
            <a:avLst/>
          </a:prstGeom>
        </p:spPr>
        <p:txBody>
          <a:bodyPr wrap="square" lIns="91445" tIns="45723" rIns="91445" bIns="45723">
            <a:spAutoFit/>
          </a:bodyPr>
          <a:lstStyle/>
          <a:p>
            <a:r>
              <a:rPr lang="en-US" sz="1400" dirty="0">
                <a:solidFill>
                  <a:schemeClr val="accent2"/>
                </a:solidFill>
                <a:cs typeface="Lato Light"/>
              </a:rPr>
              <a:t>70% reach with internet radio </a:t>
            </a:r>
          </a:p>
        </p:txBody>
      </p:sp>
      <p:sp>
        <p:nvSpPr>
          <p:cNvPr id="304" name="Rectangle 303">
            <a:extLst>
              <a:ext uri="{FF2B5EF4-FFF2-40B4-BE49-F238E27FC236}">
                <a16:creationId xmlns:a16="http://schemas.microsoft.com/office/drawing/2014/main" id="{68ED2745-9212-4CC1-857E-E84C38D6266F}"/>
              </a:ext>
            </a:extLst>
          </p:cNvPr>
          <p:cNvSpPr/>
          <p:nvPr/>
        </p:nvSpPr>
        <p:spPr>
          <a:xfrm>
            <a:off x="7568806" y="3502355"/>
            <a:ext cx="3820319" cy="523226"/>
          </a:xfrm>
          <a:prstGeom prst="rect">
            <a:avLst/>
          </a:prstGeom>
        </p:spPr>
        <p:txBody>
          <a:bodyPr wrap="square" lIns="91445" tIns="45723" rIns="91445" bIns="45723">
            <a:spAutoFit/>
          </a:bodyPr>
          <a:lstStyle/>
          <a:p>
            <a:r>
              <a:rPr lang="en-US" sz="1400" dirty="0">
                <a:solidFill>
                  <a:schemeClr val="accent3"/>
                </a:solidFill>
                <a:cs typeface="Lato Light"/>
              </a:rPr>
              <a:t>LOTS of video content. Paired with PC at home gives significant reach</a:t>
            </a:r>
          </a:p>
        </p:txBody>
      </p:sp>
      <p:sp>
        <p:nvSpPr>
          <p:cNvPr id="305" name="Rectangle 304">
            <a:extLst>
              <a:ext uri="{FF2B5EF4-FFF2-40B4-BE49-F238E27FC236}">
                <a16:creationId xmlns:a16="http://schemas.microsoft.com/office/drawing/2014/main" id="{3C56189F-B5C9-484D-9CF0-47787F73BAC2}"/>
              </a:ext>
            </a:extLst>
          </p:cNvPr>
          <p:cNvSpPr/>
          <p:nvPr/>
        </p:nvSpPr>
        <p:spPr>
          <a:xfrm>
            <a:off x="7597562" y="4425153"/>
            <a:ext cx="3820319" cy="523226"/>
          </a:xfrm>
          <a:prstGeom prst="rect">
            <a:avLst/>
          </a:prstGeom>
        </p:spPr>
        <p:txBody>
          <a:bodyPr wrap="square" lIns="91445" tIns="45723" rIns="91445" bIns="45723">
            <a:spAutoFit/>
          </a:bodyPr>
          <a:lstStyle/>
          <a:p>
            <a:r>
              <a:rPr lang="en-US" sz="1400" dirty="0">
                <a:solidFill>
                  <a:schemeClr val="accent4"/>
                </a:solidFill>
                <a:cs typeface="Lato Light"/>
              </a:rPr>
              <a:t>Advertising store locations here could be beneficial.  </a:t>
            </a:r>
          </a:p>
        </p:txBody>
      </p:sp>
      <p:sp>
        <p:nvSpPr>
          <p:cNvPr id="306" name="Rectangle 305">
            <a:extLst>
              <a:ext uri="{FF2B5EF4-FFF2-40B4-BE49-F238E27FC236}">
                <a16:creationId xmlns:a16="http://schemas.microsoft.com/office/drawing/2014/main" id="{911EC9DA-A791-4FE6-ABE7-CD04E8B39194}"/>
              </a:ext>
            </a:extLst>
          </p:cNvPr>
          <p:cNvSpPr/>
          <p:nvPr/>
        </p:nvSpPr>
        <p:spPr>
          <a:xfrm>
            <a:off x="7597562" y="5281586"/>
            <a:ext cx="3820319" cy="523226"/>
          </a:xfrm>
          <a:prstGeom prst="rect">
            <a:avLst/>
          </a:prstGeom>
        </p:spPr>
        <p:txBody>
          <a:bodyPr wrap="square" lIns="91445" tIns="45723" rIns="91445" bIns="45723">
            <a:spAutoFit/>
          </a:bodyPr>
          <a:lstStyle/>
          <a:p>
            <a:r>
              <a:rPr lang="en-US" sz="1400" dirty="0">
                <a:solidFill>
                  <a:schemeClr val="accent5"/>
                </a:solidFill>
                <a:cs typeface="Lato Light"/>
              </a:rPr>
              <a:t>Other than GPS apps, the Persuadable segments has the lowest App download %</a:t>
            </a:r>
          </a:p>
        </p:txBody>
      </p:sp>
      <p:sp>
        <p:nvSpPr>
          <p:cNvPr id="2" name="Oval 1">
            <a:extLst>
              <a:ext uri="{FF2B5EF4-FFF2-40B4-BE49-F238E27FC236}">
                <a16:creationId xmlns:a16="http://schemas.microsoft.com/office/drawing/2014/main" id="{D91219EF-C36A-4791-8F46-D4F4BFEEC82A}"/>
              </a:ext>
            </a:extLst>
          </p:cNvPr>
          <p:cNvSpPr/>
          <p:nvPr/>
        </p:nvSpPr>
        <p:spPr>
          <a:xfrm>
            <a:off x="890947" y="5158758"/>
            <a:ext cx="9144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CB569E5F-810D-4748-86D8-E00977A10646}"/>
              </a:ext>
            </a:extLst>
          </p:cNvPr>
          <p:cNvSpPr/>
          <p:nvPr/>
        </p:nvSpPr>
        <p:spPr>
          <a:xfrm>
            <a:off x="1994506" y="5155531"/>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Oval 306">
            <a:extLst>
              <a:ext uri="{FF2B5EF4-FFF2-40B4-BE49-F238E27FC236}">
                <a16:creationId xmlns:a16="http://schemas.microsoft.com/office/drawing/2014/main" id="{8930F829-7746-4519-AC1E-88F9B5F7C961}"/>
              </a:ext>
            </a:extLst>
          </p:cNvPr>
          <p:cNvSpPr/>
          <p:nvPr/>
        </p:nvSpPr>
        <p:spPr>
          <a:xfrm>
            <a:off x="3069854" y="5147594"/>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Oval 307">
            <a:extLst>
              <a:ext uri="{FF2B5EF4-FFF2-40B4-BE49-F238E27FC236}">
                <a16:creationId xmlns:a16="http://schemas.microsoft.com/office/drawing/2014/main" id="{4508E363-FAC3-4632-8CCE-79345B6B9BF1}"/>
              </a:ext>
            </a:extLst>
          </p:cNvPr>
          <p:cNvSpPr/>
          <p:nvPr/>
        </p:nvSpPr>
        <p:spPr>
          <a:xfrm>
            <a:off x="4141700" y="5155531"/>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Oval 308">
            <a:extLst>
              <a:ext uri="{FF2B5EF4-FFF2-40B4-BE49-F238E27FC236}">
                <a16:creationId xmlns:a16="http://schemas.microsoft.com/office/drawing/2014/main" id="{1C80EEC1-AD0A-4516-A1F3-E2BB6649E332}"/>
              </a:ext>
            </a:extLst>
          </p:cNvPr>
          <p:cNvSpPr/>
          <p:nvPr/>
        </p:nvSpPr>
        <p:spPr>
          <a:xfrm>
            <a:off x="5212585" y="5155531"/>
            <a:ext cx="914400" cy="914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 name="Freeform 144">
            <a:extLst>
              <a:ext uri="{FF2B5EF4-FFF2-40B4-BE49-F238E27FC236}">
                <a16:creationId xmlns:a16="http://schemas.microsoft.com/office/drawing/2014/main" id="{44CA4DA0-AF08-43A9-B971-22CD7E4EAEFF}"/>
              </a:ext>
            </a:extLst>
          </p:cNvPr>
          <p:cNvSpPr>
            <a:spLocks noChangeArrowheads="1"/>
          </p:cNvSpPr>
          <p:nvPr/>
        </p:nvSpPr>
        <p:spPr bwMode="auto">
          <a:xfrm>
            <a:off x="1145000" y="5301491"/>
            <a:ext cx="356630" cy="679539"/>
          </a:xfrm>
          <a:custGeom>
            <a:avLst/>
            <a:gdLst>
              <a:gd name="T0" fmla="*/ 177 w 354"/>
              <a:gd name="T1" fmla="*/ 545 h 634"/>
              <a:gd name="T2" fmla="*/ 177 w 354"/>
              <a:gd name="T3" fmla="*/ 545 h 634"/>
              <a:gd name="T4" fmla="*/ 221 w 354"/>
              <a:gd name="T5" fmla="*/ 516 h 634"/>
              <a:gd name="T6" fmla="*/ 177 w 354"/>
              <a:gd name="T7" fmla="*/ 471 h 634"/>
              <a:gd name="T8" fmla="*/ 147 w 354"/>
              <a:gd name="T9" fmla="*/ 516 h 634"/>
              <a:gd name="T10" fmla="*/ 177 w 354"/>
              <a:gd name="T11" fmla="*/ 545 h 634"/>
              <a:gd name="T12" fmla="*/ 280 w 354"/>
              <a:gd name="T13" fmla="*/ 0 h 634"/>
              <a:gd name="T14" fmla="*/ 280 w 354"/>
              <a:gd name="T15" fmla="*/ 0 h 634"/>
              <a:gd name="T16" fmla="*/ 89 w 354"/>
              <a:gd name="T17" fmla="*/ 0 h 634"/>
              <a:gd name="T18" fmla="*/ 0 w 354"/>
              <a:gd name="T19" fmla="*/ 74 h 634"/>
              <a:gd name="T20" fmla="*/ 0 w 354"/>
              <a:gd name="T21" fmla="*/ 545 h 634"/>
              <a:gd name="T22" fmla="*/ 89 w 354"/>
              <a:gd name="T23" fmla="*/ 633 h 634"/>
              <a:gd name="T24" fmla="*/ 280 w 354"/>
              <a:gd name="T25" fmla="*/ 633 h 634"/>
              <a:gd name="T26" fmla="*/ 353 w 354"/>
              <a:gd name="T27" fmla="*/ 545 h 634"/>
              <a:gd name="T28" fmla="*/ 353 w 354"/>
              <a:gd name="T29" fmla="*/ 74 h 634"/>
              <a:gd name="T30" fmla="*/ 280 w 354"/>
              <a:gd name="T31" fmla="*/ 0 h 634"/>
              <a:gd name="T32" fmla="*/ 324 w 354"/>
              <a:gd name="T33" fmla="*/ 545 h 634"/>
              <a:gd name="T34" fmla="*/ 324 w 354"/>
              <a:gd name="T35" fmla="*/ 545 h 634"/>
              <a:gd name="T36" fmla="*/ 280 w 354"/>
              <a:gd name="T37" fmla="*/ 589 h 634"/>
              <a:gd name="T38" fmla="*/ 89 w 354"/>
              <a:gd name="T39" fmla="*/ 589 h 634"/>
              <a:gd name="T40" fmla="*/ 44 w 354"/>
              <a:gd name="T41" fmla="*/ 545 h 634"/>
              <a:gd name="T42" fmla="*/ 44 w 354"/>
              <a:gd name="T43" fmla="*/ 427 h 634"/>
              <a:gd name="T44" fmla="*/ 324 w 354"/>
              <a:gd name="T45" fmla="*/ 427 h 634"/>
              <a:gd name="T46" fmla="*/ 324 w 354"/>
              <a:gd name="T47" fmla="*/ 545 h 634"/>
              <a:gd name="T48" fmla="*/ 324 w 354"/>
              <a:gd name="T49" fmla="*/ 398 h 634"/>
              <a:gd name="T50" fmla="*/ 324 w 354"/>
              <a:gd name="T51" fmla="*/ 398 h 634"/>
              <a:gd name="T52" fmla="*/ 44 w 354"/>
              <a:gd name="T53" fmla="*/ 398 h 634"/>
              <a:gd name="T54" fmla="*/ 44 w 354"/>
              <a:gd name="T55" fmla="*/ 133 h 634"/>
              <a:gd name="T56" fmla="*/ 324 w 354"/>
              <a:gd name="T57" fmla="*/ 133 h 634"/>
              <a:gd name="T58" fmla="*/ 324 w 354"/>
              <a:gd name="T59" fmla="*/ 398 h 634"/>
              <a:gd name="T60" fmla="*/ 324 w 354"/>
              <a:gd name="T61" fmla="*/ 103 h 634"/>
              <a:gd name="T62" fmla="*/ 324 w 354"/>
              <a:gd name="T63" fmla="*/ 103 h 634"/>
              <a:gd name="T64" fmla="*/ 44 w 354"/>
              <a:gd name="T65" fmla="*/ 103 h 634"/>
              <a:gd name="T66" fmla="*/ 44 w 354"/>
              <a:gd name="T67" fmla="*/ 74 h 634"/>
              <a:gd name="T68" fmla="*/ 89 w 354"/>
              <a:gd name="T69" fmla="*/ 44 h 634"/>
              <a:gd name="T70" fmla="*/ 280 w 354"/>
              <a:gd name="T71" fmla="*/ 44 h 634"/>
              <a:gd name="T72" fmla="*/ 324 w 354"/>
              <a:gd name="T73" fmla="*/ 74 h 634"/>
              <a:gd name="T74" fmla="*/ 324 w 354"/>
              <a:gd name="T75" fmla="*/ 103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4" h="634">
                <a:moveTo>
                  <a:pt x="177" y="545"/>
                </a:moveTo>
                <a:lnTo>
                  <a:pt x="177" y="545"/>
                </a:lnTo>
                <a:cubicBezTo>
                  <a:pt x="206" y="545"/>
                  <a:pt x="221" y="530"/>
                  <a:pt x="221" y="516"/>
                </a:cubicBezTo>
                <a:cubicBezTo>
                  <a:pt x="221" y="486"/>
                  <a:pt x="206" y="471"/>
                  <a:pt x="177" y="471"/>
                </a:cubicBezTo>
                <a:cubicBezTo>
                  <a:pt x="162" y="471"/>
                  <a:pt x="147" y="486"/>
                  <a:pt x="147" y="516"/>
                </a:cubicBezTo>
                <a:cubicBezTo>
                  <a:pt x="147" y="530"/>
                  <a:pt x="162" y="545"/>
                  <a:pt x="177" y="545"/>
                </a:cubicBezTo>
                <a:close/>
                <a:moveTo>
                  <a:pt x="280" y="0"/>
                </a:moveTo>
                <a:lnTo>
                  <a:pt x="280" y="0"/>
                </a:lnTo>
                <a:cubicBezTo>
                  <a:pt x="89" y="0"/>
                  <a:pt x="89" y="0"/>
                  <a:pt x="89" y="0"/>
                </a:cubicBezTo>
                <a:cubicBezTo>
                  <a:pt x="44" y="0"/>
                  <a:pt x="0" y="30"/>
                  <a:pt x="0" y="74"/>
                </a:cubicBezTo>
                <a:cubicBezTo>
                  <a:pt x="0" y="545"/>
                  <a:pt x="0" y="545"/>
                  <a:pt x="0" y="545"/>
                </a:cubicBezTo>
                <a:cubicBezTo>
                  <a:pt x="0" y="589"/>
                  <a:pt x="44" y="633"/>
                  <a:pt x="89" y="633"/>
                </a:cubicBezTo>
                <a:cubicBezTo>
                  <a:pt x="280" y="633"/>
                  <a:pt x="280" y="633"/>
                  <a:pt x="280" y="633"/>
                </a:cubicBezTo>
                <a:cubicBezTo>
                  <a:pt x="324" y="633"/>
                  <a:pt x="353" y="589"/>
                  <a:pt x="353" y="545"/>
                </a:cubicBezTo>
                <a:cubicBezTo>
                  <a:pt x="353" y="74"/>
                  <a:pt x="353" y="74"/>
                  <a:pt x="353" y="74"/>
                </a:cubicBezTo>
                <a:cubicBezTo>
                  <a:pt x="353" y="30"/>
                  <a:pt x="324" y="0"/>
                  <a:pt x="280" y="0"/>
                </a:cubicBezTo>
                <a:close/>
                <a:moveTo>
                  <a:pt x="324" y="545"/>
                </a:moveTo>
                <a:lnTo>
                  <a:pt x="324" y="545"/>
                </a:lnTo>
                <a:cubicBezTo>
                  <a:pt x="324" y="574"/>
                  <a:pt x="294" y="589"/>
                  <a:pt x="280" y="589"/>
                </a:cubicBezTo>
                <a:cubicBezTo>
                  <a:pt x="89" y="589"/>
                  <a:pt x="89" y="589"/>
                  <a:pt x="89" y="589"/>
                </a:cubicBezTo>
                <a:cubicBezTo>
                  <a:pt x="59" y="589"/>
                  <a:pt x="44" y="574"/>
                  <a:pt x="44" y="545"/>
                </a:cubicBezTo>
                <a:cubicBezTo>
                  <a:pt x="44" y="427"/>
                  <a:pt x="44" y="427"/>
                  <a:pt x="44" y="427"/>
                </a:cubicBezTo>
                <a:cubicBezTo>
                  <a:pt x="324" y="427"/>
                  <a:pt x="324" y="427"/>
                  <a:pt x="324" y="427"/>
                </a:cubicBezTo>
                <a:lnTo>
                  <a:pt x="324" y="545"/>
                </a:lnTo>
                <a:close/>
                <a:moveTo>
                  <a:pt x="324" y="398"/>
                </a:moveTo>
                <a:lnTo>
                  <a:pt x="324" y="398"/>
                </a:lnTo>
                <a:cubicBezTo>
                  <a:pt x="44" y="398"/>
                  <a:pt x="44" y="398"/>
                  <a:pt x="44" y="398"/>
                </a:cubicBezTo>
                <a:cubicBezTo>
                  <a:pt x="44" y="133"/>
                  <a:pt x="44" y="133"/>
                  <a:pt x="44" y="133"/>
                </a:cubicBezTo>
                <a:cubicBezTo>
                  <a:pt x="324" y="133"/>
                  <a:pt x="324" y="133"/>
                  <a:pt x="324" y="133"/>
                </a:cubicBezTo>
                <a:lnTo>
                  <a:pt x="324" y="398"/>
                </a:lnTo>
                <a:close/>
                <a:moveTo>
                  <a:pt x="324" y="103"/>
                </a:moveTo>
                <a:lnTo>
                  <a:pt x="324" y="103"/>
                </a:lnTo>
                <a:cubicBezTo>
                  <a:pt x="44" y="103"/>
                  <a:pt x="44" y="103"/>
                  <a:pt x="44" y="103"/>
                </a:cubicBezTo>
                <a:cubicBezTo>
                  <a:pt x="44" y="74"/>
                  <a:pt x="44" y="74"/>
                  <a:pt x="44" y="74"/>
                </a:cubicBezTo>
                <a:cubicBezTo>
                  <a:pt x="44" y="59"/>
                  <a:pt x="59" y="44"/>
                  <a:pt x="89" y="44"/>
                </a:cubicBezTo>
                <a:cubicBezTo>
                  <a:pt x="280" y="44"/>
                  <a:pt x="280" y="44"/>
                  <a:pt x="280" y="44"/>
                </a:cubicBezTo>
                <a:cubicBezTo>
                  <a:pt x="294" y="44"/>
                  <a:pt x="324" y="59"/>
                  <a:pt x="324" y="74"/>
                </a:cubicBezTo>
                <a:lnTo>
                  <a:pt x="324" y="103"/>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Roboto Light"/>
              <a:ea typeface="+mn-ea"/>
              <a:cs typeface="+mn-cs"/>
            </a:endParaRPr>
          </a:p>
        </p:txBody>
      </p:sp>
      <p:sp>
        <p:nvSpPr>
          <p:cNvPr id="313" name="Freeform 61">
            <a:extLst>
              <a:ext uri="{FF2B5EF4-FFF2-40B4-BE49-F238E27FC236}">
                <a16:creationId xmlns:a16="http://schemas.microsoft.com/office/drawing/2014/main" id="{A97F9974-A35E-4685-8E1F-B2604673EA9C}"/>
              </a:ext>
            </a:extLst>
          </p:cNvPr>
          <p:cNvSpPr>
            <a:spLocks noChangeArrowheads="1"/>
          </p:cNvSpPr>
          <p:nvPr/>
        </p:nvSpPr>
        <p:spPr bwMode="auto">
          <a:xfrm>
            <a:off x="2246128" y="5290449"/>
            <a:ext cx="402063" cy="579968"/>
          </a:xfrm>
          <a:custGeom>
            <a:avLst/>
            <a:gdLst>
              <a:gd name="T0" fmla="*/ 54282578 w 418"/>
              <a:gd name="T1" fmla="*/ 36023527 h 602"/>
              <a:gd name="T2" fmla="*/ 54282578 w 418"/>
              <a:gd name="T3" fmla="*/ 36023527 h 602"/>
              <a:gd name="T4" fmla="*/ 30330731 w 418"/>
              <a:gd name="T5" fmla="*/ 62649550 h 602"/>
              <a:gd name="T6" fmla="*/ 30330731 w 418"/>
              <a:gd name="T7" fmla="*/ 71002968 h 602"/>
              <a:gd name="T8" fmla="*/ 43217666 w 418"/>
              <a:gd name="T9" fmla="*/ 71002968 h 602"/>
              <a:gd name="T10" fmla="*/ 46862795 w 418"/>
              <a:gd name="T11" fmla="*/ 74657633 h 602"/>
              <a:gd name="T12" fmla="*/ 43217666 w 418"/>
              <a:gd name="T13" fmla="*/ 78442719 h 602"/>
              <a:gd name="T14" fmla="*/ 26685603 w 418"/>
              <a:gd name="T15" fmla="*/ 78442719 h 602"/>
              <a:gd name="T16" fmla="*/ 11064912 w 418"/>
              <a:gd name="T17" fmla="*/ 78442719 h 602"/>
              <a:gd name="T18" fmla="*/ 7289896 w 418"/>
              <a:gd name="T19" fmla="*/ 74657633 h 602"/>
              <a:gd name="T20" fmla="*/ 11064912 w 418"/>
              <a:gd name="T21" fmla="*/ 71002968 h 602"/>
              <a:gd name="T22" fmla="*/ 23040835 w 418"/>
              <a:gd name="T23" fmla="*/ 71002968 h 602"/>
              <a:gd name="T24" fmla="*/ 23040835 w 418"/>
              <a:gd name="T25" fmla="*/ 62649550 h 602"/>
              <a:gd name="T26" fmla="*/ 0 w 418"/>
              <a:gd name="T27" fmla="*/ 36023527 h 602"/>
              <a:gd name="T28" fmla="*/ 0 w 418"/>
              <a:gd name="T29" fmla="*/ 36023527 h 602"/>
              <a:gd name="T30" fmla="*/ 0 w 418"/>
              <a:gd name="T31" fmla="*/ 36023527 h 602"/>
              <a:gd name="T32" fmla="*/ 3644768 w 418"/>
              <a:gd name="T33" fmla="*/ 32238441 h 602"/>
              <a:gd name="T34" fmla="*/ 7289896 w 418"/>
              <a:gd name="T35" fmla="*/ 36023527 h 602"/>
              <a:gd name="T36" fmla="*/ 7289896 w 418"/>
              <a:gd name="T37" fmla="*/ 36023527 h 602"/>
              <a:gd name="T38" fmla="*/ 26685603 w 418"/>
              <a:gd name="T39" fmla="*/ 55340580 h 602"/>
              <a:gd name="T40" fmla="*/ 46862795 w 418"/>
              <a:gd name="T41" fmla="*/ 36023527 h 602"/>
              <a:gd name="T42" fmla="*/ 46862795 w 418"/>
              <a:gd name="T43" fmla="*/ 36023527 h 602"/>
              <a:gd name="T44" fmla="*/ 50637810 w 418"/>
              <a:gd name="T45" fmla="*/ 32238441 h 602"/>
              <a:gd name="T46" fmla="*/ 54282578 w 418"/>
              <a:gd name="T47" fmla="*/ 36023527 h 602"/>
              <a:gd name="T48" fmla="*/ 26685603 w 418"/>
              <a:gd name="T49" fmla="*/ 48814495 h 602"/>
              <a:gd name="T50" fmla="*/ 26685603 w 418"/>
              <a:gd name="T51" fmla="*/ 48814495 h 602"/>
              <a:gd name="T52" fmla="*/ 26685603 w 418"/>
              <a:gd name="T53" fmla="*/ 48814495 h 602"/>
              <a:gd name="T54" fmla="*/ 11975923 w 418"/>
              <a:gd name="T55" fmla="*/ 34065774 h 602"/>
              <a:gd name="T56" fmla="*/ 11975923 w 418"/>
              <a:gd name="T57" fmla="*/ 14748721 h 602"/>
              <a:gd name="T58" fmla="*/ 26685603 w 418"/>
              <a:gd name="T59" fmla="*/ 0 h 602"/>
              <a:gd name="T60" fmla="*/ 26685603 w 418"/>
              <a:gd name="T61" fmla="*/ 0 h 602"/>
              <a:gd name="T62" fmla="*/ 41395282 w 418"/>
              <a:gd name="T63" fmla="*/ 14748721 h 602"/>
              <a:gd name="T64" fmla="*/ 41395282 w 418"/>
              <a:gd name="T65" fmla="*/ 34065774 h 602"/>
              <a:gd name="T66" fmla="*/ 26685603 w 418"/>
              <a:gd name="T67" fmla="*/ 48814495 h 6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18" h="602">
                <a:moveTo>
                  <a:pt x="417" y="276"/>
                </a:moveTo>
                <a:lnTo>
                  <a:pt x="417" y="276"/>
                </a:lnTo>
                <a:cubicBezTo>
                  <a:pt x="417" y="382"/>
                  <a:pt x="339" y="466"/>
                  <a:pt x="233" y="480"/>
                </a:cubicBezTo>
                <a:cubicBezTo>
                  <a:pt x="233" y="544"/>
                  <a:pt x="233" y="544"/>
                  <a:pt x="233" y="544"/>
                </a:cubicBezTo>
                <a:cubicBezTo>
                  <a:pt x="332" y="544"/>
                  <a:pt x="332" y="544"/>
                  <a:pt x="332" y="544"/>
                </a:cubicBezTo>
                <a:cubicBezTo>
                  <a:pt x="346" y="544"/>
                  <a:pt x="360" y="558"/>
                  <a:pt x="360" y="572"/>
                </a:cubicBezTo>
                <a:cubicBezTo>
                  <a:pt x="360" y="594"/>
                  <a:pt x="346" y="601"/>
                  <a:pt x="332" y="601"/>
                </a:cubicBezTo>
                <a:cubicBezTo>
                  <a:pt x="205" y="601"/>
                  <a:pt x="205" y="601"/>
                  <a:pt x="205" y="601"/>
                </a:cubicBezTo>
                <a:cubicBezTo>
                  <a:pt x="85" y="601"/>
                  <a:pt x="85" y="601"/>
                  <a:pt x="85" y="601"/>
                </a:cubicBezTo>
                <a:cubicBezTo>
                  <a:pt x="71" y="601"/>
                  <a:pt x="56" y="594"/>
                  <a:pt x="56" y="572"/>
                </a:cubicBezTo>
                <a:cubicBezTo>
                  <a:pt x="56" y="558"/>
                  <a:pt x="71" y="544"/>
                  <a:pt x="85" y="544"/>
                </a:cubicBezTo>
                <a:cubicBezTo>
                  <a:pt x="177" y="544"/>
                  <a:pt x="177" y="544"/>
                  <a:pt x="177" y="544"/>
                </a:cubicBezTo>
                <a:cubicBezTo>
                  <a:pt x="177" y="480"/>
                  <a:pt x="177" y="480"/>
                  <a:pt x="177" y="480"/>
                </a:cubicBezTo>
                <a:cubicBezTo>
                  <a:pt x="78" y="466"/>
                  <a:pt x="0" y="382"/>
                  <a:pt x="0" y="276"/>
                </a:cubicBezTo>
                <a:cubicBezTo>
                  <a:pt x="0" y="254"/>
                  <a:pt x="14" y="247"/>
                  <a:pt x="28" y="247"/>
                </a:cubicBezTo>
                <a:cubicBezTo>
                  <a:pt x="42" y="247"/>
                  <a:pt x="56" y="254"/>
                  <a:pt x="56" y="276"/>
                </a:cubicBezTo>
                <a:cubicBezTo>
                  <a:pt x="56" y="353"/>
                  <a:pt x="127" y="424"/>
                  <a:pt x="205" y="424"/>
                </a:cubicBezTo>
                <a:cubicBezTo>
                  <a:pt x="290" y="424"/>
                  <a:pt x="360" y="353"/>
                  <a:pt x="360" y="276"/>
                </a:cubicBezTo>
                <a:cubicBezTo>
                  <a:pt x="360" y="254"/>
                  <a:pt x="367" y="247"/>
                  <a:pt x="389" y="247"/>
                </a:cubicBezTo>
                <a:cubicBezTo>
                  <a:pt x="403" y="247"/>
                  <a:pt x="417" y="254"/>
                  <a:pt x="417" y="276"/>
                </a:cubicBezTo>
                <a:close/>
                <a:moveTo>
                  <a:pt x="205" y="374"/>
                </a:moveTo>
                <a:lnTo>
                  <a:pt x="205" y="374"/>
                </a:lnTo>
                <a:cubicBezTo>
                  <a:pt x="141" y="374"/>
                  <a:pt x="92" y="325"/>
                  <a:pt x="92" y="261"/>
                </a:cubicBezTo>
                <a:cubicBezTo>
                  <a:pt x="92" y="113"/>
                  <a:pt x="92" y="113"/>
                  <a:pt x="92" y="113"/>
                </a:cubicBezTo>
                <a:cubicBezTo>
                  <a:pt x="92" y="49"/>
                  <a:pt x="141" y="0"/>
                  <a:pt x="205" y="0"/>
                </a:cubicBezTo>
                <a:cubicBezTo>
                  <a:pt x="269" y="0"/>
                  <a:pt x="318" y="49"/>
                  <a:pt x="318" y="113"/>
                </a:cubicBezTo>
                <a:cubicBezTo>
                  <a:pt x="318" y="261"/>
                  <a:pt x="318" y="261"/>
                  <a:pt x="318" y="261"/>
                </a:cubicBezTo>
                <a:cubicBezTo>
                  <a:pt x="318" y="325"/>
                  <a:pt x="269" y="374"/>
                  <a:pt x="205" y="374"/>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latin typeface="Roboto Light"/>
            </a:endParaRPr>
          </a:p>
        </p:txBody>
      </p:sp>
      <p:sp>
        <p:nvSpPr>
          <p:cNvPr id="315" name="Freeform 142">
            <a:extLst>
              <a:ext uri="{FF2B5EF4-FFF2-40B4-BE49-F238E27FC236}">
                <a16:creationId xmlns:a16="http://schemas.microsoft.com/office/drawing/2014/main" id="{A0133E51-92B2-49DD-B271-D4F49619B5C4}"/>
              </a:ext>
            </a:extLst>
          </p:cNvPr>
          <p:cNvSpPr>
            <a:spLocks noChangeArrowheads="1"/>
          </p:cNvSpPr>
          <p:nvPr/>
        </p:nvSpPr>
        <p:spPr bwMode="auto">
          <a:xfrm>
            <a:off x="1062724" y="3418829"/>
            <a:ext cx="579817" cy="571499"/>
          </a:xfrm>
          <a:custGeom>
            <a:avLst/>
            <a:gdLst>
              <a:gd name="T0" fmla="*/ 530 w 602"/>
              <a:gd name="T1" fmla="*/ 241 h 595"/>
              <a:gd name="T2" fmla="*/ 530 w 602"/>
              <a:gd name="T3" fmla="*/ 241 h 595"/>
              <a:gd name="T4" fmla="*/ 573 w 602"/>
              <a:gd name="T5" fmla="*/ 318 h 595"/>
              <a:gd name="T6" fmla="*/ 453 w 602"/>
              <a:gd name="T7" fmla="*/ 269 h 595"/>
              <a:gd name="T8" fmla="*/ 410 w 602"/>
              <a:gd name="T9" fmla="*/ 276 h 595"/>
              <a:gd name="T10" fmla="*/ 240 w 602"/>
              <a:gd name="T11" fmla="*/ 135 h 595"/>
              <a:gd name="T12" fmla="*/ 410 w 602"/>
              <a:gd name="T13" fmla="*/ 0 h 595"/>
              <a:gd name="T14" fmla="*/ 601 w 602"/>
              <a:gd name="T15" fmla="*/ 135 h 595"/>
              <a:gd name="T16" fmla="*/ 530 w 602"/>
              <a:gd name="T17" fmla="*/ 241 h 595"/>
              <a:gd name="T18" fmla="*/ 205 w 602"/>
              <a:gd name="T19" fmla="*/ 149 h 595"/>
              <a:gd name="T20" fmla="*/ 205 w 602"/>
              <a:gd name="T21" fmla="*/ 149 h 595"/>
              <a:gd name="T22" fmla="*/ 396 w 602"/>
              <a:gd name="T23" fmla="*/ 311 h 595"/>
              <a:gd name="T24" fmla="*/ 438 w 602"/>
              <a:gd name="T25" fmla="*/ 304 h 595"/>
              <a:gd name="T26" fmla="*/ 438 w 602"/>
              <a:gd name="T27" fmla="*/ 304 h 595"/>
              <a:gd name="T28" fmla="*/ 438 w 602"/>
              <a:gd name="T29" fmla="*/ 304 h 595"/>
              <a:gd name="T30" fmla="*/ 537 w 602"/>
              <a:gd name="T31" fmla="*/ 347 h 595"/>
              <a:gd name="T32" fmla="*/ 283 w 602"/>
              <a:gd name="T33" fmla="*/ 509 h 595"/>
              <a:gd name="T34" fmla="*/ 226 w 602"/>
              <a:gd name="T35" fmla="*/ 495 h 595"/>
              <a:gd name="T36" fmla="*/ 36 w 602"/>
              <a:gd name="T37" fmla="*/ 573 h 595"/>
              <a:gd name="T38" fmla="*/ 99 w 602"/>
              <a:gd name="T39" fmla="*/ 460 h 595"/>
              <a:gd name="T40" fmla="*/ 0 w 602"/>
              <a:gd name="T41" fmla="*/ 297 h 595"/>
              <a:gd name="T42" fmla="*/ 219 w 602"/>
              <a:gd name="T43" fmla="*/ 92 h 595"/>
              <a:gd name="T44" fmla="*/ 205 w 602"/>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2" h="595">
                <a:moveTo>
                  <a:pt x="530" y="241"/>
                </a:moveTo>
                <a:lnTo>
                  <a:pt x="530" y="241"/>
                </a:lnTo>
                <a:cubicBezTo>
                  <a:pt x="523" y="248"/>
                  <a:pt x="523" y="290"/>
                  <a:pt x="573" y="318"/>
                </a:cubicBezTo>
                <a:cubicBezTo>
                  <a:pt x="573" y="318"/>
                  <a:pt x="502" y="332"/>
                  <a:pt x="453" y="269"/>
                </a:cubicBezTo>
                <a:cubicBezTo>
                  <a:pt x="438" y="269"/>
                  <a:pt x="424" y="276"/>
                  <a:pt x="410" y="276"/>
                </a:cubicBezTo>
                <a:cubicBezTo>
                  <a:pt x="304" y="276"/>
                  <a:pt x="240" y="212"/>
                  <a:pt x="240" y="135"/>
                </a:cubicBezTo>
                <a:cubicBezTo>
                  <a:pt x="240" y="64"/>
                  <a:pt x="304" y="0"/>
                  <a:pt x="410" y="0"/>
                </a:cubicBezTo>
                <a:cubicBezTo>
                  <a:pt x="516" y="0"/>
                  <a:pt x="601" y="64"/>
                  <a:pt x="601" y="135"/>
                </a:cubicBezTo>
                <a:cubicBezTo>
                  <a:pt x="601" y="177"/>
                  <a:pt x="573" y="219"/>
                  <a:pt x="530" y="241"/>
                </a:cubicBezTo>
                <a:close/>
                <a:moveTo>
                  <a:pt x="205" y="149"/>
                </a:moveTo>
                <a:lnTo>
                  <a:pt x="205" y="149"/>
                </a:lnTo>
                <a:cubicBezTo>
                  <a:pt x="212" y="233"/>
                  <a:pt x="283" y="304"/>
                  <a:pt x="396" y="311"/>
                </a:cubicBezTo>
                <a:cubicBezTo>
                  <a:pt x="410" y="311"/>
                  <a:pt x="424" y="311"/>
                  <a:pt x="438" y="304"/>
                </a:cubicBezTo>
                <a:lnTo>
                  <a:pt x="438" y="304"/>
                </a:lnTo>
                <a:lnTo>
                  <a:pt x="438" y="304"/>
                </a:lnTo>
                <a:cubicBezTo>
                  <a:pt x="474" y="339"/>
                  <a:pt x="516" y="347"/>
                  <a:pt x="537" y="347"/>
                </a:cubicBezTo>
                <a:cubicBezTo>
                  <a:pt x="516" y="439"/>
                  <a:pt x="424" y="509"/>
                  <a:pt x="283" y="509"/>
                </a:cubicBezTo>
                <a:cubicBezTo>
                  <a:pt x="269" y="509"/>
                  <a:pt x="248" y="502"/>
                  <a:pt x="226" y="495"/>
                </a:cubicBezTo>
                <a:cubicBezTo>
                  <a:pt x="156" y="594"/>
                  <a:pt x="36" y="573"/>
                  <a:pt x="36" y="573"/>
                </a:cubicBezTo>
                <a:cubicBezTo>
                  <a:pt x="120" y="537"/>
                  <a:pt x="120" y="467"/>
                  <a:pt x="99" y="460"/>
                </a:cubicBezTo>
                <a:cubicBezTo>
                  <a:pt x="36" y="424"/>
                  <a:pt x="0" y="361"/>
                  <a:pt x="0" y="297"/>
                </a:cubicBezTo>
                <a:cubicBezTo>
                  <a:pt x="0" y="198"/>
                  <a:pt x="92" y="113"/>
                  <a:pt x="219" y="92"/>
                </a:cubicBezTo>
                <a:cubicBezTo>
                  <a:pt x="212" y="113"/>
                  <a:pt x="205" y="128"/>
                  <a:pt x="205" y="149"/>
                </a:cubicBezTo>
                <a:close/>
              </a:path>
            </a:pathLst>
          </a:custGeom>
          <a:solidFill>
            <a:srgbClr val="FFFFFF"/>
          </a:solidFill>
          <a:ln>
            <a:solidFill>
              <a:schemeClr val="accent1"/>
            </a:solid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Roboto Light"/>
              <a:ea typeface="+mn-ea"/>
              <a:cs typeface="+mn-cs"/>
            </a:endParaRPr>
          </a:p>
        </p:txBody>
      </p:sp>
      <p:sp>
        <p:nvSpPr>
          <p:cNvPr id="316" name="Freeform 121">
            <a:extLst>
              <a:ext uri="{FF2B5EF4-FFF2-40B4-BE49-F238E27FC236}">
                <a16:creationId xmlns:a16="http://schemas.microsoft.com/office/drawing/2014/main" id="{29B13F6B-3AB5-4372-9CFE-A72D17A1C906}"/>
              </a:ext>
            </a:extLst>
          </p:cNvPr>
          <p:cNvSpPr>
            <a:spLocks noChangeArrowheads="1"/>
          </p:cNvSpPr>
          <p:nvPr/>
        </p:nvSpPr>
        <p:spPr bwMode="auto">
          <a:xfrm>
            <a:off x="1048083" y="4237866"/>
            <a:ext cx="579814" cy="584200"/>
          </a:xfrm>
          <a:custGeom>
            <a:avLst/>
            <a:gdLst>
              <a:gd name="T0" fmla="*/ 8353379 w 602"/>
              <a:gd name="T1" fmla="*/ 46715136 h 609"/>
              <a:gd name="T2" fmla="*/ 25842658 w 602"/>
              <a:gd name="T3" fmla="*/ 10999436 h 609"/>
              <a:gd name="T4" fmla="*/ 25842658 w 602"/>
              <a:gd name="T5" fmla="*/ 11905233 h 609"/>
              <a:gd name="T6" fmla="*/ 26756320 w 602"/>
              <a:gd name="T7" fmla="*/ 13716829 h 609"/>
              <a:gd name="T8" fmla="*/ 24928996 w 602"/>
              <a:gd name="T9" fmla="*/ 15528425 h 609"/>
              <a:gd name="T10" fmla="*/ 25842658 w 602"/>
              <a:gd name="T11" fmla="*/ 16434582 h 609"/>
              <a:gd name="T12" fmla="*/ 23102033 w 602"/>
              <a:gd name="T13" fmla="*/ 18246178 h 609"/>
              <a:gd name="T14" fmla="*/ 22188371 w 602"/>
              <a:gd name="T15" fmla="*/ 21093073 h 609"/>
              <a:gd name="T16" fmla="*/ 20230265 w 602"/>
              <a:gd name="T17" fmla="*/ 22904669 h 609"/>
              <a:gd name="T18" fmla="*/ 18403302 w 602"/>
              <a:gd name="T19" fmla="*/ 21998871 h 609"/>
              <a:gd name="T20" fmla="*/ 17489640 w 602"/>
              <a:gd name="T21" fmla="*/ 20187276 h 609"/>
              <a:gd name="T22" fmla="*/ 16575978 w 602"/>
              <a:gd name="T23" fmla="*/ 19281478 h 609"/>
              <a:gd name="T24" fmla="*/ 17489640 w 602"/>
              <a:gd name="T25" fmla="*/ 17340380 h 609"/>
              <a:gd name="T26" fmla="*/ 13834991 w 602"/>
              <a:gd name="T27" fmla="*/ 20187276 h 609"/>
              <a:gd name="T28" fmla="*/ 13834991 w 602"/>
              <a:gd name="T29" fmla="*/ 23810467 h 609"/>
              <a:gd name="T30" fmla="*/ 17489640 w 602"/>
              <a:gd name="T31" fmla="*/ 27434018 h 609"/>
              <a:gd name="T32" fmla="*/ 14748653 w 602"/>
              <a:gd name="T33" fmla="*/ 31963007 h 609"/>
              <a:gd name="T34" fmla="*/ 12921329 w 602"/>
              <a:gd name="T35" fmla="*/ 31963007 h 609"/>
              <a:gd name="T36" fmla="*/ 10180342 w 602"/>
              <a:gd name="T37" fmla="*/ 33904105 h 609"/>
              <a:gd name="T38" fmla="*/ 10180342 w 602"/>
              <a:gd name="T39" fmla="*/ 34809902 h 609"/>
              <a:gd name="T40" fmla="*/ 10180342 w 602"/>
              <a:gd name="T41" fmla="*/ 35715700 h 609"/>
              <a:gd name="T42" fmla="*/ 10180342 w 602"/>
              <a:gd name="T43" fmla="*/ 41150847 h 609"/>
              <a:gd name="T44" fmla="*/ 12921329 w 602"/>
              <a:gd name="T45" fmla="*/ 46715136 h 609"/>
              <a:gd name="T46" fmla="*/ 22188371 w 602"/>
              <a:gd name="T47" fmla="*/ 52150282 h 609"/>
              <a:gd name="T48" fmla="*/ 69174956 w 602"/>
              <a:gd name="T49" fmla="*/ 42056644 h 609"/>
              <a:gd name="T50" fmla="*/ 64607006 w 602"/>
              <a:gd name="T51" fmla="*/ 39339251 h 609"/>
              <a:gd name="T52" fmla="*/ 54426302 w 602"/>
              <a:gd name="T53" fmla="*/ 36621498 h 609"/>
              <a:gd name="T54" fmla="*/ 55339965 w 602"/>
              <a:gd name="T55" fmla="*/ 38433453 h 609"/>
              <a:gd name="T56" fmla="*/ 45159622 w 602"/>
              <a:gd name="T57" fmla="*/ 32868804 h 609"/>
              <a:gd name="T58" fmla="*/ 45159622 w 602"/>
              <a:gd name="T59" fmla="*/ 30151411 h 609"/>
              <a:gd name="T60" fmla="*/ 46073284 w 602"/>
              <a:gd name="T61" fmla="*/ 28339815 h 609"/>
              <a:gd name="T62" fmla="*/ 42418636 w 602"/>
              <a:gd name="T63" fmla="*/ 31057209 h 609"/>
              <a:gd name="T64" fmla="*/ 40591311 w 602"/>
              <a:gd name="T65" fmla="*/ 30151411 h 609"/>
              <a:gd name="T66" fmla="*/ 39677649 w 602"/>
              <a:gd name="T67" fmla="*/ 31057209 h 609"/>
              <a:gd name="T68" fmla="*/ 30410969 w 602"/>
              <a:gd name="T69" fmla="*/ 31963007 h 609"/>
              <a:gd name="T70" fmla="*/ 34196037 w 602"/>
              <a:gd name="T71" fmla="*/ 26527860 h 609"/>
              <a:gd name="T72" fmla="*/ 37850325 w 602"/>
              <a:gd name="T73" fmla="*/ 23810467 h 609"/>
              <a:gd name="T74" fmla="*/ 43332298 w 602"/>
              <a:gd name="T75" fmla="*/ 21998871 h 609"/>
              <a:gd name="T76" fmla="*/ 43332298 w 602"/>
              <a:gd name="T77" fmla="*/ 19281478 h 609"/>
              <a:gd name="T78" fmla="*/ 39677649 w 602"/>
              <a:gd name="T79" fmla="*/ 23810467 h 609"/>
              <a:gd name="T80" fmla="*/ 36023362 w 602"/>
              <a:gd name="T81" fmla="*/ 21998871 h 609"/>
              <a:gd name="T82" fmla="*/ 38763987 w 602"/>
              <a:gd name="T83" fmla="*/ 18246178 h 609"/>
              <a:gd name="T84" fmla="*/ 45159622 w 602"/>
              <a:gd name="T85" fmla="*/ 16434582 h 609"/>
              <a:gd name="T86" fmla="*/ 53512640 w 602"/>
              <a:gd name="T87" fmla="*/ 17340380 h 609"/>
              <a:gd name="T88" fmla="*/ 54426302 w 602"/>
              <a:gd name="T89" fmla="*/ 12811031 h 609"/>
              <a:gd name="T90" fmla="*/ 51685677 w 602"/>
              <a:gd name="T91" fmla="*/ 30151411 h 609"/>
              <a:gd name="T92" fmla="*/ 54426302 w 602"/>
              <a:gd name="T93" fmla="*/ 15528425 h 609"/>
              <a:gd name="T94" fmla="*/ 39677649 w 602"/>
              <a:gd name="T95" fmla="*/ 10999436 h 609"/>
              <a:gd name="T96" fmla="*/ 33282375 w 602"/>
              <a:gd name="T97" fmla="*/ 26527860 h 609"/>
              <a:gd name="T98" fmla="*/ 33282375 w 602"/>
              <a:gd name="T99" fmla="*/ 23810467 h 609"/>
              <a:gd name="T100" fmla="*/ 31324631 w 602"/>
              <a:gd name="T101" fmla="*/ 24716265 h 609"/>
              <a:gd name="T102" fmla="*/ 43332298 w 602"/>
              <a:gd name="T103" fmla="*/ 34809902 h 609"/>
              <a:gd name="T104" fmla="*/ 52598978 w 602"/>
              <a:gd name="T105" fmla="*/ 42962442 h 609"/>
              <a:gd name="T106" fmla="*/ 42418636 w 602"/>
              <a:gd name="T107" fmla="*/ 58491226 h 609"/>
              <a:gd name="T108" fmla="*/ 37850325 w 602"/>
              <a:gd name="T109" fmla="*/ 45809338 h 609"/>
              <a:gd name="T110" fmla="*/ 28583644 w 602"/>
              <a:gd name="T111" fmla="*/ 41150847 h 609"/>
              <a:gd name="T112" fmla="*/ 26756320 w 602"/>
              <a:gd name="T113" fmla="*/ 18246178 h 609"/>
              <a:gd name="T114" fmla="*/ 52598978 w 602"/>
              <a:gd name="T115" fmla="*/ 52150282 h 609"/>
              <a:gd name="T116" fmla="*/ 36937024 w 602"/>
              <a:gd name="T117" fmla="*/ 30151411 h 609"/>
              <a:gd name="T118" fmla="*/ 17489640 w 602"/>
              <a:gd name="T119" fmla="*/ 31057209 h 609"/>
              <a:gd name="T120" fmla="*/ 17489640 w 602"/>
              <a:gd name="T121" fmla="*/ 31057209 h 609"/>
              <a:gd name="T122" fmla="*/ 11094005 w 602"/>
              <a:gd name="T123" fmla="*/ 42056644 h 609"/>
              <a:gd name="T124" fmla="*/ 38763987 w 602"/>
              <a:gd name="T125" fmla="*/ 24716265 h 60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02" h="609">
                <a:moveTo>
                  <a:pt x="297" y="608"/>
                </a:moveTo>
                <a:lnTo>
                  <a:pt x="297" y="608"/>
                </a:lnTo>
                <a:cubicBezTo>
                  <a:pt x="134" y="608"/>
                  <a:pt x="0" y="474"/>
                  <a:pt x="0" y="304"/>
                </a:cubicBezTo>
                <a:cubicBezTo>
                  <a:pt x="0" y="134"/>
                  <a:pt x="134" y="0"/>
                  <a:pt x="297" y="0"/>
                </a:cubicBezTo>
                <a:cubicBezTo>
                  <a:pt x="466" y="0"/>
                  <a:pt x="601" y="134"/>
                  <a:pt x="601" y="304"/>
                </a:cubicBezTo>
                <a:cubicBezTo>
                  <a:pt x="601" y="474"/>
                  <a:pt x="466" y="608"/>
                  <a:pt x="297" y="608"/>
                </a:cubicBezTo>
                <a:close/>
                <a:moveTo>
                  <a:pt x="466" y="127"/>
                </a:moveTo>
                <a:lnTo>
                  <a:pt x="466" y="127"/>
                </a:lnTo>
                <a:cubicBezTo>
                  <a:pt x="466" y="127"/>
                  <a:pt x="466" y="127"/>
                  <a:pt x="466" y="120"/>
                </a:cubicBezTo>
                <a:lnTo>
                  <a:pt x="459" y="120"/>
                </a:lnTo>
                <a:cubicBezTo>
                  <a:pt x="459" y="120"/>
                  <a:pt x="459" y="120"/>
                  <a:pt x="459" y="127"/>
                </a:cubicBezTo>
                <a:cubicBezTo>
                  <a:pt x="459" y="127"/>
                  <a:pt x="459" y="127"/>
                  <a:pt x="466" y="127"/>
                </a:cubicBezTo>
                <a:cubicBezTo>
                  <a:pt x="466" y="134"/>
                  <a:pt x="466" y="134"/>
                  <a:pt x="459" y="134"/>
                </a:cubicBezTo>
                <a:cubicBezTo>
                  <a:pt x="459" y="141"/>
                  <a:pt x="459" y="141"/>
                  <a:pt x="459" y="141"/>
                </a:cubicBezTo>
                <a:lnTo>
                  <a:pt x="452" y="141"/>
                </a:lnTo>
                <a:cubicBezTo>
                  <a:pt x="452" y="141"/>
                  <a:pt x="452" y="141"/>
                  <a:pt x="459" y="141"/>
                </a:cubicBezTo>
                <a:cubicBezTo>
                  <a:pt x="459" y="141"/>
                  <a:pt x="459" y="141"/>
                  <a:pt x="466" y="141"/>
                </a:cubicBezTo>
                <a:cubicBezTo>
                  <a:pt x="466" y="134"/>
                  <a:pt x="466" y="134"/>
                  <a:pt x="466" y="134"/>
                </a:cubicBezTo>
                <a:cubicBezTo>
                  <a:pt x="466" y="127"/>
                  <a:pt x="466" y="127"/>
                  <a:pt x="474" y="127"/>
                </a:cubicBezTo>
                <a:lnTo>
                  <a:pt x="466" y="127"/>
                </a:lnTo>
                <a:close/>
                <a:moveTo>
                  <a:pt x="474" y="134"/>
                </a:moveTo>
                <a:lnTo>
                  <a:pt x="474" y="134"/>
                </a:lnTo>
                <a:close/>
                <a:moveTo>
                  <a:pt x="544" y="339"/>
                </a:moveTo>
                <a:lnTo>
                  <a:pt x="544" y="339"/>
                </a:lnTo>
                <a:cubicBezTo>
                  <a:pt x="544" y="332"/>
                  <a:pt x="544" y="325"/>
                  <a:pt x="544" y="325"/>
                </a:cubicBezTo>
                <a:cubicBezTo>
                  <a:pt x="544" y="318"/>
                  <a:pt x="544" y="325"/>
                  <a:pt x="537" y="325"/>
                </a:cubicBezTo>
                <a:cubicBezTo>
                  <a:pt x="537" y="318"/>
                  <a:pt x="537" y="318"/>
                  <a:pt x="537" y="318"/>
                </a:cubicBezTo>
                <a:cubicBezTo>
                  <a:pt x="537" y="318"/>
                  <a:pt x="537" y="318"/>
                  <a:pt x="537" y="325"/>
                </a:cubicBezTo>
                <a:cubicBezTo>
                  <a:pt x="537" y="325"/>
                  <a:pt x="530" y="332"/>
                  <a:pt x="537" y="332"/>
                </a:cubicBezTo>
                <a:cubicBezTo>
                  <a:pt x="537" y="339"/>
                  <a:pt x="537" y="339"/>
                  <a:pt x="544" y="339"/>
                </a:cubicBezTo>
                <a:close/>
                <a:moveTo>
                  <a:pt x="64" y="361"/>
                </a:moveTo>
                <a:lnTo>
                  <a:pt x="64" y="361"/>
                </a:lnTo>
                <a:cubicBezTo>
                  <a:pt x="71" y="361"/>
                  <a:pt x="71" y="361"/>
                  <a:pt x="71" y="361"/>
                </a:cubicBezTo>
                <a:cubicBezTo>
                  <a:pt x="71" y="354"/>
                  <a:pt x="71" y="354"/>
                  <a:pt x="71" y="354"/>
                </a:cubicBezTo>
                <a:cubicBezTo>
                  <a:pt x="71" y="354"/>
                  <a:pt x="71" y="354"/>
                  <a:pt x="64" y="354"/>
                </a:cubicBezTo>
                <a:lnTo>
                  <a:pt x="64" y="361"/>
                </a:lnTo>
                <a:cubicBezTo>
                  <a:pt x="64" y="354"/>
                  <a:pt x="64" y="354"/>
                  <a:pt x="64" y="354"/>
                </a:cubicBezTo>
                <a:cubicBezTo>
                  <a:pt x="64" y="354"/>
                  <a:pt x="64" y="354"/>
                  <a:pt x="57" y="354"/>
                </a:cubicBezTo>
                <a:cubicBezTo>
                  <a:pt x="64" y="361"/>
                  <a:pt x="64" y="361"/>
                  <a:pt x="64" y="361"/>
                </a:cubicBezTo>
                <a:close/>
                <a:moveTo>
                  <a:pt x="71" y="269"/>
                </a:moveTo>
                <a:lnTo>
                  <a:pt x="71" y="269"/>
                </a:lnTo>
                <a:close/>
                <a:moveTo>
                  <a:pt x="71" y="226"/>
                </a:moveTo>
                <a:lnTo>
                  <a:pt x="71" y="226"/>
                </a:lnTo>
                <a:lnTo>
                  <a:pt x="71" y="219"/>
                </a:lnTo>
                <a:lnTo>
                  <a:pt x="71" y="226"/>
                </a:lnTo>
                <a:close/>
                <a:moveTo>
                  <a:pt x="134" y="127"/>
                </a:moveTo>
                <a:lnTo>
                  <a:pt x="134" y="127"/>
                </a:lnTo>
                <a:cubicBezTo>
                  <a:pt x="134" y="127"/>
                  <a:pt x="134" y="127"/>
                  <a:pt x="127" y="127"/>
                </a:cubicBezTo>
                <a:cubicBezTo>
                  <a:pt x="134" y="127"/>
                  <a:pt x="134" y="127"/>
                  <a:pt x="134" y="127"/>
                </a:cubicBezTo>
                <a:close/>
                <a:moveTo>
                  <a:pt x="127" y="134"/>
                </a:moveTo>
                <a:lnTo>
                  <a:pt x="127" y="134"/>
                </a:lnTo>
                <a:close/>
                <a:moveTo>
                  <a:pt x="191" y="85"/>
                </a:moveTo>
                <a:lnTo>
                  <a:pt x="191" y="85"/>
                </a:lnTo>
                <a:lnTo>
                  <a:pt x="198" y="85"/>
                </a:lnTo>
                <a:lnTo>
                  <a:pt x="191" y="85"/>
                </a:lnTo>
                <a:cubicBezTo>
                  <a:pt x="198" y="85"/>
                  <a:pt x="198" y="85"/>
                  <a:pt x="198" y="85"/>
                </a:cubicBezTo>
                <a:lnTo>
                  <a:pt x="198" y="92"/>
                </a:lnTo>
                <a:lnTo>
                  <a:pt x="198" y="85"/>
                </a:lnTo>
                <a:cubicBezTo>
                  <a:pt x="191" y="85"/>
                  <a:pt x="191" y="92"/>
                  <a:pt x="191" y="92"/>
                </a:cubicBezTo>
                <a:cubicBezTo>
                  <a:pt x="191" y="92"/>
                  <a:pt x="191" y="92"/>
                  <a:pt x="191" y="85"/>
                </a:cubicBezTo>
                <a:cubicBezTo>
                  <a:pt x="191" y="92"/>
                  <a:pt x="191" y="92"/>
                  <a:pt x="191" y="92"/>
                </a:cubicBezTo>
                <a:cubicBezTo>
                  <a:pt x="191" y="92"/>
                  <a:pt x="191" y="92"/>
                  <a:pt x="198" y="92"/>
                </a:cubicBezTo>
                <a:lnTo>
                  <a:pt x="191" y="92"/>
                </a:lnTo>
                <a:lnTo>
                  <a:pt x="198" y="92"/>
                </a:lnTo>
                <a:lnTo>
                  <a:pt x="191" y="92"/>
                </a:lnTo>
                <a:cubicBezTo>
                  <a:pt x="198" y="92"/>
                  <a:pt x="198" y="92"/>
                  <a:pt x="198" y="92"/>
                </a:cubicBezTo>
                <a:cubicBezTo>
                  <a:pt x="198" y="92"/>
                  <a:pt x="205" y="99"/>
                  <a:pt x="198" y="99"/>
                </a:cubicBezTo>
                <a:lnTo>
                  <a:pt x="191" y="99"/>
                </a:lnTo>
                <a:lnTo>
                  <a:pt x="198" y="99"/>
                </a:lnTo>
                <a:cubicBezTo>
                  <a:pt x="191" y="99"/>
                  <a:pt x="191" y="99"/>
                  <a:pt x="191" y="99"/>
                </a:cubicBezTo>
                <a:cubicBezTo>
                  <a:pt x="191" y="106"/>
                  <a:pt x="184" y="106"/>
                  <a:pt x="191" y="106"/>
                </a:cubicBezTo>
                <a:cubicBezTo>
                  <a:pt x="191" y="99"/>
                  <a:pt x="191" y="99"/>
                  <a:pt x="191" y="99"/>
                </a:cubicBezTo>
                <a:cubicBezTo>
                  <a:pt x="191" y="106"/>
                  <a:pt x="191" y="106"/>
                  <a:pt x="191" y="106"/>
                </a:cubicBezTo>
                <a:lnTo>
                  <a:pt x="198" y="106"/>
                </a:lnTo>
                <a:cubicBezTo>
                  <a:pt x="198" y="106"/>
                  <a:pt x="198" y="106"/>
                  <a:pt x="205" y="106"/>
                </a:cubicBezTo>
                <a:cubicBezTo>
                  <a:pt x="212" y="106"/>
                  <a:pt x="212" y="106"/>
                  <a:pt x="212" y="106"/>
                </a:cubicBezTo>
                <a:cubicBezTo>
                  <a:pt x="212" y="113"/>
                  <a:pt x="212" y="113"/>
                  <a:pt x="212" y="113"/>
                </a:cubicBezTo>
                <a:cubicBezTo>
                  <a:pt x="212" y="113"/>
                  <a:pt x="205" y="113"/>
                  <a:pt x="205" y="106"/>
                </a:cubicBezTo>
                <a:cubicBezTo>
                  <a:pt x="205" y="113"/>
                  <a:pt x="212" y="113"/>
                  <a:pt x="205" y="113"/>
                </a:cubicBezTo>
                <a:cubicBezTo>
                  <a:pt x="198" y="106"/>
                  <a:pt x="198" y="106"/>
                  <a:pt x="198" y="106"/>
                </a:cubicBezTo>
                <a:lnTo>
                  <a:pt x="198" y="113"/>
                </a:lnTo>
                <a:cubicBezTo>
                  <a:pt x="191" y="106"/>
                  <a:pt x="191" y="106"/>
                  <a:pt x="191" y="106"/>
                </a:cubicBezTo>
                <a:cubicBezTo>
                  <a:pt x="191" y="106"/>
                  <a:pt x="191" y="106"/>
                  <a:pt x="191" y="113"/>
                </a:cubicBezTo>
                <a:cubicBezTo>
                  <a:pt x="198" y="113"/>
                  <a:pt x="198" y="113"/>
                  <a:pt x="198" y="113"/>
                </a:cubicBezTo>
                <a:lnTo>
                  <a:pt x="198" y="106"/>
                </a:lnTo>
                <a:cubicBezTo>
                  <a:pt x="198" y="113"/>
                  <a:pt x="198" y="113"/>
                  <a:pt x="198" y="113"/>
                </a:cubicBezTo>
                <a:lnTo>
                  <a:pt x="191" y="113"/>
                </a:lnTo>
                <a:cubicBezTo>
                  <a:pt x="198" y="113"/>
                  <a:pt x="191" y="113"/>
                  <a:pt x="191" y="120"/>
                </a:cubicBezTo>
                <a:cubicBezTo>
                  <a:pt x="191" y="120"/>
                  <a:pt x="191" y="113"/>
                  <a:pt x="198" y="113"/>
                </a:cubicBezTo>
                <a:lnTo>
                  <a:pt x="198" y="120"/>
                </a:lnTo>
                <a:cubicBezTo>
                  <a:pt x="198" y="120"/>
                  <a:pt x="198" y="120"/>
                  <a:pt x="198" y="113"/>
                </a:cubicBezTo>
                <a:lnTo>
                  <a:pt x="205" y="113"/>
                </a:lnTo>
                <a:cubicBezTo>
                  <a:pt x="205" y="113"/>
                  <a:pt x="205" y="113"/>
                  <a:pt x="212" y="113"/>
                </a:cubicBezTo>
                <a:lnTo>
                  <a:pt x="205" y="113"/>
                </a:lnTo>
                <a:cubicBezTo>
                  <a:pt x="205" y="120"/>
                  <a:pt x="205" y="120"/>
                  <a:pt x="212" y="120"/>
                </a:cubicBezTo>
                <a:cubicBezTo>
                  <a:pt x="205" y="120"/>
                  <a:pt x="205" y="120"/>
                  <a:pt x="205" y="120"/>
                </a:cubicBezTo>
                <a:lnTo>
                  <a:pt x="205" y="127"/>
                </a:lnTo>
                <a:cubicBezTo>
                  <a:pt x="198" y="127"/>
                  <a:pt x="198" y="127"/>
                  <a:pt x="198" y="127"/>
                </a:cubicBezTo>
                <a:cubicBezTo>
                  <a:pt x="198" y="127"/>
                  <a:pt x="198" y="127"/>
                  <a:pt x="191" y="127"/>
                </a:cubicBezTo>
                <a:lnTo>
                  <a:pt x="191" y="134"/>
                </a:lnTo>
                <a:cubicBezTo>
                  <a:pt x="191" y="134"/>
                  <a:pt x="191" y="134"/>
                  <a:pt x="191" y="141"/>
                </a:cubicBezTo>
                <a:cubicBezTo>
                  <a:pt x="191" y="141"/>
                  <a:pt x="191" y="141"/>
                  <a:pt x="184" y="141"/>
                </a:cubicBezTo>
                <a:cubicBezTo>
                  <a:pt x="184" y="141"/>
                  <a:pt x="184" y="149"/>
                  <a:pt x="177" y="149"/>
                </a:cubicBezTo>
                <a:cubicBezTo>
                  <a:pt x="177" y="149"/>
                  <a:pt x="177" y="149"/>
                  <a:pt x="177" y="141"/>
                </a:cubicBezTo>
                <a:cubicBezTo>
                  <a:pt x="177" y="141"/>
                  <a:pt x="177" y="141"/>
                  <a:pt x="177" y="149"/>
                </a:cubicBezTo>
                <a:cubicBezTo>
                  <a:pt x="170" y="149"/>
                  <a:pt x="177" y="149"/>
                  <a:pt x="170" y="149"/>
                </a:cubicBezTo>
                <a:cubicBezTo>
                  <a:pt x="170" y="149"/>
                  <a:pt x="170" y="149"/>
                  <a:pt x="177" y="149"/>
                </a:cubicBezTo>
                <a:cubicBezTo>
                  <a:pt x="170" y="149"/>
                  <a:pt x="170" y="149"/>
                  <a:pt x="170" y="149"/>
                </a:cubicBezTo>
                <a:cubicBezTo>
                  <a:pt x="170" y="156"/>
                  <a:pt x="170" y="149"/>
                  <a:pt x="170" y="156"/>
                </a:cubicBezTo>
                <a:lnTo>
                  <a:pt x="177" y="156"/>
                </a:lnTo>
                <a:cubicBezTo>
                  <a:pt x="170" y="156"/>
                  <a:pt x="170" y="156"/>
                  <a:pt x="170" y="156"/>
                </a:cubicBezTo>
                <a:cubicBezTo>
                  <a:pt x="170" y="156"/>
                  <a:pt x="170" y="156"/>
                  <a:pt x="170" y="163"/>
                </a:cubicBezTo>
                <a:cubicBezTo>
                  <a:pt x="170" y="163"/>
                  <a:pt x="170" y="163"/>
                  <a:pt x="170" y="170"/>
                </a:cubicBezTo>
                <a:cubicBezTo>
                  <a:pt x="170" y="170"/>
                  <a:pt x="170" y="170"/>
                  <a:pt x="170" y="177"/>
                </a:cubicBezTo>
                <a:cubicBezTo>
                  <a:pt x="170" y="177"/>
                  <a:pt x="170" y="177"/>
                  <a:pt x="163" y="177"/>
                </a:cubicBezTo>
                <a:lnTo>
                  <a:pt x="170" y="177"/>
                </a:lnTo>
                <a:cubicBezTo>
                  <a:pt x="170" y="177"/>
                  <a:pt x="170" y="177"/>
                  <a:pt x="163" y="177"/>
                </a:cubicBezTo>
                <a:cubicBezTo>
                  <a:pt x="155" y="177"/>
                  <a:pt x="163" y="177"/>
                  <a:pt x="155" y="177"/>
                </a:cubicBezTo>
                <a:lnTo>
                  <a:pt x="163" y="177"/>
                </a:lnTo>
                <a:lnTo>
                  <a:pt x="155" y="177"/>
                </a:lnTo>
                <a:lnTo>
                  <a:pt x="155" y="170"/>
                </a:lnTo>
                <a:lnTo>
                  <a:pt x="155" y="177"/>
                </a:lnTo>
                <a:cubicBezTo>
                  <a:pt x="155" y="177"/>
                  <a:pt x="155" y="177"/>
                  <a:pt x="148" y="177"/>
                </a:cubicBezTo>
                <a:lnTo>
                  <a:pt x="148" y="170"/>
                </a:lnTo>
                <a:cubicBezTo>
                  <a:pt x="148" y="177"/>
                  <a:pt x="148" y="170"/>
                  <a:pt x="148" y="170"/>
                </a:cubicBezTo>
                <a:lnTo>
                  <a:pt x="148" y="177"/>
                </a:lnTo>
                <a:cubicBezTo>
                  <a:pt x="141" y="177"/>
                  <a:pt x="141" y="177"/>
                  <a:pt x="141" y="170"/>
                </a:cubicBezTo>
                <a:cubicBezTo>
                  <a:pt x="141" y="170"/>
                  <a:pt x="148" y="170"/>
                  <a:pt x="141" y="170"/>
                </a:cubicBezTo>
                <a:cubicBezTo>
                  <a:pt x="141" y="163"/>
                  <a:pt x="141" y="163"/>
                  <a:pt x="141" y="163"/>
                </a:cubicBezTo>
                <a:lnTo>
                  <a:pt x="141" y="170"/>
                </a:lnTo>
                <a:cubicBezTo>
                  <a:pt x="141" y="170"/>
                  <a:pt x="141" y="170"/>
                  <a:pt x="141" y="163"/>
                </a:cubicBezTo>
                <a:lnTo>
                  <a:pt x="141" y="170"/>
                </a:lnTo>
                <a:cubicBezTo>
                  <a:pt x="134" y="163"/>
                  <a:pt x="141" y="163"/>
                  <a:pt x="141" y="163"/>
                </a:cubicBezTo>
                <a:cubicBezTo>
                  <a:pt x="141" y="163"/>
                  <a:pt x="141" y="163"/>
                  <a:pt x="134" y="163"/>
                </a:cubicBezTo>
                <a:cubicBezTo>
                  <a:pt x="134" y="163"/>
                  <a:pt x="134" y="163"/>
                  <a:pt x="141" y="163"/>
                </a:cubicBezTo>
                <a:cubicBezTo>
                  <a:pt x="141" y="163"/>
                  <a:pt x="141" y="163"/>
                  <a:pt x="141" y="156"/>
                </a:cubicBezTo>
                <a:cubicBezTo>
                  <a:pt x="141" y="163"/>
                  <a:pt x="141" y="163"/>
                  <a:pt x="141" y="163"/>
                </a:cubicBezTo>
                <a:cubicBezTo>
                  <a:pt x="134" y="163"/>
                  <a:pt x="134" y="163"/>
                  <a:pt x="134" y="163"/>
                </a:cubicBezTo>
                <a:cubicBezTo>
                  <a:pt x="134" y="163"/>
                  <a:pt x="134" y="163"/>
                  <a:pt x="134" y="156"/>
                </a:cubicBezTo>
                <a:cubicBezTo>
                  <a:pt x="134" y="156"/>
                  <a:pt x="134" y="156"/>
                  <a:pt x="141" y="156"/>
                </a:cubicBezTo>
                <a:cubicBezTo>
                  <a:pt x="141" y="156"/>
                  <a:pt x="141" y="156"/>
                  <a:pt x="134" y="156"/>
                </a:cubicBezTo>
                <a:lnTo>
                  <a:pt x="134" y="163"/>
                </a:lnTo>
                <a:cubicBezTo>
                  <a:pt x="134" y="163"/>
                  <a:pt x="134" y="163"/>
                  <a:pt x="134" y="156"/>
                </a:cubicBezTo>
                <a:cubicBezTo>
                  <a:pt x="134" y="156"/>
                  <a:pt x="134" y="156"/>
                  <a:pt x="127" y="156"/>
                </a:cubicBezTo>
                <a:lnTo>
                  <a:pt x="127" y="149"/>
                </a:lnTo>
                <a:lnTo>
                  <a:pt x="134" y="149"/>
                </a:lnTo>
                <a:cubicBezTo>
                  <a:pt x="134" y="149"/>
                  <a:pt x="134" y="149"/>
                  <a:pt x="141" y="149"/>
                </a:cubicBezTo>
                <a:cubicBezTo>
                  <a:pt x="134" y="149"/>
                  <a:pt x="134" y="149"/>
                  <a:pt x="134" y="149"/>
                </a:cubicBezTo>
                <a:lnTo>
                  <a:pt x="127" y="149"/>
                </a:lnTo>
                <a:lnTo>
                  <a:pt x="134" y="149"/>
                </a:lnTo>
                <a:cubicBezTo>
                  <a:pt x="127" y="149"/>
                  <a:pt x="127" y="149"/>
                  <a:pt x="127" y="149"/>
                </a:cubicBezTo>
                <a:cubicBezTo>
                  <a:pt x="127" y="141"/>
                  <a:pt x="134" y="141"/>
                  <a:pt x="134" y="141"/>
                </a:cubicBezTo>
                <a:cubicBezTo>
                  <a:pt x="127" y="141"/>
                  <a:pt x="127" y="141"/>
                  <a:pt x="127" y="141"/>
                </a:cubicBezTo>
                <a:cubicBezTo>
                  <a:pt x="127" y="141"/>
                  <a:pt x="127" y="141"/>
                  <a:pt x="134" y="141"/>
                </a:cubicBezTo>
                <a:lnTo>
                  <a:pt x="127" y="141"/>
                </a:lnTo>
                <a:lnTo>
                  <a:pt x="134" y="141"/>
                </a:lnTo>
                <a:cubicBezTo>
                  <a:pt x="127" y="141"/>
                  <a:pt x="127" y="141"/>
                  <a:pt x="127" y="141"/>
                </a:cubicBezTo>
                <a:cubicBezTo>
                  <a:pt x="127" y="141"/>
                  <a:pt x="127" y="141"/>
                  <a:pt x="134" y="141"/>
                </a:cubicBezTo>
                <a:cubicBezTo>
                  <a:pt x="127" y="141"/>
                  <a:pt x="127" y="141"/>
                  <a:pt x="127" y="141"/>
                </a:cubicBezTo>
                <a:cubicBezTo>
                  <a:pt x="127" y="141"/>
                  <a:pt x="127" y="141"/>
                  <a:pt x="134" y="134"/>
                </a:cubicBezTo>
                <a:cubicBezTo>
                  <a:pt x="134" y="127"/>
                  <a:pt x="134" y="127"/>
                  <a:pt x="134" y="127"/>
                </a:cubicBezTo>
                <a:lnTo>
                  <a:pt x="127" y="127"/>
                </a:lnTo>
                <a:cubicBezTo>
                  <a:pt x="127" y="127"/>
                  <a:pt x="127" y="127"/>
                  <a:pt x="134" y="134"/>
                </a:cubicBezTo>
                <a:cubicBezTo>
                  <a:pt x="134" y="134"/>
                  <a:pt x="134" y="134"/>
                  <a:pt x="127" y="134"/>
                </a:cubicBezTo>
                <a:cubicBezTo>
                  <a:pt x="120" y="141"/>
                  <a:pt x="113" y="149"/>
                  <a:pt x="106" y="156"/>
                </a:cubicBezTo>
                <a:lnTo>
                  <a:pt x="113" y="156"/>
                </a:lnTo>
                <a:cubicBezTo>
                  <a:pt x="113" y="156"/>
                  <a:pt x="113" y="163"/>
                  <a:pt x="120" y="163"/>
                </a:cubicBezTo>
                <a:cubicBezTo>
                  <a:pt x="113" y="163"/>
                  <a:pt x="113" y="163"/>
                  <a:pt x="113" y="163"/>
                </a:cubicBezTo>
                <a:lnTo>
                  <a:pt x="113" y="170"/>
                </a:lnTo>
                <a:lnTo>
                  <a:pt x="106" y="170"/>
                </a:lnTo>
                <a:cubicBezTo>
                  <a:pt x="106" y="163"/>
                  <a:pt x="106" y="163"/>
                  <a:pt x="106" y="163"/>
                </a:cubicBezTo>
                <a:lnTo>
                  <a:pt x="99" y="163"/>
                </a:lnTo>
                <a:lnTo>
                  <a:pt x="99" y="170"/>
                </a:lnTo>
                <a:cubicBezTo>
                  <a:pt x="99" y="170"/>
                  <a:pt x="99" y="170"/>
                  <a:pt x="106" y="170"/>
                </a:cubicBezTo>
                <a:cubicBezTo>
                  <a:pt x="106" y="170"/>
                  <a:pt x="106" y="170"/>
                  <a:pt x="106" y="177"/>
                </a:cubicBezTo>
                <a:lnTo>
                  <a:pt x="106" y="170"/>
                </a:lnTo>
                <a:cubicBezTo>
                  <a:pt x="106" y="177"/>
                  <a:pt x="106" y="177"/>
                  <a:pt x="106" y="177"/>
                </a:cubicBezTo>
                <a:cubicBezTo>
                  <a:pt x="99" y="177"/>
                  <a:pt x="99" y="177"/>
                  <a:pt x="99" y="170"/>
                </a:cubicBezTo>
                <a:lnTo>
                  <a:pt x="99" y="177"/>
                </a:lnTo>
                <a:lnTo>
                  <a:pt x="99" y="170"/>
                </a:lnTo>
                <a:cubicBezTo>
                  <a:pt x="99" y="177"/>
                  <a:pt x="99" y="177"/>
                  <a:pt x="99" y="177"/>
                </a:cubicBezTo>
                <a:cubicBezTo>
                  <a:pt x="99" y="177"/>
                  <a:pt x="106" y="177"/>
                  <a:pt x="106" y="184"/>
                </a:cubicBezTo>
                <a:cubicBezTo>
                  <a:pt x="99" y="184"/>
                  <a:pt x="99" y="177"/>
                  <a:pt x="99" y="177"/>
                </a:cubicBezTo>
                <a:cubicBezTo>
                  <a:pt x="99" y="177"/>
                  <a:pt x="99" y="177"/>
                  <a:pt x="92" y="177"/>
                </a:cubicBezTo>
                <a:cubicBezTo>
                  <a:pt x="92" y="177"/>
                  <a:pt x="85" y="177"/>
                  <a:pt x="85" y="184"/>
                </a:cubicBezTo>
                <a:cubicBezTo>
                  <a:pt x="92" y="184"/>
                  <a:pt x="92" y="184"/>
                  <a:pt x="92" y="184"/>
                </a:cubicBezTo>
                <a:lnTo>
                  <a:pt x="92" y="191"/>
                </a:lnTo>
                <a:cubicBezTo>
                  <a:pt x="92" y="191"/>
                  <a:pt x="92" y="191"/>
                  <a:pt x="92" y="198"/>
                </a:cubicBezTo>
                <a:cubicBezTo>
                  <a:pt x="92" y="191"/>
                  <a:pt x="99" y="191"/>
                  <a:pt x="99" y="198"/>
                </a:cubicBezTo>
                <a:lnTo>
                  <a:pt x="99" y="191"/>
                </a:lnTo>
                <a:cubicBezTo>
                  <a:pt x="106" y="191"/>
                  <a:pt x="106" y="198"/>
                  <a:pt x="106" y="198"/>
                </a:cubicBezTo>
                <a:cubicBezTo>
                  <a:pt x="106" y="191"/>
                  <a:pt x="106" y="191"/>
                  <a:pt x="106" y="191"/>
                </a:cubicBezTo>
                <a:lnTo>
                  <a:pt x="113" y="191"/>
                </a:lnTo>
                <a:cubicBezTo>
                  <a:pt x="113" y="198"/>
                  <a:pt x="113" y="198"/>
                  <a:pt x="113" y="198"/>
                </a:cubicBezTo>
                <a:cubicBezTo>
                  <a:pt x="113" y="198"/>
                  <a:pt x="113" y="198"/>
                  <a:pt x="113" y="205"/>
                </a:cubicBezTo>
                <a:cubicBezTo>
                  <a:pt x="113" y="205"/>
                  <a:pt x="113" y="198"/>
                  <a:pt x="113" y="205"/>
                </a:cubicBezTo>
                <a:cubicBezTo>
                  <a:pt x="120" y="205"/>
                  <a:pt x="120" y="205"/>
                  <a:pt x="120" y="205"/>
                </a:cubicBezTo>
                <a:cubicBezTo>
                  <a:pt x="120" y="205"/>
                  <a:pt x="120" y="212"/>
                  <a:pt x="127" y="212"/>
                </a:cubicBezTo>
                <a:cubicBezTo>
                  <a:pt x="120" y="212"/>
                  <a:pt x="120" y="212"/>
                  <a:pt x="120" y="212"/>
                </a:cubicBezTo>
                <a:cubicBezTo>
                  <a:pt x="127" y="212"/>
                  <a:pt x="127" y="212"/>
                  <a:pt x="127" y="212"/>
                </a:cubicBezTo>
                <a:lnTo>
                  <a:pt x="134" y="212"/>
                </a:lnTo>
                <a:cubicBezTo>
                  <a:pt x="134" y="219"/>
                  <a:pt x="134" y="219"/>
                  <a:pt x="134" y="219"/>
                </a:cubicBezTo>
                <a:lnTo>
                  <a:pt x="127" y="219"/>
                </a:lnTo>
                <a:cubicBezTo>
                  <a:pt x="120" y="226"/>
                  <a:pt x="120" y="226"/>
                  <a:pt x="120" y="226"/>
                </a:cubicBezTo>
                <a:cubicBezTo>
                  <a:pt x="120" y="226"/>
                  <a:pt x="120" y="226"/>
                  <a:pt x="113" y="226"/>
                </a:cubicBezTo>
                <a:lnTo>
                  <a:pt x="106" y="226"/>
                </a:lnTo>
                <a:cubicBezTo>
                  <a:pt x="106" y="226"/>
                  <a:pt x="106" y="226"/>
                  <a:pt x="99" y="226"/>
                </a:cubicBezTo>
                <a:cubicBezTo>
                  <a:pt x="99" y="226"/>
                  <a:pt x="99" y="226"/>
                  <a:pt x="99" y="233"/>
                </a:cubicBezTo>
                <a:cubicBezTo>
                  <a:pt x="92" y="233"/>
                  <a:pt x="92" y="233"/>
                  <a:pt x="92" y="240"/>
                </a:cubicBezTo>
                <a:lnTo>
                  <a:pt x="92" y="233"/>
                </a:lnTo>
                <a:cubicBezTo>
                  <a:pt x="99" y="233"/>
                  <a:pt x="99" y="233"/>
                  <a:pt x="99" y="233"/>
                </a:cubicBezTo>
                <a:cubicBezTo>
                  <a:pt x="106" y="226"/>
                  <a:pt x="106" y="226"/>
                  <a:pt x="106" y="233"/>
                </a:cubicBezTo>
                <a:cubicBezTo>
                  <a:pt x="106" y="233"/>
                  <a:pt x="106" y="233"/>
                  <a:pt x="99" y="233"/>
                </a:cubicBezTo>
                <a:cubicBezTo>
                  <a:pt x="106" y="233"/>
                  <a:pt x="106" y="233"/>
                  <a:pt x="106" y="233"/>
                </a:cubicBezTo>
                <a:cubicBezTo>
                  <a:pt x="106" y="233"/>
                  <a:pt x="106" y="233"/>
                  <a:pt x="106" y="240"/>
                </a:cubicBezTo>
                <a:cubicBezTo>
                  <a:pt x="106" y="240"/>
                  <a:pt x="106" y="240"/>
                  <a:pt x="113" y="240"/>
                </a:cubicBezTo>
                <a:cubicBezTo>
                  <a:pt x="113" y="240"/>
                  <a:pt x="113" y="240"/>
                  <a:pt x="106" y="240"/>
                </a:cubicBezTo>
                <a:cubicBezTo>
                  <a:pt x="106" y="240"/>
                  <a:pt x="106" y="240"/>
                  <a:pt x="113" y="240"/>
                </a:cubicBezTo>
                <a:cubicBezTo>
                  <a:pt x="120" y="240"/>
                  <a:pt x="120" y="240"/>
                  <a:pt x="120" y="240"/>
                </a:cubicBezTo>
                <a:cubicBezTo>
                  <a:pt x="113" y="240"/>
                  <a:pt x="120" y="240"/>
                  <a:pt x="113" y="240"/>
                </a:cubicBezTo>
                <a:cubicBezTo>
                  <a:pt x="113" y="240"/>
                  <a:pt x="113" y="240"/>
                  <a:pt x="113" y="247"/>
                </a:cubicBezTo>
                <a:lnTo>
                  <a:pt x="113" y="240"/>
                </a:lnTo>
                <a:cubicBezTo>
                  <a:pt x="113" y="247"/>
                  <a:pt x="113" y="247"/>
                  <a:pt x="113" y="247"/>
                </a:cubicBezTo>
                <a:cubicBezTo>
                  <a:pt x="113" y="247"/>
                  <a:pt x="113" y="247"/>
                  <a:pt x="106" y="247"/>
                </a:cubicBezTo>
                <a:lnTo>
                  <a:pt x="106" y="240"/>
                </a:lnTo>
                <a:cubicBezTo>
                  <a:pt x="106" y="240"/>
                  <a:pt x="106" y="240"/>
                  <a:pt x="106" y="247"/>
                </a:cubicBezTo>
                <a:lnTo>
                  <a:pt x="106" y="240"/>
                </a:lnTo>
                <a:lnTo>
                  <a:pt x="113" y="240"/>
                </a:lnTo>
                <a:cubicBezTo>
                  <a:pt x="106" y="240"/>
                  <a:pt x="106" y="240"/>
                  <a:pt x="106" y="240"/>
                </a:cubicBezTo>
                <a:cubicBezTo>
                  <a:pt x="106" y="240"/>
                  <a:pt x="106" y="247"/>
                  <a:pt x="99" y="247"/>
                </a:cubicBezTo>
                <a:cubicBezTo>
                  <a:pt x="99" y="240"/>
                  <a:pt x="99" y="240"/>
                  <a:pt x="99" y="247"/>
                </a:cubicBezTo>
                <a:lnTo>
                  <a:pt x="99" y="240"/>
                </a:lnTo>
                <a:cubicBezTo>
                  <a:pt x="99" y="247"/>
                  <a:pt x="99" y="247"/>
                  <a:pt x="99" y="247"/>
                </a:cubicBezTo>
                <a:lnTo>
                  <a:pt x="92" y="247"/>
                </a:lnTo>
                <a:lnTo>
                  <a:pt x="92" y="254"/>
                </a:lnTo>
                <a:cubicBezTo>
                  <a:pt x="85" y="254"/>
                  <a:pt x="85" y="254"/>
                  <a:pt x="85" y="262"/>
                </a:cubicBezTo>
                <a:lnTo>
                  <a:pt x="85" y="254"/>
                </a:lnTo>
                <a:lnTo>
                  <a:pt x="85" y="262"/>
                </a:lnTo>
                <a:cubicBezTo>
                  <a:pt x="78" y="262"/>
                  <a:pt x="78" y="262"/>
                  <a:pt x="78" y="262"/>
                </a:cubicBezTo>
                <a:cubicBezTo>
                  <a:pt x="78" y="262"/>
                  <a:pt x="78" y="262"/>
                  <a:pt x="85" y="262"/>
                </a:cubicBezTo>
                <a:lnTo>
                  <a:pt x="78" y="262"/>
                </a:lnTo>
                <a:cubicBezTo>
                  <a:pt x="78" y="269"/>
                  <a:pt x="78" y="269"/>
                  <a:pt x="78" y="269"/>
                </a:cubicBezTo>
                <a:cubicBezTo>
                  <a:pt x="78" y="262"/>
                  <a:pt x="78" y="262"/>
                  <a:pt x="78" y="269"/>
                </a:cubicBezTo>
                <a:cubicBezTo>
                  <a:pt x="78" y="262"/>
                  <a:pt x="78" y="262"/>
                  <a:pt x="78" y="262"/>
                </a:cubicBezTo>
                <a:cubicBezTo>
                  <a:pt x="78" y="262"/>
                  <a:pt x="78" y="262"/>
                  <a:pt x="78" y="269"/>
                </a:cubicBezTo>
                <a:lnTo>
                  <a:pt x="71" y="269"/>
                </a:lnTo>
                <a:cubicBezTo>
                  <a:pt x="78" y="269"/>
                  <a:pt x="78" y="269"/>
                  <a:pt x="78" y="269"/>
                </a:cubicBezTo>
                <a:lnTo>
                  <a:pt x="71" y="269"/>
                </a:lnTo>
                <a:lnTo>
                  <a:pt x="78" y="269"/>
                </a:lnTo>
                <a:lnTo>
                  <a:pt x="71" y="269"/>
                </a:lnTo>
                <a:lnTo>
                  <a:pt x="78" y="269"/>
                </a:lnTo>
                <a:cubicBezTo>
                  <a:pt x="78" y="269"/>
                  <a:pt x="78" y="269"/>
                  <a:pt x="71" y="269"/>
                </a:cubicBezTo>
                <a:cubicBezTo>
                  <a:pt x="78" y="269"/>
                  <a:pt x="78" y="269"/>
                  <a:pt x="78" y="269"/>
                </a:cubicBezTo>
                <a:lnTo>
                  <a:pt x="71" y="269"/>
                </a:lnTo>
                <a:lnTo>
                  <a:pt x="78" y="269"/>
                </a:lnTo>
                <a:cubicBezTo>
                  <a:pt x="78" y="269"/>
                  <a:pt x="78" y="269"/>
                  <a:pt x="78" y="276"/>
                </a:cubicBezTo>
                <a:lnTo>
                  <a:pt x="71" y="276"/>
                </a:lnTo>
                <a:cubicBezTo>
                  <a:pt x="78" y="276"/>
                  <a:pt x="78" y="276"/>
                  <a:pt x="78" y="276"/>
                </a:cubicBezTo>
                <a:cubicBezTo>
                  <a:pt x="71" y="276"/>
                  <a:pt x="71" y="276"/>
                  <a:pt x="71" y="276"/>
                </a:cubicBezTo>
                <a:lnTo>
                  <a:pt x="78" y="276"/>
                </a:lnTo>
                <a:cubicBezTo>
                  <a:pt x="78" y="276"/>
                  <a:pt x="78" y="276"/>
                  <a:pt x="71" y="276"/>
                </a:cubicBezTo>
                <a:lnTo>
                  <a:pt x="78" y="276"/>
                </a:lnTo>
                <a:cubicBezTo>
                  <a:pt x="71" y="276"/>
                  <a:pt x="71" y="276"/>
                  <a:pt x="71" y="276"/>
                </a:cubicBezTo>
                <a:lnTo>
                  <a:pt x="71" y="283"/>
                </a:lnTo>
                <a:cubicBezTo>
                  <a:pt x="71" y="283"/>
                  <a:pt x="71" y="283"/>
                  <a:pt x="64" y="283"/>
                </a:cubicBezTo>
                <a:lnTo>
                  <a:pt x="64" y="290"/>
                </a:lnTo>
                <a:lnTo>
                  <a:pt x="64" y="297"/>
                </a:lnTo>
                <a:lnTo>
                  <a:pt x="64" y="304"/>
                </a:lnTo>
                <a:cubicBezTo>
                  <a:pt x="57" y="304"/>
                  <a:pt x="64" y="304"/>
                  <a:pt x="57" y="304"/>
                </a:cubicBezTo>
                <a:lnTo>
                  <a:pt x="57" y="297"/>
                </a:lnTo>
                <a:cubicBezTo>
                  <a:pt x="57" y="297"/>
                  <a:pt x="57" y="297"/>
                  <a:pt x="57" y="290"/>
                </a:cubicBezTo>
                <a:cubicBezTo>
                  <a:pt x="57" y="297"/>
                  <a:pt x="57" y="297"/>
                  <a:pt x="57" y="304"/>
                </a:cubicBezTo>
                <a:lnTo>
                  <a:pt x="57" y="311"/>
                </a:lnTo>
                <a:cubicBezTo>
                  <a:pt x="64" y="311"/>
                  <a:pt x="64" y="311"/>
                  <a:pt x="64" y="311"/>
                </a:cubicBezTo>
                <a:cubicBezTo>
                  <a:pt x="64" y="311"/>
                  <a:pt x="64" y="311"/>
                  <a:pt x="64" y="318"/>
                </a:cubicBezTo>
                <a:cubicBezTo>
                  <a:pt x="71" y="318"/>
                  <a:pt x="71" y="318"/>
                  <a:pt x="71" y="318"/>
                </a:cubicBezTo>
                <a:lnTo>
                  <a:pt x="78" y="318"/>
                </a:lnTo>
                <a:lnTo>
                  <a:pt x="78" y="325"/>
                </a:lnTo>
                <a:cubicBezTo>
                  <a:pt x="78" y="325"/>
                  <a:pt x="78" y="325"/>
                  <a:pt x="78" y="318"/>
                </a:cubicBezTo>
                <a:cubicBezTo>
                  <a:pt x="71" y="318"/>
                  <a:pt x="71" y="325"/>
                  <a:pt x="71" y="325"/>
                </a:cubicBezTo>
                <a:lnTo>
                  <a:pt x="71" y="318"/>
                </a:lnTo>
                <a:lnTo>
                  <a:pt x="64" y="318"/>
                </a:lnTo>
                <a:lnTo>
                  <a:pt x="57" y="318"/>
                </a:lnTo>
                <a:cubicBezTo>
                  <a:pt x="57" y="318"/>
                  <a:pt x="57" y="318"/>
                  <a:pt x="57" y="311"/>
                </a:cubicBezTo>
                <a:cubicBezTo>
                  <a:pt x="57" y="311"/>
                  <a:pt x="57" y="311"/>
                  <a:pt x="57" y="318"/>
                </a:cubicBezTo>
                <a:cubicBezTo>
                  <a:pt x="57" y="325"/>
                  <a:pt x="57" y="339"/>
                  <a:pt x="57" y="354"/>
                </a:cubicBezTo>
                <a:cubicBezTo>
                  <a:pt x="57" y="354"/>
                  <a:pt x="57" y="354"/>
                  <a:pt x="64" y="354"/>
                </a:cubicBezTo>
                <a:cubicBezTo>
                  <a:pt x="64" y="354"/>
                  <a:pt x="64" y="354"/>
                  <a:pt x="71" y="354"/>
                </a:cubicBezTo>
                <a:cubicBezTo>
                  <a:pt x="71" y="354"/>
                  <a:pt x="71" y="354"/>
                  <a:pt x="71" y="361"/>
                </a:cubicBezTo>
                <a:cubicBezTo>
                  <a:pt x="71" y="354"/>
                  <a:pt x="71" y="354"/>
                  <a:pt x="71" y="354"/>
                </a:cubicBezTo>
                <a:cubicBezTo>
                  <a:pt x="78" y="354"/>
                  <a:pt x="78" y="354"/>
                  <a:pt x="78" y="354"/>
                </a:cubicBezTo>
                <a:cubicBezTo>
                  <a:pt x="71" y="354"/>
                  <a:pt x="71" y="354"/>
                  <a:pt x="71" y="361"/>
                </a:cubicBezTo>
                <a:cubicBezTo>
                  <a:pt x="71" y="361"/>
                  <a:pt x="71" y="361"/>
                  <a:pt x="71" y="368"/>
                </a:cubicBezTo>
                <a:cubicBezTo>
                  <a:pt x="78" y="368"/>
                  <a:pt x="78" y="361"/>
                  <a:pt x="78" y="361"/>
                </a:cubicBezTo>
                <a:cubicBezTo>
                  <a:pt x="78" y="361"/>
                  <a:pt x="78" y="361"/>
                  <a:pt x="71" y="361"/>
                </a:cubicBezTo>
                <a:cubicBezTo>
                  <a:pt x="78" y="361"/>
                  <a:pt x="78" y="361"/>
                  <a:pt x="78" y="361"/>
                </a:cubicBezTo>
                <a:lnTo>
                  <a:pt x="78" y="354"/>
                </a:lnTo>
                <a:cubicBezTo>
                  <a:pt x="78" y="354"/>
                  <a:pt x="78" y="354"/>
                  <a:pt x="78" y="361"/>
                </a:cubicBezTo>
                <a:lnTo>
                  <a:pt x="85" y="361"/>
                </a:lnTo>
                <a:cubicBezTo>
                  <a:pt x="92" y="361"/>
                  <a:pt x="92" y="361"/>
                  <a:pt x="92" y="361"/>
                </a:cubicBezTo>
                <a:cubicBezTo>
                  <a:pt x="99" y="361"/>
                  <a:pt x="99" y="361"/>
                  <a:pt x="99" y="361"/>
                </a:cubicBezTo>
                <a:lnTo>
                  <a:pt x="106" y="361"/>
                </a:lnTo>
                <a:cubicBezTo>
                  <a:pt x="99" y="361"/>
                  <a:pt x="106" y="368"/>
                  <a:pt x="99" y="368"/>
                </a:cubicBezTo>
                <a:cubicBezTo>
                  <a:pt x="99" y="368"/>
                  <a:pt x="99" y="368"/>
                  <a:pt x="106" y="368"/>
                </a:cubicBezTo>
                <a:cubicBezTo>
                  <a:pt x="113" y="368"/>
                  <a:pt x="113" y="368"/>
                  <a:pt x="113" y="375"/>
                </a:cubicBezTo>
                <a:lnTo>
                  <a:pt x="113" y="368"/>
                </a:lnTo>
                <a:lnTo>
                  <a:pt x="113" y="375"/>
                </a:lnTo>
                <a:cubicBezTo>
                  <a:pt x="113" y="375"/>
                  <a:pt x="113" y="375"/>
                  <a:pt x="120" y="375"/>
                </a:cubicBezTo>
                <a:lnTo>
                  <a:pt x="127" y="375"/>
                </a:lnTo>
                <a:lnTo>
                  <a:pt x="127" y="382"/>
                </a:lnTo>
                <a:lnTo>
                  <a:pt x="134" y="382"/>
                </a:lnTo>
                <a:lnTo>
                  <a:pt x="134" y="389"/>
                </a:lnTo>
                <a:lnTo>
                  <a:pt x="127" y="389"/>
                </a:lnTo>
                <a:lnTo>
                  <a:pt x="127" y="396"/>
                </a:lnTo>
                <a:cubicBezTo>
                  <a:pt x="134" y="396"/>
                  <a:pt x="134" y="396"/>
                  <a:pt x="134" y="396"/>
                </a:cubicBezTo>
                <a:cubicBezTo>
                  <a:pt x="141" y="396"/>
                  <a:pt x="141" y="389"/>
                  <a:pt x="141" y="389"/>
                </a:cubicBezTo>
                <a:cubicBezTo>
                  <a:pt x="141" y="396"/>
                  <a:pt x="148" y="396"/>
                  <a:pt x="148" y="396"/>
                </a:cubicBezTo>
                <a:cubicBezTo>
                  <a:pt x="155" y="396"/>
                  <a:pt x="155" y="396"/>
                  <a:pt x="155" y="396"/>
                </a:cubicBezTo>
                <a:lnTo>
                  <a:pt x="163" y="396"/>
                </a:lnTo>
                <a:cubicBezTo>
                  <a:pt x="163" y="396"/>
                  <a:pt x="163" y="403"/>
                  <a:pt x="170" y="403"/>
                </a:cubicBezTo>
                <a:cubicBezTo>
                  <a:pt x="177" y="403"/>
                  <a:pt x="177" y="410"/>
                  <a:pt x="177" y="410"/>
                </a:cubicBezTo>
                <a:cubicBezTo>
                  <a:pt x="177" y="417"/>
                  <a:pt x="170" y="417"/>
                  <a:pt x="170" y="417"/>
                </a:cubicBezTo>
                <a:cubicBezTo>
                  <a:pt x="170" y="417"/>
                  <a:pt x="170" y="417"/>
                  <a:pt x="170" y="424"/>
                </a:cubicBezTo>
                <a:cubicBezTo>
                  <a:pt x="170" y="424"/>
                  <a:pt x="170" y="424"/>
                  <a:pt x="163" y="424"/>
                </a:cubicBezTo>
                <a:cubicBezTo>
                  <a:pt x="163" y="424"/>
                  <a:pt x="163" y="424"/>
                  <a:pt x="163" y="431"/>
                </a:cubicBezTo>
                <a:lnTo>
                  <a:pt x="163" y="438"/>
                </a:lnTo>
                <a:cubicBezTo>
                  <a:pt x="163" y="438"/>
                  <a:pt x="163" y="438"/>
                  <a:pt x="163" y="445"/>
                </a:cubicBezTo>
                <a:cubicBezTo>
                  <a:pt x="155" y="445"/>
                  <a:pt x="155" y="445"/>
                  <a:pt x="155" y="452"/>
                </a:cubicBezTo>
                <a:cubicBezTo>
                  <a:pt x="155" y="452"/>
                  <a:pt x="155" y="452"/>
                  <a:pt x="148" y="452"/>
                </a:cubicBezTo>
                <a:cubicBezTo>
                  <a:pt x="148" y="452"/>
                  <a:pt x="148" y="452"/>
                  <a:pt x="148" y="460"/>
                </a:cubicBezTo>
                <a:cubicBezTo>
                  <a:pt x="148" y="460"/>
                  <a:pt x="148" y="452"/>
                  <a:pt x="141" y="452"/>
                </a:cubicBezTo>
                <a:cubicBezTo>
                  <a:pt x="141" y="460"/>
                  <a:pt x="141" y="460"/>
                  <a:pt x="141" y="460"/>
                </a:cubicBezTo>
                <a:cubicBezTo>
                  <a:pt x="141" y="460"/>
                  <a:pt x="141" y="460"/>
                  <a:pt x="134" y="460"/>
                </a:cubicBezTo>
                <a:cubicBezTo>
                  <a:pt x="141" y="460"/>
                  <a:pt x="134" y="467"/>
                  <a:pt x="134" y="467"/>
                </a:cubicBezTo>
                <a:cubicBezTo>
                  <a:pt x="141" y="474"/>
                  <a:pt x="134" y="474"/>
                  <a:pt x="134" y="474"/>
                </a:cubicBezTo>
                <a:cubicBezTo>
                  <a:pt x="134" y="481"/>
                  <a:pt x="127" y="481"/>
                  <a:pt x="127" y="481"/>
                </a:cubicBezTo>
                <a:cubicBezTo>
                  <a:pt x="127" y="481"/>
                  <a:pt x="134" y="481"/>
                  <a:pt x="134" y="474"/>
                </a:cubicBezTo>
                <a:lnTo>
                  <a:pt x="127" y="474"/>
                </a:lnTo>
                <a:cubicBezTo>
                  <a:pt x="127" y="474"/>
                  <a:pt x="127" y="474"/>
                  <a:pt x="127" y="481"/>
                </a:cubicBezTo>
                <a:cubicBezTo>
                  <a:pt x="170" y="523"/>
                  <a:pt x="233" y="551"/>
                  <a:pt x="297" y="551"/>
                </a:cubicBezTo>
                <a:cubicBezTo>
                  <a:pt x="417" y="551"/>
                  <a:pt x="516" y="460"/>
                  <a:pt x="537" y="347"/>
                </a:cubicBezTo>
                <a:cubicBezTo>
                  <a:pt x="537" y="339"/>
                  <a:pt x="537" y="339"/>
                  <a:pt x="537" y="339"/>
                </a:cubicBezTo>
                <a:cubicBezTo>
                  <a:pt x="537" y="332"/>
                  <a:pt x="530" y="332"/>
                  <a:pt x="530" y="332"/>
                </a:cubicBezTo>
                <a:cubicBezTo>
                  <a:pt x="530" y="332"/>
                  <a:pt x="530" y="332"/>
                  <a:pt x="530" y="325"/>
                </a:cubicBezTo>
                <a:cubicBezTo>
                  <a:pt x="530" y="325"/>
                  <a:pt x="530" y="325"/>
                  <a:pt x="530" y="318"/>
                </a:cubicBezTo>
                <a:lnTo>
                  <a:pt x="530" y="311"/>
                </a:lnTo>
                <a:cubicBezTo>
                  <a:pt x="530" y="311"/>
                  <a:pt x="530" y="311"/>
                  <a:pt x="523" y="311"/>
                </a:cubicBezTo>
                <a:cubicBezTo>
                  <a:pt x="523" y="304"/>
                  <a:pt x="523" y="304"/>
                  <a:pt x="523" y="304"/>
                </a:cubicBezTo>
                <a:cubicBezTo>
                  <a:pt x="516" y="304"/>
                  <a:pt x="516" y="304"/>
                  <a:pt x="516" y="304"/>
                </a:cubicBezTo>
                <a:cubicBezTo>
                  <a:pt x="516" y="304"/>
                  <a:pt x="516" y="304"/>
                  <a:pt x="523" y="304"/>
                </a:cubicBezTo>
                <a:lnTo>
                  <a:pt x="516" y="304"/>
                </a:lnTo>
                <a:lnTo>
                  <a:pt x="516" y="297"/>
                </a:lnTo>
                <a:cubicBezTo>
                  <a:pt x="516" y="297"/>
                  <a:pt x="516" y="297"/>
                  <a:pt x="516" y="290"/>
                </a:cubicBezTo>
                <a:cubicBezTo>
                  <a:pt x="516" y="297"/>
                  <a:pt x="516" y="297"/>
                  <a:pt x="509" y="297"/>
                </a:cubicBezTo>
                <a:cubicBezTo>
                  <a:pt x="509" y="290"/>
                  <a:pt x="509" y="290"/>
                  <a:pt x="509" y="290"/>
                </a:cubicBezTo>
                <a:cubicBezTo>
                  <a:pt x="509" y="290"/>
                  <a:pt x="509" y="290"/>
                  <a:pt x="509" y="297"/>
                </a:cubicBezTo>
                <a:cubicBezTo>
                  <a:pt x="509" y="297"/>
                  <a:pt x="509" y="297"/>
                  <a:pt x="502" y="297"/>
                </a:cubicBezTo>
                <a:lnTo>
                  <a:pt x="502" y="304"/>
                </a:lnTo>
                <a:cubicBezTo>
                  <a:pt x="495" y="304"/>
                  <a:pt x="495" y="304"/>
                  <a:pt x="495" y="304"/>
                </a:cubicBezTo>
                <a:lnTo>
                  <a:pt x="488" y="311"/>
                </a:lnTo>
                <a:cubicBezTo>
                  <a:pt x="481" y="311"/>
                  <a:pt x="481" y="311"/>
                  <a:pt x="481" y="311"/>
                </a:cubicBezTo>
                <a:cubicBezTo>
                  <a:pt x="481" y="311"/>
                  <a:pt x="481" y="311"/>
                  <a:pt x="481" y="318"/>
                </a:cubicBezTo>
                <a:lnTo>
                  <a:pt x="481" y="325"/>
                </a:lnTo>
                <a:cubicBezTo>
                  <a:pt x="481" y="325"/>
                  <a:pt x="481" y="325"/>
                  <a:pt x="481" y="332"/>
                </a:cubicBezTo>
                <a:cubicBezTo>
                  <a:pt x="481" y="332"/>
                  <a:pt x="481" y="332"/>
                  <a:pt x="474" y="332"/>
                </a:cubicBezTo>
                <a:cubicBezTo>
                  <a:pt x="474" y="325"/>
                  <a:pt x="474" y="325"/>
                  <a:pt x="466" y="325"/>
                </a:cubicBezTo>
                <a:cubicBezTo>
                  <a:pt x="466" y="325"/>
                  <a:pt x="466" y="325"/>
                  <a:pt x="466" y="318"/>
                </a:cubicBezTo>
                <a:lnTo>
                  <a:pt x="466" y="311"/>
                </a:lnTo>
                <a:cubicBezTo>
                  <a:pt x="466" y="311"/>
                  <a:pt x="466" y="304"/>
                  <a:pt x="459" y="304"/>
                </a:cubicBezTo>
                <a:cubicBezTo>
                  <a:pt x="459" y="297"/>
                  <a:pt x="459" y="297"/>
                  <a:pt x="459" y="297"/>
                </a:cubicBezTo>
                <a:cubicBezTo>
                  <a:pt x="466" y="297"/>
                  <a:pt x="459" y="297"/>
                  <a:pt x="459" y="297"/>
                </a:cubicBezTo>
                <a:cubicBezTo>
                  <a:pt x="452" y="297"/>
                  <a:pt x="452" y="297"/>
                  <a:pt x="452" y="297"/>
                </a:cubicBezTo>
                <a:cubicBezTo>
                  <a:pt x="452" y="297"/>
                  <a:pt x="452" y="297"/>
                  <a:pt x="452" y="290"/>
                </a:cubicBezTo>
                <a:cubicBezTo>
                  <a:pt x="452" y="297"/>
                  <a:pt x="452" y="290"/>
                  <a:pt x="452" y="290"/>
                </a:cubicBezTo>
                <a:cubicBezTo>
                  <a:pt x="445" y="290"/>
                  <a:pt x="445" y="290"/>
                  <a:pt x="445" y="290"/>
                </a:cubicBezTo>
                <a:cubicBezTo>
                  <a:pt x="445" y="283"/>
                  <a:pt x="445" y="283"/>
                  <a:pt x="445" y="283"/>
                </a:cubicBezTo>
                <a:cubicBezTo>
                  <a:pt x="445" y="283"/>
                  <a:pt x="438" y="290"/>
                  <a:pt x="438" y="283"/>
                </a:cubicBezTo>
                <a:lnTo>
                  <a:pt x="431" y="283"/>
                </a:lnTo>
                <a:cubicBezTo>
                  <a:pt x="431" y="290"/>
                  <a:pt x="431" y="290"/>
                  <a:pt x="431" y="290"/>
                </a:cubicBezTo>
                <a:lnTo>
                  <a:pt x="431" y="283"/>
                </a:lnTo>
                <a:cubicBezTo>
                  <a:pt x="424" y="283"/>
                  <a:pt x="424" y="283"/>
                  <a:pt x="424" y="283"/>
                </a:cubicBezTo>
                <a:cubicBezTo>
                  <a:pt x="417" y="283"/>
                  <a:pt x="417" y="283"/>
                  <a:pt x="417" y="283"/>
                </a:cubicBezTo>
                <a:lnTo>
                  <a:pt x="410" y="283"/>
                </a:lnTo>
                <a:cubicBezTo>
                  <a:pt x="410" y="283"/>
                  <a:pt x="403" y="283"/>
                  <a:pt x="403" y="276"/>
                </a:cubicBezTo>
                <a:cubicBezTo>
                  <a:pt x="403" y="276"/>
                  <a:pt x="403" y="276"/>
                  <a:pt x="403" y="269"/>
                </a:cubicBezTo>
                <a:cubicBezTo>
                  <a:pt x="396" y="269"/>
                  <a:pt x="396" y="269"/>
                  <a:pt x="396" y="269"/>
                </a:cubicBezTo>
                <a:cubicBezTo>
                  <a:pt x="396" y="269"/>
                  <a:pt x="396" y="269"/>
                  <a:pt x="396" y="276"/>
                </a:cubicBezTo>
                <a:cubicBezTo>
                  <a:pt x="396" y="276"/>
                  <a:pt x="396" y="276"/>
                  <a:pt x="396" y="283"/>
                </a:cubicBezTo>
                <a:cubicBezTo>
                  <a:pt x="396" y="283"/>
                  <a:pt x="396" y="283"/>
                  <a:pt x="403" y="283"/>
                </a:cubicBezTo>
                <a:cubicBezTo>
                  <a:pt x="403" y="283"/>
                  <a:pt x="403" y="283"/>
                  <a:pt x="396" y="283"/>
                </a:cubicBezTo>
                <a:lnTo>
                  <a:pt x="403" y="283"/>
                </a:lnTo>
                <a:cubicBezTo>
                  <a:pt x="396" y="283"/>
                  <a:pt x="396" y="283"/>
                  <a:pt x="403" y="283"/>
                </a:cubicBezTo>
                <a:lnTo>
                  <a:pt x="403" y="290"/>
                </a:lnTo>
                <a:cubicBezTo>
                  <a:pt x="403" y="283"/>
                  <a:pt x="403" y="283"/>
                  <a:pt x="403" y="283"/>
                </a:cubicBezTo>
                <a:lnTo>
                  <a:pt x="403" y="290"/>
                </a:lnTo>
                <a:cubicBezTo>
                  <a:pt x="410" y="290"/>
                  <a:pt x="410" y="290"/>
                  <a:pt x="410" y="290"/>
                </a:cubicBezTo>
                <a:cubicBezTo>
                  <a:pt x="417" y="283"/>
                  <a:pt x="417" y="283"/>
                  <a:pt x="417" y="283"/>
                </a:cubicBezTo>
                <a:lnTo>
                  <a:pt x="417" y="290"/>
                </a:lnTo>
                <a:lnTo>
                  <a:pt x="424" y="290"/>
                </a:lnTo>
                <a:cubicBezTo>
                  <a:pt x="424" y="290"/>
                  <a:pt x="424" y="290"/>
                  <a:pt x="424" y="297"/>
                </a:cubicBezTo>
                <a:cubicBezTo>
                  <a:pt x="424" y="304"/>
                  <a:pt x="424" y="304"/>
                  <a:pt x="424" y="304"/>
                </a:cubicBezTo>
                <a:cubicBezTo>
                  <a:pt x="417" y="304"/>
                  <a:pt x="417" y="304"/>
                  <a:pt x="417" y="304"/>
                </a:cubicBezTo>
                <a:lnTo>
                  <a:pt x="417" y="311"/>
                </a:lnTo>
                <a:cubicBezTo>
                  <a:pt x="410" y="311"/>
                  <a:pt x="410" y="311"/>
                  <a:pt x="410" y="311"/>
                </a:cubicBezTo>
                <a:lnTo>
                  <a:pt x="403" y="311"/>
                </a:lnTo>
                <a:cubicBezTo>
                  <a:pt x="403" y="318"/>
                  <a:pt x="403" y="318"/>
                  <a:pt x="396" y="318"/>
                </a:cubicBezTo>
                <a:lnTo>
                  <a:pt x="389" y="318"/>
                </a:lnTo>
                <a:cubicBezTo>
                  <a:pt x="382" y="325"/>
                  <a:pt x="382" y="325"/>
                  <a:pt x="382" y="318"/>
                </a:cubicBezTo>
                <a:cubicBezTo>
                  <a:pt x="382" y="318"/>
                  <a:pt x="382" y="318"/>
                  <a:pt x="382" y="311"/>
                </a:cubicBezTo>
                <a:cubicBezTo>
                  <a:pt x="382" y="311"/>
                  <a:pt x="375" y="311"/>
                  <a:pt x="375" y="304"/>
                </a:cubicBezTo>
                <a:cubicBezTo>
                  <a:pt x="375" y="304"/>
                  <a:pt x="375" y="304"/>
                  <a:pt x="368" y="297"/>
                </a:cubicBezTo>
                <a:cubicBezTo>
                  <a:pt x="368" y="297"/>
                  <a:pt x="368" y="297"/>
                  <a:pt x="368" y="290"/>
                </a:cubicBezTo>
                <a:cubicBezTo>
                  <a:pt x="368" y="283"/>
                  <a:pt x="361" y="283"/>
                  <a:pt x="361" y="283"/>
                </a:cubicBezTo>
                <a:cubicBezTo>
                  <a:pt x="361" y="276"/>
                  <a:pt x="361" y="276"/>
                  <a:pt x="361" y="276"/>
                </a:cubicBezTo>
                <a:cubicBezTo>
                  <a:pt x="361" y="269"/>
                  <a:pt x="353" y="269"/>
                  <a:pt x="353" y="269"/>
                </a:cubicBezTo>
                <a:cubicBezTo>
                  <a:pt x="353" y="269"/>
                  <a:pt x="353" y="269"/>
                  <a:pt x="361" y="262"/>
                </a:cubicBezTo>
                <a:cubicBezTo>
                  <a:pt x="361" y="254"/>
                  <a:pt x="361" y="254"/>
                  <a:pt x="361" y="254"/>
                </a:cubicBezTo>
                <a:cubicBezTo>
                  <a:pt x="361" y="254"/>
                  <a:pt x="361" y="254"/>
                  <a:pt x="353" y="254"/>
                </a:cubicBezTo>
                <a:cubicBezTo>
                  <a:pt x="353" y="254"/>
                  <a:pt x="353" y="254"/>
                  <a:pt x="346" y="254"/>
                </a:cubicBezTo>
                <a:cubicBezTo>
                  <a:pt x="346" y="254"/>
                  <a:pt x="346" y="247"/>
                  <a:pt x="346" y="254"/>
                </a:cubicBezTo>
                <a:cubicBezTo>
                  <a:pt x="346" y="254"/>
                  <a:pt x="346" y="254"/>
                  <a:pt x="339" y="254"/>
                </a:cubicBezTo>
                <a:cubicBezTo>
                  <a:pt x="339" y="247"/>
                  <a:pt x="339" y="247"/>
                  <a:pt x="339" y="247"/>
                </a:cubicBezTo>
                <a:cubicBezTo>
                  <a:pt x="332" y="247"/>
                  <a:pt x="332" y="247"/>
                  <a:pt x="332" y="247"/>
                </a:cubicBezTo>
                <a:cubicBezTo>
                  <a:pt x="339" y="247"/>
                  <a:pt x="339" y="247"/>
                  <a:pt x="332" y="247"/>
                </a:cubicBezTo>
                <a:lnTo>
                  <a:pt x="339" y="247"/>
                </a:lnTo>
                <a:lnTo>
                  <a:pt x="332" y="247"/>
                </a:lnTo>
                <a:cubicBezTo>
                  <a:pt x="332" y="240"/>
                  <a:pt x="332" y="240"/>
                  <a:pt x="332" y="240"/>
                </a:cubicBezTo>
                <a:cubicBezTo>
                  <a:pt x="332" y="240"/>
                  <a:pt x="332" y="240"/>
                  <a:pt x="339" y="240"/>
                </a:cubicBezTo>
                <a:cubicBezTo>
                  <a:pt x="332" y="240"/>
                  <a:pt x="332" y="240"/>
                  <a:pt x="332" y="240"/>
                </a:cubicBezTo>
                <a:lnTo>
                  <a:pt x="339" y="240"/>
                </a:lnTo>
                <a:lnTo>
                  <a:pt x="346" y="240"/>
                </a:lnTo>
                <a:cubicBezTo>
                  <a:pt x="346" y="240"/>
                  <a:pt x="346" y="240"/>
                  <a:pt x="339" y="240"/>
                </a:cubicBezTo>
                <a:cubicBezTo>
                  <a:pt x="339" y="240"/>
                  <a:pt x="339" y="240"/>
                  <a:pt x="339" y="233"/>
                </a:cubicBezTo>
                <a:lnTo>
                  <a:pt x="346" y="240"/>
                </a:lnTo>
                <a:lnTo>
                  <a:pt x="346" y="233"/>
                </a:lnTo>
                <a:cubicBezTo>
                  <a:pt x="346" y="240"/>
                  <a:pt x="346" y="240"/>
                  <a:pt x="346" y="240"/>
                </a:cubicBezTo>
                <a:cubicBezTo>
                  <a:pt x="346" y="233"/>
                  <a:pt x="346" y="233"/>
                  <a:pt x="346" y="233"/>
                </a:cubicBezTo>
                <a:lnTo>
                  <a:pt x="353" y="233"/>
                </a:lnTo>
                <a:cubicBezTo>
                  <a:pt x="353" y="233"/>
                  <a:pt x="353" y="233"/>
                  <a:pt x="361" y="233"/>
                </a:cubicBezTo>
                <a:cubicBezTo>
                  <a:pt x="361" y="233"/>
                  <a:pt x="361" y="240"/>
                  <a:pt x="368" y="240"/>
                </a:cubicBezTo>
                <a:lnTo>
                  <a:pt x="375" y="240"/>
                </a:lnTo>
                <a:lnTo>
                  <a:pt x="375" y="233"/>
                </a:lnTo>
                <a:cubicBezTo>
                  <a:pt x="375" y="226"/>
                  <a:pt x="375" y="226"/>
                  <a:pt x="375" y="226"/>
                </a:cubicBezTo>
                <a:lnTo>
                  <a:pt x="368" y="226"/>
                </a:lnTo>
                <a:lnTo>
                  <a:pt x="361" y="226"/>
                </a:lnTo>
                <a:cubicBezTo>
                  <a:pt x="361" y="226"/>
                  <a:pt x="368" y="226"/>
                  <a:pt x="368" y="219"/>
                </a:cubicBezTo>
                <a:cubicBezTo>
                  <a:pt x="368" y="219"/>
                  <a:pt x="368" y="219"/>
                  <a:pt x="361" y="219"/>
                </a:cubicBezTo>
                <a:cubicBezTo>
                  <a:pt x="353" y="219"/>
                  <a:pt x="353" y="219"/>
                  <a:pt x="353" y="219"/>
                </a:cubicBezTo>
                <a:cubicBezTo>
                  <a:pt x="353" y="219"/>
                  <a:pt x="361" y="219"/>
                  <a:pt x="361" y="226"/>
                </a:cubicBezTo>
                <a:cubicBezTo>
                  <a:pt x="361" y="226"/>
                  <a:pt x="361" y="226"/>
                  <a:pt x="353" y="226"/>
                </a:cubicBezTo>
                <a:cubicBezTo>
                  <a:pt x="353" y="219"/>
                  <a:pt x="353" y="219"/>
                  <a:pt x="353" y="219"/>
                </a:cubicBezTo>
                <a:cubicBezTo>
                  <a:pt x="353" y="219"/>
                  <a:pt x="353" y="219"/>
                  <a:pt x="346" y="219"/>
                </a:cubicBezTo>
                <a:cubicBezTo>
                  <a:pt x="346" y="219"/>
                  <a:pt x="346" y="219"/>
                  <a:pt x="353" y="219"/>
                </a:cubicBezTo>
                <a:cubicBezTo>
                  <a:pt x="346" y="219"/>
                  <a:pt x="346" y="219"/>
                  <a:pt x="346" y="219"/>
                </a:cubicBezTo>
                <a:cubicBezTo>
                  <a:pt x="346" y="219"/>
                  <a:pt x="339" y="219"/>
                  <a:pt x="346" y="219"/>
                </a:cubicBezTo>
                <a:cubicBezTo>
                  <a:pt x="346" y="226"/>
                  <a:pt x="346" y="226"/>
                  <a:pt x="346" y="226"/>
                </a:cubicBezTo>
                <a:cubicBezTo>
                  <a:pt x="346" y="226"/>
                  <a:pt x="346" y="226"/>
                  <a:pt x="339" y="226"/>
                </a:cubicBezTo>
                <a:cubicBezTo>
                  <a:pt x="339" y="226"/>
                  <a:pt x="339" y="226"/>
                  <a:pt x="339" y="233"/>
                </a:cubicBezTo>
                <a:cubicBezTo>
                  <a:pt x="339" y="240"/>
                  <a:pt x="339" y="240"/>
                  <a:pt x="339" y="240"/>
                </a:cubicBezTo>
                <a:lnTo>
                  <a:pt x="332" y="240"/>
                </a:lnTo>
                <a:cubicBezTo>
                  <a:pt x="332" y="240"/>
                  <a:pt x="332" y="240"/>
                  <a:pt x="325" y="240"/>
                </a:cubicBezTo>
                <a:cubicBezTo>
                  <a:pt x="325" y="240"/>
                  <a:pt x="325" y="240"/>
                  <a:pt x="325" y="247"/>
                </a:cubicBezTo>
                <a:cubicBezTo>
                  <a:pt x="325" y="247"/>
                  <a:pt x="325" y="247"/>
                  <a:pt x="325" y="254"/>
                </a:cubicBezTo>
                <a:lnTo>
                  <a:pt x="325" y="247"/>
                </a:lnTo>
                <a:cubicBezTo>
                  <a:pt x="325" y="247"/>
                  <a:pt x="325" y="247"/>
                  <a:pt x="318" y="254"/>
                </a:cubicBezTo>
                <a:cubicBezTo>
                  <a:pt x="318" y="247"/>
                  <a:pt x="318" y="247"/>
                  <a:pt x="318" y="247"/>
                </a:cubicBezTo>
                <a:lnTo>
                  <a:pt x="325" y="247"/>
                </a:lnTo>
                <a:lnTo>
                  <a:pt x="318" y="247"/>
                </a:lnTo>
                <a:cubicBezTo>
                  <a:pt x="318" y="247"/>
                  <a:pt x="318" y="247"/>
                  <a:pt x="318" y="240"/>
                </a:cubicBezTo>
                <a:cubicBezTo>
                  <a:pt x="318" y="247"/>
                  <a:pt x="318" y="240"/>
                  <a:pt x="318" y="240"/>
                </a:cubicBezTo>
                <a:lnTo>
                  <a:pt x="318" y="233"/>
                </a:lnTo>
                <a:cubicBezTo>
                  <a:pt x="318" y="233"/>
                  <a:pt x="318" y="233"/>
                  <a:pt x="311" y="233"/>
                </a:cubicBezTo>
                <a:lnTo>
                  <a:pt x="304" y="226"/>
                </a:lnTo>
                <a:cubicBezTo>
                  <a:pt x="297" y="226"/>
                  <a:pt x="297" y="226"/>
                  <a:pt x="297" y="226"/>
                </a:cubicBezTo>
                <a:lnTo>
                  <a:pt x="297" y="219"/>
                </a:lnTo>
                <a:lnTo>
                  <a:pt x="297" y="226"/>
                </a:lnTo>
                <a:cubicBezTo>
                  <a:pt x="297" y="233"/>
                  <a:pt x="297" y="233"/>
                  <a:pt x="297" y="233"/>
                </a:cubicBezTo>
                <a:lnTo>
                  <a:pt x="304" y="233"/>
                </a:lnTo>
                <a:cubicBezTo>
                  <a:pt x="311" y="240"/>
                  <a:pt x="311" y="240"/>
                  <a:pt x="311" y="240"/>
                </a:cubicBezTo>
                <a:lnTo>
                  <a:pt x="304" y="240"/>
                </a:lnTo>
                <a:cubicBezTo>
                  <a:pt x="311" y="240"/>
                  <a:pt x="311" y="240"/>
                  <a:pt x="311" y="240"/>
                </a:cubicBezTo>
                <a:cubicBezTo>
                  <a:pt x="311" y="240"/>
                  <a:pt x="311" y="240"/>
                  <a:pt x="311" y="247"/>
                </a:cubicBezTo>
                <a:cubicBezTo>
                  <a:pt x="311" y="247"/>
                  <a:pt x="311" y="247"/>
                  <a:pt x="304" y="247"/>
                </a:cubicBezTo>
                <a:lnTo>
                  <a:pt x="304" y="240"/>
                </a:lnTo>
                <a:cubicBezTo>
                  <a:pt x="304" y="240"/>
                  <a:pt x="304" y="240"/>
                  <a:pt x="297" y="240"/>
                </a:cubicBezTo>
                <a:cubicBezTo>
                  <a:pt x="297" y="233"/>
                  <a:pt x="297" y="240"/>
                  <a:pt x="297" y="233"/>
                </a:cubicBezTo>
                <a:cubicBezTo>
                  <a:pt x="297" y="233"/>
                  <a:pt x="297" y="233"/>
                  <a:pt x="290" y="233"/>
                </a:cubicBezTo>
                <a:lnTo>
                  <a:pt x="290" y="226"/>
                </a:lnTo>
                <a:lnTo>
                  <a:pt x="283" y="226"/>
                </a:lnTo>
                <a:cubicBezTo>
                  <a:pt x="283" y="226"/>
                  <a:pt x="283" y="233"/>
                  <a:pt x="276" y="233"/>
                </a:cubicBezTo>
                <a:cubicBezTo>
                  <a:pt x="276" y="226"/>
                  <a:pt x="276" y="233"/>
                  <a:pt x="276" y="233"/>
                </a:cubicBezTo>
                <a:cubicBezTo>
                  <a:pt x="276" y="233"/>
                  <a:pt x="276" y="226"/>
                  <a:pt x="269" y="233"/>
                </a:cubicBezTo>
                <a:cubicBezTo>
                  <a:pt x="269" y="240"/>
                  <a:pt x="262" y="233"/>
                  <a:pt x="262" y="240"/>
                </a:cubicBezTo>
                <a:cubicBezTo>
                  <a:pt x="262" y="240"/>
                  <a:pt x="262" y="240"/>
                  <a:pt x="262" y="247"/>
                </a:cubicBezTo>
                <a:lnTo>
                  <a:pt x="255" y="247"/>
                </a:lnTo>
                <a:cubicBezTo>
                  <a:pt x="255" y="247"/>
                  <a:pt x="255" y="247"/>
                  <a:pt x="255" y="254"/>
                </a:cubicBezTo>
                <a:lnTo>
                  <a:pt x="248" y="254"/>
                </a:lnTo>
                <a:cubicBezTo>
                  <a:pt x="248" y="254"/>
                  <a:pt x="248" y="254"/>
                  <a:pt x="240" y="254"/>
                </a:cubicBezTo>
                <a:cubicBezTo>
                  <a:pt x="240" y="247"/>
                  <a:pt x="240" y="247"/>
                  <a:pt x="240" y="247"/>
                </a:cubicBezTo>
                <a:cubicBezTo>
                  <a:pt x="233" y="247"/>
                  <a:pt x="240" y="247"/>
                  <a:pt x="240" y="247"/>
                </a:cubicBezTo>
                <a:lnTo>
                  <a:pt x="233" y="247"/>
                </a:lnTo>
                <a:cubicBezTo>
                  <a:pt x="233" y="247"/>
                  <a:pt x="233" y="247"/>
                  <a:pt x="240" y="247"/>
                </a:cubicBezTo>
                <a:cubicBezTo>
                  <a:pt x="240" y="247"/>
                  <a:pt x="240" y="247"/>
                  <a:pt x="233" y="247"/>
                </a:cubicBezTo>
                <a:lnTo>
                  <a:pt x="233" y="240"/>
                </a:lnTo>
                <a:cubicBezTo>
                  <a:pt x="240" y="240"/>
                  <a:pt x="240" y="240"/>
                  <a:pt x="240" y="233"/>
                </a:cubicBezTo>
                <a:cubicBezTo>
                  <a:pt x="240" y="233"/>
                  <a:pt x="240" y="233"/>
                  <a:pt x="233" y="233"/>
                </a:cubicBezTo>
                <a:lnTo>
                  <a:pt x="240" y="233"/>
                </a:lnTo>
                <a:cubicBezTo>
                  <a:pt x="240" y="226"/>
                  <a:pt x="240" y="226"/>
                  <a:pt x="240" y="226"/>
                </a:cubicBezTo>
                <a:lnTo>
                  <a:pt x="248" y="226"/>
                </a:lnTo>
                <a:cubicBezTo>
                  <a:pt x="248" y="226"/>
                  <a:pt x="255" y="233"/>
                  <a:pt x="255" y="226"/>
                </a:cubicBezTo>
                <a:lnTo>
                  <a:pt x="255" y="233"/>
                </a:lnTo>
                <a:cubicBezTo>
                  <a:pt x="255" y="226"/>
                  <a:pt x="255" y="226"/>
                  <a:pt x="255" y="226"/>
                </a:cubicBezTo>
                <a:cubicBezTo>
                  <a:pt x="262" y="226"/>
                  <a:pt x="262" y="226"/>
                  <a:pt x="262" y="226"/>
                </a:cubicBezTo>
                <a:lnTo>
                  <a:pt x="255" y="226"/>
                </a:lnTo>
                <a:cubicBezTo>
                  <a:pt x="255" y="226"/>
                  <a:pt x="255" y="226"/>
                  <a:pt x="262" y="219"/>
                </a:cubicBezTo>
                <a:cubicBezTo>
                  <a:pt x="262" y="226"/>
                  <a:pt x="262" y="226"/>
                  <a:pt x="262" y="226"/>
                </a:cubicBezTo>
                <a:lnTo>
                  <a:pt x="262" y="219"/>
                </a:lnTo>
                <a:cubicBezTo>
                  <a:pt x="255" y="219"/>
                  <a:pt x="262" y="219"/>
                  <a:pt x="255" y="219"/>
                </a:cubicBezTo>
                <a:cubicBezTo>
                  <a:pt x="255" y="212"/>
                  <a:pt x="255" y="212"/>
                  <a:pt x="255" y="212"/>
                </a:cubicBezTo>
                <a:lnTo>
                  <a:pt x="255" y="219"/>
                </a:lnTo>
                <a:cubicBezTo>
                  <a:pt x="255" y="212"/>
                  <a:pt x="255" y="212"/>
                  <a:pt x="248" y="212"/>
                </a:cubicBezTo>
                <a:lnTo>
                  <a:pt x="255" y="212"/>
                </a:lnTo>
                <a:cubicBezTo>
                  <a:pt x="255" y="212"/>
                  <a:pt x="255" y="212"/>
                  <a:pt x="255" y="205"/>
                </a:cubicBezTo>
                <a:cubicBezTo>
                  <a:pt x="255" y="205"/>
                  <a:pt x="255" y="205"/>
                  <a:pt x="262" y="205"/>
                </a:cubicBezTo>
                <a:lnTo>
                  <a:pt x="262" y="212"/>
                </a:lnTo>
                <a:cubicBezTo>
                  <a:pt x="262" y="205"/>
                  <a:pt x="262" y="212"/>
                  <a:pt x="262" y="212"/>
                </a:cubicBezTo>
                <a:cubicBezTo>
                  <a:pt x="262" y="205"/>
                  <a:pt x="262" y="205"/>
                  <a:pt x="262" y="205"/>
                </a:cubicBezTo>
                <a:cubicBezTo>
                  <a:pt x="262" y="205"/>
                  <a:pt x="262" y="205"/>
                  <a:pt x="269" y="205"/>
                </a:cubicBezTo>
                <a:cubicBezTo>
                  <a:pt x="269" y="198"/>
                  <a:pt x="269" y="198"/>
                  <a:pt x="269" y="198"/>
                </a:cubicBezTo>
                <a:lnTo>
                  <a:pt x="276" y="198"/>
                </a:lnTo>
                <a:cubicBezTo>
                  <a:pt x="276" y="198"/>
                  <a:pt x="276" y="191"/>
                  <a:pt x="283" y="198"/>
                </a:cubicBezTo>
                <a:cubicBezTo>
                  <a:pt x="283" y="198"/>
                  <a:pt x="283" y="198"/>
                  <a:pt x="283" y="191"/>
                </a:cubicBezTo>
                <a:cubicBezTo>
                  <a:pt x="283" y="191"/>
                  <a:pt x="283" y="191"/>
                  <a:pt x="283" y="198"/>
                </a:cubicBezTo>
                <a:cubicBezTo>
                  <a:pt x="283" y="198"/>
                  <a:pt x="283" y="198"/>
                  <a:pt x="283" y="191"/>
                </a:cubicBezTo>
                <a:cubicBezTo>
                  <a:pt x="283" y="191"/>
                  <a:pt x="283" y="191"/>
                  <a:pt x="290" y="191"/>
                </a:cubicBezTo>
                <a:lnTo>
                  <a:pt x="283" y="191"/>
                </a:lnTo>
                <a:cubicBezTo>
                  <a:pt x="283" y="191"/>
                  <a:pt x="283" y="191"/>
                  <a:pt x="283" y="184"/>
                </a:cubicBezTo>
                <a:cubicBezTo>
                  <a:pt x="283" y="184"/>
                  <a:pt x="283" y="184"/>
                  <a:pt x="290" y="184"/>
                </a:cubicBezTo>
                <a:lnTo>
                  <a:pt x="290" y="191"/>
                </a:lnTo>
                <a:lnTo>
                  <a:pt x="297" y="191"/>
                </a:lnTo>
                <a:lnTo>
                  <a:pt x="304" y="191"/>
                </a:lnTo>
                <a:cubicBezTo>
                  <a:pt x="304" y="191"/>
                  <a:pt x="304" y="191"/>
                  <a:pt x="311" y="191"/>
                </a:cubicBezTo>
                <a:lnTo>
                  <a:pt x="318" y="191"/>
                </a:lnTo>
                <a:cubicBezTo>
                  <a:pt x="318" y="184"/>
                  <a:pt x="318" y="191"/>
                  <a:pt x="318" y="184"/>
                </a:cubicBezTo>
                <a:lnTo>
                  <a:pt x="318" y="177"/>
                </a:lnTo>
                <a:cubicBezTo>
                  <a:pt x="325" y="177"/>
                  <a:pt x="325" y="177"/>
                  <a:pt x="325" y="177"/>
                </a:cubicBezTo>
                <a:cubicBezTo>
                  <a:pt x="325" y="177"/>
                  <a:pt x="325" y="177"/>
                  <a:pt x="325" y="184"/>
                </a:cubicBezTo>
                <a:cubicBezTo>
                  <a:pt x="325" y="184"/>
                  <a:pt x="325" y="184"/>
                  <a:pt x="325" y="177"/>
                </a:cubicBezTo>
                <a:cubicBezTo>
                  <a:pt x="325" y="177"/>
                  <a:pt x="325" y="177"/>
                  <a:pt x="332" y="177"/>
                </a:cubicBezTo>
                <a:lnTo>
                  <a:pt x="325" y="177"/>
                </a:lnTo>
                <a:cubicBezTo>
                  <a:pt x="325" y="177"/>
                  <a:pt x="325" y="177"/>
                  <a:pt x="325" y="170"/>
                </a:cubicBezTo>
                <a:cubicBezTo>
                  <a:pt x="332" y="170"/>
                  <a:pt x="332" y="170"/>
                  <a:pt x="332" y="170"/>
                </a:cubicBezTo>
                <a:lnTo>
                  <a:pt x="339" y="170"/>
                </a:lnTo>
                <a:lnTo>
                  <a:pt x="346" y="170"/>
                </a:lnTo>
                <a:lnTo>
                  <a:pt x="339" y="170"/>
                </a:lnTo>
                <a:lnTo>
                  <a:pt x="339" y="163"/>
                </a:lnTo>
                <a:lnTo>
                  <a:pt x="339" y="170"/>
                </a:lnTo>
                <a:cubicBezTo>
                  <a:pt x="339" y="170"/>
                  <a:pt x="339" y="170"/>
                  <a:pt x="332" y="170"/>
                </a:cubicBezTo>
                <a:cubicBezTo>
                  <a:pt x="325" y="170"/>
                  <a:pt x="325" y="170"/>
                  <a:pt x="325" y="170"/>
                </a:cubicBezTo>
                <a:cubicBezTo>
                  <a:pt x="318" y="170"/>
                  <a:pt x="318" y="163"/>
                  <a:pt x="318" y="163"/>
                </a:cubicBezTo>
                <a:cubicBezTo>
                  <a:pt x="318" y="163"/>
                  <a:pt x="318" y="163"/>
                  <a:pt x="318" y="156"/>
                </a:cubicBezTo>
                <a:lnTo>
                  <a:pt x="325" y="156"/>
                </a:lnTo>
                <a:lnTo>
                  <a:pt x="332" y="149"/>
                </a:lnTo>
                <a:cubicBezTo>
                  <a:pt x="332" y="141"/>
                  <a:pt x="332" y="141"/>
                  <a:pt x="332" y="141"/>
                </a:cubicBezTo>
                <a:cubicBezTo>
                  <a:pt x="332" y="141"/>
                  <a:pt x="332" y="141"/>
                  <a:pt x="325" y="141"/>
                </a:cubicBezTo>
                <a:cubicBezTo>
                  <a:pt x="325" y="141"/>
                  <a:pt x="325" y="141"/>
                  <a:pt x="325" y="149"/>
                </a:cubicBezTo>
                <a:cubicBezTo>
                  <a:pt x="318" y="149"/>
                  <a:pt x="318" y="149"/>
                  <a:pt x="318" y="149"/>
                </a:cubicBezTo>
                <a:cubicBezTo>
                  <a:pt x="318" y="149"/>
                  <a:pt x="318" y="149"/>
                  <a:pt x="318" y="156"/>
                </a:cubicBezTo>
                <a:cubicBezTo>
                  <a:pt x="311" y="156"/>
                  <a:pt x="311" y="156"/>
                  <a:pt x="311" y="156"/>
                </a:cubicBezTo>
                <a:cubicBezTo>
                  <a:pt x="311" y="163"/>
                  <a:pt x="311" y="163"/>
                  <a:pt x="311" y="163"/>
                </a:cubicBezTo>
                <a:cubicBezTo>
                  <a:pt x="311" y="170"/>
                  <a:pt x="311" y="170"/>
                  <a:pt x="311" y="170"/>
                </a:cubicBezTo>
                <a:lnTo>
                  <a:pt x="304" y="170"/>
                </a:lnTo>
                <a:cubicBezTo>
                  <a:pt x="311" y="170"/>
                  <a:pt x="311" y="170"/>
                  <a:pt x="311" y="170"/>
                </a:cubicBezTo>
                <a:lnTo>
                  <a:pt x="311" y="177"/>
                </a:lnTo>
                <a:lnTo>
                  <a:pt x="304" y="177"/>
                </a:lnTo>
                <a:lnTo>
                  <a:pt x="311" y="177"/>
                </a:lnTo>
                <a:cubicBezTo>
                  <a:pt x="304" y="177"/>
                  <a:pt x="304" y="177"/>
                  <a:pt x="304" y="177"/>
                </a:cubicBezTo>
                <a:cubicBezTo>
                  <a:pt x="304" y="184"/>
                  <a:pt x="304" y="184"/>
                  <a:pt x="304" y="184"/>
                </a:cubicBezTo>
                <a:cubicBezTo>
                  <a:pt x="304" y="184"/>
                  <a:pt x="304" y="184"/>
                  <a:pt x="297" y="184"/>
                </a:cubicBezTo>
                <a:cubicBezTo>
                  <a:pt x="297" y="184"/>
                  <a:pt x="297" y="184"/>
                  <a:pt x="297" y="177"/>
                </a:cubicBezTo>
                <a:cubicBezTo>
                  <a:pt x="297" y="177"/>
                  <a:pt x="297" y="177"/>
                  <a:pt x="290" y="177"/>
                </a:cubicBezTo>
                <a:cubicBezTo>
                  <a:pt x="290" y="177"/>
                  <a:pt x="290" y="177"/>
                  <a:pt x="290" y="170"/>
                </a:cubicBezTo>
                <a:lnTo>
                  <a:pt x="290" y="177"/>
                </a:lnTo>
                <a:cubicBezTo>
                  <a:pt x="283" y="177"/>
                  <a:pt x="283" y="177"/>
                  <a:pt x="283" y="177"/>
                </a:cubicBezTo>
                <a:cubicBezTo>
                  <a:pt x="276" y="177"/>
                  <a:pt x="276" y="177"/>
                  <a:pt x="276" y="177"/>
                </a:cubicBezTo>
                <a:lnTo>
                  <a:pt x="276" y="170"/>
                </a:lnTo>
                <a:cubicBezTo>
                  <a:pt x="276" y="170"/>
                  <a:pt x="276" y="170"/>
                  <a:pt x="276" y="177"/>
                </a:cubicBezTo>
                <a:cubicBezTo>
                  <a:pt x="276" y="170"/>
                  <a:pt x="276" y="170"/>
                  <a:pt x="276" y="170"/>
                </a:cubicBezTo>
                <a:lnTo>
                  <a:pt x="276" y="163"/>
                </a:lnTo>
                <a:cubicBezTo>
                  <a:pt x="276" y="170"/>
                  <a:pt x="276" y="163"/>
                  <a:pt x="276" y="163"/>
                </a:cubicBezTo>
                <a:lnTo>
                  <a:pt x="276" y="156"/>
                </a:lnTo>
                <a:cubicBezTo>
                  <a:pt x="283" y="156"/>
                  <a:pt x="283" y="156"/>
                  <a:pt x="283" y="156"/>
                </a:cubicBezTo>
                <a:cubicBezTo>
                  <a:pt x="283" y="156"/>
                  <a:pt x="283" y="156"/>
                  <a:pt x="290" y="156"/>
                </a:cubicBezTo>
                <a:cubicBezTo>
                  <a:pt x="290" y="156"/>
                  <a:pt x="290" y="156"/>
                  <a:pt x="290" y="149"/>
                </a:cubicBezTo>
                <a:cubicBezTo>
                  <a:pt x="297" y="149"/>
                  <a:pt x="297" y="149"/>
                  <a:pt x="297" y="149"/>
                </a:cubicBezTo>
                <a:cubicBezTo>
                  <a:pt x="297" y="141"/>
                  <a:pt x="297" y="141"/>
                  <a:pt x="297" y="141"/>
                </a:cubicBezTo>
                <a:cubicBezTo>
                  <a:pt x="297" y="134"/>
                  <a:pt x="304" y="134"/>
                  <a:pt x="304" y="134"/>
                </a:cubicBezTo>
                <a:cubicBezTo>
                  <a:pt x="311" y="134"/>
                  <a:pt x="311" y="134"/>
                  <a:pt x="311" y="134"/>
                </a:cubicBezTo>
                <a:cubicBezTo>
                  <a:pt x="311" y="134"/>
                  <a:pt x="311" y="134"/>
                  <a:pt x="311" y="127"/>
                </a:cubicBezTo>
                <a:cubicBezTo>
                  <a:pt x="311" y="127"/>
                  <a:pt x="311" y="127"/>
                  <a:pt x="318" y="127"/>
                </a:cubicBezTo>
                <a:cubicBezTo>
                  <a:pt x="318" y="127"/>
                  <a:pt x="318" y="127"/>
                  <a:pt x="318" y="120"/>
                </a:cubicBezTo>
                <a:cubicBezTo>
                  <a:pt x="318" y="127"/>
                  <a:pt x="318" y="127"/>
                  <a:pt x="325" y="127"/>
                </a:cubicBezTo>
                <a:cubicBezTo>
                  <a:pt x="325" y="120"/>
                  <a:pt x="325" y="120"/>
                  <a:pt x="325" y="120"/>
                </a:cubicBezTo>
                <a:cubicBezTo>
                  <a:pt x="332" y="120"/>
                  <a:pt x="332" y="120"/>
                  <a:pt x="332" y="120"/>
                </a:cubicBezTo>
                <a:cubicBezTo>
                  <a:pt x="339" y="120"/>
                  <a:pt x="339" y="120"/>
                  <a:pt x="339" y="120"/>
                </a:cubicBezTo>
                <a:cubicBezTo>
                  <a:pt x="339" y="120"/>
                  <a:pt x="339" y="120"/>
                  <a:pt x="346" y="120"/>
                </a:cubicBezTo>
                <a:cubicBezTo>
                  <a:pt x="346" y="120"/>
                  <a:pt x="346" y="120"/>
                  <a:pt x="339" y="120"/>
                </a:cubicBezTo>
                <a:cubicBezTo>
                  <a:pt x="339" y="127"/>
                  <a:pt x="339" y="127"/>
                  <a:pt x="346" y="127"/>
                </a:cubicBezTo>
                <a:cubicBezTo>
                  <a:pt x="346" y="127"/>
                  <a:pt x="346" y="127"/>
                  <a:pt x="353" y="127"/>
                </a:cubicBezTo>
                <a:lnTo>
                  <a:pt x="361" y="127"/>
                </a:lnTo>
                <a:cubicBezTo>
                  <a:pt x="361" y="127"/>
                  <a:pt x="361" y="127"/>
                  <a:pt x="368" y="127"/>
                </a:cubicBezTo>
                <a:lnTo>
                  <a:pt x="368" y="134"/>
                </a:lnTo>
                <a:cubicBezTo>
                  <a:pt x="368" y="134"/>
                  <a:pt x="368" y="134"/>
                  <a:pt x="375" y="134"/>
                </a:cubicBezTo>
                <a:cubicBezTo>
                  <a:pt x="375" y="141"/>
                  <a:pt x="375" y="141"/>
                  <a:pt x="375" y="141"/>
                </a:cubicBezTo>
                <a:cubicBezTo>
                  <a:pt x="368" y="141"/>
                  <a:pt x="361" y="141"/>
                  <a:pt x="353" y="141"/>
                </a:cubicBezTo>
                <a:lnTo>
                  <a:pt x="353" y="134"/>
                </a:lnTo>
                <a:cubicBezTo>
                  <a:pt x="353" y="141"/>
                  <a:pt x="353" y="141"/>
                  <a:pt x="353" y="141"/>
                </a:cubicBezTo>
                <a:cubicBezTo>
                  <a:pt x="361" y="141"/>
                  <a:pt x="361" y="141"/>
                  <a:pt x="353" y="141"/>
                </a:cubicBezTo>
                <a:cubicBezTo>
                  <a:pt x="353" y="149"/>
                  <a:pt x="361" y="149"/>
                  <a:pt x="361" y="149"/>
                </a:cubicBezTo>
                <a:cubicBezTo>
                  <a:pt x="368" y="156"/>
                  <a:pt x="368" y="156"/>
                  <a:pt x="368" y="149"/>
                </a:cubicBezTo>
                <a:cubicBezTo>
                  <a:pt x="361" y="149"/>
                  <a:pt x="361" y="149"/>
                  <a:pt x="361" y="149"/>
                </a:cubicBezTo>
                <a:cubicBezTo>
                  <a:pt x="368" y="149"/>
                  <a:pt x="368" y="149"/>
                  <a:pt x="368" y="149"/>
                </a:cubicBezTo>
                <a:cubicBezTo>
                  <a:pt x="368" y="149"/>
                  <a:pt x="368" y="149"/>
                  <a:pt x="375" y="149"/>
                </a:cubicBezTo>
                <a:cubicBezTo>
                  <a:pt x="375" y="149"/>
                  <a:pt x="375" y="149"/>
                  <a:pt x="375" y="141"/>
                </a:cubicBezTo>
                <a:cubicBezTo>
                  <a:pt x="382" y="141"/>
                  <a:pt x="382" y="141"/>
                  <a:pt x="382" y="141"/>
                </a:cubicBezTo>
                <a:cubicBezTo>
                  <a:pt x="382" y="141"/>
                  <a:pt x="382" y="141"/>
                  <a:pt x="382" y="134"/>
                </a:cubicBezTo>
                <a:cubicBezTo>
                  <a:pt x="382" y="134"/>
                  <a:pt x="382" y="134"/>
                  <a:pt x="382" y="127"/>
                </a:cubicBezTo>
                <a:lnTo>
                  <a:pt x="382" y="134"/>
                </a:lnTo>
                <a:cubicBezTo>
                  <a:pt x="382" y="134"/>
                  <a:pt x="389" y="134"/>
                  <a:pt x="389" y="127"/>
                </a:cubicBezTo>
                <a:cubicBezTo>
                  <a:pt x="389" y="134"/>
                  <a:pt x="389" y="134"/>
                  <a:pt x="389" y="134"/>
                </a:cubicBezTo>
                <a:cubicBezTo>
                  <a:pt x="389" y="134"/>
                  <a:pt x="389" y="134"/>
                  <a:pt x="382" y="134"/>
                </a:cubicBezTo>
                <a:cubicBezTo>
                  <a:pt x="389" y="134"/>
                  <a:pt x="389" y="141"/>
                  <a:pt x="389" y="141"/>
                </a:cubicBezTo>
                <a:cubicBezTo>
                  <a:pt x="389" y="141"/>
                  <a:pt x="389" y="141"/>
                  <a:pt x="396" y="141"/>
                </a:cubicBezTo>
                <a:cubicBezTo>
                  <a:pt x="396" y="134"/>
                  <a:pt x="396" y="134"/>
                  <a:pt x="396" y="134"/>
                </a:cubicBezTo>
                <a:lnTo>
                  <a:pt x="403" y="134"/>
                </a:lnTo>
                <a:cubicBezTo>
                  <a:pt x="403" y="134"/>
                  <a:pt x="403" y="134"/>
                  <a:pt x="403" y="127"/>
                </a:cubicBezTo>
                <a:lnTo>
                  <a:pt x="403" y="134"/>
                </a:lnTo>
                <a:cubicBezTo>
                  <a:pt x="410" y="134"/>
                  <a:pt x="403" y="127"/>
                  <a:pt x="410" y="127"/>
                </a:cubicBezTo>
                <a:cubicBezTo>
                  <a:pt x="410" y="127"/>
                  <a:pt x="410" y="127"/>
                  <a:pt x="410" y="134"/>
                </a:cubicBezTo>
                <a:cubicBezTo>
                  <a:pt x="410" y="134"/>
                  <a:pt x="410" y="134"/>
                  <a:pt x="417" y="127"/>
                </a:cubicBezTo>
                <a:cubicBezTo>
                  <a:pt x="417" y="127"/>
                  <a:pt x="417" y="134"/>
                  <a:pt x="417" y="127"/>
                </a:cubicBezTo>
                <a:cubicBezTo>
                  <a:pt x="417" y="127"/>
                  <a:pt x="417" y="127"/>
                  <a:pt x="424" y="127"/>
                </a:cubicBezTo>
                <a:cubicBezTo>
                  <a:pt x="424" y="134"/>
                  <a:pt x="424" y="134"/>
                  <a:pt x="424" y="134"/>
                </a:cubicBezTo>
                <a:lnTo>
                  <a:pt x="424" y="127"/>
                </a:lnTo>
                <a:cubicBezTo>
                  <a:pt x="431" y="127"/>
                  <a:pt x="431" y="127"/>
                  <a:pt x="431" y="127"/>
                </a:cubicBezTo>
                <a:cubicBezTo>
                  <a:pt x="431" y="127"/>
                  <a:pt x="431" y="127"/>
                  <a:pt x="438" y="127"/>
                </a:cubicBezTo>
                <a:cubicBezTo>
                  <a:pt x="438" y="127"/>
                  <a:pt x="445" y="127"/>
                  <a:pt x="452" y="134"/>
                </a:cubicBezTo>
                <a:lnTo>
                  <a:pt x="452" y="127"/>
                </a:lnTo>
                <a:cubicBezTo>
                  <a:pt x="445" y="127"/>
                  <a:pt x="452" y="127"/>
                  <a:pt x="445" y="127"/>
                </a:cubicBezTo>
                <a:cubicBezTo>
                  <a:pt x="445" y="120"/>
                  <a:pt x="445" y="120"/>
                  <a:pt x="445" y="120"/>
                </a:cubicBezTo>
                <a:cubicBezTo>
                  <a:pt x="445" y="120"/>
                  <a:pt x="445" y="113"/>
                  <a:pt x="452" y="113"/>
                </a:cubicBezTo>
                <a:cubicBezTo>
                  <a:pt x="445" y="106"/>
                  <a:pt x="438" y="99"/>
                  <a:pt x="431" y="99"/>
                </a:cubicBezTo>
                <a:cubicBezTo>
                  <a:pt x="424" y="99"/>
                  <a:pt x="424" y="99"/>
                  <a:pt x="424" y="99"/>
                </a:cubicBezTo>
                <a:cubicBezTo>
                  <a:pt x="424" y="99"/>
                  <a:pt x="424" y="99"/>
                  <a:pt x="417" y="99"/>
                </a:cubicBezTo>
                <a:cubicBezTo>
                  <a:pt x="417" y="99"/>
                  <a:pt x="417" y="99"/>
                  <a:pt x="417" y="106"/>
                </a:cubicBezTo>
                <a:cubicBezTo>
                  <a:pt x="417" y="106"/>
                  <a:pt x="417" y="106"/>
                  <a:pt x="424" y="106"/>
                </a:cubicBezTo>
                <a:cubicBezTo>
                  <a:pt x="417" y="106"/>
                  <a:pt x="417" y="106"/>
                  <a:pt x="417" y="106"/>
                </a:cubicBezTo>
                <a:cubicBezTo>
                  <a:pt x="410" y="106"/>
                  <a:pt x="410" y="106"/>
                  <a:pt x="410" y="106"/>
                </a:cubicBezTo>
                <a:cubicBezTo>
                  <a:pt x="410" y="106"/>
                  <a:pt x="410" y="99"/>
                  <a:pt x="417" y="99"/>
                </a:cubicBezTo>
                <a:cubicBezTo>
                  <a:pt x="417" y="99"/>
                  <a:pt x="417" y="99"/>
                  <a:pt x="417" y="92"/>
                </a:cubicBezTo>
                <a:lnTo>
                  <a:pt x="417" y="99"/>
                </a:lnTo>
                <a:cubicBezTo>
                  <a:pt x="424" y="92"/>
                  <a:pt x="424" y="92"/>
                  <a:pt x="424" y="92"/>
                </a:cubicBezTo>
                <a:cubicBezTo>
                  <a:pt x="389" y="71"/>
                  <a:pt x="346" y="57"/>
                  <a:pt x="297" y="57"/>
                </a:cubicBezTo>
                <a:cubicBezTo>
                  <a:pt x="262" y="57"/>
                  <a:pt x="226" y="71"/>
                  <a:pt x="191" y="85"/>
                </a:cubicBezTo>
                <a:close/>
                <a:moveTo>
                  <a:pt x="198" y="92"/>
                </a:moveTo>
                <a:lnTo>
                  <a:pt x="198" y="92"/>
                </a:lnTo>
                <a:close/>
                <a:moveTo>
                  <a:pt x="410" y="233"/>
                </a:moveTo>
                <a:lnTo>
                  <a:pt x="410" y="233"/>
                </a:lnTo>
                <a:cubicBezTo>
                  <a:pt x="410" y="233"/>
                  <a:pt x="410" y="233"/>
                  <a:pt x="403" y="233"/>
                </a:cubicBezTo>
                <a:cubicBezTo>
                  <a:pt x="410" y="233"/>
                  <a:pt x="410" y="233"/>
                  <a:pt x="410" y="233"/>
                </a:cubicBezTo>
                <a:lnTo>
                  <a:pt x="403" y="233"/>
                </a:lnTo>
                <a:cubicBezTo>
                  <a:pt x="403" y="226"/>
                  <a:pt x="403" y="226"/>
                  <a:pt x="403" y="226"/>
                </a:cubicBezTo>
                <a:lnTo>
                  <a:pt x="403" y="219"/>
                </a:lnTo>
                <a:lnTo>
                  <a:pt x="410" y="226"/>
                </a:lnTo>
                <a:cubicBezTo>
                  <a:pt x="410" y="219"/>
                  <a:pt x="410" y="219"/>
                  <a:pt x="410" y="219"/>
                </a:cubicBezTo>
                <a:cubicBezTo>
                  <a:pt x="410" y="219"/>
                  <a:pt x="410" y="219"/>
                  <a:pt x="403" y="219"/>
                </a:cubicBezTo>
                <a:cubicBezTo>
                  <a:pt x="403" y="219"/>
                  <a:pt x="403" y="219"/>
                  <a:pt x="396" y="219"/>
                </a:cubicBezTo>
                <a:lnTo>
                  <a:pt x="389" y="226"/>
                </a:lnTo>
                <a:lnTo>
                  <a:pt x="396" y="226"/>
                </a:lnTo>
                <a:cubicBezTo>
                  <a:pt x="396" y="226"/>
                  <a:pt x="389" y="233"/>
                  <a:pt x="396" y="233"/>
                </a:cubicBezTo>
                <a:cubicBezTo>
                  <a:pt x="396" y="233"/>
                  <a:pt x="396" y="233"/>
                  <a:pt x="396" y="240"/>
                </a:cubicBezTo>
                <a:lnTo>
                  <a:pt x="403" y="240"/>
                </a:lnTo>
                <a:cubicBezTo>
                  <a:pt x="396" y="240"/>
                  <a:pt x="396" y="240"/>
                  <a:pt x="396" y="240"/>
                </a:cubicBezTo>
                <a:cubicBezTo>
                  <a:pt x="396" y="247"/>
                  <a:pt x="396" y="247"/>
                  <a:pt x="396" y="247"/>
                </a:cubicBezTo>
                <a:cubicBezTo>
                  <a:pt x="396" y="247"/>
                  <a:pt x="396" y="247"/>
                  <a:pt x="403" y="247"/>
                </a:cubicBezTo>
                <a:cubicBezTo>
                  <a:pt x="403" y="254"/>
                  <a:pt x="403" y="254"/>
                  <a:pt x="410" y="254"/>
                </a:cubicBezTo>
                <a:cubicBezTo>
                  <a:pt x="410" y="247"/>
                  <a:pt x="410" y="247"/>
                  <a:pt x="410" y="247"/>
                </a:cubicBezTo>
                <a:cubicBezTo>
                  <a:pt x="410" y="240"/>
                  <a:pt x="410" y="240"/>
                  <a:pt x="410" y="240"/>
                </a:cubicBezTo>
                <a:cubicBezTo>
                  <a:pt x="410" y="233"/>
                  <a:pt x="410" y="233"/>
                  <a:pt x="410" y="233"/>
                </a:cubicBezTo>
                <a:cubicBezTo>
                  <a:pt x="410" y="233"/>
                  <a:pt x="410" y="233"/>
                  <a:pt x="410" y="240"/>
                </a:cubicBezTo>
                <a:cubicBezTo>
                  <a:pt x="410" y="233"/>
                  <a:pt x="410" y="233"/>
                  <a:pt x="410" y="233"/>
                </a:cubicBezTo>
                <a:close/>
                <a:moveTo>
                  <a:pt x="332" y="233"/>
                </a:moveTo>
                <a:lnTo>
                  <a:pt x="332" y="233"/>
                </a:lnTo>
                <a:close/>
                <a:moveTo>
                  <a:pt x="417" y="106"/>
                </a:moveTo>
                <a:lnTo>
                  <a:pt x="417" y="106"/>
                </a:lnTo>
                <a:cubicBezTo>
                  <a:pt x="417" y="113"/>
                  <a:pt x="417" y="106"/>
                  <a:pt x="417" y="113"/>
                </a:cubicBezTo>
                <a:lnTo>
                  <a:pt x="417" y="120"/>
                </a:lnTo>
                <a:cubicBezTo>
                  <a:pt x="417" y="120"/>
                  <a:pt x="417" y="120"/>
                  <a:pt x="410" y="120"/>
                </a:cubicBezTo>
                <a:lnTo>
                  <a:pt x="410" y="113"/>
                </a:lnTo>
                <a:cubicBezTo>
                  <a:pt x="403" y="113"/>
                  <a:pt x="403" y="113"/>
                  <a:pt x="403" y="113"/>
                </a:cubicBezTo>
                <a:cubicBezTo>
                  <a:pt x="410" y="113"/>
                  <a:pt x="410" y="113"/>
                  <a:pt x="410" y="113"/>
                </a:cubicBezTo>
                <a:cubicBezTo>
                  <a:pt x="410" y="113"/>
                  <a:pt x="410" y="113"/>
                  <a:pt x="403" y="106"/>
                </a:cubicBezTo>
                <a:lnTo>
                  <a:pt x="410" y="106"/>
                </a:lnTo>
                <a:lnTo>
                  <a:pt x="417" y="106"/>
                </a:lnTo>
                <a:close/>
                <a:moveTo>
                  <a:pt x="332" y="71"/>
                </a:moveTo>
                <a:lnTo>
                  <a:pt x="332" y="71"/>
                </a:lnTo>
                <a:cubicBezTo>
                  <a:pt x="325" y="71"/>
                  <a:pt x="325" y="71"/>
                  <a:pt x="325" y="71"/>
                </a:cubicBezTo>
                <a:cubicBezTo>
                  <a:pt x="325" y="71"/>
                  <a:pt x="325" y="71"/>
                  <a:pt x="318" y="71"/>
                </a:cubicBezTo>
                <a:cubicBezTo>
                  <a:pt x="318" y="71"/>
                  <a:pt x="318" y="71"/>
                  <a:pt x="325" y="71"/>
                </a:cubicBezTo>
                <a:cubicBezTo>
                  <a:pt x="318" y="71"/>
                  <a:pt x="311" y="71"/>
                  <a:pt x="311" y="71"/>
                </a:cubicBezTo>
                <a:cubicBezTo>
                  <a:pt x="311" y="71"/>
                  <a:pt x="311" y="71"/>
                  <a:pt x="311" y="64"/>
                </a:cubicBezTo>
                <a:cubicBezTo>
                  <a:pt x="318" y="64"/>
                  <a:pt x="318" y="64"/>
                  <a:pt x="318" y="64"/>
                </a:cubicBezTo>
                <a:cubicBezTo>
                  <a:pt x="318" y="71"/>
                  <a:pt x="318" y="64"/>
                  <a:pt x="325" y="71"/>
                </a:cubicBezTo>
                <a:lnTo>
                  <a:pt x="325" y="64"/>
                </a:lnTo>
                <a:cubicBezTo>
                  <a:pt x="325" y="64"/>
                  <a:pt x="325" y="64"/>
                  <a:pt x="325" y="71"/>
                </a:cubicBezTo>
                <a:cubicBezTo>
                  <a:pt x="325" y="64"/>
                  <a:pt x="325" y="64"/>
                  <a:pt x="332" y="64"/>
                </a:cubicBezTo>
                <a:cubicBezTo>
                  <a:pt x="332" y="64"/>
                  <a:pt x="332" y="71"/>
                  <a:pt x="339" y="71"/>
                </a:cubicBezTo>
                <a:cubicBezTo>
                  <a:pt x="332" y="71"/>
                  <a:pt x="332" y="71"/>
                  <a:pt x="332" y="71"/>
                </a:cubicBezTo>
                <a:close/>
                <a:moveTo>
                  <a:pt x="311" y="71"/>
                </a:moveTo>
                <a:lnTo>
                  <a:pt x="311" y="71"/>
                </a:lnTo>
                <a:cubicBezTo>
                  <a:pt x="318" y="71"/>
                  <a:pt x="318" y="71"/>
                  <a:pt x="318" y="71"/>
                </a:cubicBezTo>
                <a:lnTo>
                  <a:pt x="318" y="78"/>
                </a:lnTo>
                <a:cubicBezTo>
                  <a:pt x="311" y="78"/>
                  <a:pt x="311" y="78"/>
                  <a:pt x="311" y="78"/>
                </a:cubicBezTo>
                <a:cubicBezTo>
                  <a:pt x="311" y="85"/>
                  <a:pt x="311" y="85"/>
                  <a:pt x="311" y="85"/>
                </a:cubicBezTo>
                <a:cubicBezTo>
                  <a:pt x="304" y="85"/>
                  <a:pt x="304" y="85"/>
                  <a:pt x="304" y="85"/>
                </a:cubicBezTo>
                <a:cubicBezTo>
                  <a:pt x="304" y="85"/>
                  <a:pt x="304" y="85"/>
                  <a:pt x="311" y="85"/>
                </a:cubicBezTo>
                <a:cubicBezTo>
                  <a:pt x="304" y="85"/>
                  <a:pt x="304" y="78"/>
                  <a:pt x="304" y="78"/>
                </a:cubicBezTo>
                <a:lnTo>
                  <a:pt x="304" y="85"/>
                </a:lnTo>
                <a:cubicBezTo>
                  <a:pt x="297" y="85"/>
                  <a:pt x="297" y="78"/>
                  <a:pt x="297" y="78"/>
                </a:cubicBezTo>
                <a:cubicBezTo>
                  <a:pt x="304" y="78"/>
                  <a:pt x="304" y="78"/>
                  <a:pt x="304" y="78"/>
                </a:cubicBezTo>
                <a:cubicBezTo>
                  <a:pt x="304" y="78"/>
                  <a:pt x="304" y="78"/>
                  <a:pt x="297" y="78"/>
                </a:cubicBezTo>
                <a:cubicBezTo>
                  <a:pt x="297" y="78"/>
                  <a:pt x="297" y="78"/>
                  <a:pt x="297" y="71"/>
                </a:cubicBezTo>
                <a:cubicBezTo>
                  <a:pt x="297" y="71"/>
                  <a:pt x="297" y="71"/>
                  <a:pt x="290" y="71"/>
                </a:cubicBezTo>
                <a:cubicBezTo>
                  <a:pt x="290" y="71"/>
                  <a:pt x="290" y="71"/>
                  <a:pt x="297" y="71"/>
                </a:cubicBezTo>
                <a:cubicBezTo>
                  <a:pt x="297" y="71"/>
                  <a:pt x="297" y="71"/>
                  <a:pt x="304" y="71"/>
                </a:cubicBezTo>
                <a:lnTo>
                  <a:pt x="311" y="71"/>
                </a:lnTo>
                <a:close/>
                <a:moveTo>
                  <a:pt x="262" y="205"/>
                </a:moveTo>
                <a:lnTo>
                  <a:pt x="262" y="205"/>
                </a:lnTo>
                <a:lnTo>
                  <a:pt x="269" y="205"/>
                </a:lnTo>
                <a:cubicBezTo>
                  <a:pt x="262" y="205"/>
                  <a:pt x="262" y="205"/>
                  <a:pt x="262" y="205"/>
                </a:cubicBezTo>
                <a:cubicBezTo>
                  <a:pt x="255" y="205"/>
                  <a:pt x="255" y="205"/>
                  <a:pt x="255" y="205"/>
                </a:cubicBezTo>
                <a:cubicBezTo>
                  <a:pt x="255" y="205"/>
                  <a:pt x="255" y="205"/>
                  <a:pt x="248" y="205"/>
                </a:cubicBezTo>
                <a:cubicBezTo>
                  <a:pt x="255" y="205"/>
                  <a:pt x="255" y="205"/>
                  <a:pt x="255" y="205"/>
                </a:cubicBezTo>
                <a:lnTo>
                  <a:pt x="255" y="198"/>
                </a:lnTo>
                <a:lnTo>
                  <a:pt x="255" y="205"/>
                </a:lnTo>
                <a:cubicBezTo>
                  <a:pt x="255" y="198"/>
                  <a:pt x="248" y="198"/>
                  <a:pt x="248" y="198"/>
                </a:cubicBezTo>
                <a:lnTo>
                  <a:pt x="255" y="198"/>
                </a:lnTo>
                <a:cubicBezTo>
                  <a:pt x="255" y="191"/>
                  <a:pt x="255" y="191"/>
                  <a:pt x="255" y="191"/>
                </a:cubicBezTo>
                <a:cubicBezTo>
                  <a:pt x="255" y="191"/>
                  <a:pt x="255" y="191"/>
                  <a:pt x="248" y="191"/>
                </a:cubicBezTo>
                <a:lnTo>
                  <a:pt x="248" y="184"/>
                </a:lnTo>
                <a:cubicBezTo>
                  <a:pt x="248" y="177"/>
                  <a:pt x="248" y="177"/>
                  <a:pt x="248" y="177"/>
                </a:cubicBezTo>
                <a:lnTo>
                  <a:pt x="255" y="177"/>
                </a:lnTo>
                <a:lnTo>
                  <a:pt x="248" y="177"/>
                </a:lnTo>
                <a:cubicBezTo>
                  <a:pt x="255" y="177"/>
                  <a:pt x="255" y="177"/>
                  <a:pt x="255" y="177"/>
                </a:cubicBezTo>
                <a:cubicBezTo>
                  <a:pt x="255" y="184"/>
                  <a:pt x="255" y="184"/>
                  <a:pt x="255" y="184"/>
                </a:cubicBezTo>
                <a:cubicBezTo>
                  <a:pt x="255" y="191"/>
                  <a:pt x="255" y="191"/>
                  <a:pt x="255" y="191"/>
                </a:cubicBezTo>
                <a:cubicBezTo>
                  <a:pt x="262" y="191"/>
                  <a:pt x="262" y="191"/>
                  <a:pt x="262" y="191"/>
                </a:cubicBezTo>
                <a:cubicBezTo>
                  <a:pt x="262" y="198"/>
                  <a:pt x="262" y="198"/>
                  <a:pt x="262" y="198"/>
                </a:cubicBezTo>
                <a:lnTo>
                  <a:pt x="269" y="198"/>
                </a:lnTo>
                <a:cubicBezTo>
                  <a:pt x="269" y="198"/>
                  <a:pt x="262" y="198"/>
                  <a:pt x="262" y="205"/>
                </a:cubicBezTo>
                <a:close/>
                <a:moveTo>
                  <a:pt x="248" y="184"/>
                </a:moveTo>
                <a:lnTo>
                  <a:pt x="248" y="184"/>
                </a:lnTo>
                <a:close/>
                <a:moveTo>
                  <a:pt x="248" y="191"/>
                </a:moveTo>
                <a:lnTo>
                  <a:pt x="248" y="191"/>
                </a:lnTo>
                <a:cubicBezTo>
                  <a:pt x="248" y="191"/>
                  <a:pt x="248" y="191"/>
                  <a:pt x="240" y="191"/>
                </a:cubicBezTo>
                <a:cubicBezTo>
                  <a:pt x="248" y="191"/>
                  <a:pt x="248" y="198"/>
                  <a:pt x="248" y="198"/>
                </a:cubicBezTo>
                <a:cubicBezTo>
                  <a:pt x="240" y="198"/>
                  <a:pt x="240" y="198"/>
                  <a:pt x="240" y="198"/>
                </a:cubicBezTo>
                <a:cubicBezTo>
                  <a:pt x="233" y="198"/>
                  <a:pt x="233" y="205"/>
                  <a:pt x="233" y="205"/>
                </a:cubicBezTo>
                <a:cubicBezTo>
                  <a:pt x="233" y="198"/>
                  <a:pt x="233" y="198"/>
                  <a:pt x="233" y="198"/>
                </a:cubicBezTo>
                <a:cubicBezTo>
                  <a:pt x="233" y="198"/>
                  <a:pt x="233" y="198"/>
                  <a:pt x="240" y="198"/>
                </a:cubicBezTo>
                <a:cubicBezTo>
                  <a:pt x="233" y="198"/>
                  <a:pt x="233" y="198"/>
                  <a:pt x="233" y="191"/>
                </a:cubicBezTo>
                <a:cubicBezTo>
                  <a:pt x="233" y="191"/>
                  <a:pt x="233" y="191"/>
                  <a:pt x="240" y="191"/>
                </a:cubicBezTo>
                <a:cubicBezTo>
                  <a:pt x="240" y="191"/>
                  <a:pt x="240" y="191"/>
                  <a:pt x="240" y="184"/>
                </a:cubicBezTo>
                <a:cubicBezTo>
                  <a:pt x="240" y="191"/>
                  <a:pt x="240" y="191"/>
                  <a:pt x="240" y="191"/>
                </a:cubicBezTo>
                <a:cubicBezTo>
                  <a:pt x="240" y="191"/>
                  <a:pt x="248" y="184"/>
                  <a:pt x="248" y="191"/>
                </a:cubicBezTo>
                <a:close/>
                <a:moveTo>
                  <a:pt x="233" y="269"/>
                </a:moveTo>
                <a:lnTo>
                  <a:pt x="233" y="269"/>
                </a:lnTo>
                <a:lnTo>
                  <a:pt x="233" y="262"/>
                </a:lnTo>
                <a:lnTo>
                  <a:pt x="240" y="262"/>
                </a:lnTo>
                <a:lnTo>
                  <a:pt x="248" y="254"/>
                </a:lnTo>
                <a:lnTo>
                  <a:pt x="255" y="254"/>
                </a:lnTo>
                <a:cubicBezTo>
                  <a:pt x="255" y="254"/>
                  <a:pt x="255" y="254"/>
                  <a:pt x="262" y="254"/>
                </a:cubicBezTo>
                <a:lnTo>
                  <a:pt x="269" y="254"/>
                </a:lnTo>
                <a:cubicBezTo>
                  <a:pt x="269" y="254"/>
                  <a:pt x="269" y="254"/>
                  <a:pt x="269" y="247"/>
                </a:cubicBezTo>
                <a:cubicBezTo>
                  <a:pt x="276" y="247"/>
                  <a:pt x="276" y="254"/>
                  <a:pt x="276" y="254"/>
                </a:cubicBezTo>
                <a:lnTo>
                  <a:pt x="276" y="247"/>
                </a:lnTo>
                <a:cubicBezTo>
                  <a:pt x="283" y="247"/>
                  <a:pt x="283" y="247"/>
                  <a:pt x="283" y="247"/>
                </a:cubicBezTo>
                <a:lnTo>
                  <a:pt x="283" y="254"/>
                </a:lnTo>
                <a:lnTo>
                  <a:pt x="290" y="247"/>
                </a:lnTo>
                <a:cubicBezTo>
                  <a:pt x="290" y="247"/>
                  <a:pt x="290" y="247"/>
                  <a:pt x="290" y="254"/>
                </a:cubicBezTo>
                <a:cubicBezTo>
                  <a:pt x="290" y="247"/>
                  <a:pt x="290" y="247"/>
                  <a:pt x="290" y="247"/>
                </a:cubicBezTo>
                <a:cubicBezTo>
                  <a:pt x="290" y="254"/>
                  <a:pt x="290" y="254"/>
                  <a:pt x="290" y="254"/>
                </a:cubicBezTo>
                <a:lnTo>
                  <a:pt x="290" y="262"/>
                </a:lnTo>
                <a:cubicBezTo>
                  <a:pt x="297" y="262"/>
                  <a:pt x="297" y="262"/>
                  <a:pt x="297" y="262"/>
                </a:cubicBezTo>
                <a:cubicBezTo>
                  <a:pt x="297" y="262"/>
                  <a:pt x="297" y="262"/>
                  <a:pt x="304" y="262"/>
                </a:cubicBezTo>
                <a:cubicBezTo>
                  <a:pt x="304" y="269"/>
                  <a:pt x="304" y="269"/>
                  <a:pt x="304" y="269"/>
                </a:cubicBezTo>
                <a:lnTo>
                  <a:pt x="311" y="269"/>
                </a:lnTo>
                <a:lnTo>
                  <a:pt x="318" y="269"/>
                </a:lnTo>
                <a:cubicBezTo>
                  <a:pt x="318" y="262"/>
                  <a:pt x="318" y="262"/>
                  <a:pt x="325" y="262"/>
                </a:cubicBezTo>
                <a:lnTo>
                  <a:pt x="325" y="269"/>
                </a:lnTo>
                <a:cubicBezTo>
                  <a:pt x="332" y="269"/>
                  <a:pt x="332" y="269"/>
                  <a:pt x="332" y="269"/>
                </a:cubicBezTo>
                <a:lnTo>
                  <a:pt x="339" y="269"/>
                </a:lnTo>
                <a:cubicBezTo>
                  <a:pt x="339" y="269"/>
                  <a:pt x="339" y="269"/>
                  <a:pt x="346" y="269"/>
                </a:cubicBezTo>
                <a:cubicBezTo>
                  <a:pt x="353" y="269"/>
                  <a:pt x="353" y="269"/>
                  <a:pt x="353" y="269"/>
                </a:cubicBezTo>
                <a:cubicBezTo>
                  <a:pt x="353" y="269"/>
                  <a:pt x="353" y="269"/>
                  <a:pt x="361" y="276"/>
                </a:cubicBezTo>
                <a:cubicBezTo>
                  <a:pt x="353" y="276"/>
                  <a:pt x="353" y="276"/>
                  <a:pt x="353" y="276"/>
                </a:cubicBezTo>
                <a:cubicBezTo>
                  <a:pt x="353" y="283"/>
                  <a:pt x="353" y="283"/>
                  <a:pt x="353" y="283"/>
                </a:cubicBezTo>
                <a:lnTo>
                  <a:pt x="361" y="290"/>
                </a:lnTo>
                <a:lnTo>
                  <a:pt x="361" y="297"/>
                </a:lnTo>
                <a:cubicBezTo>
                  <a:pt x="368" y="297"/>
                  <a:pt x="361" y="304"/>
                  <a:pt x="368" y="304"/>
                </a:cubicBezTo>
                <a:cubicBezTo>
                  <a:pt x="368" y="311"/>
                  <a:pt x="368" y="311"/>
                  <a:pt x="375" y="318"/>
                </a:cubicBezTo>
                <a:lnTo>
                  <a:pt x="375" y="311"/>
                </a:lnTo>
                <a:lnTo>
                  <a:pt x="375" y="318"/>
                </a:lnTo>
                <a:cubicBezTo>
                  <a:pt x="375" y="318"/>
                  <a:pt x="375" y="318"/>
                  <a:pt x="382" y="318"/>
                </a:cubicBezTo>
                <a:lnTo>
                  <a:pt x="382" y="325"/>
                </a:lnTo>
                <a:cubicBezTo>
                  <a:pt x="389" y="325"/>
                  <a:pt x="389" y="325"/>
                  <a:pt x="389" y="325"/>
                </a:cubicBezTo>
                <a:cubicBezTo>
                  <a:pt x="396" y="325"/>
                  <a:pt x="396" y="325"/>
                  <a:pt x="396" y="325"/>
                </a:cubicBezTo>
                <a:lnTo>
                  <a:pt x="403" y="325"/>
                </a:lnTo>
                <a:cubicBezTo>
                  <a:pt x="403" y="325"/>
                  <a:pt x="403" y="325"/>
                  <a:pt x="403" y="332"/>
                </a:cubicBezTo>
                <a:lnTo>
                  <a:pt x="396" y="332"/>
                </a:lnTo>
                <a:cubicBezTo>
                  <a:pt x="396" y="332"/>
                  <a:pt x="396" y="332"/>
                  <a:pt x="396" y="339"/>
                </a:cubicBezTo>
                <a:cubicBezTo>
                  <a:pt x="396" y="347"/>
                  <a:pt x="396" y="347"/>
                  <a:pt x="389" y="347"/>
                </a:cubicBezTo>
                <a:cubicBezTo>
                  <a:pt x="389" y="347"/>
                  <a:pt x="389" y="347"/>
                  <a:pt x="389" y="354"/>
                </a:cubicBezTo>
                <a:lnTo>
                  <a:pt x="382" y="354"/>
                </a:lnTo>
                <a:cubicBezTo>
                  <a:pt x="382" y="361"/>
                  <a:pt x="375" y="361"/>
                  <a:pt x="375" y="361"/>
                </a:cubicBezTo>
                <a:cubicBezTo>
                  <a:pt x="375" y="368"/>
                  <a:pt x="375" y="368"/>
                  <a:pt x="375" y="368"/>
                </a:cubicBezTo>
                <a:lnTo>
                  <a:pt x="368" y="368"/>
                </a:lnTo>
                <a:lnTo>
                  <a:pt x="368" y="375"/>
                </a:lnTo>
                <a:cubicBezTo>
                  <a:pt x="368" y="375"/>
                  <a:pt x="368" y="375"/>
                  <a:pt x="368" y="382"/>
                </a:cubicBezTo>
                <a:cubicBezTo>
                  <a:pt x="375" y="389"/>
                  <a:pt x="375" y="389"/>
                  <a:pt x="375" y="389"/>
                </a:cubicBezTo>
                <a:cubicBezTo>
                  <a:pt x="375" y="396"/>
                  <a:pt x="375" y="396"/>
                  <a:pt x="375" y="396"/>
                </a:cubicBezTo>
                <a:lnTo>
                  <a:pt x="375" y="403"/>
                </a:lnTo>
                <a:cubicBezTo>
                  <a:pt x="375" y="403"/>
                  <a:pt x="375" y="403"/>
                  <a:pt x="368" y="403"/>
                </a:cubicBezTo>
                <a:cubicBezTo>
                  <a:pt x="361" y="410"/>
                  <a:pt x="361" y="410"/>
                  <a:pt x="361" y="410"/>
                </a:cubicBezTo>
                <a:lnTo>
                  <a:pt x="361" y="417"/>
                </a:lnTo>
                <a:lnTo>
                  <a:pt x="361" y="424"/>
                </a:lnTo>
                <a:cubicBezTo>
                  <a:pt x="361" y="424"/>
                  <a:pt x="353" y="424"/>
                  <a:pt x="353" y="431"/>
                </a:cubicBezTo>
                <a:lnTo>
                  <a:pt x="353" y="438"/>
                </a:lnTo>
                <a:lnTo>
                  <a:pt x="346" y="438"/>
                </a:lnTo>
                <a:cubicBezTo>
                  <a:pt x="346" y="445"/>
                  <a:pt x="339" y="445"/>
                  <a:pt x="339" y="452"/>
                </a:cubicBezTo>
                <a:cubicBezTo>
                  <a:pt x="332" y="452"/>
                  <a:pt x="332" y="452"/>
                  <a:pt x="332" y="452"/>
                </a:cubicBezTo>
                <a:cubicBezTo>
                  <a:pt x="325" y="452"/>
                  <a:pt x="325" y="452"/>
                  <a:pt x="325" y="452"/>
                </a:cubicBezTo>
                <a:lnTo>
                  <a:pt x="318" y="452"/>
                </a:lnTo>
                <a:cubicBezTo>
                  <a:pt x="318" y="460"/>
                  <a:pt x="318" y="452"/>
                  <a:pt x="318" y="452"/>
                </a:cubicBezTo>
                <a:cubicBezTo>
                  <a:pt x="318" y="460"/>
                  <a:pt x="318" y="460"/>
                  <a:pt x="318" y="460"/>
                </a:cubicBezTo>
                <a:cubicBezTo>
                  <a:pt x="311" y="460"/>
                  <a:pt x="311" y="452"/>
                  <a:pt x="311" y="452"/>
                </a:cubicBezTo>
                <a:cubicBezTo>
                  <a:pt x="311" y="445"/>
                  <a:pt x="311" y="445"/>
                  <a:pt x="311" y="445"/>
                </a:cubicBezTo>
                <a:cubicBezTo>
                  <a:pt x="311" y="445"/>
                  <a:pt x="311" y="438"/>
                  <a:pt x="304" y="438"/>
                </a:cubicBezTo>
                <a:cubicBezTo>
                  <a:pt x="304" y="431"/>
                  <a:pt x="304" y="431"/>
                  <a:pt x="304" y="431"/>
                </a:cubicBezTo>
                <a:cubicBezTo>
                  <a:pt x="304" y="431"/>
                  <a:pt x="304" y="431"/>
                  <a:pt x="304" y="424"/>
                </a:cubicBezTo>
                <a:cubicBezTo>
                  <a:pt x="304" y="417"/>
                  <a:pt x="297" y="417"/>
                  <a:pt x="297" y="417"/>
                </a:cubicBezTo>
                <a:lnTo>
                  <a:pt x="297" y="410"/>
                </a:lnTo>
                <a:cubicBezTo>
                  <a:pt x="297" y="403"/>
                  <a:pt x="297" y="403"/>
                  <a:pt x="297" y="403"/>
                </a:cubicBezTo>
                <a:lnTo>
                  <a:pt x="297" y="396"/>
                </a:lnTo>
                <a:cubicBezTo>
                  <a:pt x="297" y="389"/>
                  <a:pt x="297" y="389"/>
                  <a:pt x="297" y="389"/>
                </a:cubicBezTo>
                <a:cubicBezTo>
                  <a:pt x="297" y="382"/>
                  <a:pt x="297" y="382"/>
                  <a:pt x="297" y="382"/>
                </a:cubicBezTo>
                <a:cubicBezTo>
                  <a:pt x="297" y="382"/>
                  <a:pt x="297" y="382"/>
                  <a:pt x="297" y="375"/>
                </a:cubicBezTo>
                <a:lnTo>
                  <a:pt x="297" y="368"/>
                </a:lnTo>
                <a:cubicBezTo>
                  <a:pt x="290" y="368"/>
                  <a:pt x="290" y="368"/>
                  <a:pt x="290" y="368"/>
                </a:cubicBezTo>
                <a:cubicBezTo>
                  <a:pt x="290" y="361"/>
                  <a:pt x="290" y="361"/>
                  <a:pt x="290" y="361"/>
                </a:cubicBezTo>
                <a:cubicBezTo>
                  <a:pt x="283" y="361"/>
                  <a:pt x="283" y="361"/>
                  <a:pt x="283" y="361"/>
                </a:cubicBezTo>
                <a:cubicBezTo>
                  <a:pt x="290" y="361"/>
                  <a:pt x="290" y="361"/>
                  <a:pt x="290" y="354"/>
                </a:cubicBezTo>
                <a:lnTo>
                  <a:pt x="290" y="347"/>
                </a:lnTo>
                <a:cubicBezTo>
                  <a:pt x="283" y="347"/>
                  <a:pt x="290" y="347"/>
                  <a:pt x="283" y="347"/>
                </a:cubicBezTo>
                <a:cubicBezTo>
                  <a:pt x="283" y="347"/>
                  <a:pt x="276" y="347"/>
                  <a:pt x="276" y="339"/>
                </a:cubicBezTo>
                <a:cubicBezTo>
                  <a:pt x="276" y="339"/>
                  <a:pt x="276" y="339"/>
                  <a:pt x="269" y="339"/>
                </a:cubicBezTo>
                <a:cubicBezTo>
                  <a:pt x="262" y="339"/>
                  <a:pt x="262" y="339"/>
                  <a:pt x="262" y="339"/>
                </a:cubicBezTo>
                <a:lnTo>
                  <a:pt x="255" y="347"/>
                </a:lnTo>
                <a:lnTo>
                  <a:pt x="255" y="339"/>
                </a:lnTo>
                <a:cubicBezTo>
                  <a:pt x="255" y="339"/>
                  <a:pt x="255" y="339"/>
                  <a:pt x="255" y="347"/>
                </a:cubicBezTo>
                <a:cubicBezTo>
                  <a:pt x="255" y="347"/>
                  <a:pt x="255" y="339"/>
                  <a:pt x="248" y="339"/>
                </a:cubicBezTo>
                <a:cubicBezTo>
                  <a:pt x="248" y="347"/>
                  <a:pt x="248" y="347"/>
                  <a:pt x="248" y="347"/>
                </a:cubicBezTo>
                <a:cubicBezTo>
                  <a:pt x="240" y="347"/>
                  <a:pt x="240" y="347"/>
                  <a:pt x="240" y="347"/>
                </a:cubicBezTo>
                <a:cubicBezTo>
                  <a:pt x="233" y="339"/>
                  <a:pt x="233" y="339"/>
                  <a:pt x="233" y="339"/>
                </a:cubicBezTo>
                <a:cubicBezTo>
                  <a:pt x="226" y="339"/>
                  <a:pt x="226" y="339"/>
                  <a:pt x="226" y="339"/>
                </a:cubicBezTo>
                <a:cubicBezTo>
                  <a:pt x="226" y="332"/>
                  <a:pt x="226" y="332"/>
                  <a:pt x="226" y="332"/>
                </a:cubicBezTo>
                <a:cubicBezTo>
                  <a:pt x="226" y="332"/>
                  <a:pt x="219" y="332"/>
                  <a:pt x="219" y="325"/>
                </a:cubicBezTo>
                <a:cubicBezTo>
                  <a:pt x="219" y="325"/>
                  <a:pt x="219" y="325"/>
                  <a:pt x="212" y="325"/>
                </a:cubicBezTo>
                <a:cubicBezTo>
                  <a:pt x="212" y="318"/>
                  <a:pt x="212" y="318"/>
                  <a:pt x="212" y="318"/>
                </a:cubicBezTo>
                <a:cubicBezTo>
                  <a:pt x="219" y="318"/>
                  <a:pt x="219" y="318"/>
                  <a:pt x="219" y="318"/>
                </a:cubicBezTo>
                <a:cubicBezTo>
                  <a:pt x="212" y="318"/>
                  <a:pt x="212" y="318"/>
                  <a:pt x="212" y="318"/>
                </a:cubicBezTo>
                <a:lnTo>
                  <a:pt x="219" y="311"/>
                </a:lnTo>
                <a:lnTo>
                  <a:pt x="219" y="304"/>
                </a:lnTo>
                <a:cubicBezTo>
                  <a:pt x="219" y="304"/>
                  <a:pt x="219" y="297"/>
                  <a:pt x="212" y="297"/>
                </a:cubicBezTo>
                <a:cubicBezTo>
                  <a:pt x="219" y="297"/>
                  <a:pt x="219" y="297"/>
                  <a:pt x="219" y="297"/>
                </a:cubicBezTo>
                <a:cubicBezTo>
                  <a:pt x="219" y="290"/>
                  <a:pt x="219" y="290"/>
                  <a:pt x="219" y="290"/>
                </a:cubicBezTo>
                <a:cubicBezTo>
                  <a:pt x="219" y="283"/>
                  <a:pt x="219" y="283"/>
                  <a:pt x="219" y="283"/>
                </a:cubicBezTo>
                <a:lnTo>
                  <a:pt x="226" y="283"/>
                </a:lnTo>
                <a:lnTo>
                  <a:pt x="226" y="276"/>
                </a:lnTo>
                <a:cubicBezTo>
                  <a:pt x="233" y="276"/>
                  <a:pt x="233" y="276"/>
                  <a:pt x="233" y="276"/>
                </a:cubicBezTo>
                <a:cubicBezTo>
                  <a:pt x="233" y="269"/>
                  <a:pt x="233" y="269"/>
                  <a:pt x="233" y="269"/>
                </a:cubicBezTo>
                <a:close/>
                <a:moveTo>
                  <a:pt x="219" y="149"/>
                </a:moveTo>
                <a:lnTo>
                  <a:pt x="219" y="149"/>
                </a:lnTo>
                <a:cubicBezTo>
                  <a:pt x="219" y="149"/>
                  <a:pt x="219" y="149"/>
                  <a:pt x="219" y="156"/>
                </a:cubicBezTo>
                <a:cubicBezTo>
                  <a:pt x="212" y="156"/>
                  <a:pt x="212" y="156"/>
                  <a:pt x="212" y="156"/>
                </a:cubicBezTo>
                <a:lnTo>
                  <a:pt x="205" y="156"/>
                </a:lnTo>
                <a:lnTo>
                  <a:pt x="198" y="156"/>
                </a:lnTo>
                <a:cubicBezTo>
                  <a:pt x="198" y="149"/>
                  <a:pt x="205" y="149"/>
                  <a:pt x="205" y="149"/>
                </a:cubicBezTo>
                <a:cubicBezTo>
                  <a:pt x="198" y="149"/>
                  <a:pt x="198" y="149"/>
                  <a:pt x="198" y="149"/>
                </a:cubicBezTo>
                <a:cubicBezTo>
                  <a:pt x="198" y="149"/>
                  <a:pt x="198" y="149"/>
                  <a:pt x="205" y="149"/>
                </a:cubicBezTo>
                <a:cubicBezTo>
                  <a:pt x="198" y="149"/>
                  <a:pt x="198" y="149"/>
                  <a:pt x="198" y="141"/>
                </a:cubicBezTo>
                <a:cubicBezTo>
                  <a:pt x="198" y="141"/>
                  <a:pt x="198" y="149"/>
                  <a:pt x="198" y="141"/>
                </a:cubicBezTo>
                <a:lnTo>
                  <a:pt x="205" y="141"/>
                </a:lnTo>
                <a:cubicBezTo>
                  <a:pt x="205" y="149"/>
                  <a:pt x="205" y="149"/>
                  <a:pt x="205" y="149"/>
                </a:cubicBezTo>
                <a:cubicBezTo>
                  <a:pt x="205" y="141"/>
                  <a:pt x="205" y="141"/>
                  <a:pt x="205" y="141"/>
                </a:cubicBezTo>
                <a:lnTo>
                  <a:pt x="212" y="141"/>
                </a:lnTo>
                <a:cubicBezTo>
                  <a:pt x="212" y="141"/>
                  <a:pt x="212" y="141"/>
                  <a:pt x="219" y="141"/>
                </a:cubicBezTo>
                <a:lnTo>
                  <a:pt x="226" y="141"/>
                </a:lnTo>
                <a:cubicBezTo>
                  <a:pt x="226" y="149"/>
                  <a:pt x="226" y="149"/>
                  <a:pt x="226" y="149"/>
                </a:cubicBezTo>
                <a:cubicBezTo>
                  <a:pt x="226" y="149"/>
                  <a:pt x="226" y="149"/>
                  <a:pt x="219" y="149"/>
                </a:cubicBezTo>
                <a:close/>
                <a:moveTo>
                  <a:pt x="283" y="347"/>
                </a:moveTo>
                <a:lnTo>
                  <a:pt x="283" y="347"/>
                </a:lnTo>
                <a:close/>
                <a:moveTo>
                  <a:pt x="382" y="417"/>
                </a:moveTo>
                <a:lnTo>
                  <a:pt x="382" y="417"/>
                </a:lnTo>
                <a:lnTo>
                  <a:pt x="382" y="410"/>
                </a:lnTo>
                <a:cubicBezTo>
                  <a:pt x="382" y="410"/>
                  <a:pt x="382" y="410"/>
                  <a:pt x="382" y="403"/>
                </a:cubicBezTo>
                <a:cubicBezTo>
                  <a:pt x="389" y="403"/>
                  <a:pt x="389" y="403"/>
                  <a:pt x="389" y="403"/>
                </a:cubicBezTo>
                <a:cubicBezTo>
                  <a:pt x="389" y="396"/>
                  <a:pt x="389" y="396"/>
                  <a:pt x="389" y="396"/>
                </a:cubicBezTo>
                <a:cubicBezTo>
                  <a:pt x="389" y="396"/>
                  <a:pt x="389" y="396"/>
                  <a:pt x="396" y="396"/>
                </a:cubicBezTo>
                <a:cubicBezTo>
                  <a:pt x="396" y="396"/>
                  <a:pt x="396" y="396"/>
                  <a:pt x="396" y="389"/>
                </a:cubicBezTo>
                <a:cubicBezTo>
                  <a:pt x="396" y="389"/>
                  <a:pt x="396" y="389"/>
                  <a:pt x="396" y="396"/>
                </a:cubicBezTo>
                <a:cubicBezTo>
                  <a:pt x="403" y="396"/>
                  <a:pt x="396" y="396"/>
                  <a:pt x="403" y="396"/>
                </a:cubicBezTo>
                <a:cubicBezTo>
                  <a:pt x="403" y="396"/>
                  <a:pt x="403" y="396"/>
                  <a:pt x="403" y="403"/>
                </a:cubicBezTo>
                <a:cubicBezTo>
                  <a:pt x="396" y="403"/>
                  <a:pt x="396" y="403"/>
                  <a:pt x="396" y="403"/>
                </a:cubicBezTo>
                <a:lnTo>
                  <a:pt x="396" y="410"/>
                </a:lnTo>
                <a:cubicBezTo>
                  <a:pt x="396" y="410"/>
                  <a:pt x="396" y="417"/>
                  <a:pt x="396" y="424"/>
                </a:cubicBezTo>
                <a:cubicBezTo>
                  <a:pt x="396" y="424"/>
                  <a:pt x="389" y="424"/>
                  <a:pt x="389" y="431"/>
                </a:cubicBezTo>
                <a:cubicBezTo>
                  <a:pt x="382" y="431"/>
                  <a:pt x="382" y="431"/>
                  <a:pt x="382" y="424"/>
                </a:cubicBezTo>
                <a:cubicBezTo>
                  <a:pt x="382" y="424"/>
                  <a:pt x="382" y="424"/>
                  <a:pt x="382" y="417"/>
                </a:cubicBezTo>
                <a:close/>
                <a:moveTo>
                  <a:pt x="353" y="254"/>
                </a:moveTo>
                <a:lnTo>
                  <a:pt x="353" y="254"/>
                </a:lnTo>
                <a:close/>
                <a:moveTo>
                  <a:pt x="332" y="254"/>
                </a:moveTo>
                <a:lnTo>
                  <a:pt x="332" y="254"/>
                </a:lnTo>
                <a:cubicBezTo>
                  <a:pt x="325" y="254"/>
                  <a:pt x="325" y="254"/>
                  <a:pt x="325" y="254"/>
                </a:cubicBezTo>
                <a:cubicBezTo>
                  <a:pt x="332" y="254"/>
                  <a:pt x="332" y="254"/>
                  <a:pt x="332" y="254"/>
                </a:cubicBezTo>
                <a:close/>
                <a:moveTo>
                  <a:pt x="304" y="247"/>
                </a:moveTo>
                <a:lnTo>
                  <a:pt x="304" y="247"/>
                </a:lnTo>
                <a:lnTo>
                  <a:pt x="304" y="254"/>
                </a:lnTo>
                <a:cubicBezTo>
                  <a:pt x="304" y="247"/>
                  <a:pt x="297" y="247"/>
                  <a:pt x="297" y="247"/>
                </a:cubicBezTo>
                <a:lnTo>
                  <a:pt x="304" y="247"/>
                </a:lnTo>
                <a:close/>
                <a:moveTo>
                  <a:pt x="290" y="240"/>
                </a:moveTo>
                <a:lnTo>
                  <a:pt x="290" y="240"/>
                </a:lnTo>
                <a:cubicBezTo>
                  <a:pt x="283" y="240"/>
                  <a:pt x="283" y="247"/>
                  <a:pt x="283" y="247"/>
                </a:cubicBezTo>
                <a:cubicBezTo>
                  <a:pt x="283" y="240"/>
                  <a:pt x="283" y="240"/>
                  <a:pt x="283" y="240"/>
                </a:cubicBezTo>
                <a:cubicBezTo>
                  <a:pt x="283" y="240"/>
                  <a:pt x="283" y="240"/>
                  <a:pt x="290" y="240"/>
                </a:cubicBezTo>
                <a:close/>
                <a:moveTo>
                  <a:pt x="290" y="233"/>
                </a:moveTo>
                <a:lnTo>
                  <a:pt x="290" y="233"/>
                </a:lnTo>
                <a:cubicBezTo>
                  <a:pt x="283" y="233"/>
                  <a:pt x="283" y="233"/>
                  <a:pt x="283" y="233"/>
                </a:cubicBezTo>
                <a:lnTo>
                  <a:pt x="290" y="233"/>
                </a:lnTo>
                <a:close/>
                <a:moveTo>
                  <a:pt x="205" y="106"/>
                </a:moveTo>
                <a:lnTo>
                  <a:pt x="205" y="106"/>
                </a:lnTo>
                <a:lnTo>
                  <a:pt x="198" y="106"/>
                </a:lnTo>
                <a:cubicBezTo>
                  <a:pt x="198" y="106"/>
                  <a:pt x="198" y="106"/>
                  <a:pt x="198" y="99"/>
                </a:cubicBezTo>
                <a:cubicBezTo>
                  <a:pt x="198" y="99"/>
                  <a:pt x="198" y="99"/>
                  <a:pt x="205" y="99"/>
                </a:cubicBezTo>
                <a:cubicBezTo>
                  <a:pt x="205" y="99"/>
                  <a:pt x="198" y="99"/>
                  <a:pt x="198" y="106"/>
                </a:cubicBezTo>
                <a:cubicBezTo>
                  <a:pt x="205" y="106"/>
                  <a:pt x="205" y="106"/>
                  <a:pt x="205" y="106"/>
                </a:cubicBezTo>
                <a:close/>
                <a:moveTo>
                  <a:pt x="198" y="99"/>
                </a:moveTo>
                <a:lnTo>
                  <a:pt x="198" y="99"/>
                </a:lnTo>
                <a:close/>
                <a:moveTo>
                  <a:pt x="191" y="99"/>
                </a:moveTo>
                <a:lnTo>
                  <a:pt x="191" y="99"/>
                </a:lnTo>
                <a:lnTo>
                  <a:pt x="198" y="99"/>
                </a:lnTo>
                <a:lnTo>
                  <a:pt x="191" y="99"/>
                </a:lnTo>
                <a:close/>
                <a:moveTo>
                  <a:pt x="198" y="92"/>
                </a:moveTo>
                <a:lnTo>
                  <a:pt x="198" y="92"/>
                </a:lnTo>
                <a:lnTo>
                  <a:pt x="198" y="85"/>
                </a:lnTo>
                <a:lnTo>
                  <a:pt x="198" y="92"/>
                </a:lnTo>
                <a:close/>
                <a:moveTo>
                  <a:pt x="198" y="92"/>
                </a:moveTo>
                <a:lnTo>
                  <a:pt x="198" y="92"/>
                </a:lnTo>
                <a:close/>
                <a:moveTo>
                  <a:pt x="198" y="92"/>
                </a:moveTo>
                <a:lnTo>
                  <a:pt x="198" y="92"/>
                </a:lnTo>
                <a:close/>
                <a:moveTo>
                  <a:pt x="198" y="92"/>
                </a:moveTo>
                <a:lnTo>
                  <a:pt x="198" y="92"/>
                </a:lnTo>
                <a:close/>
                <a:moveTo>
                  <a:pt x="198" y="113"/>
                </a:moveTo>
                <a:lnTo>
                  <a:pt x="198" y="113"/>
                </a:lnTo>
                <a:close/>
                <a:moveTo>
                  <a:pt x="155" y="177"/>
                </a:moveTo>
                <a:lnTo>
                  <a:pt x="155" y="177"/>
                </a:lnTo>
                <a:close/>
                <a:moveTo>
                  <a:pt x="134" y="240"/>
                </a:moveTo>
                <a:lnTo>
                  <a:pt x="134" y="240"/>
                </a:lnTo>
                <a:cubicBezTo>
                  <a:pt x="134" y="233"/>
                  <a:pt x="134" y="233"/>
                  <a:pt x="134" y="233"/>
                </a:cubicBezTo>
                <a:lnTo>
                  <a:pt x="134" y="240"/>
                </a:lnTo>
                <a:lnTo>
                  <a:pt x="134" y="233"/>
                </a:lnTo>
                <a:cubicBezTo>
                  <a:pt x="127" y="233"/>
                  <a:pt x="127" y="233"/>
                  <a:pt x="127" y="233"/>
                </a:cubicBezTo>
                <a:lnTo>
                  <a:pt x="120" y="233"/>
                </a:lnTo>
                <a:lnTo>
                  <a:pt x="127" y="233"/>
                </a:lnTo>
                <a:cubicBezTo>
                  <a:pt x="127" y="226"/>
                  <a:pt x="127" y="226"/>
                  <a:pt x="127" y="226"/>
                </a:cubicBezTo>
                <a:cubicBezTo>
                  <a:pt x="127" y="226"/>
                  <a:pt x="127" y="226"/>
                  <a:pt x="127" y="219"/>
                </a:cubicBezTo>
                <a:lnTo>
                  <a:pt x="134" y="219"/>
                </a:lnTo>
                <a:cubicBezTo>
                  <a:pt x="134" y="226"/>
                  <a:pt x="127" y="226"/>
                  <a:pt x="127" y="226"/>
                </a:cubicBezTo>
                <a:cubicBezTo>
                  <a:pt x="127" y="226"/>
                  <a:pt x="127" y="226"/>
                  <a:pt x="134" y="226"/>
                </a:cubicBezTo>
                <a:cubicBezTo>
                  <a:pt x="134" y="226"/>
                  <a:pt x="134" y="233"/>
                  <a:pt x="134" y="226"/>
                </a:cubicBezTo>
                <a:cubicBezTo>
                  <a:pt x="134" y="226"/>
                  <a:pt x="134" y="226"/>
                  <a:pt x="141" y="226"/>
                </a:cubicBezTo>
                <a:cubicBezTo>
                  <a:pt x="134" y="233"/>
                  <a:pt x="134" y="233"/>
                  <a:pt x="134" y="233"/>
                </a:cubicBezTo>
                <a:lnTo>
                  <a:pt x="141" y="233"/>
                </a:lnTo>
                <a:cubicBezTo>
                  <a:pt x="141" y="233"/>
                  <a:pt x="141" y="233"/>
                  <a:pt x="134" y="233"/>
                </a:cubicBezTo>
                <a:cubicBezTo>
                  <a:pt x="141" y="233"/>
                  <a:pt x="141" y="233"/>
                  <a:pt x="141" y="233"/>
                </a:cubicBezTo>
                <a:lnTo>
                  <a:pt x="141" y="240"/>
                </a:lnTo>
                <a:cubicBezTo>
                  <a:pt x="141" y="240"/>
                  <a:pt x="141" y="240"/>
                  <a:pt x="134" y="240"/>
                </a:cubicBezTo>
                <a:close/>
                <a:moveTo>
                  <a:pt x="134" y="396"/>
                </a:moveTo>
                <a:lnTo>
                  <a:pt x="134" y="396"/>
                </a:lnTo>
                <a:lnTo>
                  <a:pt x="134" y="389"/>
                </a:lnTo>
                <a:lnTo>
                  <a:pt x="134" y="396"/>
                </a:lnTo>
                <a:close/>
                <a:moveTo>
                  <a:pt x="134" y="127"/>
                </a:moveTo>
                <a:lnTo>
                  <a:pt x="134" y="127"/>
                </a:lnTo>
                <a:cubicBezTo>
                  <a:pt x="134" y="134"/>
                  <a:pt x="134" y="134"/>
                  <a:pt x="134" y="134"/>
                </a:cubicBezTo>
                <a:cubicBezTo>
                  <a:pt x="134" y="134"/>
                  <a:pt x="134" y="134"/>
                  <a:pt x="134" y="127"/>
                </a:cubicBezTo>
                <a:close/>
                <a:moveTo>
                  <a:pt x="113" y="240"/>
                </a:moveTo>
                <a:lnTo>
                  <a:pt x="113" y="240"/>
                </a:lnTo>
                <a:lnTo>
                  <a:pt x="120" y="240"/>
                </a:lnTo>
                <a:cubicBezTo>
                  <a:pt x="120" y="240"/>
                  <a:pt x="120" y="240"/>
                  <a:pt x="113" y="240"/>
                </a:cubicBezTo>
                <a:close/>
                <a:moveTo>
                  <a:pt x="99" y="325"/>
                </a:moveTo>
                <a:lnTo>
                  <a:pt x="99" y="325"/>
                </a:lnTo>
                <a:lnTo>
                  <a:pt x="106" y="325"/>
                </a:lnTo>
                <a:cubicBezTo>
                  <a:pt x="106" y="325"/>
                  <a:pt x="106" y="325"/>
                  <a:pt x="99" y="325"/>
                </a:cubicBezTo>
                <a:close/>
                <a:moveTo>
                  <a:pt x="99" y="361"/>
                </a:moveTo>
                <a:lnTo>
                  <a:pt x="99" y="361"/>
                </a:lnTo>
                <a:lnTo>
                  <a:pt x="106" y="361"/>
                </a:lnTo>
                <a:cubicBezTo>
                  <a:pt x="99" y="361"/>
                  <a:pt x="106" y="361"/>
                  <a:pt x="99" y="361"/>
                </a:cubicBezTo>
                <a:close/>
                <a:moveTo>
                  <a:pt x="92" y="325"/>
                </a:moveTo>
                <a:lnTo>
                  <a:pt x="92" y="325"/>
                </a:lnTo>
                <a:cubicBezTo>
                  <a:pt x="92" y="325"/>
                  <a:pt x="92" y="325"/>
                  <a:pt x="85" y="325"/>
                </a:cubicBezTo>
                <a:cubicBezTo>
                  <a:pt x="85" y="325"/>
                  <a:pt x="85" y="325"/>
                  <a:pt x="78" y="325"/>
                </a:cubicBezTo>
                <a:cubicBezTo>
                  <a:pt x="85" y="325"/>
                  <a:pt x="85" y="325"/>
                  <a:pt x="85" y="325"/>
                </a:cubicBezTo>
                <a:lnTo>
                  <a:pt x="92" y="325"/>
                </a:lnTo>
                <a:lnTo>
                  <a:pt x="99" y="325"/>
                </a:lnTo>
                <a:cubicBezTo>
                  <a:pt x="92" y="325"/>
                  <a:pt x="92" y="325"/>
                  <a:pt x="92" y="325"/>
                </a:cubicBezTo>
                <a:close/>
                <a:moveTo>
                  <a:pt x="78" y="276"/>
                </a:moveTo>
                <a:lnTo>
                  <a:pt x="78" y="276"/>
                </a:lnTo>
                <a:close/>
                <a:moveTo>
                  <a:pt x="78" y="276"/>
                </a:moveTo>
                <a:lnTo>
                  <a:pt x="78" y="276"/>
                </a:lnTo>
                <a:close/>
                <a:moveTo>
                  <a:pt x="78" y="276"/>
                </a:moveTo>
                <a:lnTo>
                  <a:pt x="78" y="276"/>
                </a:lnTo>
                <a:close/>
                <a:moveTo>
                  <a:pt x="71" y="325"/>
                </a:moveTo>
                <a:lnTo>
                  <a:pt x="71" y="325"/>
                </a:lnTo>
                <a:cubicBezTo>
                  <a:pt x="71" y="325"/>
                  <a:pt x="71" y="325"/>
                  <a:pt x="78" y="325"/>
                </a:cubicBezTo>
                <a:cubicBezTo>
                  <a:pt x="71" y="325"/>
                  <a:pt x="71" y="325"/>
                  <a:pt x="71" y="325"/>
                </a:cubicBezTo>
                <a:close/>
                <a:moveTo>
                  <a:pt x="481" y="332"/>
                </a:moveTo>
                <a:lnTo>
                  <a:pt x="481" y="332"/>
                </a:lnTo>
                <a:lnTo>
                  <a:pt x="488" y="332"/>
                </a:lnTo>
                <a:lnTo>
                  <a:pt x="488" y="339"/>
                </a:lnTo>
                <a:cubicBezTo>
                  <a:pt x="488" y="339"/>
                  <a:pt x="488" y="339"/>
                  <a:pt x="481" y="339"/>
                </a:cubicBezTo>
                <a:lnTo>
                  <a:pt x="481" y="332"/>
                </a:lnTo>
                <a:close/>
                <a:moveTo>
                  <a:pt x="290" y="177"/>
                </a:moveTo>
                <a:lnTo>
                  <a:pt x="290" y="177"/>
                </a:lnTo>
                <a:cubicBezTo>
                  <a:pt x="290" y="177"/>
                  <a:pt x="290" y="177"/>
                  <a:pt x="290" y="184"/>
                </a:cubicBezTo>
                <a:cubicBezTo>
                  <a:pt x="290" y="184"/>
                  <a:pt x="290" y="184"/>
                  <a:pt x="283" y="184"/>
                </a:cubicBezTo>
                <a:cubicBezTo>
                  <a:pt x="283" y="184"/>
                  <a:pt x="283" y="184"/>
                  <a:pt x="283" y="177"/>
                </a:cubicBezTo>
                <a:lnTo>
                  <a:pt x="290" y="177"/>
                </a:lnTo>
                <a:close/>
                <a:moveTo>
                  <a:pt x="297" y="184"/>
                </a:moveTo>
                <a:lnTo>
                  <a:pt x="297" y="184"/>
                </a:lnTo>
                <a:cubicBezTo>
                  <a:pt x="297" y="191"/>
                  <a:pt x="297" y="184"/>
                  <a:pt x="297" y="191"/>
                </a:cubicBezTo>
                <a:lnTo>
                  <a:pt x="290" y="191"/>
                </a:lnTo>
                <a:cubicBezTo>
                  <a:pt x="290" y="184"/>
                  <a:pt x="290" y="184"/>
                  <a:pt x="297" y="184"/>
                </a:cubicBezTo>
                <a:close/>
                <a:moveTo>
                  <a:pt x="92" y="254"/>
                </a:moveTo>
                <a:lnTo>
                  <a:pt x="92" y="254"/>
                </a:lnTo>
                <a:close/>
                <a:moveTo>
                  <a:pt x="92" y="254"/>
                </a:moveTo>
                <a:lnTo>
                  <a:pt x="92" y="254"/>
                </a:lnTo>
                <a:close/>
                <a:moveTo>
                  <a:pt x="78" y="269"/>
                </a:moveTo>
                <a:lnTo>
                  <a:pt x="78" y="269"/>
                </a:lnTo>
                <a:close/>
                <a:moveTo>
                  <a:pt x="78" y="276"/>
                </a:moveTo>
                <a:lnTo>
                  <a:pt x="78" y="276"/>
                </a:lnTo>
                <a:cubicBezTo>
                  <a:pt x="78" y="269"/>
                  <a:pt x="78" y="269"/>
                  <a:pt x="78" y="269"/>
                </a:cubicBezTo>
                <a:cubicBezTo>
                  <a:pt x="78" y="269"/>
                  <a:pt x="78" y="269"/>
                  <a:pt x="78" y="276"/>
                </a:cubicBezTo>
                <a:close/>
                <a:moveTo>
                  <a:pt x="78" y="269"/>
                </a:moveTo>
                <a:lnTo>
                  <a:pt x="78" y="269"/>
                </a:lnTo>
                <a:close/>
                <a:moveTo>
                  <a:pt x="78" y="269"/>
                </a:moveTo>
                <a:lnTo>
                  <a:pt x="78" y="269"/>
                </a:lnTo>
                <a:close/>
              </a:path>
            </a:pathLst>
          </a:custGeom>
          <a:solidFill>
            <a:schemeClr val="bg1"/>
          </a:solidFill>
          <a:ln>
            <a:solidFill>
              <a:schemeClr val="accent1"/>
            </a:solid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latin typeface="Roboto Light"/>
            </a:endParaRPr>
          </a:p>
        </p:txBody>
      </p:sp>
      <p:sp>
        <p:nvSpPr>
          <p:cNvPr id="311" name="Title 1"/>
          <p:cNvSpPr txBox="1">
            <a:spLocks/>
          </p:cNvSpPr>
          <p:nvPr/>
        </p:nvSpPr>
        <p:spPr>
          <a:xfrm>
            <a:off x="485115" y="36154"/>
            <a:ext cx="11157817" cy="6605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bg1">
                    <a:lumMod val="50000"/>
                  </a:schemeClr>
                </a:solidFill>
              </a:rPr>
              <a:t>Segment 2 – Persudables</a:t>
            </a:r>
          </a:p>
        </p:txBody>
      </p:sp>
      <p:sp>
        <p:nvSpPr>
          <p:cNvPr id="312" name="Freeform 143">
            <a:extLst>
              <a:ext uri="{FF2B5EF4-FFF2-40B4-BE49-F238E27FC236}">
                <a16:creationId xmlns:a16="http://schemas.microsoft.com/office/drawing/2014/main" id="{25AE176D-EEB6-4186-9655-221E139F7E3A}"/>
              </a:ext>
            </a:extLst>
          </p:cNvPr>
          <p:cNvSpPr>
            <a:spLocks noChangeArrowheads="1"/>
          </p:cNvSpPr>
          <p:nvPr/>
        </p:nvSpPr>
        <p:spPr bwMode="auto">
          <a:xfrm>
            <a:off x="1142744" y="2691936"/>
            <a:ext cx="419778" cy="462589"/>
          </a:xfrm>
          <a:custGeom>
            <a:avLst/>
            <a:gdLst>
              <a:gd name="T0" fmla="*/ 318 w 609"/>
              <a:gd name="T1" fmla="*/ 459 h 559"/>
              <a:gd name="T2" fmla="*/ 318 w 609"/>
              <a:gd name="T3" fmla="*/ 459 h 559"/>
              <a:gd name="T4" fmla="*/ 254 w 609"/>
              <a:gd name="T5" fmla="*/ 452 h 559"/>
              <a:gd name="T6" fmla="*/ 43 w 609"/>
              <a:gd name="T7" fmla="*/ 537 h 559"/>
              <a:gd name="T8" fmla="*/ 120 w 609"/>
              <a:gd name="T9" fmla="*/ 410 h 559"/>
              <a:gd name="T10" fmla="*/ 0 w 609"/>
              <a:gd name="T11" fmla="*/ 233 h 559"/>
              <a:gd name="T12" fmla="*/ 318 w 609"/>
              <a:gd name="T13" fmla="*/ 0 h 559"/>
              <a:gd name="T14" fmla="*/ 608 w 609"/>
              <a:gd name="T15" fmla="*/ 233 h 559"/>
              <a:gd name="T16" fmla="*/ 318 w 609"/>
              <a:gd name="T17" fmla="*/ 459 h 559"/>
              <a:gd name="T18" fmla="*/ 163 w 609"/>
              <a:gd name="T19" fmla="*/ 176 h 559"/>
              <a:gd name="T20" fmla="*/ 163 w 609"/>
              <a:gd name="T21" fmla="*/ 176 h 559"/>
              <a:gd name="T22" fmla="*/ 106 w 609"/>
              <a:gd name="T23" fmla="*/ 233 h 559"/>
              <a:gd name="T24" fmla="*/ 163 w 609"/>
              <a:gd name="T25" fmla="*/ 289 h 559"/>
              <a:gd name="T26" fmla="*/ 219 w 609"/>
              <a:gd name="T27" fmla="*/ 233 h 559"/>
              <a:gd name="T28" fmla="*/ 163 w 609"/>
              <a:gd name="T29" fmla="*/ 176 h 559"/>
              <a:gd name="T30" fmla="*/ 304 w 609"/>
              <a:gd name="T31" fmla="*/ 176 h 559"/>
              <a:gd name="T32" fmla="*/ 304 w 609"/>
              <a:gd name="T33" fmla="*/ 176 h 559"/>
              <a:gd name="T34" fmla="*/ 247 w 609"/>
              <a:gd name="T35" fmla="*/ 233 h 559"/>
              <a:gd name="T36" fmla="*/ 304 w 609"/>
              <a:gd name="T37" fmla="*/ 289 h 559"/>
              <a:gd name="T38" fmla="*/ 361 w 609"/>
              <a:gd name="T39" fmla="*/ 233 h 559"/>
              <a:gd name="T40" fmla="*/ 304 w 609"/>
              <a:gd name="T41" fmla="*/ 176 h 559"/>
              <a:gd name="T42" fmla="*/ 445 w 609"/>
              <a:gd name="T43" fmla="*/ 176 h 559"/>
              <a:gd name="T44" fmla="*/ 445 w 609"/>
              <a:gd name="T45" fmla="*/ 176 h 559"/>
              <a:gd name="T46" fmla="*/ 389 w 609"/>
              <a:gd name="T47" fmla="*/ 233 h 559"/>
              <a:gd name="T48" fmla="*/ 445 w 609"/>
              <a:gd name="T49" fmla="*/ 289 h 559"/>
              <a:gd name="T50" fmla="*/ 502 w 609"/>
              <a:gd name="T51" fmla="*/ 233 h 559"/>
              <a:gd name="T52" fmla="*/ 445 w 609"/>
              <a:gd name="T53" fmla="*/ 176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9" h="559">
                <a:moveTo>
                  <a:pt x="318" y="459"/>
                </a:moveTo>
                <a:lnTo>
                  <a:pt x="318" y="459"/>
                </a:lnTo>
                <a:cubicBezTo>
                  <a:pt x="297" y="459"/>
                  <a:pt x="276" y="452"/>
                  <a:pt x="254" y="452"/>
                </a:cubicBezTo>
                <a:cubicBezTo>
                  <a:pt x="177" y="558"/>
                  <a:pt x="43" y="537"/>
                  <a:pt x="43" y="537"/>
                </a:cubicBezTo>
                <a:cubicBezTo>
                  <a:pt x="134" y="494"/>
                  <a:pt x="134" y="417"/>
                  <a:pt x="120" y="410"/>
                </a:cubicBezTo>
                <a:cubicBezTo>
                  <a:pt x="43" y="367"/>
                  <a:pt x="0" y="303"/>
                  <a:pt x="0" y="233"/>
                </a:cubicBezTo>
                <a:cubicBezTo>
                  <a:pt x="0" y="106"/>
                  <a:pt x="141" y="0"/>
                  <a:pt x="318" y="0"/>
                </a:cubicBezTo>
                <a:cubicBezTo>
                  <a:pt x="495" y="0"/>
                  <a:pt x="608" y="106"/>
                  <a:pt x="608" y="233"/>
                </a:cubicBezTo>
                <a:cubicBezTo>
                  <a:pt x="608" y="360"/>
                  <a:pt x="495" y="459"/>
                  <a:pt x="318" y="459"/>
                </a:cubicBezTo>
                <a:close/>
                <a:moveTo>
                  <a:pt x="163" y="176"/>
                </a:moveTo>
                <a:lnTo>
                  <a:pt x="163" y="176"/>
                </a:lnTo>
                <a:cubicBezTo>
                  <a:pt x="134" y="176"/>
                  <a:pt x="106" y="204"/>
                  <a:pt x="106" y="233"/>
                </a:cubicBezTo>
                <a:cubicBezTo>
                  <a:pt x="106" y="268"/>
                  <a:pt x="134" y="289"/>
                  <a:pt x="163" y="289"/>
                </a:cubicBezTo>
                <a:cubicBezTo>
                  <a:pt x="191" y="289"/>
                  <a:pt x="219" y="268"/>
                  <a:pt x="219" y="233"/>
                </a:cubicBezTo>
                <a:cubicBezTo>
                  <a:pt x="219" y="204"/>
                  <a:pt x="191" y="176"/>
                  <a:pt x="163" y="176"/>
                </a:cubicBezTo>
                <a:close/>
                <a:moveTo>
                  <a:pt x="304" y="176"/>
                </a:moveTo>
                <a:lnTo>
                  <a:pt x="304" y="176"/>
                </a:lnTo>
                <a:cubicBezTo>
                  <a:pt x="276" y="176"/>
                  <a:pt x="247" y="204"/>
                  <a:pt x="247" y="233"/>
                </a:cubicBezTo>
                <a:cubicBezTo>
                  <a:pt x="247" y="268"/>
                  <a:pt x="276" y="289"/>
                  <a:pt x="304" y="289"/>
                </a:cubicBezTo>
                <a:cubicBezTo>
                  <a:pt x="332" y="289"/>
                  <a:pt x="361" y="268"/>
                  <a:pt x="361" y="233"/>
                </a:cubicBezTo>
                <a:cubicBezTo>
                  <a:pt x="361" y="204"/>
                  <a:pt x="332" y="176"/>
                  <a:pt x="304" y="176"/>
                </a:cubicBezTo>
                <a:close/>
                <a:moveTo>
                  <a:pt x="445" y="176"/>
                </a:moveTo>
                <a:lnTo>
                  <a:pt x="445" y="176"/>
                </a:lnTo>
                <a:cubicBezTo>
                  <a:pt x="417" y="176"/>
                  <a:pt x="389" y="204"/>
                  <a:pt x="389" y="233"/>
                </a:cubicBezTo>
                <a:cubicBezTo>
                  <a:pt x="389" y="268"/>
                  <a:pt x="417" y="289"/>
                  <a:pt x="445" y="289"/>
                </a:cubicBezTo>
                <a:cubicBezTo>
                  <a:pt x="474" y="289"/>
                  <a:pt x="502" y="268"/>
                  <a:pt x="502" y="233"/>
                </a:cubicBezTo>
                <a:cubicBezTo>
                  <a:pt x="502" y="204"/>
                  <a:pt x="474" y="176"/>
                  <a:pt x="445" y="176"/>
                </a:cubicBezTo>
                <a:close/>
              </a:path>
            </a:pathLst>
          </a:custGeom>
          <a:solidFill>
            <a:schemeClr val="bg1"/>
          </a:solidFill>
          <a:ln>
            <a:solidFill>
              <a:schemeClr val="accent1"/>
            </a:solid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mn-lt"/>
              <a:ea typeface="+mn-ea"/>
              <a:cs typeface="+mn-cs"/>
            </a:endParaRPr>
          </a:p>
        </p:txBody>
      </p:sp>
      <p:sp>
        <p:nvSpPr>
          <p:cNvPr id="314" name="Freeform 126">
            <a:extLst>
              <a:ext uri="{FF2B5EF4-FFF2-40B4-BE49-F238E27FC236}">
                <a16:creationId xmlns:a16="http://schemas.microsoft.com/office/drawing/2014/main" id="{BA3585F9-8887-41A6-9A0B-8009BBD92F0B}"/>
              </a:ext>
            </a:extLst>
          </p:cNvPr>
          <p:cNvSpPr>
            <a:spLocks noChangeArrowheads="1"/>
          </p:cNvSpPr>
          <p:nvPr/>
        </p:nvSpPr>
        <p:spPr bwMode="auto">
          <a:xfrm>
            <a:off x="4371886" y="5301491"/>
            <a:ext cx="435918" cy="584200"/>
          </a:xfrm>
          <a:custGeom>
            <a:avLst/>
            <a:gdLst>
              <a:gd name="T0" fmla="*/ 29445126 w 454"/>
              <a:gd name="T1" fmla="*/ 78678142 h 609"/>
              <a:gd name="T2" fmla="*/ 29445126 w 454"/>
              <a:gd name="T3" fmla="*/ 78678142 h 609"/>
              <a:gd name="T4" fmla="*/ 0 w 454"/>
              <a:gd name="T5" fmla="*/ 29245613 h 609"/>
              <a:gd name="T6" fmla="*/ 29445126 w 454"/>
              <a:gd name="T7" fmla="*/ 0 h 609"/>
              <a:gd name="T8" fmla="*/ 58760594 w 454"/>
              <a:gd name="T9" fmla="*/ 29245613 h 609"/>
              <a:gd name="T10" fmla="*/ 29445126 w 454"/>
              <a:gd name="T11" fmla="*/ 78678142 h 609"/>
              <a:gd name="T12" fmla="*/ 29445126 w 454"/>
              <a:gd name="T13" fmla="*/ 10093638 h 609"/>
              <a:gd name="T14" fmla="*/ 29445126 w 454"/>
              <a:gd name="T15" fmla="*/ 10093638 h 609"/>
              <a:gd name="T16" fmla="*/ 9209615 w 454"/>
              <a:gd name="T17" fmla="*/ 29245613 h 609"/>
              <a:gd name="T18" fmla="*/ 29445126 w 454"/>
              <a:gd name="T19" fmla="*/ 49432889 h 609"/>
              <a:gd name="T20" fmla="*/ 48642659 w 454"/>
              <a:gd name="T21" fmla="*/ 29245613 h 609"/>
              <a:gd name="T22" fmla="*/ 29445126 w 454"/>
              <a:gd name="T23" fmla="*/ 10093638 h 609"/>
              <a:gd name="T24" fmla="*/ 29445126 w 454"/>
              <a:gd name="T25" fmla="*/ 39339251 h 609"/>
              <a:gd name="T26" fmla="*/ 29445126 w 454"/>
              <a:gd name="T27" fmla="*/ 39339251 h 609"/>
              <a:gd name="T28" fmla="*/ 19327551 w 454"/>
              <a:gd name="T29" fmla="*/ 29245613 h 609"/>
              <a:gd name="T30" fmla="*/ 29445126 w 454"/>
              <a:gd name="T31" fmla="*/ 20187276 h 609"/>
              <a:gd name="T32" fmla="*/ 38525084 w 454"/>
              <a:gd name="T33" fmla="*/ 29245613 h 609"/>
              <a:gd name="T34" fmla="*/ 29445126 w 454"/>
              <a:gd name="T35" fmla="*/ 39339251 h 6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54" h="609">
                <a:moveTo>
                  <a:pt x="227" y="608"/>
                </a:moveTo>
                <a:lnTo>
                  <a:pt x="227" y="608"/>
                </a:lnTo>
                <a:cubicBezTo>
                  <a:pt x="227" y="608"/>
                  <a:pt x="0" y="354"/>
                  <a:pt x="0" y="226"/>
                </a:cubicBezTo>
                <a:cubicBezTo>
                  <a:pt x="0" y="106"/>
                  <a:pt x="99" y="0"/>
                  <a:pt x="227" y="0"/>
                </a:cubicBezTo>
                <a:cubicBezTo>
                  <a:pt x="347" y="0"/>
                  <a:pt x="453" y="106"/>
                  <a:pt x="453" y="226"/>
                </a:cubicBezTo>
                <a:cubicBezTo>
                  <a:pt x="453" y="354"/>
                  <a:pt x="227" y="608"/>
                  <a:pt x="227" y="608"/>
                </a:cubicBezTo>
                <a:close/>
                <a:moveTo>
                  <a:pt x="227" y="78"/>
                </a:moveTo>
                <a:lnTo>
                  <a:pt x="227" y="78"/>
                </a:lnTo>
                <a:cubicBezTo>
                  <a:pt x="142" y="78"/>
                  <a:pt x="71" y="149"/>
                  <a:pt x="71" y="226"/>
                </a:cubicBezTo>
                <a:cubicBezTo>
                  <a:pt x="71" y="311"/>
                  <a:pt x="142" y="382"/>
                  <a:pt x="227" y="382"/>
                </a:cubicBezTo>
                <a:cubicBezTo>
                  <a:pt x="304" y="382"/>
                  <a:pt x="375" y="311"/>
                  <a:pt x="375" y="226"/>
                </a:cubicBezTo>
                <a:cubicBezTo>
                  <a:pt x="375" y="149"/>
                  <a:pt x="304" y="78"/>
                  <a:pt x="227" y="78"/>
                </a:cubicBezTo>
                <a:close/>
                <a:moveTo>
                  <a:pt x="227" y="304"/>
                </a:moveTo>
                <a:lnTo>
                  <a:pt x="227" y="304"/>
                </a:lnTo>
                <a:cubicBezTo>
                  <a:pt x="184" y="304"/>
                  <a:pt x="149" y="269"/>
                  <a:pt x="149" y="226"/>
                </a:cubicBezTo>
                <a:cubicBezTo>
                  <a:pt x="149" y="184"/>
                  <a:pt x="184" y="156"/>
                  <a:pt x="227" y="156"/>
                </a:cubicBezTo>
                <a:cubicBezTo>
                  <a:pt x="269" y="156"/>
                  <a:pt x="297" y="184"/>
                  <a:pt x="297" y="226"/>
                </a:cubicBezTo>
                <a:cubicBezTo>
                  <a:pt x="297" y="269"/>
                  <a:pt x="269" y="304"/>
                  <a:pt x="227" y="304"/>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317" name="Freeform 52">
            <a:extLst>
              <a:ext uri="{FF2B5EF4-FFF2-40B4-BE49-F238E27FC236}">
                <a16:creationId xmlns:a16="http://schemas.microsoft.com/office/drawing/2014/main" id="{ED51B60F-F919-4200-849C-4A392DE6694D}"/>
              </a:ext>
            </a:extLst>
          </p:cNvPr>
          <p:cNvSpPr>
            <a:spLocks noChangeArrowheads="1"/>
          </p:cNvSpPr>
          <p:nvPr/>
        </p:nvSpPr>
        <p:spPr bwMode="auto">
          <a:xfrm>
            <a:off x="5430168" y="5362417"/>
            <a:ext cx="469779" cy="436032"/>
          </a:xfrm>
          <a:custGeom>
            <a:avLst/>
            <a:gdLst>
              <a:gd name="T0" fmla="*/ 59733324 w 489"/>
              <a:gd name="T1" fmla="*/ 58889948 h 453"/>
              <a:gd name="T2" fmla="*/ 59733324 w 489"/>
              <a:gd name="T3" fmla="*/ 58889948 h 453"/>
              <a:gd name="T4" fmla="*/ 31294924 w 489"/>
              <a:gd name="T5" fmla="*/ 58889948 h 453"/>
              <a:gd name="T6" fmla="*/ 31294924 w 489"/>
              <a:gd name="T7" fmla="*/ 58889948 h 453"/>
              <a:gd name="T8" fmla="*/ 31294924 w 489"/>
              <a:gd name="T9" fmla="*/ 58889948 h 453"/>
              <a:gd name="T10" fmla="*/ 3765697 w 489"/>
              <a:gd name="T11" fmla="*/ 58889948 h 453"/>
              <a:gd name="T12" fmla="*/ 0 w 489"/>
              <a:gd name="T13" fmla="*/ 55241789 h 453"/>
              <a:gd name="T14" fmla="*/ 0 w 489"/>
              <a:gd name="T15" fmla="*/ 36741110 h 453"/>
              <a:gd name="T16" fmla="*/ 3765697 w 489"/>
              <a:gd name="T17" fmla="*/ 33092952 h 453"/>
              <a:gd name="T18" fmla="*/ 7401667 w 489"/>
              <a:gd name="T19" fmla="*/ 36741110 h 453"/>
              <a:gd name="T20" fmla="*/ 7401667 w 489"/>
              <a:gd name="T21" fmla="*/ 51593992 h 453"/>
              <a:gd name="T22" fmla="*/ 55967267 w 489"/>
              <a:gd name="T23" fmla="*/ 51593992 h 453"/>
              <a:gd name="T24" fmla="*/ 55967267 w 489"/>
              <a:gd name="T25" fmla="*/ 36741110 h 453"/>
              <a:gd name="T26" fmla="*/ 59733324 w 489"/>
              <a:gd name="T27" fmla="*/ 33092952 h 453"/>
              <a:gd name="T28" fmla="*/ 63369294 w 489"/>
              <a:gd name="T29" fmla="*/ 36741110 h 453"/>
              <a:gd name="T30" fmla="*/ 63369294 w 489"/>
              <a:gd name="T31" fmla="*/ 55241789 h 453"/>
              <a:gd name="T32" fmla="*/ 59733324 w 489"/>
              <a:gd name="T33" fmla="*/ 58889948 h 453"/>
              <a:gd name="T34" fmla="*/ 45059718 w 489"/>
              <a:gd name="T35" fmla="*/ 25796996 h 453"/>
              <a:gd name="T36" fmla="*/ 45059718 w 489"/>
              <a:gd name="T37" fmla="*/ 25796996 h 453"/>
              <a:gd name="T38" fmla="*/ 34022082 w 489"/>
              <a:gd name="T39" fmla="*/ 37653240 h 453"/>
              <a:gd name="T40" fmla="*/ 34022082 w 489"/>
              <a:gd name="T41" fmla="*/ 37653240 h 453"/>
              <a:gd name="T42" fmla="*/ 31294924 w 489"/>
              <a:gd name="T43" fmla="*/ 39607443 h 453"/>
              <a:gd name="T44" fmla="*/ 28568127 w 489"/>
              <a:gd name="T45" fmla="*/ 37653240 h 453"/>
              <a:gd name="T46" fmla="*/ 28568127 w 489"/>
              <a:gd name="T47" fmla="*/ 37653240 h 453"/>
              <a:gd name="T48" fmla="*/ 17530491 w 489"/>
              <a:gd name="T49" fmla="*/ 25796996 h 453"/>
              <a:gd name="T50" fmla="*/ 17530491 w 489"/>
              <a:gd name="T51" fmla="*/ 25796996 h 453"/>
              <a:gd name="T52" fmla="*/ 16491591 w 489"/>
              <a:gd name="T53" fmla="*/ 22930663 h 453"/>
              <a:gd name="T54" fmla="*/ 20257288 w 489"/>
              <a:gd name="T55" fmla="*/ 19282505 h 453"/>
              <a:gd name="T56" fmla="*/ 22984445 w 489"/>
              <a:gd name="T57" fmla="*/ 21106403 h 453"/>
              <a:gd name="T58" fmla="*/ 22984445 w 489"/>
              <a:gd name="T59" fmla="*/ 21106403 h 453"/>
              <a:gd name="T60" fmla="*/ 27529227 w 489"/>
              <a:gd name="T61" fmla="*/ 25796996 h 453"/>
              <a:gd name="T62" fmla="*/ 27529227 w 489"/>
              <a:gd name="T63" fmla="*/ 3648158 h 453"/>
              <a:gd name="T64" fmla="*/ 27529227 w 489"/>
              <a:gd name="T65" fmla="*/ 3648158 h 453"/>
              <a:gd name="T66" fmla="*/ 31294924 w 489"/>
              <a:gd name="T67" fmla="*/ 0 h 453"/>
              <a:gd name="T68" fmla="*/ 34930894 w 489"/>
              <a:gd name="T69" fmla="*/ 3648158 h 453"/>
              <a:gd name="T70" fmla="*/ 34930894 w 489"/>
              <a:gd name="T71" fmla="*/ 3648158 h 453"/>
              <a:gd name="T72" fmla="*/ 34930894 w 489"/>
              <a:gd name="T73" fmla="*/ 25796996 h 453"/>
              <a:gd name="T74" fmla="*/ 39476036 w 489"/>
              <a:gd name="T75" fmla="*/ 21106403 h 453"/>
              <a:gd name="T76" fmla="*/ 39476036 w 489"/>
              <a:gd name="T77" fmla="*/ 21106403 h 453"/>
              <a:gd name="T78" fmla="*/ 42202833 w 489"/>
              <a:gd name="T79" fmla="*/ 19282505 h 453"/>
              <a:gd name="T80" fmla="*/ 45968530 w 489"/>
              <a:gd name="T81" fmla="*/ 22930663 h 453"/>
              <a:gd name="T82" fmla="*/ 45059718 w 489"/>
              <a:gd name="T83" fmla="*/ 25796996 h 45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89" h="453">
                <a:moveTo>
                  <a:pt x="460" y="452"/>
                </a:moveTo>
                <a:lnTo>
                  <a:pt x="460" y="452"/>
                </a:lnTo>
                <a:cubicBezTo>
                  <a:pt x="241" y="452"/>
                  <a:pt x="241" y="452"/>
                  <a:pt x="241" y="452"/>
                </a:cubicBezTo>
                <a:cubicBezTo>
                  <a:pt x="29" y="452"/>
                  <a:pt x="29" y="452"/>
                  <a:pt x="29" y="452"/>
                </a:cubicBezTo>
                <a:cubicBezTo>
                  <a:pt x="7" y="452"/>
                  <a:pt x="0" y="438"/>
                  <a:pt x="0" y="424"/>
                </a:cubicBezTo>
                <a:cubicBezTo>
                  <a:pt x="0" y="282"/>
                  <a:pt x="0" y="282"/>
                  <a:pt x="0" y="282"/>
                </a:cubicBezTo>
                <a:cubicBezTo>
                  <a:pt x="0" y="268"/>
                  <a:pt x="7" y="254"/>
                  <a:pt x="29" y="254"/>
                </a:cubicBezTo>
                <a:cubicBezTo>
                  <a:pt x="43" y="254"/>
                  <a:pt x="57" y="268"/>
                  <a:pt x="57" y="282"/>
                </a:cubicBezTo>
                <a:cubicBezTo>
                  <a:pt x="57" y="396"/>
                  <a:pt x="57" y="396"/>
                  <a:pt x="57" y="396"/>
                </a:cubicBezTo>
                <a:cubicBezTo>
                  <a:pt x="431" y="396"/>
                  <a:pt x="431" y="396"/>
                  <a:pt x="431" y="396"/>
                </a:cubicBezTo>
                <a:cubicBezTo>
                  <a:pt x="431" y="282"/>
                  <a:pt x="431" y="282"/>
                  <a:pt x="431" y="282"/>
                </a:cubicBezTo>
                <a:cubicBezTo>
                  <a:pt x="431" y="268"/>
                  <a:pt x="446" y="254"/>
                  <a:pt x="460" y="254"/>
                </a:cubicBezTo>
                <a:cubicBezTo>
                  <a:pt x="474" y="254"/>
                  <a:pt x="488" y="268"/>
                  <a:pt x="488" y="282"/>
                </a:cubicBezTo>
                <a:cubicBezTo>
                  <a:pt x="488" y="424"/>
                  <a:pt x="488" y="424"/>
                  <a:pt x="488" y="424"/>
                </a:cubicBezTo>
                <a:cubicBezTo>
                  <a:pt x="488" y="438"/>
                  <a:pt x="474" y="452"/>
                  <a:pt x="460" y="452"/>
                </a:cubicBezTo>
                <a:close/>
                <a:moveTo>
                  <a:pt x="347" y="198"/>
                </a:moveTo>
                <a:lnTo>
                  <a:pt x="347" y="198"/>
                </a:lnTo>
                <a:cubicBezTo>
                  <a:pt x="262" y="289"/>
                  <a:pt x="262" y="289"/>
                  <a:pt x="262" y="289"/>
                </a:cubicBezTo>
                <a:cubicBezTo>
                  <a:pt x="262" y="297"/>
                  <a:pt x="255" y="304"/>
                  <a:pt x="241" y="304"/>
                </a:cubicBezTo>
                <a:cubicBezTo>
                  <a:pt x="234" y="304"/>
                  <a:pt x="227" y="297"/>
                  <a:pt x="220" y="289"/>
                </a:cubicBezTo>
                <a:cubicBezTo>
                  <a:pt x="135" y="198"/>
                  <a:pt x="135" y="198"/>
                  <a:pt x="135" y="198"/>
                </a:cubicBezTo>
                <a:cubicBezTo>
                  <a:pt x="135" y="191"/>
                  <a:pt x="127" y="184"/>
                  <a:pt x="127" y="176"/>
                </a:cubicBezTo>
                <a:cubicBezTo>
                  <a:pt x="127" y="162"/>
                  <a:pt x="142" y="148"/>
                  <a:pt x="156" y="148"/>
                </a:cubicBezTo>
                <a:cubicBezTo>
                  <a:pt x="170" y="148"/>
                  <a:pt x="177" y="155"/>
                  <a:pt x="177" y="162"/>
                </a:cubicBezTo>
                <a:cubicBezTo>
                  <a:pt x="212" y="198"/>
                  <a:pt x="212" y="198"/>
                  <a:pt x="212" y="198"/>
                </a:cubicBezTo>
                <a:cubicBezTo>
                  <a:pt x="212" y="28"/>
                  <a:pt x="212" y="28"/>
                  <a:pt x="212" y="28"/>
                </a:cubicBezTo>
                <a:cubicBezTo>
                  <a:pt x="212" y="14"/>
                  <a:pt x="227" y="0"/>
                  <a:pt x="241" y="0"/>
                </a:cubicBezTo>
                <a:cubicBezTo>
                  <a:pt x="262" y="0"/>
                  <a:pt x="269" y="14"/>
                  <a:pt x="269" y="28"/>
                </a:cubicBezTo>
                <a:cubicBezTo>
                  <a:pt x="269" y="198"/>
                  <a:pt x="269" y="198"/>
                  <a:pt x="269" y="198"/>
                </a:cubicBezTo>
                <a:cubicBezTo>
                  <a:pt x="304" y="162"/>
                  <a:pt x="304" y="162"/>
                  <a:pt x="304" y="162"/>
                </a:cubicBezTo>
                <a:cubicBezTo>
                  <a:pt x="311" y="155"/>
                  <a:pt x="318" y="148"/>
                  <a:pt x="325" y="148"/>
                </a:cubicBezTo>
                <a:cubicBezTo>
                  <a:pt x="347" y="148"/>
                  <a:pt x="354" y="162"/>
                  <a:pt x="354" y="176"/>
                </a:cubicBezTo>
                <a:cubicBezTo>
                  <a:pt x="354" y="184"/>
                  <a:pt x="354" y="191"/>
                  <a:pt x="347" y="198"/>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319" name="Text Placeholder 20">
            <a:extLst>
              <a:ext uri="{FF2B5EF4-FFF2-40B4-BE49-F238E27FC236}">
                <a16:creationId xmlns:a16="http://schemas.microsoft.com/office/drawing/2014/main" id="{2AA69A93-8D52-4637-9820-971DD7DE0AB0}"/>
              </a:ext>
            </a:extLst>
          </p:cNvPr>
          <p:cNvSpPr txBox="1">
            <a:spLocks/>
          </p:cNvSpPr>
          <p:nvPr/>
        </p:nvSpPr>
        <p:spPr>
          <a:xfrm>
            <a:off x="890947" y="698299"/>
            <a:ext cx="4311249" cy="350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lumMod val="50000"/>
                  </a:schemeClr>
                </a:solidFill>
              </a:rPr>
              <a:t>Smartphone/Device Use</a:t>
            </a:r>
          </a:p>
        </p:txBody>
      </p:sp>
      <p:sp>
        <p:nvSpPr>
          <p:cNvPr id="320" name="Freeform 40">
            <a:extLst>
              <a:ext uri="{FF2B5EF4-FFF2-40B4-BE49-F238E27FC236}">
                <a16:creationId xmlns:a16="http://schemas.microsoft.com/office/drawing/2014/main" id="{C70633A0-BC3C-445A-97CF-FD5EBFE38085}"/>
              </a:ext>
            </a:extLst>
          </p:cNvPr>
          <p:cNvSpPr>
            <a:spLocks noChangeArrowheads="1"/>
          </p:cNvSpPr>
          <p:nvPr/>
        </p:nvSpPr>
        <p:spPr bwMode="auto">
          <a:xfrm>
            <a:off x="3234755" y="5353584"/>
            <a:ext cx="578486" cy="532107"/>
          </a:xfrm>
          <a:custGeom>
            <a:avLst/>
            <a:gdLst>
              <a:gd name="T0" fmla="*/ 72192291 w 587"/>
              <a:gd name="T1" fmla="*/ 61832672 h 567"/>
              <a:gd name="T2" fmla="*/ 72192291 w 587"/>
              <a:gd name="T3" fmla="*/ 61832672 h 567"/>
              <a:gd name="T4" fmla="*/ 53950255 w 587"/>
              <a:gd name="T5" fmla="*/ 61832672 h 567"/>
              <a:gd name="T6" fmla="*/ 48386931 w 587"/>
              <a:gd name="T7" fmla="*/ 61832672 h 567"/>
              <a:gd name="T8" fmla="*/ 48386931 w 587"/>
              <a:gd name="T9" fmla="*/ 68224410 h 567"/>
              <a:gd name="T10" fmla="*/ 53950255 w 587"/>
              <a:gd name="T11" fmla="*/ 72920786 h 567"/>
              <a:gd name="T12" fmla="*/ 53950255 w 587"/>
              <a:gd name="T13" fmla="*/ 73833840 h 567"/>
              <a:gd name="T14" fmla="*/ 21864833 w 587"/>
              <a:gd name="T15" fmla="*/ 73833840 h 567"/>
              <a:gd name="T16" fmla="*/ 21864833 w 587"/>
              <a:gd name="T17" fmla="*/ 72920786 h 567"/>
              <a:gd name="T18" fmla="*/ 26522098 w 587"/>
              <a:gd name="T19" fmla="*/ 68224410 h 567"/>
              <a:gd name="T20" fmla="*/ 26522098 w 587"/>
              <a:gd name="T21" fmla="*/ 61832672 h 567"/>
              <a:gd name="T22" fmla="*/ 21864833 w 587"/>
              <a:gd name="T23" fmla="*/ 61832672 h 567"/>
              <a:gd name="T24" fmla="*/ 3622437 w 587"/>
              <a:gd name="T25" fmla="*/ 61832672 h 567"/>
              <a:gd name="T26" fmla="*/ 0 w 587"/>
              <a:gd name="T27" fmla="*/ 58180095 h 567"/>
              <a:gd name="T28" fmla="*/ 0 w 587"/>
              <a:gd name="T29" fmla="*/ 9262007 h 567"/>
              <a:gd name="T30" fmla="*/ 3622437 w 587"/>
              <a:gd name="T31" fmla="*/ 5609430 h 567"/>
              <a:gd name="T32" fmla="*/ 30144895 w 587"/>
              <a:gd name="T33" fmla="*/ 5609430 h 567"/>
              <a:gd name="T34" fmla="*/ 30144895 w 587"/>
              <a:gd name="T35" fmla="*/ 10175061 h 567"/>
              <a:gd name="T36" fmla="*/ 4528137 w 587"/>
              <a:gd name="T37" fmla="*/ 10175061 h 567"/>
              <a:gd name="T38" fmla="*/ 4528137 w 587"/>
              <a:gd name="T39" fmla="*/ 51657611 h 567"/>
              <a:gd name="T40" fmla="*/ 70380892 w 587"/>
              <a:gd name="T41" fmla="*/ 51657611 h 567"/>
              <a:gd name="T42" fmla="*/ 70380892 w 587"/>
              <a:gd name="T43" fmla="*/ 10175061 h 567"/>
              <a:gd name="T44" fmla="*/ 44764493 w 587"/>
              <a:gd name="T45" fmla="*/ 10175061 h 567"/>
              <a:gd name="T46" fmla="*/ 44764493 w 587"/>
              <a:gd name="T47" fmla="*/ 5609430 h 567"/>
              <a:gd name="T48" fmla="*/ 72192291 w 587"/>
              <a:gd name="T49" fmla="*/ 5609430 h 567"/>
              <a:gd name="T50" fmla="*/ 75814728 w 587"/>
              <a:gd name="T51" fmla="*/ 9262007 h 567"/>
              <a:gd name="T52" fmla="*/ 75814728 w 587"/>
              <a:gd name="T53" fmla="*/ 58180095 h 567"/>
              <a:gd name="T54" fmla="*/ 72192291 w 587"/>
              <a:gd name="T55" fmla="*/ 61832672 h 567"/>
              <a:gd name="T56" fmla="*/ 50327458 w 587"/>
              <a:gd name="T57" fmla="*/ 21263175 h 567"/>
              <a:gd name="T58" fmla="*/ 50327458 w 587"/>
              <a:gd name="T59" fmla="*/ 21263175 h 567"/>
              <a:gd name="T60" fmla="*/ 48386931 w 587"/>
              <a:gd name="T61" fmla="*/ 24002337 h 567"/>
              <a:gd name="T62" fmla="*/ 40236356 w 587"/>
              <a:gd name="T63" fmla="*/ 32351290 h 567"/>
              <a:gd name="T64" fmla="*/ 37519259 w 587"/>
              <a:gd name="T65" fmla="*/ 33264343 h 567"/>
              <a:gd name="T66" fmla="*/ 35707860 w 587"/>
              <a:gd name="T67" fmla="*/ 32351290 h 567"/>
              <a:gd name="T68" fmla="*/ 26522098 w 587"/>
              <a:gd name="T69" fmla="*/ 24002337 h 567"/>
              <a:gd name="T70" fmla="*/ 25616758 w 587"/>
              <a:gd name="T71" fmla="*/ 21263175 h 567"/>
              <a:gd name="T72" fmla="*/ 29239196 w 587"/>
              <a:gd name="T73" fmla="*/ 17610598 h 567"/>
              <a:gd name="T74" fmla="*/ 31955934 w 587"/>
              <a:gd name="T75" fmla="*/ 18523652 h 567"/>
              <a:gd name="T76" fmla="*/ 33767333 w 587"/>
              <a:gd name="T77" fmla="*/ 21263175 h 567"/>
              <a:gd name="T78" fmla="*/ 33767333 w 587"/>
              <a:gd name="T79" fmla="*/ 3782961 h 567"/>
              <a:gd name="T80" fmla="*/ 37519259 w 587"/>
              <a:gd name="T81" fmla="*/ 0 h 567"/>
              <a:gd name="T82" fmla="*/ 41141696 w 587"/>
              <a:gd name="T83" fmla="*/ 3782961 h 567"/>
              <a:gd name="T84" fmla="*/ 41141696 w 587"/>
              <a:gd name="T85" fmla="*/ 21263175 h 567"/>
              <a:gd name="T86" fmla="*/ 43858794 w 587"/>
              <a:gd name="T87" fmla="*/ 18523652 h 567"/>
              <a:gd name="T88" fmla="*/ 46575532 w 587"/>
              <a:gd name="T89" fmla="*/ 17610598 h 567"/>
              <a:gd name="T90" fmla="*/ 50327458 w 587"/>
              <a:gd name="T91" fmla="*/ 21263175 h 56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87" h="567">
                <a:moveTo>
                  <a:pt x="558" y="474"/>
                </a:moveTo>
                <a:lnTo>
                  <a:pt x="558" y="474"/>
                </a:lnTo>
                <a:cubicBezTo>
                  <a:pt x="417" y="474"/>
                  <a:pt x="417" y="474"/>
                  <a:pt x="417" y="474"/>
                </a:cubicBezTo>
                <a:cubicBezTo>
                  <a:pt x="374" y="474"/>
                  <a:pt x="374" y="474"/>
                  <a:pt x="374" y="474"/>
                </a:cubicBezTo>
                <a:cubicBezTo>
                  <a:pt x="374" y="523"/>
                  <a:pt x="374" y="523"/>
                  <a:pt x="374" y="523"/>
                </a:cubicBezTo>
                <a:cubicBezTo>
                  <a:pt x="417" y="559"/>
                  <a:pt x="417" y="559"/>
                  <a:pt x="417" y="559"/>
                </a:cubicBezTo>
                <a:cubicBezTo>
                  <a:pt x="417" y="566"/>
                  <a:pt x="417" y="566"/>
                  <a:pt x="417" y="566"/>
                </a:cubicBezTo>
                <a:cubicBezTo>
                  <a:pt x="169" y="566"/>
                  <a:pt x="169" y="566"/>
                  <a:pt x="169" y="566"/>
                </a:cubicBezTo>
                <a:cubicBezTo>
                  <a:pt x="169" y="559"/>
                  <a:pt x="169" y="559"/>
                  <a:pt x="169" y="559"/>
                </a:cubicBezTo>
                <a:cubicBezTo>
                  <a:pt x="205" y="523"/>
                  <a:pt x="205" y="523"/>
                  <a:pt x="205" y="523"/>
                </a:cubicBezTo>
                <a:cubicBezTo>
                  <a:pt x="205" y="474"/>
                  <a:pt x="205" y="474"/>
                  <a:pt x="205" y="474"/>
                </a:cubicBezTo>
                <a:cubicBezTo>
                  <a:pt x="169" y="474"/>
                  <a:pt x="169" y="474"/>
                  <a:pt x="169" y="474"/>
                </a:cubicBezTo>
                <a:cubicBezTo>
                  <a:pt x="28" y="474"/>
                  <a:pt x="28" y="474"/>
                  <a:pt x="28" y="474"/>
                </a:cubicBezTo>
                <a:cubicBezTo>
                  <a:pt x="14" y="474"/>
                  <a:pt x="0" y="460"/>
                  <a:pt x="0" y="446"/>
                </a:cubicBezTo>
                <a:cubicBezTo>
                  <a:pt x="0" y="71"/>
                  <a:pt x="0" y="71"/>
                  <a:pt x="0" y="71"/>
                </a:cubicBezTo>
                <a:cubicBezTo>
                  <a:pt x="0" y="50"/>
                  <a:pt x="14" y="43"/>
                  <a:pt x="28" y="43"/>
                </a:cubicBezTo>
                <a:cubicBezTo>
                  <a:pt x="233" y="43"/>
                  <a:pt x="233" y="43"/>
                  <a:pt x="233" y="43"/>
                </a:cubicBezTo>
                <a:cubicBezTo>
                  <a:pt x="233" y="78"/>
                  <a:pt x="233" y="78"/>
                  <a:pt x="233" y="78"/>
                </a:cubicBezTo>
                <a:cubicBezTo>
                  <a:pt x="35" y="78"/>
                  <a:pt x="35" y="78"/>
                  <a:pt x="35" y="78"/>
                </a:cubicBezTo>
                <a:cubicBezTo>
                  <a:pt x="35" y="396"/>
                  <a:pt x="35" y="396"/>
                  <a:pt x="35" y="396"/>
                </a:cubicBezTo>
                <a:cubicBezTo>
                  <a:pt x="544" y="396"/>
                  <a:pt x="544" y="396"/>
                  <a:pt x="544" y="396"/>
                </a:cubicBezTo>
                <a:cubicBezTo>
                  <a:pt x="544" y="78"/>
                  <a:pt x="544" y="78"/>
                  <a:pt x="544" y="78"/>
                </a:cubicBezTo>
                <a:cubicBezTo>
                  <a:pt x="346" y="78"/>
                  <a:pt x="346" y="78"/>
                  <a:pt x="346" y="78"/>
                </a:cubicBezTo>
                <a:cubicBezTo>
                  <a:pt x="346" y="43"/>
                  <a:pt x="346" y="43"/>
                  <a:pt x="346" y="43"/>
                </a:cubicBezTo>
                <a:cubicBezTo>
                  <a:pt x="558" y="43"/>
                  <a:pt x="558" y="43"/>
                  <a:pt x="558" y="43"/>
                </a:cubicBezTo>
                <a:cubicBezTo>
                  <a:pt x="572" y="43"/>
                  <a:pt x="586" y="50"/>
                  <a:pt x="586" y="71"/>
                </a:cubicBezTo>
                <a:cubicBezTo>
                  <a:pt x="586" y="446"/>
                  <a:pt x="586" y="446"/>
                  <a:pt x="586" y="446"/>
                </a:cubicBezTo>
                <a:cubicBezTo>
                  <a:pt x="586" y="460"/>
                  <a:pt x="572" y="474"/>
                  <a:pt x="558" y="474"/>
                </a:cubicBezTo>
                <a:close/>
                <a:moveTo>
                  <a:pt x="389" y="163"/>
                </a:moveTo>
                <a:lnTo>
                  <a:pt x="389" y="163"/>
                </a:lnTo>
                <a:cubicBezTo>
                  <a:pt x="389" y="170"/>
                  <a:pt x="382" y="177"/>
                  <a:pt x="374" y="184"/>
                </a:cubicBezTo>
                <a:cubicBezTo>
                  <a:pt x="311" y="248"/>
                  <a:pt x="311" y="248"/>
                  <a:pt x="311" y="248"/>
                </a:cubicBezTo>
                <a:cubicBezTo>
                  <a:pt x="304" y="255"/>
                  <a:pt x="297" y="255"/>
                  <a:pt x="290" y="255"/>
                </a:cubicBezTo>
                <a:cubicBezTo>
                  <a:pt x="283" y="255"/>
                  <a:pt x="276" y="255"/>
                  <a:pt x="276" y="248"/>
                </a:cubicBezTo>
                <a:cubicBezTo>
                  <a:pt x="205" y="184"/>
                  <a:pt x="205" y="184"/>
                  <a:pt x="205" y="184"/>
                </a:cubicBezTo>
                <a:cubicBezTo>
                  <a:pt x="198" y="177"/>
                  <a:pt x="198" y="170"/>
                  <a:pt x="198" y="163"/>
                </a:cubicBezTo>
                <a:cubicBezTo>
                  <a:pt x="198" y="149"/>
                  <a:pt x="212" y="135"/>
                  <a:pt x="226" y="135"/>
                </a:cubicBezTo>
                <a:cubicBezTo>
                  <a:pt x="233" y="135"/>
                  <a:pt x="240" y="135"/>
                  <a:pt x="247" y="142"/>
                </a:cubicBezTo>
                <a:cubicBezTo>
                  <a:pt x="261" y="163"/>
                  <a:pt x="261" y="163"/>
                  <a:pt x="261" y="163"/>
                </a:cubicBezTo>
                <a:cubicBezTo>
                  <a:pt x="261" y="29"/>
                  <a:pt x="261" y="29"/>
                  <a:pt x="261" y="29"/>
                </a:cubicBezTo>
                <a:cubicBezTo>
                  <a:pt x="261" y="15"/>
                  <a:pt x="276" y="0"/>
                  <a:pt x="290" y="0"/>
                </a:cubicBezTo>
                <a:cubicBezTo>
                  <a:pt x="311" y="0"/>
                  <a:pt x="318" y="15"/>
                  <a:pt x="318" y="29"/>
                </a:cubicBezTo>
                <a:cubicBezTo>
                  <a:pt x="318" y="163"/>
                  <a:pt x="318" y="163"/>
                  <a:pt x="318" y="163"/>
                </a:cubicBezTo>
                <a:cubicBezTo>
                  <a:pt x="339" y="142"/>
                  <a:pt x="339" y="142"/>
                  <a:pt x="339" y="142"/>
                </a:cubicBezTo>
                <a:cubicBezTo>
                  <a:pt x="346" y="135"/>
                  <a:pt x="353" y="135"/>
                  <a:pt x="360" y="135"/>
                </a:cubicBezTo>
                <a:cubicBezTo>
                  <a:pt x="374" y="135"/>
                  <a:pt x="389" y="149"/>
                  <a:pt x="389" y="163"/>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Tree>
    <p:extLst>
      <p:ext uri="{BB962C8B-B14F-4D97-AF65-F5344CB8AC3E}">
        <p14:creationId xmlns:p14="http://schemas.microsoft.com/office/powerpoint/2010/main" val="2579637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837501" y="2527520"/>
            <a:ext cx="568478" cy="3205278"/>
            <a:chOff x="2837501" y="2527520"/>
            <a:chExt cx="568478" cy="3205278"/>
          </a:xfrm>
        </p:grpSpPr>
        <p:sp>
          <p:nvSpPr>
            <p:cNvPr id="6" name="Rectangle 5"/>
            <p:cNvSpPr>
              <a:spLocks noChangeArrowheads="1"/>
            </p:cNvSpPr>
            <p:nvPr/>
          </p:nvSpPr>
          <p:spPr bwMode="auto">
            <a:xfrm>
              <a:off x="2837501" y="2553737"/>
              <a:ext cx="26216" cy="3152846"/>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Rectangle 6"/>
            <p:cNvSpPr>
              <a:spLocks noChangeArrowheads="1"/>
            </p:cNvSpPr>
            <p:nvPr/>
          </p:nvSpPr>
          <p:spPr bwMode="auto">
            <a:xfrm>
              <a:off x="2837501" y="5680366"/>
              <a:ext cx="529844" cy="26217"/>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a:spLocks noChangeArrowheads="1"/>
            </p:cNvSpPr>
            <p:nvPr/>
          </p:nvSpPr>
          <p:spPr bwMode="auto">
            <a:xfrm>
              <a:off x="2863718" y="4638615"/>
              <a:ext cx="503627" cy="26217"/>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a:spLocks noChangeArrowheads="1"/>
            </p:cNvSpPr>
            <p:nvPr/>
          </p:nvSpPr>
          <p:spPr bwMode="auto">
            <a:xfrm>
              <a:off x="2856818" y="3596866"/>
              <a:ext cx="510526" cy="26217"/>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a:spLocks noChangeArrowheads="1"/>
            </p:cNvSpPr>
            <p:nvPr/>
          </p:nvSpPr>
          <p:spPr bwMode="auto">
            <a:xfrm>
              <a:off x="2837501" y="2553737"/>
              <a:ext cx="529844" cy="24836"/>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Oval 10"/>
            <p:cNvSpPr>
              <a:spLocks noChangeArrowheads="1"/>
            </p:cNvSpPr>
            <p:nvPr/>
          </p:nvSpPr>
          <p:spPr bwMode="auto">
            <a:xfrm>
              <a:off x="3328710" y="5654149"/>
              <a:ext cx="77269" cy="7864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Oval 11"/>
            <p:cNvSpPr>
              <a:spLocks noChangeArrowheads="1"/>
            </p:cNvSpPr>
            <p:nvPr/>
          </p:nvSpPr>
          <p:spPr bwMode="auto">
            <a:xfrm>
              <a:off x="3328710" y="4612400"/>
              <a:ext cx="77269" cy="7864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Oval 12"/>
            <p:cNvSpPr>
              <a:spLocks noChangeArrowheads="1"/>
            </p:cNvSpPr>
            <p:nvPr/>
          </p:nvSpPr>
          <p:spPr bwMode="auto">
            <a:xfrm>
              <a:off x="3328710" y="3570650"/>
              <a:ext cx="77269" cy="7864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Oval 13"/>
            <p:cNvSpPr>
              <a:spLocks noChangeArrowheads="1"/>
            </p:cNvSpPr>
            <p:nvPr/>
          </p:nvSpPr>
          <p:spPr bwMode="auto">
            <a:xfrm>
              <a:off x="3328710" y="2527520"/>
              <a:ext cx="77269" cy="7726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4" name="Rounded Rectangle 23"/>
          <p:cNvSpPr/>
          <p:nvPr/>
        </p:nvSpPr>
        <p:spPr>
          <a:xfrm rot="16200000">
            <a:off x="5110545" y="564871"/>
            <a:ext cx="780927" cy="403000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3562773" y="2257346"/>
            <a:ext cx="616396" cy="6163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p:cNvSpPr/>
          <p:nvPr/>
        </p:nvSpPr>
        <p:spPr>
          <a:xfrm rot="16200000">
            <a:off x="5110545" y="1598395"/>
            <a:ext cx="780927" cy="403000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562773" y="3290870"/>
            <a:ext cx="616396" cy="6163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rot="16200000">
            <a:off x="5110545" y="2631918"/>
            <a:ext cx="780927" cy="403000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3562773" y="4324393"/>
            <a:ext cx="616396" cy="6163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ounded Rectangle 33"/>
          <p:cNvSpPr/>
          <p:nvPr/>
        </p:nvSpPr>
        <p:spPr>
          <a:xfrm rot="16200000">
            <a:off x="5110545" y="3665442"/>
            <a:ext cx="780927" cy="403000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562773" y="5357917"/>
            <a:ext cx="616396" cy="6163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half" idx="2"/>
          </p:nvPr>
        </p:nvSpPr>
        <p:spPr>
          <a:xfrm>
            <a:off x="498487" y="699856"/>
            <a:ext cx="11157817" cy="231007"/>
          </a:xfrm>
        </p:spPr>
        <p:txBody>
          <a:bodyPr/>
          <a:lstStyle/>
          <a:p>
            <a:r>
              <a:rPr lang="en-US" sz="2400" dirty="0"/>
              <a:t>Actionable Insights:</a:t>
            </a:r>
          </a:p>
        </p:txBody>
      </p:sp>
      <p:sp>
        <p:nvSpPr>
          <p:cNvPr id="40" name="Inhaltsplatzhalter 4"/>
          <p:cNvSpPr txBox="1">
            <a:spLocks/>
          </p:cNvSpPr>
          <p:nvPr/>
        </p:nvSpPr>
        <p:spPr>
          <a:xfrm>
            <a:off x="8469764" y="2899549"/>
            <a:ext cx="3436937" cy="275460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00" b="1" dirty="0">
                <a:solidFill>
                  <a:schemeClr val="tx1">
                    <a:lumMod val="50000"/>
                    <a:lumOff val="50000"/>
                  </a:schemeClr>
                </a:solidFill>
                <a:latin typeface="+mj-lt"/>
              </a:rPr>
              <a:t>The persuadable segment is easy to reach because of the amount of time they spend with content that is accessible. </a:t>
            </a:r>
          </a:p>
          <a:p>
            <a:pPr marL="0" indent="0" algn="ctr">
              <a:lnSpc>
                <a:spcPct val="100000"/>
              </a:lnSpc>
              <a:spcAft>
                <a:spcPts val="1200"/>
              </a:spcAft>
              <a:buNone/>
            </a:pPr>
            <a:r>
              <a:rPr lang="en-US" sz="1800" b="1" dirty="0">
                <a:solidFill>
                  <a:schemeClr val="tx1">
                    <a:lumMod val="50000"/>
                    <a:lumOff val="50000"/>
                  </a:schemeClr>
                </a:solidFill>
                <a:latin typeface="+mj-lt"/>
              </a:rPr>
              <a:t> This group isn’t the most likely to upgrade or spend more in retail, but they will be soon enough.  </a:t>
            </a:r>
            <a:br>
              <a:rPr lang="en-US" sz="1600" b="1" dirty="0">
                <a:solidFill>
                  <a:schemeClr val="tx1">
                    <a:lumMod val="50000"/>
                    <a:lumOff val="50000"/>
                  </a:schemeClr>
                </a:solidFill>
                <a:latin typeface="+mj-lt"/>
              </a:rPr>
            </a:br>
            <a:br>
              <a:rPr lang="en-US" sz="1400" b="1" dirty="0">
                <a:solidFill>
                  <a:schemeClr val="accent1"/>
                </a:solidFill>
                <a:latin typeface="+mj-lt"/>
              </a:rPr>
            </a:br>
            <a:endParaRPr lang="en-US" sz="1100" dirty="0">
              <a:solidFill>
                <a:schemeClr val="bg1">
                  <a:lumMod val="50000"/>
                </a:schemeClr>
              </a:solidFill>
              <a:latin typeface="+mn-lt"/>
            </a:endParaRPr>
          </a:p>
        </p:txBody>
      </p:sp>
      <p:grpSp>
        <p:nvGrpSpPr>
          <p:cNvPr id="16" name="Group 15"/>
          <p:cNvGrpSpPr/>
          <p:nvPr/>
        </p:nvGrpSpPr>
        <p:grpSpPr>
          <a:xfrm>
            <a:off x="4285145" y="2318895"/>
            <a:ext cx="2964109" cy="472097"/>
            <a:chOff x="5377309" y="2343826"/>
            <a:chExt cx="1879565" cy="472097"/>
          </a:xfrm>
        </p:grpSpPr>
        <p:sp>
          <p:nvSpPr>
            <p:cNvPr id="15" name="Rectangle 14"/>
            <p:cNvSpPr/>
            <p:nvPr/>
          </p:nvSpPr>
          <p:spPr>
            <a:xfrm>
              <a:off x="5377309" y="2343826"/>
              <a:ext cx="45719" cy="472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Inhaltsplatzhalter 4"/>
            <p:cNvSpPr txBox="1">
              <a:spLocks/>
            </p:cNvSpPr>
            <p:nvPr/>
          </p:nvSpPr>
          <p:spPr>
            <a:xfrm>
              <a:off x="5486401" y="2470850"/>
              <a:ext cx="1770473" cy="21544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600"/>
                </a:spcAft>
                <a:buNone/>
              </a:pPr>
              <a:r>
                <a:rPr lang="en-US" sz="1400" dirty="0">
                  <a:latin typeface="+mn-lt"/>
                </a:rPr>
                <a:t>2</a:t>
              </a:r>
              <a:r>
                <a:rPr lang="en-US" sz="1400" baseline="30000" dirty="0">
                  <a:latin typeface="+mn-lt"/>
                </a:rPr>
                <a:t>ND</a:t>
              </a:r>
              <a:r>
                <a:rPr lang="en-US" sz="1400" dirty="0">
                  <a:latin typeface="+mn-lt"/>
                </a:rPr>
                <a:t> Largest group of spirit drinkers</a:t>
              </a:r>
            </a:p>
          </p:txBody>
        </p:sp>
      </p:grpSp>
      <p:grpSp>
        <p:nvGrpSpPr>
          <p:cNvPr id="63" name="Group 62"/>
          <p:cNvGrpSpPr/>
          <p:nvPr/>
        </p:nvGrpSpPr>
        <p:grpSpPr>
          <a:xfrm>
            <a:off x="4285145" y="3362119"/>
            <a:ext cx="2964109" cy="472097"/>
            <a:chOff x="5377309" y="2343826"/>
            <a:chExt cx="1879565" cy="472097"/>
          </a:xfrm>
        </p:grpSpPr>
        <p:sp>
          <p:nvSpPr>
            <p:cNvPr id="65" name="Rectangle 64"/>
            <p:cNvSpPr/>
            <p:nvPr/>
          </p:nvSpPr>
          <p:spPr>
            <a:xfrm>
              <a:off x="5377309" y="2343826"/>
              <a:ext cx="45719" cy="472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Inhaltsplatzhalter 4"/>
            <p:cNvSpPr txBox="1">
              <a:spLocks/>
            </p:cNvSpPr>
            <p:nvPr/>
          </p:nvSpPr>
          <p:spPr>
            <a:xfrm>
              <a:off x="5486401" y="2470851"/>
              <a:ext cx="1770473" cy="21544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dirty="0">
                  <a:latin typeface="+mn-lt"/>
                </a:rPr>
                <a:t>Still into club scene – drinking out</a:t>
              </a:r>
            </a:p>
          </p:txBody>
        </p:sp>
      </p:grpSp>
      <p:grpSp>
        <p:nvGrpSpPr>
          <p:cNvPr id="67" name="Group 66"/>
          <p:cNvGrpSpPr/>
          <p:nvPr/>
        </p:nvGrpSpPr>
        <p:grpSpPr>
          <a:xfrm>
            <a:off x="4285145" y="4397843"/>
            <a:ext cx="3230866" cy="472097"/>
            <a:chOff x="5377309" y="2343826"/>
            <a:chExt cx="1879565" cy="472097"/>
          </a:xfrm>
        </p:grpSpPr>
        <p:sp>
          <p:nvSpPr>
            <p:cNvPr id="69" name="Rectangle 68"/>
            <p:cNvSpPr/>
            <p:nvPr/>
          </p:nvSpPr>
          <p:spPr>
            <a:xfrm>
              <a:off x="5377309" y="2343826"/>
              <a:ext cx="45719" cy="472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Inhaltsplatzhalter 4"/>
            <p:cNvSpPr txBox="1">
              <a:spLocks/>
            </p:cNvSpPr>
            <p:nvPr/>
          </p:nvSpPr>
          <p:spPr>
            <a:xfrm>
              <a:off x="5486401" y="2363129"/>
              <a:ext cx="1770473" cy="43088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600"/>
                </a:spcAft>
                <a:buNone/>
              </a:pPr>
              <a:r>
                <a:rPr lang="en-US" sz="1400" dirty="0">
                  <a:latin typeface="+mn-lt"/>
                </a:rPr>
                <a:t>Not brand loyal and looking for discounts often due to income status</a:t>
              </a:r>
            </a:p>
          </p:txBody>
        </p:sp>
      </p:grpSp>
      <p:grpSp>
        <p:nvGrpSpPr>
          <p:cNvPr id="71" name="Group 70"/>
          <p:cNvGrpSpPr/>
          <p:nvPr/>
        </p:nvGrpSpPr>
        <p:grpSpPr>
          <a:xfrm>
            <a:off x="4255937" y="5458726"/>
            <a:ext cx="2993318" cy="472097"/>
            <a:chOff x="5377309" y="2343826"/>
            <a:chExt cx="1879565" cy="472097"/>
          </a:xfrm>
        </p:grpSpPr>
        <p:sp>
          <p:nvSpPr>
            <p:cNvPr id="73" name="Rectangle 72"/>
            <p:cNvSpPr/>
            <p:nvPr/>
          </p:nvSpPr>
          <p:spPr>
            <a:xfrm>
              <a:off x="5377309" y="2343826"/>
              <a:ext cx="45719" cy="472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Inhaltsplatzhalter 4"/>
            <p:cNvSpPr txBox="1">
              <a:spLocks/>
            </p:cNvSpPr>
            <p:nvPr/>
          </p:nvSpPr>
          <p:spPr>
            <a:xfrm>
              <a:off x="5486401" y="2470851"/>
              <a:ext cx="1770473" cy="21544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dirty="0">
                  <a:latin typeface="+mn-lt"/>
                </a:rPr>
                <a:t>Video and social media rule!</a:t>
              </a:r>
            </a:p>
          </p:txBody>
        </p:sp>
      </p:grpSp>
      <p:grpSp>
        <p:nvGrpSpPr>
          <p:cNvPr id="77" name="Group 76">
            <a:extLst>
              <a:ext uri="{FF2B5EF4-FFF2-40B4-BE49-F238E27FC236}">
                <a16:creationId xmlns:a16="http://schemas.microsoft.com/office/drawing/2014/main" id="{9F1594C9-9487-4F45-8C3C-9F11748654F3}"/>
              </a:ext>
            </a:extLst>
          </p:cNvPr>
          <p:cNvGrpSpPr/>
          <p:nvPr/>
        </p:nvGrpSpPr>
        <p:grpSpPr>
          <a:xfrm flipH="1">
            <a:off x="7652011" y="2578572"/>
            <a:ext cx="625678" cy="3231987"/>
            <a:chOff x="2837501" y="2527520"/>
            <a:chExt cx="568478" cy="3205278"/>
          </a:xfrm>
        </p:grpSpPr>
        <p:sp>
          <p:nvSpPr>
            <p:cNvPr id="78" name="Rectangle 77">
              <a:extLst>
                <a:ext uri="{FF2B5EF4-FFF2-40B4-BE49-F238E27FC236}">
                  <a16:creationId xmlns:a16="http://schemas.microsoft.com/office/drawing/2014/main" id="{804D65C3-E2EB-443B-AA7D-641CD2862F75}"/>
                </a:ext>
              </a:extLst>
            </p:cNvPr>
            <p:cNvSpPr>
              <a:spLocks noChangeArrowheads="1"/>
            </p:cNvSpPr>
            <p:nvPr/>
          </p:nvSpPr>
          <p:spPr bwMode="auto">
            <a:xfrm>
              <a:off x="2837501" y="2553737"/>
              <a:ext cx="26216" cy="3152846"/>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78">
              <a:extLst>
                <a:ext uri="{FF2B5EF4-FFF2-40B4-BE49-F238E27FC236}">
                  <a16:creationId xmlns:a16="http://schemas.microsoft.com/office/drawing/2014/main" id="{2F0F5299-19EE-4F27-91A0-364B41D4D06B}"/>
                </a:ext>
              </a:extLst>
            </p:cNvPr>
            <p:cNvSpPr>
              <a:spLocks noChangeArrowheads="1"/>
            </p:cNvSpPr>
            <p:nvPr/>
          </p:nvSpPr>
          <p:spPr bwMode="auto">
            <a:xfrm>
              <a:off x="2837501" y="5680366"/>
              <a:ext cx="529844" cy="26217"/>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81">
              <a:extLst>
                <a:ext uri="{FF2B5EF4-FFF2-40B4-BE49-F238E27FC236}">
                  <a16:creationId xmlns:a16="http://schemas.microsoft.com/office/drawing/2014/main" id="{D0F57F9E-E1BE-40AC-877B-B624F0636EC9}"/>
                </a:ext>
              </a:extLst>
            </p:cNvPr>
            <p:cNvSpPr>
              <a:spLocks noChangeArrowheads="1"/>
            </p:cNvSpPr>
            <p:nvPr/>
          </p:nvSpPr>
          <p:spPr bwMode="auto">
            <a:xfrm>
              <a:off x="2837501" y="2553737"/>
              <a:ext cx="529844" cy="24836"/>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Oval 82">
              <a:extLst>
                <a:ext uri="{FF2B5EF4-FFF2-40B4-BE49-F238E27FC236}">
                  <a16:creationId xmlns:a16="http://schemas.microsoft.com/office/drawing/2014/main" id="{922C6A18-00B2-451B-A583-5DE12121DC37}"/>
                </a:ext>
              </a:extLst>
            </p:cNvPr>
            <p:cNvSpPr>
              <a:spLocks noChangeArrowheads="1"/>
            </p:cNvSpPr>
            <p:nvPr/>
          </p:nvSpPr>
          <p:spPr bwMode="auto">
            <a:xfrm>
              <a:off x="3328710" y="5654149"/>
              <a:ext cx="77269" cy="7864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Oval 85">
              <a:extLst>
                <a:ext uri="{FF2B5EF4-FFF2-40B4-BE49-F238E27FC236}">
                  <a16:creationId xmlns:a16="http://schemas.microsoft.com/office/drawing/2014/main" id="{5340576F-5BDE-4EB1-AD9C-E98A04FA24D0}"/>
                </a:ext>
              </a:extLst>
            </p:cNvPr>
            <p:cNvSpPr>
              <a:spLocks noChangeArrowheads="1"/>
            </p:cNvSpPr>
            <p:nvPr/>
          </p:nvSpPr>
          <p:spPr bwMode="auto">
            <a:xfrm>
              <a:off x="3328710" y="2527520"/>
              <a:ext cx="77269" cy="7726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5" name="Title 1"/>
          <p:cNvSpPr>
            <a:spLocks noGrp="1"/>
          </p:cNvSpPr>
          <p:nvPr>
            <p:ph type="title"/>
          </p:nvPr>
        </p:nvSpPr>
        <p:spPr>
          <a:xfrm>
            <a:off x="485115" y="36154"/>
            <a:ext cx="11157817" cy="660511"/>
          </a:xfrm>
        </p:spPr>
        <p:txBody>
          <a:bodyPr/>
          <a:lstStyle/>
          <a:p>
            <a:r>
              <a:rPr lang="en-US" sz="3600" dirty="0"/>
              <a:t>Segment 2 – Persudables   </a:t>
            </a:r>
          </a:p>
        </p:txBody>
      </p:sp>
      <p:pic>
        <p:nvPicPr>
          <p:cNvPr id="17" name="Picture 16">
            <a:extLst>
              <a:ext uri="{FF2B5EF4-FFF2-40B4-BE49-F238E27FC236}">
                <a16:creationId xmlns:a16="http://schemas.microsoft.com/office/drawing/2014/main" id="{A9CAF4BF-D127-4120-BF9F-176D92E8704D}"/>
              </a:ext>
            </a:extLst>
          </p:cNvPr>
          <p:cNvPicPr>
            <a:picLocks noChangeAspect="1"/>
          </p:cNvPicPr>
          <p:nvPr/>
        </p:nvPicPr>
        <p:blipFill>
          <a:blip r:embed="rId2"/>
          <a:stretch>
            <a:fillRect/>
          </a:stretch>
        </p:blipFill>
        <p:spPr>
          <a:xfrm>
            <a:off x="316317" y="1779025"/>
            <a:ext cx="2289998" cy="4449671"/>
          </a:xfrm>
          <a:prstGeom prst="rect">
            <a:avLst/>
          </a:prstGeom>
          <a:ln>
            <a:noFill/>
          </a:ln>
          <a:effectLst>
            <a:outerShdw blurRad="292100" dist="139700" dir="2700000" algn="tl" rotWithShape="0">
              <a:srgbClr val="333333">
                <a:alpha val="65000"/>
              </a:srgbClr>
            </a:outerShdw>
          </a:effectLst>
        </p:spPr>
      </p:pic>
      <p:sp>
        <p:nvSpPr>
          <p:cNvPr id="49" name="Freeform 47">
            <a:extLst>
              <a:ext uri="{FF2B5EF4-FFF2-40B4-BE49-F238E27FC236}">
                <a16:creationId xmlns:a16="http://schemas.microsoft.com/office/drawing/2014/main" id="{CB28BAA3-C516-421F-A65A-6FB0CAB8AAFE}"/>
              </a:ext>
            </a:extLst>
          </p:cNvPr>
          <p:cNvSpPr>
            <a:spLocks noChangeArrowheads="1"/>
          </p:cNvSpPr>
          <p:nvPr/>
        </p:nvSpPr>
        <p:spPr bwMode="auto">
          <a:xfrm>
            <a:off x="3665594" y="2406851"/>
            <a:ext cx="385919" cy="293772"/>
          </a:xfrm>
          <a:custGeom>
            <a:avLst/>
            <a:gdLst>
              <a:gd name="T0" fmla="*/ 497 w 498"/>
              <a:gd name="T1" fmla="*/ 434 h 435"/>
              <a:gd name="T2" fmla="*/ 497 w 498"/>
              <a:gd name="T3" fmla="*/ 434 h 435"/>
              <a:gd name="T4" fmla="*/ 487 w 498"/>
              <a:gd name="T5" fmla="*/ 328 h 435"/>
              <a:gd name="T6" fmla="*/ 425 w 498"/>
              <a:gd name="T7" fmla="*/ 293 h 435"/>
              <a:gd name="T8" fmla="*/ 372 w 498"/>
              <a:gd name="T9" fmla="*/ 231 h 435"/>
              <a:gd name="T10" fmla="*/ 390 w 498"/>
              <a:gd name="T11" fmla="*/ 196 h 435"/>
              <a:gd name="T12" fmla="*/ 408 w 498"/>
              <a:gd name="T13" fmla="*/ 159 h 435"/>
              <a:gd name="T14" fmla="*/ 399 w 498"/>
              <a:gd name="T15" fmla="*/ 151 h 435"/>
              <a:gd name="T16" fmla="*/ 408 w 498"/>
              <a:gd name="T17" fmla="*/ 115 h 435"/>
              <a:gd name="T18" fmla="*/ 346 w 498"/>
              <a:gd name="T19" fmla="*/ 62 h 435"/>
              <a:gd name="T20" fmla="*/ 284 w 498"/>
              <a:gd name="T21" fmla="*/ 115 h 435"/>
              <a:gd name="T22" fmla="*/ 293 w 498"/>
              <a:gd name="T23" fmla="*/ 151 h 435"/>
              <a:gd name="T24" fmla="*/ 284 w 498"/>
              <a:gd name="T25" fmla="*/ 159 h 435"/>
              <a:gd name="T26" fmla="*/ 302 w 498"/>
              <a:gd name="T27" fmla="*/ 196 h 435"/>
              <a:gd name="T28" fmla="*/ 311 w 498"/>
              <a:gd name="T29" fmla="*/ 231 h 435"/>
              <a:gd name="T30" fmla="*/ 293 w 498"/>
              <a:gd name="T31" fmla="*/ 275 h 435"/>
              <a:gd name="T32" fmla="*/ 381 w 498"/>
              <a:gd name="T33" fmla="*/ 364 h 435"/>
              <a:gd name="T34" fmla="*/ 381 w 498"/>
              <a:gd name="T35" fmla="*/ 434 h 435"/>
              <a:gd name="T36" fmla="*/ 497 w 498"/>
              <a:gd name="T37" fmla="*/ 434 h 435"/>
              <a:gd name="T38" fmla="*/ 258 w 498"/>
              <a:gd name="T39" fmla="*/ 302 h 435"/>
              <a:gd name="T40" fmla="*/ 258 w 498"/>
              <a:gd name="T41" fmla="*/ 302 h 435"/>
              <a:gd name="T42" fmla="*/ 187 w 498"/>
              <a:gd name="T43" fmla="*/ 231 h 435"/>
              <a:gd name="T44" fmla="*/ 213 w 498"/>
              <a:gd name="T45" fmla="*/ 168 h 435"/>
              <a:gd name="T46" fmla="*/ 231 w 498"/>
              <a:gd name="T47" fmla="*/ 133 h 435"/>
              <a:gd name="T48" fmla="*/ 222 w 498"/>
              <a:gd name="T49" fmla="*/ 115 h 435"/>
              <a:gd name="T50" fmla="*/ 231 w 498"/>
              <a:gd name="T51" fmla="*/ 71 h 435"/>
              <a:gd name="T52" fmla="*/ 151 w 498"/>
              <a:gd name="T53" fmla="*/ 0 h 435"/>
              <a:gd name="T54" fmla="*/ 71 w 498"/>
              <a:gd name="T55" fmla="*/ 71 h 435"/>
              <a:gd name="T56" fmla="*/ 71 w 498"/>
              <a:gd name="T57" fmla="*/ 115 h 435"/>
              <a:gd name="T58" fmla="*/ 71 w 498"/>
              <a:gd name="T59" fmla="*/ 133 h 435"/>
              <a:gd name="T60" fmla="*/ 89 w 498"/>
              <a:gd name="T61" fmla="*/ 168 h 435"/>
              <a:gd name="T62" fmla="*/ 107 w 498"/>
              <a:gd name="T63" fmla="*/ 231 h 435"/>
              <a:gd name="T64" fmla="*/ 45 w 498"/>
              <a:gd name="T65" fmla="*/ 302 h 435"/>
              <a:gd name="T66" fmla="*/ 0 w 498"/>
              <a:gd name="T67" fmla="*/ 346 h 435"/>
              <a:gd name="T68" fmla="*/ 0 w 498"/>
              <a:gd name="T69" fmla="*/ 434 h 435"/>
              <a:gd name="T70" fmla="*/ 346 w 498"/>
              <a:gd name="T71" fmla="*/ 434 h 435"/>
              <a:gd name="T72" fmla="*/ 346 w 498"/>
              <a:gd name="T73" fmla="*/ 364 h 435"/>
              <a:gd name="T74" fmla="*/ 258 w 498"/>
              <a:gd name="T75" fmla="*/ 30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8" h="435">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chemeClr val="accent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a:defRPr/>
            </a:pPr>
            <a:endParaRPr lang="en-US" dirty="0">
              <a:latin typeface="+mn-lt"/>
              <a:ea typeface="+mn-ea"/>
              <a:cs typeface="+mn-cs"/>
            </a:endParaRPr>
          </a:p>
        </p:txBody>
      </p:sp>
      <p:pic>
        <p:nvPicPr>
          <p:cNvPr id="26" name="Graphic 25" descr="Dance">
            <a:extLst>
              <a:ext uri="{FF2B5EF4-FFF2-40B4-BE49-F238E27FC236}">
                <a16:creationId xmlns:a16="http://schemas.microsoft.com/office/drawing/2014/main" id="{E6B991B2-6017-4068-9589-C3E2BE0B56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09970" y="3349581"/>
            <a:ext cx="468385" cy="468385"/>
          </a:xfrm>
          <a:prstGeom prst="rect">
            <a:avLst/>
          </a:prstGeom>
        </p:spPr>
      </p:pic>
      <p:pic>
        <p:nvPicPr>
          <p:cNvPr id="30" name="Graphic 29" descr="Piggy Bank">
            <a:extLst>
              <a:ext uri="{FF2B5EF4-FFF2-40B4-BE49-F238E27FC236}">
                <a16:creationId xmlns:a16="http://schemas.microsoft.com/office/drawing/2014/main" id="{B4F68BA5-B90F-4CEB-A7AE-A62EFE677EB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19871" y="4368784"/>
            <a:ext cx="539661" cy="539661"/>
          </a:xfrm>
          <a:prstGeom prst="rect">
            <a:avLst/>
          </a:prstGeom>
        </p:spPr>
      </p:pic>
      <p:sp>
        <p:nvSpPr>
          <p:cNvPr id="58" name="Freeform 40">
            <a:extLst>
              <a:ext uri="{FF2B5EF4-FFF2-40B4-BE49-F238E27FC236}">
                <a16:creationId xmlns:a16="http://schemas.microsoft.com/office/drawing/2014/main" id="{743FB69C-C2A1-4689-B9F8-046D45E02CF8}"/>
              </a:ext>
            </a:extLst>
          </p:cNvPr>
          <p:cNvSpPr>
            <a:spLocks noChangeArrowheads="1"/>
          </p:cNvSpPr>
          <p:nvPr/>
        </p:nvSpPr>
        <p:spPr bwMode="auto">
          <a:xfrm>
            <a:off x="3663046" y="5458726"/>
            <a:ext cx="399355" cy="436860"/>
          </a:xfrm>
          <a:custGeom>
            <a:avLst/>
            <a:gdLst>
              <a:gd name="T0" fmla="*/ 72192291 w 587"/>
              <a:gd name="T1" fmla="*/ 61832672 h 567"/>
              <a:gd name="T2" fmla="*/ 72192291 w 587"/>
              <a:gd name="T3" fmla="*/ 61832672 h 567"/>
              <a:gd name="T4" fmla="*/ 53950255 w 587"/>
              <a:gd name="T5" fmla="*/ 61832672 h 567"/>
              <a:gd name="T6" fmla="*/ 48386931 w 587"/>
              <a:gd name="T7" fmla="*/ 61832672 h 567"/>
              <a:gd name="T8" fmla="*/ 48386931 w 587"/>
              <a:gd name="T9" fmla="*/ 68224410 h 567"/>
              <a:gd name="T10" fmla="*/ 53950255 w 587"/>
              <a:gd name="T11" fmla="*/ 72920786 h 567"/>
              <a:gd name="T12" fmla="*/ 53950255 w 587"/>
              <a:gd name="T13" fmla="*/ 73833840 h 567"/>
              <a:gd name="T14" fmla="*/ 21864833 w 587"/>
              <a:gd name="T15" fmla="*/ 73833840 h 567"/>
              <a:gd name="T16" fmla="*/ 21864833 w 587"/>
              <a:gd name="T17" fmla="*/ 72920786 h 567"/>
              <a:gd name="T18" fmla="*/ 26522098 w 587"/>
              <a:gd name="T19" fmla="*/ 68224410 h 567"/>
              <a:gd name="T20" fmla="*/ 26522098 w 587"/>
              <a:gd name="T21" fmla="*/ 61832672 h 567"/>
              <a:gd name="T22" fmla="*/ 21864833 w 587"/>
              <a:gd name="T23" fmla="*/ 61832672 h 567"/>
              <a:gd name="T24" fmla="*/ 3622437 w 587"/>
              <a:gd name="T25" fmla="*/ 61832672 h 567"/>
              <a:gd name="T26" fmla="*/ 0 w 587"/>
              <a:gd name="T27" fmla="*/ 58180095 h 567"/>
              <a:gd name="T28" fmla="*/ 0 w 587"/>
              <a:gd name="T29" fmla="*/ 9262007 h 567"/>
              <a:gd name="T30" fmla="*/ 3622437 w 587"/>
              <a:gd name="T31" fmla="*/ 5609430 h 567"/>
              <a:gd name="T32" fmla="*/ 30144895 w 587"/>
              <a:gd name="T33" fmla="*/ 5609430 h 567"/>
              <a:gd name="T34" fmla="*/ 30144895 w 587"/>
              <a:gd name="T35" fmla="*/ 10175061 h 567"/>
              <a:gd name="T36" fmla="*/ 4528137 w 587"/>
              <a:gd name="T37" fmla="*/ 10175061 h 567"/>
              <a:gd name="T38" fmla="*/ 4528137 w 587"/>
              <a:gd name="T39" fmla="*/ 51657611 h 567"/>
              <a:gd name="T40" fmla="*/ 70380892 w 587"/>
              <a:gd name="T41" fmla="*/ 51657611 h 567"/>
              <a:gd name="T42" fmla="*/ 70380892 w 587"/>
              <a:gd name="T43" fmla="*/ 10175061 h 567"/>
              <a:gd name="T44" fmla="*/ 44764493 w 587"/>
              <a:gd name="T45" fmla="*/ 10175061 h 567"/>
              <a:gd name="T46" fmla="*/ 44764493 w 587"/>
              <a:gd name="T47" fmla="*/ 5609430 h 567"/>
              <a:gd name="T48" fmla="*/ 72192291 w 587"/>
              <a:gd name="T49" fmla="*/ 5609430 h 567"/>
              <a:gd name="T50" fmla="*/ 75814728 w 587"/>
              <a:gd name="T51" fmla="*/ 9262007 h 567"/>
              <a:gd name="T52" fmla="*/ 75814728 w 587"/>
              <a:gd name="T53" fmla="*/ 58180095 h 567"/>
              <a:gd name="T54" fmla="*/ 72192291 w 587"/>
              <a:gd name="T55" fmla="*/ 61832672 h 567"/>
              <a:gd name="T56" fmla="*/ 50327458 w 587"/>
              <a:gd name="T57" fmla="*/ 21263175 h 567"/>
              <a:gd name="T58" fmla="*/ 50327458 w 587"/>
              <a:gd name="T59" fmla="*/ 21263175 h 567"/>
              <a:gd name="T60" fmla="*/ 48386931 w 587"/>
              <a:gd name="T61" fmla="*/ 24002337 h 567"/>
              <a:gd name="T62" fmla="*/ 40236356 w 587"/>
              <a:gd name="T63" fmla="*/ 32351290 h 567"/>
              <a:gd name="T64" fmla="*/ 37519259 w 587"/>
              <a:gd name="T65" fmla="*/ 33264343 h 567"/>
              <a:gd name="T66" fmla="*/ 35707860 w 587"/>
              <a:gd name="T67" fmla="*/ 32351290 h 567"/>
              <a:gd name="T68" fmla="*/ 26522098 w 587"/>
              <a:gd name="T69" fmla="*/ 24002337 h 567"/>
              <a:gd name="T70" fmla="*/ 25616758 w 587"/>
              <a:gd name="T71" fmla="*/ 21263175 h 567"/>
              <a:gd name="T72" fmla="*/ 29239196 w 587"/>
              <a:gd name="T73" fmla="*/ 17610598 h 567"/>
              <a:gd name="T74" fmla="*/ 31955934 w 587"/>
              <a:gd name="T75" fmla="*/ 18523652 h 567"/>
              <a:gd name="T76" fmla="*/ 33767333 w 587"/>
              <a:gd name="T77" fmla="*/ 21263175 h 567"/>
              <a:gd name="T78" fmla="*/ 33767333 w 587"/>
              <a:gd name="T79" fmla="*/ 3782961 h 567"/>
              <a:gd name="T80" fmla="*/ 37519259 w 587"/>
              <a:gd name="T81" fmla="*/ 0 h 567"/>
              <a:gd name="T82" fmla="*/ 41141696 w 587"/>
              <a:gd name="T83" fmla="*/ 3782961 h 567"/>
              <a:gd name="T84" fmla="*/ 41141696 w 587"/>
              <a:gd name="T85" fmla="*/ 21263175 h 567"/>
              <a:gd name="T86" fmla="*/ 43858794 w 587"/>
              <a:gd name="T87" fmla="*/ 18523652 h 567"/>
              <a:gd name="T88" fmla="*/ 46575532 w 587"/>
              <a:gd name="T89" fmla="*/ 17610598 h 567"/>
              <a:gd name="T90" fmla="*/ 50327458 w 587"/>
              <a:gd name="T91" fmla="*/ 21263175 h 56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87" h="567">
                <a:moveTo>
                  <a:pt x="558" y="474"/>
                </a:moveTo>
                <a:lnTo>
                  <a:pt x="558" y="474"/>
                </a:lnTo>
                <a:cubicBezTo>
                  <a:pt x="417" y="474"/>
                  <a:pt x="417" y="474"/>
                  <a:pt x="417" y="474"/>
                </a:cubicBezTo>
                <a:cubicBezTo>
                  <a:pt x="374" y="474"/>
                  <a:pt x="374" y="474"/>
                  <a:pt x="374" y="474"/>
                </a:cubicBezTo>
                <a:cubicBezTo>
                  <a:pt x="374" y="523"/>
                  <a:pt x="374" y="523"/>
                  <a:pt x="374" y="523"/>
                </a:cubicBezTo>
                <a:cubicBezTo>
                  <a:pt x="417" y="559"/>
                  <a:pt x="417" y="559"/>
                  <a:pt x="417" y="559"/>
                </a:cubicBezTo>
                <a:cubicBezTo>
                  <a:pt x="417" y="566"/>
                  <a:pt x="417" y="566"/>
                  <a:pt x="417" y="566"/>
                </a:cubicBezTo>
                <a:cubicBezTo>
                  <a:pt x="169" y="566"/>
                  <a:pt x="169" y="566"/>
                  <a:pt x="169" y="566"/>
                </a:cubicBezTo>
                <a:cubicBezTo>
                  <a:pt x="169" y="559"/>
                  <a:pt x="169" y="559"/>
                  <a:pt x="169" y="559"/>
                </a:cubicBezTo>
                <a:cubicBezTo>
                  <a:pt x="205" y="523"/>
                  <a:pt x="205" y="523"/>
                  <a:pt x="205" y="523"/>
                </a:cubicBezTo>
                <a:cubicBezTo>
                  <a:pt x="205" y="474"/>
                  <a:pt x="205" y="474"/>
                  <a:pt x="205" y="474"/>
                </a:cubicBezTo>
                <a:cubicBezTo>
                  <a:pt x="169" y="474"/>
                  <a:pt x="169" y="474"/>
                  <a:pt x="169" y="474"/>
                </a:cubicBezTo>
                <a:cubicBezTo>
                  <a:pt x="28" y="474"/>
                  <a:pt x="28" y="474"/>
                  <a:pt x="28" y="474"/>
                </a:cubicBezTo>
                <a:cubicBezTo>
                  <a:pt x="14" y="474"/>
                  <a:pt x="0" y="460"/>
                  <a:pt x="0" y="446"/>
                </a:cubicBezTo>
                <a:cubicBezTo>
                  <a:pt x="0" y="71"/>
                  <a:pt x="0" y="71"/>
                  <a:pt x="0" y="71"/>
                </a:cubicBezTo>
                <a:cubicBezTo>
                  <a:pt x="0" y="50"/>
                  <a:pt x="14" y="43"/>
                  <a:pt x="28" y="43"/>
                </a:cubicBezTo>
                <a:cubicBezTo>
                  <a:pt x="233" y="43"/>
                  <a:pt x="233" y="43"/>
                  <a:pt x="233" y="43"/>
                </a:cubicBezTo>
                <a:cubicBezTo>
                  <a:pt x="233" y="78"/>
                  <a:pt x="233" y="78"/>
                  <a:pt x="233" y="78"/>
                </a:cubicBezTo>
                <a:cubicBezTo>
                  <a:pt x="35" y="78"/>
                  <a:pt x="35" y="78"/>
                  <a:pt x="35" y="78"/>
                </a:cubicBezTo>
                <a:cubicBezTo>
                  <a:pt x="35" y="396"/>
                  <a:pt x="35" y="396"/>
                  <a:pt x="35" y="396"/>
                </a:cubicBezTo>
                <a:cubicBezTo>
                  <a:pt x="544" y="396"/>
                  <a:pt x="544" y="396"/>
                  <a:pt x="544" y="396"/>
                </a:cubicBezTo>
                <a:cubicBezTo>
                  <a:pt x="544" y="78"/>
                  <a:pt x="544" y="78"/>
                  <a:pt x="544" y="78"/>
                </a:cubicBezTo>
                <a:cubicBezTo>
                  <a:pt x="346" y="78"/>
                  <a:pt x="346" y="78"/>
                  <a:pt x="346" y="78"/>
                </a:cubicBezTo>
                <a:cubicBezTo>
                  <a:pt x="346" y="43"/>
                  <a:pt x="346" y="43"/>
                  <a:pt x="346" y="43"/>
                </a:cubicBezTo>
                <a:cubicBezTo>
                  <a:pt x="558" y="43"/>
                  <a:pt x="558" y="43"/>
                  <a:pt x="558" y="43"/>
                </a:cubicBezTo>
                <a:cubicBezTo>
                  <a:pt x="572" y="43"/>
                  <a:pt x="586" y="50"/>
                  <a:pt x="586" y="71"/>
                </a:cubicBezTo>
                <a:cubicBezTo>
                  <a:pt x="586" y="446"/>
                  <a:pt x="586" y="446"/>
                  <a:pt x="586" y="446"/>
                </a:cubicBezTo>
                <a:cubicBezTo>
                  <a:pt x="586" y="460"/>
                  <a:pt x="572" y="474"/>
                  <a:pt x="558" y="474"/>
                </a:cubicBezTo>
                <a:close/>
                <a:moveTo>
                  <a:pt x="389" y="163"/>
                </a:moveTo>
                <a:lnTo>
                  <a:pt x="389" y="163"/>
                </a:lnTo>
                <a:cubicBezTo>
                  <a:pt x="389" y="170"/>
                  <a:pt x="382" y="177"/>
                  <a:pt x="374" y="184"/>
                </a:cubicBezTo>
                <a:cubicBezTo>
                  <a:pt x="311" y="248"/>
                  <a:pt x="311" y="248"/>
                  <a:pt x="311" y="248"/>
                </a:cubicBezTo>
                <a:cubicBezTo>
                  <a:pt x="304" y="255"/>
                  <a:pt x="297" y="255"/>
                  <a:pt x="290" y="255"/>
                </a:cubicBezTo>
                <a:cubicBezTo>
                  <a:pt x="283" y="255"/>
                  <a:pt x="276" y="255"/>
                  <a:pt x="276" y="248"/>
                </a:cubicBezTo>
                <a:cubicBezTo>
                  <a:pt x="205" y="184"/>
                  <a:pt x="205" y="184"/>
                  <a:pt x="205" y="184"/>
                </a:cubicBezTo>
                <a:cubicBezTo>
                  <a:pt x="198" y="177"/>
                  <a:pt x="198" y="170"/>
                  <a:pt x="198" y="163"/>
                </a:cubicBezTo>
                <a:cubicBezTo>
                  <a:pt x="198" y="149"/>
                  <a:pt x="212" y="135"/>
                  <a:pt x="226" y="135"/>
                </a:cubicBezTo>
                <a:cubicBezTo>
                  <a:pt x="233" y="135"/>
                  <a:pt x="240" y="135"/>
                  <a:pt x="247" y="142"/>
                </a:cubicBezTo>
                <a:cubicBezTo>
                  <a:pt x="261" y="163"/>
                  <a:pt x="261" y="163"/>
                  <a:pt x="261" y="163"/>
                </a:cubicBezTo>
                <a:cubicBezTo>
                  <a:pt x="261" y="29"/>
                  <a:pt x="261" y="29"/>
                  <a:pt x="261" y="29"/>
                </a:cubicBezTo>
                <a:cubicBezTo>
                  <a:pt x="261" y="15"/>
                  <a:pt x="276" y="0"/>
                  <a:pt x="290" y="0"/>
                </a:cubicBezTo>
                <a:cubicBezTo>
                  <a:pt x="311" y="0"/>
                  <a:pt x="318" y="15"/>
                  <a:pt x="318" y="29"/>
                </a:cubicBezTo>
                <a:cubicBezTo>
                  <a:pt x="318" y="163"/>
                  <a:pt x="318" y="163"/>
                  <a:pt x="318" y="163"/>
                </a:cubicBezTo>
                <a:cubicBezTo>
                  <a:pt x="339" y="142"/>
                  <a:pt x="339" y="142"/>
                  <a:pt x="339" y="142"/>
                </a:cubicBezTo>
                <a:cubicBezTo>
                  <a:pt x="346" y="135"/>
                  <a:pt x="353" y="135"/>
                  <a:pt x="360" y="135"/>
                </a:cubicBezTo>
                <a:cubicBezTo>
                  <a:pt x="374" y="135"/>
                  <a:pt x="389" y="149"/>
                  <a:pt x="389" y="163"/>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Tree>
    <p:extLst>
      <p:ext uri="{BB962C8B-B14F-4D97-AF65-F5344CB8AC3E}">
        <p14:creationId xmlns:p14="http://schemas.microsoft.com/office/powerpoint/2010/main" val="3627751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16000" decel="84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accel="16000" decel="8400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1+#ppt_w/2"/>
                                          </p:val>
                                        </p:tav>
                                        <p:tav tm="100000">
                                          <p:val>
                                            <p:strVal val="#ppt_x"/>
                                          </p:val>
                                        </p:tav>
                                      </p:tavLst>
                                    </p:anim>
                                    <p:anim calcmode="lin" valueType="num">
                                      <p:cBhvr additive="base">
                                        <p:cTn id="13" dur="500" fill="hold"/>
                                        <p:tgtEl>
                                          <p:spTgt spid="2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2" presetClass="entr" presetSubtype="2" accel="16000" decel="8400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1+#ppt_w/2"/>
                                          </p:val>
                                        </p:tav>
                                        <p:tav tm="100000">
                                          <p:val>
                                            <p:strVal val="#ppt_x"/>
                                          </p:val>
                                        </p:tav>
                                      </p:tavLst>
                                    </p:anim>
                                    <p:anim calcmode="lin" valueType="num">
                                      <p:cBhvr additive="base">
                                        <p:cTn id="27" dur="500" fill="hold"/>
                                        <p:tgtEl>
                                          <p:spTgt spid="40"/>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2" accel="16000" decel="8400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1+#ppt_w/2"/>
                                          </p:val>
                                        </p:tav>
                                        <p:tav tm="100000">
                                          <p:val>
                                            <p:strVal val="#ppt_x"/>
                                          </p:val>
                                        </p:tav>
                                      </p:tavLst>
                                    </p:anim>
                                    <p:anim calcmode="lin" valueType="num">
                                      <p:cBhvr additive="base">
                                        <p:cTn id="32" dur="500" fill="hold"/>
                                        <p:tgtEl>
                                          <p:spTgt spid="28"/>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p:cTn id="36" dur="500" fill="hold"/>
                                        <p:tgtEl>
                                          <p:spTgt spid="29"/>
                                        </p:tgtEl>
                                        <p:attrNameLst>
                                          <p:attrName>ppt_w</p:attrName>
                                        </p:attrNameLst>
                                      </p:cBhvr>
                                      <p:tavLst>
                                        <p:tav tm="0">
                                          <p:val>
                                            <p:fltVal val="0"/>
                                          </p:val>
                                        </p:tav>
                                        <p:tav tm="100000">
                                          <p:val>
                                            <p:strVal val="#ppt_w"/>
                                          </p:val>
                                        </p:tav>
                                      </p:tavLst>
                                    </p:anim>
                                    <p:anim calcmode="lin" valueType="num">
                                      <p:cBhvr>
                                        <p:cTn id="37" dur="500" fill="hold"/>
                                        <p:tgtEl>
                                          <p:spTgt spid="29"/>
                                        </p:tgtEl>
                                        <p:attrNameLst>
                                          <p:attrName>ppt_h</p:attrName>
                                        </p:attrNameLst>
                                      </p:cBhvr>
                                      <p:tavLst>
                                        <p:tav tm="0">
                                          <p:val>
                                            <p:fltVal val="0"/>
                                          </p:val>
                                        </p:tav>
                                        <p:tav tm="100000">
                                          <p:val>
                                            <p:strVal val="#ppt_h"/>
                                          </p:val>
                                        </p:tav>
                                      </p:tavLst>
                                    </p:anim>
                                    <p:animEffect transition="in" filter="fade">
                                      <p:cBhvr>
                                        <p:cTn id="38" dur="500"/>
                                        <p:tgtEl>
                                          <p:spTgt spid="29"/>
                                        </p:tgtEl>
                                      </p:cBhvr>
                                    </p:animEffect>
                                  </p:childTnLst>
                                </p:cTn>
                              </p:par>
                            </p:childTnLst>
                          </p:cTn>
                        </p:par>
                        <p:par>
                          <p:cTn id="39" fill="hold">
                            <p:stCondLst>
                              <p:cond delay="3000"/>
                            </p:stCondLst>
                            <p:childTnLst>
                              <p:par>
                                <p:cTn id="40" presetID="22" presetClass="entr" presetSubtype="8" fill="hold" nodeType="after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left)">
                                      <p:cBhvr>
                                        <p:cTn id="42" dur="500"/>
                                        <p:tgtEl>
                                          <p:spTgt spid="63"/>
                                        </p:tgtEl>
                                      </p:cBhvr>
                                    </p:animEffect>
                                  </p:childTnLst>
                                </p:cTn>
                              </p:par>
                            </p:childTnLst>
                          </p:cTn>
                        </p:par>
                        <p:par>
                          <p:cTn id="43" fill="hold">
                            <p:stCondLst>
                              <p:cond delay="3500"/>
                            </p:stCondLst>
                            <p:childTnLst>
                              <p:par>
                                <p:cTn id="44" presetID="2" presetClass="entr" presetSubtype="2" accel="16000" decel="84000"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fill="hold"/>
                                        <p:tgtEl>
                                          <p:spTgt spid="31"/>
                                        </p:tgtEl>
                                        <p:attrNameLst>
                                          <p:attrName>ppt_x</p:attrName>
                                        </p:attrNameLst>
                                      </p:cBhvr>
                                      <p:tavLst>
                                        <p:tav tm="0">
                                          <p:val>
                                            <p:strVal val="1+#ppt_w/2"/>
                                          </p:val>
                                        </p:tav>
                                        <p:tav tm="100000">
                                          <p:val>
                                            <p:strVal val="#ppt_x"/>
                                          </p:val>
                                        </p:tav>
                                      </p:tavLst>
                                    </p:anim>
                                    <p:anim calcmode="lin" valueType="num">
                                      <p:cBhvr additive="base">
                                        <p:cTn id="47" dur="500" fill="hold"/>
                                        <p:tgtEl>
                                          <p:spTgt spid="31"/>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4500"/>
                            </p:stCondLst>
                            <p:childTnLst>
                              <p:par>
                                <p:cTn id="55" presetID="22" presetClass="entr" presetSubtype="8" fill="hold" nodeType="after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wipe(left)">
                                      <p:cBhvr>
                                        <p:cTn id="57" dur="500"/>
                                        <p:tgtEl>
                                          <p:spTgt spid="67"/>
                                        </p:tgtEl>
                                      </p:cBhvr>
                                    </p:animEffect>
                                  </p:childTnLst>
                                </p:cTn>
                              </p:par>
                            </p:childTnLst>
                          </p:cTn>
                        </p:par>
                        <p:par>
                          <p:cTn id="58" fill="hold">
                            <p:stCondLst>
                              <p:cond delay="5000"/>
                            </p:stCondLst>
                            <p:childTnLst>
                              <p:par>
                                <p:cTn id="59" presetID="2" presetClass="entr" presetSubtype="2" accel="16000" decel="8400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additive="base">
                                        <p:cTn id="61" dur="500" fill="hold"/>
                                        <p:tgtEl>
                                          <p:spTgt spid="34"/>
                                        </p:tgtEl>
                                        <p:attrNameLst>
                                          <p:attrName>ppt_x</p:attrName>
                                        </p:attrNameLst>
                                      </p:cBhvr>
                                      <p:tavLst>
                                        <p:tav tm="0">
                                          <p:val>
                                            <p:strVal val="1+#ppt_w/2"/>
                                          </p:val>
                                        </p:tav>
                                        <p:tav tm="100000">
                                          <p:val>
                                            <p:strVal val="#ppt_x"/>
                                          </p:val>
                                        </p:tav>
                                      </p:tavLst>
                                    </p:anim>
                                    <p:anim calcmode="lin" valueType="num">
                                      <p:cBhvr additive="base">
                                        <p:cTn id="62" dur="500" fill="hold"/>
                                        <p:tgtEl>
                                          <p:spTgt spid="34"/>
                                        </p:tgtEl>
                                        <p:attrNameLst>
                                          <p:attrName>ppt_y</p:attrName>
                                        </p:attrNameLst>
                                      </p:cBhvr>
                                      <p:tavLst>
                                        <p:tav tm="0">
                                          <p:val>
                                            <p:strVal val="#ppt_y"/>
                                          </p:val>
                                        </p:tav>
                                        <p:tav tm="100000">
                                          <p:val>
                                            <p:strVal val="#ppt_y"/>
                                          </p:val>
                                        </p:tav>
                                      </p:tavLst>
                                    </p:anim>
                                  </p:childTnLst>
                                </p:cTn>
                              </p:par>
                            </p:childTnLst>
                          </p:cTn>
                        </p:par>
                        <p:par>
                          <p:cTn id="63" fill="hold">
                            <p:stCondLst>
                              <p:cond delay="5500"/>
                            </p:stCondLst>
                            <p:childTnLst>
                              <p:par>
                                <p:cTn id="64" presetID="53" presetClass="entr" presetSubtype="16" fill="hold" grpId="0" nodeType="after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p:cTn id="66" dur="500" fill="hold"/>
                                        <p:tgtEl>
                                          <p:spTgt spid="35"/>
                                        </p:tgtEl>
                                        <p:attrNameLst>
                                          <p:attrName>ppt_w</p:attrName>
                                        </p:attrNameLst>
                                      </p:cBhvr>
                                      <p:tavLst>
                                        <p:tav tm="0">
                                          <p:val>
                                            <p:fltVal val="0"/>
                                          </p:val>
                                        </p:tav>
                                        <p:tav tm="100000">
                                          <p:val>
                                            <p:strVal val="#ppt_w"/>
                                          </p:val>
                                        </p:tav>
                                      </p:tavLst>
                                    </p:anim>
                                    <p:anim calcmode="lin" valueType="num">
                                      <p:cBhvr>
                                        <p:cTn id="67" dur="500" fill="hold"/>
                                        <p:tgtEl>
                                          <p:spTgt spid="35"/>
                                        </p:tgtEl>
                                        <p:attrNameLst>
                                          <p:attrName>ppt_h</p:attrName>
                                        </p:attrNameLst>
                                      </p:cBhvr>
                                      <p:tavLst>
                                        <p:tav tm="0">
                                          <p:val>
                                            <p:fltVal val="0"/>
                                          </p:val>
                                        </p:tav>
                                        <p:tav tm="100000">
                                          <p:val>
                                            <p:strVal val="#ppt_h"/>
                                          </p:val>
                                        </p:tav>
                                      </p:tavLst>
                                    </p:anim>
                                    <p:animEffect transition="in" filter="fade">
                                      <p:cBhvr>
                                        <p:cTn id="68" dur="500"/>
                                        <p:tgtEl>
                                          <p:spTgt spid="35"/>
                                        </p:tgtEl>
                                      </p:cBhvr>
                                    </p:animEffect>
                                  </p:childTnLst>
                                </p:cTn>
                              </p:par>
                            </p:childTnLst>
                          </p:cTn>
                        </p:par>
                        <p:par>
                          <p:cTn id="69" fill="hold">
                            <p:stCondLst>
                              <p:cond delay="6000"/>
                            </p:stCondLst>
                            <p:childTnLst>
                              <p:par>
                                <p:cTn id="70" presetID="22" presetClass="entr" presetSubtype="8" fill="hold" nodeType="after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wipe(left)">
                                      <p:cBhvr>
                                        <p:cTn id="72" dur="500"/>
                                        <p:tgtEl>
                                          <p:spTgt spid="71"/>
                                        </p:tgtEl>
                                      </p:cBhvr>
                                    </p:animEffect>
                                  </p:childTnLst>
                                </p:cTn>
                              </p:par>
                            </p:childTnLst>
                          </p:cTn>
                        </p:par>
                        <p:par>
                          <p:cTn id="73" fill="hold">
                            <p:stCondLst>
                              <p:cond delay="6500"/>
                            </p:stCondLst>
                            <p:childTnLst>
                              <p:par>
                                <p:cTn id="74" presetID="2" presetClass="entr" presetSubtype="2" accel="16000" decel="84000" fill="hold" nodeType="afterEffect">
                                  <p:stCondLst>
                                    <p:cond delay="0"/>
                                  </p:stCondLst>
                                  <p:childTnLst>
                                    <p:set>
                                      <p:cBhvr>
                                        <p:cTn id="75" dur="1" fill="hold">
                                          <p:stCondLst>
                                            <p:cond delay="0"/>
                                          </p:stCondLst>
                                        </p:cTn>
                                        <p:tgtEl>
                                          <p:spTgt spid="77"/>
                                        </p:tgtEl>
                                        <p:attrNameLst>
                                          <p:attrName>style.visibility</p:attrName>
                                        </p:attrNameLst>
                                      </p:cBhvr>
                                      <p:to>
                                        <p:strVal val="visible"/>
                                      </p:to>
                                    </p:set>
                                    <p:anim calcmode="lin" valueType="num">
                                      <p:cBhvr additive="base">
                                        <p:cTn id="76" dur="500" fill="hold"/>
                                        <p:tgtEl>
                                          <p:spTgt spid="77"/>
                                        </p:tgtEl>
                                        <p:attrNameLst>
                                          <p:attrName>ppt_x</p:attrName>
                                        </p:attrNameLst>
                                      </p:cBhvr>
                                      <p:tavLst>
                                        <p:tav tm="0">
                                          <p:val>
                                            <p:strVal val="1+#ppt_w/2"/>
                                          </p:val>
                                        </p:tav>
                                        <p:tav tm="100000">
                                          <p:val>
                                            <p:strVal val="#ppt_x"/>
                                          </p:val>
                                        </p:tav>
                                      </p:tavLst>
                                    </p:anim>
                                    <p:anim calcmode="lin" valueType="num">
                                      <p:cBhvr additive="base">
                                        <p:cTn id="77"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8" grpId="0" animBg="1"/>
      <p:bldP spid="29" grpId="0" animBg="1"/>
      <p:bldP spid="31" grpId="0" animBg="1"/>
      <p:bldP spid="32" grpId="0" animBg="1"/>
      <p:bldP spid="34" grpId="0" animBg="1"/>
      <p:bldP spid="35" grpId="0" animBg="1"/>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6264991" y="2187927"/>
            <a:ext cx="2193859" cy="367118"/>
          </a:xfrm>
          <a:custGeom>
            <a:avLst/>
            <a:gdLst>
              <a:gd name="T0" fmla="*/ 339 w 902"/>
              <a:gd name="T1" fmla="*/ 147 h 151"/>
              <a:gd name="T2" fmla="*/ 342 w 902"/>
              <a:gd name="T3" fmla="*/ 151 h 151"/>
              <a:gd name="T4" fmla="*/ 480 w 902"/>
              <a:gd name="T5" fmla="*/ 13 h 151"/>
              <a:gd name="T6" fmla="*/ 902 w 902"/>
              <a:gd name="T7" fmla="*/ 13 h 151"/>
              <a:gd name="T8" fmla="*/ 902 w 902"/>
              <a:gd name="T9" fmla="*/ 3 h 151"/>
              <a:gd name="T10" fmla="*/ 475 w 902"/>
              <a:gd name="T11" fmla="*/ 3 h 151"/>
              <a:gd name="T12" fmla="*/ 475 w 902"/>
              <a:gd name="T13" fmla="*/ 5 h 151"/>
              <a:gd name="T14" fmla="*/ 475 w 902"/>
              <a:gd name="T15" fmla="*/ 4 h 151"/>
              <a:gd name="T16" fmla="*/ 340 w 902"/>
              <a:gd name="T17" fmla="*/ 139 h 151"/>
              <a:gd name="T18" fmla="*/ 0 w 902"/>
              <a:gd name="T19" fmla="*/ 0 h 151"/>
              <a:gd name="T20" fmla="*/ 0 w 902"/>
              <a:gd name="T21" fmla="*/ 7 h 151"/>
              <a:gd name="T22" fmla="*/ 339 w 902"/>
              <a:gd name="T23" fmla="*/ 148 h 151"/>
              <a:gd name="T24" fmla="*/ 339 w 902"/>
              <a:gd name="T25"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2" h="151">
                <a:moveTo>
                  <a:pt x="339" y="147"/>
                </a:moveTo>
                <a:cubicBezTo>
                  <a:pt x="342" y="151"/>
                  <a:pt x="342" y="151"/>
                  <a:pt x="342" y="151"/>
                </a:cubicBezTo>
                <a:cubicBezTo>
                  <a:pt x="480" y="13"/>
                  <a:pt x="480" y="13"/>
                  <a:pt x="480" y="13"/>
                </a:cubicBezTo>
                <a:cubicBezTo>
                  <a:pt x="902" y="13"/>
                  <a:pt x="902" y="13"/>
                  <a:pt x="902" y="13"/>
                </a:cubicBezTo>
                <a:cubicBezTo>
                  <a:pt x="902" y="3"/>
                  <a:pt x="902" y="3"/>
                  <a:pt x="902" y="3"/>
                </a:cubicBezTo>
                <a:cubicBezTo>
                  <a:pt x="475" y="3"/>
                  <a:pt x="475" y="3"/>
                  <a:pt x="475" y="3"/>
                </a:cubicBezTo>
                <a:cubicBezTo>
                  <a:pt x="475" y="5"/>
                  <a:pt x="475" y="5"/>
                  <a:pt x="475" y="5"/>
                </a:cubicBezTo>
                <a:cubicBezTo>
                  <a:pt x="475" y="4"/>
                  <a:pt x="475" y="4"/>
                  <a:pt x="475" y="4"/>
                </a:cubicBezTo>
                <a:cubicBezTo>
                  <a:pt x="340" y="139"/>
                  <a:pt x="340" y="139"/>
                  <a:pt x="340" y="139"/>
                </a:cubicBezTo>
                <a:cubicBezTo>
                  <a:pt x="243" y="60"/>
                  <a:pt x="125" y="12"/>
                  <a:pt x="0" y="0"/>
                </a:cubicBezTo>
                <a:cubicBezTo>
                  <a:pt x="0" y="7"/>
                  <a:pt x="0" y="7"/>
                  <a:pt x="0" y="7"/>
                </a:cubicBezTo>
                <a:cubicBezTo>
                  <a:pt x="128" y="20"/>
                  <a:pt x="244" y="70"/>
                  <a:pt x="339" y="148"/>
                </a:cubicBezTo>
                <a:lnTo>
                  <a:pt x="339" y="14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p:nvSpPr>
        <p:spPr bwMode="auto">
          <a:xfrm>
            <a:off x="3762988" y="4927303"/>
            <a:ext cx="2195334" cy="367118"/>
          </a:xfrm>
          <a:custGeom>
            <a:avLst/>
            <a:gdLst>
              <a:gd name="T0" fmla="*/ 564 w 902"/>
              <a:gd name="T1" fmla="*/ 3 h 151"/>
              <a:gd name="T2" fmla="*/ 560 w 902"/>
              <a:gd name="T3" fmla="*/ 0 h 151"/>
              <a:gd name="T4" fmla="*/ 422 w 902"/>
              <a:gd name="T5" fmla="*/ 138 h 151"/>
              <a:gd name="T6" fmla="*/ 0 w 902"/>
              <a:gd name="T7" fmla="*/ 138 h 151"/>
              <a:gd name="T8" fmla="*/ 0 w 902"/>
              <a:gd name="T9" fmla="*/ 148 h 151"/>
              <a:gd name="T10" fmla="*/ 427 w 902"/>
              <a:gd name="T11" fmla="*/ 148 h 151"/>
              <a:gd name="T12" fmla="*/ 427 w 902"/>
              <a:gd name="T13" fmla="*/ 146 h 151"/>
              <a:gd name="T14" fmla="*/ 428 w 902"/>
              <a:gd name="T15" fmla="*/ 146 h 151"/>
              <a:gd name="T16" fmla="*/ 562 w 902"/>
              <a:gd name="T17" fmla="*/ 12 h 151"/>
              <a:gd name="T18" fmla="*/ 902 w 902"/>
              <a:gd name="T19" fmla="*/ 151 h 151"/>
              <a:gd name="T20" fmla="*/ 902 w 902"/>
              <a:gd name="T21" fmla="*/ 144 h 151"/>
              <a:gd name="T22" fmla="*/ 564 w 902"/>
              <a:gd name="T23" fmla="*/ 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2" h="151">
                <a:moveTo>
                  <a:pt x="564" y="3"/>
                </a:moveTo>
                <a:cubicBezTo>
                  <a:pt x="560" y="0"/>
                  <a:pt x="560" y="0"/>
                  <a:pt x="560" y="0"/>
                </a:cubicBezTo>
                <a:cubicBezTo>
                  <a:pt x="422" y="138"/>
                  <a:pt x="422" y="138"/>
                  <a:pt x="422" y="138"/>
                </a:cubicBezTo>
                <a:cubicBezTo>
                  <a:pt x="0" y="138"/>
                  <a:pt x="0" y="138"/>
                  <a:pt x="0" y="138"/>
                </a:cubicBezTo>
                <a:cubicBezTo>
                  <a:pt x="0" y="148"/>
                  <a:pt x="0" y="148"/>
                  <a:pt x="0" y="148"/>
                </a:cubicBezTo>
                <a:cubicBezTo>
                  <a:pt x="427" y="148"/>
                  <a:pt x="427" y="148"/>
                  <a:pt x="427" y="148"/>
                </a:cubicBezTo>
                <a:cubicBezTo>
                  <a:pt x="427" y="146"/>
                  <a:pt x="427" y="146"/>
                  <a:pt x="427" y="146"/>
                </a:cubicBezTo>
                <a:cubicBezTo>
                  <a:pt x="428" y="146"/>
                  <a:pt x="428" y="146"/>
                  <a:pt x="428" y="146"/>
                </a:cubicBezTo>
                <a:cubicBezTo>
                  <a:pt x="562" y="12"/>
                  <a:pt x="562" y="12"/>
                  <a:pt x="562" y="12"/>
                </a:cubicBezTo>
                <a:cubicBezTo>
                  <a:pt x="660" y="91"/>
                  <a:pt x="777" y="139"/>
                  <a:pt x="902" y="151"/>
                </a:cubicBezTo>
                <a:cubicBezTo>
                  <a:pt x="902" y="144"/>
                  <a:pt x="902" y="144"/>
                  <a:pt x="902" y="144"/>
                </a:cubicBezTo>
                <a:cubicBezTo>
                  <a:pt x="775" y="131"/>
                  <a:pt x="658" y="80"/>
                  <a:pt x="564" y="3"/>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p:nvSpPr>
        <p:spPr bwMode="auto">
          <a:xfrm>
            <a:off x="7291680" y="2745121"/>
            <a:ext cx="822697" cy="850711"/>
          </a:xfrm>
          <a:custGeom>
            <a:avLst/>
            <a:gdLst>
              <a:gd name="T0" fmla="*/ 338 w 338"/>
              <a:gd name="T1" fmla="*/ 349 h 349"/>
              <a:gd name="T2" fmla="*/ 338 w 338"/>
              <a:gd name="T3" fmla="*/ 339 h 349"/>
              <a:gd name="T4" fmla="*/ 148 w 338"/>
              <a:gd name="T5" fmla="*/ 339 h 349"/>
              <a:gd name="T6" fmla="*/ 6 w 338"/>
              <a:gd name="T7" fmla="*/ 0 h 349"/>
              <a:gd name="T8" fmla="*/ 0 w 338"/>
              <a:gd name="T9" fmla="*/ 5 h 349"/>
              <a:gd name="T10" fmla="*/ 141 w 338"/>
              <a:gd name="T11" fmla="*/ 344 h 349"/>
              <a:gd name="T12" fmla="*/ 141 w 338"/>
              <a:gd name="T13" fmla="*/ 344 h 349"/>
              <a:gd name="T14" fmla="*/ 141 w 338"/>
              <a:gd name="T15" fmla="*/ 349 h 349"/>
              <a:gd name="T16" fmla="*/ 338 w 338"/>
              <a:gd name="T17"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349">
                <a:moveTo>
                  <a:pt x="338" y="349"/>
                </a:moveTo>
                <a:cubicBezTo>
                  <a:pt x="338" y="339"/>
                  <a:pt x="338" y="339"/>
                  <a:pt x="338" y="339"/>
                </a:cubicBezTo>
                <a:cubicBezTo>
                  <a:pt x="148" y="339"/>
                  <a:pt x="148" y="339"/>
                  <a:pt x="148" y="339"/>
                </a:cubicBezTo>
                <a:cubicBezTo>
                  <a:pt x="135" y="214"/>
                  <a:pt x="86" y="97"/>
                  <a:pt x="6" y="0"/>
                </a:cubicBezTo>
                <a:cubicBezTo>
                  <a:pt x="0" y="5"/>
                  <a:pt x="0" y="5"/>
                  <a:pt x="0" y="5"/>
                </a:cubicBezTo>
                <a:cubicBezTo>
                  <a:pt x="78" y="100"/>
                  <a:pt x="128" y="216"/>
                  <a:pt x="141" y="344"/>
                </a:cubicBezTo>
                <a:cubicBezTo>
                  <a:pt x="141" y="344"/>
                  <a:pt x="141" y="344"/>
                  <a:pt x="141" y="344"/>
                </a:cubicBezTo>
                <a:cubicBezTo>
                  <a:pt x="141" y="349"/>
                  <a:pt x="141" y="349"/>
                  <a:pt x="141" y="349"/>
                </a:cubicBezTo>
                <a:lnTo>
                  <a:pt x="338" y="349"/>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p:cNvSpPr>
          <p:nvPr/>
        </p:nvSpPr>
        <p:spPr bwMode="auto">
          <a:xfrm>
            <a:off x="5120882" y="1724976"/>
            <a:ext cx="849236" cy="822697"/>
          </a:xfrm>
          <a:custGeom>
            <a:avLst/>
            <a:gdLst>
              <a:gd name="T0" fmla="*/ 339 w 349"/>
              <a:gd name="T1" fmla="*/ 190 h 338"/>
              <a:gd name="T2" fmla="*/ 0 w 349"/>
              <a:gd name="T3" fmla="*/ 332 h 338"/>
              <a:gd name="T4" fmla="*/ 6 w 349"/>
              <a:gd name="T5" fmla="*/ 338 h 338"/>
              <a:gd name="T6" fmla="*/ 344 w 349"/>
              <a:gd name="T7" fmla="*/ 197 h 338"/>
              <a:gd name="T8" fmla="*/ 344 w 349"/>
              <a:gd name="T9" fmla="*/ 197 h 338"/>
              <a:gd name="T10" fmla="*/ 349 w 349"/>
              <a:gd name="T11" fmla="*/ 197 h 338"/>
              <a:gd name="T12" fmla="*/ 349 w 349"/>
              <a:gd name="T13" fmla="*/ 0 h 338"/>
              <a:gd name="T14" fmla="*/ 339 w 349"/>
              <a:gd name="T15" fmla="*/ 0 h 338"/>
              <a:gd name="T16" fmla="*/ 339 w 349"/>
              <a:gd name="T17" fmla="*/ 19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38">
                <a:moveTo>
                  <a:pt x="339" y="190"/>
                </a:moveTo>
                <a:cubicBezTo>
                  <a:pt x="214" y="203"/>
                  <a:pt x="97" y="252"/>
                  <a:pt x="0" y="332"/>
                </a:cubicBezTo>
                <a:cubicBezTo>
                  <a:pt x="6" y="338"/>
                  <a:pt x="6" y="338"/>
                  <a:pt x="6" y="338"/>
                </a:cubicBezTo>
                <a:cubicBezTo>
                  <a:pt x="100" y="260"/>
                  <a:pt x="217" y="210"/>
                  <a:pt x="344" y="197"/>
                </a:cubicBezTo>
                <a:cubicBezTo>
                  <a:pt x="344" y="197"/>
                  <a:pt x="344" y="197"/>
                  <a:pt x="344" y="197"/>
                </a:cubicBezTo>
                <a:cubicBezTo>
                  <a:pt x="349" y="197"/>
                  <a:pt x="349" y="197"/>
                  <a:pt x="349" y="197"/>
                </a:cubicBezTo>
                <a:cubicBezTo>
                  <a:pt x="349" y="0"/>
                  <a:pt x="349" y="0"/>
                  <a:pt x="349" y="0"/>
                </a:cubicBezTo>
                <a:cubicBezTo>
                  <a:pt x="339" y="0"/>
                  <a:pt x="339" y="0"/>
                  <a:pt x="339" y="0"/>
                </a:cubicBezTo>
                <a:lnTo>
                  <a:pt x="339" y="19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p:nvSpPr>
        <p:spPr bwMode="auto">
          <a:xfrm>
            <a:off x="3544782" y="2412031"/>
            <a:ext cx="1381483" cy="1175072"/>
          </a:xfrm>
          <a:custGeom>
            <a:avLst/>
            <a:gdLst>
              <a:gd name="T0" fmla="*/ 556 w 568"/>
              <a:gd name="T1" fmla="*/ 143 h 483"/>
              <a:gd name="T2" fmla="*/ 417 w 568"/>
              <a:gd name="T3" fmla="*/ 483 h 483"/>
              <a:gd name="T4" fmla="*/ 424 w 568"/>
              <a:gd name="T5" fmla="*/ 483 h 483"/>
              <a:gd name="T6" fmla="*/ 565 w 568"/>
              <a:gd name="T7" fmla="*/ 144 h 483"/>
              <a:gd name="T8" fmla="*/ 565 w 568"/>
              <a:gd name="T9" fmla="*/ 144 h 483"/>
              <a:gd name="T10" fmla="*/ 568 w 568"/>
              <a:gd name="T11" fmla="*/ 141 h 483"/>
              <a:gd name="T12" fmla="*/ 429 w 568"/>
              <a:gd name="T13" fmla="*/ 1 h 483"/>
              <a:gd name="T14" fmla="*/ 427 w 568"/>
              <a:gd name="T15" fmla="*/ 3 h 483"/>
              <a:gd name="T16" fmla="*/ 427 w 568"/>
              <a:gd name="T17" fmla="*/ 0 h 483"/>
              <a:gd name="T18" fmla="*/ 0 w 568"/>
              <a:gd name="T19" fmla="*/ 0 h 483"/>
              <a:gd name="T20" fmla="*/ 0 w 568"/>
              <a:gd name="T21" fmla="*/ 10 h 483"/>
              <a:gd name="T22" fmla="*/ 423 w 568"/>
              <a:gd name="T23" fmla="*/ 10 h 483"/>
              <a:gd name="T24" fmla="*/ 556 w 568"/>
              <a:gd name="T25" fmla="*/ 143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8" h="483">
                <a:moveTo>
                  <a:pt x="556" y="143"/>
                </a:moveTo>
                <a:cubicBezTo>
                  <a:pt x="477" y="240"/>
                  <a:pt x="429" y="358"/>
                  <a:pt x="417" y="483"/>
                </a:cubicBezTo>
                <a:cubicBezTo>
                  <a:pt x="424" y="483"/>
                  <a:pt x="424" y="483"/>
                  <a:pt x="424" y="483"/>
                </a:cubicBezTo>
                <a:cubicBezTo>
                  <a:pt x="437" y="355"/>
                  <a:pt x="488" y="239"/>
                  <a:pt x="565" y="144"/>
                </a:cubicBezTo>
                <a:cubicBezTo>
                  <a:pt x="565" y="144"/>
                  <a:pt x="565" y="144"/>
                  <a:pt x="565" y="144"/>
                </a:cubicBezTo>
                <a:cubicBezTo>
                  <a:pt x="568" y="141"/>
                  <a:pt x="568" y="141"/>
                  <a:pt x="568" y="141"/>
                </a:cubicBezTo>
                <a:cubicBezTo>
                  <a:pt x="429" y="1"/>
                  <a:pt x="429" y="1"/>
                  <a:pt x="429" y="1"/>
                </a:cubicBezTo>
                <a:cubicBezTo>
                  <a:pt x="427" y="3"/>
                  <a:pt x="427" y="3"/>
                  <a:pt x="427" y="3"/>
                </a:cubicBezTo>
                <a:cubicBezTo>
                  <a:pt x="427" y="0"/>
                  <a:pt x="427" y="0"/>
                  <a:pt x="427" y="0"/>
                </a:cubicBezTo>
                <a:cubicBezTo>
                  <a:pt x="0" y="0"/>
                  <a:pt x="0" y="0"/>
                  <a:pt x="0" y="0"/>
                </a:cubicBezTo>
                <a:cubicBezTo>
                  <a:pt x="0" y="10"/>
                  <a:pt x="0" y="10"/>
                  <a:pt x="0" y="10"/>
                </a:cubicBezTo>
                <a:cubicBezTo>
                  <a:pt x="423" y="10"/>
                  <a:pt x="423" y="10"/>
                  <a:pt x="423" y="10"/>
                </a:cubicBezTo>
                <a:lnTo>
                  <a:pt x="556" y="14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p:nvSpPr>
        <p:spPr bwMode="auto">
          <a:xfrm>
            <a:off x="4136704" y="3891095"/>
            <a:ext cx="789561" cy="742446"/>
          </a:xfrm>
          <a:custGeom>
            <a:avLst/>
            <a:gdLst>
              <a:gd name="T0" fmla="*/ 0 w 338"/>
              <a:gd name="T1" fmla="*/ 0 h 349"/>
              <a:gd name="T2" fmla="*/ 0 w 338"/>
              <a:gd name="T3" fmla="*/ 10 h 349"/>
              <a:gd name="T4" fmla="*/ 191 w 338"/>
              <a:gd name="T5" fmla="*/ 10 h 349"/>
              <a:gd name="T6" fmla="*/ 332 w 338"/>
              <a:gd name="T7" fmla="*/ 349 h 349"/>
              <a:gd name="T8" fmla="*/ 338 w 338"/>
              <a:gd name="T9" fmla="*/ 343 h 349"/>
              <a:gd name="T10" fmla="*/ 197 w 338"/>
              <a:gd name="T11" fmla="*/ 5 h 349"/>
              <a:gd name="T12" fmla="*/ 197 w 338"/>
              <a:gd name="T13" fmla="*/ 5 h 349"/>
              <a:gd name="T14" fmla="*/ 197 w 338"/>
              <a:gd name="T15" fmla="*/ 0 h 349"/>
              <a:gd name="T16" fmla="*/ 0 w 338"/>
              <a:gd name="T17"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349">
                <a:moveTo>
                  <a:pt x="0" y="0"/>
                </a:moveTo>
                <a:cubicBezTo>
                  <a:pt x="0" y="10"/>
                  <a:pt x="0" y="10"/>
                  <a:pt x="0" y="10"/>
                </a:cubicBezTo>
                <a:cubicBezTo>
                  <a:pt x="191" y="10"/>
                  <a:pt x="191" y="10"/>
                  <a:pt x="191" y="10"/>
                </a:cubicBezTo>
                <a:cubicBezTo>
                  <a:pt x="204" y="135"/>
                  <a:pt x="253" y="252"/>
                  <a:pt x="332" y="349"/>
                </a:cubicBezTo>
                <a:cubicBezTo>
                  <a:pt x="338" y="343"/>
                  <a:pt x="338" y="343"/>
                  <a:pt x="338" y="343"/>
                </a:cubicBezTo>
                <a:cubicBezTo>
                  <a:pt x="261" y="249"/>
                  <a:pt x="210" y="132"/>
                  <a:pt x="197" y="5"/>
                </a:cubicBezTo>
                <a:cubicBezTo>
                  <a:pt x="197" y="5"/>
                  <a:pt x="197" y="5"/>
                  <a:pt x="197" y="5"/>
                </a:cubicBezTo>
                <a:cubicBezTo>
                  <a:pt x="197" y="0"/>
                  <a:pt x="197" y="0"/>
                  <a:pt x="197" y="0"/>
                </a:cubicBez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p:nvSpPr>
        <p:spPr bwMode="auto">
          <a:xfrm>
            <a:off x="7407478" y="3895246"/>
            <a:ext cx="706899" cy="618058"/>
          </a:xfrm>
          <a:custGeom>
            <a:avLst/>
            <a:gdLst>
              <a:gd name="T0" fmla="*/ 145 w 567"/>
              <a:gd name="T1" fmla="*/ 473 h 483"/>
              <a:gd name="T2" fmla="*/ 12 w 567"/>
              <a:gd name="T3" fmla="*/ 340 h 483"/>
              <a:gd name="T4" fmla="*/ 151 w 567"/>
              <a:gd name="T5" fmla="*/ 0 h 483"/>
              <a:gd name="T6" fmla="*/ 144 w 567"/>
              <a:gd name="T7" fmla="*/ 0 h 483"/>
              <a:gd name="T8" fmla="*/ 3 w 567"/>
              <a:gd name="T9" fmla="*/ 338 h 483"/>
              <a:gd name="T10" fmla="*/ 4 w 567"/>
              <a:gd name="T11" fmla="*/ 338 h 483"/>
              <a:gd name="T12" fmla="*/ 0 w 567"/>
              <a:gd name="T13" fmla="*/ 342 h 483"/>
              <a:gd name="T14" fmla="*/ 140 w 567"/>
              <a:gd name="T15" fmla="*/ 481 h 483"/>
              <a:gd name="T16" fmla="*/ 140 w 567"/>
              <a:gd name="T17" fmla="*/ 481 h 483"/>
              <a:gd name="T18" fmla="*/ 140 w 567"/>
              <a:gd name="T19" fmla="*/ 483 h 483"/>
              <a:gd name="T20" fmla="*/ 567 w 567"/>
              <a:gd name="T21" fmla="*/ 483 h 483"/>
              <a:gd name="T22" fmla="*/ 567 w 567"/>
              <a:gd name="T23" fmla="*/ 473 h 483"/>
              <a:gd name="T24" fmla="*/ 145 w 567"/>
              <a:gd name="T25" fmla="*/ 473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7" h="483">
                <a:moveTo>
                  <a:pt x="145" y="473"/>
                </a:moveTo>
                <a:cubicBezTo>
                  <a:pt x="12" y="340"/>
                  <a:pt x="12" y="340"/>
                  <a:pt x="12" y="340"/>
                </a:cubicBezTo>
                <a:cubicBezTo>
                  <a:pt x="91" y="242"/>
                  <a:pt x="139" y="125"/>
                  <a:pt x="151" y="0"/>
                </a:cubicBezTo>
                <a:cubicBezTo>
                  <a:pt x="144" y="0"/>
                  <a:pt x="144" y="0"/>
                  <a:pt x="144" y="0"/>
                </a:cubicBezTo>
                <a:cubicBezTo>
                  <a:pt x="131" y="127"/>
                  <a:pt x="81" y="244"/>
                  <a:pt x="3" y="338"/>
                </a:cubicBezTo>
                <a:cubicBezTo>
                  <a:pt x="4" y="338"/>
                  <a:pt x="4" y="338"/>
                  <a:pt x="4" y="338"/>
                </a:cubicBezTo>
                <a:cubicBezTo>
                  <a:pt x="0" y="342"/>
                  <a:pt x="0" y="342"/>
                  <a:pt x="0" y="342"/>
                </a:cubicBezTo>
                <a:cubicBezTo>
                  <a:pt x="140" y="481"/>
                  <a:pt x="140" y="481"/>
                  <a:pt x="140" y="481"/>
                </a:cubicBezTo>
                <a:cubicBezTo>
                  <a:pt x="140" y="481"/>
                  <a:pt x="140" y="481"/>
                  <a:pt x="140" y="481"/>
                </a:cubicBezTo>
                <a:cubicBezTo>
                  <a:pt x="140" y="483"/>
                  <a:pt x="140" y="483"/>
                  <a:pt x="140" y="483"/>
                </a:cubicBezTo>
                <a:cubicBezTo>
                  <a:pt x="567" y="483"/>
                  <a:pt x="567" y="483"/>
                  <a:pt x="567" y="483"/>
                </a:cubicBezTo>
                <a:cubicBezTo>
                  <a:pt x="567" y="473"/>
                  <a:pt x="567" y="473"/>
                  <a:pt x="567" y="473"/>
                </a:cubicBezTo>
                <a:lnTo>
                  <a:pt x="145" y="47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p:nvSpPr>
        <p:spPr bwMode="auto">
          <a:xfrm>
            <a:off x="6242875" y="4927303"/>
            <a:ext cx="849236" cy="822697"/>
          </a:xfrm>
          <a:custGeom>
            <a:avLst/>
            <a:gdLst>
              <a:gd name="T0" fmla="*/ 10 w 349"/>
              <a:gd name="T1" fmla="*/ 147 h 338"/>
              <a:gd name="T2" fmla="*/ 349 w 349"/>
              <a:gd name="T3" fmla="*/ 5 h 338"/>
              <a:gd name="T4" fmla="*/ 343 w 349"/>
              <a:gd name="T5" fmla="*/ 0 h 338"/>
              <a:gd name="T6" fmla="*/ 5 w 349"/>
              <a:gd name="T7" fmla="*/ 140 h 338"/>
              <a:gd name="T8" fmla="*/ 5 w 349"/>
              <a:gd name="T9" fmla="*/ 140 h 338"/>
              <a:gd name="T10" fmla="*/ 0 w 349"/>
              <a:gd name="T11" fmla="*/ 140 h 338"/>
              <a:gd name="T12" fmla="*/ 0 w 349"/>
              <a:gd name="T13" fmla="*/ 338 h 338"/>
              <a:gd name="T14" fmla="*/ 10 w 349"/>
              <a:gd name="T15" fmla="*/ 338 h 338"/>
              <a:gd name="T16" fmla="*/ 10 w 349"/>
              <a:gd name="T17" fmla="*/ 14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38">
                <a:moveTo>
                  <a:pt x="10" y="147"/>
                </a:moveTo>
                <a:cubicBezTo>
                  <a:pt x="135" y="134"/>
                  <a:pt x="252" y="85"/>
                  <a:pt x="349" y="5"/>
                </a:cubicBezTo>
                <a:cubicBezTo>
                  <a:pt x="343" y="0"/>
                  <a:pt x="343" y="0"/>
                  <a:pt x="343" y="0"/>
                </a:cubicBezTo>
                <a:cubicBezTo>
                  <a:pt x="249" y="77"/>
                  <a:pt x="132" y="128"/>
                  <a:pt x="5" y="140"/>
                </a:cubicBezTo>
                <a:cubicBezTo>
                  <a:pt x="5" y="140"/>
                  <a:pt x="5" y="140"/>
                  <a:pt x="5" y="140"/>
                </a:cubicBezTo>
                <a:cubicBezTo>
                  <a:pt x="0" y="140"/>
                  <a:pt x="0" y="140"/>
                  <a:pt x="0" y="140"/>
                </a:cubicBezTo>
                <a:cubicBezTo>
                  <a:pt x="0" y="338"/>
                  <a:pt x="0" y="338"/>
                  <a:pt x="0" y="338"/>
                </a:cubicBezTo>
                <a:cubicBezTo>
                  <a:pt x="10" y="338"/>
                  <a:pt x="10" y="338"/>
                  <a:pt x="10" y="338"/>
                </a:cubicBezTo>
                <a:lnTo>
                  <a:pt x="10" y="14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p:nvSpPr>
        <p:spPr bwMode="auto">
          <a:xfrm>
            <a:off x="4576839" y="2755560"/>
            <a:ext cx="510131" cy="852185"/>
          </a:xfrm>
          <a:custGeom>
            <a:avLst/>
            <a:gdLst>
              <a:gd name="T0" fmla="*/ 210 w 210"/>
              <a:gd name="T1" fmla="*/ 54 h 350"/>
              <a:gd name="T2" fmla="*/ 144 w 210"/>
              <a:gd name="T3" fmla="*/ 0 h 350"/>
              <a:gd name="T4" fmla="*/ 0 w 210"/>
              <a:gd name="T5" fmla="*/ 342 h 350"/>
              <a:gd name="T6" fmla="*/ 86 w 210"/>
              <a:gd name="T7" fmla="*/ 350 h 350"/>
              <a:gd name="T8" fmla="*/ 210 w 210"/>
              <a:gd name="T9" fmla="*/ 54 h 350"/>
            </a:gdLst>
            <a:ahLst/>
            <a:cxnLst>
              <a:cxn ang="0">
                <a:pos x="T0" y="T1"/>
              </a:cxn>
              <a:cxn ang="0">
                <a:pos x="T2" y="T3"/>
              </a:cxn>
              <a:cxn ang="0">
                <a:pos x="T4" y="T5"/>
              </a:cxn>
              <a:cxn ang="0">
                <a:pos x="T6" y="T7"/>
              </a:cxn>
              <a:cxn ang="0">
                <a:pos x="T8" y="T9"/>
              </a:cxn>
            </a:cxnLst>
            <a:rect l="0" t="0" r="r" b="b"/>
            <a:pathLst>
              <a:path w="210" h="350">
                <a:moveTo>
                  <a:pt x="210" y="54"/>
                </a:moveTo>
                <a:cubicBezTo>
                  <a:pt x="144" y="0"/>
                  <a:pt x="144" y="0"/>
                  <a:pt x="144" y="0"/>
                </a:cubicBezTo>
                <a:cubicBezTo>
                  <a:pt x="7" y="132"/>
                  <a:pt x="0" y="342"/>
                  <a:pt x="0" y="342"/>
                </a:cubicBezTo>
                <a:cubicBezTo>
                  <a:pt x="86" y="350"/>
                  <a:pt x="86" y="350"/>
                  <a:pt x="86" y="350"/>
                </a:cubicBezTo>
                <a:cubicBezTo>
                  <a:pt x="97" y="238"/>
                  <a:pt x="142" y="136"/>
                  <a:pt x="210" y="5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p:nvSpPr>
        <p:spPr bwMode="auto">
          <a:xfrm>
            <a:off x="4576839" y="3873130"/>
            <a:ext cx="507183" cy="844813"/>
          </a:xfrm>
          <a:custGeom>
            <a:avLst/>
            <a:gdLst>
              <a:gd name="T0" fmla="*/ 87 w 209"/>
              <a:gd name="T1" fmla="*/ 0 h 347"/>
              <a:gd name="T2" fmla="*/ 0 w 209"/>
              <a:gd name="T3" fmla="*/ 9 h 347"/>
              <a:gd name="T4" fmla="*/ 141 w 209"/>
              <a:gd name="T5" fmla="*/ 347 h 347"/>
              <a:gd name="T6" fmla="*/ 209 w 209"/>
              <a:gd name="T7" fmla="*/ 291 h 347"/>
              <a:gd name="T8" fmla="*/ 87 w 209"/>
              <a:gd name="T9" fmla="*/ 0 h 347"/>
            </a:gdLst>
            <a:ahLst/>
            <a:cxnLst>
              <a:cxn ang="0">
                <a:pos x="T0" y="T1"/>
              </a:cxn>
              <a:cxn ang="0">
                <a:pos x="T2" y="T3"/>
              </a:cxn>
              <a:cxn ang="0">
                <a:pos x="T4" y="T5"/>
              </a:cxn>
              <a:cxn ang="0">
                <a:pos x="T6" y="T7"/>
              </a:cxn>
              <a:cxn ang="0">
                <a:pos x="T8" y="T9"/>
              </a:cxn>
            </a:cxnLst>
            <a:rect l="0" t="0" r="r" b="b"/>
            <a:pathLst>
              <a:path w="209" h="347">
                <a:moveTo>
                  <a:pt x="87" y="0"/>
                </a:moveTo>
                <a:cubicBezTo>
                  <a:pt x="0" y="9"/>
                  <a:pt x="0" y="9"/>
                  <a:pt x="0" y="9"/>
                </a:cubicBezTo>
                <a:cubicBezTo>
                  <a:pt x="14" y="217"/>
                  <a:pt x="141" y="347"/>
                  <a:pt x="141" y="347"/>
                </a:cubicBezTo>
                <a:cubicBezTo>
                  <a:pt x="209" y="291"/>
                  <a:pt x="209" y="291"/>
                  <a:pt x="209" y="291"/>
                </a:cubicBezTo>
                <a:cubicBezTo>
                  <a:pt x="142" y="210"/>
                  <a:pt x="98" y="110"/>
                  <a:pt x="87" y="0"/>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p:nvSpPr>
        <p:spPr bwMode="auto">
          <a:xfrm>
            <a:off x="5126779" y="4762174"/>
            <a:ext cx="853659" cy="523401"/>
          </a:xfrm>
          <a:custGeom>
            <a:avLst/>
            <a:gdLst>
              <a:gd name="T0" fmla="*/ 56 w 351"/>
              <a:gd name="T1" fmla="*/ 0 h 215"/>
              <a:gd name="T2" fmla="*/ 0 w 351"/>
              <a:gd name="T3" fmla="*/ 68 h 215"/>
              <a:gd name="T4" fmla="*/ 342 w 351"/>
              <a:gd name="T5" fmla="*/ 212 h 215"/>
              <a:gd name="T6" fmla="*/ 351 w 351"/>
              <a:gd name="T7" fmla="*/ 123 h 215"/>
              <a:gd name="T8" fmla="*/ 56 w 351"/>
              <a:gd name="T9" fmla="*/ 0 h 215"/>
            </a:gdLst>
            <a:ahLst/>
            <a:cxnLst>
              <a:cxn ang="0">
                <a:pos x="T0" y="T1"/>
              </a:cxn>
              <a:cxn ang="0">
                <a:pos x="T2" y="T3"/>
              </a:cxn>
              <a:cxn ang="0">
                <a:pos x="T4" y="T5"/>
              </a:cxn>
              <a:cxn ang="0">
                <a:pos x="T6" y="T7"/>
              </a:cxn>
              <a:cxn ang="0">
                <a:pos x="T8" y="T9"/>
              </a:cxn>
            </a:cxnLst>
            <a:rect l="0" t="0" r="r" b="b"/>
            <a:pathLst>
              <a:path w="351" h="215">
                <a:moveTo>
                  <a:pt x="56" y="0"/>
                </a:moveTo>
                <a:cubicBezTo>
                  <a:pt x="0" y="68"/>
                  <a:pt x="0" y="68"/>
                  <a:pt x="0" y="68"/>
                </a:cubicBezTo>
                <a:cubicBezTo>
                  <a:pt x="173" y="215"/>
                  <a:pt x="342" y="212"/>
                  <a:pt x="342" y="212"/>
                </a:cubicBezTo>
                <a:cubicBezTo>
                  <a:pt x="351" y="123"/>
                  <a:pt x="351" y="123"/>
                  <a:pt x="351" y="123"/>
                </a:cubicBezTo>
                <a:cubicBezTo>
                  <a:pt x="240" y="112"/>
                  <a:pt x="138" y="68"/>
                  <a:pt x="56" y="0"/>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p:nvSpPr>
        <p:spPr bwMode="auto">
          <a:xfrm>
            <a:off x="6223709" y="4766597"/>
            <a:ext cx="853659" cy="501285"/>
          </a:xfrm>
          <a:custGeom>
            <a:avLst/>
            <a:gdLst>
              <a:gd name="T0" fmla="*/ 0 w 351"/>
              <a:gd name="T1" fmla="*/ 121 h 206"/>
              <a:gd name="T2" fmla="*/ 8 w 351"/>
              <a:gd name="T3" fmla="*/ 206 h 206"/>
              <a:gd name="T4" fmla="*/ 351 w 351"/>
              <a:gd name="T5" fmla="*/ 66 h 206"/>
              <a:gd name="T6" fmla="*/ 298 w 351"/>
              <a:gd name="T7" fmla="*/ 0 h 206"/>
              <a:gd name="T8" fmla="*/ 0 w 351"/>
              <a:gd name="T9" fmla="*/ 121 h 206"/>
            </a:gdLst>
            <a:ahLst/>
            <a:cxnLst>
              <a:cxn ang="0">
                <a:pos x="T0" y="T1"/>
              </a:cxn>
              <a:cxn ang="0">
                <a:pos x="T2" y="T3"/>
              </a:cxn>
              <a:cxn ang="0">
                <a:pos x="T4" y="T5"/>
              </a:cxn>
              <a:cxn ang="0">
                <a:pos x="T6" y="T7"/>
              </a:cxn>
              <a:cxn ang="0">
                <a:pos x="T8" y="T9"/>
              </a:cxn>
            </a:cxnLst>
            <a:rect l="0" t="0" r="r" b="b"/>
            <a:pathLst>
              <a:path w="351" h="206">
                <a:moveTo>
                  <a:pt x="0" y="121"/>
                </a:moveTo>
                <a:cubicBezTo>
                  <a:pt x="8" y="206"/>
                  <a:pt x="8" y="206"/>
                  <a:pt x="8" y="206"/>
                </a:cubicBezTo>
                <a:cubicBezTo>
                  <a:pt x="8" y="206"/>
                  <a:pt x="223" y="197"/>
                  <a:pt x="351" y="66"/>
                </a:cubicBezTo>
                <a:cubicBezTo>
                  <a:pt x="298" y="0"/>
                  <a:pt x="298" y="0"/>
                  <a:pt x="298" y="0"/>
                </a:cubicBezTo>
                <a:cubicBezTo>
                  <a:pt x="215" y="68"/>
                  <a:pt x="113" y="111"/>
                  <a:pt x="0" y="12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p:nvSpPr>
        <p:spPr bwMode="auto">
          <a:xfrm>
            <a:off x="7128971" y="3873130"/>
            <a:ext cx="517504" cy="853659"/>
          </a:xfrm>
          <a:custGeom>
            <a:avLst/>
            <a:gdLst>
              <a:gd name="T0" fmla="*/ 124 w 213"/>
              <a:gd name="T1" fmla="*/ 0 h 351"/>
              <a:gd name="T2" fmla="*/ 0 w 213"/>
              <a:gd name="T3" fmla="*/ 294 h 351"/>
              <a:gd name="T4" fmla="*/ 69 w 213"/>
              <a:gd name="T5" fmla="*/ 351 h 351"/>
              <a:gd name="T6" fmla="*/ 213 w 213"/>
              <a:gd name="T7" fmla="*/ 9 h 351"/>
              <a:gd name="T8" fmla="*/ 124 w 213"/>
              <a:gd name="T9" fmla="*/ 0 h 351"/>
            </a:gdLst>
            <a:ahLst/>
            <a:cxnLst>
              <a:cxn ang="0">
                <a:pos x="T0" y="T1"/>
              </a:cxn>
              <a:cxn ang="0">
                <a:pos x="T2" y="T3"/>
              </a:cxn>
              <a:cxn ang="0">
                <a:pos x="T4" y="T5"/>
              </a:cxn>
              <a:cxn ang="0">
                <a:pos x="T6" y="T7"/>
              </a:cxn>
              <a:cxn ang="0">
                <a:pos x="T8" y="T9"/>
              </a:cxn>
            </a:cxnLst>
            <a:rect l="0" t="0" r="r" b="b"/>
            <a:pathLst>
              <a:path w="213" h="351">
                <a:moveTo>
                  <a:pt x="124" y="0"/>
                </a:moveTo>
                <a:cubicBezTo>
                  <a:pt x="113" y="111"/>
                  <a:pt x="68" y="212"/>
                  <a:pt x="0" y="294"/>
                </a:cubicBezTo>
                <a:cubicBezTo>
                  <a:pt x="69" y="351"/>
                  <a:pt x="69" y="351"/>
                  <a:pt x="69" y="351"/>
                </a:cubicBezTo>
                <a:cubicBezTo>
                  <a:pt x="69" y="351"/>
                  <a:pt x="209" y="205"/>
                  <a:pt x="213" y="9"/>
                </a:cubicBezTo>
                <a:lnTo>
                  <a:pt x="124"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auto">
          <a:xfrm>
            <a:off x="7140766" y="2762931"/>
            <a:ext cx="505709" cy="856608"/>
          </a:xfrm>
          <a:custGeom>
            <a:avLst/>
            <a:gdLst>
              <a:gd name="T0" fmla="*/ 120 w 208"/>
              <a:gd name="T1" fmla="*/ 352 h 352"/>
              <a:gd name="T2" fmla="*/ 208 w 208"/>
              <a:gd name="T3" fmla="*/ 344 h 352"/>
              <a:gd name="T4" fmla="*/ 67 w 208"/>
              <a:gd name="T5" fmla="*/ 0 h 352"/>
              <a:gd name="T6" fmla="*/ 0 w 208"/>
              <a:gd name="T7" fmla="*/ 56 h 352"/>
              <a:gd name="T8" fmla="*/ 120 w 208"/>
              <a:gd name="T9" fmla="*/ 352 h 352"/>
            </a:gdLst>
            <a:ahLst/>
            <a:cxnLst>
              <a:cxn ang="0">
                <a:pos x="T0" y="T1"/>
              </a:cxn>
              <a:cxn ang="0">
                <a:pos x="T2" y="T3"/>
              </a:cxn>
              <a:cxn ang="0">
                <a:pos x="T4" y="T5"/>
              </a:cxn>
              <a:cxn ang="0">
                <a:pos x="T6" y="T7"/>
              </a:cxn>
              <a:cxn ang="0">
                <a:pos x="T8" y="T9"/>
              </a:cxn>
            </a:cxnLst>
            <a:rect l="0" t="0" r="r" b="b"/>
            <a:pathLst>
              <a:path w="208" h="352">
                <a:moveTo>
                  <a:pt x="120" y="352"/>
                </a:moveTo>
                <a:cubicBezTo>
                  <a:pt x="208" y="344"/>
                  <a:pt x="208" y="344"/>
                  <a:pt x="208" y="344"/>
                </a:cubicBezTo>
                <a:cubicBezTo>
                  <a:pt x="208" y="344"/>
                  <a:pt x="207" y="153"/>
                  <a:pt x="67" y="0"/>
                </a:cubicBezTo>
                <a:cubicBezTo>
                  <a:pt x="0" y="56"/>
                  <a:pt x="0" y="56"/>
                  <a:pt x="0" y="56"/>
                </a:cubicBezTo>
                <a:cubicBezTo>
                  <a:pt x="67" y="138"/>
                  <a:pt x="110" y="240"/>
                  <a:pt x="120" y="352"/>
                </a:cubicBez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p:cNvSpPr>
            <a:spLocks/>
          </p:cNvSpPr>
          <p:nvPr/>
        </p:nvSpPr>
        <p:spPr bwMode="auto">
          <a:xfrm>
            <a:off x="6242875" y="2204146"/>
            <a:ext cx="853659" cy="511606"/>
          </a:xfrm>
          <a:custGeom>
            <a:avLst/>
            <a:gdLst>
              <a:gd name="T0" fmla="*/ 296 w 351"/>
              <a:gd name="T1" fmla="*/ 210 h 210"/>
              <a:gd name="T2" fmla="*/ 351 w 351"/>
              <a:gd name="T3" fmla="*/ 144 h 210"/>
              <a:gd name="T4" fmla="*/ 9 w 351"/>
              <a:gd name="T5" fmla="*/ 0 h 210"/>
              <a:gd name="T6" fmla="*/ 0 w 351"/>
              <a:gd name="T7" fmla="*/ 86 h 210"/>
              <a:gd name="T8" fmla="*/ 296 w 351"/>
              <a:gd name="T9" fmla="*/ 210 h 210"/>
            </a:gdLst>
            <a:ahLst/>
            <a:cxnLst>
              <a:cxn ang="0">
                <a:pos x="T0" y="T1"/>
              </a:cxn>
              <a:cxn ang="0">
                <a:pos x="T2" y="T3"/>
              </a:cxn>
              <a:cxn ang="0">
                <a:pos x="T4" y="T5"/>
              </a:cxn>
              <a:cxn ang="0">
                <a:pos x="T6" y="T7"/>
              </a:cxn>
              <a:cxn ang="0">
                <a:pos x="T8" y="T9"/>
              </a:cxn>
            </a:cxnLst>
            <a:rect l="0" t="0" r="r" b="b"/>
            <a:pathLst>
              <a:path w="351" h="210">
                <a:moveTo>
                  <a:pt x="296" y="210"/>
                </a:moveTo>
                <a:cubicBezTo>
                  <a:pt x="351" y="144"/>
                  <a:pt x="351" y="144"/>
                  <a:pt x="351" y="144"/>
                </a:cubicBezTo>
                <a:cubicBezTo>
                  <a:pt x="351" y="144"/>
                  <a:pt x="238" y="19"/>
                  <a:pt x="9" y="0"/>
                </a:cubicBezTo>
                <a:cubicBezTo>
                  <a:pt x="0" y="86"/>
                  <a:pt x="0" y="86"/>
                  <a:pt x="0" y="86"/>
                </a:cubicBezTo>
                <a:cubicBezTo>
                  <a:pt x="112" y="97"/>
                  <a:pt x="214" y="142"/>
                  <a:pt x="296" y="21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p:cNvSpPr>
            <a:spLocks/>
          </p:cNvSpPr>
          <p:nvPr/>
        </p:nvSpPr>
        <p:spPr bwMode="auto">
          <a:xfrm>
            <a:off x="5135625" y="2204146"/>
            <a:ext cx="853659" cy="504234"/>
          </a:xfrm>
          <a:custGeom>
            <a:avLst/>
            <a:gdLst>
              <a:gd name="T0" fmla="*/ 351 w 351"/>
              <a:gd name="T1" fmla="*/ 85 h 207"/>
              <a:gd name="T2" fmla="*/ 343 w 351"/>
              <a:gd name="T3" fmla="*/ 0 h 207"/>
              <a:gd name="T4" fmla="*/ 0 w 351"/>
              <a:gd name="T5" fmla="*/ 141 h 207"/>
              <a:gd name="T6" fmla="*/ 54 w 351"/>
              <a:gd name="T7" fmla="*/ 207 h 207"/>
              <a:gd name="T8" fmla="*/ 351 w 351"/>
              <a:gd name="T9" fmla="*/ 85 h 207"/>
            </a:gdLst>
            <a:ahLst/>
            <a:cxnLst>
              <a:cxn ang="0">
                <a:pos x="T0" y="T1"/>
              </a:cxn>
              <a:cxn ang="0">
                <a:pos x="T2" y="T3"/>
              </a:cxn>
              <a:cxn ang="0">
                <a:pos x="T4" y="T5"/>
              </a:cxn>
              <a:cxn ang="0">
                <a:pos x="T6" y="T7"/>
              </a:cxn>
              <a:cxn ang="0">
                <a:pos x="T8" y="T9"/>
              </a:cxn>
            </a:cxnLst>
            <a:rect l="0" t="0" r="r" b="b"/>
            <a:pathLst>
              <a:path w="351" h="207">
                <a:moveTo>
                  <a:pt x="351" y="85"/>
                </a:moveTo>
                <a:cubicBezTo>
                  <a:pt x="343" y="0"/>
                  <a:pt x="343" y="0"/>
                  <a:pt x="343" y="0"/>
                </a:cubicBezTo>
                <a:cubicBezTo>
                  <a:pt x="343" y="0"/>
                  <a:pt x="153" y="0"/>
                  <a:pt x="0" y="141"/>
                </a:cubicBezTo>
                <a:cubicBezTo>
                  <a:pt x="54" y="207"/>
                  <a:pt x="54" y="207"/>
                  <a:pt x="54" y="207"/>
                </a:cubicBezTo>
                <a:cubicBezTo>
                  <a:pt x="136" y="139"/>
                  <a:pt x="239" y="95"/>
                  <a:pt x="351" y="8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Inhaltsplatzhalter 4"/>
          <p:cNvSpPr txBox="1">
            <a:spLocks/>
          </p:cNvSpPr>
          <p:nvPr/>
        </p:nvSpPr>
        <p:spPr>
          <a:xfrm>
            <a:off x="8295194" y="2289472"/>
            <a:ext cx="3463575" cy="5539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b="1" dirty="0">
                <a:solidFill>
                  <a:schemeClr val="accent1"/>
                </a:solidFill>
                <a:latin typeface="+mj-lt"/>
              </a:rPr>
              <a:t>Self Concepts</a:t>
            </a:r>
            <a:br>
              <a:rPr lang="en-US" sz="1400" b="1" dirty="0">
                <a:solidFill>
                  <a:schemeClr val="bg1">
                    <a:lumMod val="65000"/>
                  </a:schemeClr>
                </a:solidFill>
                <a:latin typeface="+mj-lt"/>
              </a:rPr>
            </a:br>
            <a:r>
              <a:rPr lang="en-US" sz="1100" dirty="0">
                <a:solidFill>
                  <a:schemeClr val="bg1">
                    <a:lumMod val="65000"/>
                  </a:schemeClr>
                </a:solidFill>
                <a:latin typeface="+mj-lt"/>
              </a:rPr>
              <a:t>Trustworthy. Good-hearted. </a:t>
            </a:r>
            <a:r>
              <a:rPr lang="en-US" sz="1100" b="1" dirty="0">
                <a:solidFill>
                  <a:schemeClr val="bg1">
                    <a:lumMod val="65000"/>
                  </a:schemeClr>
                </a:solidFill>
                <a:latin typeface="+mj-lt"/>
              </a:rPr>
              <a:t>Interested in international events &amp; other cultures. </a:t>
            </a:r>
            <a:r>
              <a:rPr lang="en-US" sz="1100" dirty="0">
                <a:solidFill>
                  <a:schemeClr val="bg1">
                    <a:lumMod val="65000"/>
                  </a:schemeClr>
                </a:solidFill>
                <a:latin typeface="+mj-lt"/>
              </a:rPr>
              <a:t>Optimist. Creative. </a:t>
            </a:r>
            <a:endParaRPr lang="en-US" sz="1100" dirty="0">
              <a:solidFill>
                <a:schemeClr val="bg1">
                  <a:lumMod val="65000"/>
                </a:schemeClr>
              </a:solidFill>
              <a:latin typeface="+mn-lt"/>
            </a:endParaRPr>
          </a:p>
        </p:txBody>
      </p:sp>
      <p:sp>
        <p:nvSpPr>
          <p:cNvPr id="23" name="Inhaltsplatzhalter 4"/>
          <p:cNvSpPr txBox="1">
            <a:spLocks/>
          </p:cNvSpPr>
          <p:nvPr/>
        </p:nvSpPr>
        <p:spPr>
          <a:xfrm>
            <a:off x="8458850" y="4762765"/>
            <a:ext cx="3347737" cy="723275"/>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b="1" dirty="0">
                <a:solidFill>
                  <a:schemeClr val="accent3"/>
                </a:solidFill>
                <a:latin typeface="+mj-lt"/>
              </a:rPr>
              <a:t>Shopping Attitudes</a:t>
            </a:r>
            <a:br>
              <a:rPr lang="en-US" sz="1400" b="1" dirty="0">
                <a:solidFill>
                  <a:schemeClr val="bg1">
                    <a:lumMod val="65000"/>
                  </a:schemeClr>
                </a:solidFill>
                <a:latin typeface="+mj-lt"/>
              </a:rPr>
            </a:br>
            <a:r>
              <a:rPr lang="en-US" sz="1100" dirty="0">
                <a:solidFill>
                  <a:schemeClr val="bg1">
                    <a:lumMod val="65000"/>
                  </a:schemeClr>
                </a:solidFill>
                <a:latin typeface="+mn-lt"/>
              </a:rPr>
              <a:t>Important the company acts ethically. </a:t>
            </a:r>
            <a:r>
              <a:rPr lang="en-US" sz="1100" b="1" dirty="0">
                <a:solidFill>
                  <a:schemeClr val="bg1">
                    <a:lumMod val="65000"/>
                  </a:schemeClr>
                </a:solidFill>
                <a:latin typeface="+mn-lt"/>
              </a:rPr>
              <a:t>Store environment matters. </a:t>
            </a:r>
            <a:r>
              <a:rPr lang="en-US" sz="1100" dirty="0">
                <a:solidFill>
                  <a:schemeClr val="bg1">
                    <a:lumMod val="65000"/>
                  </a:schemeClr>
                </a:solidFill>
                <a:latin typeface="+mn-lt"/>
              </a:rPr>
              <a:t> Will pay more for quality goods. Prefer goods made in USA.</a:t>
            </a:r>
          </a:p>
        </p:txBody>
      </p:sp>
      <p:sp>
        <p:nvSpPr>
          <p:cNvPr id="24" name="Inhaltsplatzhalter 4"/>
          <p:cNvSpPr txBox="1">
            <a:spLocks/>
          </p:cNvSpPr>
          <p:nvPr/>
        </p:nvSpPr>
        <p:spPr>
          <a:xfrm>
            <a:off x="584804" y="3493283"/>
            <a:ext cx="2794849" cy="72327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sz="1400" b="1" dirty="0">
                <a:solidFill>
                  <a:schemeClr val="accent6">
                    <a:lumMod val="75000"/>
                  </a:schemeClr>
                </a:solidFill>
                <a:latin typeface="+mn-lt"/>
              </a:rPr>
              <a:t>Leisure Times</a:t>
            </a:r>
            <a:br>
              <a:rPr lang="en-US" sz="1400" b="1" dirty="0">
                <a:solidFill>
                  <a:schemeClr val="accent1"/>
                </a:solidFill>
                <a:latin typeface="+mn-lt"/>
              </a:rPr>
            </a:br>
            <a:r>
              <a:rPr lang="en-US" sz="1100" dirty="0">
                <a:solidFill>
                  <a:schemeClr val="bg1">
                    <a:lumMod val="65000"/>
                  </a:schemeClr>
                </a:solidFill>
                <a:latin typeface="+mn-lt"/>
              </a:rPr>
              <a:t>Barbequing with family/friends. Cooking for fun. Gardening. Listening to music. Reading. </a:t>
            </a:r>
            <a:r>
              <a:rPr lang="en-US" sz="1100" b="1" dirty="0">
                <a:solidFill>
                  <a:schemeClr val="bg1">
                    <a:lumMod val="65000"/>
                  </a:schemeClr>
                </a:solidFill>
                <a:latin typeface="+mn-lt"/>
              </a:rPr>
              <a:t>entertaining at home</a:t>
            </a:r>
            <a:r>
              <a:rPr lang="en-US" sz="1100" dirty="0">
                <a:solidFill>
                  <a:schemeClr val="bg1">
                    <a:lumMod val="65000"/>
                  </a:schemeClr>
                </a:solidFill>
                <a:latin typeface="+mn-lt"/>
              </a:rPr>
              <a:t>. </a:t>
            </a:r>
          </a:p>
        </p:txBody>
      </p:sp>
      <p:sp>
        <p:nvSpPr>
          <p:cNvPr id="25" name="Inhaltsplatzhalter 4"/>
          <p:cNvSpPr txBox="1">
            <a:spLocks/>
          </p:cNvSpPr>
          <p:nvPr/>
        </p:nvSpPr>
        <p:spPr>
          <a:xfrm>
            <a:off x="1183747" y="5503781"/>
            <a:ext cx="3347737" cy="5539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sz="1400" b="1" dirty="0">
                <a:solidFill>
                  <a:schemeClr val="accent5">
                    <a:lumMod val="75000"/>
                  </a:schemeClr>
                </a:solidFill>
                <a:latin typeface="+mj-lt"/>
              </a:rPr>
              <a:t>Priorities</a:t>
            </a:r>
            <a:br>
              <a:rPr lang="en-US" sz="1400" b="1" dirty="0">
                <a:solidFill>
                  <a:schemeClr val="accent6"/>
                </a:solidFill>
                <a:latin typeface="+mj-lt"/>
              </a:rPr>
            </a:br>
            <a:r>
              <a:rPr lang="en-US" sz="1100" b="1" dirty="0">
                <a:solidFill>
                  <a:schemeClr val="bg1">
                    <a:lumMod val="65000"/>
                  </a:schemeClr>
                </a:solidFill>
                <a:latin typeface="+mn-lt"/>
              </a:rPr>
              <a:t>FAMILY.</a:t>
            </a:r>
            <a:r>
              <a:rPr lang="en-US" sz="1100" dirty="0">
                <a:solidFill>
                  <a:schemeClr val="bg1">
                    <a:lumMod val="65000"/>
                  </a:schemeClr>
                </a:solidFill>
                <a:latin typeface="+mn-lt"/>
              </a:rPr>
              <a:t> Staying informed. Continuing to learn. Making time to stay in touch with friends.</a:t>
            </a:r>
          </a:p>
        </p:txBody>
      </p:sp>
      <p:sp>
        <p:nvSpPr>
          <p:cNvPr id="26" name="Inhaltsplatzhalter 4"/>
          <p:cNvSpPr txBox="1">
            <a:spLocks/>
          </p:cNvSpPr>
          <p:nvPr/>
        </p:nvSpPr>
        <p:spPr>
          <a:xfrm>
            <a:off x="612865" y="2237824"/>
            <a:ext cx="2095213" cy="384721"/>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sz="1400" b="1" dirty="0">
                <a:solidFill>
                  <a:schemeClr val="accent2"/>
                </a:solidFill>
                <a:latin typeface="+mj-lt"/>
              </a:rPr>
              <a:t>Potential Base</a:t>
            </a:r>
            <a:br>
              <a:rPr lang="en-US" sz="1400" b="1" dirty="0">
                <a:solidFill>
                  <a:schemeClr val="accent3"/>
                </a:solidFill>
                <a:latin typeface="+mj-lt"/>
              </a:rPr>
            </a:br>
            <a:r>
              <a:rPr lang="en-US" sz="1100" dirty="0">
                <a:solidFill>
                  <a:schemeClr val="bg1">
                    <a:lumMod val="65000"/>
                  </a:schemeClr>
                </a:solidFill>
                <a:latin typeface="+mn-lt"/>
              </a:rPr>
              <a:t>22.9% of Spirit Drinkers. </a:t>
            </a:r>
          </a:p>
        </p:txBody>
      </p:sp>
      <p:sp>
        <p:nvSpPr>
          <p:cNvPr id="27" name="Inhaltsplatzhalter 4"/>
          <p:cNvSpPr txBox="1">
            <a:spLocks/>
          </p:cNvSpPr>
          <p:nvPr/>
        </p:nvSpPr>
        <p:spPr>
          <a:xfrm>
            <a:off x="8945736" y="3141838"/>
            <a:ext cx="2681321" cy="72327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0"/>
              </a:spcAft>
              <a:buNone/>
            </a:pPr>
            <a:r>
              <a:rPr lang="en-US" sz="1400" b="1" dirty="0">
                <a:solidFill>
                  <a:schemeClr val="accent2">
                    <a:lumMod val="50000"/>
                  </a:schemeClr>
                </a:solidFill>
                <a:latin typeface="+mj-lt"/>
              </a:rPr>
              <a:t>Brand Loyalty</a:t>
            </a:r>
            <a:br>
              <a:rPr lang="en-US" sz="1400" b="1" dirty="0">
                <a:solidFill>
                  <a:schemeClr val="bg1">
                    <a:lumMod val="65000"/>
                  </a:schemeClr>
                </a:solidFill>
                <a:latin typeface="+mj-lt"/>
              </a:rPr>
            </a:br>
            <a:r>
              <a:rPr lang="en-US" sz="1100" b="1" dirty="0">
                <a:solidFill>
                  <a:schemeClr val="bg1">
                    <a:lumMod val="65000"/>
                  </a:schemeClr>
                </a:solidFill>
                <a:latin typeface="+mn-lt"/>
              </a:rPr>
              <a:t>Brand loyal </a:t>
            </a:r>
            <a:r>
              <a:rPr lang="en-US" sz="1100" dirty="0">
                <a:solidFill>
                  <a:schemeClr val="bg1">
                    <a:lumMod val="65000"/>
                  </a:schemeClr>
                </a:solidFill>
                <a:latin typeface="+mn-lt"/>
              </a:rPr>
              <a:t>group. Don’t buy unknown brands just to save money. Price not most important factor.</a:t>
            </a:r>
          </a:p>
        </p:txBody>
      </p:sp>
      <p:sp>
        <p:nvSpPr>
          <p:cNvPr id="28" name="Inhaltsplatzhalter 4"/>
          <p:cNvSpPr txBox="1">
            <a:spLocks/>
          </p:cNvSpPr>
          <p:nvPr/>
        </p:nvSpPr>
        <p:spPr>
          <a:xfrm>
            <a:off x="914381" y="1522560"/>
            <a:ext cx="4934297" cy="384721"/>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sz="1400" b="1" dirty="0">
                <a:solidFill>
                  <a:schemeClr val="accent1">
                    <a:lumMod val="60000"/>
                    <a:lumOff val="40000"/>
                  </a:schemeClr>
                </a:solidFill>
                <a:latin typeface="+mj-lt"/>
              </a:rPr>
              <a:t>Demographics</a:t>
            </a:r>
            <a:br>
              <a:rPr lang="en-US" sz="1400" b="1" dirty="0">
                <a:solidFill>
                  <a:schemeClr val="accent1">
                    <a:lumMod val="60000"/>
                    <a:lumOff val="40000"/>
                  </a:schemeClr>
                </a:solidFill>
                <a:latin typeface="+mj-lt"/>
              </a:rPr>
            </a:br>
            <a:r>
              <a:rPr lang="en-US" sz="1100" dirty="0">
                <a:solidFill>
                  <a:schemeClr val="bg1">
                    <a:lumMod val="65000"/>
                  </a:schemeClr>
                </a:solidFill>
                <a:latin typeface="+mn-lt"/>
              </a:rPr>
              <a:t>Adults 50-64. Even split male/female. HHI $95K. Married 66.6%. Kids 16.9%</a:t>
            </a:r>
          </a:p>
        </p:txBody>
      </p:sp>
      <p:sp>
        <p:nvSpPr>
          <p:cNvPr id="29" name="Inhaltsplatzhalter 4"/>
          <p:cNvSpPr txBox="1">
            <a:spLocks/>
          </p:cNvSpPr>
          <p:nvPr/>
        </p:nvSpPr>
        <p:spPr>
          <a:xfrm>
            <a:off x="6559230" y="5670384"/>
            <a:ext cx="3370583" cy="723275"/>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b="1" dirty="0">
                <a:solidFill>
                  <a:schemeClr val="accent4"/>
                </a:solidFill>
                <a:latin typeface="+mj-lt"/>
              </a:rPr>
              <a:t>Shopping Behavior</a:t>
            </a:r>
            <a:br>
              <a:rPr lang="en-US" sz="1400" b="1" dirty="0">
                <a:solidFill>
                  <a:schemeClr val="bg1">
                    <a:lumMod val="65000"/>
                  </a:schemeClr>
                </a:solidFill>
                <a:latin typeface="+mj-lt"/>
              </a:rPr>
            </a:br>
            <a:r>
              <a:rPr lang="en-US" sz="1100" dirty="0">
                <a:solidFill>
                  <a:schemeClr val="bg1">
                    <a:lumMod val="65000"/>
                  </a:schemeClr>
                </a:solidFill>
                <a:latin typeface="+mn-lt"/>
              </a:rPr>
              <a:t>Mix of Online (25%). Upscale clicks &amp; bricks (24%). Just Essentials (17%). Traditionalist (11%). The lowest % of status shoppers (16%). </a:t>
            </a:r>
          </a:p>
        </p:txBody>
      </p:sp>
      <p:sp>
        <p:nvSpPr>
          <p:cNvPr id="34" name="Freeform 27"/>
          <p:cNvSpPr>
            <a:spLocks noEditPoints="1"/>
          </p:cNvSpPr>
          <p:nvPr/>
        </p:nvSpPr>
        <p:spPr bwMode="auto">
          <a:xfrm>
            <a:off x="8509925" y="1733847"/>
            <a:ext cx="422275" cy="555625"/>
          </a:xfrm>
          <a:custGeom>
            <a:avLst/>
            <a:gdLst>
              <a:gd name="T0" fmla="*/ 593 w 2659"/>
              <a:gd name="T1" fmla="*/ 2426 h 3500"/>
              <a:gd name="T2" fmla="*/ 402 w 2659"/>
              <a:gd name="T3" fmla="*/ 2455 h 3500"/>
              <a:gd name="T4" fmla="*/ 183 w 2659"/>
              <a:gd name="T5" fmla="*/ 2675 h 3500"/>
              <a:gd name="T6" fmla="*/ 2499 w 2659"/>
              <a:gd name="T7" fmla="*/ 2765 h 3500"/>
              <a:gd name="T8" fmla="*/ 2338 w 2659"/>
              <a:gd name="T9" fmla="*/ 2499 h 3500"/>
              <a:gd name="T10" fmla="*/ 2102 w 2659"/>
              <a:gd name="T11" fmla="*/ 2430 h 3500"/>
              <a:gd name="T12" fmla="*/ 1890 w 2659"/>
              <a:gd name="T13" fmla="*/ 2381 h 3500"/>
              <a:gd name="T14" fmla="*/ 1329 w 2659"/>
              <a:gd name="T15" fmla="*/ 3055 h 3500"/>
              <a:gd name="T16" fmla="*/ 1190 w 2659"/>
              <a:gd name="T17" fmla="*/ 2981 h 3500"/>
              <a:gd name="T18" fmla="*/ 1021 w 2659"/>
              <a:gd name="T19" fmla="*/ 2184 h 3500"/>
              <a:gd name="T20" fmla="*/ 1329 w 2659"/>
              <a:gd name="T21" fmla="*/ 2897 h 3500"/>
              <a:gd name="T22" fmla="*/ 1637 w 2659"/>
              <a:gd name="T23" fmla="*/ 2184 h 3500"/>
              <a:gd name="T24" fmla="*/ 1429 w 2659"/>
              <a:gd name="T25" fmla="*/ 1956 h 3500"/>
              <a:gd name="T26" fmla="*/ 992 w 2659"/>
              <a:gd name="T27" fmla="*/ 806 h 3500"/>
              <a:gd name="T28" fmla="*/ 773 w 2659"/>
              <a:gd name="T29" fmla="*/ 1196 h 3500"/>
              <a:gd name="T30" fmla="*/ 954 w 2659"/>
              <a:gd name="T31" fmla="*/ 1608 h 3500"/>
              <a:gd name="T32" fmla="*/ 1279 w 2659"/>
              <a:gd name="T33" fmla="*/ 1803 h 3500"/>
              <a:gd name="T34" fmla="*/ 1619 w 2659"/>
              <a:gd name="T35" fmla="*/ 1696 h 3500"/>
              <a:gd name="T36" fmla="*/ 1849 w 2659"/>
              <a:gd name="T37" fmla="*/ 1345 h 3500"/>
              <a:gd name="T38" fmla="*/ 1889 w 2659"/>
              <a:gd name="T39" fmla="*/ 972 h 3500"/>
              <a:gd name="T40" fmla="*/ 1198 w 2659"/>
              <a:gd name="T41" fmla="*/ 887 h 3500"/>
              <a:gd name="T42" fmla="*/ 1396 w 2659"/>
              <a:gd name="T43" fmla="*/ 158 h 3500"/>
              <a:gd name="T44" fmla="*/ 1112 w 2659"/>
              <a:gd name="T45" fmla="*/ 230 h 3500"/>
              <a:gd name="T46" fmla="*/ 828 w 2659"/>
              <a:gd name="T47" fmla="*/ 368 h 3500"/>
              <a:gd name="T48" fmla="*/ 686 w 2659"/>
              <a:gd name="T49" fmla="*/ 688 h 3500"/>
              <a:gd name="T50" fmla="*/ 778 w 2659"/>
              <a:gd name="T51" fmla="*/ 873 h 3500"/>
              <a:gd name="T52" fmla="*/ 911 w 2659"/>
              <a:gd name="T53" fmla="*/ 599 h 3500"/>
              <a:gd name="T54" fmla="*/ 1039 w 2659"/>
              <a:gd name="T55" fmla="*/ 605 h 3500"/>
              <a:gd name="T56" fmla="*/ 1152 w 2659"/>
              <a:gd name="T57" fmla="*/ 722 h 3500"/>
              <a:gd name="T58" fmla="*/ 1908 w 2659"/>
              <a:gd name="T59" fmla="*/ 777 h 3500"/>
              <a:gd name="T60" fmla="*/ 1934 w 2659"/>
              <a:gd name="T61" fmla="*/ 550 h 3500"/>
              <a:gd name="T62" fmla="*/ 1673 w 2659"/>
              <a:gd name="T63" fmla="*/ 235 h 3500"/>
              <a:gd name="T64" fmla="*/ 1463 w 2659"/>
              <a:gd name="T65" fmla="*/ 3 h 3500"/>
              <a:gd name="T66" fmla="*/ 1872 w 2659"/>
              <a:gd name="T67" fmla="*/ 189 h 3500"/>
              <a:gd name="T68" fmla="*/ 2111 w 2659"/>
              <a:gd name="T69" fmla="*/ 589 h 3500"/>
              <a:gd name="T70" fmla="*/ 2095 w 2659"/>
              <a:gd name="T71" fmla="*/ 1068 h 3500"/>
              <a:gd name="T72" fmla="*/ 1984 w 2659"/>
              <a:gd name="T73" fmla="*/ 1435 h 3500"/>
              <a:gd name="T74" fmla="*/ 1722 w 2659"/>
              <a:gd name="T75" fmla="*/ 1815 h 3500"/>
              <a:gd name="T76" fmla="*/ 1771 w 2659"/>
              <a:gd name="T77" fmla="*/ 2100 h 3500"/>
              <a:gd name="T78" fmla="*/ 1954 w 2659"/>
              <a:gd name="T79" fmla="*/ 2236 h 3500"/>
              <a:gd name="T80" fmla="*/ 2106 w 2659"/>
              <a:gd name="T81" fmla="*/ 2272 h 3500"/>
              <a:gd name="T82" fmla="*/ 2303 w 2659"/>
              <a:gd name="T83" fmla="*/ 2305 h 3500"/>
              <a:gd name="T84" fmla="*/ 2588 w 2659"/>
              <a:gd name="T85" fmla="*/ 2545 h 3500"/>
              <a:gd name="T86" fmla="*/ 2657 w 2659"/>
              <a:gd name="T87" fmla="*/ 3442 h 3500"/>
              <a:gd name="T88" fmla="*/ 58 w 2659"/>
              <a:gd name="T89" fmla="*/ 3497 h 3500"/>
              <a:gd name="T90" fmla="*/ 3 w 2659"/>
              <a:gd name="T91" fmla="*/ 2755 h 3500"/>
              <a:gd name="T92" fmla="*/ 171 w 2659"/>
              <a:gd name="T93" fmla="*/ 2418 h 3500"/>
              <a:gd name="T94" fmla="*/ 522 w 2659"/>
              <a:gd name="T95" fmla="*/ 2273 h 3500"/>
              <a:gd name="T96" fmla="*/ 608 w 2659"/>
              <a:gd name="T97" fmla="*/ 2264 h 3500"/>
              <a:gd name="T98" fmla="*/ 786 w 2659"/>
              <a:gd name="T99" fmla="*/ 2194 h 3500"/>
              <a:gd name="T100" fmla="*/ 949 w 2659"/>
              <a:gd name="T101" fmla="*/ 1994 h 3500"/>
              <a:gd name="T102" fmla="*/ 796 w 2659"/>
              <a:gd name="T103" fmla="*/ 1661 h 3500"/>
              <a:gd name="T104" fmla="*/ 609 w 2659"/>
              <a:gd name="T105" fmla="*/ 1165 h 3500"/>
              <a:gd name="T106" fmla="*/ 522 w 2659"/>
              <a:gd name="T107" fmla="*/ 819 h 3500"/>
              <a:gd name="T108" fmla="*/ 622 w 2659"/>
              <a:gd name="T109" fmla="*/ 387 h 3500"/>
              <a:gd name="T110" fmla="*/ 923 w 2659"/>
              <a:gd name="T111" fmla="*/ 112 h 3500"/>
              <a:gd name="T112" fmla="*/ 1332 w 2659"/>
              <a:gd name="T113" fmla="*/ 3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59" h="3500">
                <a:moveTo>
                  <a:pt x="769" y="2381"/>
                </a:moveTo>
                <a:lnTo>
                  <a:pt x="739" y="2394"/>
                </a:lnTo>
                <a:lnTo>
                  <a:pt x="707" y="2403"/>
                </a:lnTo>
                <a:lnTo>
                  <a:pt x="676" y="2412"/>
                </a:lnTo>
                <a:lnTo>
                  <a:pt x="647" y="2418"/>
                </a:lnTo>
                <a:lnTo>
                  <a:pt x="618" y="2422"/>
                </a:lnTo>
                <a:lnTo>
                  <a:pt x="593" y="2426"/>
                </a:lnTo>
                <a:lnTo>
                  <a:pt x="572" y="2428"/>
                </a:lnTo>
                <a:lnTo>
                  <a:pt x="556" y="2429"/>
                </a:lnTo>
                <a:lnTo>
                  <a:pt x="544" y="2430"/>
                </a:lnTo>
                <a:lnTo>
                  <a:pt x="540" y="2430"/>
                </a:lnTo>
                <a:lnTo>
                  <a:pt x="492" y="2433"/>
                </a:lnTo>
                <a:lnTo>
                  <a:pt x="446" y="2442"/>
                </a:lnTo>
                <a:lnTo>
                  <a:pt x="402" y="2455"/>
                </a:lnTo>
                <a:lnTo>
                  <a:pt x="360" y="2474"/>
                </a:lnTo>
                <a:lnTo>
                  <a:pt x="322" y="2499"/>
                </a:lnTo>
                <a:lnTo>
                  <a:pt x="286" y="2526"/>
                </a:lnTo>
                <a:lnTo>
                  <a:pt x="254" y="2559"/>
                </a:lnTo>
                <a:lnTo>
                  <a:pt x="226" y="2594"/>
                </a:lnTo>
                <a:lnTo>
                  <a:pt x="202" y="2633"/>
                </a:lnTo>
                <a:lnTo>
                  <a:pt x="183" y="2675"/>
                </a:lnTo>
                <a:lnTo>
                  <a:pt x="169" y="2719"/>
                </a:lnTo>
                <a:lnTo>
                  <a:pt x="161" y="2765"/>
                </a:lnTo>
                <a:lnTo>
                  <a:pt x="158" y="2813"/>
                </a:lnTo>
                <a:lnTo>
                  <a:pt x="158" y="3342"/>
                </a:lnTo>
                <a:lnTo>
                  <a:pt x="2502" y="3342"/>
                </a:lnTo>
                <a:lnTo>
                  <a:pt x="2502" y="2813"/>
                </a:lnTo>
                <a:lnTo>
                  <a:pt x="2499" y="2765"/>
                </a:lnTo>
                <a:lnTo>
                  <a:pt x="2491" y="2719"/>
                </a:lnTo>
                <a:lnTo>
                  <a:pt x="2476" y="2675"/>
                </a:lnTo>
                <a:lnTo>
                  <a:pt x="2457" y="2633"/>
                </a:lnTo>
                <a:lnTo>
                  <a:pt x="2433" y="2594"/>
                </a:lnTo>
                <a:lnTo>
                  <a:pt x="2405" y="2559"/>
                </a:lnTo>
                <a:lnTo>
                  <a:pt x="2373" y="2526"/>
                </a:lnTo>
                <a:lnTo>
                  <a:pt x="2338" y="2499"/>
                </a:lnTo>
                <a:lnTo>
                  <a:pt x="2299" y="2474"/>
                </a:lnTo>
                <a:lnTo>
                  <a:pt x="2258" y="2455"/>
                </a:lnTo>
                <a:lnTo>
                  <a:pt x="2213" y="2442"/>
                </a:lnTo>
                <a:lnTo>
                  <a:pt x="2167" y="2433"/>
                </a:lnTo>
                <a:lnTo>
                  <a:pt x="2119" y="2430"/>
                </a:lnTo>
                <a:lnTo>
                  <a:pt x="2115" y="2430"/>
                </a:lnTo>
                <a:lnTo>
                  <a:pt x="2102" y="2430"/>
                </a:lnTo>
                <a:lnTo>
                  <a:pt x="2084" y="2428"/>
                </a:lnTo>
                <a:lnTo>
                  <a:pt x="2060" y="2426"/>
                </a:lnTo>
                <a:lnTo>
                  <a:pt x="2031" y="2421"/>
                </a:lnTo>
                <a:lnTo>
                  <a:pt x="1999" y="2415"/>
                </a:lnTo>
                <a:lnTo>
                  <a:pt x="1965" y="2407"/>
                </a:lnTo>
                <a:lnTo>
                  <a:pt x="1927" y="2396"/>
                </a:lnTo>
                <a:lnTo>
                  <a:pt x="1890" y="2381"/>
                </a:lnTo>
                <a:lnTo>
                  <a:pt x="1469" y="2981"/>
                </a:lnTo>
                <a:lnTo>
                  <a:pt x="1452" y="3003"/>
                </a:lnTo>
                <a:lnTo>
                  <a:pt x="1431" y="3021"/>
                </a:lnTo>
                <a:lnTo>
                  <a:pt x="1409" y="3034"/>
                </a:lnTo>
                <a:lnTo>
                  <a:pt x="1383" y="3045"/>
                </a:lnTo>
                <a:lnTo>
                  <a:pt x="1357" y="3051"/>
                </a:lnTo>
                <a:lnTo>
                  <a:pt x="1329" y="3055"/>
                </a:lnTo>
                <a:lnTo>
                  <a:pt x="1329" y="3055"/>
                </a:lnTo>
                <a:lnTo>
                  <a:pt x="1302" y="3051"/>
                </a:lnTo>
                <a:lnTo>
                  <a:pt x="1275" y="3045"/>
                </a:lnTo>
                <a:lnTo>
                  <a:pt x="1251" y="3034"/>
                </a:lnTo>
                <a:lnTo>
                  <a:pt x="1228" y="3021"/>
                </a:lnTo>
                <a:lnTo>
                  <a:pt x="1208" y="3003"/>
                </a:lnTo>
                <a:lnTo>
                  <a:pt x="1190" y="2981"/>
                </a:lnTo>
                <a:lnTo>
                  <a:pt x="769" y="2381"/>
                </a:lnTo>
                <a:close/>
                <a:moveTo>
                  <a:pt x="1135" y="1929"/>
                </a:moveTo>
                <a:lnTo>
                  <a:pt x="1121" y="1984"/>
                </a:lnTo>
                <a:lnTo>
                  <a:pt x="1103" y="2038"/>
                </a:lnTo>
                <a:lnTo>
                  <a:pt x="1080" y="2089"/>
                </a:lnTo>
                <a:lnTo>
                  <a:pt x="1053" y="2138"/>
                </a:lnTo>
                <a:lnTo>
                  <a:pt x="1021" y="2184"/>
                </a:lnTo>
                <a:lnTo>
                  <a:pt x="986" y="2226"/>
                </a:lnTo>
                <a:lnTo>
                  <a:pt x="947" y="2265"/>
                </a:lnTo>
                <a:lnTo>
                  <a:pt x="906" y="2302"/>
                </a:lnTo>
                <a:lnTo>
                  <a:pt x="1319" y="2890"/>
                </a:lnTo>
                <a:lnTo>
                  <a:pt x="1322" y="2893"/>
                </a:lnTo>
                <a:lnTo>
                  <a:pt x="1325" y="2895"/>
                </a:lnTo>
                <a:lnTo>
                  <a:pt x="1329" y="2897"/>
                </a:lnTo>
                <a:lnTo>
                  <a:pt x="1334" y="2895"/>
                </a:lnTo>
                <a:lnTo>
                  <a:pt x="1338" y="2893"/>
                </a:lnTo>
                <a:lnTo>
                  <a:pt x="1341" y="2890"/>
                </a:lnTo>
                <a:lnTo>
                  <a:pt x="1754" y="2302"/>
                </a:lnTo>
                <a:lnTo>
                  <a:pt x="1712" y="2265"/>
                </a:lnTo>
                <a:lnTo>
                  <a:pt x="1673" y="2226"/>
                </a:lnTo>
                <a:lnTo>
                  <a:pt x="1637" y="2184"/>
                </a:lnTo>
                <a:lnTo>
                  <a:pt x="1607" y="2138"/>
                </a:lnTo>
                <a:lnTo>
                  <a:pt x="1579" y="2089"/>
                </a:lnTo>
                <a:lnTo>
                  <a:pt x="1557" y="2038"/>
                </a:lnTo>
                <a:lnTo>
                  <a:pt x="1538" y="1985"/>
                </a:lnTo>
                <a:lnTo>
                  <a:pt x="1525" y="1929"/>
                </a:lnTo>
                <a:lnTo>
                  <a:pt x="1478" y="1945"/>
                </a:lnTo>
                <a:lnTo>
                  <a:pt x="1429" y="1956"/>
                </a:lnTo>
                <a:lnTo>
                  <a:pt x="1380" y="1962"/>
                </a:lnTo>
                <a:lnTo>
                  <a:pt x="1329" y="1964"/>
                </a:lnTo>
                <a:lnTo>
                  <a:pt x="1280" y="1962"/>
                </a:lnTo>
                <a:lnTo>
                  <a:pt x="1230" y="1955"/>
                </a:lnTo>
                <a:lnTo>
                  <a:pt x="1181" y="1944"/>
                </a:lnTo>
                <a:lnTo>
                  <a:pt x="1135" y="1929"/>
                </a:lnTo>
                <a:close/>
                <a:moveTo>
                  <a:pt x="992" y="806"/>
                </a:moveTo>
                <a:lnTo>
                  <a:pt x="964" y="867"/>
                </a:lnTo>
                <a:lnTo>
                  <a:pt x="931" y="925"/>
                </a:lnTo>
                <a:lnTo>
                  <a:pt x="895" y="980"/>
                </a:lnTo>
                <a:lnTo>
                  <a:pt x="855" y="1032"/>
                </a:lnTo>
                <a:lnTo>
                  <a:pt x="811" y="1082"/>
                </a:lnTo>
                <a:lnTo>
                  <a:pt x="763" y="1127"/>
                </a:lnTo>
                <a:lnTo>
                  <a:pt x="773" y="1196"/>
                </a:lnTo>
                <a:lnTo>
                  <a:pt x="787" y="1263"/>
                </a:lnTo>
                <a:lnTo>
                  <a:pt x="805" y="1328"/>
                </a:lnTo>
                <a:lnTo>
                  <a:pt x="828" y="1390"/>
                </a:lnTo>
                <a:lnTo>
                  <a:pt x="854" y="1450"/>
                </a:lnTo>
                <a:lnTo>
                  <a:pt x="884" y="1506"/>
                </a:lnTo>
                <a:lnTo>
                  <a:pt x="917" y="1558"/>
                </a:lnTo>
                <a:lnTo>
                  <a:pt x="954" y="1608"/>
                </a:lnTo>
                <a:lnTo>
                  <a:pt x="994" y="1652"/>
                </a:lnTo>
                <a:lnTo>
                  <a:pt x="1037" y="1693"/>
                </a:lnTo>
                <a:lnTo>
                  <a:pt x="1082" y="1727"/>
                </a:lnTo>
                <a:lnTo>
                  <a:pt x="1129" y="1755"/>
                </a:lnTo>
                <a:lnTo>
                  <a:pt x="1178" y="1778"/>
                </a:lnTo>
                <a:lnTo>
                  <a:pt x="1228" y="1793"/>
                </a:lnTo>
                <a:lnTo>
                  <a:pt x="1279" y="1803"/>
                </a:lnTo>
                <a:lnTo>
                  <a:pt x="1329" y="1806"/>
                </a:lnTo>
                <a:lnTo>
                  <a:pt x="1382" y="1803"/>
                </a:lnTo>
                <a:lnTo>
                  <a:pt x="1433" y="1793"/>
                </a:lnTo>
                <a:lnTo>
                  <a:pt x="1482" y="1778"/>
                </a:lnTo>
                <a:lnTo>
                  <a:pt x="1529" y="1756"/>
                </a:lnTo>
                <a:lnTo>
                  <a:pt x="1576" y="1729"/>
                </a:lnTo>
                <a:lnTo>
                  <a:pt x="1619" y="1696"/>
                </a:lnTo>
                <a:lnTo>
                  <a:pt x="1661" y="1659"/>
                </a:lnTo>
                <a:lnTo>
                  <a:pt x="1700" y="1616"/>
                </a:lnTo>
                <a:lnTo>
                  <a:pt x="1736" y="1570"/>
                </a:lnTo>
                <a:lnTo>
                  <a:pt x="1769" y="1519"/>
                </a:lnTo>
                <a:lnTo>
                  <a:pt x="1798" y="1465"/>
                </a:lnTo>
                <a:lnTo>
                  <a:pt x="1826" y="1406"/>
                </a:lnTo>
                <a:lnTo>
                  <a:pt x="1849" y="1345"/>
                </a:lnTo>
                <a:lnTo>
                  <a:pt x="1868" y="1281"/>
                </a:lnTo>
                <a:lnTo>
                  <a:pt x="1883" y="1213"/>
                </a:lnTo>
                <a:lnTo>
                  <a:pt x="1895" y="1144"/>
                </a:lnTo>
                <a:lnTo>
                  <a:pt x="1902" y="1073"/>
                </a:lnTo>
                <a:lnTo>
                  <a:pt x="1904" y="999"/>
                </a:lnTo>
                <a:lnTo>
                  <a:pt x="1904" y="998"/>
                </a:lnTo>
                <a:lnTo>
                  <a:pt x="1889" y="972"/>
                </a:lnTo>
                <a:lnTo>
                  <a:pt x="1870" y="947"/>
                </a:lnTo>
                <a:lnTo>
                  <a:pt x="1849" y="927"/>
                </a:lnTo>
                <a:lnTo>
                  <a:pt x="1824" y="910"/>
                </a:lnTo>
                <a:lnTo>
                  <a:pt x="1795" y="897"/>
                </a:lnTo>
                <a:lnTo>
                  <a:pt x="1766" y="890"/>
                </a:lnTo>
                <a:lnTo>
                  <a:pt x="1734" y="887"/>
                </a:lnTo>
                <a:lnTo>
                  <a:pt x="1198" y="887"/>
                </a:lnTo>
                <a:lnTo>
                  <a:pt x="1158" y="885"/>
                </a:lnTo>
                <a:lnTo>
                  <a:pt x="1121" y="877"/>
                </a:lnTo>
                <a:lnTo>
                  <a:pt x="1084" y="865"/>
                </a:lnTo>
                <a:lnTo>
                  <a:pt x="1049" y="848"/>
                </a:lnTo>
                <a:lnTo>
                  <a:pt x="1016" y="827"/>
                </a:lnTo>
                <a:lnTo>
                  <a:pt x="992" y="806"/>
                </a:lnTo>
                <a:close/>
                <a:moveTo>
                  <a:pt x="1396" y="158"/>
                </a:moveTo>
                <a:lnTo>
                  <a:pt x="1344" y="160"/>
                </a:lnTo>
                <a:lnTo>
                  <a:pt x="1293" y="168"/>
                </a:lnTo>
                <a:lnTo>
                  <a:pt x="1243" y="180"/>
                </a:lnTo>
                <a:lnTo>
                  <a:pt x="1193" y="198"/>
                </a:lnTo>
                <a:lnTo>
                  <a:pt x="1145" y="221"/>
                </a:lnTo>
                <a:lnTo>
                  <a:pt x="1129" y="227"/>
                </a:lnTo>
                <a:lnTo>
                  <a:pt x="1112" y="230"/>
                </a:lnTo>
                <a:lnTo>
                  <a:pt x="1066" y="234"/>
                </a:lnTo>
                <a:lnTo>
                  <a:pt x="1021" y="244"/>
                </a:lnTo>
                <a:lnTo>
                  <a:pt x="978" y="260"/>
                </a:lnTo>
                <a:lnTo>
                  <a:pt x="936" y="281"/>
                </a:lnTo>
                <a:lnTo>
                  <a:pt x="896" y="305"/>
                </a:lnTo>
                <a:lnTo>
                  <a:pt x="860" y="335"/>
                </a:lnTo>
                <a:lnTo>
                  <a:pt x="828" y="368"/>
                </a:lnTo>
                <a:lnTo>
                  <a:pt x="797" y="405"/>
                </a:lnTo>
                <a:lnTo>
                  <a:pt x="769" y="445"/>
                </a:lnTo>
                <a:lnTo>
                  <a:pt x="746" y="489"/>
                </a:lnTo>
                <a:lnTo>
                  <a:pt x="725" y="536"/>
                </a:lnTo>
                <a:lnTo>
                  <a:pt x="708" y="584"/>
                </a:lnTo>
                <a:lnTo>
                  <a:pt x="695" y="635"/>
                </a:lnTo>
                <a:lnTo>
                  <a:pt x="686" y="688"/>
                </a:lnTo>
                <a:lnTo>
                  <a:pt x="681" y="742"/>
                </a:lnTo>
                <a:lnTo>
                  <a:pt x="679" y="798"/>
                </a:lnTo>
                <a:lnTo>
                  <a:pt x="682" y="854"/>
                </a:lnTo>
                <a:lnTo>
                  <a:pt x="689" y="911"/>
                </a:lnTo>
                <a:lnTo>
                  <a:pt x="701" y="968"/>
                </a:lnTo>
                <a:lnTo>
                  <a:pt x="742" y="923"/>
                </a:lnTo>
                <a:lnTo>
                  <a:pt x="778" y="873"/>
                </a:lnTo>
                <a:lnTo>
                  <a:pt x="810" y="821"/>
                </a:lnTo>
                <a:lnTo>
                  <a:pt x="838" y="766"/>
                </a:lnTo>
                <a:lnTo>
                  <a:pt x="860" y="708"/>
                </a:lnTo>
                <a:lnTo>
                  <a:pt x="878" y="649"/>
                </a:lnTo>
                <a:lnTo>
                  <a:pt x="886" y="630"/>
                </a:lnTo>
                <a:lnTo>
                  <a:pt x="896" y="613"/>
                </a:lnTo>
                <a:lnTo>
                  <a:pt x="911" y="599"/>
                </a:lnTo>
                <a:lnTo>
                  <a:pt x="927" y="589"/>
                </a:lnTo>
                <a:lnTo>
                  <a:pt x="946" y="581"/>
                </a:lnTo>
                <a:lnTo>
                  <a:pt x="966" y="577"/>
                </a:lnTo>
                <a:lnTo>
                  <a:pt x="986" y="578"/>
                </a:lnTo>
                <a:lnTo>
                  <a:pt x="1007" y="583"/>
                </a:lnTo>
                <a:lnTo>
                  <a:pt x="1024" y="592"/>
                </a:lnTo>
                <a:lnTo>
                  <a:pt x="1039" y="605"/>
                </a:lnTo>
                <a:lnTo>
                  <a:pt x="1052" y="619"/>
                </a:lnTo>
                <a:lnTo>
                  <a:pt x="1062" y="637"/>
                </a:lnTo>
                <a:lnTo>
                  <a:pt x="1074" y="662"/>
                </a:lnTo>
                <a:lnTo>
                  <a:pt x="1090" y="683"/>
                </a:lnTo>
                <a:lnTo>
                  <a:pt x="1110" y="700"/>
                </a:lnTo>
                <a:lnTo>
                  <a:pt x="1130" y="713"/>
                </a:lnTo>
                <a:lnTo>
                  <a:pt x="1152" y="722"/>
                </a:lnTo>
                <a:lnTo>
                  <a:pt x="1174" y="728"/>
                </a:lnTo>
                <a:lnTo>
                  <a:pt x="1198" y="730"/>
                </a:lnTo>
                <a:lnTo>
                  <a:pt x="1734" y="730"/>
                </a:lnTo>
                <a:lnTo>
                  <a:pt x="1780" y="733"/>
                </a:lnTo>
                <a:lnTo>
                  <a:pt x="1826" y="742"/>
                </a:lnTo>
                <a:lnTo>
                  <a:pt x="1868" y="757"/>
                </a:lnTo>
                <a:lnTo>
                  <a:pt x="1908" y="777"/>
                </a:lnTo>
                <a:lnTo>
                  <a:pt x="1945" y="803"/>
                </a:lnTo>
                <a:lnTo>
                  <a:pt x="1978" y="833"/>
                </a:lnTo>
                <a:lnTo>
                  <a:pt x="1979" y="801"/>
                </a:lnTo>
                <a:lnTo>
                  <a:pt x="1976" y="735"/>
                </a:lnTo>
                <a:lnTo>
                  <a:pt x="1968" y="671"/>
                </a:lnTo>
                <a:lnTo>
                  <a:pt x="1953" y="610"/>
                </a:lnTo>
                <a:lnTo>
                  <a:pt x="1934" y="550"/>
                </a:lnTo>
                <a:lnTo>
                  <a:pt x="1908" y="494"/>
                </a:lnTo>
                <a:lnTo>
                  <a:pt x="1880" y="441"/>
                </a:lnTo>
                <a:lnTo>
                  <a:pt x="1846" y="391"/>
                </a:lnTo>
                <a:lnTo>
                  <a:pt x="1808" y="346"/>
                </a:lnTo>
                <a:lnTo>
                  <a:pt x="1767" y="304"/>
                </a:lnTo>
                <a:lnTo>
                  <a:pt x="1722" y="267"/>
                </a:lnTo>
                <a:lnTo>
                  <a:pt x="1673" y="235"/>
                </a:lnTo>
                <a:lnTo>
                  <a:pt x="1623" y="208"/>
                </a:lnTo>
                <a:lnTo>
                  <a:pt x="1569" y="187"/>
                </a:lnTo>
                <a:lnTo>
                  <a:pt x="1514" y="171"/>
                </a:lnTo>
                <a:lnTo>
                  <a:pt x="1455" y="161"/>
                </a:lnTo>
                <a:lnTo>
                  <a:pt x="1396" y="158"/>
                </a:lnTo>
                <a:close/>
                <a:moveTo>
                  <a:pt x="1396" y="0"/>
                </a:moveTo>
                <a:lnTo>
                  <a:pt x="1463" y="3"/>
                </a:lnTo>
                <a:lnTo>
                  <a:pt x="1528" y="13"/>
                </a:lnTo>
                <a:lnTo>
                  <a:pt x="1593" y="29"/>
                </a:lnTo>
                <a:lnTo>
                  <a:pt x="1654" y="50"/>
                </a:lnTo>
                <a:lnTo>
                  <a:pt x="1713" y="77"/>
                </a:lnTo>
                <a:lnTo>
                  <a:pt x="1770" y="109"/>
                </a:lnTo>
                <a:lnTo>
                  <a:pt x="1823" y="146"/>
                </a:lnTo>
                <a:lnTo>
                  <a:pt x="1872" y="189"/>
                </a:lnTo>
                <a:lnTo>
                  <a:pt x="1919" y="234"/>
                </a:lnTo>
                <a:lnTo>
                  <a:pt x="1962" y="285"/>
                </a:lnTo>
                <a:lnTo>
                  <a:pt x="2000" y="339"/>
                </a:lnTo>
                <a:lnTo>
                  <a:pt x="2035" y="397"/>
                </a:lnTo>
                <a:lnTo>
                  <a:pt x="2065" y="458"/>
                </a:lnTo>
                <a:lnTo>
                  <a:pt x="2090" y="522"/>
                </a:lnTo>
                <a:lnTo>
                  <a:pt x="2111" y="589"/>
                </a:lnTo>
                <a:lnTo>
                  <a:pt x="2124" y="657"/>
                </a:lnTo>
                <a:lnTo>
                  <a:pt x="2134" y="728"/>
                </a:lnTo>
                <a:lnTo>
                  <a:pt x="2137" y="801"/>
                </a:lnTo>
                <a:lnTo>
                  <a:pt x="2134" y="870"/>
                </a:lnTo>
                <a:lnTo>
                  <a:pt x="2126" y="937"/>
                </a:lnTo>
                <a:lnTo>
                  <a:pt x="2113" y="1003"/>
                </a:lnTo>
                <a:lnTo>
                  <a:pt x="2095" y="1068"/>
                </a:lnTo>
                <a:lnTo>
                  <a:pt x="2071" y="1131"/>
                </a:lnTo>
                <a:lnTo>
                  <a:pt x="2063" y="1147"/>
                </a:lnTo>
                <a:lnTo>
                  <a:pt x="2051" y="1158"/>
                </a:lnTo>
                <a:lnTo>
                  <a:pt x="2041" y="1230"/>
                </a:lnTo>
                <a:lnTo>
                  <a:pt x="2025" y="1300"/>
                </a:lnTo>
                <a:lnTo>
                  <a:pt x="2006" y="1368"/>
                </a:lnTo>
                <a:lnTo>
                  <a:pt x="1984" y="1435"/>
                </a:lnTo>
                <a:lnTo>
                  <a:pt x="1957" y="1499"/>
                </a:lnTo>
                <a:lnTo>
                  <a:pt x="1926" y="1559"/>
                </a:lnTo>
                <a:lnTo>
                  <a:pt x="1893" y="1617"/>
                </a:lnTo>
                <a:lnTo>
                  <a:pt x="1854" y="1673"/>
                </a:lnTo>
                <a:lnTo>
                  <a:pt x="1813" y="1726"/>
                </a:lnTo>
                <a:lnTo>
                  <a:pt x="1769" y="1772"/>
                </a:lnTo>
                <a:lnTo>
                  <a:pt x="1722" y="1815"/>
                </a:lnTo>
                <a:lnTo>
                  <a:pt x="1673" y="1853"/>
                </a:lnTo>
                <a:lnTo>
                  <a:pt x="1682" y="1904"/>
                </a:lnTo>
                <a:lnTo>
                  <a:pt x="1695" y="1952"/>
                </a:lnTo>
                <a:lnTo>
                  <a:pt x="1710" y="1995"/>
                </a:lnTo>
                <a:lnTo>
                  <a:pt x="1728" y="2033"/>
                </a:lnTo>
                <a:lnTo>
                  <a:pt x="1749" y="2069"/>
                </a:lnTo>
                <a:lnTo>
                  <a:pt x="1771" y="2100"/>
                </a:lnTo>
                <a:lnTo>
                  <a:pt x="1794" y="2129"/>
                </a:lnTo>
                <a:lnTo>
                  <a:pt x="1819" y="2153"/>
                </a:lnTo>
                <a:lnTo>
                  <a:pt x="1846" y="2175"/>
                </a:lnTo>
                <a:lnTo>
                  <a:pt x="1872" y="2194"/>
                </a:lnTo>
                <a:lnTo>
                  <a:pt x="1900" y="2210"/>
                </a:lnTo>
                <a:lnTo>
                  <a:pt x="1926" y="2224"/>
                </a:lnTo>
                <a:lnTo>
                  <a:pt x="1954" y="2236"/>
                </a:lnTo>
                <a:lnTo>
                  <a:pt x="1980" y="2245"/>
                </a:lnTo>
                <a:lnTo>
                  <a:pt x="2005" y="2254"/>
                </a:lnTo>
                <a:lnTo>
                  <a:pt x="2029" y="2259"/>
                </a:lnTo>
                <a:lnTo>
                  <a:pt x="2051" y="2264"/>
                </a:lnTo>
                <a:lnTo>
                  <a:pt x="2072" y="2268"/>
                </a:lnTo>
                <a:lnTo>
                  <a:pt x="2090" y="2270"/>
                </a:lnTo>
                <a:lnTo>
                  <a:pt x="2106" y="2272"/>
                </a:lnTo>
                <a:lnTo>
                  <a:pt x="2119" y="2272"/>
                </a:lnTo>
                <a:lnTo>
                  <a:pt x="2130" y="2273"/>
                </a:lnTo>
                <a:lnTo>
                  <a:pt x="2135" y="2273"/>
                </a:lnTo>
                <a:lnTo>
                  <a:pt x="2138" y="2273"/>
                </a:lnTo>
                <a:lnTo>
                  <a:pt x="2195" y="2278"/>
                </a:lnTo>
                <a:lnTo>
                  <a:pt x="2250" y="2289"/>
                </a:lnTo>
                <a:lnTo>
                  <a:pt x="2303" y="2305"/>
                </a:lnTo>
                <a:lnTo>
                  <a:pt x="2354" y="2326"/>
                </a:lnTo>
                <a:lnTo>
                  <a:pt x="2402" y="2352"/>
                </a:lnTo>
                <a:lnTo>
                  <a:pt x="2446" y="2383"/>
                </a:lnTo>
                <a:lnTo>
                  <a:pt x="2487" y="2418"/>
                </a:lnTo>
                <a:lnTo>
                  <a:pt x="2526" y="2457"/>
                </a:lnTo>
                <a:lnTo>
                  <a:pt x="2558" y="2500"/>
                </a:lnTo>
                <a:lnTo>
                  <a:pt x="2588" y="2545"/>
                </a:lnTo>
                <a:lnTo>
                  <a:pt x="2613" y="2594"/>
                </a:lnTo>
                <a:lnTo>
                  <a:pt x="2632" y="2646"/>
                </a:lnTo>
                <a:lnTo>
                  <a:pt x="2647" y="2699"/>
                </a:lnTo>
                <a:lnTo>
                  <a:pt x="2656" y="2755"/>
                </a:lnTo>
                <a:lnTo>
                  <a:pt x="2659" y="2813"/>
                </a:lnTo>
                <a:lnTo>
                  <a:pt x="2659" y="3422"/>
                </a:lnTo>
                <a:lnTo>
                  <a:pt x="2657" y="3442"/>
                </a:lnTo>
                <a:lnTo>
                  <a:pt x="2648" y="3461"/>
                </a:lnTo>
                <a:lnTo>
                  <a:pt x="2636" y="3477"/>
                </a:lnTo>
                <a:lnTo>
                  <a:pt x="2620" y="3489"/>
                </a:lnTo>
                <a:lnTo>
                  <a:pt x="2602" y="3497"/>
                </a:lnTo>
                <a:lnTo>
                  <a:pt x="2581" y="3500"/>
                </a:lnTo>
                <a:lnTo>
                  <a:pt x="78" y="3500"/>
                </a:lnTo>
                <a:lnTo>
                  <a:pt x="58" y="3497"/>
                </a:lnTo>
                <a:lnTo>
                  <a:pt x="39" y="3489"/>
                </a:lnTo>
                <a:lnTo>
                  <a:pt x="23" y="3477"/>
                </a:lnTo>
                <a:lnTo>
                  <a:pt x="11" y="3461"/>
                </a:lnTo>
                <a:lnTo>
                  <a:pt x="3" y="3442"/>
                </a:lnTo>
                <a:lnTo>
                  <a:pt x="0" y="3422"/>
                </a:lnTo>
                <a:lnTo>
                  <a:pt x="0" y="2813"/>
                </a:lnTo>
                <a:lnTo>
                  <a:pt x="3" y="2755"/>
                </a:lnTo>
                <a:lnTo>
                  <a:pt x="12" y="2699"/>
                </a:lnTo>
                <a:lnTo>
                  <a:pt x="26" y="2646"/>
                </a:lnTo>
                <a:lnTo>
                  <a:pt x="47" y="2594"/>
                </a:lnTo>
                <a:lnTo>
                  <a:pt x="71" y="2545"/>
                </a:lnTo>
                <a:lnTo>
                  <a:pt x="100" y="2500"/>
                </a:lnTo>
                <a:lnTo>
                  <a:pt x="134" y="2457"/>
                </a:lnTo>
                <a:lnTo>
                  <a:pt x="171" y="2418"/>
                </a:lnTo>
                <a:lnTo>
                  <a:pt x="213" y="2383"/>
                </a:lnTo>
                <a:lnTo>
                  <a:pt x="258" y="2352"/>
                </a:lnTo>
                <a:lnTo>
                  <a:pt x="306" y="2326"/>
                </a:lnTo>
                <a:lnTo>
                  <a:pt x="357" y="2305"/>
                </a:lnTo>
                <a:lnTo>
                  <a:pt x="410" y="2289"/>
                </a:lnTo>
                <a:lnTo>
                  <a:pt x="465" y="2278"/>
                </a:lnTo>
                <a:lnTo>
                  <a:pt x="522" y="2273"/>
                </a:lnTo>
                <a:lnTo>
                  <a:pt x="524" y="2273"/>
                </a:lnTo>
                <a:lnTo>
                  <a:pt x="530" y="2273"/>
                </a:lnTo>
                <a:lnTo>
                  <a:pt x="540" y="2272"/>
                </a:lnTo>
                <a:lnTo>
                  <a:pt x="552" y="2272"/>
                </a:lnTo>
                <a:lnTo>
                  <a:pt x="568" y="2270"/>
                </a:lnTo>
                <a:lnTo>
                  <a:pt x="586" y="2268"/>
                </a:lnTo>
                <a:lnTo>
                  <a:pt x="608" y="2264"/>
                </a:lnTo>
                <a:lnTo>
                  <a:pt x="630" y="2259"/>
                </a:lnTo>
                <a:lnTo>
                  <a:pt x="654" y="2254"/>
                </a:lnTo>
                <a:lnTo>
                  <a:pt x="679" y="2245"/>
                </a:lnTo>
                <a:lnTo>
                  <a:pt x="706" y="2236"/>
                </a:lnTo>
                <a:lnTo>
                  <a:pt x="732" y="2224"/>
                </a:lnTo>
                <a:lnTo>
                  <a:pt x="760" y="2210"/>
                </a:lnTo>
                <a:lnTo>
                  <a:pt x="786" y="2194"/>
                </a:lnTo>
                <a:lnTo>
                  <a:pt x="814" y="2175"/>
                </a:lnTo>
                <a:lnTo>
                  <a:pt x="839" y="2153"/>
                </a:lnTo>
                <a:lnTo>
                  <a:pt x="865" y="2129"/>
                </a:lnTo>
                <a:lnTo>
                  <a:pt x="889" y="2100"/>
                </a:lnTo>
                <a:lnTo>
                  <a:pt x="911" y="2068"/>
                </a:lnTo>
                <a:lnTo>
                  <a:pt x="931" y="2033"/>
                </a:lnTo>
                <a:lnTo>
                  <a:pt x="949" y="1994"/>
                </a:lnTo>
                <a:lnTo>
                  <a:pt x="964" y="1952"/>
                </a:lnTo>
                <a:lnTo>
                  <a:pt x="977" y="1904"/>
                </a:lnTo>
                <a:lnTo>
                  <a:pt x="986" y="1852"/>
                </a:lnTo>
                <a:lnTo>
                  <a:pt x="935" y="1812"/>
                </a:lnTo>
                <a:lnTo>
                  <a:pt x="885" y="1767"/>
                </a:lnTo>
                <a:lnTo>
                  <a:pt x="839" y="1716"/>
                </a:lnTo>
                <a:lnTo>
                  <a:pt x="796" y="1661"/>
                </a:lnTo>
                <a:lnTo>
                  <a:pt x="757" y="1602"/>
                </a:lnTo>
                <a:lnTo>
                  <a:pt x="722" y="1538"/>
                </a:lnTo>
                <a:lnTo>
                  <a:pt x="690" y="1470"/>
                </a:lnTo>
                <a:lnTo>
                  <a:pt x="663" y="1398"/>
                </a:lnTo>
                <a:lnTo>
                  <a:pt x="640" y="1324"/>
                </a:lnTo>
                <a:lnTo>
                  <a:pt x="622" y="1245"/>
                </a:lnTo>
                <a:lnTo>
                  <a:pt x="609" y="1165"/>
                </a:lnTo>
                <a:lnTo>
                  <a:pt x="598" y="1152"/>
                </a:lnTo>
                <a:lnTo>
                  <a:pt x="591" y="1137"/>
                </a:lnTo>
                <a:lnTo>
                  <a:pt x="568" y="1078"/>
                </a:lnTo>
                <a:lnTo>
                  <a:pt x="550" y="1016"/>
                </a:lnTo>
                <a:lnTo>
                  <a:pt x="537" y="950"/>
                </a:lnTo>
                <a:lnTo>
                  <a:pt x="527" y="885"/>
                </a:lnTo>
                <a:lnTo>
                  <a:pt x="522" y="819"/>
                </a:lnTo>
                <a:lnTo>
                  <a:pt x="523" y="754"/>
                </a:lnTo>
                <a:lnTo>
                  <a:pt x="527" y="689"/>
                </a:lnTo>
                <a:lnTo>
                  <a:pt x="537" y="626"/>
                </a:lnTo>
                <a:lnTo>
                  <a:pt x="551" y="563"/>
                </a:lnTo>
                <a:lnTo>
                  <a:pt x="570" y="503"/>
                </a:lnTo>
                <a:lnTo>
                  <a:pt x="594" y="444"/>
                </a:lnTo>
                <a:lnTo>
                  <a:pt x="622" y="387"/>
                </a:lnTo>
                <a:lnTo>
                  <a:pt x="655" y="334"/>
                </a:lnTo>
                <a:lnTo>
                  <a:pt x="692" y="285"/>
                </a:lnTo>
                <a:lnTo>
                  <a:pt x="731" y="241"/>
                </a:lnTo>
                <a:lnTo>
                  <a:pt x="775" y="200"/>
                </a:lnTo>
                <a:lnTo>
                  <a:pt x="821" y="167"/>
                </a:lnTo>
                <a:lnTo>
                  <a:pt x="871" y="137"/>
                </a:lnTo>
                <a:lnTo>
                  <a:pt x="923" y="112"/>
                </a:lnTo>
                <a:lnTo>
                  <a:pt x="978" y="93"/>
                </a:lnTo>
                <a:lnTo>
                  <a:pt x="1032" y="81"/>
                </a:lnTo>
                <a:lnTo>
                  <a:pt x="1087" y="73"/>
                </a:lnTo>
                <a:lnTo>
                  <a:pt x="1146" y="47"/>
                </a:lnTo>
                <a:lnTo>
                  <a:pt x="1208" y="27"/>
                </a:lnTo>
                <a:lnTo>
                  <a:pt x="1269" y="12"/>
                </a:lnTo>
                <a:lnTo>
                  <a:pt x="1332" y="3"/>
                </a:lnTo>
                <a:lnTo>
                  <a:pt x="139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Text Placeholder 20">
            <a:extLst>
              <a:ext uri="{FF2B5EF4-FFF2-40B4-BE49-F238E27FC236}">
                <a16:creationId xmlns:a16="http://schemas.microsoft.com/office/drawing/2014/main" id="{4999E633-8580-4CFC-ADE8-3412CAE28721}"/>
              </a:ext>
            </a:extLst>
          </p:cNvPr>
          <p:cNvSpPr txBox="1">
            <a:spLocks/>
          </p:cNvSpPr>
          <p:nvPr/>
        </p:nvSpPr>
        <p:spPr>
          <a:xfrm>
            <a:off x="3190068" y="719311"/>
            <a:ext cx="5884460" cy="325561"/>
          </a:xfrm>
          <a:prstGeom prst="rect">
            <a:avLst/>
          </a:prstGeom>
        </p:spPr>
        <p:txBody>
          <a:bodyPr wrap="none" lIns="0" tIns="0" rIns="0" bIns="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600" b="0" kern="1200" baseline="0">
                <a:solidFill>
                  <a:schemeClr val="bg1">
                    <a:lumMod val="65000"/>
                  </a:schemeClr>
                </a:solidFill>
                <a:latin typeface="+mn-lt"/>
                <a:ea typeface="Roboto" panose="02000000000000000000" pitchFamily="2" charset="0"/>
                <a:cs typeface="+mn-cs"/>
              </a:defRPr>
            </a:lvl1pPr>
            <a:lvl2pPr marL="60957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39"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2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84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417"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6987"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557"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b="1" dirty="0"/>
              <a:t>Demographic &amp; Psychographic Summary</a:t>
            </a:r>
          </a:p>
        </p:txBody>
      </p:sp>
      <p:sp>
        <p:nvSpPr>
          <p:cNvPr id="52" name="Freeform 120">
            <a:extLst>
              <a:ext uri="{FF2B5EF4-FFF2-40B4-BE49-F238E27FC236}">
                <a16:creationId xmlns:a16="http://schemas.microsoft.com/office/drawing/2014/main" id="{4F932E4C-D702-4078-9FF6-449EC0D7281B}"/>
              </a:ext>
            </a:extLst>
          </p:cNvPr>
          <p:cNvSpPr>
            <a:spLocks noChangeArrowheads="1"/>
          </p:cNvSpPr>
          <p:nvPr/>
        </p:nvSpPr>
        <p:spPr bwMode="auto">
          <a:xfrm>
            <a:off x="8144556" y="4235368"/>
            <a:ext cx="581025" cy="443211"/>
          </a:xfrm>
          <a:custGeom>
            <a:avLst/>
            <a:gdLst>
              <a:gd name="T0" fmla="*/ 558682562 w 602"/>
              <a:gd name="T1" fmla="*/ 97258336 h 482"/>
              <a:gd name="T2" fmla="*/ 558682562 w 602"/>
              <a:gd name="T3" fmla="*/ 97258336 h 482"/>
              <a:gd name="T4" fmla="*/ 558682562 w 602"/>
              <a:gd name="T5" fmla="*/ 97258336 h 482"/>
              <a:gd name="T6" fmla="*/ 479667023 w 602"/>
              <a:gd name="T7" fmla="*/ 266083403 h 482"/>
              <a:gd name="T8" fmla="*/ 479667023 w 602"/>
              <a:gd name="T9" fmla="*/ 266083403 h 482"/>
              <a:gd name="T10" fmla="*/ 460145741 w 602"/>
              <a:gd name="T11" fmla="*/ 285351627 h 482"/>
              <a:gd name="T12" fmla="*/ 460145741 w 602"/>
              <a:gd name="T13" fmla="*/ 285351627 h 482"/>
              <a:gd name="T14" fmla="*/ 229608147 w 602"/>
              <a:gd name="T15" fmla="*/ 298197429 h 482"/>
              <a:gd name="T16" fmla="*/ 242622335 w 602"/>
              <a:gd name="T17" fmla="*/ 337651093 h 482"/>
              <a:gd name="T18" fmla="*/ 492681210 w 602"/>
              <a:gd name="T19" fmla="*/ 337651093 h 482"/>
              <a:gd name="T20" fmla="*/ 545668374 w 602"/>
              <a:gd name="T21" fmla="*/ 389032385 h 482"/>
              <a:gd name="T22" fmla="*/ 492681210 w 602"/>
              <a:gd name="T23" fmla="*/ 441331851 h 482"/>
              <a:gd name="T24" fmla="*/ 440624459 w 602"/>
              <a:gd name="T25" fmla="*/ 389032385 h 482"/>
              <a:gd name="T26" fmla="*/ 190565583 w 602"/>
              <a:gd name="T27" fmla="*/ 389032385 h 482"/>
              <a:gd name="T28" fmla="*/ 137579385 w 602"/>
              <a:gd name="T29" fmla="*/ 441331851 h 482"/>
              <a:gd name="T30" fmla="*/ 85521668 w 602"/>
              <a:gd name="T31" fmla="*/ 389032385 h 482"/>
              <a:gd name="T32" fmla="*/ 137579385 w 602"/>
              <a:gd name="T33" fmla="*/ 337651093 h 482"/>
              <a:gd name="T34" fmla="*/ 190565583 w 602"/>
              <a:gd name="T35" fmla="*/ 337651093 h 482"/>
              <a:gd name="T36" fmla="*/ 85521668 w 602"/>
              <a:gd name="T37" fmla="*/ 52299466 h 482"/>
              <a:gd name="T38" fmla="*/ 26028376 w 602"/>
              <a:gd name="T39" fmla="*/ 52299466 h 482"/>
              <a:gd name="T40" fmla="*/ 0 w 602"/>
              <a:gd name="T41" fmla="*/ 25690646 h 482"/>
              <a:gd name="T42" fmla="*/ 26028376 w 602"/>
              <a:gd name="T43" fmla="*/ 0 h 482"/>
              <a:gd name="T44" fmla="*/ 105043915 w 602"/>
              <a:gd name="T45" fmla="*/ 0 h 482"/>
              <a:gd name="T46" fmla="*/ 131072291 w 602"/>
              <a:gd name="T47" fmla="*/ 12845802 h 482"/>
              <a:gd name="T48" fmla="*/ 131072291 w 602"/>
              <a:gd name="T49" fmla="*/ 12845802 h 482"/>
              <a:gd name="T50" fmla="*/ 145015926 w 602"/>
              <a:gd name="T51" fmla="*/ 58721888 h 482"/>
              <a:gd name="T52" fmla="*/ 531724739 w 602"/>
              <a:gd name="T53" fmla="*/ 58721888 h 482"/>
              <a:gd name="T54" fmla="*/ 558682562 w 602"/>
              <a:gd name="T55" fmla="*/ 84412534 h 482"/>
              <a:gd name="T56" fmla="*/ 558682562 w 602"/>
              <a:gd name="T57" fmla="*/ 97258336 h 482"/>
              <a:gd name="T58" fmla="*/ 164537208 w 602"/>
              <a:gd name="T59" fmla="*/ 110103180 h 482"/>
              <a:gd name="T60" fmla="*/ 164537208 w 602"/>
              <a:gd name="T61" fmla="*/ 110103180 h 482"/>
              <a:gd name="T62" fmla="*/ 210086865 w 602"/>
              <a:gd name="T63" fmla="*/ 246815179 h 482"/>
              <a:gd name="T64" fmla="*/ 440624459 w 602"/>
              <a:gd name="T65" fmla="*/ 233970335 h 482"/>
              <a:gd name="T66" fmla="*/ 492681210 w 602"/>
              <a:gd name="T67" fmla="*/ 110103180 h 482"/>
              <a:gd name="T68" fmla="*/ 164537208 w 602"/>
              <a:gd name="T69" fmla="*/ 110103180 h 4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02" h="482">
                <a:moveTo>
                  <a:pt x="601" y="106"/>
                </a:moveTo>
                <a:lnTo>
                  <a:pt x="601" y="106"/>
                </a:lnTo>
                <a:cubicBezTo>
                  <a:pt x="516" y="290"/>
                  <a:pt x="516" y="290"/>
                  <a:pt x="516" y="290"/>
                </a:cubicBezTo>
                <a:cubicBezTo>
                  <a:pt x="509" y="304"/>
                  <a:pt x="502" y="311"/>
                  <a:pt x="495" y="311"/>
                </a:cubicBezTo>
                <a:cubicBezTo>
                  <a:pt x="247" y="325"/>
                  <a:pt x="247" y="325"/>
                  <a:pt x="247" y="325"/>
                </a:cubicBezTo>
                <a:cubicBezTo>
                  <a:pt x="261" y="368"/>
                  <a:pt x="261" y="368"/>
                  <a:pt x="261" y="368"/>
                </a:cubicBezTo>
                <a:cubicBezTo>
                  <a:pt x="530" y="368"/>
                  <a:pt x="530" y="368"/>
                  <a:pt x="530" y="368"/>
                </a:cubicBezTo>
                <a:cubicBezTo>
                  <a:pt x="558" y="368"/>
                  <a:pt x="587" y="389"/>
                  <a:pt x="587" y="424"/>
                </a:cubicBezTo>
                <a:cubicBezTo>
                  <a:pt x="587" y="453"/>
                  <a:pt x="558" y="481"/>
                  <a:pt x="530" y="481"/>
                </a:cubicBezTo>
                <a:cubicBezTo>
                  <a:pt x="495" y="481"/>
                  <a:pt x="474" y="453"/>
                  <a:pt x="474" y="424"/>
                </a:cubicBezTo>
                <a:cubicBezTo>
                  <a:pt x="205" y="424"/>
                  <a:pt x="205" y="424"/>
                  <a:pt x="205" y="424"/>
                </a:cubicBezTo>
                <a:cubicBezTo>
                  <a:pt x="205" y="453"/>
                  <a:pt x="184" y="481"/>
                  <a:pt x="148" y="481"/>
                </a:cubicBezTo>
                <a:cubicBezTo>
                  <a:pt x="120" y="481"/>
                  <a:pt x="92" y="453"/>
                  <a:pt x="92" y="424"/>
                </a:cubicBezTo>
                <a:cubicBezTo>
                  <a:pt x="92" y="389"/>
                  <a:pt x="120" y="368"/>
                  <a:pt x="148" y="368"/>
                </a:cubicBezTo>
                <a:cubicBezTo>
                  <a:pt x="205" y="368"/>
                  <a:pt x="205" y="368"/>
                  <a:pt x="205" y="368"/>
                </a:cubicBezTo>
                <a:cubicBezTo>
                  <a:pt x="92" y="57"/>
                  <a:pt x="92" y="57"/>
                  <a:pt x="92" y="57"/>
                </a:cubicBezTo>
                <a:cubicBezTo>
                  <a:pt x="28" y="57"/>
                  <a:pt x="28" y="57"/>
                  <a:pt x="28" y="57"/>
                </a:cubicBezTo>
                <a:cubicBezTo>
                  <a:pt x="14" y="57"/>
                  <a:pt x="0" y="42"/>
                  <a:pt x="0" y="28"/>
                </a:cubicBezTo>
                <a:cubicBezTo>
                  <a:pt x="0" y="7"/>
                  <a:pt x="14" y="0"/>
                  <a:pt x="28" y="0"/>
                </a:cubicBezTo>
                <a:cubicBezTo>
                  <a:pt x="113" y="0"/>
                  <a:pt x="113" y="0"/>
                  <a:pt x="113" y="0"/>
                </a:cubicBezTo>
                <a:cubicBezTo>
                  <a:pt x="127" y="0"/>
                  <a:pt x="134" y="7"/>
                  <a:pt x="141" y="14"/>
                </a:cubicBezTo>
                <a:cubicBezTo>
                  <a:pt x="156" y="64"/>
                  <a:pt x="156" y="64"/>
                  <a:pt x="156" y="64"/>
                </a:cubicBezTo>
                <a:cubicBezTo>
                  <a:pt x="572" y="64"/>
                  <a:pt x="572" y="64"/>
                  <a:pt x="572" y="64"/>
                </a:cubicBezTo>
                <a:cubicBezTo>
                  <a:pt x="594" y="64"/>
                  <a:pt x="601" y="78"/>
                  <a:pt x="601" y="92"/>
                </a:cubicBezTo>
                <a:cubicBezTo>
                  <a:pt x="601" y="99"/>
                  <a:pt x="601" y="99"/>
                  <a:pt x="601" y="106"/>
                </a:cubicBezTo>
                <a:close/>
                <a:moveTo>
                  <a:pt x="177" y="120"/>
                </a:moveTo>
                <a:lnTo>
                  <a:pt x="177" y="120"/>
                </a:lnTo>
                <a:cubicBezTo>
                  <a:pt x="226" y="269"/>
                  <a:pt x="226" y="269"/>
                  <a:pt x="226" y="269"/>
                </a:cubicBezTo>
                <a:cubicBezTo>
                  <a:pt x="474" y="255"/>
                  <a:pt x="474" y="255"/>
                  <a:pt x="474" y="255"/>
                </a:cubicBezTo>
                <a:cubicBezTo>
                  <a:pt x="530" y="120"/>
                  <a:pt x="530" y="120"/>
                  <a:pt x="530" y="120"/>
                </a:cubicBezTo>
                <a:lnTo>
                  <a:pt x="177" y="120"/>
                </a:lnTo>
                <a:close/>
              </a:path>
            </a:pathLst>
          </a:custGeom>
          <a:solidFill>
            <a:schemeClr val="accent3"/>
          </a:solidFill>
          <a:ln>
            <a:noFill/>
          </a:ln>
        </p:spPr>
        <p:txBody>
          <a:bodyPr wrap="none" anchor="ctr"/>
          <a:lstStyle/>
          <a:p>
            <a:endParaRPr lang="en-US" dirty="0"/>
          </a:p>
        </p:txBody>
      </p:sp>
      <p:sp>
        <p:nvSpPr>
          <p:cNvPr id="53" name="Freeform 115">
            <a:extLst>
              <a:ext uri="{FF2B5EF4-FFF2-40B4-BE49-F238E27FC236}">
                <a16:creationId xmlns:a16="http://schemas.microsoft.com/office/drawing/2014/main" id="{D3D21507-EA7F-43AA-9D88-5E1D63D8F79A}"/>
              </a:ext>
            </a:extLst>
          </p:cNvPr>
          <p:cNvSpPr>
            <a:spLocks noChangeArrowheads="1"/>
          </p:cNvSpPr>
          <p:nvPr/>
        </p:nvSpPr>
        <p:spPr bwMode="auto">
          <a:xfrm>
            <a:off x="5782614" y="5674124"/>
            <a:ext cx="574675" cy="530225"/>
          </a:xfrm>
          <a:custGeom>
            <a:avLst/>
            <a:gdLst>
              <a:gd name="T0" fmla="*/ 549455278 w 601"/>
              <a:gd name="T1" fmla="*/ 208105628 h 552"/>
              <a:gd name="T2" fmla="*/ 549455278 w 601"/>
              <a:gd name="T3" fmla="*/ 208105628 h 552"/>
              <a:gd name="T4" fmla="*/ 478026331 w 601"/>
              <a:gd name="T5" fmla="*/ 279929983 h 552"/>
              <a:gd name="T6" fmla="*/ 413922816 w 601"/>
              <a:gd name="T7" fmla="*/ 208105628 h 552"/>
              <a:gd name="T8" fmla="*/ 413922816 w 601"/>
              <a:gd name="T9" fmla="*/ 208105628 h 552"/>
              <a:gd name="T10" fmla="*/ 413922816 w 601"/>
              <a:gd name="T11" fmla="*/ 208105628 h 552"/>
              <a:gd name="T12" fmla="*/ 413922816 w 601"/>
              <a:gd name="T13" fmla="*/ 208105628 h 552"/>
              <a:gd name="T14" fmla="*/ 342493869 w 601"/>
              <a:gd name="T15" fmla="*/ 279929983 h 552"/>
              <a:gd name="T16" fmla="*/ 271064922 w 601"/>
              <a:gd name="T17" fmla="*/ 208105628 h 552"/>
              <a:gd name="T18" fmla="*/ 271064922 w 601"/>
              <a:gd name="T19" fmla="*/ 208105628 h 552"/>
              <a:gd name="T20" fmla="*/ 271064922 w 601"/>
              <a:gd name="T21" fmla="*/ 208105628 h 552"/>
              <a:gd name="T22" fmla="*/ 271064922 w 601"/>
              <a:gd name="T23" fmla="*/ 208105628 h 552"/>
              <a:gd name="T24" fmla="*/ 271064922 w 601"/>
              <a:gd name="T25" fmla="*/ 208105628 h 552"/>
              <a:gd name="T26" fmla="*/ 206961408 w 601"/>
              <a:gd name="T27" fmla="*/ 279929983 h 552"/>
              <a:gd name="T28" fmla="*/ 135532461 w 601"/>
              <a:gd name="T29" fmla="*/ 208105628 h 552"/>
              <a:gd name="T30" fmla="*/ 135532461 w 601"/>
              <a:gd name="T31" fmla="*/ 208105628 h 552"/>
              <a:gd name="T32" fmla="*/ 135532461 w 601"/>
              <a:gd name="T33" fmla="*/ 208105628 h 552"/>
              <a:gd name="T34" fmla="*/ 135532461 w 601"/>
              <a:gd name="T35" fmla="*/ 208105628 h 552"/>
              <a:gd name="T36" fmla="*/ 135532461 w 601"/>
              <a:gd name="T37" fmla="*/ 208105628 h 552"/>
              <a:gd name="T38" fmla="*/ 64103514 w 601"/>
              <a:gd name="T39" fmla="*/ 279929983 h 552"/>
              <a:gd name="T40" fmla="*/ 0 w 601"/>
              <a:gd name="T41" fmla="*/ 208105628 h 552"/>
              <a:gd name="T42" fmla="*/ 0 w 601"/>
              <a:gd name="T43" fmla="*/ 208105628 h 552"/>
              <a:gd name="T44" fmla="*/ 0 w 601"/>
              <a:gd name="T45" fmla="*/ 208105628 h 552"/>
              <a:gd name="T46" fmla="*/ 0 w 601"/>
              <a:gd name="T47" fmla="*/ 208105628 h 552"/>
              <a:gd name="T48" fmla="*/ 44872460 w 601"/>
              <a:gd name="T49" fmla="*/ 77349454 h 552"/>
              <a:gd name="T50" fmla="*/ 504583774 w 601"/>
              <a:gd name="T51" fmla="*/ 77349454 h 552"/>
              <a:gd name="T52" fmla="*/ 549455278 w 601"/>
              <a:gd name="T53" fmla="*/ 208105628 h 552"/>
              <a:gd name="T54" fmla="*/ 465205628 w 601"/>
              <a:gd name="T55" fmla="*/ 51566302 h 552"/>
              <a:gd name="T56" fmla="*/ 465205628 w 601"/>
              <a:gd name="T57" fmla="*/ 51566302 h 552"/>
              <a:gd name="T58" fmla="*/ 83334568 w 601"/>
              <a:gd name="T59" fmla="*/ 51566302 h 552"/>
              <a:gd name="T60" fmla="*/ 57693163 w 601"/>
              <a:gd name="T61" fmla="*/ 25783151 h 552"/>
              <a:gd name="T62" fmla="*/ 83334568 w 601"/>
              <a:gd name="T63" fmla="*/ 0 h 552"/>
              <a:gd name="T64" fmla="*/ 465205628 w 601"/>
              <a:gd name="T65" fmla="*/ 0 h 552"/>
              <a:gd name="T66" fmla="*/ 491763071 w 601"/>
              <a:gd name="T67" fmla="*/ 25783151 h 552"/>
              <a:gd name="T68" fmla="*/ 465205628 w 601"/>
              <a:gd name="T69" fmla="*/ 51566302 h 552"/>
              <a:gd name="T70" fmla="*/ 76924217 w 601"/>
              <a:gd name="T71" fmla="*/ 305713135 h 552"/>
              <a:gd name="T72" fmla="*/ 76924217 w 601"/>
              <a:gd name="T73" fmla="*/ 305713135 h 552"/>
              <a:gd name="T74" fmla="*/ 76924217 w 601"/>
              <a:gd name="T75" fmla="*/ 305713135 h 552"/>
              <a:gd name="T76" fmla="*/ 83334568 w 601"/>
              <a:gd name="T77" fmla="*/ 305713135 h 552"/>
              <a:gd name="T78" fmla="*/ 83334568 w 601"/>
              <a:gd name="T79" fmla="*/ 305713135 h 552"/>
              <a:gd name="T80" fmla="*/ 89743964 w 601"/>
              <a:gd name="T81" fmla="*/ 305713135 h 552"/>
              <a:gd name="T82" fmla="*/ 103480704 w 601"/>
              <a:gd name="T83" fmla="*/ 299266867 h 552"/>
              <a:gd name="T84" fmla="*/ 103480704 w 601"/>
              <a:gd name="T85" fmla="*/ 299266867 h 552"/>
              <a:gd name="T86" fmla="*/ 103480704 w 601"/>
              <a:gd name="T87" fmla="*/ 299266867 h 552"/>
              <a:gd name="T88" fmla="*/ 103480704 w 601"/>
              <a:gd name="T89" fmla="*/ 429102832 h 552"/>
              <a:gd name="T90" fmla="*/ 445974574 w 601"/>
              <a:gd name="T91" fmla="*/ 429102832 h 552"/>
              <a:gd name="T92" fmla="*/ 445974574 w 601"/>
              <a:gd name="T93" fmla="*/ 299266867 h 552"/>
              <a:gd name="T94" fmla="*/ 445974574 w 601"/>
              <a:gd name="T95" fmla="*/ 299266867 h 552"/>
              <a:gd name="T96" fmla="*/ 445974574 w 601"/>
              <a:gd name="T97" fmla="*/ 299266867 h 552"/>
              <a:gd name="T98" fmla="*/ 458795276 w 601"/>
              <a:gd name="T99" fmla="*/ 305713135 h 552"/>
              <a:gd name="T100" fmla="*/ 465205628 w 601"/>
              <a:gd name="T101" fmla="*/ 305713135 h 552"/>
              <a:gd name="T102" fmla="*/ 465205628 w 601"/>
              <a:gd name="T103" fmla="*/ 305713135 h 552"/>
              <a:gd name="T104" fmla="*/ 471615979 w 601"/>
              <a:gd name="T105" fmla="*/ 305713135 h 552"/>
              <a:gd name="T106" fmla="*/ 471615979 w 601"/>
              <a:gd name="T107" fmla="*/ 305713135 h 552"/>
              <a:gd name="T108" fmla="*/ 478026331 w 601"/>
              <a:gd name="T109" fmla="*/ 305713135 h 552"/>
              <a:gd name="T110" fmla="*/ 498173423 w 601"/>
              <a:gd name="T111" fmla="*/ 305713135 h 552"/>
              <a:gd name="T112" fmla="*/ 498173423 w 601"/>
              <a:gd name="T113" fmla="*/ 481590304 h 552"/>
              <a:gd name="T114" fmla="*/ 471615979 w 601"/>
              <a:gd name="T115" fmla="*/ 507372495 h 552"/>
              <a:gd name="T116" fmla="*/ 76924217 w 601"/>
              <a:gd name="T117" fmla="*/ 507372495 h 552"/>
              <a:gd name="T118" fmla="*/ 51282811 w 601"/>
              <a:gd name="T119" fmla="*/ 481590304 h 552"/>
              <a:gd name="T120" fmla="*/ 51282811 w 601"/>
              <a:gd name="T121" fmla="*/ 305713135 h 552"/>
              <a:gd name="T122" fmla="*/ 64103514 w 601"/>
              <a:gd name="T123" fmla="*/ 305713135 h 552"/>
              <a:gd name="T124" fmla="*/ 76924217 w 601"/>
              <a:gd name="T125" fmla="*/ 305713135 h 55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01" h="552">
                <a:moveTo>
                  <a:pt x="600" y="226"/>
                </a:moveTo>
                <a:lnTo>
                  <a:pt x="600" y="226"/>
                </a:lnTo>
                <a:cubicBezTo>
                  <a:pt x="600" y="268"/>
                  <a:pt x="565" y="304"/>
                  <a:pt x="522" y="304"/>
                </a:cubicBezTo>
                <a:cubicBezTo>
                  <a:pt x="480" y="304"/>
                  <a:pt x="452" y="268"/>
                  <a:pt x="452" y="226"/>
                </a:cubicBezTo>
                <a:cubicBezTo>
                  <a:pt x="452" y="268"/>
                  <a:pt x="417" y="304"/>
                  <a:pt x="374" y="304"/>
                </a:cubicBezTo>
                <a:cubicBezTo>
                  <a:pt x="332" y="304"/>
                  <a:pt x="296" y="268"/>
                  <a:pt x="296" y="226"/>
                </a:cubicBezTo>
                <a:cubicBezTo>
                  <a:pt x="296" y="268"/>
                  <a:pt x="268" y="304"/>
                  <a:pt x="226" y="304"/>
                </a:cubicBezTo>
                <a:cubicBezTo>
                  <a:pt x="183" y="304"/>
                  <a:pt x="148" y="268"/>
                  <a:pt x="148" y="226"/>
                </a:cubicBezTo>
                <a:cubicBezTo>
                  <a:pt x="148" y="268"/>
                  <a:pt x="113" y="304"/>
                  <a:pt x="70" y="304"/>
                </a:cubicBezTo>
                <a:cubicBezTo>
                  <a:pt x="28" y="304"/>
                  <a:pt x="0" y="268"/>
                  <a:pt x="0" y="226"/>
                </a:cubicBezTo>
                <a:cubicBezTo>
                  <a:pt x="49" y="84"/>
                  <a:pt x="49" y="84"/>
                  <a:pt x="49" y="84"/>
                </a:cubicBezTo>
                <a:cubicBezTo>
                  <a:pt x="551" y="84"/>
                  <a:pt x="551" y="84"/>
                  <a:pt x="551" y="84"/>
                </a:cubicBezTo>
                <a:cubicBezTo>
                  <a:pt x="600" y="226"/>
                  <a:pt x="600" y="226"/>
                  <a:pt x="600" y="226"/>
                </a:cubicBezTo>
                <a:close/>
                <a:moveTo>
                  <a:pt x="508" y="56"/>
                </a:moveTo>
                <a:lnTo>
                  <a:pt x="508" y="56"/>
                </a:lnTo>
                <a:cubicBezTo>
                  <a:pt x="91" y="56"/>
                  <a:pt x="91" y="56"/>
                  <a:pt x="91" y="56"/>
                </a:cubicBezTo>
                <a:cubicBezTo>
                  <a:pt x="77" y="56"/>
                  <a:pt x="63" y="49"/>
                  <a:pt x="63" y="28"/>
                </a:cubicBezTo>
                <a:cubicBezTo>
                  <a:pt x="63" y="14"/>
                  <a:pt x="77" y="0"/>
                  <a:pt x="91" y="0"/>
                </a:cubicBezTo>
                <a:cubicBezTo>
                  <a:pt x="508" y="0"/>
                  <a:pt x="508" y="0"/>
                  <a:pt x="508" y="0"/>
                </a:cubicBezTo>
                <a:cubicBezTo>
                  <a:pt x="522" y="0"/>
                  <a:pt x="537" y="14"/>
                  <a:pt x="537" y="28"/>
                </a:cubicBezTo>
                <a:cubicBezTo>
                  <a:pt x="537" y="49"/>
                  <a:pt x="522" y="56"/>
                  <a:pt x="508" y="56"/>
                </a:cubicBezTo>
                <a:close/>
                <a:moveTo>
                  <a:pt x="84" y="332"/>
                </a:moveTo>
                <a:lnTo>
                  <a:pt x="84" y="332"/>
                </a:lnTo>
                <a:cubicBezTo>
                  <a:pt x="84" y="332"/>
                  <a:pt x="84" y="332"/>
                  <a:pt x="91" y="332"/>
                </a:cubicBezTo>
                <a:cubicBezTo>
                  <a:pt x="91" y="332"/>
                  <a:pt x="91" y="332"/>
                  <a:pt x="98" y="332"/>
                </a:cubicBezTo>
                <a:cubicBezTo>
                  <a:pt x="98" y="325"/>
                  <a:pt x="106" y="325"/>
                  <a:pt x="113" y="325"/>
                </a:cubicBezTo>
                <a:cubicBezTo>
                  <a:pt x="113" y="466"/>
                  <a:pt x="113" y="466"/>
                  <a:pt x="113" y="466"/>
                </a:cubicBezTo>
                <a:cubicBezTo>
                  <a:pt x="487" y="466"/>
                  <a:pt x="487" y="466"/>
                  <a:pt x="487" y="466"/>
                </a:cubicBezTo>
                <a:cubicBezTo>
                  <a:pt x="487" y="325"/>
                  <a:pt x="487" y="325"/>
                  <a:pt x="487" y="325"/>
                </a:cubicBezTo>
                <a:cubicBezTo>
                  <a:pt x="494" y="325"/>
                  <a:pt x="494" y="325"/>
                  <a:pt x="501" y="332"/>
                </a:cubicBezTo>
                <a:cubicBezTo>
                  <a:pt x="501" y="332"/>
                  <a:pt x="501" y="332"/>
                  <a:pt x="508" y="332"/>
                </a:cubicBezTo>
                <a:lnTo>
                  <a:pt x="515" y="332"/>
                </a:lnTo>
                <a:lnTo>
                  <a:pt x="522" y="332"/>
                </a:lnTo>
                <a:cubicBezTo>
                  <a:pt x="530" y="332"/>
                  <a:pt x="537" y="332"/>
                  <a:pt x="544" y="332"/>
                </a:cubicBezTo>
                <a:cubicBezTo>
                  <a:pt x="544" y="523"/>
                  <a:pt x="544" y="523"/>
                  <a:pt x="544" y="523"/>
                </a:cubicBezTo>
                <a:cubicBezTo>
                  <a:pt x="544" y="537"/>
                  <a:pt x="530" y="551"/>
                  <a:pt x="515" y="551"/>
                </a:cubicBezTo>
                <a:cubicBezTo>
                  <a:pt x="84" y="551"/>
                  <a:pt x="84" y="551"/>
                  <a:pt x="84" y="551"/>
                </a:cubicBezTo>
                <a:cubicBezTo>
                  <a:pt x="63" y="551"/>
                  <a:pt x="56" y="537"/>
                  <a:pt x="56" y="523"/>
                </a:cubicBezTo>
                <a:cubicBezTo>
                  <a:pt x="56" y="332"/>
                  <a:pt x="56" y="332"/>
                  <a:pt x="56" y="332"/>
                </a:cubicBezTo>
                <a:cubicBezTo>
                  <a:pt x="63" y="332"/>
                  <a:pt x="63" y="332"/>
                  <a:pt x="70" y="332"/>
                </a:cubicBezTo>
                <a:cubicBezTo>
                  <a:pt x="77" y="332"/>
                  <a:pt x="77" y="332"/>
                  <a:pt x="84" y="332"/>
                </a:cubicBezTo>
                <a:close/>
              </a:path>
            </a:pathLst>
          </a:custGeom>
          <a:solidFill>
            <a:schemeClr val="accent4"/>
          </a:solidFill>
          <a:ln>
            <a:noFill/>
          </a:ln>
        </p:spPr>
        <p:txBody>
          <a:bodyPr wrap="none" anchor="ctr"/>
          <a:lstStyle/>
          <a:p>
            <a:endParaRPr lang="en-US" dirty="0"/>
          </a:p>
        </p:txBody>
      </p:sp>
      <p:sp>
        <p:nvSpPr>
          <p:cNvPr id="56" name="Freeform 84">
            <a:extLst>
              <a:ext uri="{FF2B5EF4-FFF2-40B4-BE49-F238E27FC236}">
                <a16:creationId xmlns:a16="http://schemas.microsoft.com/office/drawing/2014/main" id="{36DE848C-3D46-4EE4-AA27-A38A966C256D}"/>
              </a:ext>
            </a:extLst>
          </p:cNvPr>
          <p:cNvSpPr>
            <a:spLocks noChangeArrowheads="1"/>
          </p:cNvSpPr>
          <p:nvPr/>
        </p:nvSpPr>
        <p:spPr bwMode="auto">
          <a:xfrm>
            <a:off x="6097752" y="1409509"/>
            <a:ext cx="461478" cy="472831"/>
          </a:xfrm>
          <a:custGeom>
            <a:avLst/>
            <a:gdLst>
              <a:gd name="T0" fmla="*/ 2147483646 w 602"/>
              <a:gd name="T1" fmla="*/ 2147483646 h 602"/>
              <a:gd name="T2" fmla="*/ 2147483646 w 602"/>
              <a:gd name="T3" fmla="*/ 2147483646 h 602"/>
              <a:gd name="T4" fmla="*/ 2147483646 w 602"/>
              <a:gd name="T5" fmla="*/ 0 h 602"/>
              <a:gd name="T6" fmla="*/ 2147483646 w 602"/>
              <a:gd name="T7" fmla="*/ 2147483646 h 602"/>
              <a:gd name="T8" fmla="*/ 2147483646 w 602"/>
              <a:gd name="T9" fmla="*/ 2147483646 h 602"/>
              <a:gd name="T10" fmla="*/ 2147483646 w 602"/>
              <a:gd name="T11" fmla="*/ 2147483646 h 602"/>
              <a:gd name="T12" fmla="*/ 2147483646 w 602"/>
              <a:gd name="T13" fmla="*/ 2147483646 h 602"/>
              <a:gd name="T14" fmla="*/ 0 w 602"/>
              <a:gd name="T15" fmla="*/ 2147483646 h 602"/>
              <a:gd name="T16" fmla="*/ 2147483646 w 602"/>
              <a:gd name="T17" fmla="*/ 2147483646 h 602"/>
              <a:gd name="T18" fmla="*/ 2147483646 w 602"/>
              <a:gd name="T19" fmla="*/ 2147483646 h 602"/>
              <a:gd name="T20" fmla="*/ 2147483646 w 602"/>
              <a:gd name="T21" fmla="*/ 2147483646 h 602"/>
              <a:gd name="T22" fmla="*/ 2147483646 w 602"/>
              <a:gd name="T23" fmla="*/ 2147483646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accent1">
              <a:lumMod val="60000"/>
              <a:lumOff val="40000"/>
            </a:schemeClr>
          </a:solidFill>
          <a:ln>
            <a:noFill/>
          </a:ln>
        </p:spPr>
        <p:txBody>
          <a:bodyPr wrap="none" anchor="ctr"/>
          <a:lstStyle/>
          <a:p>
            <a:endParaRPr lang="en-US" dirty="0"/>
          </a:p>
        </p:txBody>
      </p:sp>
      <p:sp>
        <p:nvSpPr>
          <p:cNvPr id="57" name="Freeform 8">
            <a:extLst>
              <a:ext uri="{FF2B5EF4-FFF2-40B4-BE49-F238E27FC236}">
                <a16:creationId xmlns:a16="http://schemas.microsoft.com/office/drawing/2014/main" id="{95620F00-183B-4A71-AA85-196B329793D7}"/>
              </a:ext>
            </a:extLst>
          </p:cNvPr>
          <p:cNvSpPr>
            <a:spLocks noChangeArrowheads="1"/>
          </p:cNvSpPr>
          <p:nvPr/>
        </p:nvSpPr>
        <p:spPr bwMode="auto">
          <a:xfrm>
            <a:off x="8130608" y="3248928"/>
            <a:ext cx="584200" cy="490537"/>
          </a:xfrm>
          <a:custGeom>
            <a:avLst/>
            <a:gdLst>
              <a:gd name="T0" fmla="*/ 364309614 w 609"/>
              <a:gd name="T1" fmla="*/ 196339839 h 510"/>
              <a:gd name="T2" fmla="*/ 364309614 w 609"/>
              <a:gd name="T3" fmla="*/ 196339839 h 510"/>
              <a:gd name="T4" fmla="*/ 292551820 w 609"/>
              <a:gd name="T5" fmla="*/ 125027301 h 510"/>
              <a:gd name="T6" fmla="*/ 221713972 w 609"/>
              <a:gd name="T7" fmla="*/ 125027301 h 510"/>
              <a:gd name="T8" fmla="*/ 201474176 w 609"/>
              <a:gd name="T9" fmla="*/ 144476612 h 510"/>
              <a:gd name="T10" fmla="*/ 130636329 w 609"/>
              <a:gd name="T11" fmla="*/ 111135486 h 510"/>
              <a:gd name="T12" fmla="*/ 0 w 609"/>
              <a:gd name="T13" fmla="*/ 242646532 h 510"/>
              <a:gd name="T14" fmla="*/ 130636329 w 609"/>
              <a:gd name="T15" fmla="*/ 366747583 h 510"/>
              <a:gd name="T16" fmla="*/ 143515589 w 609"/>
              <a:gd name="T17" fmla="*/ 360264800 h 510"/>
              <a:gd name="T18" fmla="*/ 260352711 w 609"/>
              <a:gd name="T19" fmla="*/ 471400286 h 510"/>
              <a:gd name="T20" fmla="*/ 559344161 w 609"/>
              <a:gd name="T21" fmla="*/ 203748871 h 510"/>
              <a:gd name="T22" fmla="*/ 559344161 w 609"/>
              <a:gd name="T23" fmla="*/ 0 h 510"/>
              <a:gd name="T24" fmla="*/ 364309614 w 609"/>
              <a:gd name="T25" fmla="*/ 196339839 h 510"/>
              <a:gd name="T26" fmla="*/ 130636329 w 609"/>
              <a:gd name="T27" fmla="*/ 334332706 h 510"/>
              <a:gd name="T28" fmla="*/ 130636329 w 609"/>
              <a:gd name="T29" fmla="*/ 334332706 h 510"/>
              <a:gd name="T30" fmla="*/ 130636329 w 609"/>
              <a:gd name="T31" fmla="*/ 334332706 h 510"/>
              <a:gd name="T32" fmla="*/ 33119056 w 609"/>
              <a:gd name="T33" fmla="*/ 242646532 h 510"/>
              <a:gd name="T34" fmla="*/ 130636329 w 609"/>
              <a:gd name="T35" fmla="*/ 144476612 h 510"/>
              <a:gd name="T36" fmla="*/ 182155287 w 609"/>
              <a:gd name="T37" fmla="*/ 163924962 h 510"/>
              <a:gd name="T38" fmla="*/ 221713972 w 609"/>
              <a:gd name="T39" fmla="*/ 242646532 h 510"/>
              <a:gd name="T40" fmla="*/ 130636329 w 609"/>
              <a:gd name="T41" fmla="*/ 334332706 h 510"/>
              <a:gd name="T42" fmla="*/ 520705422 w 609"/>
              <a:gd name="T43" fmla="*/ 196339839 h 510"/>
              <a:gd name="T44" fmla="*/ 520705422 w 609"/>
              <a:gd name="T45" fmla="*/ 196339839 h 510"/>
              <a:gd name="T46" fmla="*/ 423188149 w 609"/>
              <a:gd name="T47" fmla="*/ 288026975 h 510"/>
              <a:gd name="T48" fmla="*/ 266792341 w 609"/>
              <a:gd name="T49" fmla="*/ 432502626 h 510"/>
              <a:gd name="T50" fmla="*/ 182155287 w 609"/>
              <a:gd name="T51" fmla="*/ 353782017 h 510"/>
              <a:gd name="T52" fmla="*/ 234593232 w 609"/>
              <a:gd name="T53" fmla="*/ 301918791 h 510"/>
              <a:gd name="T54" fmla="*/ 266792341 w 609"/>
              <a:gd name="T55" fmla="*/ 340816451 h 510"/>
              <a:gd name="T56" fmla="*/ 383629463 w 609"/>
              <a:gd name="T57" fmla="*/ 216714437 h 510"/>
              <a:gd name="T58" fmla="*/ 520705422 w 609"/>
              <a:gd name="T59" fmla="*/ 78721570 h 510"/>
              <a:gd name="T60" fmla="*/ 520705422 w 609"/>
              <a:gd name="T61" fmla="*/ 196339839 h 5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09" h="510">
                <a:moveTo>
                  <a:pt x="396" y="212"/>
                </a:moveTo>
                <a:lnTo>
                  <a:pt x="396" y="212"/>
                </a:lnTo>
                <a:cubicBezTo>
                  <a:pt x="318" y="135"/>
                  <a:pt x="318" y="135"/>
                  <a:pt x="318" y="135"/>
                </a:cubicBezTo>
                <a:cubicBezTo>
                  <a:pt x="297" y="113"/>
                  <a:pt x="262" y="113"/>
                  <a:pt x="241" y="135"/>
                </a:cubicBezTo>
                <a:cubicBezTo>
                  <a:pt x="219" y="156"/>
                  <a:pt x="219" y="156"/>
                  <a:pt x="219" y="156"/>
                </a:cubicBezTo>
                <a:cubicBezTo>
                  <a:pt x="198" y="135"/>
                  <a:pt x="170" y="120"/>
                  <a:pt x="142" y="120"/>
                </a:cubicBezTo>
                <a:cubicBezTo>
                  <a:pt x="64" y="120"/>
                  <a:pt x="0" y="184"/>
                  <a:pt x="0" y="262"/>
                </a:cubicBezTo>
                <a:cubicBezTo>
                  <a:pt x="0" y="333"/>
                  <a:pt x="64" y="396"/>
                  <a:pt x="142" y="396"/>
                </a:cubicBezTo>
                <a:cubicBezTo>
                  <a:pt x="149" y="396"/>
                  <a:pt x="149" y="389"/>
                  <a:pt x="156" y="389"/>
                </a:cubicBezTo>
                <a:cubicBezTo>
                  <a:pt x="283" y="509"/>
                  <a:pt x="283" y="509"/>
                  <a:pt x="283" y="509"/>
                </a:cubicBezTo>
                <a:cubicBezTo>
                  <a:pt x="608" y="220"/>
                  <a:pt x="608" y="220"/>
                  <a:pt x="608" y="220"/>
                </a:cubicBezTo>
                <a:cubicBezTo>
                  <a:pt x="608" y="0"/>
                  <a:pt x="608" y="0"/>
                  <a:pt x="608" y="0"/>
                </a:cubicBezTo>
                <a:lnTo>
                  <a:pt x="396" y="212"/>
                </a:lnTo>
                <a:close/>
                <a:moveTo>
                  <a:pt x="142" y="361"/>
                </a:moveTo>
                <a:lnTo>
                  <a:pt x="142" y="361"/>
                </a:lnTo>
                <a:cubicBezTo>
                  <a:pt x="85" y="361"/>
                  <a:pt x="36" y="311"/>
                  <a:pt x="36" y="262"/>
                </a:cubicBezTo>
                <a:cubicBezTo>
                  <a:pt x="36" y="205"/>
                  <a:pt x="85" y="156"/>
                  <a:pt x="142" y="156"/>
                </a:cubicBezTo>
                <a:cubicBezTo>
                  <a:pt x="163" y="156"/>
                  <a:pt x="184" y="163"/>
                  <a:pt x="198" y="177"/>
                </a:cubicBezTo>
                <a:cubicBezTo>
                  <a:pt x="226" y="198"/>
                  <a:pt x="241" y="227"/>
                  <a:pt x="241" y="262"/>
                </a:cubicBezTo>
                <a:cubicBezTo>
                  <a:pt x="241" y="311"/>
                  <a:pt x="198" y="361"/>
                  <a:pt x="142" y="361"/>
                </a:cubicBezTo>
                <a:close/>
                <a:moveTo>
                  <a:pt x="566" y="212"/>
                </a:moveTo>
                <a:lnTo>
                  <a:pt x="566" y="212"/>
                </a:lnTo>
                <a:cubicBezTo>
                  <a:pt x="460" y="311"/>
                  <a:pt x="460" y="311"/>
                  <a:pt x="460" y="311"/>
                </a:cubicBezTo>
                <a:cubicBezTo>
                  <a:pt x="290" y="467"/>
                  <a:pt x="290" y="467"/>
                  <a:pt x="290" y="467"/>
                </a:cubicBezTo>
                <a:cubicBezTo>
                  <a:pt x="198" y="382"/>
                  <a:pt x="198" y="382"/>
                  <a:pt x="198" y="382"/>
                </a:cubicBezTo>
                <a:cubicBezTo>
                  <a:pt x="219" y="368"/>
                  <a:pt x="241" y="354"/>
                  <a:pt x="255" y="326"/>
                </a:cubicBezTo>
                <a:cubicBezTo>
                  <a:pt x="290" y="368"/>
                  <a:pt x="290" y="368"/>
                  <a:pt x="290" y="368"/>
                </a:cubicBezTo>
                <a:cubicBezTo>
                  <a:pt x="417" y="234"/>
                  <a:pt x="417" y="234"/>
                  <a:pt x="417" y="234"/>
                </a:cubicBezTo>
                <a:cubicBezTo>
                  <a:pt x="566" y="85"/>
                  <a:pt x="566" y="85"/>
                  <a:pt x="566" y="85"/>
                </a:cubicBezTo>
                <a:lnTo>
                  <a:pt x="566" y="212"/>
                </a:lnTo>
                <a:close/>
              </a:path>
            </a:pathLst>
          </a:custGeom>
          <a:solidFill>
            <a:schemeClr val="accent2">
              <a:lumMod val="50000"/>
            </a:schemeClr>
          </a:solidFill>
          <a:ln>
            <a:noFill/>
          </a:ln>
        </p:spPr>
        <p:txBody>
          <a:bodyPr wrap="none" anchor="ctr"/>
          <a:lstStyle/>
          <a:p>
            <a:endParaRPr lang="en-US" dirty="0"/>
          </a:p>
        </p:txBody>
      </p:sp>
      <p:sp>
        <p:nvSpPr>
          <p:cNvPr id="58" name="Freeform 170">
            <a:extLst>
              <a:ext uri="{FF2B5EF4-FFF2-40B4-BE49-F238E27FC236}">
                <a16:creationId xmlns:a16="http://schemas.microsoft.com/office/drawing/2014/main" id="{709641FD-1191-4D38-91B7-AFA09C35372C}"/>
              </a:ext>
            </a:extLst>
          </p:cNvPr>
          <p:cNvSpPr>
            <a:spLocks noChangeArrowheads="1"/>
          </p:cNvSpPr>
          <p:nvPr/>
        </p:nvSpPr>
        <p:spPr bwMode="auto">
          <a:xfrm>
            <a:off x="3144703" y="4881309"/>
            <a:ext cx="469900" cy="554037"/>
          </a:xfrm>
          <a:custGeom>
            <a:avLst/>
            <a:gdLst>
              <a:gd name="T0" fmla="*/ 408629126 w 391"/>
              <a:gd name="T1" fmla="*/ 255123867 h 463"/>
              <a:gd name="T2" fmla="*/ 408629126 w 391"/>
              <a:gd name="T3" fmla="*/ 255123867 h 463"/>
              <a:gd name="T4" fmla="*/ 460610161 w 391"/>
              <a:gd name="T5" fmla="*/ 25799218 h 463"/>
              <a:gd name="T6" fmla="*/ 294560000 w 391"/>
              <a:gd name="T7" fmla="*/ 192059379 h 463"/>
              <a:gd name="T8" fmla="*/ 141503595 w 391"/>
              <a:gd name="T9" fmla="*/ 331087964 h 463"/>
              <a:gd name="T10" fmla="*/ 141503595 w 391"/>
              <a:gd name="T11" fmla="*/ 573312222 h 463"/>
              <a:gd name="T12" fmla="*/ 447615203 w 391"/>
              <a:gd name="T13" fmla="*/ 662175928 h 463"/>
              <a:gd name="T14" fmla="*/ 563128881 w 391"/>
              <a:gd name="T15" fmla="*/ 318188355 h 463"/>
              <a:gd name="T16" fmla="*/ 408629126 w 391"/>
              <a:gd name="T17" fmla="*/ 255123867 h 463"/>
              <a:gd name="T18" fmla="*/ 102518720 w 391"/>
              <a:gd name="T19" fmla="*/ 255123867 h 463"/>
              <a:gd name="T20" fmla="*/ 102518720 w 391"/>
              <a:gd name="T21" fmla="*/ 255123867 h 463"/>
              <a:gd name="T22" fmla="*/ 0 w 391"/>
              <a:gd name="T23" fmla="*/ 368353235 h 463"/>
              <a:gd name="T24" fmla="*/ 0 w 391"/>
              <a:gd name="T25" fmla="*/ 533181037 h 463"/>
              <a:gd name="T26" fmla="*/ 102518720 w 391"/>
              <a:gd name="T27" fmla="*/ 649276319 h 463"/>
              <a:gd name="T28" fmla="*/ 63532643 w 391"/>
              <a:gd name="T29" fmla="*/ 573312222 h 463"/>
              <a:gd name="T30" fmla="*/ 63532643 w 391"/>
              <a:gd name="T31" fmla="*/ 343987573 h 463"/>
              <a:gd name="T32" fmla="*/ 102518720 w 391"/>
              <a:gd name="T33" fmla="*/ 255123867 h 4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1" h="463">
                <a:moveTo>
                  <a:pt x="283" y="178"/>
                </a:moveTo>
                <a:lnTo>
                  <a:pt x="283" y="178"/>
                </a:lnTo>
                <a:cubicBezTo>
                  <a:pt x="283" y="169"/>
                  <a:pt x="373" y="89"/>
                  <a:pt x="319" y="18"/>
                </a:cubicBezTo>
                <a:cubicBezTo>
                  <a:pt x="310" y="0"/>
                  <a:pt x="266" y="98"/>
                  <a:pt x="204" y="134"/>
                </a:cubicBezTo>
                <a:cubicBezTo>
                  <a:pt x="169" y="160"/>
                  <a:pt x="98" y="204"/>
                  <a:pt x="98" y="231"/>
                </a:cubicBezTo>
                <a:cubicBezTo>
                  <a:pt x="98" y="400"/>
                  <a:pt x="98" y="400"/>
                  <a:pt x="98" y="400"/>
                </a:cubicBezTo>
                <a:cubicBezTo>
                  <a:pt x="98" y="435"/>
                  <a:pt x="213" y="462"/>
                  <a:pt x="310" y="462"/>
                </a:cubicBezTo>
                <a:cubicBezTo>
                  <a:pt x="345" y="462"/>
                  <a:pt x="390" y="249"/>
                  <a:pt x="390" y="222"/>
                </a:cubicBezTo>
                <a:cubicBezTo>
                  <a:pt x="390" y="187"/>
                  <a:pt x="292" y="187"/>
                  <a:pt x="283" y="178"/>
                </a:cubicBezTo>
                <a:close/>
                <a:moveTo>
                  <a:pt x="71" y="178"/>
                </a:moveTo>
                <a:lnTo>
                  <a:pt x="71" y="178"/>
                </a:lnTo>
                <a:cubicBezTo>
                  <a:pt x="54" y="178"/>
                  <a:pt x="0" y="187"/>
                  <a:pt x="0" y="257"/>
                </a:cubicBezTo>
                <a:cubicBezTo>
                  <a:pt x="0" y="372"/>
                  <a:pt x="0" y="372"/>
                  <a:pt x="0" y="372"/>
                </a:cubicBezTo>
                <a:cubicBezTo>
                  <a:pt x="0" y="444"/>
                  <a:pt x="54" y="453"/>
                  <a:pt x="71" y="453"/>
                </a:cubicBezTo>
                <a:cubicBezTo>
                  <a:pt x="89" y="453"/>
                  <a:pt x="44" y="435"/>
                  <a:pt x="44" y="400"/>
                </a:cubicBezTo>
                <a:cubicBezTo>
                  <a:pt x="44" y="240"/>
                  <a:pt x="44" y="240"/>
                  <a:pt x="44" y="240"/>
                </a:cubicBezTo>
                <a:cubicBezTo>
                  <a:pt x="44" y="196"/>
                  <a:pt x="89" y="178"/>
                  <a:pt x="71" y="178"/>
                </a:cubicBezTo>
                <a:close/>
              </a:path>
            </a:pathLst>
          </a:custGeom>
          <a:solidFill>
            <a:schemeClr val="accent5">
              <a:lumMod val="50000"/>
            </a:schemeClr>
          </a:solidFill>
          <a:ln>
            <a:noFill/>
          </a:ln>
        </p:spPr>
        <p:txBody>
          <a:bodyPr wrap="none" lIns="91424" tIns="45712" rIns="91424" bIns="45712" anchor="ctr"/>
          <a:lstStyle/>
          <a:p>
            <a:endParaRPr lang="en-US" dirty="0"/>
          </a:p>
        </p:txBody>
      </p:sp>
      <p:sp>
        <p:nvSpPr>
          <p:cNvPr id="38" name="Title 1"/>
          <p:cNvSpPr>
            <a:spLocks noGrp="1"/>
          </p:cNvSpPr>
          <p:nvPr>
            <p:ph type="title"/>
          </p:nvPr>
        </p:nvSpPr>
        <p:spPr>
          <a:xfrm>
            <a:off x="485115" y="36154"/>
            <a:ext cx="11157817" cy="660511"/>
          </a:xfrm>
        </p:spPr>
        <p:txBody>
          <a:bodyPr/>
          <a:lstStyle/>
          <a:p>
            <a:r>
              <a:rPr lang="en-US" sz="3600" dirty="0"/>
              <a:t>Segment 3 – Set &amp; Secure 50-64</a:t>
            </a:r>
          </a:p>
        </p:txBody>
      </p:sp>
      <p:pic>
        <p:nvPicPr>
          <p:cNvPr id="36" name="Graphic 35" descr="Martini">
            <a:extLst>
              <a:ext uri="{FF2B5EF4-FFF2-40B4-BE49-F238E27FC236}">
                <a16:creationId xmlns:a16="http://schemas.microsoft.com/office/drawing/2014/main" id="{0B479D3A-5E00-4A34-8BAD-59D41A9C78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0595" y="2035644"/>
            <a:ext cx="698650" cy="698650"/>
          </a:xfrm>
          <a:prstGeom prst="rect">
            <a:avLst/>
          </a:prstGeom>
        </p:spPr>
      </p:pic>
      <p:pic>
        <p:nvPicPr>
          <p:cNvPr id="37" name="Picture 36">
            <a:extLst>
              <a:ext uri="{FF2B5EF4-FFF2-40B4-BE49-F238E27FC236}">
                <a16:creationId xmlns:a16="http://schemas.microsoft.com/office/drawing/2014/main" id="{7BBA190C-B755-44E0-81F8-5663F68FD219}"/>
              </a:ext>
            </a:extLst>
          </p:cNvPr>
          <p:cNvPicPr>
            <a:picLocks noChangeAspect="1"/>
          </p:cNvPicPr>
          <p:nvPr/>
        </p:nvPicPr>
        <p:blipFill>
          <a:blip r:embed="rId4"/>
          <a:stretch>
            <a:fillRect/>
          </a:stretch>
        </p:blipFill>
        <p:spPr>
          <a:xfrm>
            <a:off x="4821473" y="2650362"/>
            <a:ext cx="2540447" cy="2211551"/>
          </a:xfrm>
          <a:prstGeom prst="flowChartConnector">
            <a:avLst/>
          </a:prstGeom>
        </p:spPr>
      </p:pic>
      <p:pic>
        <p:nvPicPr>
          <p:cNvPr id="3" name="Graphic 2" descr="Fork and knife">
            <a:extLst>
              <a:ext uri="{FF2B5EF4-FFF2-40B4-BE49-F238E27FC236}">
                <a16:creationId xmlns:a16="http://schemas.microsoft.com/office/drawing/2014/main" id="{00324675-6405-43EE-91BE-4BBAB39992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92680" y="3595832"/>
            <a:ext cx="626191" cy="626191"/>
          </a:xfrm>
          <a:prstGeom prst="rect">
            <a:avLst/>
          </a:prstGeom>
        </p:spPr>
      </p:pic>
    </p:spTree>
    <p:extLst>
      <p:ext uri="{BB962C8B-B14F-4D97-AF65-F5344CB8AC3E}">
        <p14:creationId xmlns:p14="http://schemas.microsoft.com/office/powerpoint/2010/main" val="29933396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right)">
                                      <p:cBhvr>
                                        <p:cTn id="22" dur="500"/>
                                        <p:tgtEl>
                                          <p:spTgt spid="28"/>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left)">
                                      <p:cBhvr>
                                        <p:cTn id="35" dur="500"/>
                                        <p:tgtEl>
                                          <p:spTgt spid="22"/>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p:cTn id="39" dur="500" fill="hold"/>
                                        <p:tgtEl>
                                          <p:spTgt spid="18"/>
                                        </p:tgtEl>
                                        <p:attrNameLst>
                                          <p:attrName>ppt_w</p:attrName>
                                        </p:attrNameLst>
                                      </p:cBhvr>
                                      <p:tavLst>
                                        <p:tav tm="0">
                                          <p:val>
                                            <p:fltVal val="0"/>
                                          </p:val>
                                        </p:tav>
                                        <p:tav tm="100000">
                                          <p:val>
                                            <p:strVal val="#ppt_w"/>
                                          </p:val>
                                        </p:tav>
                                      </p:tavLst>
                                    </p:anim>
                                    <p:anim calcmode="lin" valueType="num">
                                      <p:cBhvr>
                                        <p:cTn id="40" dur="500" fill="hold"/>
                                        <p:tgtEl>
                                          <p:spTgt spid="18"/>
                                        </p:tgtEl>
                                        <p:attrNameLst>
                                          <p:attrName>ppt_h</p:attrName>
                                        </p:attrNameLst>
                                      </p:cBhvr>
                                      <p:tavLst>
                                        <p:tav tm="0">
                                          <p:val>
                                            <p:fltVal val="0"/>
                                          </p:val>
                                        </p:tav>
                                        <p:tav tm="100000">
                                          <p:val>
                                            <p:strVal val="#ppt_h"/>
                                          </p:val>
                                        </p:tav>
                                      </p:tavLst>
                                    </p:anim>
                                    <p:animEffect transition="in" filter="fade">
                                      <p:cBhvr>
                                        <p:cTn id="41" dur="500"/>
                                        <p:tgtEl>
                                          <p:spTgt spid="18"/>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childTnLst>
                          </p:cTn>
                        </p:par>
                        <p:par>
                          <p:cTn id="49" fill="hold">
                            <p:stCondLst>
                              <p:cond delay="3500"/>
                            </p:stCondLst>
                            <p:childTnLst>
                              <p:par>
                                <p:cTn id="50" presetID="53" presetClass="entr" presetSubtype="16"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childTnLst>
                          </p:cTn>
                        </p:par>
                        <p:par>
                          <p:cTn id="55" fill="hold">
                            <p:stCondLst>
                              <p:cond delay="4000"/>
                            </p:stCondLst>
                            <p:childTnLst>
                              <p:par>
                                <p:cTn id="56" presetID="22" presetClass="entr" presetSubtype="8" fill="hold" grpId="0"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left)">
                                      <p:cBhvr>
                                        <p:cTn id="58" dur="500"/>
                                        <p:tgtEl>
                                          <p:spTgt spid="11"/>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500"/>
                                        <p:tgtEl>
                                          <p:spTgt spid="23"/>
                                        </p:tgtEl>
                                      </p:cBhvr>
                                    </p:animEffect>
                                  </p:childTnLst>
                                </p:cTn>
                              </p:par>
                            </p:childTnLst>
                          </p:cTn>
                        </p:par>
                        <p:par>
                          <p:cTn id="62" fill="hold">
                            <p:stCondLst>
                              <p:cond delay="4500"/>
                            </p:stCondLst>
                            <p:childTnLst>
                              <p:par>
                                <p:cTn id="63" presetID="53" presetClass="entr" presetSubtype="16"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p:cTn id="65" dur="500" fill="hold"/>
                                        <p:tgtEl>
                                          <p:spTgt spid="16"/>
                                        </p:tgtEl>
                                        <p:attrNameLst>
                                          <p:attrName>ppt_w</p:attrName>
                                        </p:attrNameLst>
                                      </p:cBhvr>
                                      <p:tavLst>
                                        <p:tav tm="0">
                                          <p:val>
                                            <p:fltVal val="0"/>
                                          </p:val>
                                        </p:tav>
                                        <p:tav tm="100000">
                                          <p:val>
                                            <p:strVal val="#ppt_w"/>
                                          </p:val>
                                        </p:tav>
                                      </p:tavLst>
                                    </p:anim>
                                    <p:anim calcmode="lin" valueType="num">
                                      <p:cBhvr>
                                        <p:cTn id="66" dur="500" fill="hold"/>
                                        <p:tgtEl>
                                          <p:spTgt spid="16"/>
                                        </p:tgtEl>
                                        <p:attrNameLst>
                                          <p:attrName>ppt_h</p:attrName>
                                        </p:attrNameLst>
                                      </p:cBhvr>
                                      <p:tavLst>
                                        <p:tav tm="0">
                                          <p:val>
                                            <p:fltVal val="0"/>
                                          </p:val>
                                        </p:tav>
                                        <p:tav tm="100000">
                                          <p:val>
                                            <p:strVal val="#ppt_h"/>
                                          </p:val>
                                        </p:tav>
                                      </p:tavLst>
                                    </p:anim>
                                    <p:animEffect transition="in" filter="fade">
                                      <p:cBhvr>
                                        <p:cTn id="67" dur="500"/>
                                        <p:tgtEl>
                                          <p:spTgt spid="16"/>
                                        </p:tgtEl>
                                      </p:cBhvr>
                                    </p:animEffect>
                                  </p:childTnLst>
                                </p:cTn>
                              </p:par>
                            </p:childTnLst>
                          </p:cTn>
                        </p:par>
                        <p:par>
                          <p:cTn id="68" fill="hold">
                            <p:stCondLst>
                              <p:cond delay="5000"/>
                            </p:stCondLst>
                            <p:childTnLst>
                              <p:par>
                                <p:cTn id="69" presetID="22" presetClass="entr" presetSubtype="1"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up)">
                                      <p:cBhvr>
                                        <p:cTn id="71" dur="500"/>
                                        <p:tgtEl>
                                          <p:spTgt spid="12"/>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childTnLst>
                          </p:cTn>
                        </p:par>
                        <p:par>
                          <p:cTn id="75" fill="hold">
                            <p:stCondLst>
                              <p:cond delay="5500"/>
                            </p:stCondLst>
                            <p:childTnLst>
                              <p:par>
                                <p:cTn id="76" presetID="53" presetClass="entr" presetSubtype="16" fill="hold" grpId="0" nodeType="after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p:cTn id="78" dur="500" fill="hold"/>
                                        <p:tgtEl>
                                          <p:spTgt spid="15"/>
                                        </p:tgtEl>
                                        <p:attrNameLst>
                                          <p:attrName>ppt_w</p:attrName>
                                        </p:attrNameLst>
                                      </p:cBhvr>
                                      <p:tavLst>
                                        <p:tav tm="0">
                                          <p:val>
                                            <p:fltVal val="0"/>
                                          </p:val>
                                        </p:tav>
                                        <p:tav tm="100000">
                                          <p:val>
                                            <p:strVal val="#ppt_w"/>
                                          </p:val>
                                        </p:tav>
                                      </p:tavLst>
                                    </p:anim>
                                    <p:anim calcmode="lin" valueType="num">
                                      <p:cBhvr>
                                        <p:cTn id="79" dur="500" fill="hold"/>
                                        <p:tgtEl>
                                          <p:spTgt spid="15"/>
                                        </p:tgtEl>
                                        <p:attrNameLst>
                                          <p:attrName>ppt_h</p:attrName>
                                        </p:attrNameLst>
                                      </p:cBhvr>
                                      <p:tavLst>
                                        <p:tav tm="0">
                                          <p:val>
                                            <p:fltVal val="0"/>
                                          </p:val>
                                        </p:tav>
                                        <p:tav tm="100000">
                                          <p:val>
                                            <p:strVal val="#ppt_h"/>
                                          </p:val>
                                        </p:tav>
                                      </p:tavLst>
                                    </p:anim>
                                    <p:animEffect transition="in" filter="fade">
                                      <p:cBhvr>
                                        <p:cTn id="80" dur="500"/>
                                        <p:tgtEl>
                                          <p:spTgt spid="15"/>
                                        </p:tgtEl>
                                      </p:cBhvr>
                                    </p:animEffect>
                                  </p:childTnLst>
                                </p:cTn>
                              </p:par>
                            </p:childTnLst>
                          </p:cTn>
                        </p:par>
                        <p:par>
                          <p:cTn id="81" fill="hold">
                            <p:stCondLst>
                              <p:cond delay="6000"/>
                            </p:stCondLst>
                            <p:childTnLst>
                              <p:par>
                                <p:cTn id="82" presetID="22" presetClass="entr" presetSubtype="2" fill="hold" grpId="0" nodeType="after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wipe(right)">
                                      <p:cBhvr>
                                        <p:cTn id="84" dur="500"/>
                                        <p:tgtEl>
                                          <p:spTgt spid="6"/>
                                        </p:tgtEl>
                                      </p:cBhvr>
                                    </p:animEffect>
                                  </p:childTnLst>
                                </p:cTn>
                              </p:par>
                              <p:par>
                                <p:cTn id="85" presetID="22" presetClass="entr" presetSubtype="2"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right)">
                                      <p:cBhvr>
                                        <p:cTn id="87" dur="500"/>
                                        <p:tgtEl>
                                          <p:spTgt spid="25"/>
                                        </p:tgtEl>
                                      </p:cBhvr>
                                    </p:animEffect>
                                  </p:childTnLst>
                                </p:cTn>
                              </p:par>
                            </p:childTnLst>
                          </p:cTn>
                        </p:par>
                        <p:par>
                          <p:cTn id="88" fill="hold">
                            <p:stCondLst>
                              <p:cond delay="6500"/>
                            </p:stCondLst>
                            <p:childTnLst>
                              <p:par>
                                <p:cTn id="89" presetID="53" presetClass="entr" presetSubtype="16"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p:cTn id="91" dur="500" fill="hold"/>
                                        <p:tgtEl>
                                          <p:spTgt spid="14"/>
                                        </p:tgtEl>
                                        <p:attrNameLst>
                                          <p:attrName>ppt_w</p:attrName>
                                        </p:attrNameLst>
                                      </p:cBhvr>
                                      <p:tavLst>
                                        <p:tav tm="0">
                                          <p:val>
                                            <p:fltVal val="0"/>
                                          </p:val>
                                        </p:tav>
                                        <p:tav tm="100000">
                                          <p:val>
                                            <p:strVal val="#ppt_w"/>
                                          </p:val>
                                        </p:tav>
                                      </p:tavLst>
                                    </p:anim>
                                    <p:anim calcmode="lin" valueType="num">
                                      <p:cBhvr>
                                        <p:cTn id="92" dur="500" fill="hold"/>
                                        <p:tgtEl>
                                          <p:spTgt spid="14"/>
                                        </p:tgtEl>
                                        <p:attrNameLst>
                                          <p:attrName>ppt_h</p:attrName>
                                        </p:attrNameLst>
                                      </p:cBhvr>
                                      <p:tavLst>
                                        <p:tav tm="0">
                                          <p:val>
                                            <p:fltVal val="0"/>
                                          </p:val>
                                        </p:tav>
                                        <p:tav tm="100000">
                                          <p:val>
                                            <p:strVal val="#ppt_h"/>
                                          </p:val>
                                        </p:tav>
                                      </p:tavLst>
                                    </p:anim>
                                    <p:animEffect transition="in" filter="fade">
                                      <p:cBhvr>
                                        <p:cTn id="93" dur="500"/>
                                        <p:tgtEl>
                                          <p:spTgt spid="14"/>
                                        </p:tgtEl>
                                      </p:cBhvr>
                                    </p:animEffect>
                                  </p:childTnLst>
                                </p:cTn>
                              </p:par>
                            </p:childTnLst>
                          </p:cTn>
                        </p:par>
                        <p:par>
                          <p:cTn id="94" fill="hold">
                            <p:stCondLst>
                              <p:cond delay="7000"/>
                            </p:stCondLst>
                            <p:childTnLst>
                              <p:par>
                                <p:cTn id="95" presetID="22" presetClass="entr" presetSubtype="2" fill="hold" grpId="0" nodeType="after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wipe(right)">
                                      <p:cBhvr>
                                        <p:cTn id="97" dur="500"/>
                                        <p:tgtEl>
                                          <p:spTgt spid="10"/>
                                        </p:tgtEl>
                                      </p:cBhvr>
                                    </p:animEffect>
                                  </p:childTnLst>
                                </p:cTn>
                              </p:par>
                              <p:par>
                                <p:cTn id="98" presetID="22" presetClass="entr" presetSubtype="2"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wipe(right)">
                                      <p:cBhvr>
                                        <p:cTn id="100" dur="500"/>
                                        <p:tgtEl>
                                          <p:spTgt spid="24"/>
                                        </p:tgtEl>
                                      </p:cBhvr>
                                    </p:animEffect>
                                  </p:childTnLst>
                                </p:cTn>
                              </p:par>
                            </p:childTnLst>
                          </p:cTn>
                        </p:par>
                        <p:par>
                          <p:cTn id="101" fill="hold">
                            <p:stCondLst>
                              <p:cond delay="7500"/>
                            </p:stCondLst>
                            <p:childTnLst>
                              <p:par>
                                <p:cTn id="102" presetID="53" presetClass="entr" presetSubtype="16" fill="hold" grpId="0" nodeType="afterEffect">
                                  <p:stCondLst>
                                    <p:cond delay="0"/>
                                  </p:stCondLst>
                                  <p:childTnLst>
                                    <p:set>
                                      <p:cBhvr>
                                        <p:cTn id="103" dur="1" fill="hold">
                                          <p:stCondLst>
                                            <p:cond delay="0"/>
                                          </p:stCondLst>
                                        </p:cTn>
                                        <p:tgtEl>
                                          <p:spTgt spid="13"/>
                                        </p:tgtEl>
                                        <p:attrNameLst>
                                          <p:attrName>style.visibility</p:attrName>
                                        </p:attrNameLst>
                                      </p:cBhvr>
                                      <p:to>
                                        <p:strVal val="visible"/>
                                      </p:to>
                                    </p:set>
                                    <p:anim calcmode="lin" valueType="num">
                                      <p:cBhvr>
                                        <p:cTn id="104" dur="500" fill="hold"/>
                                        <p:tgtEl>
                                          <p:spTgt spid="13"/>
                                        </p:tgtEl>
                                        <p:attrNameLst>
                                          <p:attrName>ppt_w</p:attrName>
                                        </p:attrNameLst>
                                      </p:cBhvr>
                                      <p:tavLst>
                                        <p:tav tm="0">
                                          <p:val>
                                            <p:fltVal val="0"/>
                                          </p:val>
                                        </p:tav>
                                        <p:tav tm="100000">
                                          <p:val>
                                            <p:strVal val="#ppt_w"/>
                                          </p:val>
                                        </p:tav>
                                      </p:tavLst>
                                    </p:anim>
                                    <p:anim calcmode="lin" valueType="num">
                                      <p:cBhvr>
                                        <p:cTn id="105" dur="500" fill="hold"/>
                                        <p:tgtEl>
                                          <p:spTgt spid="13"/>
                                        </p:tgtEl>
                                        <p:attrNameLst>
                                          <p:attrName>ppt_h</p:attrName>
                                        </p:attrNameLst>
                                      </p:cBhvr>
                                      <p:tavLst>
                                        <p:tav tm="0">
                                          <p:val>
                                            <p:fltVal val="0"/>
                                          </p:val>
                                        </p:tav>
                                        <p:tav tm="100000">
                                          <p:val>
                                            <p:strVal val="#ppt_h"/>
                                          </p:val>
                                        </p:tav>
                                      </p:tavLst>
                                    </p:anim>
                                    <p:animEffect transition="in" filter="fade">
                                      <p:cBhvr>
                                        <p:cTn id="106" dur="500"/>
                                        <p:tgtEl>
                                          <p:spTgt spid="13"/>
                                        </p:tgtEl>
                                      </p:cBhvr>
                                    </p:animEffect>
                                  </p:childTnLst>
                                </p:cTn>
                              </p:par>
                            </p:childTnLst>
                          </p:cTn>
                        </p:par>
                        <p:par>
                          <p:cTn id="107" fill="hold">
                            <p:stCondLst>
                              <p:cond delay="8000"/>
                            </p:stCondLst>
                            <p:childTnLst>
                              <p:par>
                                <p:cTn id="108" presetID="22" presetClass="entr" presetSubtype="2" fill="hold" grpId="0" nodeType="afterEffect">
                                  <p:stCondLst>
                                    <p:cond delay="0"/>
                                  </p:stCondLst>
                                  <p:childTnLst>
                                    <p:set>
                                      <p:cBhvr>
                                        <p:cTn id="109" dur="1" fill="hold">
                                          <p:stCondLst>
                                            <p:cond delay="0"/>
                                          </p:stCondLst>
                                        </p:cTn>
                                        <p:tgtEl>
                                          <p:spTgt spid="9"/>
                                        </p:tgtEl>
                                        <p:attrNameLst>
                                          <p:attrName>style.visibility</p:attrName>
                                        </p:attrNameLst>
                                      </p:cBhvr>
                                      <p:to>
                                        <p:strVal val="visible"/>
                                      </p:to>
                                    </p:set>
                                    <p:animEffect transition="in" filter="wipe(right)">
                                      <p:cBhvr>
                                        <p:cTn id="110" dur="500"/>
                                        <p:tgtEl>
                                          <p:spTgt spid="9"/>
                                        </p:tgtEl>
                                      </p:cBhvr>
                                    </p:animEffect>
                                  </p:childTnLst>
                                </p:cTn>
                              </p:par>
                              <p:par>
                                <p:cTn id="111" presetID="22" presetClass="entr" presetSubtype="2" fill="hold" grpId="0" nodeType="with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wipe(right)">
                                      <p:cBhvr>
                                        <p:cTn id="1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p:bldP spid="23" grpId="0"/>
      <p:bldP spid="24" grpId="0"/>
      <p:bldP spid="25" grpId="0"/>
      <p:bldP spid="26" grpId="0"/>
      <p:bldP spid="27" grpId="0"/>
      <p:bldP spid="28" grpId="0"/>
      <p:bldP spid="29" grpId="0"/>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half" idx="2"/>
          </p:nvPr>
        </p:nvSpPr>
        <p:spPr>
          <a:xfrm>
            <a:off x="444566" y="919148"/>
            <a:ext cx="11157817" cy="231007"/>
          </a:xfrm>
        </p:spPr>
        <p:txBody>
          <a:bodyPr/>
          <a:lstStyle/>
          <a:p>
            <a:r>
              <a:rPr lang="en-US" dirty="0"/>
              <a:t>Weekly Reach by Channel and Time Spent with Each</a:t>
            </a:r>
          </a:p>
        </p:txBody>
      </p:sp>
      <p:sp>
        <p:nvSpPr>
          <p:cNvPr id="2" name="Donut 1"/>
          <p:cNvSpPr/>
          <p:nvPr/>
        </p:nvSpPr>
        <p:spPr>
          <a:xfrm flipH="1" flipV="1">
            <a:off x="508002" y="2318417"/>
            <a:ext cx="1538008" cy="1453911"/>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Block Arc 3"/>
          <p:cNvSpPr/>
          <p:nvPr/>
        </p:nvSpPr>
        <p:spPr>
          <a:xfrm rot="5400000" flipH="1" flipV="1">
            <a:off x="391899" y="2159841"/>
            <a:ext cx="1765668" cy="1812176"/>
          </a:xfrm>
          <a:prstGeom prst="blockArc">
            <a:avLst>
              <a:gd name="adj1" fmla="val 94728"/>
              <a:gd name="adj2" fmla="val 21034043"/>
              <a:gd name="adj3" fmla="val 265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Donut 6"/>
          <p:cNvSpPr/>
          <p:nvPr/>
        </p:nvSpPr>
        <p:spPr>
          <a:xfrm flipH="1" flipV="1">
            <a:off x="2470011" y="2266262"/>
            <a:ext cx="1528728" cy="1542207"/>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Block Arc 7"/>
          <p:cNvSpPr/>
          <p:nvPr/>
        </p:nvSpPr>
        <p:spPr>
          <a:xfrm rot="5400000" flipH="1" flipV="1">
            <a:off x="2298716" y="2192796"/>
            <a:ext cx="1777451" cy="1782596"/>
          </a:xfrm>
          <a:prstGeom prst="blockArc">
            <a:avLst>
              <a:gd name="adj1" fmla="val 1301275"/>
              <a:gd name="adj2" fmla="val 21219376"/>
              <a:gd name="adj3" fmla="val 243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Donut 9"/>
          <p:cNvSpPr/>
          <p:nvPr/>
        </p:nvSpPr>
        <p:spPr>
          <a:xfrm flipH="1" flipV="1">
            <a:off x="4437962" y="2262400"/>
            <a:ext cx="1585513" cy="1523074"/>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Block Arc 10"/>
          <p:cNvSpPr/>
          <p:nvPr/>
        </p:nvSpPr>
        <p:spPr>
          <a:xfrm rot="5400000" flipH="1" flipV="1">
            <a:off x="4285109" y="2159133"/>
            <a:ext cx="1777451" cy="1849924"/>
          </a:xfrm>
          <a:prstGeom prst="blockArc">
            <a:avLst>
              <a:gd name="adj1" fmla="val 2981920"/>
              <a:gd name="adj2" fmla="val 0"/>
              <a:gd name="adj3" fmla="val 25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Donut 12"/>
          <p:cNvSpPr/>
          <p:nvPr/>
        </p:nvSpPr>
        <p:spPr>
          <a:xfrm flipH="1" flipV="1">
            <a:off x="6435051" y="2264776"/>
            <a:ext cx="1534432" cy="1537182"/>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Block Arc 13"/>
          <p:cNvSpPr/>
          <p:nvPr/>
        </p:nvSpPr>
        <p:spPr>
          <a:xfrm rot="5400000" flipH="1" flipV="1">
            <a:off x="6239997" y="2177848"/>
            <a:ext cx="1781013" cy="1808929"/>
          </a:xfrm>
          <a:prstGeom prst="blockArc">
            <a:avLst>
              <a:gd name="adj1" fmla="val 5619686"/>
              <a:gd name="adj2" fmla="val 0"/>
              <a:gd name="adj3"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Inhaltsplatzhalter 4"/>
          <p:cNvSpPr txBox="1">
            <a:spLocks/>
          </p:cNvSpPr>
          <p:nvPr/>
        </p:nvSpPr>
        <p:spPr>
          <a:xfrm>
            <a:off x="401335" y="4180656"/>
            <a:ext cx="1681999" cy="246221"/>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1"/>
                </a:solidFill>
                <a:latin typeface="+mj-lt"/>
              </a:rPr>
              <a:t>Television</a:t>
            </a:r>
            <a:endParaRPr lang="en-US" sz="1100" dirty="0">
              <a:solidFill>
                <a:schemeClr val="bg1">
                  <a:lumMod val="50000"/>
                </a:schemeClr>
              </a:solidFill>
              <a:latin typeface="+mn-lt"/>
            </a:endParaRPr>
          </a:p>
        </p:txBody>
      </p:sp>
      <p:sp>
        <p:nvSpPr>
          <p:cNvPr id="18" name="Inhaltsplatzhalter 4"/>
          <p:cNvSpPr txBox="1">
            <a:spLocks/>
          </p:cNvSpPr>
          <p:nvPr/>
        </p:nvSpPr>
        <p:spPr>
          <a:xfrm>
            <a:off x="2276672" y="4166603"/>
            <a:ext cx="1802066" cy="415498"/>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2"/>
                </a:solidFill>
                <a:latin typeface="+mj-lt"/>
              </a:rPr>
              <a:t>Mobil Phone</a:t>
            </a:r>
            <a:br>
              <a:rPr lang="en-US" sz="1600" b="1" dirty="0">
                <a:solidFill>
                  <a:schemeClr val="accent1"/>
                </a:solidFill>
                <a:latin typeface="+mj-lt"/>
              </a:rPr>
            </a:br>
            <a:endParaRPr lang="en-US" sz="1100" dirty="0">
              <a:solidFill>
                <a:schemeClr val="bg1">
                  <a:lumMod val="50000"/>
                </a:schemeClr>
              </a:solidFill>
              <a:latin typeface="+mn-lt"/>
            </a:endParaRPr>
          </a:p>
        </p:txBody>
      </p:sp>
      <p:sp>
        <p:nvSpPr>
          <p:cNvPr id="19" name="Inhaltsplatzhalter 4"/>
          <p:cNvSpPr txBox="1">
            <a:spLocks/>
          </p:cNvSpPr>
          <p:nvPr/>
        </p:nvSpPr>
        <p:spPr>
          <a:xfrm>
            <a:off x="4258205" y="4166603"/>
            <a:ext cx="1752126" cy="246221"/>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600"/>
              </a:spcAft>
              <a:buNone/>
            </a:pPr>
            <a:r>
              <a:rPr lang="en-US" sz="1600" b="1" dirty="0">
                <a:solidFill>
                  <a:schemeClr val="accent3"/>
                </a:solidFill>
                <a:latin typeface="+mj-lt"/>
              </a:rPr>
              <a:t>Radio</a:t>
            </a:r>
            <a:endParaRPr lang="en-US" sz="1400" b="1" dirty="0">
              <a:solidFill>
                <a:schemeClr val="bg1">
                  <a:lumMod val="50000"/>
                </a:schemeClr>
              </a:solidFill>
              <a:latin typeface="+mj-lt"/>
            </a:endParaRPr>
          </a:p>
        </p:txBody>
      </p:sp>
      <p:sp>
        <p:nvSpPr>
          <p:cNvPr id="20" name="Inhaltsplatzhalter 4"/>
          <p:cNvSpPr txBox="1">
            <a:spLocks/>
          </p:cNvSpPr>
          <p:nvPr/>
        </p:nvSpPr>
        <p:spPr>
          <a:xfrm>
            <a:off x="6287605" y="4180656"/>
            <a:ext cx="1651706" cy="630942"/>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4"/>
                </a:solidFill>
                <a:latin typeface="+mj-lt"/>
              </a:rPr>
              <a:t>PC Home/Work</a:t>
            </a:r>
            <a:br>
              <a:rPr lang="en-US" sz="1600" b="1" dirty="0">
                <a:solidFill>
                  <a:schemeClr val="accent1"/>
                </a:solidFill>
                <a:latin typeface="+mj-lt"/>
              </a:rPr>
            </a:br>
            <a:br>
              <a:rPr lang="en-US" sz="1400" b="1" dirty="0">
                <a:solidFill>
                  <a:schemeClr val="bg1">
                    <a:lumMod val="50000"/>
                  </a:schemeClr>
                </a:solidFill>
                <a:latin typeface="+mj-lt"/>
              </a:rPr>
            </a:br>
            <a:endParaRPr lang="en-US" sz="1100" dirty="0">
              <a:solidFill>
                <a:schemeClr val="bg1">
                  <a:lumMod val="50000"/>
                </a:schemeClr>
              </a:solidFill>
              <a:latin typeface="+mn-lt"/>
            </a:endParaRPr>
          </a:p>
        </p:txBody>
      </p:sp>
      <p:sp>
        <p:nvSpPr>
          <p:cNvPr id="22" name="Inhaltsplatzhalter 4"/>
          <p:cNvSpPr txBox="1">
            <a:spLocks/>
          </p:cNvSpPr>
          <p:nvPr/>
        </p:nvSpPr>
        <p:spPr>
          <a:xfrm>
            <a:off x="854173" y="2788369"/>
            <a:ext cx="885242"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1"/>
                </a:solidFill>
                <a:latin typeface="+mj-lt"/>
              </a:rPr>
              <a:t>98%</a:t>
            </a:r>
            <a:endParaRPr lang="en-US" sz="1600" dirty="0">
              <a:solidFill>
                <a:schemeClr val="accent1"/>
              </a:solidFill>
              <a:latin typeface="+mn-lt"/>
            </a:endParaRPr>
          </a:p>
        </p:txBody>
      </p:sp>
      <p:sp>
        <p:nvSpPr>
          <p:cNvPr id="23" name="Inhaltsplatzhalter 4"/>
          <p:cNvSpPr txBox="1">
            <a:spLocks/>
          </p:cNvSpPr>
          <p:nvPr/>
        </p:nvSpPr>
        <p:spPr>
          <a:xfrm>
            <a:off x="2879321" y="2776316"/>
            <a:ext cx="618363"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2"/>
                </a:solidFill>
                <a:latin typeface="+mj-lt"/>
              </a:rPr>
              <a:t>95%</a:t>
            </a:r>
            <a:endParaRPr lang="en-US" sz="1600" dirty="0">
              <a:solidFill>
                <a:schemeClr val="accent2"/>
              </a:solidFill>
              <a:latin typeface="+mn-lt"/>
            </a:endParaRPr>
          </a:p>
        </p:txBody>
      </p:sp>
      <p:sp>
        <p:nvSpPr>
          <p:cNvPr id="24" name="Inhaltsplatzhalter 4"/>
          <p:cNvSpPr txBox="1">
            <a:spLocks/>
          </p:cNvSpPr>
          <p:nvPr/>
        </p:nvSpPr>
        <p:spPr>
          <a:xfrm>
            <a:off x="4754533" y="2870048"/>
            <a:ext cx="885242"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3"/>
                </a:solidFill>
                <a:latin typeface="+mj-lt"/>
              </a:rPr>
              <a:t>91%</a:t>
            </a:r>
            <a:endParaRPr lang="en-US" sz="1600" dirty="0">
              <a:solidFill>
                <a:schemeClr val="accent3"/>
              </a:solidFill>
              <a:latin typeface="+mn-lt"/>
            </a:endParaRPr>
          </a:p>
        </p:txBody>
      </p:sp>
      <p:sp>
        <p:nvSpPr>
          <p:cNvPr id="25" name="Inhaltsplatzhalter 4"/>
          <p:cNvSpPr txBox="1">
            <a:spLocks/>
          </p:cNvSpPr>
          <p:nvPr/>
        </p:nvSpPr>
        <p:spPr>
          <a:xfrm>
            <a:off x="6663584" y="2891064"/>
            <a:ext cx="996104" cy="24622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4"/>
                </a:solidFill>
                <a:latin typeface="+mj-lt"/>
              </a:rPr>
              <a:t>77%-58%</a:t>
            </a:r>
            <a:endParaRPr lang="en-US" sz="1200" dirty="0">
              <a:solidFill>
                <a:schemeClr val="accent4"/>
              </a:solidFill>
              <a:latin typeface="+mn-lt"/>
            </a:endParaRPr>
          </a:p>
        </p:txBody>
      </p:sp>
      <p:sp>
        <p:nvSpPr>
          <p:cNvPr id="5" name="TextBox 4">
            <a:extLst>
              <a:ext uri="{FF2B5EF4-FFF2-40B4-BE49-F238E27FC236}">
                <a16:creationId xmlns:a16="http://schemas.microsoft.com/office/drawing/2014/main" id="{E4282171-8360-4E96-9C60-CD55FEE25735}"/>
              </a:ext>
            </a:extLst>
          </p:cNvPr>
          <p:cNvSpPr txBox="1"/>
          <p:nvPr/>
        </p:nvSpPr>
        <p:spPr>
          <a:xfrm>
            <a:off x="873690" y="3096146"/>
            <a:ext cx="813043" cy="276999"/>
          </a:xfrm>
          <a:prstGeom prst="rect">
            <a:avLst/>
          </a:prstGeom>
          <a:noFill/>
        </p:spPr>
        <p:txBody>
          <a:bodyPr wrap="none" rtlCol="0">
            <a:spAutoFit/>
          </a:bodyPr>
          <a:lstStyle/>
          <a:p>
            <a:r>
              <a:rPr lang="en-US" sz="1200" dirty="0">
                <a:solidFill>
                  <a:schemeClr val="bg1">
                    <a:lumMod val="50000"/>
                  </a:schemeClr>
                </a:solidFill>
              </a:rPr>
              <a:t>25 Hours</a:t>
            </a:r>
          </a:p>
        </p:txBody>
      </p:sp>
      <p:sp>
        <p:nvSpPr>
          <p:cNvPr id="26" name="Donut 12">
            <a:extLst>
              <a:ext uri="{FF2B5EF4-FFF2-40B4-BE49-F238E27FC236}">
                <a16:creationId xmlns:a16="http://schemas.microsoft.com/office/drawing/2014/main" id="{96C44897-D062-4AD5-8293-BA6DBF03D6B6}"/>
              </a:ext>
            </a:extLst>
          </p:cNvPr>
          <p:cNvSpPr/>
          <p:nvPr/>
        </p:nvSpPr>
        <p:spPr>
          <a:xfrm flipH="1" flipV="1">
            <a:off x="10445937" y="2372717"/>
            <a:ext cx="1534432" cy="1537182"/>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Block Arc 26">
            <a:extLst>
              <a:ext uri="{FF2B5EF4-FFF2-40B4-BE49-F238E27FC236}">
                <a16:creationId xmlns:a16="http://schemas.microsoft.com/office/drawing/2014/main" id="{8273622D-F5BD-474A-8891-3E78696E52B2}"/>
              </a:ext>
            </a:extLst>
          </p:cNvPr>
          <p:cNvSpPr/>
          <p:nvPr/>
        </p:nvSpPr>
        <p:spPr>
          <a:xfrm rot="5400000" flipH="1" flipV="1">
            <a:off x="10286140" y="2241876"/>
            <a:ext cx="1751284" cy="1792466"/>
          </a:xfrm>
          <a:prstGeom prst="blockArc">
            <a:avLst>
              <a:gd name="adj1" fmla="val 11294990"/>
              <a:gd name="adj2" fmla="val 0"/>
              <a:gd name="adj3" fmla="val 25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Inhaltsplatzhalter 4">
            <a:extLst>
              <a:ext uri="{FF2B5EF4-FFF2-40B4-BE49-F238E27FC236}">
                <a16:creationId xmlns:a16="http://schemas.microsoft.com/office/drawing/2014/main" id="{B817C2FC-8308-451C-AD1F-7CDA60078EDE}"/>
              </a:ext>
            </a:extLst>
          </p:cNvPr>
          <p:cNvSpPr txBox="1">
            <a:spLocks/>
          </p:cNvSpPr>
          <p:nvPr/>
        </p:nvSpPr>
        <p:spPr>
          <a:xfrm>
            <a:off x="10697966" y="2943542"/>
            <a:ext cx="885242"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5">
                    <a:lumMod val="75000"/>
                  </a:schemeClr>
                </a:solidFill>
                <a:latin typeface="+mj-lt"/>
              </a:rPr>
              <a:t>49%</a:t>
            </a:r>
            <a:endParaRPr lang="en-US" sz="1600" dirty="0">
              <a:solidFill>
                <a:schemeClr val="accent5">
                  <a:lumMod val="75000"/>
                </a:schemeClr>
              </a:solidFill>
              <a:latin typeface="+mn-lt"/>
            </a:endParaRPr>
          </a:p>
        </p:txBody>
      </p:sp>
      <p:sp>
        <p:nvSpPr>
          <p:cNvPr id="29" name="Donut 12">
            <a:extLst>
              <a:ext uri="{FF2B5EF4-FFF2-40B4-BE49-F238E27FC236}">
                <a16:creationId xmlns:a16="http://schemas.microsoft.com/office/drawing/2014/main" id="{B067A74A-B156-4512-861B-8C67B4B60D4E}"/>
              </a:ext>
            </a:extLst>
          </p:cNvPr>
          <p:cNvSpPr/>
          <p:nvPr/>
        </p:nvSpPr>
        <p:spPr>
          <a:xfrm flipH="1" flipV="1">
            <a:off x="8451054" y="2336538"/>
            <a:ext cx="1534432" cy="1537182"/>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Block Arc 29">
            <a:extLst>
              <a:ext uri="{FF2B5EF4-FFF2-40B4-BE49-F238E27FC236}">
                <a16:creationId xmlns:a16="http://schemas.microsoft.com/office/drawing/2014/main" id="{FBFA1F44-3E84-47F1-8B56-286741247C29}"/>
              </a:ext>
            </a:extLst>
          </p:cNvPr>
          <p:cNvSpPr/>
          <p:nvPr/>
        </p:nvSpPr>
        <p:spPr>
          <a:xfrm rot="5400000" flipH="1" flipV="1">
            <a:off x="8304529" y="2240145"/>
            <a:ext cx="1751286" cy="1792466"/>
          </a:xfrm>
          <a:prstGeom prst="blockArc">
            <a:avLst>
              <a:gd name="adj1" fmla="val 7087657"/>
              <a:gd name="adj2" fmla="val 0"/>
              <a:gd name="adj3" fmla="val 25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Inhaltsplatzhalter 4">
            <a:extLst>
              <a:ext uri="{FF2B5EF4-FFF2-40B4-BE49-F238E27FC236}">
                <a16:creationId xmlns:a16="http://schemas.microsoft.com/office/drawing/2014/main" id="{56F01D18-03D4-488E-8FFF-E387F7E551B3}"/>
              </a:ext>
            </a:extLst>
          </p:cNvPr>
          <p:cNvSpPr txBox="1">
            <a:spLocks/>
          </p:cNvSpPr>
          <p:nvPr/>
        </p:nvSpPr>
        <p:spPr>
          <a:xfrm>
            <a:off x="8765035" y="2957099"/>
            <a:ext cx="885242" cy="24622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6">
                    <a:lumMod val="75000"/>
                  </a:schemeClr>
                </a:solidFill>
                <a:latin typeface="+mj-lt"/>
              </a:rPr>
              <a:t>67%-70%</a:t>
            </a:r>
            <a:endParaRPr lang="en-US" sz="1200" dirty="0">
              <a:solidFill>
                <a:schemeClr val="accent6">
                  <a:lumMod val="75000"/>
                </a:schemeClr>
              </a:solidFill>
              <a:latin typeface="+mn-lt"/>
            </a:endParaRPr>
          </a:p>
        </p:txBody>
      </p:sp>
      <p:sp>
        <p:nvSpPr>
          <p:cNvPr id="32" name="Inhaltsplatzhalter 4">
            <a:extLst>
              <a:ext uri="{FF2B5EF4-FFF2-40B4-BE49-F238E27FC236}">
                <a16:creationId xmlns:a16="http://schemas.microsoft.com/office/drawing/2014/main" id="{4E2EF2CC-B115-40F3-A1B7-54436CCD3532}"/>
              </a:ext>
            </a:extLst>
          </p:cNvPr>
          <p:cNvSpPr txBox="1">
            <a:spLocks/>
          </p:cNvSpPr>
          <p:nvPr/>
        </p:nvSpPr>
        <p:spPr>
          <a:xfrm>
            <a:off x="8233360" y="4205803"/>
            <a:ext cx="1752126" cy="246221"/>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6">
                    <a:lumMod val="75000"/>
                  </a:schemeClr>
                </a:solidFill>
                <a:latin typeface="+mj-lt"/>
              </a:rPr>
              <a:t>Newspaper</a:t>
            </a:r>
          </a:p>
        </p:txBody>
      </p:sp>
      <p:sp>
        <p:nvSpPr>
          <p:cNvPr id="33" name="Inhaltsplatzhalter 4">
            <a:extLst>
              <a:ext uri="{FF2B5EF4-FFF2-40B4-BE49-F238E27FC236}">
                <a16:creationId xmlns:a16="http://schemas.microsoft.com/office/drawing/2014/main" id="{35C88169-315C-4936-BD43-69C1BFC62E8B}"/>
              </a:ext>
            </a:extLst>
          </p:cNvPr>
          <p:cNvSpPr txBox="1">
            <a:spLocks/>
          </p:cNvSpPr>
          <p:nvPr/>
        </p:nvSpPr>
        <p:spPr>
          <a:xfrm>
            <a:off x="10228243" y="4207535"/>
            <a:ext cx="1752126" cy="246221"/>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5">
                    <a:lumMod val="75000"/>
                  </a:schemeClr>
                </a:solidFill>
                <a:latin typeface="+mj-lt"/>
              </a:rPr>
              <a:t>Streaming/Video</a:t>
            </a:r>
            <a:endParaRPr lang="en-US" sz="1100" dirty="0">
              <a:solidFill>
                <a:schemeClr val="bg1">
                  <a:lumMod val="50000"/>
                </a:schemeClr>
              </a:solidFill>
              <a:latin typeface="+mn-lt"/>
            </a:endParaRPr>
          </a:p>
        </p:txBody>
      </p:sp>
      <p:sp>
        <p:nvSpPr>
          <p:cNvPr id="34" name="TextBox 33">
            <a:extLst>
              <a:ext uri="{FF2B5EF4-FFF2-40B4-BE49-F238E27FC236}">
                <a16:creationId xmlns:a16="http://schemas.microsoft.com/office/drawing/2014/main" id="{0473EFD4-BDDA-42E1-8C8C-9CB2BC67240A}"/>
              </a:ext>
            </a:extLst>
          </p:cNvPr>
          <p:cNvSpPr txBox="1"/>
          <p:nvPr/>
        </p:nvSpPr>
        <p:spPr>
          <a:xfrm>
            <a:off x="4802883" y="3106356"/>
            <a:ext cx="721672" cy="276999"/>
          </a:xfrm>
          <a:prstGeom prst="rect">
            <a:avLst/>
          </a:prstGeom>
          <a:noFill/>
        </p:spPr>
        <p:txBody>
          <a:bodyPr wrap="none" rtlCol="0">
            <a:spAutoFit/>
          </a:bodyPr>
          <a:lstStyle/>
          <a:p>
            <a:r>
              <a:rPr lang="en-US" sz="1200" dirty="0">
                <a:solidFill>
                  <a:schemeClr val="bg1">
                    <a:lumMod val="50000"/>
                  </a:schemeClr>
                </a:solidFill>
              </a:rPr>
              <a:t>7 Hours</a:t>
            </a:r>
          </a:p>
        </p:txBody>
      </p:sp>
      <p:sp>
        <p:nvSpPr>
          <p:cNvPr id="35" name="TextBox 34">
            <a:extLst>
              <a:ext uri="{FF2B5EF4-FFF2-40B4-BE49-F238E27FC236}">
                <a16:creationId xmlns:a16="http://schemas.microsoft.com/office/drawing/2014/main" id="{5F75B97C-4A5B-4483-95FE-1228910C6F70}"/>
              </a:ext>
            </a:extLst>
          </p:cNvPr>
          <p:cNvSpPr txBox="1"/>
          <p:nvPr/>
        </p:nvSpPr>
        <p:spPr>
          <a:xfrm>
            <a:off x="6691290" y="3110228"/>
            <a:ext cx="874696" cy="261610"/>
          </a:xfrm>
          <a:prstGeom prst="rect">
            <a:avLst/>
          </a:prstGeom>
          <a:noFill/>
        </p:spPr>
        <p:txBody>
          <a:bodyPr wrap="none" rtlCol="0">
            <a:spAutoFit/>
          </a:bodyPr>
          <a:lstStyle/>
          <a:p>
            <a:r>
              <a:rPr lang="en-US" sz="1100" dirty="0">
                <a:solidFill>
                  <a:schemeClr val="bg1">
                    <a:lumMod val="50000"/>
                  </a:schemeClr>
                </a:solidFill>
              </a:rPr>
              <a:t>8/13 Hours</a:t>
            </a:r>
          </a:p>
        </p:txBody>
      </p:sp>
      <p:sp>
        <p:nvSpPr>
          <p:cNvPr id="36" name="TextBox 35">
            <a:extLst>
              <a:ext uri="{FF2B5EF4-FFF2-40B4-BE49-F238E27FC236}">
                <a16:creationId xmlns:a16="http://schemas.microsoft.com/office/drawing/2014/main" id="{9EAC5457-011A-4736-A91B-511E0A2FAE63}"/>
              </a:ext>
            </a:extLst>
          </p:cNvPr>
          <p:cNvSpPr txBox="1"/>
          <p:nvPr/>
        </p:nvSpPr>
        <p:spPr>
          <a:xfrm>
            <a:off x="10799223" y="3164037"/>
            <a:ext cx="721672" cy="276999"/>
          </a:xfrm>
          <a:prstGeom prst="rect">
            <a:avLst/>
          </a:prstGeom>
          <a:noFill/>
        </p:spPr>
        <p:txBody>
          <a:bodyPr wrap="none" rtlCol="0">
            <a:spAutoFit/>
          </a:bodyPr>
          <a:lstStyle/>
          <a:p>
            <a:r>
              <a:rPr lang="en-US" sz="1200" dirty="0">
                <a:solidFill>
                  <a:schemeClr val="bg1">
                    <a:lumMod val="50000"/>
                  </a:schemeClr>
                </a:solidFill>
              </a:rPr>
              <a:t>7 Hours</a:t>
            </a:r>
          </a:p>
        </p:txBody>
      </p:sp>
      <p:sp>
        <p:nvSpPr>
          <p:cNvPr id="37" name="TextBox 36">
            <a:extLst>
              <a:ext uri="{FF2B5EF4-FFF2-40B4-BE49-F238E27FC236}">
                <a16:creationId xmlns:a16="http://schemas.microsoft.com/office/drawing/2014/main" id="{125177D0-C63D-4C38-9FD9-9148FB7A13E0}"/>
              </a:ext>
            </a:extLst>
          </p:cNvPr>
          <p:cNvSpPr txBox="1"/>
          <p:nvPr/>
        </p:nvSpPr>
        <p:spPr>
          <a:xfrm>
            <a:off x="8814954" y="3149246"/>
            <a:ext cx="864339" cy="276999"/>
          </a:xfrm>
          <a:prstGeom prst="rect">
            <a:avLst/>
          </a:prstGeom>
          <a:noFill/>
        </p:spPr>
        <p:txBody>
          <a:bodyPr wrap="none" rtlCol="0">
            <a:spAutoFit/>
          </a:bodyPr>
          <a:lstStyle/>
          <a:p>
            <a:r>
              <a:rPr lang="en-US" sz="1200" dirty="0">
                <a:solidFill>
                  <a:schemeClr val="bg1">
                    <a:lumMod val="50000"/>
                  </a:schemeClr>
                </a:solidFill>
              </a:rPr>
              <a:t>2-3 Hours</a:t>
            </a:r>
          </a:p>
        </p:txBody>
      </p:sp>
      <p:sp>
        <p:nvSpPr>
          <p:cNvPr id="38" name="TextBox 37">
            <a:extLst>
              <a:ext uri="{FF2B5EF4-FFF2-40B4-BE49-F238E27FC236}">
                <a16:creationId xmlns:a16="http://schemas.microsoft.com/office/drawing/2014/main" id="{FF01F529-CBD2-4FD9-912B-40972B70C84B}"/>
              </a:ext>
            </a:extLst>
          </p:cNvPr>
          <p:cNvSpPr txBox="1"/>
          <p:nvPr/>
        </p:nvSpPr>
        <p:spPr>
          <a:xfrm>
            <a:off x="2795327" y="3097853"/>
            <a:ext cx="723500" cy="276999"/>
          </a:xfrm>
          <a:prstGeom prst="rect">
            <a:avLst/>
          </a:prstGeom>
          <a:noFill/>
        </p:spPr>
        <p:txBody>
          <a:bodyPr wrap="none" rtlCol="0">
            <a:spAutoFit/>
          </a:bodyPr>
          <a:lstStyle/>
          <a:p>
            <a:r>
              <a:rPr lang="en-US" sz="1200" dirty="0">
                <a:solidFill>
                  <a:schemeClr val="bg1">
                    <a:lumMod val="50000"/>
                  </a:schemeClr>
                </a:solidFill>
              </a:rPr>
              <a:t>9 Hours</a:t>
            </a:r>
          </a:p>
        </p:txBody>
      </p:sp>
      <p:sp>
        <p:nvSpPr>
          <p:cNvPr id="39" name="TextBox 38">
            <a:extLst>
              <a:ext uri="{FF2B5EF4-FFF2-40B4-BE49-F238E27FC236}">
                <a16:creationId xmlns:a16="http://schemas.microsoft.com/office/drawing/2014/main" id="{47FE5538-FDEA-4ECF-9CBD-592599AF461B}"/>
              </a:ext>
            </a:extLst>
          </p:cNvPr>
          <p:cNvSpPr txBox="1"/>
          <p:nvPr/>
        </p:nvSpPr>
        <p:spPr>
          <a:xfrm>
            <a:off x="368645" y="4512950"/>
            <a:ext cx="1861633" cy="1815882"/>
          </a:xfrm>
          <a:prstGeom prst="rect">
            <a:avLst/>
          </a:prstGeom>
          <a:noFill/>
        </p:spPr>
        <p:txBody>
          <a:bodyPr wrap="square" rtlCol="0">
            <a:spAutoFit/>
          </a:bodyPr>
          <a:lstStyle/>
          <a:p>
            <a:r>
              <a:rPr lang="en-US" sz="1100" dirty="0">
                <a:solidFill>
                  <a:schemeClr val="bg1">
                    <a:lumMod val="50000"/>
                  </a:schemeClr>
                </a:solidFill>
              </a:rPr>
              <a:t>TV provides the most reach and time spent by the consumer.  Almost exclusively live viewing. Set &amp; Secure is easy to reach effectively with traditional TV. Cost could be prohibitive.</a:t>
            </a:r>
          </a:p>
          <a:p>
            <a:endParaRPr lang="en-US" sz="1200" dirty="0">
              <a:solidFill>
                <a:schemeClr val="bg1">
                  <a:lumMod val="50000"/>
                </a:schemeClr>
              </a:solidFill>
            </a:endParaRPr>
          </a:p>
          <a:p>
            <a:endParaRPr lang="en-US" sz="1200" dirty="0">
              <a:solidFill>
                <a:schemeClr val="bg1">
                  <a:lumMod val="50000"/>
                </a:schemeClr>
              </a:solidFill>
            </a:endParaRPr>
          </a:p>
        </p:txBody>
      </p:sp>
      <p:sp>
        <p:nvSpPr>
          <p:cNvPr id="40" name="TextBox 39">
            <a:extLst>
              <a:ext uri="{FF2B5EF4-FFF2-40B4-BE49-F238E27FC236}">
                <a16:creationId xmlns:a16="http://schemas.microsoft.com/office/drawing/2014/main" id="{017C4EDF-947A-49DB-806C-64EC9751E7E7}"/>
              </a:ext>
            </a:extLst>
          </p:cNvPr>
          <p:cNvSpPr txBox="1"/>
          <p:nvPr/>
        </p:nvSpPr>
        <p:spPr>
          <a:xfrm>
            <a:off x="2270512" y="4516352"/>
            <a:ext cx="1934159" cy="1446550"/>
          </a:xfrm>
          <a:prstGeom prst="rect">
            <a:avLst/>
          </a:prstGeom>
          <a:noFill/>
        </p:spPr>
        <p:txBody>
          <a:bodyPr wrap="square" rtlCol="0">
            <a:spAutoFit/>
          </a:bodyPr>
          <a:lstStyle/>
          <a:p>
            <a:r>
              <a:rPr lang="en-US" sz="1100" dirty="0">
                <a:solidFill>
                  <a:schemeClr val="bg1">
                    <a:lumMod val="50000"/>
                  </a:schemeClr>
                </a:solidFill>
              </a:rPr>
              <a:t>This group is working at the height of their career. They are using smartphone for just about everything. The difference is ‘more purposed’ use versus ‘found time’ use. </a:t>
            </a:r>
          </a:p>
          <a:p>
            <a:endParaRPr lang="en-US" sz="1100" dirty="0">
              <a:solidFill>
                <a:schemeClr val="bg1">
                  <a:lumMod val="50000"/>
                </a:schemeClr>
              </a:solidFill>
            </a:endParaRPr>
          </a:p>
        </p:txBody>
      </p:sp>
      <p:sp>
        <p:nvSpPr>
          <p:cNvPr id="41" name="TextBox 40">
            <a:extLst>
              <a:ext uri="{FF2B5EF4-FFF2-40B4-BE49-F238E27FC236}">
                <a16:creationId xmlns:a16="http://schemas.microsoft.com/office/drawing/2014/main" id="{D8A76DB4-FA66-43EF-9073-74629D334C9C}"/>
              </a:ext>
            </a:extLst>
          </p:cNvPr>
          <p:cNvSpPr txBox="1"/>
          <p:nvPr/>
        </p:nvSpPr>
        <p:spPr>
          <a:xfrm>
            <a:off x="4381842" y="4551668"/>
            <a:ext cx="1802058" cy="1354217"/>
          </a:xfrm>
          <a:prstGeom prst="rect">
            <a:avLst/>
          </a:prstGeom>
          <a:noFill/>
        </p:spPr>
        <p:txBody>
          <a:bodyPr wrap="square" rtlCol="0">
            <a:spAutoFit/>
          </a:bodyPr>
          <a:lstStyle/>
          <a:p>
            <a:pPr algn="ctr">
              <a:spcAft>
                <a:spcPts val="600"/>
              </a:spcAft>
            </a:pPr>
            <a:r>
              <a:rPr lang="en-US" sz="1100" dirty="0">
                <a:solidFill>
                  <a:schemeClr val="bg1">
                    <a:lumMod val="50000"/>
                  </a:schemeClr>
                </a:solidFill>
              </a:rPr>
              <a:t>Highest segment for radio use. This is also heavy in terrestrial and satellite radio.  Online radio (primarily Pandora) is also significant. </a:t>
            </a:r>
          </a:p>
          <a:p>
            <a:endParaRPr lang="en-US" sz="1100" dirty="0">
              <a:solidFill>
                <a:schemeClr val="bg1">
                  <a:lumMod val="50000"/>
                </a:schemeClr>
              </a:solidFill>
            </a:endParaRPr>
          </a:p>
        </p:txBody>
      </p:sp>
      <p:sp>
        <p:nvSpPr>
          <p:cNvPr id="42" name="TextBox 41">
            <a:extLst>
              <a:ext uri="{FF2B5EF4-FFF2-40B4-BE49-F238E27FC236}">
                <a16:creationId xmlns:a16="http://schemas.microsoft.com/office/drawing/2014/main" id="{A098B7A9-BA27-453C-8D2A-F1916997B568}"/>
              </a:ext>
            </a:extLst>
          </p:cNvPr>
          <p:cNvSpPr txBox="1"/>
          <p:nvPr/>
        </p:nvSpPr>
        <p:spPr>
          <a:xfrm>
            <a:off x="6313919" y="4589285"/>
            <a:ext cx="1856028" cy="1277273"/>
          </a:xfrm>
          <a:prstGeom prst="rect">
            <a:avLst/>
          </a:prstGeom>
          <a:noFill/>
        </p:spPr>
        <p:txBody>
          <a:bodyPr wrap="square" rtlCol="0">
            <a:spAutoFit/>
          </a:bodyPr>
          <a:lstStyle/>
          <a:p>
            <a:r>
              <a:rPr lang="en-US" sz="1100" dirty="0">
                <a:solidFill>
                  <a:schemeClr val="bg1">
                    <a:lumMod val="50000"/>
                  </a:schemeClr>
                </a:solidFill>
              </a:rPr>
              <a:t>Set &amp; Secure has sizeable variance in when they use PC. Higher reach at home (77% - 8 hrs) but more time spent at work (59% - 13 hrs. </a:t>
            </a:r>
            <a:endParaRPr lang="en-US" sz="1100" dirty="0"/>
          </a:p>
          <a:p>
            <a:endParaRPr lang="en-US" sz="1100" dirty="0">
              <a:solidFill>
                <a:schemeClr val="bg1">
                  <a:lumMod val="50000"/>
                </a:schemeClr>
              </a:solidFill>
            </a:endParaRPr>
          </a:p>
        </p:txBody>
      </p:sp>
      <p:sp>
        <p:nvSpPr>
          <p:cNvPr id="43" name="TextBox 42">
            <a:extLst>
              <a:ext uri="{FF2B5EF4-FFF2-40B4-BE49-F238E27FC236}">
                <a16:creationId xmlns:a16="http://schemas.microsoft.com/office/drawing/2014/main" id="{0D679F7F-FE48-45FD-9F93-A2871007E138}"/>
              </a:ext>
            </a:extLst>
          </p:cNvPr>
          <p:cNvSpPr txBox="1"/>
          <p:nvPr/>
        </p:nvSpPr>
        <p:spPr>
          <a:xfrm>
            <a:off x="10300836" y="4484673"/>
            <a:ext cx="1802058" cy="1785104"/>
          </a:xfrm>
          <a:prstGeom prst="rect">
            <a:avLst/>
          </a:prstGeom>
          <a:noFill/>
        </p:spPr>
        <p:txBody>
          <a:bodyPr wrap="square" rtlCol="0">
            <a:spAutoFit/>
          </a:bodyPr>
          <a:lstStyle/>
          <a:p>
            <a:r>
              <a:rPr lang="en-US" sz="1100" dirty="0">
                <a:solidFill>
                  <a:schemeClr val="bg1">
                    <a:lumMod val="50000"/>
                  </a:schemeClr>
                </a:solidFill>
              </a:rPr>
              <a:t>While streaming has one of the lower % of reach, time spent is not bad.  49% reach when considering the price point and ability to optimize this channels makes Streaming still an good options for this segment</a:t>
            </a:r>
          </a:p>
        </p:txBody>
      </p:sp>
      <p:sp>
        <p:nvSpPr>
          <p:cNvPr id="44" name="TextBox 43">
            <a:extLst>
              <a:ext uri="{FF2B5EF4-FFF2-40B4-BE49-F238E27FC236}">
                <a16:creationId xmlns:a16="http://schemas.microsoft.com/office/drawing/2014/main" id="{AECABB78-EA18-46DF-9DBD-7BC048C56045}"/>
              </a:ext>
            </a:extLst>
          </p:cNvPr>
          <p:cNvSpPr txBox="1"/>
          <p:nvPr/>
        </p:nvSpPr>
        <p:spPr>
          <a:xfrm>
            <a:off x="8234829" y="4535327"/>
            <a:ext cx="1802058" cy="1292662"/>
          </a:xfrm>
          <a:prstGeom prst="rect">
            <a:avLst/>
          </a:prstGeom>
          <a:noFill/>
        </p:spPr>
        <p:txBody>
          <a:bodyPr wrap="square" rtlCol="0">
            <a:spAutoFit/>
          </a:bodyPr>
          <a:lstStyle/>
          <a:p>
            <a:r>
              <a:rPr lang="en-US" sz="1100" dirty="0">
                <a:solidFill>
                  <a:schemeClr val="bg1">
                    <a:lumMod val="50000"/>
                  </a:schemeClr>
                </a:solidFill>
              </a:rPr>
              <a:t>Largest group that reads tradition newsprint. Spends 3 hours a week with magazines.  Opportunity for co-branding with publications using zoned inserts</a:t>
            </a:r>
            <a:r>
              <a:rPr lang="en-US" sz="1200" dirty="0">
                <a:solidFill>
                  <a:schemeClr val="bg1">
                    <a:lumMod val="50000"/>
                  </a:schemeClr>
                </a:solidFill>
              </a:rPr>
              <a:t>.</a:t>
            </a:r>
          </a:p>
        </p:txBody>
      </p:sp>
      <p:sp>
        <p:nvSpPr>
          <p:cNvPr id="46" name="Title 1"/>
          <p:cNvSpPr>
            <a:spLocks noGrp="1"/>
          </p:cNvSpPr>
          <p:nvPr>
            <p:ph type="title"/>
          </p:nvPr>
        </p:nvSpPr>
        <p:spPr>
          <a:xfrm>
            <a:off x="485115" y="36154"/>
            <a:ext cx="11157817" cy="660511"/>
          </a:xfrm>
        </p:spPr>
        <p:txBody>
          <a:bodyPr/>
          <a:lstStyle/>
          <a:p>
            <a:r>
              <a:rPr lang="en-US" sz="3600" dirty="0"/>
              <a:t>Segment 3 – Set &amp; Secure 50-64</a:t>
            </a:r>
          </a:p>
        </p:txBody>
      </p:sp>
    </p:spTree>
    <p:extLst>
      <p:ext uri="{BB962C8B-B14F-4D97-AF65-F5344CB8AC3E}">
        <p14:creationId xmlns:p14="http://schemas.microsoft.com/office/powerpoint/2010/main" val="3921909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500"/>
                                        <p:tgtEl>
                                          <p:spTgt spid="2"/>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49" presetClass="entr" presetSubtype="0" decel="10000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 calcmode="lin" valueType="num">
                                      <p:cBhvr>
                                        <p:cTn id="18" dur="500" fill="hold"/>
                                        <p:tgtEl>
                                          <p:spTgt spid="22"/>
                                        </p:tgtEl>
                                        <p:attrNameLst>
                                          <p:attrName>style.rotation</p:attrName>
                                        </p:attrNameLst>
                                      </p:cBhvr>
                                      <p:tavLst>
                                        <p:tav tm="0">
                                          <p:val>
                                            <p:fltVal val="360"/>
                                          </p:val>
                                        </p:tav>
                                        <p:tav tm="100000">
                                          <p:val>
                                            <p:fltVal val="0"/>
                                          </p:val>
                                        </p:tav>
                                      </p:tavLst>
                                    </p:anim>
                                    <p:animEffect transition="in" filter="fade">
                                      <p:cBhvr>
                                        <p:cTn id="19" dur="500"/>
                                        <p:tgtEl>
                                          <p:spTgt spid="22"/>
                                        </p:tgtEl>
                                      </p:cBhvr>
                                    </p:animEffect>
                                  </p:childTnLst>
                                </p:cTn>
                              </p:par>
                              <p:par>
                                <p:cTn id="20" presetID="2" presetClass="entr" presetSubtype="4" accel="20000" decel="8000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1500"/>
                                        <p:tgtEl>
                                          <p:spTgt spid="7"/>
                                        </p:tgtEl>
                                      </p:cBhvr>
                                    </p:animEffect>
                                  </p:childTnLst>
                                </p:cTn>
                              </p:par>
                            </p:childTnLst>
                          </p:cTn>
                        </p:par>
                        <p:par>
                          <p:cTn id="28" fill="hold">
                            <p:stCondLst>
                              <p:cond delay="35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fltVal val="0"/>
                                          </p:val>
                                        </p:tav>
                                        <p:tav tm="100000">
                                          <p:val>
                                            <p:strVal val="#ppt_h"/>
                                          </p:val>
                                        </p:tav>
                                      </p:tavLst>
                                    </p:anim>
                                    <p:anim calcmode="lin" valueType="num">
                                      <p:cBhvr>
                                        <p:cTn id="38" dur="500" fill="hold"/>
                                        <p:tgtEl>
                                          <p:spTgt spid="23"/>
                                        </p:tgtEl>
                                        <p:attrNameLst>
                                          <p:attrName>style.rotation</p:attrName>
                                        </p:attrNameLst>
                                      </p:cBhvr>
                                      <p:tavLst>
                                        <p:tav tm="0">
                                          <p:val>
                                            <p:fltVal val="360"/>
                                          </p:val>
                                        </p:tav>
                                        <p:tav tm="100000">
                                          <p:val>
                                            <p:fltVal val="0"/>
                                          </p:val>
                                        </p:tav>
                                      </p:tavLst>
                                    </p:anim>
                                    <p:animEffect transition="in" filter="fade">
                                      <p:cBhvr>
                                        <p:cTn id="39" dur="500"/>
                                        <p:tgtEl>
                                          <p:spTgt spid="23"/>
                                        </p:tgtEl>
                                      </p:cBhvr>
                                    </p:animEffect>
                                  </p:childTnLst>
                                </p:cTn>
                              </p:par>
                              <p:par>
                                <p:cTn id="40" presetID="2" presetClass="entr" presetSubtype="4" accel="20000" decel="8000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1" presetClass="entr" presetSubtype="1"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heel(1)">
                                      <p:cBhvr>
                                        <p:cTn id="47" dur="1500"/>
                                        <p:tgtEl>
                                          <p:spTgt spid="10"/>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par>
                                <p:cTn id="54" presetID="49" presetClass="entr" presetSubtype="0" decel="10000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500" fill="hold"/>
                                        <p:tgtEl>
                                          <p:spTgt spid="24"/>
                                        </p:tgtEl>
                                        <p:attrNameLst>
                                          <p:attrName>ppt_w</p:attrName>
                                        </p:attrNameLst>
                                      </p:cBhvr>
                                      <p:tavLst>
                                        <p:tav tm="0">
                                          <p:val>
                                            <p:fltVal val="0"/>
                                          </p:val>
                                        </p:tav>
                                        <p:tav tm="100000">
                                          <p:val>
                                            <p:strVal val="#ppt_w"/>
                                          </p:val>
                                        </p:tav>
                                      </p:tavLst>
                                    </p:anim>
                                    <p:anim calcmode="lin" valueType="num">
                                      <p:cBhvr>
                                        <p:cTn id="57" dur="500" fill="hold"/>
                                        <p:tgtEl>
                                          <p:spTgt spid="24"/>
                                        </p:tgtEl>
                                        <p:attrNameLst>
                                          <p:attrName>ppt_h</p:attrName>
                                        </p:attrNameLst>
                                      </p:cBhvr>
                                      <p:tavLst>
                                        <p:tav tm="0">
                                          <p:val>
                                            <p:fltVal val="0"/>
                                          </p:val>
                                        </p:tav>
                                        <p:tav tm="100000">
                                          <p:val>
                                            <p:strVal val="#ppt_h"/>
                                          </p:val>
                                        </p:tav>
                                      </p:tavLst>
                                    </p:anim>
                                    <p:anim calcmode="lin" valueType="num">
                                      <p:cBhvr>
                                        <p:cTn id="58" dur="500" fill="hold"/>
                                        <p:tgtEl>
                                          <p:spTgt spid="24"/>
                                        </p:tgtEl>
                                        <p:attrNameLst>
                                          <p:attrName>style.rotation</p:attrName>
                                        </p:attrNameLst>
                                      </p:cBhvr>
                                      <p:tavLst>
                                        <p:tav tm="0">
                                          <p:val>
                                            <p:fltVal val="360"/>
                                          </p:val>
                                        </p:tav>
                                        <p:tav tm="100000">
                                          <p:val>
                                            <p:fltVal val="0"/>
                                          </p:val>
                                        </p:tav>
                                      </p:tavLst>
                                    </p:anim>
                                    <p:animEffect transition="in" filter="fade">
                                      <p:cBhvr>
                                        <p:cTn id="59" dur="500"/>
                                        <p:tgtEl>
                                          <p:spTgt spid="24"/>
                                        </p:tgtEl>
                                      </p:cBhvr>
                                    </p:animEffect>
                                  </p:childTnLst>
                                </p:cTn>
                              </p:par>
                              <p:par>
                                <p:cTn id="60" presetID="2" presetClass="entr" presetSubtype="4" accel="20000" decel="8000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additive="base">
                                        <p:cTn id="62" dur="500" fill="hold"/>
                                        <p:tgtEl>
                                          <p:spTgt spid="19"/>
                                        </p:tgtEl>
                                        <p:attrNameLst>
                                          <p:attrName>ppt_x</p:attrName>
                                        </p:attrNameLst>
                                      </p:cBhvr>
                                      <p:tavLst>
                                        <p:tav tm="0">
                                          <p:val>
                                            <p:strVal val="#ppt_x"/>
                                          </p:val>
                                        </p:tav>
                                        <p:tav tm="100000">
                                          <p:val>
                                            <p:strVal val="#ppt_x"/>
                                          </p:val>
                                        </p:tav>
                                      </p:tavLst>
                                    </p:anim>
                                    <p:anim calcmode="lin" valueType="num">
                                      <p:cBhvr additive="base">
                                        <p:cTn id="63" dur="500" fill="hold"/>
                                        <p:tgtEl>
                                          <p:spTgt spid="19"/>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1" presetClass="entr" presetSubtype="1"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heel(1)">
                                      <p:cBhvr>
                                        <p:cTn id="67" dur="1500"/>
                                        <p:tgtEl>
                                          <p:spTgt spid="13"/>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p:cTn id="71" dur="500" fill="hold"/>
                                        <p:tgtEl>
                                          <p:spTgt spid="14"/>
                                        </p:tgtEl>
                                        <p:attrNameLst>
                                          <p:attrName>ppt_w</p:attrName>
                                        </p:attrNameLst>
                                      </p:cBhvr>
                                      <p:tavLst>
                                        <p:tav tm="0">
                                          <p:val>
                                            <p:fltVal val="0"/>
                                          </p:val>
                                        </p:tav>
                                        <p:tav tm="100000">
                                          <p:val>
                                            <p:strVal val="#ppt_w"/>
                                          </p:val>
                                        </p:tav>
                                      </p:tavLst>
                                    </p:anim>
                                    <p:anim calcmode="lin" valueType="num">
                                      <p:cBhvr>
                                        <p:cTn id="72" dur="500" fill="hold"/>
                                        <p:tgtEl>
                                          <p:spTgt spid="14"/>
                                        </p:tgtEl>
                                        <p:attrNameLst>
                                          <p:attrName>ppt_h</p:attrName>
                                        </p:attrNameLst>
                                      </p:cBhvr>
                                      <p:tavLst>
                                        <p:tav tm="0">
                                          <p:val>
                                            <p:fltVal val="0"/>
                                          </p:val>
                                        </p:tav>
                                        <p:tav tm="100000">
                                          <p:val>
                                            <p:strVal val="#ppt_h"/>
                                          </p:val>
                                        </p:tav>
                                      </p:tavLst>
                                    </p:anim>
                                    <p:animEffect transition="in" filter="fade">
                                      <p:cBhvr>
                                        <p:cTn id="73" dur="500"/>
                                        <p:tgtEl>
                                          <p:spTgt spid="14"/>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ppt_w</p:attrName>
                                        </p:attrNameLst>
                                      </p:cBhvr>
                                      <p:tavLst>
                                        <p:tav tm="0">
                                          <p:val>
                                            <p:fltVal val="0"/>
                                          </p:val>
                                        </p:tav>
                                        <p:tav tm="100000">
                                          <p:val>
                                            <p:strVal val="#ppt_w"/>
                                          </p:val>
                                        </p:tav>
                                      </p:tavLst>
                                    </p:anim>
                                    <p:anim calcmode="lin" valueType="num">
                                      <p:cBhvr>
                                        <p:cTn id="77" dur="500" fill="hold"/>
                                        <p:tgtEl>
                                          <p:spTgt spid="25"/>
                                        </p:tgtEl>
                                        <p:attrNameLst>
                                          <p:attrName>ppt_h</p:attrName>
                                        </p:attrNameLst>
                                      </p:cBhvr>
                                      <p:tavLst>
                                        <p:tav tm="0">
                                          <p:val>
                                            <p:fltVal val="0"/>
                                          </p:val>
                                        </p:tav>
                                        <p:tav tm="100000">
                                          <p:val>
                                            <p:strVal val="#ppt_h"/>
                                          </p:val>
                                        </p:tav>
                                      </p:tavLst>
                                    </p:anim>
                                    <p:anim calcmode="lin" valueType="num">
                                      <p:cBhvr>
                                        <p:cTn id="78" dur="500" fill="hold"/>
                                        <p:tgtEl>
                                          <p:spTgt spid="25"/>
                                        </p:tgtEl>
                                        <p:attrNameLst>
                                          <p:attrName>style.rotation</p:attrName>
                                        </p:attrNameLst>
                                      </p:cBhvr>
                                      <p:tavLst>
                                        <p:tav tm="0">
                                          <p:val>
                                            <p:fltVal val="360"/>
                                          </p:val>
                                        </p:tav>
                                        <p:tav tm="100000">
                                          <p:val>
                                            <p:fltVal val="0"/>
                                          </p:val>
                                        </p:tav>
                                      </p:tavLst>
                                    </p:anim>
                                    <p:animEffect transition="in" filter="fade">
                                      <p:cBhvr>
                                        <p:cTn id="79" dur="500"/>
                                        <p:tgtEl>
                                          <p:spTgt spid="25"/>
                                        </p:tgtEl>
                                      </p:cBhvr>
                                    </p:animEffect>
                                  </p:childTnLst>
                                </p:cTn>
                              </p:par>
                              <p:par>
                                <p:cTn id="80" presetID="2" presetClass="entr" presetSubtype="4" accel="20000" decel="80000"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additive="base">
                                        <p:cTn id="82" dur="500" fill="hold"/>
                                        <p:tgtEl>
                                          <p:spTgt spid="20"/>
                                        </p:tgtEl>
                                        <p:attrNameLst>
                                          <p:attrName>ppt_x</p:attrName>
                                        </p:attrNameLst>
                                      </p:cBhvr>
                                      <p:tavLst>
                                        <p:tav tm="0">
                                          <p:val>
                                            <p:strVal val="#ppt_x"/>
                                          </p:val>
                                        </p:tav>
                                        <p:tav tm="100000">
                                          <p:val>
                                            <p:strVal val="#ppt_x"/>
                                          </p:val>
                                        </p:tav>
                                      </p:tavLst>
                                    </p:anim>
                                    <p:anim calcmode="lin" valueType="num">
                                      <p:cBhvr additive="base">
                                        <p:cTn id="83" dur="500" fill="hold"/>
                                        <p:tgtEl>
                                          <p:spTgt spid="20"/>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1" presetClass="entr" presetSubtype="1" fill="hold" grpId="0" nodeType="after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heel(1)">
                                      <p:cBhvr>
                                        <p:cTn id="87" dur="1500"/>
                                        <p:tgtEl>
                                          <p:spTgt spid="26"/>
                                        </p:tgtEl>
                                      </p:cBhvr>
                                    </p:animEffect>
                                  </p:childTnLst>
                                </p:cTn>
                              </p:par>
                            </p:childTnLst>
                          </p:cTn>
                        </p:par>
                        <p:par>
                          <p:cTn id="88" fill="hold">
                            <p:stCondLst>
                              <p:cond delay="9500"/>
                            </p:stCondLst>
                            <p:childTnLst>
                              <p:par>
                                <p:cTn id="89" presetID="53" presetClass="entr" presetSubtype="16" fill="hold" grpId="0" nodeType="after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p:cTn id="91" dur="500" fill="hold"/>
                                        <p:tgtEl>
                                          <p:spTgt spid="27"/>
                                        </p:tgtEl>
                                        <p:attrNameLst>
                                          <p:attrName>ppt_w</p:attrName>
                                        </p:attrNameLst>
                                      </p:cBhvr>
                                      <p:tavLst>
                                        <p:tav tm="0">
                                          <p:val>
                                            <p:fltVal val="0"/>
                                          </p:val>
                                        </p:tav>
                                        <p:tav tm="100000">
                                          <p:val>
                                            <p:strVal val="#ppt_w"/>
                                          </p:val>
                                        </p:tav>
                                      </p:tavLst>
                                    </p:anim>
                                    <p:anim calcmode="lin" valueType="num">
                                      <p:cBhvr>
                                        <p:cTn id="92" dur="500" fill="hold"/>
                                        <p:tgtEl>
                                          <p:spTgt spid="27"/>
                                        </p:tgtEl>
                                        <p:attrNameLst>
                                          <p:attrName>ppt_h</p:attrName>
                                        </p:attrNameLst>
                                      </p:cBhvr>
                                      <p:tavLst>
                                        <p:tav tm="0">
                                          <p:val>
                                            <p:fltVal val="0"/>
                                          </p:val>
                                        </p:tav>
                                        <p:tav tm="100000">
                                          <p:val>
                                            <p:strVal val="#ppt_h"/>
                                          </p:val>
                                        </p:tav>
                                      </p:tavLst>
                                    </p:anim>
                                    <p:animEffect transition="in" filter="fade">
                                      <p:cBhvr>
                                        <p:cTn id="93" dur="500"/>
                                        <p:tgtEl>
                                          <p:spTgt spid="27"/>
                                        </p:tgtEl>
                                      </p:cBhvr>
                                    </p:animEffect>
                                  </p:childTnLst>
                                </p:cTn>
                              </p:par>
                              <p:par>
                                <p:cTn id="94" presetID="49" presetClass="entr" presetSubtype="0" decel="100000" fill="hold" grpId="0" nodeType="withEffect">
                                  <p:stCondLst>
                                    <p:cond delay="0"/>
                                  </p:stCondLst>
                                  <p:childTnLst>
                                    <p:set>
                                      <p:cBhvr>
                                        <p:cTn id="95" dur="1" fill="hold">
                                          <p:stCondLst>
                                            <p:cond delay="0"/>
                                          </p:stCondLst>
                                        </p:cTn>
                                        <p:tgtEl>
                                          <p:spTgt spid="28"/>
                                        </p:tgtEl>
                                        <p:attrNameLst>
                                          <p:attrName>style.visibility</p:attrName>
                                        </p:attrNameLst>
                                      </p:cBhvr>
                                      <p:to>
                                        <p:strVal val="visible"/>
                                      </p:to>
                                    </p:set>
                                    <p:anim calcmode="lin" valueType="num">
                                      <p:cBhvr>
                                        <p:cTn id="96" dur="500" fill="hold"/>
                                        <p:tgtEl>
                                          <p:spTgt spid="28"/>
                                        </p:tgtEl>
                                        <p:attrNameLst>
                                          <p:attrName>ppt_w</p:attrName>
                                        </p:attrNameLst>
                                      </p:cBhvr>
                                      <p:tavLst>
                                        <p:tav tm="0">
                                          <p:val>
                                            <p:fltVal val="0"/>
                                          </p:val>
                                        </p:tav>
                                        <p:tav tm="100000">
                                          <p:val>
                                            <p:strVal val="#ppt_w"/>
                                          </p:val>
                                        </p:tav>
                                      </p:tavLst>
                                    </p:anim>
                                    <p:anim calcmode="lin" valueType="num">
                                      <p:cBhvr>
                                        <p:cTn id="97" dur="500" fill="hold"/>
                                        <p:tgtEl>
                                          <p:spTgt spid="28"/>
                                        </p:tgtEl>
                                        <p:attrNameLst>
                                          <p:attrName>ppt_h</p:attrName>
                                        </p:attrNameLst>
                                      </p:cBhvr>
                                      <p:tavLst>
                                        <p:tav tm="0">
                                          <p:val>
                                            <p:fltVal val="0"/>
                                          </p:val>
                                        </p:tav>
                                        <p:tav tm="100000">
                                          <p:val>
                                            <p:strVal val="#ppt_h"/>
                                          </p:val>
                                        </p:tav>
                                      </p:tavLst>
                                    </p:anim>
                                    <p:anim calcmode="lin" valueType="num">
                                      <p:cBhvr>
                                        <p:cTn id="98" dur="500" fill="hold"/>
                                        <p:tgtEl>
                                          <p:spTgt spid="28"/>
                                        </p:tgtEl>
                                        <p:attrNameLst>
                                          <p:attrName>style.rotation</p:attrName>
                                        </p:attrNameLst>
                                      </p:cBhvr>
                                      <p:tavLst>
                                        <p:tav tm="0">
                                          <p:val>
                                            <p:fltVal val="360"/>
                                          </p:val>
                                        </p:tav>
                                        <p:tav tm="100000">
                                          <p:val>
                                            <p:fltVal val="0"/>
                                          </p:val>
                                        </p:tav>
                                      </p:tavLst>
                                    </p:anim>
                                    <p:animEffect transition="in" filter="fade">
                                      <p:cBhvr>
                                        <p:cTn id="99" dur="500"/>
                                        <p:tgtEl>
                                          <p:spTgt spid="28"/>
                                        </p:tgtEl>
                                      </p:cBhvr>
                                    </p:animEffect>
                                  </p:childTnLst>
                                </p:cTn>
                              </p:par>
                            </p:childTnLst>
                          </p:cTn>
                        </p:par>
                        <p:par>
                          <p:cTn id="100" fill="hold">
                            <p:stCondLst>
                              <p:cond delay="10000"/>
                            </p:stCondLst>
                            <p:childTnLst>
                              <p:par>
                                <p:cTn id="101" presetID="21" presetClass="entr" presetSubtype="1"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wheel(1)">
                                      <p:cBhvr>
                                        <p:cTn id="103" dur="1500"/>
                                        <p:tgtEl>
                                          <p:spTgt spid="29"/>
                                        </p:tgtEl>
                                      </p:cBhvr>
                                    </p:animEffect>
                                  </p:childTnLst>
                                </p:cTn>
                              </p:par>
                            </p:childTnLst>
                          </p:cTn>
                        </p:par>
                        <p:par>
                          <p:cTn id="104" fill="hold">
                            <p:stCondLst>
                              <p:cond delay="11500"/>
                            </p:stCondLst>
                            <p:childTnLst>
                              <p:par>
                                <p:cTn id="105" presetID="53" presetClass="entr" presetSubtype="16" fill="hold" grpId="0" nodeType="afterEffect">
                                  <p:stCondLst>
                                    <p:cond delay="0"/>
                                  </p:stCondLst>
                                  <p:childTnLst>
                                    <p:set>
                                      <p:cBhvr>
                                        <p:cTn id="106" dur="1" fill="hold">
                                          <p:stCondLst>
                                            <p:cond delay="0"/>
                                          </p:stCondLst>
                                        </p:cTn>
                                        <p:tgtEl>
                                          <p:spTgt spid="30"/>
                                        </p:tgtEl>
                                        <p:attrNameLst>
                                          <p:attrName>style.visibility</p:attrName>
                                        </p:attrNameLst>
                                      </p:cBhvr>
                                      <p:to>
                                        <p:strVal val="visible"/>
                                      </p:to>
                                    </p:set>
                                    <p:anim calcmode="lin" valueType="num">
                                      <p:cBhvr>
                                        <p:cTn id="107" dur="500" fill="hold"/>
                                        <p:tgtEl>
                                          <p:spTgt spid="30"/>
                                        </p:tgtEl>
                                        <p:attrNameLst>
                                          <p:attrName>ppt_w</p:attrName>
                                        </p:attrNameLst>
                                      </p:cBhvr>
                                      <p:tavLst>
                                        <p:tav tm="0">
                                          <p:val>
                                            <p:fltVal val="0"/>
                                          </p:val>
                                        </p:tav>
                                        <p:tav tm="100000">
                                          <p:val>
                                            <p:strVal val="#ppt_w"/>
                                          </p:val>
                                        </p:tav>
                                      </p:tavLst>
                                    </p:anim>
                                    <p:anim calcmode="lin" valueType="num">
                                      <p:cBhvr>
                                        <p:cTn id="108" dur="500" fill="hold"/>
                                        <p:tgtEl>
                                          <p:spTgt spid="30"/>
                                        </p:tgtEl>
                                        <p:attrNameLst>
                                          <p:attrName>ppt_h</p:attrName>
                                        </p:attrNameLst>
                                      </p:cBhvr>
                                      <p:tavLst>
                                        <p:tav tm="0">
                                          <p:val>
                                            <p:fltVal val="0"/>
                                          </p:val>
                                        </p:tav>
                                        <p:tav tm="100000">
                                          <p:val>
                                            <p:strVal val="#ppt_h"/>
                                          </p:val>
                                        </p:tav>
                                      </p:tavLst>
                                    </p:anim>
                                    <p:animEffect transition="in" filter="fade">
                                      <p:cBhvr>
                                        <p:cTn id="109" dur="500"/>
                                        <p:tgtEl>
                                          <p:spTgt spid="30"/>
                                        </p:tgtEl>
                                      </p:cBhvr>
                                    </p:animEffect>
                                  </p:childTnLst>
                                </p:cTn>
                              </p:par>
                              <p:par>
                                <p:cTn id="110" presetID="49" presetClass="entr" presetSubtype="0" decel="100000" fill="hold" grpId="0" nodeType="withEffect">
                                  <p:stCondLst>
                                    <p:cond delay="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500" fill="hold"/>
                                        <p:tgtEl>
                                          <p:spTgt spid="31"/>
                                        </p:tgtEl>
                                        <p:attrNameLst>
                                          <p:attrName>ppt_w</p:attrName>
                                        </p:attrNameLst>
                                      </p:cBhvr>
                                      <p:tavLst>
                                        <p:tav tm="0">
                                          <p:val>
                                            <p:fltVal val="0"/>
                                          </p:val>
                                        </p:tav>
                                        <p:tav tm="100000">
                                          <p:val>
                                            <p:strVal val="#ppt_w"/>
                                          </p:val>
                                        </p:tav>
                                      </p:tavLst>
                                    </p:anim>
                                    <p:anim calcmode="lin" valueType="num">
                                      <p:cBhvr>
                                        <p:cTn id="113" dur="500" fill="hold"/>
                                        <p:tgtEl>
                                          <p:spTgt spid="31"/>
                                        </p:tgtEl>
                                        <p:attrNameLst>
                                          <p:attrName>ppt_h</p:attrName>
                                        </p:attrNameLst>
                                      </p:cBhvr>
                                      <p:tavLst>
                                        <p:tav tm="0">
                                          <p:val>
                                            <p:fltVal val="0"/>
                                          </p:val>
                                        </p:tav>
                                        <p:tav tm="100000">
                                          <p:val>
                                            <p:strVal val="#ppt_h"/>
                                          </p:val>
                                        </p:tav>
                                      </p:tavLst>
                                    </p:anim>
                                    <p:anim calcmode="lin" valueType="num">
                                      <p:cBhvr>
                                        <p:cTn id="114" dur="500" fill="hold"/>
                                        <p:tgtEl>
                                          <p:spTgt spid="31"/>
                                        </p:tgtEl>
                                        <p:attrNameLst>
                                          <p:attrName>style.rotation</p:attrName>
                                        </p:attrNameLst>
                                      </p:cBhvr>
                                      <p:tavLst>
                                        <p:tav tm="0">
                                          <p:val>
                                            <p:fltVal val="360"/>
                                          </p:val>
                                        </p:tav>
                                        <p:tav tm="100000">
                                          <p:val>
                                            <p:fltVal val="0"/>
                                          </p:val>
                                        </p:tav>
                                      </p:tavLst>
                                    </p:anim>
                                    <p:animEffect transition="in" filter="fade">
                                      <p:cBhvr>
                                        <p:cTn id="115" dur="500"/>
                                        <p:tgtEl>
                                          <p:spTgt spid="31"/>
                                        </p:tgtEl>
                                      </p:cBhvr>
                                    </p:animEffect>
                                  </p:childTnLst>
                                </p:cTn>
                              </p:par>
                              <p:par>
                                <p:cTn id="116" presetID="2" presetClass="entr" presetSubtype="4" accel="20000" decel="80000" fill="hold" grpId="0" nodeType="withEffect">
                                  <p:stCondLst>
                                    <p:cond delay="0"/>
                                  </p:stCondLst>
                                  <p:childTnLst>
                                    <p:set>
                                      <p:cBhvr>
                                        <p:cTn id="117" dur="1" fill="hold">
                                          <p:stCondLst>
                                            <p:cond delay="0"/>
                                          </p:stCondLst>
                                        </p:cTn>
                                        <p:tgtEl>
                                          <p:spTgt spid="32"/>
                                        </p:tgtEl>
                                        <p:attrNameLst>
                                          <p:attrName>style.visibility</p:attrName>
                                        </p:attrNameLst>
                                      </p:cBhvr>
                                      <p:to>
                                        <p:strVal val="visible"/>
                                      </p:to>
                                    </p:set>
                                    <p:anim calcmode="lin" valueType="num">
                                      <p:cBhvr additive="base">
                                        <p:cTn id="118" dur="500" fill="hold"/>
                                        <p:tgtEl>
                                          <p:spTgt spid="32"/>
                                        </p:tgtEl>
                                        <p:attrNameLst>
                                          <p:attrName>ppt_x</p:attrName>
                                        </p:attrNameLst>
                                      </p:cBhvr>
                                      <p:tavLst>
                                        <p:tav tm="0">
                                          <p:val>
                                            <p:strVal val="#ppt_x"/>
                                          </p:val>
                                        </p:tav>
                                        <p:tav tm="100000">
                                          <p:val>
                                            <p:strVal val="#ppt_x"/>
                                          </p:val>
                                        </p:tav>
                                      </p:tavLst>
                                    </p:anim>
                                    <p:anim calcmode="lin" valueType="num">
                                      <p:cBhvr additive="base">
                                        <p:cTn id="119" dur="500" fill="hold"/>
                                        <p:tgtEl>
                                          <p:spTgt spid="32"/>
                                        </p:tgtEl>
                                        <p:attrNameLst>
                                          <p:attrName>ppt_y</p:attrName>
                                        </p:attrNameLst>
                                      </p:cBhvr>
                                      <p:tavLst>
                                        <p:tav tm="0">
                                          <p:val>
                                            <p:strVal val="1+#ppt_h/2"/>
                                          </p:val>
                                        </p:tav>
                                        <p:tav tm="100000">
                                          <p:val>
                                            <p:strVal val="#ppt_y"/>
                                          </p:val>
                                        </p:tav>
                                      </p:tavLst>
                                    </p:anim>
                                  </p:childTnLst>
                                </p:cTn>
                              </p:par>
                              <p:par>
                                <p:cTn id="120" presetID="2" presetClass="entr" presetSubtype="4" accel="20000" decel="80000" fill="hold" grpId="0" nodeType="withEffect">
                                  <p:stCondLst>
                                    <p:cond delay="0"/>
                                  </p:stCondLst>
                                  <p:childTnLst>
                                    <p:set>
                                      <p:cBhvr>
                                        <p:cTn id="121" dur="1" fill="hold">
                                          <p:stCondLst>
                                            <p:cond delay="0"/>
                                          </p:stCondLst>
                                        </p:cTn>
                                        <p:tgtEl>
                                          <p:spTgt spid="33"/>
                                        </p:tgtEl>
                                        <p:attrNameLst>
                                          <p:attrName>style.visibility</p:attrName>
                                        </p:attrNameLst>
                                      </p:cBhvr>
                                      <p:to>
                                        <p:strVal val="visible"/>
                                      </p:to>
                                    </p:set>
                                    <p:anim calcmode="lin" valueType="num">
                                      <p:cBhvr additive="base">
                                        <p:cTn id="122" dur="500" fill="hold"/>
                                        <p:tgtEl>
                                          <p:spTgt spid="33"/>
                                        </p:tgtEl>
                                        <p:attrNameLst>
                                          <p:attrName>ppt_x</p:attrName>
                                        </p:attrNameLst>
                                      </p:cBhvr>
                                      <p:tavLst>
                                        <p:tav tm="0">
                                          <p:val>
                                            <p:strVal val="#ppt_x"/>
                                          </p:val>
                                        </p:tav>
                                        <p:tav tm="100000">
                                          <p:val>
                                            <p:strVal val="#ppt_x"/>
                                          </p:val>
                                        </p:tav>
                                      </p:tavLst>
                                    </p:anim>
                                    <p:anim calcmode="lin" valueType="num">
                                      <p:cBhvr additive="base">
                                        <p:cTn id="12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P spid="8" grpId="0" animBg="1"/>
      <p:bldP spid="10" grpId="0" animBg="1"/>
      <p:bldP spid="11" grpId="0" animBg="1"/>
      <p:bldP spid="13" grpId="0" animBg="1"/>
      <p:bldP spid="14" grpId="0" animBg="1"/>
      <p:bldP spid="17" grpId="0"/>
      <p:bldP spid="18" grpId="0"/>
      <p:bldP spid="19" grpId="0"/>
      <p:bldP spid="20" grpId="0"/>
      <p:bldP spid="22" grpId="0"/>
      <p:bldP spid="23" grpId="0"/>
      <p:bldP spid="24" grpId="0"/>
      <p:bldP spid="25" grpId="0"/>
      <p:bldP spid="26" grpId="0" animBg="1"/>
      <p:bldP spid="27" grpId="0" animBg="1"/>
      <p:bldP spid="28" grpId="0"/>
      <p:bldP spid="29" grpId="0" animBg="1"/>
      <p:bldP spid="30" grpId="0" animBg="1"/>
      <p:bldP spid="31" grpId="0"/>
      <p:bldP spid="32"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p:cNvSpPr/>
          <p:nvPr/>
        </p:nvSpPr>
        <p:spPr>
          <a:xfrm>
            <a:off x="6861733" y="4205022"/>
            <a:ext cx="657581" cy="65775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70" name="TextBox 169"/>
          <p:cNvSpPr txBox="1"/>
          <p:nvPr/>
        </p:nvSpPr>
        <p:spPr>
          <a:xfrm>
            <a:off x="6911470" y="4166610"/>
            <a:ext cx="569592"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4</a:t>
            </a:r>
          </a:p>
        </p:txBody>
      </p:sp>
      <p:sp>
        <p:nvSpPr>
          <p:cNvPr id="172" name="Rectangle 171"/>
          <p:cNvSpPr/>
          <p:nvPr/>
        </p:nvSpPr>
        <p:spPr>
          <a:xfrm>
            <a:off x="6872103" y="5071541"/>
            <a:ext cx="657581" cy="65775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73" name="TextBox 172"/>
          <p:cNvSpPr txBox="1"/>
          <p:nvPr/>
        </p:nvSpPr>
        <p:spPr>
          <a:xfrm>
            <a:off x="6950535" y="5030512"/>
            <a:ext cx="446755"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5</a:t>
            </a:r>
          </a:p>
        </p:txBody>
      </p:sp>
      <p:sp>
        <p:nvSpPr>
          <p:cNvPr id="176" name="Rectangle 175"/>
          <p:cNvSpPr/>
          <p:nvPr/>
        </p:nvSpPr>
        <p:spPr>
          <a:xfrm>
            <a:off x="6869383" y="3303056"/>
            <a:ext cx="657581" cy="65775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77" name="TextBox 176"/>
          <p:cNvSpPr txBox="1"/>
          <p:nvPr/>
        </p:nvSpPr>
        <p:spPr>
          <a:xfrm>
            <a:off x="6929591" y="3264644"/>
            <a:ext cx="551470"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3</a:t>
            </a:r>
          </a:p>
        </p:txBody>
      </p:sp>
      <p:sp>
        <p:nvSpPr>
          <p:cNvPr id="180" name="Rectangle 179"/>
          <p:cNvSpPr/>
          <p:nvPr/>
        </p:nvSpPr>
        <p:spPr>
          <a:xfrm>
            <a:off x="6869383" y="2409718"/>
            <a:ext cx="657581" cy="65775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81" name="TextBox 180"/>
          <p:cNvSpPr txBox="1"/>
          <p:nvPr/>
        </p:nvSpPr>
        <p:spPr>
          <a:xfrm>
            <a:off x="6910621" y="2367057"/>
            <a:ext cx="551470"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2</a:t>
            </a:r>
          </a:p>
        </p:txBody>
      </p:sp>
      <p:sp>
        <p:nvSpPr>
          <p:cNvPr id="184" name="Rectangle 183"/>
          <p:cNvSpPr/>
          <p:nvPr/>
        </p:nvSpPr>
        <p:spPr>
          <a:xfrm>
            <a:off x="6877034" y="1507752"/>
            <a:ext cx="657581" cy="6577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85" name="TextBox 184"/>
          <p:cNvSpPr txBox="1"/>
          <p:nvPr/>
        </p:nvSpPr>
        <p:spPr>
          <a:xfrm>
            <a:off x="6950913" y="1469341"/>
            <a:ext cx="467319"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1</a:t>
            </a:r>
          </a:p>
        </p:txBody>
      </p:sp>
      <p:sp>
        <p:nvSpPr>
          <p:cNvPr id="17" name="Rectangle 16"/>
          <p:cNvSpPr/>
          <p:nvPr/>
        </p:nvSpPr>
        <p:spPr>
          <a:xfrm>
            <a:off x="7608494" y="1566922"/>
            <a:ext cx="3820319" cy="307783"/>
          </a:xfrm>
          <a:prstGeom prst="rect">
            <a:avLst/>
          </a:prstGeom>
        </p:spPr>
        <p:txBody>
          <a:bodyPr wrap="square" lIns="91445" tIns="45723" rIns="91445" bIns="45723">
            <a:spAutoFit/>
          </a:bodyPr>
          <a:lstStyle/>
          <a:p>
            <a:r>
              <a:rPr lang="en-US" sz="1400" dirty="0">
                <a:cs typeface="Lato Light"/>
              </a:rPr>
              <a:t>Using mobile for daily communication</a:t>
            </a:r>
          </a:p>
        </p:txBody>
      </p:sp>
      <p:sp>
        <p:nvSpPr>
          <p:cNvPr id="18" name="Rectangle 17"/>
          <p:cNvSpPr/>
          <p:nvPr/>
        </p:nvSpPr>
        <p:spPr>
          <a:xfrm>
            <a:off x="7608494" y="2409718"/>
            <a:ext cx="3820319" cy="307783"/>
          </a:xfrm>
          <a:prstGeom prst="rect">
            <a:avLst/>
          </a:prstGeom>
        </p:spPr>
        <p:txBody>
          <a:bodyPr wrap="square" lIns="91445" tIns="45723" rIns="91445" bIns="45723">
            <a:spAutoFit/>
          </a:bodyPr>
          <a:lstStyle/>
          <a:p>
            <a:r>
              <a:rPr lang="en-US" sz="1400" dirty="0">
                <a:cs typeface="Lato Light"/>
              </a:rPr>
              <a:t>Accessing the Web via Smartphone</a:t>
            </a:r>
          </a:p>
        </p:txBody>
      </p:sp>
      <p:sp>
        <p:nvSpPr>
          <p:cNvPr id="19" name="Rectangle 18"/>
          <p:cNvSpPr/>
          <p:nvPr/>
        </p:nvSpPr>
        <p:spPr>
          <a:xfrm>
            <a:off x="7566523" y="3273817"/>
            <a:ext cx="4154743" cy="307783"/>
          </a:xfrm>
          <a:prstGeom prst="rect">
            <a:avLst/>
          </a:prstGeom>
        </p:spPr>
        <p:txBody>
          <a:bodyPr wrap="square" lIns="91445" tIns="45723" rIns="91445" bIns="45723">
            <a:spAutoFit/>
          </a:bodyPr>
          <a:lstStyle/>
          <a:p>
            <a:r>
              <a:rPr lang="en-US" sz="1400" dirty="0">
                <a:cs typeface="Lato Light"/>
              </a:rPr>
              <a:t>High social media frequency and engagement  </a:t>
            </a:r>
          </a:p>
        </p:txBody>
      </p:sp>
      <p:sp>
        <p:nvSpPr>
          <p:cNvPr id="20" name="Rectangle 19"/>
          <p:cNvSpPr/>
          <p:nvPr/>
        </p:nvSpPr>
        <p:spPr>
          <a:xfrm>
            <a:off x="7614539" y="4217902"/>
            <a:ext cx="3820319" cy="307783"/>
          </a:xfrm>
          <a:prstGeom prst="rect">
            <a:avLst/>
          </a:prstGeom>
        </p:spPr>
        <p:txBody>
          <a:bodyPr wrap="square" lIns="91445" tIns="45723" rIns="91445" bIns="45723">
            <a:spAutoFit/>
          </a:bodyPr>
          <a:lstStyle/>
          <a:p>
            <a:r>
              <a:rPr lang="en-US" sz="1400" dirty="0">
                <a:cs typeface="Lato Light"/>
              </a:rPr>
              <a:t>Streaming  music and video </a:t>
            </a:r>
          </a:p>
        </p:txBody>
      </p:sp>
      <p:sp>
        <p:nvSpPr>
          <p:cNvPr id="21" name="Rectangle 20"/>
          <p:cNvSpPr/>
          <p:nvPr/>
        </p:nvSpPr>
        <p:spPr>
          <a:xfrm>
            <a:off x="7597563" y="5094253"/>
            <a:ext cx="3820319" cy="307783"/>
          </a:xfrm>
          <a:prstGeom prst="rect">
            <a:avLst/>
          </a:prstGeom>
        </p:spPr>
        <p:txBody>
          <a:bodyPr wrap="square" lIns="91445" tIns="45723" rIns="91445" bIns="45723">
            <a:spAutoFit/>
          </a:bodyPr>
          <a:lstStyle/>
          <a:p>
            <a:r>
              <a:rPr lang="en-US" sz="1400" dirty="0">
                <a:cs typeface="Lato Light"/>
              </a:rPr>
              <a:t>Only 49% using Smartphone for email access</a:t>
            </a:r>
          </a:p>
        </p:txBody>
      </p:sp>
      <p:sp>
        <p:nvSpPr>
          <p:cNvPr id="136" name="Rectangle 135"/>
          <p:cNvSpPr/>
          <p:nvPr/>
        </p:nvSpPr>
        <p:spPr>
          <a:xfrm>
            <a:off x="1016985" y="2774009"/>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7" name="Rectangle 136"/>
          <p:cNvSpPr/>
          <p:nvPr/>
        </p:nvSpPr>
        <p:spPr>
          <a:xfrm>
            <a:off x="1016985" y="2942752"/>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8" name="Rectangle 137"/>
          <p:cNvSpPr/>
          <p:nvPr/>
        </p:nvSpPr>
        <p:spPr>
          <a:xfrm>
            <a:off x="1016985" y="2436522"/>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9" name="Rectangle 138"/>
          <p:cNvSpPr/>
          <p:nvPr/>
        </p:nvSpPr>
        <p:spPr>
          <a:xfrm>
            <a:off x="1016985" y="2605265"/>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0" name="Rectangle 139"/>
          <p:cNvSpPr/>
          <p:nvPr/>
        </p:nvSpPr>
        <p:spPr>
          <a:xfrm>
            <a:off x="1016985" y="2099033"/>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1" name="Rectangle 140"/>
          <p:cNvSpPr/>
          <p:nvPr/>
        </p:nvSpPr>
        <p:spPr>
          <a:xfrm>
            <a:off x="1016985" y="2267777"/>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2" name="Rectangle 141"/>
          <p:cNvSpPr/>
          <p:nvPr/>
        </p:nvSpPr>
        <p:spPr>
          <a:xfrm>
            <a:off x="1016985" y="1761547"/>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3" name="Rectangle 142"/>
          <p:cNvSpPr/>
          <p:nvPr/>
        </p:nvSpPr>
        <p:spPr>
          <a:xfrm>
            <a:off x="1016985" y="1930290"/>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4" name="Rectangle 143"/>
          <p:cNvSpPr/>
          <p:nvPr/>
        </p:nvSpPr>
        <p:spPr>
          <a:xfrm>
            <a:off x="1016985" y="3111495"/>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5" name="Rectangle 144"/>
          <p:cNvSpPr/>
          <p:nvPr/>
        </p:nvSpPr>
        <p:spPr>
          <a:xfrm>
            <a:off x="1016985" y="3280239"/>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6" name="Rectangle 145"/>
          <p:cNvSpPr/>
          <p:nvPr/>
        </p:nvSpPr>
        <p:spPr>
          <a:xfrm>
            <a:off x="1016985" y="4461444"/>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7" name="Rectangle 146"/>
          <p:cNvSpPr/>
          <p:nvPr/>
        </p:nvSpPr>
        <p:spPr>
          <a:xfrm>
            <a:off x="1016985" y="4630187"/>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8" name="Rectangle 147"/>
          <p:cNvSpPr/>
          <p:nvPr/>
        </p:nvSpPr>
        <p:spPr>
          <a:xfrm>
            <a:off x="1016985" y="4123957"/>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9" name="Rectangle 148"/>
          <p:cNvSpPr/>
          <p:nvPr/>
        </p:nvSpPr>
        <p:spPr>
          <a:xfrm>
            <a:off x="1016985" y="4292700"/>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0" name="Rectangle 149"/>
          <p:cNvSpPr/>
          <p:nvPr/>
        </p:nvSpPr>
        <p:spPr>
          <a:xfrm>
            <a:off x="1016985" y="3786470"/>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1" name="Rectangle 150"/>
          <p:cNvSpPr/>
          <p:nvPr/>
        </p:nvSpPr>
        <p:spPr>
          <a:xfrm>
            <a:off x="1016985" y="3955214"/>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2" name="Rectangle 151"/>
          <p:cNvSpPr/>
          <p:nvPr/>
        </p:nvSpPr>
        <p:spPr>
          <a:xfrm>
            <a:off x="1016985" y="3448982"/>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3" name="Rectangle 152"/>
          <p:cNvSpPr/>
          <p:nvPr/>
        </p:nvSpPr>
        <p:spPr>
          <a:xfrm>
            <a:off x="1016985" y="3617727"/>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4" name="Rectangle 153"/>
          <p:cNvSpPr/>
          <p:nvPr/>
        </p:nvSpPr>
        <p:spPr>
          <a:xfrm>
            <a:off x="1016985" y="4798932"/>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5" name="Rectangle 154"/>
          <p:cNvSpPr/>
          <p:nvPr/>
        </p:nvSpPr>
        <p:spPr>
          <a:xfrm>
            <a:off x="1016985" y="4967663"/>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6" name="Rectangle 155"/>
          <p:cNvSpPr/>
          <p:nvPr/>
        </p:nvSpPr>
        <p:spPr>
          <a:xfrm>
            <a:off x="2096822" y="2774009"/>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7" name="Rectangle 156"/>
          <p:cNvSpPr/>
          <p:nvPr/>
        </p:nvSpPr>
        <p:spPr>
          <a:xfrm>
            <a:off x="2096822" y="2942752"/>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8" name="Rectangle 157"/>
          <p:cNvSpPr/>
          <p:nvPr/>
        </p:nvSpPr>
        <p:spPr>
          <a:xfrm>
            <a:off x="2096822" y="2436522"/>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9" name="Rectangle 158"/>
          <p:cNvSpPr/>
          <p:nvPr/>
        </p:nvSpPr>
        <p:spPr>
          <a:xfrm>
            <a:off x="2096822" y="2605265"/>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0" name="Rectangle 159"/>
          <p:cNvSpPr/>
          <p:nvPr/>
        </p:nvSpPr>
        <p:spPr>
          <a:xfrm>
            <a:off x="2096822" y="209903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1" name="Rectangle 160"/>
          <p:cNvSpPr/>
          <p:nvPr/>
        </p:nvSpPr>
        <p:spPr>
          <a:xfrm>
            <a:off x="2096822" y="226777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2" name="Rectangle 161"/>
          <p:cNvSpPr/>
          <p:nvPr/>
        </p:nvSpPr>
        <p:spPr>
          <a:xfrm>
            <a:off x="2096822" y="176154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3" name="Rectangle 162"/>
          <p:cNvSpPr/>
          <p:nvPr/>
        </p:nvSpPr>
        <p:spPr>
          <a:xfrm>
            <a:off x="2096822" y="193029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4" name="Rectangle 163"/>
          <p:cNvSpPr/>
          <p:nvPr/>
        </p:nvSpPr>
        <p:spPr>
          <a:xfrm>
            <a:off x="2096822" y="3111495"/>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5" name="Rectangle 164"/>
          <p:cNvSpPr/>
          <p:nvPr/>
        </p:nvSpPr>
        <p:spPr>
          <a:xfrm>
            <a:off x="2096822" y="3280239"/>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6" name="Rectangle 165"/>
          <p:cNvSpPr/>
          <p:nvPr/>
        </p:nvSpPr>
        <p:spPr>
          <a:xfrm>
            <a:off x="2096822" y="4461444"/>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7" name="Rectangle 166"/>
          <p:cNvSpPr/>
          <p:nvPr/>
        </p:nvSpPr>
        <p:spPr>
          <a:xfrm>
            <a:off x="2096822" y="4630187"/>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8" name="Rectangle 167"/>
          <p:cNvSpPr/>
          <p:nvPr/>
        </p:nvSpPr>
        <p:spPr>
          <a:xfrm>
            <a:off x="2096822" y="4123957"/>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1" name="Rectangle 170"/>
          <p:cNvSpPr/>
          <p:nvPr/>
        </p:nvSpPr>
        <p:spPr>
          <a:xfrm>
            <a:off x="2096822" y="4292700"/>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4" name="Rectangle 173"/>
          <p:cNvSpPr/>
          <p:nvPr/>
        </p:nvSpPr>
        <p:spPr>
          <a:xfrm>
            <a:off x="2096822" y="3786470"/>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5" name="Rectangle 174"/>
          <p:cNvSpPr/>
          <p:nvPr/>
        </p:nvSpPr>
        <p:spPr>
          <a:xfrm>
            <a:off x="2096822" y="3955214"/>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8" name="Rectangle 177"/>
          <p:cNvSpPr/>
          <p:nvPr/>
        </p:nvSpPr>
        <p:spPr>
          <a:xfrm>
            <a:off x="2096822" y="3448982"/>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9" name="Rectangle 178"/>
          <p:cNvSpPr/>
          <p:nvPr/>
        </p:nvSpPr>
        <p:spPr>
          <a:xfrm>
            <a:off x="2096822" y="3617727"/>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2" name="Rectangle 181"/>
          <p:cNvSpPr/>
          <p:nvPr/>
        </p:nvSpPr>
        <p:spPr>
          <a:xfrm>
            <a:off x="2096822" y="4798932"/>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3" name="Rectangle 182"/>
          <p:cNvSpPr/>
          <p:nvPr/>
        </p:nvSpPr>
        <p:spPr>
          <a:xfrm>
            <a:off x="2096822" y="4967663"/>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7" name="Rectangle 186"/>
          <p:cNvSpPr/>
          <p:nvPr/>
        </p:nvSpPr>
        <p:spPr>
          <a:xfrm>
            <a:off x="3176657" y="277400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8" name="Rectangle 187"/>
          <p:cNvSpPr/>
          <p:nvPr/>
        </p:nvSpPr>
        <p:spPr>
          <a:xfrm>
            <a:off x="3176657" y="294275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9" name="Rectangle 188"/>
          <p:cNvSpPr/>
          <p:nvPr/>
        </p:nvSpPr>
        <p:spPr>
          <a:xfrm>
            <a:off x="3176657" y="243652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0" name="Rectangle 189"/>
          <p:cNvSpPr/>
          <p:nvPr/>
        </p:nvSpPr>
        <p:spPr>
          <a:xfrm>
            <a:off x="3176657" y="2605265"/>
            <a:ext cx="671296" cy="113158"/>
          </a:xfrm>
          <a:prstGeom prst="rect">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1" name="Rectangle 190"/>
          <p:cNvSpPr/>
          <p:nvPr/>
        </p:nvSpPr>
        <p:spPr>
          <a:xfrm>
            <a:off x="3176657" y="209903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2" name="Rectangle 191"/>
          <p:cNvSpPr/>
          <p:nvPr/>
        </p:nvSpPr>
        <p:spPr>
          <a:xfrm>
            <a:off x="3176657" y="226777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3" name="Rectangle 192"/>
          <p:cNvSpPr/>
          <p:nvPr/>
        </p:nvSpPr>
        <p:spPr>
          <a:xfrm>
            <a:off x="3176657" y="176154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4" name="Rectangle 193"/>
          <p:cNvSpPr/>
          <p:nvPr/>
        </p:nvSpPr>
        <p:spPr>
          <a:xfrm>
            <a:off x="3176657" y="193029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5" name="Rectangle 194"/>
          <p:cNvSpPr/>
          <p:nvPr/>
        </p:nvSpPr>
        <p:spPr>
          <a:xfrm>
            <a:off x="3176657" y="3111495"/>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6" name="Rectangle 195"/>
          <p:cNvSpPr/>
          <p:nvPr/>
        </p:nvSpPr>
        <p:spPr>
          <a:xfrm>
            <a:off x="3176657" y="328023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7" name="Rectangle 196"/>
          <p:cNvSpPr/>
          <p:nvPr/>
        </p:nvSpPr>
        <p:spPr>
          <a:xfrm>
            <a:off x="3176657" y="446144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8" name="Rectangle 197"/>
          <p:cNvSpPr/>
          <p:nvPr/>
        </p:nvSpPr>
        <p:spPr>
          <a:xfrm>
            <a:off x="3176657" y="463018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9" name="Rectangle 198"/>
          <p:cNvSpPr/>
          <p:nvPr/>
        </p:nvSpPr>
        <p:spPr>
          <a:xfrm>
            <a:off x="3176657" y="412395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0" name="Rectangle 199"/>
          <p:cNvSpPr/>
          <p:nvPr/>
        </p:nvSpPr>
        <p:spPr>
          <a:xfrm>
            <a:off x="3176657" y="429270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1" name="Rectangle 200"/>
          <p:cNvSpPr/>
          <p:nvPr/>
        </p:nvSpPr>
        <p:spPr>
          <a:xfrm>
            <a:off x="3176657" y="378647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2" name="Rectangle 201"/>
          <p:cNvSpPr/>
          <p:nvPr/>
        </p:nvSpPr>
        <p:spPr>
          <a:xfrm>
            <a:off x="3176657" y="395521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3" name="Rectangle 202"/>
          <p:cNvSpPr/>
          <p:nvPr/>
        </p:nvSpPr>
        <p:spPr>
          <a:xfrm>
            <a:off x="3176657" y="344898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4" name="Rectangle 203"/>
          <p:cNvSpPr/>
          <p:nvPr/>
        </p:nvSpPr>
        <p:spPr>
          <a:xfrm>
            <a:off x="3176657" y="361772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5" name="Rectangle 204"/>
          <p:cNvSpPr/>
          <p:nvPr/>
        </p:nvSpPr>
        <p:spPr>
          <a:xfrm>
            <a:off x="3176657" y="479893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6" name="Rectangle 205"/>
          <p:cNvSpPr/>
          <p:nvPr/>
        </p:nvSpPr>
        <p:spPr>
          <a:xfrm>
            <a:off x="3176657" y="496766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7" name="Rectangle 206"/>
          <p:cNvSpPr/>
          <p:nvPr/>
        </p:nvSpPr>
        <p:spPr>
          <a:xfrm>
            <a:off x="4256495" y="277400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8" name="Rectangle 207"/>
          <p:cNvSpPr/>
          <p:nvPr/>
        </p:nvSpPr>
        <p:spPr>
          <a:xfrm>
            <a:off x="4256495" y="2942752"/>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9" name="Rectangle 208"/>
          <p:cNvSpPr/>
          <p:nvPr/>
        </p:nvSpPr>
        <p:spPr>
          <a:xfrm>
            <a:off x="4256495" y="243652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0" name="Rectangle 209"/>
          <p:cNvSpPr/>
          <p:nvPr/>
        </p:nvSpPr>
        <p:spPr>
          <a:xfrm>
            <a:off x="4256495" y="2605265"/>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1" name="Rectangle 210"/>
          <p:cNvSpPr/>
          <p:nvPr/>
        </p:nvSpPr>
        <p:spPr>
          <a:xfrm>
            <a:off x="4256495" y="209903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2" name="Rectangle 211"/>
          <p:cNvSpPr/>
          <p:nvPr/>
        </p:nvSpPr>
        <p:spPr>
          <a:xfrm>
            <a:off x="4256495" y="226777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3" name="Rectangle 212"/>
          <p:cNvSpPr/>
          <p:nvPr/>
        </p:nvSpPr>
        <p:spPr>
          <a:xfrm>
            <a:off x="4256495" y="176154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4" name="Rectangle 213"/>
          <p:cNvSpPr/>
          <p:nvPr/>
        </p:nvSpPr>
        <p:spPr>
          <a:xfrm>
            <a:off x="4256495" y="193029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5" name="Rectangle 214"/>
          <p:cNvSpPr/>
          <p:nvPr/>
        </p:nvSpPr>
        <p:spPr>
          <a:xfrm>
            <a:off x="4256495" y="3111495"/>
            <a:ext cx="671296"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6" name="Rectangle 215"/>
          <p:cNvSpPr/>
          <p:nvPr/>
        </p:nvSpPr>
        <p:spPr>
          <a:xfrm>
            <a:off x="4256495" y="3280239"/>
            <a:ext cx="671296"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7" name="Rectangle 216"/>
          <p:cNvSpPr/>
          <p:nvPr/>
        </p:nvSpPr>
        <p:spPr>
          <a:xfrm>
            <a:off x="4256495" y="446144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8" name="Rectangle 217"/>
          <p:cNvSpPr/>
          <p:nvPr/>
        </p:nvSpPr>
        <p:spPr>
          <a:xfrm>
            <a:off x="4256495" y="463018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9" name="Rectangle 218"/>
          <p:cNvSpPr/>
          <p:nvPr/>
        </p:nvSpPr>
        <p:spPr>
          <a:xfrm>
            <a:off x="4256495" y="412395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0" name="Rectangle 219"/>
          <p:cNvSpPr/>
          <p:nvPr/>
        </p:nvSpPr>
        <p:spPr>
          <a:xfrm>
            <a:off x="4256495" y="429270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1" name="Rectangle 220"/>
          <p:cNvSpPr/>
          <p:nvPr/>
        </p:nvSpPr>
        <p:spPr>
          <a:xfrm>
            <a:off x="4256495" y="378647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2" name="Rectangle 221"/>
          <p:cNvSpPr/>
          <p:nvPr/>
        </p:nvSpPr>
        <p:spPr>
          <a:xfrm>
            <a:off x="4256495" y="395521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3" name="Rectangle 222"/>
          <p:cNvSpPr/>
          <p:nvPr/>
        </p:nvSpPr>
        <p:spPr>
          <a:xfrm>
            <a:off x="4256495" y="3448982"/>
            <a:ext cx="671296"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4" name="Rectangle 223"/>
          <p:cNvSpPr/>
          <p:nvPr/>
        </p:nvSpPr>
        <p:spPr>
          <a:xfrm>
            <a:off x="4256495" y="361772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5" name="Rectangle 224"/>
          <p:cNvSpPr/>
          <p:nvPr/>
        </p:nvSpPr>
        <p:spPr>
          <a:xfrm>
            <a:off x="4256495" y="479893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6" name="Rectangle 225"/>
          <p:cNvSpPr/>
          <p:nvPr/>
        </p:nvSpPr>
        <p:spPr>
          <a:xfrm>
            <a:off x="4256495" y="496766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7" name="Rectangle 226"/>
          <p:cNvSpPr/>
          <p:nvPr/>
        </p:nvSpPr>
        <p:spPr>
          <a:xfrm>
            <a:off x="5336332" y="277400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8" name="Rectangle 227"/>
          <p:cNvSpPr/>
          <p:nvPr/>
        </p:nvSpPr>
        <p:spPr>
          <a:xfrm>
            <a:off x="5336332" y="294275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9" name="Rectangle 228"/>
          <p:cNvSpPr/>
          <p:nvPr/>
        </p:nvSpPr>
        <p:spPr>
          <a:xfrm>
            <a:off x="5336332" y="243652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0" name="Rectangle 229"/>
          <p:cNvSpPr/>
          <p:nvPr/>
        </p:nvSpPr>
        <p:spPr>
          <a:xfrm>
            <a:off x="5336332" y="2605265"/>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1" name="Rectangle 230"/>
          <p:cNvSpPr/>
          <p:nvPr/>
        </p:nvSpPr>
        <p:spPr>
          <a:xfrm>
            <a:off x="5336332" y="209903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2" name="Rectangle 231"/>
          <p:cNvSpPr/>
          <p:nvPr/>
        </p:nvSpPr>
        <p:spPr>
          <a:xfrm>
            <a:off x="5336332" y="226777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3" name="Rectangle 232"/>
          <p:cNvSpPr/>
          <p:nvPr/>
        </p:nvSpPr>
        <p:spPr>
          <a:xfrm>
            <a:off x="5336332" y="176154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4" name="Rectangle 233"/>
          <p:cNvSpPr/>
          <p:nvPr/>
        </p:nvSpPr>
        <p:spPr>
          <a:xfrm>
            <a:off x="5336332" y="193029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5" name="Rectangle 234"/>
          <p:cNvSpPr/>
          <p:nvPr/>
        </p:nvSpPr>
        <p:spPr>
          <a:xfrm>
            <a:off x="5336332" y="3111495"/>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6" name="Rectangle 235"/>
          <p:cNvSpPr/>
          <p:nvPr/>
        </p:nvSpPr>
        <p:spPr>
          <a:xfrm>
            <a:off x="5336332" y="328023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7" name="Rectangle 236"/>
          <p:cNvSpPr/>
          <p:nvPr/>
        </p:nvSpPr>
        <p:spPr>
          <a:xfrm>
            <a:off x="5336332" y="446144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8" name="Rectangle 237"/>
          <p:cNvSpPr/>
          <p:nvPr/>
        </p:nvSpPr>
        <p:spPr>
          <a:xfrm>
            <a:off x="5336332" y="463018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9" name="Rectangle 238"/>
          <p:cNvSpPr/>
          <p:nvPr/>
        </p:nvSpPr>
        <p:spPr>
          <a:xfrm>
            <a:off x="5336332" y="412395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0" name="Rectangle 239"/>
          <p:cNvSpPr/>
          <p:nvPr/>
        </p:nvSpPr>
        <p:spPr>
          <a:xfrm>
            <a:off x="5336332" y="429270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1" name="Rectangle 240"/>
          <p:cNvSpPr/>
          <p:nvPr/>
        </p:nvSpPr>
        <p:spPr>
          <a:xfrm>
            <a:off x="5336332" y="378647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2" name="Rectangle 241"/>
          <p:cNvSpPr/>
          <p:nvPr/>
        </p:nvSpPr>
        <p:spPr>
          <a:xfrm>
            <a:off x="5336332" y="395521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3" name="Rectangle 242"/>
          <p:cNvSpPr/>
          <p:nvPr/>
        </p:nvSpPr>
        <p:spPr>
          <a:xfrm>
            <a:off x="5336332" y="344898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4" name="Rectangle 243"/>
          <p:cNvSpPr/>
          <p:nvPr/>
        </p:nvSpPr>
        <p:spPr>
          <a:xfrm>
            <a:off x="5336332" y="361772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5" name="Rectangle 244"/>
          <p:cNvSpPr/>
          <p:nvPr/>
        </p:nvSpPr>
        <p:spPr>
          <a:xfrm>
            <a:off x="5336332" y="479893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6" name="Rectangle 245"/>
          <p:cNvSpPr/>
          <p:nvPr/>
        </p:nvSpPr>
        <p:spPr>
          <a:xfrm>
            <a:off x="5336332" y="496766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7" name="Rectangle 246"/>
          <p:cNvSpPr/>
          <p:nvPr/>
        </p:nvSpPr>
        <p:spPr>
          <a:xfrm>
            <a:off x="1016985" y="4461444"/>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48" name="Rectangle 247"/>
          <p:cNvSpPr/>
          <p:nvPr/>
        </p:nvSpPr>
        <p:spPr>
          <a:xfrm>
            <a:off x="1016985" y="4630187"/>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49" name="Rectangle 248"/>
          <p:cNvSpPr/>
          <p:nvPr/>
        </p:nvSpPr>
        <p:spPr>
          <a:xfrm>
            <a:off x="1016985" y="4123957"/>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0" name="Rectangle 249"/>
          <p:cNvSpPr/>
          <p:nvPr/>
        </p:nvSpPr>
        <p:spPr>
          <a:xfrm>
            <a:off x="1016985" y="4292700"/>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1" name="Rectangle 250"/>
          <p:cNvSpPr/>
          <p:nvPr/>
        </p:nvSpPr>
        <p:spPr>
          <a:xfrm>
            <a:off x="1016985" y="3955214"/>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2" name="Rectangle 251"/>
          <p:cNvSpPr/>
          <p:nvPr/>
        </p:nvSpPr>
        <p:spPr>
          <a:xfrm>
            <a:off x="1016985" y="4798933"/>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3" name="Rectangle 252"/>
          <p:cNvSpPr/>
          <p:nvPr/>
        </p:nvSpPr>
        <p:spPr>
          <a:xfrm>
            <a:off x="1016985" y="4967662"/>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4" name="Rectangle 253"/>
          <p:cNvSpPr/>
          <p:nvPr/>
        </p:nvSpPr>
        <p:spPr>
          <a:xfrm>
            <a:off x="2096822" y="4461444"/>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5" name="Rectangle 254"/>
          <p:cNvSpPr/>
          <p:nvPr/>
        </p:nvSpPr>
        <p:spPr>
          <a:xfrm>
            <a:off x="2096822" y="4630187"/>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6" name="Rectangle 255"/>
          <p:cNvSpPr/>
          <p:nvPr/>
        </p:nvSpPr>
        <p:spPr>
          <a:xfrm>
            <a:off x="2096822" y="4292700"/>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7" name="Rectangle 256"/>
          <p:cNvSpPr/>
          <p:nvPr/>
        </p:nvSpPr>
        <p:spPr>
          <a:xfrm>
            <a:off x="2096822" y="4798933"/>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8" name="Rectangle 257"/>
          <p:cNvSpPr/>
          <p:nvPr/>
        </p:nvSpPr>
        <p:spPr>
          <a:xfrm>
            <a:off x="2096822" y="4967662"/>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9" name="Rectangle 258"/>
          <p:cNvSpPr/>
          <p:nvPr/>
        </p:nvSpPr>
        <p:spPr>
          <a:xfrm>
            <a:off x="3176658" y="2774008"/>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0" name="Rectangle 259"/>
          <p:cNvSpPr/>
          <p:nvPr/>
        </p:nvSpPr>
        <p:spPr>
          <a:xfrm>
            <a:off x="3176658" y="2942751"/>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1" name="Rectangle 260"/>
          <p:cNvSpPr/>
          <p:nvPr/>
        </p:nvSpPr>
        <p:spPr>
          <a:xfrm>
            <a:off x="3176658" y="3111496"/>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2" name="Rectangle 261"/>
          <p:cNvSpPr/>
          <p:nvPr/>
        </p:nvSpPr>
        <p:spPr>
          <a:xfrm>
            <a:off x="3176658" y="3280239"/>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3" name="Rectangle 262"/>
          <p:cNvSpPr/>
          <p:nvPr/>
        </p:nvSpPr>
        <p:spPr>
          <a:xfrm>
            <a:off x="3176658" y="4461444"/>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4" name="Rectangle 263"/>
          <p:cNvSpPr/>
          <p:nvPr/>
        </p:nvSpPr>
        <p:spPr>
          <a:xfrm>
            <a:off x="3176658" y="4630187"/>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5" name="Rectangle 264"/>
          <p:cNvSpPr/>
          <p:nvPr/>
        </p:nvSpPr>
        <p:spPr>
          <a:xfrm>
            <a:off x="3176658" y="4123957"/>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6" name="Rectangle 265"/>
          <p:cNvSpPr/>
          <p:nvPr/>
        </p:nvSpPr>
        <p:spPr>
          <a:xfrm>
            <a:off x="3176658" y="4292700"/>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7" name="Rectangle 266"/>
          <p:cNvSpPr/>
          <p:nvPr/>
        </p:nvSpPr>
        <p:spPr>
          <a:xfrm>
            <a:off x="3176658" y="3786470"/>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8" name="Rectangle 267"/>
          <p:cNvSpPr/>
          <p:nvPr/>
        </p:nvSpPr>
        <p:spPr>
          <a:xfrm>
            <a:off x="3176658" y="3955214"/>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9" name="Rectangle 268"/>
          <p:cNvSpPr/>
          <p:nvPr/>
        </p:nvSpPr>
        <p:spPr>
          <a:xfrm>
            <a:off x="3176658" y="3448982"/>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0" name="Rectangle 269"/>
          <p:cNvSpPr/>
          <p:nvPr/>
        </p:nvSpPr>
        <p:spPr>
          <a:xfrm>
            <a:off x="3176658" y="3617727"/>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1" name="Rectangle 270"/>
          <p:cNvSpPr/>
          <p:nvPr/>
        </p:nvSpPr>
        <p:spPr>
          <a:xfrm>
            <a:off x="3176658" y="4798933"/>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2" name="Rectangle 271"/>
          <p:cNvSpPr/>
          <p:nvPr/>
        </p:nvSpPr>
        <p:spPr>
          <a:xfrm>
            <a:off x="3176658" y="4967662"/>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3" name="Rectangle 272"/>
          <p:cNvSpPr/>
          <p:nvPr/>
        </p:nvSpPr>
        <p:spPr>
          <a:xfrm>
            <a:off x="4256496" y="4461444"/>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4" name="Rectangle 273"/>
          <p:cNvSpPr/>
          <p:nvPr/>
        </p:nvSpPr>
        <p:spPr>
          <a:xfrm>
            <a:off x="4256496" y="4630187"/>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5" name="Rectangle 274"/>
          <p:cNvSpPr/>
          <p:nvPr/>
        </p:nvSpPr>
        <p:spPr>
          <a:xfrm>
            <a:off x="4256496" y="4123957"/>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6" name="Rectangle 275"/>
          <p:cNvSpPr/>
          <p:nvPr/>
        </p:nvSpPr>
        <p:spPr>
          <a:xfrm>
            <a:off x="4256496" y="4292700"/>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7" name="Rectangle 276"/>
          <p:cNvSpPr/>
          <p:nvPr/>
        </p:nvSpPr>
        <p:spPr>
          <a:xfrm>
            <a:off x="4256496" y="3786470"/>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8" name="Rectangle 277"/>
          <p:cNvSpPr/>
          <p:nvPr/>
        </p:nvSpPr>
        <p:spPr>
          <a:xfrm>
            <a:off x="4256496" y="3955214"/>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9" name="Rectangle 278"/>
          <p:cNvSpPr/>
          <p:nvPr/>
        </p:nvSpPr>
        <p:spPr>
          <a:xfrm>
            <a:off x="4256496" y="3617727"/>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0" name="Rectangle 279"/>
          <p:cNvSpPr/>
          <p:nvPr/>
        </p:nvSpPr>
        <p:spPr>
          <a:xfrm>
            <a:off x="4256496" y="4798933"/>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1" name="Rectangle 280"/>
          <p:cNvSpPr/>
          <p:nvPr/>
        </p:nvSpPr>
        <p:spPr>
          <a:xfrm>
            <a:off x="4256496" y="4967662"/>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2" name="Rectangle 281"/>
          <p:cNvSpPr/>
          <p:nvPr/>
        </p:nvSpPr>
        <p:spPr>
          <a:xfrm>
            <a:off x="5336333" y="2774008"/>
            <a:ext cx="671297" cy="113158"/>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3" name="Rectangle 282"/>
          <p:cNvSpPr/>
          <p:nvPr/>
        </p:nvSpPr>
        <p:spPr>
          <a:xfrm>
            <a:off x="5336333" y="2942751"/>
            <a:ext cx="671297" cy="113158"/>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4" name="Rectangle 283"/>
          <p:cNvSpPr/>
          <p:nvPr/>
        </p:nvSpPr>
        <p:spPr>
          <a:xfrm>
            <a:off x="5336333" y="2436521"/>
            <a:ext cx="671297" cy="113158"/>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5" name="Rectangle 284"/>
          <p:cNvSpPr/>
          <p:nvPr/>
        </p:nvSpPr>
        <p:spPr>
          <a:xfrm>
            <a:off x="5336333" y="2605265"/>
            <a:ext cx="671297" cy="113158"/>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6" name="Rectangle 285"/>
          <p:cNvSpPr/>
          <p:nvPr/>
        </p:nvSpPr>
        <p:spPr>
          <a:xfrm>
            <a:off x="5336333" y="3111496"/>
            <a:ext cx="671297"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7" name="Rectangle 286"/>
          <p:cNvSpPr/>
          <p:nvPr/>
        </p:nvSpPr>
        <p:spPr>
          <a:xfrm>
            <a:off x="5336333" y="3280239"/>
            <a:ext cx="671297"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8" name="Rectangle 287"/>
          <p:cNvSpPr/>
          <p:nvPr/>
        </p:nvSpPr>
        <p:spPr>
          <a:xfrm>
            <a:off x="5336333" y="4461444"/>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9" name="Rectangle 288"/>
          <p:cNvSpPr/>
          <p:nvPr/>
        </p:nvSpPr>
        <p:spPr>
          <a:xfrm>
            <a:off x="5336333" y="4630187"/>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0" name="Rectangle 289"/>
          <p:cNvSpPr/>
          <p:nvPr/>
        </p:nvSpPr>
        <p:spPr>
          <a:xfrm>
            <a:off x="5336333" y="4123957"/>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1" name="Rectangle 290"/>
          <p:cNvSpPr/>
          <p:nvPr/>
        </p:nvSpPr>
        <p:spPr>
          <a:xfrm>
            <a:off x="5336333" y="4292700"/>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2" name="Rectangle 291"/>
          <p:cNvSpPr/>
          <p:nvPr/>
        </p:nvSpPr>
        <p:spPr>
          <a:xfrm>
            <a:off x="5336333" y="3786470"/>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3" name="Rectangle 292"/>
          <p:cNvSpPr/>
          <p:nvPr/>
        </p:nvSpPr>
        <p:spPr>
          <a:xfrm>
            <a:off x="5336333" y="3955214"/>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4" name="Rectangle 293"/>
          <p:cNvSpPr/>
          <p:nvPr/>
        </p:nvSpPr>
        <p:spPr>
          <a:xfrm>
            <a:off x="5336333" y="3448982"/>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5" name="Rectangle 294"/>
          <p:cNvSpPr/>
          <p:nvPr/>
        </p:nvSpPr>
        <p:spPr>
          <a:xfrm>
            <a:off x="5336333" y="3617727"/>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6" name="Rectangle 295"/>
          <p:cNvSpPr/>
          <p:nvPr/>
        </p:nvSpPr>
        <p:spPr>
          <a:xfrm>
            <a:off x="5336333" y="4798933"/>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7" name="Rectangle 296"/>
          <p:cNvSpPr/>
          <p:nvPr/>
        </p:nvSpPr>
        <p:spPr>
          <a:xfrm>
            <a:off x="5336333" y="4967662"/>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8" name="TextBox 297"/>
          <p:cNvSpPr txBox="1"/>
          <p:nvPr/>
        </p:nvSpPr>
        <p:spPr>
          <a:xfrm>
            <a:off x="978594" y="1256559"/>
            <a:ext cx="736467" cy="423175"/>
          </a:xfrm>
          <a:prstGeom prst="rect">
            <a:avLst/>
          </a:prstGeom>
          <a:noFill/>
        </p:spPr>
        <p:txBody>
          <a:bodyPr wrap="none" lIns="91422" tIns="45711" rIns="91422" bIns="45711" rtlCol="0">
            <a:spAutoFit/>
          </a:bodyPr>
          <a:lstStyle/>
          <a:p>
            <a:pPr algn="ctr"/>
            <a:r>
              <a:rPr lang="en-US" sz="2150" dirty="0"/>
              <a:t>89%</a:t>
            </a:r>
          </a:p>
        </p:txBody>
      </p:sp>
      <p:sp>
        <p:nvSpPr>
          <p:cNvPr id="299" name="TextBox 298"/>
          <p:cNvSpPr txBox="1"/>
          <p:nvPr/>
        </p:nvSpPr>
        <p:spPr>
          <a:xfrm>
            <a:off x="2048882" y="1232635"/>
            <a:ext cx="736467" cy="423175"/>
          </a:xfrm>
          <a:prstGeom prst="rect">
            <a:avLst/>
          </a:prstGeom>
          <a:noFill/>
        </p:spPr>
        <p:txBody>
          <a:bodyPr wrap="none" lIns="91422" tIns="45711" rIns="91422" bIns="45711" rtlCol="0">
            <a:spAutoFit/>
          </a:bodyPr>
          <a:lstStyle/>
          <a:p>
            <a:pPr algn="ctr"/>
            <a:r>
              <a:rPr lang="en-US" sz="2150" dirty="0"/>
              <a:t>87%</a:t>
            </a:r>
          </a:p>
        </p:txBody>
      </p:sp>
      <p:sp>
        <p:nvSpPr>
          <p:cNvPr id="300" name="TextBox 299"/>
          <p:cNvSpPr txBox="1"/>
          <p:nvPr/>
        </p:nvSpPr>
        <p:spPr>
          <a:xfrm>
            <a:off x="3134409" y="1232635"/>
            <a:ext cx="737666" cy="423175"/>
          </a:xfrm>
          <a:prstGeom prst="rect">
            <a:avLst/>
          </a:prstGeom>
          <a:noFill/>
        </p:spPr>
        <p:txBody>
          <a:bodyPr wrap="none" lIns="91422" tIns="45711" rIns="91422" bIns="45711" rtlCol="0">
            <a:spAutoFit/>
          </a:bodyPr>
          <a:lstStyle/>
          <a:p>
            <a:pPr algn="ctr"/>
            <a:r>
              <a:rPr lang="en-US" sz="2150" dirty="0"/>
              <a:t>71%</a:t>
            </a:r>
          </a:p>
        </p:txBody>
      </p:sp>
      <p:sp>
        <p:nvSpPr>
          <p:cNvPr id="301" name="TextBox 300"/>
          <p:cNvSpPr txBox="1"/>
          <p:nvPr/>
        </p:nvSpPr>
        <p:spPr>
          <a:xfrm>
            <a:off x="4230067" y="1232635"/>
            <a:ext cx="737666" cy="423175"/>
          </a:xfrm>
          <a:prstGeom prst="rect">
            <a:avLst/>
          </a:prstGeom>
          <a:noFill/>
        </p:spPr>
        <p:txBody>
          <a:bodyPr wrap="none" lIns="91422" tIns="45711" rIns="91422" bIns="45711" rtlCol="0">
            <a:spAutoFit/>
          </a:bodyPr>
          <a:lstStyle/>
          <a:p>
            <a:pPr algn="ctr"/>
            <a:r>
              <a:rPr lang="en-US" sz="2150" dirty="0"/>
              <a:t>66%</a:t>
            </a:r>
          </a:p>
        </p:txBody>
      </p:sp>
      <p:sp>
        <p:nvSpPr>
          <p:cNvPr id="302" name="TextBox 301"/>
          <p:cNvSpPr txBox="1"/>
          <p:nvPr/>
        </p:nvSpPr>
        <p:spPr>
          <a:xfrm>
            <a:off x="5301552" y="1232635"/>
            <a:ext cx="736467" cy="423175"/>
          </a:xfrm>
          <a:prstGeom prst="rect">
            <a:avLst/>
          </a:prstGeom>
          <a:noFill/>
        </p:spPr>
        <p:txBody>
          <a:bodyPr wrap="none" lIns="91422" tIns="45711" rIns="91422" bIns="45711" rtlCol="0">
            <a:spAutoFit/>
          </a:bodyPr>
          <a:lstStyle/>
          <a:p>
            <a:pPr algn="ctr"/>
            <a:r>
              <a:rPr lang="en-US" sz="2150" dirty="0"/>
              <a:t>49%</a:t>
            </a:r>
          </a:p>
        </p:txBody>
      </p:sp>
      <p:sp>
        <p:nvSpPr>
          <p:cNvPr id="186" name="Rectangle 185">
            <a:extLst>
              <a:ext uri="{FF2B5EF4-FFF2-40B4-BE49-F238E27FC236}">
                <a16:creationId xmlns:a16="http://schemas.microsoft.com/office/drawing/2014/main" id="{606CC440-541A-4962-9237-6C070F8D563B}"/>
              </a:ext>
            </a:extLst>
          </p:cNvPr>
          <p:cNvSpPr/>
          <p:nvPr/>
        </p:nvSpPr>
        <p:spPr>
          <a:xfrm>
            <a:off x="7624293" y="1784408"/>
            <a:ext cx="3820319" cy="307783"/>
          </a:xfrm>
          <a:prstGeom prst="rect">
            <a:avLst/>
          </a:prstGeom>
        </p:spPr>
        <p:txBody>
          <a:bodyPr wrap="square" lIns="91445" tIns="45723" rIns="91445" bIns="45723">
            <a:spAutoFit/>
          </a:bodyPr>
          <a:lstStyle/>
          <a:p>
            <a:r>
              <a:rPr lang="en-US" sz="1400" dirty="0">
                <a:solidFill>
                  <a:schemeClr val="accent1">
                    <a:lumMod val="75000"/>
                  </a:schemeClr>
                </a:solidFill>
                <a:cs typeface="Lato Light"/>
              </a:rPr>
              <a:t>89% are texting </a:t>
            </a:r>
          </a:p>
        </p:txBody>
      </p:sp>
      <p:sp>
        <p:nvSpPr>
          <p:cNvPr id="303" name="Rectangle 302">
            <a:extLst>
              <a:ext uri="{FF2B5EF4-FFF2-40B4-BE49-F238E27FC236}">
                <a16:creationId xmlns:a16="http://schemas.microsoft.com/office/drawing/2014/main" id="{1B41949B-20EA-460E-8359-17681C038903}"/>
              </a:ext>
            </a:extLst>
          </p:cNvPr>
          <p:cNvSpPr/>
          <p:nvPr/>
        </p:nvSpPr>
        <p:spPr>
          <a:xfrm>
            <a:off x="7624293" y="2628179"/>
            <a:ext cx="3820319" cy="307783"/>
          </a:xfrm>
          <a:prstGeom prst="rect">
            <a:avLst/>
          </a:prstGeom>
        </p:spPr>
        <p:txBody>
          <a:bodyPr wrap="square" lIns="91445" tIns="45723" rIns="91445" bIns="45723">
            <a:spAutoFit/>
          </a:bodyPr>
          <a:lstStyle/>
          <a:p>
            <a:r>
              <a:rPr lang="en-US" sz="1400" dirty="0">
                <a:solidFill>
                  <a:schemeClr val="accent2"/>
                </a:solidFill>
                <a:cs typeface="Lato Light"/>
              </a:rPr>
              <a:t>Second highest activity. </a:t>
            </a:r>
          </a:p>
        </p:txBody>
      </p:sp>
      <p:sp>
        <p:nvSpPr>
          <p:cNvPr id="304" name="Rectangle 303">
            <a:extLst>
              <a:ext uri="{FF2B5EF4-FFF2-40B4-BE49-F238E27FC236}">
                <a16:creationId xmlns:a16="http://schemas.microsoft.com/office/drawing/2014/main" id="{68ED2745-9212-4CC1-857E-E84C38D6266F}"/>
              </a:ext>
            </a:extLst>
          </p:cNvPr>
          <p:cNvSpPr/>
          <p:nvPr/>
        </p:nvSpPr>
        <p:spPr>
          <a:xfrm>
            <a:off x="7566523" y="3505915"/>
            <a:ext cx="3820319" cy="523226"/>
          </a:xfrm>
          <a:prstGeom prst="rect">
            <a:avLst/>
          </a:prstGeom>
        </p:spPr>
        <p:txBody>
          <a:bodyPr wrap="square" lIns="91445" tIns="45723" rIns="91445" bIns="45723">
            <a:spAutoFit/>
          </a:bodyPr>
          <a:lstStyle/>
          <a:p>
            <a:r>
              <a:rPr lang="en-US" sz="1400" dirty="0">
                <a:solidFill>
                  <a:schemeClr val="accent3"/>
                </a:solidFill>
                <a:cs typeface="Lato Light"/>
              </a:rPr>
              <a:t>Somewhat surprising, 38% access social media 3+ times per day</a:t>
            </a:r>
          </a:p>
        </p:txBody>
      </p:sp>
      <p:sp>
        <p:nvSpPr>
          <p:cNvPr id="305" name="Rectangle 304">
            <a:extLst>
              <a:ext uri="{FF2B5EF4-FFF2-40B4-BE49-F238E27FC236}">
                <a16:creationId xmlns:a16="http://schemas.microsoft.com/office/drawing/2014/main" id="{3C56189F-B5C9-484D-9CF0-47787F73BAC2}"/>
              </a:ext>
            </a:extLst>
          </p:cNvPr>
          <p:cNvSpPr/>
          <p:nvPr/>
        </p:nvSpPr>
        <p:spPr>
          <a:xfrm>
            <a:off x="7608494" y="4420154"/>
            <a:ext cx="3820319" cy="523226"/>
          </a:xfrm>
          <a:prstGeom prst="rect">
            <a:avLst/>
          </a:prstGeom>
        </p:spPr>
        <p:txBody>
          <a:bodyPr wrap="square" lIns="91445" tIns="45723" rIns="91445" bIns="45723">
            <a:spAutoFit/>
          </a:bodyPr>
          <a:lstStyle/>
          <a:p>
            <a:r>
              <a:rPr lang="en-US" sz="1400" dirty="0">
                <a:solidFill>
                  <a:schemeClr val="accent4"/>
                </a:solidFill>
                <a:cs typeface="Lato Light"/>
              </a:rPr>
              <a:t>64%-66% Using Smartphone to access both music and video weekly</a:t>
            </a:r>
          </a:p>
        </p:txBody>
      </p:sp>
      <p:sp>
        <p:nvSpPr>
          <p:cNvPr id="2" name="Oval 1">
            <a:extLst>
              <a:ext uri="{FF2B5EF4-FFF2-40B4-BE49-F238E27FC236}">
                <a16:creationId xmlns:a16="http://schemas.microsoft.com/office/drawing/2014/main" id="{D91219EF-C36A-4791-8F46-D4F4BFEEC82A}"/>
              </a:ext>
            </a:extLst>
          </p:cNvPr>
          <p:cNvSpPr/>
          <p:nvPr/>
        </p:nvSpPr>
        <p:spPr>
          <a:xfrm>
            <a:off x="890947" y="5158758"/>
            <a:ext cx="9144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CB569E5F-810D-4748-86D8-E00977A10646}"/>
              </a:ext>
            </a:extLst>
          </p:cNvPr>
          <p:cNvSpPr/>
          <p:nvPr/>
        </p:nvSpPr>
        <p:spPr>
          <a:xfrm>
            <a:off x="1994506" y="5155531"/>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Oval 306">
            <a:extLst>
              <a:ext uri="{FF2B5EF4-FFF2-40B4-BE49-F238E27FC236}">
                <a16:creationId xmlns:a16="http://schemas.microsoft.com/office/drawing/2014/main" id="{8930F829-7746-4519-AC1E-88F9B5F7C961}"/>
              </a:ext>
            </a:extLst>
          </p:cNvPr>
          <p:cNvSpPr/>
          <p:nvPr/>
        </p:nvSpPr>
        <p:spPr>
          <a:xfrm>
            <a:off x="3046042" y="5155531"/>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Oval 307">
            <a:extLst>
              <a:ext uri="{FF2B5EF4-FFF2-40B4-BE49-F238E27FC236}">
                <a16:creationId xmlns:a16="http://schemas.microsoft.com/office/drawing/2014/main" id="{4508E363-FAC3-4632-8CCE-79345B6B9BF1}"/>
              </a:ext>
            </a:extLst>
          </p:cNvPr>
          <p:cNvSpPr/>
          <p:nvPr/>
        </p:nvSpPr>
        <p:spPr>
          <a:xfrm>
            <a:off x="4141700" y="5155531"/>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Oval 308">
            <a:extLst>
              <a:ext uri="{FF2B5EF4-FFF2-40B4-BE49-F238E27FC236}">
                <a16:creationId xmlns:a16="http://schemas.microsoft.com/office/drawing/2014/main" id="{1C80EEC1-AD0A-4516-A1F3-E2BB6649E332}"/>
              </a:ext>
            </a:extLst>
          </p:cNvPr>
          <p:cNvSpPr/>
          <p:nvPr/>
        </p:nvSpPr>
        <p:spPr>
          <a:xfrm>
            <a:off x="5246451" y="5163997"/>
            <a:ext cx="914400" cy="914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5" name="Freeform 142">
            <a:extLst>
              <a:ext uri="{FF2B5EF4-FFF2-40B4-BE49-F238E27FC236}">
                <a16:creationId xmlns:a16="http://schemas.microsoft.com/office/drawing/2014/main" id="{A0133E51-92B2-49DD-B271-D4F49619B5C4}"/>
              </a:ext>
            </a:extLst>
          </p:cNvPr>
          <p:cNvSpPr>
            <a:spLocks noChangeArrowheads="1"/>
          </p:cNvSpPr>
          <p:nvPr/>
        </p:nvSpPr>
        <p:spPr bwMode="auto">
          <a:xfrm>
            <a:off x="3213333" y="5321413"/>
            <a:ext cx="579817" cy="571499"/>
          </a:xfrm>
          <a:custGeom>
            <a:avLst/>
            <a:gdLst>
              <a:gd name="T0" fmla="*/ 530 w 602"/>
              <a:gd name="T1" fmla="*/ 241 h 595"/>
              <a:gd name="T2" fmla="*/ 530 w 602"/>
              <a:gd name="T3" fmla="*/ 241 h 595"/>
              <a:gd name="T4" fmla="*/ 573 w 602"/>
              <a:gd name="T5" fmla="*/ 318 h 595"/>
              <a:gd name="T6" fmla="*/ 453 w 602"/>
              <a:gd name="T7" fmla="*/ 269 h 595"/>
              <a:gd name="T8" fmla="*/ 410 w 602"/>
              <a:gd name="T9" fmla="*/ 276 h 595"/>
              <a:gd name="T10" fmla="*/ 240 w 602"/>
              <a:gd name="T11" fmla="*/ 135 h 595"/>
              <a:gd name="T12" fmla="*/ 410 w 602"/>
              <a:gd name="T13" fmla="*/ 0 h 595"/>
              <a:gd name="T14" fmla="*/ 601 w 602"/>
              <a:gd name="T15" fmla="*/ 135 h 595"/>
              <a:gd name="T16" fmla="*/ 530 w 602"/>
              <a:gd name="T17" fmla="*/ 241 h 595"/>
              <a:gd name="T18" fmla="*/ 205 w 602"/>
              <a:gd name="T19" fmla="*/ 149 h 595"/>
              <a:gd name="T20" fmla="*/ 205 w 602"/>
              <a:gd name="T21" fmla="*/ 149 h 595"/>
              <a:gd name="T22" fmla="*/ 396 w 602"/>
              <a:gd name="T23" fmla="*/ 311 h 595"/>
              <a:gd name="T24" fmla="*/ 438 w 602"/>
              <a:gd name="T25" fmla="*/ 304 h 595"/>
              <a:gd name="T26" fmla="*/ 438 w 602"/>
              <a:gd name="T27" fmla="*/ 304 h 595"/>
              <a:gd name="T28" fmla="*/ 438 w 602"/>
              <a:gd name="T29" fmla="*/ 304 h 595"/>
              <a:gd name="T30" fmla="*/ 537 w 602"/>
              <a:gd name="T31" fmla="*/ 347 h 595"/>
              <a:gd name="T32" fmla="*/ 283 w 602"/>
              <a:gd name="T33" fmla="*/ 509 h 595"/>
              <a:gd name="T34" fmla="*/ 226 w 602"/>
              <a:gd name="T35" fmla="*/ 495 h 595"/>
              <a:gd name="T36" fmla="*/ 36 w 602"/>
              <a:gd name="T37" fmla="*/ 573 h 595"/>
              <a:gd name="T38" fmla="*/ 99 w 602"/>
              <a:gd name="T39" fmla="*/ 460 h 595"/>
              <a:gd name="T40" fmla="*/ 0 w 602"/>
              <a:gd name="T41" fmla="*/ 297 h 595"/>
              <a:gd name="T42" fmla="*/ 219 w 602"/>
              <a:gd name="T43" fmla="*/ 92 h 595"/>
              <a:gd name="T44" fmla="*/ 205 w 602"/>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2" h="595">
                <a:moveTo>
                  <a:pt x="530" y="241"/>
                </a:moveTo>
                <a:lnTo>
                  <a:pt x="530" y="241"/>
                </a:lnTo>
                <a:cubicBezTo>
                  <a:pt x="523" y="248"/>
                  <a:pt x="523" y="290"/>
                  <a:pt x="573" y="318"/>
                </a:cubicBezTo>
                <a:cubicBezTo>
                  <a:pt x="573" y="318"/>
                  <a:pt x="502" y="332"/>
                  <a:pt x="453" y="269"/>
                </a:cubicBezTo>
                <a:cubicBezTo>
                  <a:pt x="438" y="269"/>
                  <a:pt x="424" y="276"/>
                  <a:pt x="410" y="276"/>
                </a:cubicBezTo>
                <a:cubicBezTo>
                  <a:pt x="304" y="276"/>
                  <a:pt x="240" y="212"/>
                  <a:pt x="240" y="135"/>
                </a:cubicBezTo>
                <a:cubicBezTo>
                  <a:pt x="240" y="64"/>
                  <a:pt x="304" y="0"/>
                  <a:pt x="410" y="0"/>
                </a:cubicBezTo>
                <a:cubicBezTo>
                  <a:pt x="516" y="0"/>
                  <a:pt x="601" y="64"/>
                  <a:pt x="601" y="135"/>
                </a:cubicBezTo>
                <a:cubicBezTo>
                  <a:pt x="601" y="177"/>
                  <a:pt x="573" y="219"/>
                  <a:pt x="530" y="241"/>
                </a:cubicBezTo>
                <a:close/>
                <a:moveTo>
                  <a:pt x="205" y="149"/>
                </a:moveTo>
                <a:lnTo>
                  <a:pt x="205" y="149"/>
                </a:lnTo>
                <a:cubicBezTo>
                  <a:pt x="212" y="233"/>
                  <a:pt x="283" y="304"/>
                  <a:pt x="396" y="311"/>
                </a:cubicBezTo>
                <a:cubicBezTo>
                  <a:pt x="410" y="311"/>
                  <a:pt x="424" y="311"/>
                  <a:pt x="438" y="304"/>
                </a:cubicBezTo>
                <a:lnTo>
                  <a:pt x="438" y="304"/>
                </a:lnTo>
                <a:lnTo>
                  <a:pt x="438" y="304"/>
                </a:lnTo>
                <a:cubicBezTo>
                  <a:pt x="474" y="339"/>
                  <a:pt x="516" y="347"/>
                  <a:pt x="537" y="347"/>
                </a:cubicBezTo>
                <a:cubicBezTo>
                  <a:pt x="516" y="439"/>
                  <a:pt x="424" y="509"/>
                  <a:pt x="283" y="509"/>
                </a:cubicBezTo>
                <a:cubicBezTo>
                  <a:pt x="269" y="509"/>
                  <a:pt x="248" y="502"/>
                  <a:pt x="226" y="495"/>
                </a:cubicBezTo>
                <a:cubicBezTo>
                  <a:pt x="156" y="594"/>
                  <a:pt x="36" y="573"/>
                  <a:pt x="36" y="573"/>
                </a:cubicBezTo>
                <a:cubicBezTo>
                  <a:pt x="120" y="537"/>
                  <a:pt x="120" y="467"/>
                  <a:pt x="99" y="460"/>
                </a:cubicBezTo>
                <a:cubicBezTo>
                  <a:pt x="36" y="424"/>
                  <a:pt x="0" y="361"/>
                  <a:pt x="0" y="297"/>
                </a:cubicBezTo>
                <a:cubicBezTo>
                  <a:pt x="0" y="198"/>
                  <a:pt x="92" y="113"/>
                  <a:pt x="219" y="92"/>
                </a:cubicBezTo>
                <a:cubicBezTo>
                  <a:pt x="212" y="113"/>
                  <a:pt x="205" y="128"/>
                  <a:pt x="205" y="149"/>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Roboto Light"/>
              <a:ea typeface="+mn-ea"/>
              <a:cs typeface="+mn-cs"/>
            </a:endParaRPr>
          </a:p>
        </p:txBody>
      </p:sp>
      <p:sp>
        <p:nvSpPr>
          <p:cNvPr id="316" name="Freeform 121">
            <a:extLst>
              <a:ext uri="{FF2B5EF4-FFF2-40B4-BE49-F238E27FC236}">
                <a16:creationId xmlns:a16="http://schemas.microsoft.com/office/drawing/2014/main" id="{29B13F6B-3AB5-4372-9CFE-A72D17A1C906}"/>
              </a:ext>
            </a:extLst>
          </p:cNvPr>
          <p:cNvSpPr>
            <a:spLocks noChangeArrowheads="1"/>
          </p:cNvSpPr>
          <p:nvPr/>
        </p:nvSpPr>
        <p:spPr bwMode="auto">
          <a:xfrm>
            <a:off x="2167270" y="5301491"/>
            <a:ext cx="579814" cy="584200"/>
          </a:xfrm>
          <a:custGeom>
            <a:avLst/>
            <a:gdLst>
              <a:gd name="T0" fmla="*/ 8353379 w 602"/>
              <a:gd name="T1" fmla="*/ 46715136 h 609"/>
              <a:gd name="T2" fmla="*/ 25842658 w 602"/>
              <a:gd name="T3" fmla="*/ 10999436 h 609"/>
              <a:gd name="T4" fmla="*/ 25842658 w 602"/>
              <a:gd name="T5" fmla="*/ 11905233 h 609"/>
              <a:gd name="T6" fmla="*/ 26756320 w 602"/>
              <a:gd name="T7" fmla="*/ 13716829 h 609"/>
              <a:gd name="T8" fmla="*/ 24928996 w 602"/>
              <a:gd name="T9" fmla="*/ 15528425 h 609"/>
              <a:gd name="T10" fmla="*/ 25842658 w 602"/>
              <a:gd name="T11" fmla="*/ 16434582 h 609"/>
              <a:gd name="T12" fmla="*/ 23102033 w 602"/>
              <a:gd name="T13" fmla="*/ 18246178 h 609"/>
              <a:gd name="T14" fmla="*/ 22188371 w 602"/>
              <a:gd name="T15" fmla="*/ 21093073 h 609"/>
              <a:gd name="T16" fmla="*/ 20230265 w 602"/>
              <a:gd name="T17" fmla="*/ 22904669 h 609"/>
              <a:gd name="T18" fmla="*/ 18403302 w 602"/>
              <a:gd name="T19" fmla="*/ 21998871 h 609"/>
              <a:gd name="T20" fmla="*/ 17489640 w 602"/>
              <a:gd name="T21" fmla="*/ 20187276 h 609"/>
              <a:gd name="T22" fmla="*/ 16575978 w 602"/>
              <a:gd name="T23" fmla="*/ 19281478 h 609"/>
              <a:gd name="T24" fmla="*/ 17489640 w 602"/>
              <a:gd name="T25" fmla="*/ 17340380 h 609"/>
              <a:gd name="T26" fmla="*/ 13834991 w 602"/>
              <a:gd name="T27" fmla="*/ 20187276 h 609"/>
              <a:gd name="T28" fmla="*/ 13834991 w 602"/>
              <a:gd name="T29" fmla="*/ 23810467 h 609"/>
              <a:gd name="T30" fmla="*/ 17489640 w 602"/>
              <a:gd name="T31" fmla="*/ 27434018 h 609"/>
              <a:gd name="T32" fmla="*/ 14748653 w 602"/>
              <a:gd name="T33" fmla="*/ 31963007 h 609"/>
              <a:gd name="T34" fmla="*/ 12921329 w 602"/>
              <a:gd name="T35" fmla="*/ 31963007 h 609"/>
              <a:gd name="T36" fmla="*/ 10180342 w 602"/>
              <a:gd name="T37" fmla="*/ 33904105 h 609"/>
              <a:gd name="T38" fmla="*/ 10180342 w 602"/>
              <a:gd name="T39" fmla="*/ 34809902 h 609"/>
              <a:gd name="T40" fmla="*/ 10180342 w 602"/>
              <a:gd name="T41" fmla="*/ 35715700 h 609"/>
              <a:gd name="T42" fmla="*/ 10180342 w 602"/>
              <a:gd name="T43" fmla="*/ 41150847 h 609"/>
              <a:gd name="T44" fmla="*/ 12921329 w 602"/>
              <a:gd name="T45" fmla="*/ 46715136 h 609"/>
              <a:gd name="T46" fmla="*/ 22188371 w 602"/>
              <a:gd name="T47" fmla="*/ 52150282 h 609"/>
              <a:gd name="T48" fmla="*/ 69174956 w 602"/>
              <a:gd name="T49" fmla="*/ 42056644 h 609"/>
              <a:gd name="T50" fmla="*/ 64607006 w 602"/>
              <a:gd name="T51" fmla="*/ 39339251 h 609"/>
              <a:gd name="T52" fmla="*/ 54426302 w 602"/>
              <a:gd name="T53" fmla="*/ 36621498 h 609"/>
              <a:gd name="T54" fmla="*/ 55339965 w 602"/>
              <a:gd name="T55" fmla="*/ 38433453 h 609"/>
              <a:gd name="T56" fmla="*/ 45159622 w 602"/>
              <a:gd name="T57" fmla="*/ 32868804 h 609"/>
              <a:gd name="T58" fmla="*/ 45159622 w 602"/>
              <a:gd name="T59" fmla="*/ 30151411 h 609"/>
              <a:gd name="T60" fmla="*/ 46073284 w 602"/>
              <a:gd name="T61" fmla="*/ 28339815 h 609"/>
              <a:gd name="T62" fmla="*/ 42418636 w 602"/>
              <a:gd name="T63" fmla="*/ 31057209 h 609"/>
              <a:gd name="T64" fmla="*/ 40591311 w 602"/>
              <a:gd name="T65" fmla="*/ 30151411 h 609"/>
              <a:gd name="T66" fmla="*/ 39677649 w 602"/>
              <a:gd name="T67" fmla="*/ 31057209 h 609"/>
              <a:gd name="T68" fmla="*/ 30410969 w 602"/>
              <a:gd name="T69" fmla="*/ 31963007 h 609"/>
              <a:gd name="T70" fmla="*/ 34196037 w 602"/>
              <a:gd name="T71" fmla="*/ 26527860 h 609"/>
              <a:gd name="T72" fmla="*/ 37850325 w 602"/>
              <a:gd name="T73" fmla="*/ 23810467 h 609"/>
              <a:gd name="T74" fmla="*/ 43332298 w 602"/>
              <a:gd name="T75" fmla="*/ 21998871 h 609"/>
              <a:gd name="T76" fmla="*/ 43332298 w 602"/>
              <a:gd name="T77" fmla="*/ 19281478 h 609"/>
              <a:gd name="T78" fmla="*/ 39677649 w 602"/>
              <a:gd name="T79" fmla="*/ 23810467 h 609"/>
              <a:gd name="T80" fmla="*/ 36023362 w 602"/>
              <a:gd name="T81" fmla="*/ 21998871 h 609"/>
              <a:gd name="T82" fmla="*/ 38763987 w 602"/>
              <a:gd name="T83" fmla="*/ 18246178 h 609"/>
              <a:gd name="T84" fmla="*/ 45159622 w 602"/>
              <a:gd name="T85" fmla="*/ 16434582 h 609"/>
              <a:gd name="T86" fmla="*/ 53512640 w 602"/>
              <a:gd name="T87" fmla="*/ 17340380 h 609"/>
              <a:gd name="T88" fmla="*/ 54426302 w 602"/>
              <a:gd name="T89" fmla="*/ 12811031 h 609"/>
              <a:gd name="T90" fmla="*/ 51685677 w 602"/>
              <a:gd name="T91" fmla="*/ 30151411 h 609"/>
              <a:gd name="T92" fmla="*/ 54426302 w 602"/>
              <a:gd name="T93" fmla="*/ 15528425 h 609"/>
              <a:gd name="T94" fmla="*/ 39677649 w 602"/>
              <a:gd name="T95" fmla="*/ 10999436 h 609"/>
              <a:gd name="T96" fmla="*/ 33282375 w 602"/>
              <a:gd name="T97" fmla="*/ 26527860 h 609"/>
              <a:gd name="T98" fmla="*/ 33282375 w 602"/>
              <a:gd name="T99" fmla="*/ 23810467 h 609"/>
              <a:gd name="T100" fmla="*/ 31324631 w 602"/>
              <a:gd name="T101" fmla="*/ 24716265 h 609"/>
              <a:gd name="T102" fmla="*/ 43332298 w 602"/>
              <a:gd name="T103" fmla="*/ 34809902 h 609"/>
              <a:gd name="T104" fmla="*/ 52598978 w 602"/>
              <a:gd name="T105" fmla="*/ 42962442 h 609"/>
              <a:gd name="T106" fmla="*/ 42418636 w 602"/>
              <a:gd name="T107" fmla="*/ 58491226 h 609"/>
              <a:gd name="T108" fmla="*/ 37850325 w 602"/>
              <a:gd name="T109" fmla="*/ 45809338 h 609"/>
              <a:gd name="T110" fmla="*/ 28583644 w 602"/>
              <a:gd name="T111" fmla="*/ 41150847 h 609"/>
              <a:gd name="T112" fmla="*/ 26756320 w 602"/>
              <a:gd name="T113" fmla="*/ 18246178 h 609"/>
              <a:gd name="T114" fmla="*/ 52598978 w 602"/>
              <a:gd name="T115" fmla="*/ 52150282 h 609"/>
              <a:gd name="T116" fmla="*/ 36937024 w 602"/>
              <a:gd name="T117" fmla="*/ 30151411 h 609"/>
              <a:gd name="T118" fmla="*/ 17489640 w 602"/>
              <a:gd name="T119" fmla="*/ 31057209 h 609"/>
              <a:gd name="T120" fmla="*/ 17489640 w 602"/>
              <a:gd name="T121" fmla="*/ 31057209 h 609"/>
              <a:gd name="T122" fmla="*/ 11094005 w 602"/>
              <a:gd name="T123" fmla="*/ 42056644 h 609"/>
              <a:gd name="T124" fmla="*/ 38763987 w 602"/>
              <a:gd name="T125" fmla="*/ 24716265 h 60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02" h="609">
                <a:moveTo>
                  <a:pt x="297" y="608"/>
                </a:moveTo>
                <a:lnTo>
                  <a:pt x="297" y="608"/>
                </a:lnTo>
                <a:cubicBezTo>
                  <a:pt x="134" y="608"/>
                  <a:pt x="0" y="474"/>
                  <a:pt x="0" y="304"/>
                </a:cubicBezTo>
                <a:cubicBezTo>
                  <a:pt x="0" y="134"/>
                  <a:pt x="134" y="0"/>
                  <a:pt x="297" y="0"/>
                </a:cubicBezTo>
                <a:cubicBezTo>
                  <a:pt x="466" y="0"/>
                  <a:pt x="601" y="134"/>
                  <a:pt x="601" y="304"/>
                </a:cubicBezTo>
                <a:cubicBezTo>
                  <a:pt x="601" y="474"/>
                  <a:pt x="466" y="608"/>
                  <a:pt x="297" y="608"/>
                </a:cubicBezTo>
                <a:close/>
                <a:moveTo>
                  <a:pt x="466" y="127"/>
                </a:moveTo>
                <a:lnTo>
                  <a:pt x="466" y="127"/>
                </a:lnTo>
                <a:cubicBezTo>
                  <a:pt x="466" y="127"/>
                  <a:pt x="466" y="127"/>
                  <a:pt x="466" y="120"/>
                </a:cubicBezTo>
                <a:lnTo>
                  <a:pt x="459" y="120"/>
                </a:lnTo>
                <a:cubicBezTo>
                  <a:pt x="459" y="120"/>
                  <a:pt x="459" y="120"/>
                  <a:pt x="459" y="127"/>
                </a:cubicBezTo>
                <a:cubicBezTo>
                  <a:pt x="459" y="127"/>
                  <a:pt x="459" y="127"/>
                  <a:pt x="466" y="127"/>
                </a:cubicBezTo>
                <a:cubicBezTo>
                  <a:pt x="466" y="134"/>
                  <a:pt x="466" y="134"/>
                  <a:pt x="459" y="134"/>
                </a:cubicBezTo>
                <a:cubicBezTo>
                  <a:pt x="459" y="141"/>
                  <a:pt x="459" y="141"/>
                  <a:pt x="459" y="141"/>
                </a:cubicBezTo>
                <a:lnTo>
                  <a:pt x="452" y="141"/>
                </a:lnTo>
                <a:cubicBezTo>
                  <a:pt x="452" y="141"/>
                  <a:pt x="452" y="141"/>
                  <a:pt x="459" y="141"/>
                </a:cubicBezTo>
                <a:cubicBezTo>
                  <a:pt x="459" y="141"/>
                  <a:pt x="459" y="141"/>
                  <a:pt x="466" y="141"/>
                </a:cubicBezTo>
                <a:cubicBezTo>
                  <a:pt x="466" y="134"/>
                  <a:pt x="466" y="134"/>
                  <a:pt x="466" y="134"/>
                </a:cubicBezTo>
                <a:cubicBezTo>
                  <a:pt x="466" y="127"/>
                  <a:pt x="466" y="127"/>
                  <a:pt x="474" y="127"/>
                </a:cubicBezTo>
                <a:lnTo>
                  <a:pt x="466" y="127"/>
                </a:lnTo>
                <a:close/>
                <a:moveTo>
                  <a:pt x="474" y="134"/>
                </a:moveTo>
                <a:lnTo>
                  <a:pt x="474" y="134"/>
                </a:lnTo>
                <a:close/>
                <a:moveTo>
                  <a:pt x="544" y="339"/>
                </a:moveTo>
                <a:lnTo>
                  <a:pt x="544" y="339"/>
                </a:lnTo>
                <a:cubicBezTo>
                  <a:pt x="544" y="332"/>
                  <a:pt x="544" y="325"/>
                  <a:pt x="544" y="325"/>
                </a:cubicBezTo>
                <a:cubicBezTo>
                  <a:pt x="544" y="318"/>
                  <a:pt x="544" y="325"/>
                  <a:pt x="537" y="325"/>
                </a:cubicBezTo>
                <a:cubicBezTo>
                  <a:pt x="537" y="318"/>
                  <a:pt x="537" y="318"/>
                  <a:pt x="537" y="318"/>
                </a:cubicBezTo>
                <a:cubicBezTo>
                  <a:pt x="537" y="318"/>
                  <a:pt x="537" y="318"/>
                  <a:pt x="537" y="325"/>
                </a:cubicBezTo>
                <a:cubicBezTo>
                  <a:pt x="537" y="325"/>
                  <a:pt x="530" y="332"/>
                  <a:pt x="537" y="332"/>
                </a:cubicBezTo>
                <a:cubicBezTo>
                  <a:pt x="537" y="339"/>
                  <a:pt x="537" y="339"/>
                  <a:pt x="544" y="339"/>
                </a:cubicBezTo>
                <a:close/>
                <a:moveTo>
                  <a:pt x="64" y="361"/>
                </a:moveTo>
                <a:lnTo>
                  <a:pt x="64" y="361"/>
                </a:lnTo>
                <a:cubicBezTo>
                  <a:pt x="71" y="361"/>
                  <a:pt x="71" y="361"/>
                  <a:pt x="71" y="361"/>
                </a:cubicBezTo>
                <a:cubicBezTo>
                  <a:pt x="71" y="354"/>
                  <a:pt x="71" y="354"/>
                  <a:pt x="71" y="354"/>
                </a:cubicBezTo>
                <a:cubicBezTo>
                  <a:pt x="71" y="354"/>
                  <a:pt x="71" y="354"/>
                  <a:pt x="64" y="354"/>
                </a:cubicBezTo>
                <a:lnTo>
                  <a:pt x="64" y="361"/>
                </a:lnTo>
                <a:cubicBezTo>
                  <a:pt x="64" y="354"/>
                  <a:pt x="64" y="354"/>
                  <a:pt x="64" y="354"/>
                </a:cubicBezTo>
                <a:cubicBezTo>
                  <a:pt x="64" y="354"/>
                  <a:pt x="64" y="354"/>
                  <a:pt x="57" y="354"/>
                </a:cubicBezTo>
                <a:cubicBezTo>
                  <a:pt x="64" y="361"/>
                  <a:pt x="64" y="361"/>
                  <a:pt x="64" y="361"/>
                </a:cubicBezTo>
                <a:close/>
                <a:moveTo>
                  <a:pt x="71" y="269"/>
                </a:moveTo>
                <a:lnTo>
                  <a:pt x="71" y="269"/>
                </a:lnTo>
                <a:close/>
                <a:moveTo>
                  <a:pt x="71" y="226"/>
                </a:moveTo>
                <a:lnTo>
                  <a:pt x="71" y="226"/>
                </a:lnTo>
                <a:lnTo>
                  <a:pt x="71" y="219"/>
                </a:lnTo>
                <a:lnTo>
                  <a:pt x="71" y="226"/>
                </a:lnTo>
                <a:close/>
                <a:moveTo>
                  <a:pt x="134" y="127"/>
                </a:moveTo>
                <a:lnTo>
                  <a:pt x="134" y="127"/>
                </a:lnTo>
                <a:cubicBezTo>
                  <a:pt x="134" y="127"/>
                  <a:pt x="134" y="127"/>
                  <a:pt x="127" y="127"/>
                </a:cubicBezTo>
                <a:cubicBezTo>
                  <a:pt x="134" y="127"/>
                  <a:pt x="134" y="127"/>
                  <a:pt x="134" y="127"/>
                </a:cubicBezTo>
                <a:close/>
                <a:moveTo>
                  <a:pt x="127" y="134"/>
                </a:moveTo>
                <a:lnTo>
                  <a:pt x="127" y="134"/>
                </a:lnTo>
                <a:close/>
                <a:moveTo>
                  <a:pt x="191" y="85"/>
                </a:moveTo>
                <a:lnTo>
                  <a:pt x="191" y="85"/>
                </a:lnTo>
                <a:lnTo>
                  <a:pt x="198" y="85"/>
                </a:lnTo>
                <a:lnTo>
                  <a:pt x="191" y="85"/>
                </a:lnTo>
                <a:cubicBezTo>
                  <a:pt x="198" y="85"/>
                  <a:pt x="198" y="85"/>
                  <a:pt x="198" y="85"/>
                </a:cubicBezTo>
                <a:lnTo>
                  <a:pt x="198" y="92"/>
                </a:lnTo>
                <a:lnTo>
                  <a:pt x="198" y="85"/>
                </a:lnTo>
                <a:cubicBezTo>
                  <a:pt x="191" y="85"/>
                  <a:pt x="191" y="92"/>
                  <a:pt x="191" y="92"/>
                </a:cubicBezTo>
                <a:cubicBezTo>
                  <a:pt x="191" y="92"/>
                  <a:pt x="191" y="92"/>
                  <a:pt x="191" y="85"/>
                </a:cubicBezTo>
                <a:cubicBezTo>
                  <a:pt x="191" y="92"/>
                  <a:pt x="191" y="92"/>
                  <a:pt x="191" y="92"/>
                </a:cubicBezTo>
                <a:cubicBezTo>
                  <a:pt x="191" y="92"/>
                  <a:pt x="191" y="92"/>
                  <a:pt x="198" y="92"/>
                </a:cubicBezTo>
                <a:lnTo>
                  <a:pt x="191" y="92"/>
                </a:lnTo>
                <a:lnTo>
                  <a:pt x="198" y="92"/>
                </a:lnTo>
                <a:lnTo>
                  <a:pt x="191" y="92"/>
                </a:lnTo>
                <a:cubicBezTo>
                  <a:pt x="198" y="92"/>
                  <a:pt x="198" y="92"/>
                  <a:pt x="198" y="92"/>
                </a:cubicBezTo>
                <a:cubicBezTo>
                  <a:pt x="198" y="92"/>
                  <a:pt x="205" y="99"/>
                  <a:pt x="198" y="99"/>
                </a:cubicBezTo>
                <a:lnTo>
                  <a:pt x="191" y="99"/>
                </a:lnTo>
                <a:lnTo>
                  <a:pt x="198" y="99"/>
                </a:lnTo>
                <a:cubicBezTo>
                  <a:pt x="191" y="99"/>
                  <a:pt x="191" y="99"/>
                  <a:pt x="191" y="99"/>
                </a:cubicBezTo>
                <a:cubicBezTo>
                  <a:pt x="191" y="106"/>
                  <a:pt x="184" y="106"/>
                  <a:pt x="191" y="106"/>
                </a:cubicBezTo>
                <a:cubicBezTo>
                  <a:pt x="191" y="99"/>
                  <a:pt x="191" y="99"/>
                  <a:pt x="191" y="99"/>
                </a:cubicBezTo>
                <a:cubicBezTo>
                  <a:pt x="191" y="106"/>
                  <a:pt x="191" y="106"/>
                  <a:pt x="191" y="106"/>
                </a:cubicBezTo>
                <a:lnTo>
                  <a:pt x="198" y="106"/>
                </a:lnTo>
                <a:cubicBezTo>
                  <a:pt x="198" y="106"/>
                  <a:pt x="198" y="106"/>
                  <a:pt x="205" y="106"/>
                </a:cubicBezTo>
                <a:cubicBezTo>
                  <a:pt x="212" y="106"/>
                  <a:pt x="212" y="106"/>
                  <a:pt x="212" y="106"/>
                </a:cubicBezTo>
                <a:cubicBezTo>
                  <a:pt x="212" y="113"/>
                  <a:pt x="212" y="113"/>
                  <a:pt x="212" y="113"/>
                </a:cubicBezTo>
                <a:cubicBezTo>
                  <a:pt x="212" y="113"/>
                  <a:pt x="205" y="113"/>
                  <a:pt x="205" y="106"/>
                </a:cubicBezTo>
                <a:cubicBezTo>
                  <a:pt x="205" y="113"/>
                  <a:pt x="212" y="113"/>
                  <a:pt x="205" y="113"/>
                </a:cubicBezTo>
                <a:cubicBezTo>
                  <a:pt x="198" y="106"/>
                  <a:pt x="198" y="106"/>
                  <a:pt x="198" y="106"/>
                </a:cubicBezTo>
                <a:lnTo>
                  <a:pt x="198" y="113"/>
                </a:lnTo>
                <a:cubicBezTo>
                  <a:pt x="191" y="106"/>
                  <a:pt x="191" y="106"/>
                  <a:pt x="191" y="106"/>
                </a:cubicBezTo>
                <a:cubicBezTo>
                  <a:pt x="191" y="106"/>
                  <a:pt x="191" y="106"/>
                  <a:pt x="191" y="113"/>
                </a:cubicBezTo>
                <a:cubicBezTo>
                  <a:pt x="198" y="113"/>
                  <a:pt x="198" y="113"/>
                  <a:pt x="198" y="113"/>
                </a:cubicBezTo>
                <a:lnTo>
                  <a:pt x="198" y="106"/>
                </a:lnTo>
                <a:cubicBezTo>
                  <a:pt x="198" y="113"/>
                  <a:pt x="198" y="113"/>
                  <a:pt x="198" y="113"/>
                </a:cubicBezTo>
                <a:lnTo>
                  <a:pt x="191" y="113"/>
                </a:lnTo>
                <a:cubicBezTo>
                  <a:pt x="198" y="113"/>
                  <a:pt x="191" y="113"/>
                  <a:pt x="191" y="120"/>
                </a:cubicBezTo>
                <a:cubicBezTo>
                  <a:pt x="191" y="120"/>
                  <a:pt x="191" y="113"/>
                  <a:pt x="198" y="113"/>
                </a:cubicBezTo>
                <a:lnTo>
                  <a:pt x="198" y="120"/>
                </a:lnTo>
                <a:cubicBezTo>
                  <a:pt x="198" y="120"/>
                  <a:pt x="198" y="120"/>
                  <a:pt x="198" y="113"/>
                </a:cubicBezTo>
                <a:lnTo>
                  <a:pt x="205" y="113"/>
                </a:lnTo>
                <a:cubicBezTo>
                  <a:pt x="205" y="113"/>
                  <a:pt x="205" y="113"/>
                  <a:pt x="212" y="113"/>
                </a:cubicBezTo>
                <a:lnTo>
                  <a:pt x="205" y="113"/>
                </a:lnTo>
                <a:cubicBezTo>
                  <a:pt x="205" y="120"/>
                  <a:pt x="205" y="120"/>
                  <a:pt x="212" y="120"/>
                </a:cubicBezTo>
                <a:cubicBezTo>
                  <a:pt x="205" y="120"/>
                  <a:pt x="205" y="120"/>
                  <a:pt x="205" y="120"/>
                </a:cubicBezTo>
                <a:lnTo>
                  <a:pt x="205" y="127"/>
                </a:lnTo>
                <a:cubicBezTo>
                  <a:pt x="198" y="127"/>
                  <a:pt x="198" y="127"/>
                  <a:pt x="198" y="127"/>
                </a:cubicBezTo>
                <a:cubicBezTo>
                  <a:pt x="198" y="127"/>
                  <a:pt x="198" y="127"/>
                  <a:pt x="191" y="127"/>
                </a:cubicBezTo>
                <a:lnTo>
                  <a:pt x="191" y="134"/>
                </a:lnTo>
                <a:cubicBezTo>
                  <a:pt x="191" y="134"/>
                  <a:pt x="191" y="134"/>
                  <a:pt x="191" y="141"/>
                </a:cubicBezTo>
                <a:cubicBezTo>
                  <a:pt x="191" y="141"/>
                  <a:pt x="191" y="141"/>
                  <a:pt x="184" y="141"/>
                </a:cubicBezTo>
                <a:cubicBezTo>
                  <a:pt x="184" y="141"/>
                  <a:pt x="184" y="149"/>
                  <a:pt x="177" y="149"/>
                </a:cubicBezTo>
                <a:cubicBezTo>
                  <a:pt x="177" y="149"/>
                  <a:pt x="177" y="149"/>
                  <a:pt x="177" y="141"/>
                </a:cubicBezTo>
                <a:cubicBezTo>
                  <a:pt x="177" y="141"/>
                  <a:pt x="177" y="141"/>
                  <a:pt x="177" y="149"/>
                </a:cubicBezTo>
                <a:cubicBezTo>
                  <a:pt x="170" y="149"/>
                  <a:pt x="177" y="149"/>
                  <a:pt x="170" y="149"/>
                </a:cubicBezTo>
                <a:cubicBezTo>
                  <a:pt x="170" y="149"/>
                  <a:pt x="170" y="149"/>
                  <a:pt x="177" y="149"/>
                </a:cubicBezTo>
                <a:cubicBezTo>
                  <a:pt x="170" y="149"/>
                  <a:pt x="170" y="149"/>
                  <a:pt x="170" y="149"/>
                </a:cubicBezTo>
                <a:cubicBezTo>
                  <a:pt x="170" y="156"/>
                  <a:pt x="170" y="149"/>
                  <a:pt x="170" y="156"/>
                </a:cubicBezTo>
                <a:lnTo>
                  <a:pt x="177" y="156"/>
                </a:lnTo>
                <a:cubicBezTo>
                  <a:pt x="170" y="156"/>
                  <a:pt x="170" y="156"/>
                  <a:pt x="170" y="156"/>
                </a:cubicBezTo>
                <a:cubicBezTo>
                  <a:pt x="170" y="156"/>
                  <a:pt x="170" y="156"/>
                  <a:pt x="170" y="163"/>
                </a:cubicBezTo>
                <a:cubicBezTo>
                  <a:pt x="170" y="163"/>
                  <a:pt x="170" y="163"/>
                  <a:pt x="170" y="170"/>
                </a:cubicBezTo>
                <a:cubicBezTo>
                  <a:pt x="170" y="170"/>
                  <a:pt x="170" y="170"/>
                  <a:pt x="170" y="177"/>
                </a:cubicBezTo>
                <a:cubicBezTo>
                  <a:pt x="170" y="177"/>
                  <a:pt x="170" y="177"/>
                  <a:pt x="163" y="177"/>
                </a:cubicBezTo>
                <a:lnTo>
                  <a:pt x="170" y="177"/>
                </a:lnTo>
                <a:cubicBezTo>
                  <a:pt x="170" y="177"/>
                  <a:pt x="170" y="177"/>
                  <a:pt x="163" y="177"/>
                </a:cubicBezTo>
                <a:cubicBezTo>
                  <a:pt x="155" y="177"/>
                  <a:pt x="163" y="177"/>
                  <a:pt x="155" y="177"/>
                </a:cubicBezTo>
                <a:lnTo>
                  <a:pt x="163" y="177"/>
                </a:lnTo>
                <a:lnTo>
                  <a:pt x="155" y="177"/>
                </a:lnTo>
                <a:lnTo>
                  <a:pt x="155" y="170"/>
                </a:lnTo>
                <a:lnTo>
                  <a:pt x="155" y="177"/>
                </a:lnTo>
                <a:cubicBezTo>
                  <a:pt x="155" y="177"/>
                  <a:pt x="155" y="177"/>
                  <a:pt x="148" y="177"/>
                </a:cubicBezTo>
                <a:lnTo>
                  <a:pt x="148" y="170"/>
                </a:lnTo>
                <a:cubicBezTo>
                  <a:pt x="148" y="177"/>
                  <a:pt x="148" y="170"/>
                  <a:pt x="148" y="170"/>
                </a:cubicBezTo>
                <a:lnTo>
                  <a:pt x="148" y="177"/>
                </a:lnTo>
                <a:cubicBezTo>
                  <a:pt x="141" y="177"/>
                  <a:pt x="141" y="177"/>
                  <a:pt x="141" y="170"/>
                </a:cubicBezTo>
                <a:cubicBezTo>
                  <a:pt x="141" y="170"/>
                  <a:pt x="148" y="170"/>
                  <a:pt x="141" y="170"/>
                </a:cubicBezTo>
                <a:cubicBezTo>
                  <a:pt x="141" y="163"/>
                  <a:pt x="141" y="163"/>
                  <a:pt x="141" y="163"/>
                </a:cubicBezTo>
                <a:lnTo>
                  <a:pt x="141" y="170"/>
                </a:lnTo>
                <a:cubicBezTo>
                  <a:pt x="141" y="170"/>
                  <a:pt x="141" y="170"/>
                  <a:pt x="141" y="163"/>
                </a:cubicBezTo>
                <a:lnTo>
                  <a:pt x="141" y="170"/>
                </a:lnTo>
                <a:cubicBezTo>
                  <a:pt x="134" y="163"/>
                  <a:pt x="141" y="163"/>
                  <a:pt x="141" y="163"/>
                </a:cubicBezTo>
                <a:cubicBezTo>
                  <a:pt x="141" y="163"/>
                  <a:pt x="141" y="163"/>
                  <a:pt x="134" y="163"/>
                </a:cubicBezTo>
                <a:cubicBezTo>
                  <a:pt x="134" y="163"/>
                  <a:pt x="134" y="163"/>
                  <a:pt x="141" y="163"/>
                </a:cubicBezTo>
                <a:cubicBezTo>
                  <a:pt x="141" y="163"/>
                  <a:pt x="141" y="163"/>
                  <a:pt x="141" y="156"/>
                </a:cubicBezTo>
                <a:cubicBezTo>
                  <a:pt x="141" y="163"/>
                  <a:pt x="141" y="163"/>
                  <a:pt x="141" y="163"/>
                </a:cubicBezTo>
                <a:cubicBezTo>
                  <a:pt x="134" y="163"/>
                  <a:pt x="134" y="163"/>
                  <a:pt x="134" y="163"/>
                </a:cubicBezTo>
                <a:cubicBezTo>
                  <a:pt x="134" y="163"/>
                  <a:pt x="134" y="163"/>
                  <a:pt x="134" y="156"/>
                </a:cubicBezTo>
                <a:cubicBezTo>
                  <a:pt x="134" y="156"/>
                  <a:pt x="134" y="156"/>
                  <a:pt x="141" y="156"/>
                </a:cubicBezTo>
                <a:cubicBezTo>
                  <a:pt x="141" y="156"/>
                  <a:pt x="141" y="156"/>
                  <a:pt x="134" y="156"/>
                </a:cubicBezTo>
                <a:lnTo>
                  <a:pt x="134" y="163"/>
                </a:lnTo>
                <a:cubicBezTo>
                  <a:pt x="134" y="163"/>
                  <a:pt x="134" y="163"/>
                  <a:pt x="134" y="156"/>
                </a:cubicBezTo>
                <a:cubicBezTo>
                  <a:pt x="134" y="156"/>
                  <a:pt x="134" y="156"/>
                  <a:pt x="127" y="156"/>
                </a:cubicBezTo>
                <a:lnTo>
                  <a:pt x="127" y="149"/>
                </a:lnTo>
                <a:lnTo>
                  <a:pt x="134" y="149"/>
                </a:lnTo>
                <a:cubicBezTo>
                  <a:pt x="134" y="149"/>
                  <a:pt x="134" y="149"/>
                  <a:pt x="141" y="149"/>
                </a:cubicBezTo>
                <a:cubicBezTo>
                  <a:pt x="134" y="149"/>
                  <a:pt x="134" y="149"/>
                  <a:pt x="134" y="149"/>
                </a:cubicBezTo>
                <a:lnTo>
                  <a:pt x="127" y="149"/>
                </a:lnTo>
                <a:lnTo>
                  <a:pt x="134" y="149"/>
                </a:lnTo>
                <a:cubicBezTo>
                  <a:pt x="127" y="149"/>
                  <a:pt x="127" y="149"/>
                  <a:pt x="127" y="149"/>
                </a:cubicBezTo>
                <a:cubicBezTo>
                  <a:pt x="127" y="141"/>
                  <a:pt x="134" y="141"/>
                  <a:pt x="134" y="141"/>
                </a:cubicBezTo>
                <a:cubicBezTo>
                  <a:pt x="127" y="141"/>
                  <a:pt x="127" y="141"/>
                  <a:pt x="127" y="141"/>
                </a:cubicBezTo>
                <a:cubicBezTo>
                  <a:pt x="127" y="141"/>
                  <a:pt x="127" y="141"/>
                  <a:pt x="134" y="141"/>
                </a:cubicBezTo>
                <a:lnTo>
                  <a:pt x="127" y="141"/>
                </a:lnTo>
                <a:lnTo>
                  <a:pt x="134" y="141"/>
                </a:lnTo>
                <a:cubicBezTo>
                  <a:pt x="127" y="141"/>
                  <a:pt x="127" y="141"/>
                  <a:pt x="127" y="141"/>
                </a:cubicBezTo>
                <a:cubicBezTo>
                  <a:pt x="127" y="141"/>
                  <a:pt x="127" y="141"/>
                  <a:pt x="134" y="141"/>
                </a:cubicBezTo>
                <a:cubicBezTo>
                  <a:pt x="127" y="141"/>
                  <a:pt x="127" y="141"/>
                  <a:pt x="127" y="141"/>
                </a:cubicBezTo>
                <a:cubicBezTo>
                  <a:pt x="127" y="141"/>
                  <a:pt x="127" y="141"/>
                  <a:pt x="134" y="134"/>
                </a:cubicBezTo>
                <a:cubicBezTo>
                  <a:pt x="134" y="127"/>
                  <a:pt x="134" y="127"/>
                  <a:pt x="134" y="127"/>
                </a:cubicBezTo>
                <a:lnTo>
                  <a:pt x="127" y="127"/>
                </a:lnTo>
                <a:cubicBezTo>
                  <a:pt x="127" y="127"/>
                  <a:pt x="127" y="127"/>
                  <a:pt x="134" y="134"/>
                </a:cubicBezTo>
                <a:cubicBezTo>
                  <a:pt x="134" y="134"/>
                  <a:pt x="134" y="134"/>
                  <a:pt x="127" y="134"/>
                </a:cubicBezTo>
                <a:cubicBezTo>
                  <a:pt x="120" y="141"/>
                  <a:pt x="113" y="149"/>
                  <a:pt x="106" y="156"/>
                </a:cubicBezTo>
                <a:lnTo>
                  <a:pt x="113" y="156"/>
                </a:lnTo>
                <a:cubicBezTo>
                  <a:pt x="113" y="156"/>
                  <a:pt x="113" y="163"/>
                  <a:pt x="120" y="163"/>
                </a:cubicBezTo>
                <a:cubicBezTo>
                  <a:pt x="113" y="163"/>
                  <a:pt x="113" y="163"/>
                  <a:pt x="113" y="163"/>
                </a:cubicBezTo>
                <a:lnTo>
                  <a:pt x="113" y="170"/>
                </a:lnTo>
                <a:lnTo>
                  <a:pt x="106" y="170"/>
                </a:lnTo>
                <a:cubicBezTo>
                  <a:pt x="106" y="163"/>
                  <a:pt x="106" y="163"/>
                  <a:pt x="106" y="163"/>
                </a:cubicBezTo>
                <a:lnTo>
                  <a:pt x="99" y="163"/>
                </a:lnTo>
                <a:lnTo>
                  <a:pt x="99" y="170"/>
                </a:lnTo>
                <a:cubicBezTo>
                  <a:pt x="99" y="170"/>
                  <a:pt x="99" y="170"/>
                  <a:pt x="106" y="170"/>
                </a:cubicBezTo>
                <a:cubicBezTo>
                  <a:pt x="106" y="170"/>
                  <a:pt x="106" y="170"/>
                  <a:pt x="106" y="177"/>
                </a:cubicBezTo>
                <a:lnTo>
                  <a:pt x="106" y="170"/>
                </a:lnTo>
                <a:cubicBezTo>
                  <a:pt x="106" y="177"/>
                  <a:pt x="106" y="177"/>
                  <a:pt x="106" y="177"/>
                </a:cubicBezTo>
                <a:cubicBezTo>
                  <a:pt x="99" y="177"/>
                  <a:pt x="99" y="177"/>
                  <a:pt x="99" y="170"/>
                </a:cubicBezTo>
                <a:lnTo>
                  <a:pt x="99" y="177"/>
                </a:lnTo>
                <a:lnTo>
                  <a:pt x="99" y="170"/>
                </a:lnTo>
                <a:cubicBezTo>
                  <a:pt x="99" y="177"/>
                  <a:pt x="99" y="177"/>
                  <a:pt x="99" y="177"/>
                </a:cubicBezTo>
                <a:cubicBezTo>
                  <a:pt x="99" y="177"/>
                  <a:pt x="106" y="177"/>
                  <a:pt x="106" y="184"/>
                </a:cubicBezTo>
                <a:cubicBezTo>
                  <a:pt x="99" y="184"/>
                  <a:pt x="99" y="177"/>
                  <a:pt x="99" y="177"/>
                </a:cubicBezTo>
                <a:cubicBezTo>
                  <a:pt x="99" y="177"/>
                  <a:pt x="99" y="177"/>
                  <a:pt x="92" y="177"/>
                </a:cubicBezTo>
                <a:cubicBezTo>
                  <a:pt x="92" y="177"/>
                  <a:pt x="85" y="177"/>
                  <a:pt x="85" y="184"/>
                </a:cubicBezTo>
                <a:cubicBezTo>
                  <a:pt x="92" y="184"/>
                  <a:pt x="92" y="184"/>
                  <a:pt x="92" y="184"/>
                </a:cubicBezTo>
                <a:lnTo>
                  <a:pt x="92" y="191"/>
                </a:lnTo>
                <a:cubicBezTo>
                  <a:pt x="92" y="191"/>
                  <a:pt x="92" y="191"/>
                  <a:pt x="92" y="198"/>
                </a:cubicBezTo>
                <a:cubicBezTo>
                  <a:pt x="92" y="191"/>
                  <a:pt x="99" y="191"/>
                  <a:pt x="99" y="198"/>
                </a:cubicBezTo>
                <a:lnTo>
                  <a:pt x="99" y="191"/>
                </a:lnTo>
                <a:cubicBezTo>
                  <a:pt x="106" y="191"/>
                  <a:pt x="106" y="198"/>
                  <a:pt x="106" y="198"/>
                </a:cubicBezTo>
                <a:cubicBezTo>
                  <a:pt x="106" y="191"/>
                  <a:pt x="106" y="191"/>
                  <a:pt x="106" y="191"/>
                </a:cubicBezTo>
                <a:lnTo>
                  <a:pt x="113" y="191"/>
                </a:lnTo>
                <a:cubicBezTo>
                  <a:pt x="113" y="198"/>
                  <a:pt x="113" y="198"/>
                  <a:pt x="113" y="198"/>
                </a:cubicBezTo>
                <a:cubicBezTo>
                  <a:pt x="113" y="198"/>
                  <a:pt x="113" y="198"/>
                  <a:pt x="113" y="205"/>
                </a:cubicBezTo>
                <a:cubicBezTo>
                  <a:pt x="113" y="205"/>
                  <a:pt x="113" y="198"/>
                  <a:pt x="113" y="205"/>
                </a:cubicBezTo>
                <a:cubicBezTo>
                  <a:pt x="120" y="205"/>
                  <a:pt x="120" y="205"/>
                  <a:pt x="120" y="205"/>
                </a:cubicBezTo>
                <a:cubicBezTo>
                  <a:pt x="120" y="205"/>
                  <a:pt x="120" y="212"/>
                  <a:pt x="127" y="212"/>
                </a:cubicBezTo>
                <a:cubicBezTo>
                  <a:pt x="120" y="212"/>
                  <a:pt x="120" y="212"/>
                  <a:pt x="120" y="212"/>
                </a:cubicBezTo>
                <a:cubicBezTo>
                  <a:pt x="127" y="212"/>
                  <a:pt x="127" y="212"/>
                  <a:pt x="127" y="212"/>
                </a:cubicBezTo>
                <a:lnTo>
                  <a:pt x="134" y="212"/>
                </a:lnTo>
                <a:cubicBezTo>
                  <a:pt x="134" y="219"/>
                  <a:pt x="134" y="219"/>
                  <a:pt x="134" y="219"/>
                </a:cubicBezTo>
                <a:lnTo>
                  <a:pt x="127" y="219"/>
                </a:lnTo>
                <a:cubicBezTo>
                  <a:pt x="120" y="226"/>
                  <a:pt x="120" y="226"/>
                  <a:pt x="120" y="226"/>
                </a:cubicBezTo>
                <a:cubicBezTo>
                  <a:pt x="120" y="226"/>
                  <a:pt x="120" y="226"/>
                  <a:pt x="113" y="226"/>
                </a:cubicBezTo>
                <a:lnTo>
                  <a:pt x="106" y="226"/>
                </a:lnTo>
                <a:cubicBezTo>
                  <a:pt x="106" y="226"/>
                  <a:pt x="106" y="226"/>
                  <a:pt x="99" y="226"/>
                </a:cubicBezTo>
                <a:cubicBezTo>
                  <a:pt x="99" y="226"/>
                  <a:pt x="99" y="226"/>
                  <a:pt x="99" y="233"/>
                </a:cubicBezTo>
                <a:cubicBezTo>
                  <a:pt x="92" y="233"/>
                  <a:pt x="92" y="233"/>
                  <a:pt x="92" y="240"/>
                </a:cubicBezTo>
                <a:lnTo>
                  <a:pt x="92" y="233"/>
                </a:lnTo>
                <a:cubicBezTo>
                  <a:pt x="99" y="233"/>
                  <a:pt x="99" y="233"/>
                  <a:pt x="99" y="233"/>
                </a:cubicBezTo>
                <a:cubicBezTo>
                  <a:pt x="106" y="226"/>
                  <a:pt x="106" y="226"/>
                  <a:pt x="106" y="233"/>
                </a:cubicBezTo>
                <a:cubicBezTo>
                  <a:pt x="106" y="233"/>
                  <a:pt x="106" y="233"/>
                  <a:pt x="99" y="233"/>
                </a:cubicBezTo>
                <a:cubicBezTo>
                  <a:pt x="106" y="233"/>
                  <a:pt x="106" y="233"/>
                  <a:pt x="106" y="233"/>
                </a:cubicBezTo>
                <a:cubicBezTo>
                  <a:pt x="106" y="233"/>
                  <a:pt x="106" y="233"/>
                  <a:pt x="106" y="240"/>
                </a:cubicBezTo>
                <a:cubicBezTo>
                  <a:pt x="106" y="240"/>
                  <a:pt x="106" y="240"/>
                  <a:pt x="113" y="240"/>
                </a:cubicBezTo>
                <a:cubicBezTo>
                  <a:pt x="113" y="240"/>
                  <a:pt x="113" y="240"/>
                  <a:pt x="106" y="240"/>
                </a:cubicBezTo>
                <a:cubicBezTo>
                  <a:pt x="106" y="240"/>
                  <a:pt x="106" y="240"/>
                  <a:pt x="113" y="240"/>
                </a:cubicBezTo>
                <a:cubicBezTo>
                  <a:pt x="120" y="240"/>
                  <a:pt x="120" y="240"/>
                  <a:pt x="120" y="240"/>
                </a:cubicBezTo>
                <a:cubicBezTo>
                  <a:pt x="113" y="240"/>
                  <a:pt x="120" y="240"/>
                  <a:pt x="113" y="240"/>
                </a:cubicBezTo>
                <a:cubicBezTo>
                  <a:pt x="113" y="240"/>
                  <a:pt x="113" y="240"/>
                  <a:pt x="113" y="247"/>
                </a:cubicBezTo>
                <a:lnTo>
                  <a:pt x="113" y="240"/>
                </a:lnTo>
                <a:cubicBezTo>
                  <a:pt x="113" y="247"/>
                  <a:pt x="113" y="247"/>
                  <a:pt x="113" y="247"/>
                </a:cubicBezTo>
                <a:cubicBezTo>
                  <a:pt x="113" y="247"/>
                  <a:pt x="113" y="247"/>
                  <a:pt x="106" y="247"/>
                </a:cubicBezTo>
                <a:lnTo>
                  <a:pt x="106" y="240"/>
                </a:lnTo>
                <a:cubicBezTo>
                  <a:pt x="106" y="240"/>
                  <a:pt x="106" y="240"/>
                  <a:pt x="106" y="247"/>
                </a:cubicBezTo>
                <a:lnTo>
                  <a:pt x="106" y="240"/>
                </a:lnTo>
                <a:lnTo>
                  <a:pt x="113" y="240"/>
                </a:lnTo>
                <a:cubicBezTo>
                  <a:pt x="106" y="240"/>
                  <a:pt x="106" y="240"/>
                  <a:pt x="106" y="240"/>
                </a:cubicBezTo>
                <a:cubicBezTo>
                  <a:pt x="106" y="240"/>
                  <a:pt x="106" y="247"/>
                  <a:pt x="99" y="247"/>
                </a:cubicBezTo>
                <a:cubicBezTo>
                  <a:pt x="99" y="240"/>
                  <a:pt x="99" y="240"/>
                  <a:pt x="99" y="247"/>
                </a:cubicBezTo>
                <a:lnTo>
                  <a:pt x="99" y="240"/>
                </a:lnTo>
                <a:cubicBezTo>
                  <a:pt x="99" y="247"/>
                  <a:pt x="99" y="247"/>
                  <a:pt x="99" y="247"/>
                </a:cubicBezTo>
                <a:lnTo>
                  <a:pt x="92" y="247"/>
                </a:lnTo>
                <a:lnTo>
                  <a:pt x="92" y="254"/>
                </a:lnTo>
                <a:cubicBezTo>
                  <a:pt x="85" y="254"/>
                  <a:pt x="85" y="254"/>
                  <a:pt x="85" y="262"/>
                </a:cubicBezTo>
                <a:lnTo>
                  <a:pt x="85" y="254"/>
                </a:lnTo>
                <a:lnTo>
                  <a:pt x="85" y="262"/>
                </a:lnTo>
                <a:cubicBezTo>
                  <a:pt x="78" y="262"/>
                  <a:pt x="78" y="262"/>
                  <a:pt x="78" y="262"/>
                </a:cubicBezTo>
                <a:cubicBezTo>
                  <a:pt x="78" y="262"/>
                  <a:pt x="78" y="262"/>
                  <a:pt x="85" y="262"/>
                </a:cubicBezTo>
                <a:lnTo>
                  <a:pt x="78" y="262"/>
                </a:lnTo>
                <a:cubicBezTo>
                  <a:pt x="78" y="269"/>
                  <a:pt x="78" y="269"/>
                  <a:pt x="78" y="269"/>
                </a:cubicBezTo>
                <a:cubicBezTo>
                  <a:pt x="78" y="262"/>
                  <a:pt x="78" y="262"/>
                  <a:pt x="78" y="269"/>
                </a:cubicBezTo>
                <a:cubicBezTo>
                  <a:pt x="78" y="262"/>
                  <a:pt x="78" y="262"/>
                  <a:pt x="78" y="262"/>
                </a:cubicBezTo>
                <a:cubicBezTo>
                  <a:pt x="78" y="262"/>
                  <a:pt x="78" y="262"/>
                  <a:pt x="78" y="269"/>
                </a:cubicBezTo>
                <a:lnTo>
                  <a:pt x="71" y="269"/>
                </a:lnTo>
                <a:cubicBezTo>
                  <a:pt x="78" y="269"/>
                  <a:pt x="78" y="269"/>
                  <a:pt x="78" y="269"/>
                </a:cubicBezTo>
                <a:lnTo>
                  <a:pt x="71" y="269"/>
                </a:lnTo>
                <a:lnTo>
                  <a:pt x="78" y="269"/>
                </a:lnTo>
                <a:lnTo>
                  <a:pt x="71" y="269"/>
                </a:lnTo>
                <a:lnTo>
                  <a:pt x="78" y="269"/>
                </a:lnTo>
                <a:cubicBezTo>
                  <a:pt x="78" y="269"/>
                  <a:pt x="78" y="269"/>
                  <a:pt x="71" y="269"/>
                </a:cubicBezTo>
                <a:cubicBezTo>
                  <a:pt x="78" y="269"/>
                  <a:pt x="78" y="269"/>
                  <a:pt x="78" y="269"/>
                </a:cubicBezTo>
                <a:lnTo>
                  <a:pt x="71" y="269"/>
                </a:lnTo>
                <a:lnTo>
                  <a:pt x="78" y="269"/>
                </a:lnTo>
                <a:cubicBezTo>
                  <a:pt x="78" y="269"/>
                  <a:pt x="78" y="269"/>
                  <a:pt x="78" y="276"/>
                </a:cubicBezTo>
                <a:lnTo>
                  <a:pt x="71" y="276"/>
                </a:lnTo>
                <a:cubicBezTo>
                  <a:pt x="78" y="276"/>
                  <a:pt x="78" y="276"/>
                  <a:pt x="78" y="276"/>
                </a:cubicBezTo>
                <a:cubicBezTo>
                  <a:pt x="71" y="276"/>
                  <a:pt x="71" y="276"/>
                  <a:pt x="71" y="276"/>
                </a:cubicBezTo>
                <a:lnTo>
                  <a:pt x="78" y="276"/>
                </a:lnTo>
                <a:cubicBezTo>
                  <a:pt x="78" y="276"/>
                  <a:pt x="78" y="276"/>
                  <a:pt x="71" y="276"/>
                </a:cubicBezTo>
                <a:lnTo>
                  <a:pt x="78" y="276"/>
                </a:lnTo>
                <a:cubicBezTo>
                  <a:pt x="71" y="276"/>
                  <a:pt x="71" y="276"/>
                  <a:pt x="71" y="276"/>
                </a:cubicBezTo>
                <a:lnTo>
                  <a:pt x="71" y="283"/>
                </a:lnTo>
                <a:cubicBezTo>
                  <a:pt x="71" y="283"/>
                  <a:pt x="71" y="283"/>
                  <a:pt x="64" y="283"/>
                </a:cubicBezTo>
                <a:lnTo>
                  <a:pt x="64" y="290"/>
                </a:lnTo>
                <a:lnTo>
                  <a:pt x="64" y="297"/>
                </a:lnTo>
                <a:lnTo>
                  <a:pt x="64" y="304"/>
                </a:lnTo>
                <a:cubicBezTo>
                  <a:pt x="57" y="304"/>
                  <a:pt x="64" y="304"/>
                  <a:pt x="57" y="304"/>
                </a:cubicBezTo>
                <a:lnTo>
                  <a:pt x="57" y="297"/>
                </a:lnTo>
                <a:cubicBezTo>
                  <a:pt x="57" y="297"/>
                  <a:pt x="57" y="297"/>
                  <a:pt x="57" y="290"/>
                </a:cubicBezTo>
                <a:cubicBezTo>
                  <a:pt x="57" y="297"/>
                  <a:pt x="57" y="297"/>
                  <a:pt x="57" y="304"/>
                </a:cubicBezTo>
                <a:lnTo>
                  <a:pt x="57" y="311"/>
                </a:lnTo>
                <a:cubicBezTo>
                  <a:pt x="64" y="311"/>
                  <a:pt x="64" y="311"/>
                  <a:pt x="64" y="311"/>
                </a:cubicBezTo>
                <a:cubicBezTo>
                  <a:pt x="64" y="311"/>
                  <a:pt x="64" y="311"/>
                  <a:pt x="64" y="318"/>
                </a:cubicBezTo>
                <a:cubicBezTo>
                  <a:pt x="71" y="318"/>
                  <a:pt x="71" y="318"/>
                  <a:pt x="71" y="318"/>
                </a:cubicBezTo>
                <a:lnTo>
                  <a:pt x="78" y="318"/>
                </a:lnTo>
                <a:lnTo>
                  <a:pt x="78" y="325"/>
                </a:lnTo>
                <a:cubicBezTo>
                  <a:pt x="78" y="325"/>
                  <a:pt x="78" y="325"/>
                  <a:pt x="78" y="318"/>
                </a:cubicBezTo>
                <a:cubicBezTo>
                  <a:pt x="71" y="318"/>
                  <a:pt x="71" y="325"/>
                  <a:pt x="71" y="325"/>
                </a:cubicBezTo>
                <a:lnTo>
                  <a:pt x="71" y="318"/>
                </a:lnTo>
                <a:lnTo>
                  <a:pt x="64" y="318"/>
                </a:lnTo>
                <a:lnTo>
                  <a:pt x="57" y="318"/>
                </a:lnTo>
                <a:cubicBezTo>
                  <a:pt x="57" y="318"/>
                  <a:pt x="57" y="318"/>
                  <a:pt x="57" y="311"/>
                </a:cubicBezTo>
                <a:cubicBezTo>
                  <a:pt x="57" y="311"/>
                  <a:pt x="57" y="311"/>
                  <a:pt x="57" y="318"/>
                </a:cubicBezTo>
                <a:cubicBezTo>
                  <a:pt x="57" y="325"/>
                  <a:pt x="57" y="339"/>
                  <a:pt x="57" y="354"/>
                </a:cubicBezTo>
                <a:cubicBezTo>
                  <a:pt x="57" y="354"/>
                  <a:pt x="57" y="354"/>
                  <a:pt x="64" y="354"/>
                </a:cubicBezTo>
                <a:cubicBezTo>
                  <a:pt x="64" y="354"/>
                  <a:pt x="64" y="354"/>
                  <a:pt x="71" y="354"/>
                </a:cubicBezTo>
                <a:cubicBezTo>
                  <a:pt x="71" y="354"/>
                  <a:pt x="71" y="354"/>
                  <a:pt x="71" y="361"/>
                </a:cubicBezTo>
                <a:cubicBezTo>
                  <a:pt x="71" y="354"/>
                  <a:pt x="71" y="354"/>
                  <a:pt x="71" y="354"/>
                </a:cubicBezTo>
                <a:cubicBezTo>
                  <a:pt x="78" y="354"/>
                  <a:pt x="78" y="354"/>
                  <a:pt x="78" y="354"/>
                </a:cubicBezTo>
                <a:cubicBezTo>
                  <a:pt x="71" y="354"/>
                  <a:pt x="71" y="354"/>
                  <a:pt x="71" y="361"/>
                </a:cubicBezTo>
                <a:cubicBezTo>
                  <a:pt x="71" y="361"/>
                  <a:pt x="71" y="361"/>
                  <a:pt x="71" y="368"/>
                </a:cubicBezTo>
                <a:cubicBezTo>
                  <a:pt x="78" y="368"/>
                  <a:pt x="78" y="361"/>
                  <a:pt x="78" y="361"/>
                </a:cubicBezTo>
                <a:cubicBezTo>
                  <a:pt x="78" y="361"/>
                  <a:pt x="78" y="361"/>
                  <a:pt x="71" y="361"/>
                </a:cubicBezTo>
                <a:cubicBezTo>
                  <a:pt x="78" y="361"/>
                  <a:pt x="78" y="361"/>
                  <a:pt x="78" y="361"/>
                </a:cubicBezTo>
                <a:lnTo>
                  <a:pt x="78" y="354"/>
                </a:lnTo>
                <a:cubicBezTo>
                  <a:pt x="78" y="354"/>
                  <a:pt x="78" y="354"/>
                  <a:pt x="78" y="361"/>
                </a:cubicBezTo>
                <a:lnTo>
                  <a:pt x="85" y="361"/>
                </a:lnTo>
                <a:cubicBezTo>
                  <a:pt x="92" y="361"/>
                  <a:pt x="92" y="361"/>
                  <a:pt x="92" y="361"/>
                </a:cubicBezTo>
                <a:cubicBezTo>
                  <a:pt x="99" y="361"/>
                  <a:pt x="99" y="361"/>
                  <a:pt x="99" y="361"/>
                </a:cubicBezTo>
                <a:lnTo>
                  <a:pt x="106" y="361"/>
                </a:lnTo>
                <a:cubicBezTo>
                  <a:pt x="99" y="361"/>
                  <a:pt x="106" y="368"/>
                  <a:pt x="99" y="368"/>
                </a:cubicBezTo>
                <a:cubicBezTo>
                  <a:pt x="99" y="368"/>
                  <a:pt x="99" y="368"/>
                  <a:pt x="106" y="368"/>
                </a:cubicBezTo>
                <a:cubicBezTo>
                  <a:pt x="113" y="368"/>
                  <a:pt x="113" y="368"/>
                  <a:pt x="113" y="375"/>
                </a:cubicBezTo>
                <a:lnTo>
                  <a:pt x="113" y="368"/>
                </a:lnTo>
                <a:lnTo>
                  <a:pt x="113" y="375"/>
                </a:lnTo>
                <a:cubicBezTo>
                  <a:pt x="113" y="375"/>
                  <a:pt x="113" y="375"/>
                  <a:pt x="120" y="375"/>
                </a:cubicBezTo>
                <a:lnTo>
                  <a:pt x="127" y="375"/>
                </a:lnTo>
                <a:lnTo>
                  <a:pt x="127" y="382"/>
                </a:lnTo>
                <a:lnTo>
                  <a:pt x="134" y="382"/>
                </a:lnTo>
                <a:lnTo>
                  <a:pt x="134" y="389"/>
                </a:lnTo>
                <a:lnTo>
                  <a:pt x="127" y="389"/>
                </a:lnTo>
                <a:lnTo>
                  <a:pt x="127" y="396"/>
                </a:lnTo>
                <a:cubicBezTo>
                  <a:pt x="134" y="396"/>
                  <a:pt x="134" y="396"/>
                  <a:pt x="134" y="396"/>
                </a:cubicBezTo>
                <a:cubicBezTo>
                  <a:pt x="141" y="396"/>
                  <a:pt x="141" y="389"/>
                  <a:pt x="141" y="389"/>
                </a:cubicBezTo>
                <a:cubicBezTo>
                  <a:pt x="141" y="396"/>
                  <a:pt x="148" y="396"/>
                  <a:pt x="148" y="396"/>
                </a:cubicBezTo>
                <a:cubicBezTo>
                  <a:pt x="155" y="396"/>
                  <a:pt x="155" y="396"/>
                  <a:pt x="155" y="396"/>
                </a:cubicBezTo>
                <a:lnTo>
                  <a:pt x="163" y="396"/>
                </a:lnTo>
                <a:cubicBezTo>
                  <a:pt x="163" y="396"/>
                  <a:pt x="163" y="403"/>
                  <a:pt x="170" y="403"/>
                </a:cubicBezTo>
                <a:cubicBezTo>
                  <a:pt x="177" y="403"/>
                  <a:pt x="177" y="410"/>
                  <a:pt x="177" y="410"/>
                </a:cubicBezTo>
                <a:cubicBezTo>
                  <a:pt x="177" y="417"/>
                  <a:pt x="170" y="417"/>
                  <a:pt x="170" y="417"/>
                </a:cubicBezTo>
                <a:cubicBezTo>
                  <a:pt x="170" y="417"/>
                  <a:pt x="170" y="417"/>
                  <a:pt x="170" y="424"/>
                </a:cubicBezTo>
                <a:cubicBezTo>
                  <a:pt x="170" y="424"/>
                  <a:pt x="170" y="424"/>
                  <a:pt x="163" y="424"/>
                </a:cubicBezTo>
                <a:cubicBezTo>
                  <a:pt x="163" y="424"/>
                  <a:pt x="163" y="424"/>
                  <a:pt x="163" y="431"/>
                </a:cubicBezTo>
                <a:lnTo>
                  <a:pt x="163" y="438"/>
                </a:lnTo>
                <a:cubicBezTo>
                  <a:pt x="163" y="438"/>
                  <a:pt x="163" y="438"/>
                  <a:pt x="163" y="445"/>
                </a:cubicBezTo>
                <a:cubicBezTo>
                  <a:pt x="155" y="445"/>
                  <a:pt x="155" y="445"/>
                  <a:pt x="155" y="452"/>
                </a:cubicBezTo>
                <a:cubicBezTo>
                  <a:pt x="155" y="452"/>
                  <a:pt x="155" y="452"/>
                  <a:pt x="148" y="452"/>
                </a:cubicBezTo>
                <a:cubicBezTo>
                  <a:pt x="148" y="452"/>
                  <a:pt x="148" y="452"/>
                  <a:pt x="148" y="460"/>
                </a:cubicBezTo>
                <a:cubicBezTo>
                  <a:pt x="148" y="460"/>
                  <a:pt x="148" y="452"/>
                  <a:pt x="141" y="452"/>
                </a:cubicBezTo>
                <a:cubicBezTo>
                  <a:pt x="141" y="460"/>
                  <a:pt x="141" y="460"/>
                  <a:pt x="141" y="460"/>
                </a:cubicBezTo>
                <a:cubicBezTo>
                  <a:pt x="141" y="460"/>
                  <a:pt x="141" y="460"/>
                  <a:pt x="134" y="460"/>
                </a:cubicBezTo>
                <a:cubicBezTo>
                  <a:pt x="141" y="460"/>
                  <a:pt x="134" y="467"/>
                  <a:pt x="134" y="467"/>
                </a:cubicBezTo>
                <a:cubicBezTo>
                  <a:pt x="141" y="474"/>
                  <a:pt x="134" y="474"/>
                  <a:pt x="134" y="474"/>
                </a:cubicBezTo>
                <a:cubicBezTo>
                  <a:pt x="134" y="481"/>
                  <a:pt x="127" y="481"/>
                  <a:pt x="127" y="481"/>
                </a:cubicBezTo>
                <a:cubicBezTo>
                  <a:pt x="127" y="481"/>
                  <a:pt x="134" y="481"/>
                  <a:pt x="134" y="474"/>
                </a:cubicBezTo>
                <a:lnTo>
                  <a:pt x="127" y="474"/>
                </a:lnTo>
                <a:cubicBezTo>
                  <a:pt x="127" y="474"/>
                  <a:pt x="127" y="474"/>
                  <a:pt x="127" y="481"/>
                </a:cubicBezTo>
                <a:cubicBezTo>
                  <a:pt x="170" y="523"/>
                  <a:pt x="233" y="551"/>
                  <a:pt x="297" y="551"/>
                </a:cubicBezTo>
                <a:cubicBezTo>
                  <a:pt x="417" y="551"/>
                  <a:pt x="516" y="460"/>
                  <a:pt x="537" y="347"/>
                </a:cubicBezTo>
                <a:cubicBezTo>
                  <a:pt x="537" y="339"/>
                  <a:pt x="537" y="339"/>
                  <a:pt x="537" y="339"/>
                </a:cubicBezTo>
                <a:cubicBezTo>
                  <a:pt x="537" y="332"/>
                  <a:pt x="530" y="332"/>
                  <a:pt x="530" y="332"/>
                </a:cubicBezTo>
                <a:cubicBezTo>
                  <a:pt x="530" y="332"/>
                  <a:pt x="530" y="332"/>
                  <a:pt x="530" y="325"/>
                </a:cubicBezTo>
                <a:cubicBezTo>
                  <a:pt x="530" y="325"/>
                  <a:pt x="530" y="325"/>
                  <a:pt x="530" y="318"/>
                </a:cubicBezTo>
                <a:lnTo>
                  <a:pt x="530" y="311"/>
                </a:lnTo>
                <a:cubicBezTo>
                  <a:pt x="530" y="311"/>
                  <a:pt x="530" y="311"/>
                  <a:pt x="523" y="311"/>
                </a:cubicBezTo>
                <a:cubicBezTo>
                  <a:pt x="523" y="304"/>
                  <a:pt x="523" y="304"/>
                  <a:pt x="523" y="304"/>
                </a:cubicBezTo>
                <a:cubicBezTo>
                  <a:pt x="516" y="304"/>
                  <a:pt x="516" y="304"/>
                  <a:pt x="516" y="304"/>
                </a:cubicBezTo>
                <a:cubicBezTo>
                  <a:pt x="516" y="304"/>
                  <a:pt x="516" y="304"/>
                  <a:pt x="523" y="304"/>
                </a:cubicBezTo>
                <a:lnTo>
                  <a:pt x="516" y="304"/>
                </a:lnTo>
                <a:lnTo>
                  <a:pt x="516" y="297"/>
                </a:lnTo>
                <a:cubicBezTo>
                  <a:pt x="516" y="297"/>
                  <a:pt x="516" y="297"/>
                  <a:pt x="516" y="290"/>
                </a:cubicBezTo>
                <a:cubicBezTo>
                  <a:pt x="516" y="297"/>
                  <a:pt x="516" y="297"/>
                  <a:pt x="509" y="297"/>
                </a:cubicBezTo>
                <a:cubicBezTo>
                  <a:pt x="509" y="290"/>
                  <a:pt x="509" y="290"/>
                  <a:pt x="509" y="290"/>
                </a:cubicBezTo>
                <a:cubicBezTo>
                  <a:pt x="509" y="290"/>
                  <a:pt x="509" y="290"/>
                  <a:pt x="509" y="297"/>
                </a:cubicBezTo>
                <a:cubicBezTo>
                  <a:pt x="509" y="297"/>
                  <a:pt x="509" y="297"/>
                  <a:pt x="502" y="297"/>
                </a:cubicBezTo>
                <a:lnTo>
                  <a:pt x="502" y="304"/>
                </a:lnTo>
                <a:cubicBezTo>
                  <a:pt x="495" y="304"/>
                  <a:pt x="495" y="304"/>
                  <a:pt x="495" y="304"/>
                </a:cubicBezTo>
                <a:lnTo>
                  <a:pt x="488" y="311"/>
                </a:lnTo>
                <a:cubicBezTo>
                  <a:pt x="481" y="311"/>
                  <a:pt x="481" y="311"/>
                  <a:pt x="481" y="311"/>
                </a:cubicBezTo>
                <a:cubicBezTo>
                  <a:pt x="481" y="311"/>
                  <a:pt x="481" y="311"/>
                  <a:pt x="481" y="318"/>
                </a:cubicBezTo>
                <a:lnTo>
                  <a:pt x="481" y="325"/>
                </a:lnTo>
                <a:cubicBezTo>
                  <a:pt x="481" y="325"/>
                  <a:pt x="481" y="325"/>
                  <a:pt x="481" y="332"/>
                </a:cubicBezTo>
                <a:cubicBezTo>
                  <a:pt x="481" y="332"/>
                  <a:pt x="481" y="332"/>
                  <a:pt x="474" y="332"/>
                </a:cubicBezTo>
                <a:cubicBezTo>
                  <a:pt x="474" y="325"/>
                  <a:pt x="474" y="325"/>
                  <a:pt x="466" y="325"/>
                </a:cubicBezTo>
                <a:cubicBezTo>
                  <a:pt x="466" y="325"/>
                  <a:pt x="466" y="325"/>
                  <a:pt x="466" y="318"/>
                </a:cubicBezTo>
                <a:lnTo>
                  <a:pt x="466" y="311"/>
                </a:lnTo>
                <a:cubicBezTo>
                  <a:pt x="466" y="311"/>
                  <a:pt x="466" y="304"/>
                  <a:pt x="459" y="304"/>
                </a:cubicBezTo>
                <a:cubicBezTo>
                  <a:pt x="459" y="297"/>
                  <a:pt x="459" y="297"/>
                  <a:pt x="459" y="297"/>
                </a:cubicBezTo>
                <a:cubicBezTo>
                  <a:pt x="466" y="297"/>
                  <a:pt x="459" y="297"/>
                  <a:pt x="459" y="297"/>
                </a:cubicBezTo>
                <a:cubicBezTo>
                  <a:pt x="452" y="297"/>
                  <a:pt x="452" y="297"/>
                  <a:pt x="452" y="297"/>
                </a:cubicBezTo>
                <a:cubicBezTo>
                  <a:pt x="452" y="297"/>
                  <a:pt x="452" y="297"/>
                  <a:pt x="452" y="290"/>
                </a:cubicBezTo>
                <a:cubicBezTo>
                  <a:pt x="452" y="297"/>
                  <a:pt x="452" y="290"/>
                  <a:pt x="452" y="290"/>
                </a:cubicBezTo>
                <a:cubicBezTo>
                  <a:pt x="445" y="290"/>
                  <a:pt x="445" y="290"/>
                  <a:pt x="445" y="290"/>
                </a:cubicBezTo>
                <a:cubicBezTo>
                  <a:pt x="445" y="283"/>
                  <a:pt x="445" y="283"/>
                  <a:pt x="445" y="283"/>
                </a:cubicBezTo>
                <a:cubicBezTo>
                  <a:pt x="445" y="283"/>
                  <a:pt x="438" y="290"/>
                  <a:pt x="438" y="283"/>
                </a:cubicBezTo>
                <a:lnTo>
                  <a:pt x="431" y="283"/>
                </a:lnTo>
                <a:cubicBezTo>
                  <a:pt x="431" y="290"/>
                  <a:pt x="431" y="290"/>
                  <a:pt x="431" y="290"/>
                </a:cubicBezTo>
                <a:lnTo>
                  <a:pt x="431" y="283"/>
                </a:lnTo>
                <a:cubicBezTo>
                  <a:pt x="424" y="283"/>
                  <a:pt x="424" y="283"/>
                  <a:pt x="424" y="283"/>
                </a:cubicBezTo>
                <a:cubicBezTo>
                  <a:pt x="417" y="283"/>
                  <a:pt x="417" y="283"/>
                  <a:pt x="417" y="283"/>
                </a:cubicBezTo>
                <a:lnTo>
                  <a:pt x="410" y="283"/>
                </a:lnTo>
                <a:cubicBezTo>
                  <a:pt x="410" y="283"/>
                  <a:pt x="403" y="283"/>
                  <a:pt x="403" y="276"/>
                </a:cubicBezTo>
                <a:cubicBezTo>
                  <a:pt x="403" y="276"/>
                  <a:pt x="403" y="276"/>
                  <a:pt x="403" y="269"/>
                </a:cubicBezTo>
                <a:cubicBezTo>
                  <a:pt x="396" y="269"/>
                  <a:pt x="396" y="269"/>
                  <a:pt x="396" y="269"/>
                </a:cubicBezTo>
                <a:cubicBezTo>
                  <a:pt x="396" y="269"/>
                  <a:pt x="396" y="269"/>
                  <a:pt x="396" y="276"/>
                </a:cubicBezTo>
                <a:cubicBezTo>
                  <a:pt x="396" y="276"/>
                  <a:pt x="396" y="276"/>
                  <a:pt x="396" y="283"/>
                </a:cubicBezTo>
                <a:cubicBezTo>
                  <a:pt x="396" y="283"/>
                  <a:pt x="396" y="283"/>
                  <a:pt x="403" y="283"/>
                </a:cubicBezTo>
                <a:cubicBezTo>
                  <a:pt x="403" y="283"/>
                  <a:pt x="403" y="283"/>
                  <a:pt x="396" y="283"/>
                </a:cubicBezTo>
                <a:lnTo>
                  <a:pt x="403" y="283"/>
                </a:lnTo>
                <a:cubicBezTo>
                  <a:pt x="396" y="283"/>
                  <a:pt x="396" y="283"/>
                  <a:pt x="403" y="283"/>
                </a:cubicBezTo>
                <a:lnTo>
                  <a:pt x="403" y="290"/>
                </a:lnTo>
                <a:cubicBezTo>
                  <a:pt x="403" y="283"/>
                  <a:pt x="403" y="283"/>
                  <a:pt x="403" y="283"/>
                </a:cubicBezTo>
                <a:lnTo>
                  <a:pt x="403" y="290"/>
                </a:lnTo>
                <a:cubicBezTo>
                  <a:pt x="410" y="290"/>
                  <a:pt x="410" y="290"/>
                  <a:pt x="410" y="290"/>
                </a:cubicBezTo>
                <a:cubicBezTo>
                  <a:pt x="417" y="283"/>
                  <a:pt x="417" y="283"/>
                  <a:pt x="417" y="283"/>
                </a:cubicBezTo>
                <a:lnTo>
                  <a:pt x="417" y="290"/>
                </a:lnTo>
                <a:lnTo>
                  <a:pt x="424" y="290"/>
                </a:lnTo>
                <a:cubicBezTo>
                  <a:pt x="424" y="290"/>
                  <a:pt x="424" y="290"/>
                  <a:pt x="424" y="297"/>
                </a:cubicBezTo>
                <a:cubicBezTo>
                  <a:pt x="424" y="304"/>
                  <a:pt x="424" y="304"/>
                  <a:pt x="424" y="304"/>
                </a:cubicBezTo>
                <a:cubicBezTo>
                  <a:pt x="417" y="304"/>
                  <a:pt x="417" y="304"/>
                  <a:pt x="417" y="304"/>
                </a:cubicBezTo>
                <a:lnTo>
                  <a:pt x="417" y="311"/>
                </a:lnTo>
                <a:cubicBezTo>
                  <a:pt x="410" y="311"/>
                  <a:pt x="410" y="311"/>
                  <a:pt x="410" y="311"/>
                </a:cubicBezTo>
                <a:lnTo>
                  <a:pt x="403" y="311"/>
                </a:lnTo>
                <a:cubicBezTo>
                  <a:pt x="403" y="318"/>
                  <a:pt x="403" y="318"/>
                  <a:pt x="396" y="318"/>
                </a:cubicBezTo>
                <a:lnTo>
                  <a:pt x="389" y="318"/>
                </a:lnTo>
                <a:cubicBezTo>
                  <a:pt x="382" y="325"/>
                  <a:pt x="382" y="325"/>
                  <a:pt x="382" y="318"/>
                </a:cubicBezTo>
                <a:cubicBezTo>
                  <a:pt x="382" y="318"/>
                  <a:pt x="382" y="318"/>
                  <a:pt x="382" y="311"/>
                </a:cubicBezTo>
                <a:cubicBezTo>
                  <a:pt x="382" y="311"/>
                  <a:pt x="375" y="311"/>
                  <a:pt x="375" y="304"/>
                </a:cubicBezTo>
                <a:cubicBezTo>
                  <a:pt x="375" y="304"/>
                  <a:pt x="375" y="304"/>
                  <a:pt x="368" y="297"/>
                </a:cubicBezTo>
                <a:cubicBezTo>
                  <a:pt x="368" y="297"/>
                  <a:pt x="368" y="297"/>
                  <a:pt x="368" y="290"/>
                </a:cubicBezTo>
                <a:cubicBezTo>
                  <a:pt x="368" y="283"/>
                  <a:pt x="361" y="283"/>
                  <a:pt x="361" y="283"/>
                </a:cubicBezTo>
                <a:cubicBezTo>
                  <a:pt x="361" y="276"/>
                  <a:pt x="361" y="276"/>
                  <a:pt x="361" y="276"/>
                </a:cubicBezTo>
                <a:cubicBezTo>
                  <a:pt x="361" y="269"/>
                  <a:pt x="353" y="269"/>
                  <a:pt x="353" y="269"/>
                </a:cubicBezTo>
                <a:cubicBezTo>
                  <a:pt x="353" y="269"/>
                  <a:pt x="353" y="269"/>
                  <a:pt x="361" y="262"/>
                </a:cubicBezTo>
                <a:cubicBezTo>
                  <a:pt x="361" y="254"/>
                  <a:pt x="361" y="254"/>
                  <a:pt x="361" y="254"/>
                </a:cubicBezTo>
                <a:cubicBezTo>
                  <a:pt x="361" y="254"/>
                  <a:pt x="361" y="254"/>
                  <a:pt x="353" y="254"/>
                </a:cubicBezTo>
                <a:cubicBezTo>
                  <a:pt x="353" y="254"/>
                  <a:pt x="353" y="254"/>
                  <a:pt x="346" y="254"/>
                </a:cubicBezTo>
                <a:cubicBezTo>
                  <a:pt x="346" y="254"/>
                  <a:pt x="346" y="247"/>
                  <a:pt x="346" y="254"/>
                </a:cubicBezTo>
                <a:cubicBezTo>
                  <a:pt x="346" y="254"/>
                  <a:pt x="346" y="254"/>
                  <a:pt x="339" y="254"/>
                </a:cubicBezTo>
                <a:cubicBezTo>
                  <a:pt x="339" y="247"/>
                  <a:pt x="339" y="247"/>
                  <a:pt x="339" y="247"/>
                </a:cubicBezTo>
                <a:cubicBezTo>
                  <a:pt x="332" y="247"/>
                  <a:pt x="332" y="247"/>
                  <a:pt x="332" y="247"/>
                </a:cubicBezTo>
                <a:cubicBezTo>
                  <a:pt x="339" y="247"/>
                  <a:pt x="339" y="247"/>
                  <a:pt x="332" y="247"/>
                </a:cubicBezTo>
                <a:lnTo>
                  <a:pt x="339" y="247"/>
                </a:lnTo>
                <a:lnTo>
                  <a:pt x="332" y="247"/>
                </a:lnTo>
                <a:cubicBezTo>
                  <a:pt x="332" y="240"/>
                  <a:pt x="332" y="240"/>
                  <a:pt x="332" y="240"/>
                </a:cubicBezTo>
                <a:cubicBezTo>
                  <a:pt x="332" y="240"/>
                  <a:pt x="332" y="240"/>
                  <a:pt x="339" y="240"/>
                </a:cubicBezTo>
                <a:cubicBezTo>
                  <a:pt x="332" y="240"/>
                  <a:pt x="332" y="240"/>
                  <a:pt x="332" y="240"/>
                </a:cubicBezTo>
                <a:lnTo>
                  <a:pt x="339" y="240"/>
                </a:lnTo>
                <a:lnTo>
                  <a:pt x="346" y="240"/>
                </a:lnTo>
                <a:cubicBezTo>
                  <a:pt x="346" y="240"/>
                  <a:pt x="346" y="240"/>
                  <a:pt x="339" y="240"/>
                </a:cubicBezTo>
                <a:cubicBezTo>
                  <a:pt x="339" y="240"/>
                  <a:pt x="339" y="240"/>
                  <a:pt x="339" y="233"/>
                </a:cubicBezTo>
                <a:lnTo>
                  <a:pt x="346" y="240"/>
                </a:lnTo>
                <a:lnTo>
                  <a:pt x="346" y="233"/>
                </a:lnTo>
                <a:cubicBezTo>
                  <a:pt x="346" y="240"/>
                  <a:pt x="346" y="240"/>
                  <a:pt x="346" y="240"/>
                </a:cubicBezTo>
                <a:cubicBezTo>
                  <a:pt x="346" y="233"/>
                  <a:pt x="346" y="233"/>
                  <a:pt x="346" y="233"/>
                </a:cubicBezTo>
                <a:lnTo>
                  <a:pt x="353" y="233"/>
                </a:lnTo>
                <a:cubicBezTo>
                  <a:pt x="353" y="233"/>
                  <a:pt x="353" y="233"/>
                  <a:pt x="361" y="233"/>
                </a:cubicBezTo>
                <a:cubicBezTo>
                  <a:pt x="361" y="233"/>
                  <a:pt x="361" y="240"/>
                  <a:pt x="368" y="240"/>
                </a:cubicBezTo>
                <a:lnTo>
                  <a:pt x="375" y="240"/>
                </a:lnTo>
                <a:lnTo>
                  <a:pt x="375" y="233"/>
                </a:lnTo>
                <a:cubicBezTo>
                  <a:pt x="375" y="226"/>
                  <a:pt x="375" y="226"/>
                  <a:pt x="375" y="226"/>
                </a:cubicBezTo>
                <a:lnTo>
                  <a:pt x="368" y="226"/>
                </a:lnTo>
                <a:lnTo>
                  <a:pt x="361" y="226"/>
                </a:lnTo>
                <a:cubicBezTo>
                  <a:pt x="361" y="226"/>
                  <a:pt x="368" y="226"/>
                  <a:pt x="368" y="219"/>
                </a:cubicBezTo>
                <a:cubicBezTo>
                  <a:pt x="368" y="219"/>
                  <a:pt x="368" y="219"/>
                  <a:pt x="361" y="219"/>
                </a:cubicBezTo>
                <a:cubicBezTo>
                  <a:pt x="353" y="219"/>
                  <a:pt x="353" y="219"/>
                  <a:pt x="353" y="219"/>
                </a:cubicBezTo>
                <a:cubicBezTo>
                  <a:pt x="353" y="219"/>
                  <a:pt x="361" y="219"/>
                  <a:pt x="361" y="226"/>
                </a:cubicBezTo>
                <a:cubicBezTo>
                  <a:pt x="361" y="226"/>
                  <a:pt x="361" y="226"/>
                  <a:pt x="353" y="226"/>
                </a:cubicBezTo>
                <a:cubicBezTo>
                  <a:pt x="353" y="219"/>
                  <a:pt x="353" y="219"/>
                  <a:pt x="353" y="219"/>
                </a:cubicBezTo>
                <a:cubicBezTo>
                  <a:pt x="353" y="219"/>
                  <a:pt x="353" y="219"/>
                  <a:pt x="346" y="219"/>
                </a:cubicBezTo>
                <a:cubicBezTo>
                  <a:pt x="346" y="219"/>
                  <a:pt x="346" y="219"/>
                  <a:pt x="353" y="219"/>
                </a:cubicBezTo>
                <a:cubicBezTo>
                  <a:pt x="346" y="219"/>
                  <a:pt x="346" y="219"/>
                  <a:pt x="346" y="219"/>
                </a:cubicBezTo>
                <a:cubicBezTo>
                  <a:pt x="346" y="219"/>
                  <a:pt x="339" y="219"/>
                  <a:pt x="346" y="219"/>
                </a:cubicBezTo>
                <a:cubicBezTo>
                  <a:pt x="346" y="226"/>
                  <a:pt x="346" y="226"/>
                  <a:pt x="346" y="226"/>
                </a:cubicBezTo>
                <a:cubicBezTo>
                  <a:pt x="346" y="226"/>
                  <a:pt x="346" y="226"/>
                  <a:pt x="339" y="226"/>
                </a:cubicBezTo>
                <a:cubicBezTo>
                  <a:pt x="339" y="226"/>
                  <a:pt x="339" y="226"/>
                  <a:pt x="339" y="233"/>
                </a:cubicBezTo>
                <a:cubicBezTo>
                  <a:pt x="339" y="240"/>
                  <a:pt x="339" y="240"/>
                  <a:pt x="339" y="240"/>
                </a:cubicBezTo>
                <a:lnTo>
                  <a:pt x="332" y="240"/>
                </a:lnTo>
                <a:cubicBezTo>
                  <a:pt x="332" y="240"/>
                  <a:pt x="332" y="240"/>
                  <a:pt x="325" y="240"/>
                </a:cubicBezTo>
                <a:cubicBezTo>
                  <a:pt x="325" y="240"/>
                  <a:pt x="325" y="240"/>
                  <a:pt x="325" y="247"/>
                </a:cubicBezTo>
                <a:cubicBezTo>
                  <a:pt x="325" y="247"/>
                  <a:pt x="325" y="247"/>
                  <a:pt x="325" y="254"/>
                </a:cubicBezTo>
                <a:lnTo>
                  <a:pt x="325" y="247"/>
                </a:lnTo>
                <a:cubicBezTo>
                  <a:pt x="325" y="247"/>
                  <a:pt x="325" y="247"/>
                  <a:pt x="318" y="254"/>
                </a:cubicBezTo>
                <a:cubicBezTo>
                  <a:pt x="318" y="247"/>
                  <a:pt x="318" y="247"/>
                  <a:pt x="318" y="247"/>
                </a:cubicBezTo>
                <a:lnTo>
                  <a:pt x="325" y="247"/>
                </a:lnTo>
                <a:lnTo>
                  <a:pt x="318" y="247"/>
                </a:lnTo>
                <a:cubicBezTo>
                  <a:pt x="318" y="247"/>
                  <a:pt x="318" y="247"/>
                  <a:pt x="318" y="240"/>
                </a:cubicBezTo>
                <a:cubicBezTo>
                  <a:pt x="318" y="247"/>
                  <a:pt x="318" y="240"/>
                  <a:pt x="318" y="240"/>
                </a:cubicBezTo>
                <a:lnTo>
                  <a:pt x="318" y="233"/>
                </a:lnTo>
                <a:cubicBezTo>
                  <a:pt x="318" y="233"/>
                  <a:pt x="318" y="233"/>
                  <a:pt x="311" y="233"/>
                </a:cubicBezTo>
                <a:lnTo>
                  <a:pt x="304" y="226"/>
                </a:lnTo>
                <a:cubicBezTo>
                  <a:pt x="297" y="226"/>
                  <a:pt x="297" y="226"/>
                  <a:pt x="297" y="226"/>
                </a:cubicBezTo>
                <a:lnTo>
                  <a:pt x="297" y="219"/>
                </a:lnTo>
                <a:lnTo>
                  <a:pt x="297" y="226"/>
                </a:lnTo>
                <a:cubicBezTo>
                  <a:pt x="297" y="233"/>
                  <a:pt x="297" y="233"/>
                  <a:pt x="297" y="233"/>
                </a:cubicBezTo>
                <a:lnTo>
                  <a:pt x="304" y="233"/>
                </a:lnTo>
                <a:cubicBezTo>
                  <a:pt x="311" y="240"/>
                  <a:pt x="311" y="240"/>
                  <a:pt x="311" y="240"/>
                </a:cubicBezTo>
                <a:lnTo>
                  <a:pt x="304" y="240"/>
                </a:lnTo>
                <a:cubicBezTo>
                  <a:pt x="311" y="240"/>
                  <a:pt x="311" y="240"/>
                  <a:pt x="311" y="240"/>
                </a:cubicBezTo>
                <a:cubicBezTo>
                  <a:pt x="311" y="240"/>
                  <a:pt x="311" y="240"/>
                  <a:pt x="311" y="247"/>
                </a:cubicBezTo>
                <a:cubicBezTo>
                  <a:pt x="311" y="247"/>
                  <a:pt x="311" y="247"/>
                  <a:pt x="304" y="247"/>
                </a:cubicBezTo>
                <a:lnTo>
                  <a:pt x="304" y="240"/>
                </a:lnTo>
                <a:cubicBezTo>
                  <a:pt x="304" y="240"/>
                  <a:pt x="304" y="240"/>
                  <a:pt x="297" y="240"/>
                </a:cubicBezTo>
                <a:cubicBezTo>
                  <a:pt x="297" y="233"/>
                  <a:pt x="297" y="240"/>
                  <a:pt x="297" y="233"/>
                </a:cubicBezTo>
                <a:cubicBezTo>
                  <a:pt x="297" y="233"/>
                  <a:pt x="297" y="233"/>
                  <a:pt x="290" y="233"/>
                </a:cubicBezTo>
                <a:lnTo>
                  <a:pt x="290" y="226"/>
                </a:lnTo>
                <a:lnTo>
                  <a:pt x="283" y="226"/>
                </a:lnTo>
                <a:cubicBezTo>
                  <a:pt x="283" y="226"/>
                  <a:pt x="283" y="233"/>
                  <a:pt x="276" y="233"/>
                </a:cubicBezTo>
                <a:cubicBezTo>
                  <a:pt x="276" y="226"/>
                  <a:pt x="276" y="233"/>
                  <a:pt x="276" y="233"/>
                </a:cubicBezTo>
                <a:cubicBezTo>
                  <a:pt x="276" y="233"/>
                  <a:pt x="276" y="226"/>
                  <a:pt x="269" y="233"/>
                </a:cubicBezTo>
                <a:cubicBezTo>
                  <a:pt x="269" y="240"/>
                  <a:pt x="262" y="233"/>
                  <a:pt x="262" y="240"/>
                </a:cubicBezTo>
                <a:cubicBezTo>
                  <a:pt x="262" y="240"/>
                  <a:pt x="262" y="240"/>
                  <a:pt x="262" y="247"/>
                </a:cubicBezTo>
                <a:lnTo>
                  <a:pt x="255" y="247"/>
                </a:lnTo>
                <a:cubicBezTo>
                  <a:pt x="255" y="247"/>
                  <a:pt x="255" y="247"/>
                  <a:pt x="255" y="254"/>
                </a:cubicBezTo>
                <a:lnTo>
                  <a:pt x="248" y="254"/>
                </a:lnTo>
                <a:cubicBezTo>
                  <a:pt x="248" y="254"/>
                  <a:pt x="248" y="254"/>
                  <a:pt x="240" y="254"/>
                </a:cubicBezTo>
                <a:cubicBezTo>
                  <a:pt x="240" y="247"/>
                  <a:pt x="240" y="247"/>
                  <a:pt x="240" y="247"/>
                </a:cubicBezTo>
                <a:cubicBezTo>
                  <a:pt x="233" y="247"/>
                  <a:pt x="240" y="247"/>
                  <a:pt x="240" y="247"/>
                </a:cubicBezTo>
                <a:lnTo>
                  <a:pt x="233" y="247"/>
                </a:lnTo>
                <a:cubicBezTo>
                  <a:pt x="233" y="247"/>
                  <a:pt x="233" y="247"/>
                  <a:pt x="240" y="247"/>
                </a:cubicBezTo>
                <a:cubicBezTo>
                  <a:pt x="240" y="247"/>
                  <a:pt x="240" y="247"/>
                  <a:pt x="233" y="247"/>
                </a:cubicBezTo>
                <a:lnTo>
                  <a:pt x="233" y="240"/>
                </a:lnTo>
                <a:cubicBezTo>
                  <a:pt x="240" y="240"/>
                  <a:pt x="240" y="240"/>
                  <a:pt x="240" y="233"/>
                </a:cubicBezTo>
                <a:cubicBezTo>
                  <a:pt x="240" y="233"/>
                  <a:pt x="240" y="233"/>
                  <a:pt x="233" y="233"/>
                </a:cubicBezTo>
                <a:lnTo>
                  <a:pt x="240" y="233"/>
                </a:lnTo>
                <a:cubicBezTo>
                  <a:pt x="240" y="226"/>
                  <a:pt x="240" y="226"/>
                  <a:pt x="240" y="226"/>
                </a:cubicBezTo>
                <a:lnTo>
                  <a:pt x="248" y="226"/>
                </a:lnTo>
                <a:cubicBezTo>
                  <a:pt x="248" y="226"/>
                  <a:pt x="255" y="233"/>
                  <a:pt x="255" y="226"/>
                </a:cubicBezTo>
                <a:lnTo>
                  <a:pt x="255" y="233"/>
                </a:lnTo>
                <a:cubicBezTo>
                  <a:pt x="255" y="226"/>
                  <a:pt x="255" y="226"/>
                  <a:pt x="255" y="226"/>
                </a:cubicBezTo>
                <a:cubicBezTo>
                  <a:pt x="262" y="226"/>
                  <a:pt x="262" y="226"/>
                  <a:pt x="262" y="226"/>
                </a:cubicBezTo>
                <a:lnTo>
                  <a:pt x="255" y="226"/>
                </a:lnTo>
                <a:cubicBezTo>
                  <a:pt x="255" y="226"/>
                  <a:pt x="255" y="226"/>
                  <a:pt x="262" y="219"/>
                </a:cubicBezTo>
                <a:cubicBezTo>
                  <a:pt x="262" y="226"/>
                  <a:pt x="262" y="226"/>
                  <a:pt x="262" y="226"/>
                </a:cubicBezTo>
                <a:lnTo>
                  <a:pt x="262" y="219"/>
                </a:lnTo>
                <a:cubicBezTo>
                  <a:pt x="255" y="219"/>
                  <a:pt x="262" y="219"/>
                  <a:pt x="255" y="219"/>
                </a:cubicBezTo>
                <a:cubicBezTo>
                  <a:pt x="255" y="212"/>
                  <a:pt x="255" y="212"/>
                  <a:pt x="255" y="212"/>
                </a:cubicBezTo>
                <a:lnTo>
                  <a:pt x="255" y="219"/>
                </a:lnTo>
                <a:cubicBezTo>
                  <a:pt x="255" y="212"/>
                  <a:pt x="255" y="212"/>
                  <a:pt x="248" y="212"/>
                </a:cubicBezTo>
                <a:lnTo>
                  <a:pt x="255" y="212"/>
                </a:lnTo>
                <a:cubicBezTo>
                  <a:pt x="255" y="212"/>
                  <a:pt x="255" y="212"/>
                  <a:pt x="255" y="205"/>
                </a:cubicBezTo>
                <a:cubicBezTo>
                  <a:pt x="255" y="205"/>
                  <a:pt x="255" y="205"/>
                  <a:pt x="262" y="205"/>
                </a:cubicBezTo>
                <a:lnTo>
                  <a:pt x="262" y="212"/>
                </a:lnTo>
                <a:cubicBezTo>
                  <a:pt x="262" y="205"/>
                  <a:pt x="262" y="212"/>
                  <a:pt x="262" y="212"/>
                </a:cubicBezTo>
                <a:cubicBezTo>
                  <a:pt x="262" y="205"/>
                  <a:pt x="262" y="205"/>
                  <a:pt x="262" y="205"/>
                </a:cubicBezTo>
                <a:cubicBezTo>
                  <a:pt x="262" y="205"/>
                  <a:pt x="262" y="205"/>
                  <a:pt x="269" y="205"/>
                </a:cubicBezTo>
                <a:cubicBezTo>
                  <a:pt x="269" y="198"/>
                  <a:pt x="269" y="198"/>
                  <a:pt x="269" y="198"/>
                </a:cubicBezTo>
                <a:lnTo>
                  <a:pt x="276" y="198"/>
                </a:lnTo>
                <a:cubicBezTo>
                  <a:pt x="276" y="198"/>
                  <a:pt x="276" y="191"/>
                  <a:pt x="283" y="198"/>
                </a:cubicBezTo>
                <a:cubicBezTo>
                  <a:pt x="283" y="198"/>
                  <a:pt x="283" y="198"/>
                  <a:pt x="283" y="191"/>
                </a:cubicBezTo>
                <a:cubicBezTo>
                  <a:pt x="283" y="191"/>
                  <a:pt x="283" y="191"/>
                  <a:pt x="283" y="198"/>
                </a:cubicBezTo>
                <a:cubicBezTo>
                  <a:pt x="283" y="198"/>
                  <a:pt x="283" y="198"/>
                  <a:pt x="283" y="191"/>
                </a:cubicBezTo>
                <a:cubicBezTo>
                  <a:pt x="283" y="191"/>
                  <a:pt x="283" y="191"/>
                  <a:pt x="290" y="191"/>
                </a:cubicBezTo>
                <a:lnTo>
                  <a:pt x="283" y="191"/>
                </a:lnTo>
                <a:cubicBezTo>
                  <a:pt x="283" y="191"/>
                  <a:pt x="283" y="191"/>
                  <a:pt x="283" y="184"/>
                </a:cubicBezTo>
                <a:cubicBezTo>
                  <a:pt x="283" y="184"/>
                  <a:pt x="283" y="184"/>
                  <a:pt x="290" y="184"/>
                </a:cubicBezTo>
                <a:lnTo>
                  <a:pt x="290" y="191"/>
                </a:lnTo>
                <a:lnTo>
                  <a:pt x="297" y="191"/>
                </a:lnTo>
                <a:lnTo>
                  <a:pt x="304" y="191"/>
                </a:lnTo>
                <a:cubicBezTo>
                  <a:pt x="304" y="191"/>
                  <a:pt x="304" y="191"/>
                  <a:pt x="311" y="191"/>
                </a:cubicBezTo>
                <a:lnTo>
                  <a:pt x="318" y="191"/>
                </a:lnTo>
                <a:cubicBezTo>
                  <a:pt x="318" y="184"/>
                  <a:pt x="318" y="191"/>
                  <a:pt x="318" y="184"/>
                </a:cubicBezTo>
                <a:lnTo>
                  <a:pt x="318" y="177"/>
                </a:lnTo>
                <a:cubicBezTo>
                  <a:pt x="325" y="177"/>
                  <a:pt x="325" y="177"/>
                  <a:pt x="325" y="177"/>
                </a:cubicBezTo>
                <a:cubicBezTo>
                  <a:pt x="325" y="177"/>
                  <a:pt x="325" y="177"/>
                  <a:pt x="325" y="184"/>
                </a:cubicBezTo>
                <a:cubicBezTo>
                  <a:pt x="325" y="184"/>
                  <a:pt x="325" y="184"/>
                  <a:pt x="325" y="177"/>
                </a:cubicBezTo>
                <a:cubicBezTo>
                  <a:pt x="325" y="177"/>
                  <a:pt x="325" y="177"/>
                  <a:pt x="332" y="177"/>
                </a:cubicBezTo>
                <a:lnTo>
                  <a:pt x="325" y="177"/>
                </a:lnTo>
                <a:cubicBezTo>
                  <a:pt x="325" y="177"/>
                  <a:pt x="325" y="177"/>
                  <a:pt x="325" y="170"/>
                </a:cubicBezTo>
                <a:cubicBezTo>
                  <a:pt x="332" y="170"/>
                  <a:pt x="332" y="170"/>
                  <a:pt x="332" y="170"/>
                </a:cubicBezTo>
                <a:lnTo>
                  <a:pt x="339" y="170"/>
                </a:lnTo>
                <a:lnTo>
                  <a:pt x="346" y="170"/>
                </a:lnTo>
                <a:lnTo>
                  <a:pt x="339" y="170"/>
                </a:lnTo>
                <a:lnTo>
                  <a:pt x="339" y="163"/>
                </a:lnTo>
                <a:lnTo>
                  <a:pt x="339" y="170"/>
                </a:lnTo>
                <a:cubicBezTo>
                  <a:pt x="339" y="170"/>
                  <a:pt x="339" y="170"/>
                  <a:pt x="332" y="170"/>
                </a:cubicBezTo>
                <a:cubicBezTo>
                  <a:pt x="325" y="170"/>
                  <a:pt x="325" y="170"/>
                  <a:pt x="325" y="170"/>
                </a:cubicBezTo>
                <a:cubicBezTo>
                  <a:pt x="318" y="170"/>
                  <a:pt x="318" y="163"/>
                  <a:pt x="318" y="163"/>
                </a:cubicBezTo>
                <a:cubicBezTo>
                  <a:pt x="318" y="163"/>
                  <a:pt x="318" y="163"/>
                  <a:pt x="318" y="156"/>
                </a:cubicBezTo>
                <a:lnTo>
                  <a:pt x="325" y="156"/>
                </a:lnTo>
                <a:lnTo>
                  <a:pt x="332" y="149"/>
                </a:lnTo>
                <a:cubicBezTo>
                  <a:pt x="332" y="141"/>
                  <a:pt x="332" y="141"/>
                  <a:pt x="332" y="141"/>
                </a:cubicBezTo>
                <a:cubicBezTo>
                  <a:pt x="332" y="141"/>
                  <a:pt x="332" y="141"/>
                  <a:pt x="325" y="141"/>
                </a:cubicBezTo>
                <a:cubicBezTo>
                  <a:pt x="325" y="141"/>
                  <a:pt x="325" y="141"/>
                  <a:pt x="325" y="149"/>
                </a:cubicBezTo>
                <a:cubicBezTo>
                  <a:pt x="318" y="149"/>
                  <a:pt x="318" y="149"/>
                  <a:pt x="318" y="149"/>
                </a:cubicBezTo>
                <a:cubicBezTo>
                  <a:pt x="318" y="149"/>
                  <a:pt x="318" y="149"/>
                  <a:pt x="318" y="156"/>
                </a:cubicBezTo>
                <a:cubicBezTo>
                  <a:pt x="311" y="156"/>
                  <a:pt x="311" y="156"/>
                  <a:pt x="311" y="156"/>
                </a:cubicBezTo>
                <a:cubicBezTo>
                  <a:pt x="311" y="163"/>
                  <a:pt x="311" y="163"/>
                  <a:pt x="311" y="163"/>
                </a:cubicBezTo>
                <a:cubicBezTo>
                  <a:pt x="311" y="170"/>
                  <a:pt x="311" y="170"/>
                  <a:pt x="311" y="170"/>
                </a:cubicBezTo>
                <a:lnTo>
                  <a:pt x="304" y="170"/>
                </a:lnTo>
                <a:cubicBezTo>
                  <a:pt x="311" y="170"/>
                  <a:pt x="311" y="170"/>
                  <a:pt x="311" y="170"/>
                </a:cubicBezTo>
                <a:lnTo>
                  <a:pt x="311" y="177"/>
                </a:lnTo>
                <a:lnTo>
                  <a:pt x="304" y="177"/>
                </a:lnTo>
                <a:lnTo>
                  <a:pt x="311" y="177"/>
                </a:lnTo>
                <a:cubicBezTo>
                  <a:pt x="304" y="177"/>
                  <a:pt x="304" y="177"/>
                  <a:pt x="304" y="177"/>
                </a:cubicBezTo>
                <a:cubicBezTo>
                  <a:pt x="304" y="184"/>
                  <a:pt x="304" y="184"/>
                  <a:pt x="304" y="184"/>
                </a:cubicBezTo>
                <a:cubicBezTo>
                  <a:pt x="304" y="184"/>
                  <a:pt x="304" y="184"/>
                  <a:pt x="297" y="184"/>
                </a:cubicBezTo>
                <a:cubicBezTo>
                  <a:pt x="297" y="184"/>
                  <a:pt x="297" y="184"/>
                  <a:pt x="297" y="177"/>
                </a:cubicBezTo>
                <a:cubicBezTo>
                  <a:pt x="297" y="177"/>
                  <a:pt x="297" y="177"/>
                  <a:pt x="290" y="177"/>
                </a:cubicBezTo>
                <a:cubicBezTo>
                  <a:pt x="290" y="177"/>
                  <a:pt x="290" y="177"/>
                  <a:pt x="290" y="170"/>
                </a:cubicBezTo>
                <a:lnTo>
                  <a:pt x="290" y="177"/>
                </a:lnTo>
                <a:cubicBezTo>
                  <a:pt x="283" y="177"/>
                  <a:pt x="283" y="177"/>
                  <a:pt x="283" y="177"/>
                </a:cubicBezTo>
                <a:cubicBezTo>
                  <a:pt x="276" y="177"/>
                  <a:pt x="276" y="177"/>
                  <a:pt x="276" y="177"/>
                </a:cubicBezTo>
                <a:lnTo>
                  <a:pt x="276" y="170"/>
                </a:lnTo>
                <a:cubicBezTo>
                  <a:pt x="276" y="170"/>
                  <a:pt x="276" y="170"/>
                  <a:pt x="276" y="177"/>
                </a:cubicBezTo>
                <a:cubicBezTo>
                  <a:pt x="276" y="170"/>
                  <a:pt x="276" y="170"/>
                  <a:pt x="276" y="170"/>
                </a:cubicBezTo>
                <a:lnTo>
                  <a:pt x="276" y="163"/>
                </a:lnTo>
                <a:cubicBezTo>
                  <a:pt x="276" y="170"/>
                  <a:pt x="276" y="163"/>
                  <a:pt x="276" y="163"/>
                </a:cubicBezTo>
                <a:lnTo>
                  <a:pt x="276" y="156"/>
                </a:lnTo>
                <a:cubicBezTo>
                  <a:pt x="283" y="156"/>
                  <a:pt x="283" y="156"/>
                  <a:pt x="283" y="156"/>
                </a:cubicBezTo>
                <a:cubicBezTo>
                  <a:pt x="283" y="156"/>
                  <a:pt x="283" y="156"/>
                  <a:pt x="290" y="156"/>
                </a:cubicBezTo>
                <a:cubicBezTo>
                  <a:pt x="290" y="156"/>
                  <a:pt x="290" y="156"/>
                  <a:pt x="290" y="149"/>
                </a:cubicBezTo>
                <a:cubicBezTo>
                  <a:pt x="297" y="149"/>
                  <a:pt x="297" y="149"/>
                  <a:pt x="297" y="149"/>
                </a:cubicBezTo>
                <a:cubicBezTo>
                  <a:pt x="297" y="141"/>
                  <a:pt x="297" y="141"/>
                  <a:pt x="297" y="141"/>
                </a:cubicBezTo>
                <a:cubicBezTo>
                  <a:pt x="297" y="134"/>
                  <a:pt x="304" y="134"/>
                  <a:pt x="304" y="134"/>
                </a:cubicBezTo>
                <a:cubicBezTo>
                  <a:pt x="311" y="134"/>
                  <a:pt x="311" y="134"/>
                  <a:pt x="311" y="134"/>
                </a:cubicBezTo>
                <a:cubicBezTo>
                  <a:pt x="311" y="134"/>
                  <a:pt x="311" y="134"/>
                  <a:pt x="311" y="127"/>
                </a:cubicBezTo>
                <a:cubicBezTo>
                  <a:pt x="311" y="127"/>
                  <a:pt x="311" y="127"/>
                  <a:pt x="318" y="127"/>
                </a:cubicBezTo>
                <a:cubicBezTo>
                  <a:pt x="318" y="127"/>
                  <a:pt x="318" y="127"/>
                  <a:pt x="318" y="120"/>
                </a:cubicBezTo>
                <a:cubicBezTo>
                  <a:pt x="318" y="127"/>
                  <a:pt x="318" y="127"/>
                  <a:pt x="325" y="127"/>
                </a:cubicBezTo>
                <a:cubicBezTo>
                  <a:pt x="325" y="120"/>
                  <a:pt x="325" y="120"/>
                  <a:pt x="325" y="120"/>
                </a:cubicBezTo>
                <a:cubicBezTo>
                  <a:pt x="332" y="120"/>
                  <a:pt x="332" y="120"/>
                  <a:pt x="332" y="120"/>
                </a:cubicBezTo>
                <a:cubicBezTo>
                  <a:pt x="339" y="120"/>
                  <a:pt x="339" y="120"/>
                  <a:pt x="339" y="120"/>
                </a:cubicBezTo>
                <a:cubicBezTo>
                  <a:pt x="339" y="120"/>
                  <a:pt x="339" y="120"/>
                  <a:pt x="346" y="120"/>
                </a:cubicBezTo>
                <a:cubicBezTo>
                  <a:pt x="346" y="120"/>
                  <a:pt x="346" y="120"/>
                  <a:pt x="339" y="120"/>
                </a:cubicBezTo>
                <a:cubicBezTo>
                  <a:pt x="339" y="127"/>
                  <a:pt x="339" y="127"/>
                  <a:pt x="346" y="127"/>
                </a:cubicBezTo>
                <a:cubicBezTo>
                  <a:pt x="346" y="127"/>
                  <a:pt x="346" y="127"/>
                  <a:pt x="353" y="127"/>
                </a:cubicBezTo>
                <a:lnTo>
                  <a:pt x="361" y="127"/>
                </a:lnTo>
                <a:cubicBezTo>
                  <a:pt x="361" y="127"/>
                  <a:pt x="361" y="127"/>
                  <a:pt x="368" y="127"/>
                </a:cubicBezTo>
                <a:lnTo>
                  <a:pt x="368" y="134"/>
                </a:lnTo>
                <a:cubicBezTo>
                  <a:pt x="368" y="134"/>
                  <a:pt x="368" y="134"/>
                  <a:pt x="375" y="134"/>
                </a:cubicBezTo>
                <a:cubicBezTo>
                  <a:pt x="375" y="141"/>
                  <a:pt x="375" y="141"/>
                  <a:pt x="375" y="141"/>
                </a:cubicBezTo>
                <a:cubicBezTo>
                  <a:pt x="368" y="141"/>
                  <a:pt x="361" y="141"/>
                  <a:pt x="353" y="141"/>
                </a:cubicBezTo>
                <a:lnTo>
                  <a:pt x="353" y="134"/>
                </a:lnTo>
                <a:cubicBezTo>
                  <a:pt x="353" y="141"/>
                  <a:pt x="353" y="141"/>
                  <a:pt x="353" y="141"/>
                </a:cubicBezTo>
                <a:cubicBezTo>
                  <a:pt x="361" y="141"/>
                  <a:pt x="361" y="141"/>
                  <a:pt x="353" y="141"/>
                </a:cubicBezTo>
                <a:cubicBezTo>
                  <a:pt x="353" y="149"/>
                  <a:pt x="361" y="149"/>
                  <a:pt x="361" y="149"/>
                </a:cubicBezTo>
                <a:cubicBezTo>
                  <a:pt x="368" y="156"/>
                  <a:pt x="368" y="156"/>
                  <a:pt x="368" y="149"/>
                </a:cubicBezTo>
                <a:cubicBezTo>
                  <a:pt x="361" y="149"/>
                  <a:pt x="361" y="149"/>
                  <a:pt x="361" y="149"/>
                </a:cubicBezTo>
                <a:cubicBezTo>
                  <a:pt x="368" y="149"/>
                  <a:pt x="368" y="149"/>
                  <a:pt x="368" y="149"/>
                </a:cubicBezTo>
                <a:cubicBezTo>
                  <a:pt x="368" y="149"/>
                  <a:pt x="368" y="149"/>
                  <a:pt x="375" y="149"/>
                </a:cubicBezTo>
                <a:cubicBezTo>
                  <a:pt x="375" y="149"/>
                  <a:pt x="375" y="149"/>
                  <a:pt x="375" y="141"/>
                </a:cubicBezTo>
                <a:cubicBezTo>
                  <a:pt x="382" y="141"/>
                  <a:pt x="382" y="141"/>
                  <a:pt x="382" y="141"/>
                </a:cubicBezTo>
                <a:cubicBezTo>
                  <a:pt x="382" y="141"/>
                  <a:pt x="382" y="141"/>
                  <a:pt x="382" y="134"/>
                </a:cubicBezTo>
                <a:cubicBezTo>
                  <a:pt x="382" y="134"/>
                  <a:pt x="382" y="134"/>
                  <a:pt x="382" y="127"/>
                </a:cubicBezTo>
                <a:lnTo>
                  <a:pt x="382" y="134"/>
                </a:lnTo>
                <a:cubicBezTo>
                  <a:pt x="382" y="134"/>
                  <a:pt x="389" y="134"/>
                  <a:pt x="389" y="127"/>
                </a:cubicBezTo>
                <a:cubicBezTo>
                  <a:pt x="389" y="134"/>
                  <a:pt x="389" y="134"/>
                  <a:pt x="389" y="134"/>
                </a:cubicBezTo>
                <a:cubicBezTo>
                  <a:pt x="389" y="134"/>
                  <a:pt x="389" y="134"/>
                  <a:pt x="382" y="134"/>
                </a:cubicBezTo>
                <a:cubicBezTo>
                  <a:pt x="389" y="134"/>
                  <a:pt x="389" y="141"/>
                  <a:pt x="389" y="141"/>
                </a:cubicBezTo>
                <a:cubicBezTo>
                  <a:pt x="389" y="141"/>
                  <a:pt x="389" y="141"/>
                  <a:pt x="396" y="141"/>
                </a:cubicBezTo>
                <a:cubicBezTo>
                  <a:pt x="396" y="134"/>
                  <a:pt x="396" y="134"/>
                  <a:pt x="396" y="134"/>
                </a:cubicBezTo>
                <a:lnTo>
                  <a:pt x="403" y="134"/>
                </a:lnTo>
                <a:cubicBezTo>
                  <a:pt x="403" y="134"/>
                  <a:pt x="403" y="134"/>
                  <a:pt x="403" y="127"/>
                </a:cubicBezTo>
                <a:lnTo>
                  <a:pt x="403" y="134"/>
                </a:lnTo>
                <a:cubicBezTo>
                  <a:pt x="410" y="134"/>
                  <a:pt x="403" y="127"/>
                  <a:pt x="410" y="127"/>
                </a:cubicBezTo>
                <a:cubicBezTo>
                  <a:pt x="410" y="127"/>
                  <a:pt x="410" y="127"/>
                  <a:pt x="410" y="134"/>
                </a:cubicBezTo>
                <a:cubicBezTo>
                  <a:pt x="410" y="134"/>
                  <a:pt x="410" y="134"/>
                  <a:pt x="417" y="127"/>
                </a:cubicBezTo>
                <a:cubicBezTo>
                  <a:pt x="417" y="127"/>
                  <a:pt x="417" y="134"/>
                  <a:pt x="417" y="127"/>
                </a:cubicBezTo>
                <a:cubicBezTo>
                  <a:pt x="417" y="127"/>
                  <a:pt x="417" y="127"/>
                  <a:pt x="424" y="127"/>
                </a:cubicBezTo>
                <a:cubicBezTo>
                  <a:pt x="424" y="134"/>
                  <a:pt x="424" y="134"/>
                  <a:pt x="424" y="134"/>
                </a:cubicBezTo>
                <a:lnTo>
                  <a:pt x="424" y="127"/>
                </a:lnTo>
                <a:cubicBezTo>
                  <a:pt x="431" y="127"/>
                  <a:pt x="431" y="127"/>
                  <a:pt x="431" y="127"/>
                </a:cubicBezTo>
                <a:cubicBezTo>
                  <a:pt x="431" y="127"/>
                  <a:pt x="431" y="127"/>
                  <a:pt x="438" y="127"/>
                </a:cubicBezTo>
                <a:cubicBezTo>
                  <a:pt x="438" y="127"/>
                  <a:pt x="445" y="127"/>
                  <a:pt x="452" y="134"/>
                </a:cubicBezTo>
                <a:lnTo>
                  <a:pt x="452" y="127"/>
                </a:lnTo>
                <a:cubicBezTo>
                  <a:pt x="445" y="127"/>
                  <a:pt x="452" y="127"/>
                  <a:pt x="445" y="127"/>
                </a:cubicBezTo>
                <a:cubicBezTo>
                  <a:pt x="445" y="120"/>
                  <a:pt x="445" y="120"/>
                  <a:pt x="445" y="120"/>
                </a:cubicBezTo>
                <a:cubicBezTo>
                  <a:pt x="445" y="120"/>
                  <a:pt x="445" y="113"/>
                  <a:pt x="452" y="113"/>
                </a:cubicBezTo>
                <a:cubicBezTo>
                  <a:pt x="445" y="106"/>
                  <a:pt x="438" y="99"/>
                  <a:pt x="431" y="99"/>
                </a:cubicBezTo>
                <a:cubicBezTo>
                  <a:pt x="424" y="99"/>
                  <a:pt x="424" y="99"/>
                  <a:pt x="424" y="99"/>
                </a:cubicBezTo>
                <a:cubicBezTo>
                  <a:pt x="424" y="99"/>
                  <a:pt x="424" y="99"/>
                  <a:pt x="417" y="99"/>
                </a:cubicBezTo>
                <a:cubicBezTo>
                  <a:pt x="417" y="99"/>
                  <a:pt x="417" y="99"/>
                  <a:pt x="417" y="106"/>
                </a:cubicBezTo>
                <a:cubicBezTo>
                  <a:pt x="417" y="106"/>
                  <a:pt x="417" y="106"/>
                  <a:pt x="424" y="106"/>
                </a:cubicBezTo>
                <a:cubicBezTo>
                  <a:pt x="417" y="106"/>
                  <a:pt x="417" y="106"/>
                  <a:pt x="417" y="106"/>
                </a:cubicBezTo>
                <a:cubicBezTo>
                  <a:pt x="410" y="106"/>
                  <a:pt x="410" y="106"/>
                  <a:pt x="410" y="106"/>
                </a:cubicBezTo>
                <a:cubicBezTo>
                  <a:pt x="410" y="106"/>
                  <a:pt x="410" y="99"/>
                  <a:pt x="417" y="99"/>
                </a:cubicBezTo>
                <a:cubicBezTo>
                  <a:pt x="417" y="99"/>
                  <a:pt x="417" y="99"/>
                  <a:pt x="417" y="92"/>
                </a:cubicBezTo>
                <a:lnTo>
                  <a:pt x="417" y="99"/>
                </a:lnTo>
                <a:cubicBezTo>
                  <a:pt x="424" y="92"/>
                  <a:pt x="424" y="92"/>
                  <a:pt x="424" y="92"/>
                </a:cubicBezTo>
                <a:cubicBezTo>
                  <a:pt x="389" y="71"/>
                  <a:pt x="346" y="57"/>
                  <a:pt x="297" y="57"/>
                </a:cubicBezTo>
                <a:cubicBezTo>
                  <a:pt x="262" y="57"/>
                  <a:pt x="226" y="71"/>
                  <a:pt x="191" y="85"/>
                </a:cubicBezTo>
                <a:close/>
                <a:moveTo>
                  <a:pt x="198" y="92"/>
                </a:moveTo>
                <a:lnTo>
                  <a:pt x="198" y="92"/>
                </a:lnTo>
                <a:close/>
                <a:moveTo>
                  <a:pt x="410" y="233"/>
                </a:moveTo>
                <a:lnTo>
                  <a:pt x="410" y="233"/>
                </a:lnTo>
                <a:cubicBezTo>
                  <a:pt x="410" y="233"/>
                  <a:pt x="410" y="233"/>
                  <a:pt x="403" y="233"/>
                </a:cubicBezTo>
                <a:cubicBezTo>
                  <a:pt x="410" y="233"/>
                  <a:pt x="410" y="233"/>
                  <a:pt x="410" y="233"/>
                </a:cubicBezTo>
                <a:lnTo>
                  <a:pt x="403" y="233"/>
                </a:lnTo>
                <a:cubicBezTo>
                  <a:pt x="403" y="226"/>
                  <a:pt x="403" y="226"/>
                  <a:pt x="403" y="226"/>
                </a:cubicBezTo>
                <a:lnTo>
                  <a:pt x="403" y="219"/>
                </a:lnTo>
                <a:lnTo>
                  <a:pt x="410" y="226"/>
                </a:lnTo>
                <a:cubicBezTo>
                  <a:pt x="410" y="219"/>
                  <a:pt x="410" y="219"/>
                  <a:pt x="410" y="219"/>
                </a:cubicBezTo>
                <a:cubicBezTo>
                  <a:pt x="410" y="219"/>
                  <a:pt x="410" y="219"/>
                  <a:pt x="403" y="219"/>
                </a:cubicBezTo>
                <a:cubicBezTo>
                  <a:pt x="403" y="219"/>
                  <a:pt x="403" y="219"/>
                  <a:pt x="396" y="219"/>
                </a:cubicBezTo>
                <a:lnTo>
                  <a:pt x="389" y="226"/>
                </a:lnTo>
                <a:lnTo>
                  <a:pt x="396" y="226"/>
                </a:lnTo>
                <a:cubicBezTo>
                  <a:pt x="396" y="226"/>
                  <a:pt x="389" y="233"/>
                  <a:pt x="396" y="233"/>
                </a:cubicBezTo>
                <a:cubicBezTo>
                  <a:pt x="396" y="233"/>
                  <a:pt x="396" y="233"/>
                  <a:pt x="396" y="240"/>
                </a:cubicBezTo>
                <a:lnTo>
                  <a:pt x="403" y="240"/>
                </a:lnTo>
                <a:cubicBezTo>
                  <a:pt x="396" y="240"/>
                  <a:pt x="396" y="240"/>
                  <a:pt x="396" y="240"/>
                </a:cubicBezTo>
                <a:cubicBezTo>
                  <a:pt x="396" y="247"/>
                  <a:pt x="396" y="247"/>
                  <a:pt x="396" y="247"/>
                </a:cubicBezTo>
                <a:cubicBezTo>
                  <a:pt x="396" y="247"/>
                  <a:pt x="396" y="247"/>
                  <a:pt x="403" y="247"/>
                </a:cubicBezTo>
                <a:cubicBezTo>
                  <a:pt x="403" y="254"/>
                  <a:pt x="403" y="254"/>
                  <a:pt x="410" y="254"/>
                </a:cubicBezTo>
                <a:cubicBezTo>
                  <a:pt x="410" y="247"/>
                  <a:pt x="410" y="247"/>
                  <a:pt x="410" y="247"/>
                </a:cubicBezTo>
                <a:cubicBezTo>
                  <a:pt x="410" y="240"/>
                  <a:pt x="410" y="240"/>
                  <a:pt x="410" y="240"/>
                </a:cubicBezTo>
                <a:cubicBezTo>
                  <a:pt x="410" y="233"/>
                  <a:pt x="410" y="233"/>
                  <a:pt x="410" y="233"/>
                </a:cubicBezTo>
                <a:cubicBezTo>
                  <a:pt x="410" y="233"/>
                  <a:pt x="410" y="233"/>
                  <a:pt x="410" y="240"/>
                </a:cubicBezTo>
                <a:cubicBezTo>
                  <a:pt x="410" y="233"/>
                  <a:pt x="410" y="233"/>
                  <a:pt x="410" y="233"/>
                </a:cubicBezTo>
                <a:close/>
                <a:moveTo>
                  <a:pt x="332" y="233"/>
                </a:moveTo>
                <a:lnTo>
                  <a:pt x="332" y="233"/>
                </a:lnTo>
                <a:close/>
                <a:moveTo>
                  <a:pt x="417" y="106"/>
                </a:moveTo>
                <a:lnTo>
                  <a:pt x="417" y="106"/>
                </a:lnTo>
                <a:cubicBezTo>
                  <a:pt x="417" y="113"/>
                  <a:pt x="417" y="106"/>
                  <a:pt x="417" y="113"/>
                </a:cubicBezTo>
                <a:lnTo>
                  <a:pt x="417" y="120"/>
                </a:lnTo>
                <a:cubicBezTo>
                  <a:pt x="417" y="120"/>
                  <a:pt x="417" y="120"/>
                  <a:pt x="410" y="120"/>
                </a:cubicBezTo>
                <a:lnTo>
                  <a:pt x="410" y="113"/>
                </a:lnTo>
                <a:cubicBezTo>
                  <a:pt x="403" y="113"/>
                  <a:pt x="403" y="113"/>
                  <a:pt x="403" y="113"/>
                </a:cubicBezTo>
                <a:cubicBezTo>
                  <a:pt x="410" y="113"/>
                  <a:pt x="410" y="113"/>
                  <a:pt x="410" y="113"/>
                </a:cubicBezTo>
                <a:cubicBezTo>
                  <a:pt x="410" y="113"/>
                  <a:pt x="410" y="113"/>
                  <a:pt x="403" y="106"/>
                </a:cubicBezTo>
                <a:lnTo>
                  <a:pt x="410" y="106"/>
                </a:lnTo>
                <a:lnTo>
                  <a:pt x="417" y="106"/>
                </a:lnTo>
                <a:close/>
                <a:moveTo>
                  <a:pt x="332" y="71"/>
                </a:moveTo>
                <a:lnTo>
                  <a:pt x="332" y="71"/>
                </a:lnTo>
                <a:cubicBezTo>
                  <a:pt x="325" y="71"/>
                  <a:pt x="325" y="71"/>
                  <a:pt x="325" y="71"/>
                </a:cubicBezTo>
                <a:cubicBezTo>
                  <a:pt x="325" y="71"/>
                  <a:pt x="325" y="71"/>
                  <a:pt x="318" y="71"/>
                </a:cubicBezTo>
                <a:cubicBezTo>
                  <a:pt x="318" y="71"/>
                  <a:pt x="318" y="71"/>
                  <a:pt x="325" y="71"/>
                </a:cubicBezTo>
                <a:cubicBezTo>
                  <a:pt x="318" y="71"/>
                  <a:pt x="311" y="71"/>
                  <a:pt x="311" y="71"/>
                </a:cubicBezTo>
                <a:cubicBezTo>
                  <a:pt x="311" y="71"/>
                  <a:pt x="311" y="71"/>
                  <a:pt x="311" y="64"/>
                </a:cubicBezTo>
                <a:cubicBezTo>
                  <a:pt x="318" y="64"/>
                  <a:pt x="318" y="64"/>
                  <a:pt x="318" y="64"/>
                </a:cubicBezTo>
                <a:cubicBezTo>
                  <a:pt x="318" y="71"/>
                  <a:pt x="318" y="64"/>
                  <a:pt x="325" y="71"/>
                </a:cubicBezTo>
                <a:lnTo>
                  <a:pt x="325" y="64"/>
                </a:lnTo>
                <a:cubicBezTo>
                  <a:pt x="325" y="64"/>
                  <a:pt x="325" y="64"/>
                  <a:pt x="325" y="71"/>
                </a:cubicBezTo>
                <a:cubicBezTo>
                  <a:pt x="325" y="64"/>
                  <a:pt x="325" y="64"/>
                  <a:pt x="332" y="64"/>
                </a:cubicBezTo>
                <a:cubicBezTo>
                  <a:pt x="332" y="64"/>
                  <a:pt x="332" y="71"/>
                  <a:pt x="339" y="71"/>
                </a:cubicBezTo>
                <a:cubicBezTo>
                  <a:pt x="332" y="71"/>
                  <a:pt x="332" y="71"/>
                  <a:pt x="332" y="71"/>
                </a:cubicBezTo>
                <a:close/>
                <a:moveTo>
                  <a:pt x="311" y="71"/>
                </a:moveTo>
                <a:lnTo>
                  <a:pt x="311" y="71"/>
                </a:lnTo>
                <a:cubicBezTo>
                  <a:pt x="318" y="71"/>
                  <a:pt x="318" y="71"/>
                  <a:pt x="318" y="71"/>
                </a:cubicBezTo>
                <a:lnTo>
                  <a:pt x="318" y="78"/>
                </a:lnTo>
                <a:cubicBezTo>
                  <a:pt x="311" y="78"/>
                  <a:pt x="311" y="78"/>
                  <a:pt x="311" y="78"/>
                </a:cubicBezTo>
                <a:cubicBezTo>
                  <a:pt x="311" y="85"/>
                  <a:pt x="311" y="85"/>
                  <a:pt x="311" y="85"/>
                </a:cubicBezTo>
                <a:cubicBezTo>
                  <a:pt x="304" y="85"/>
                  <a:pt x="304" y="85"/>
                  <a:pt x="304" y="85"/>
                </a:cubicBezTo>
                <a:cubicBezTo>
                  <a:pt x="304" y="85"/>
                  <a:pt x="304" y="85"/>
                  <a:pt x="311" y="85"/>
                </a:cubicBezTo>
                <a:cubicBezTo>
                  <a:pt x="304" y="85"/>
                  <a:pt x="304" y="78"/>
                  <a:pt x="304" y="78"/>
                </a:cubicBezTo>
                <a:lnTo>
                  <a:pt x="304" y="85"/>
                </a:lnTo>
                <a:cubicBezTo>
                  <a:pt x="297" y="85"/>
                  <a:pt x="297" y="78"/>
                  <a:pt x="297" y="78"/>
                </a:cubicBezTo>
                <a:cubicBezTo>
                  <a:pt x="304" y="78"/>
                  <a:pt x="304" y="78"/>
                  <a:pt x="304" y="78"/>
                </a:cubicBezTo>
                <a:cubicBezTo>
                  <a:pt x="304" y="78"/>
                  <a:pt x="304" y="78"/>
                  <a:pt x="297" y="78"/>
                </a:cubicBezTo>
                <a:cubicBezTo>
                  <a:pt x="297" y="78"/>
                  <a:pt x="297" y="78"/>
                  <a:pt x="297" y="71"/>
                </a:cubicBezTo>
                <a:cubicBezTo>
                  <a:pt x="297" y="71"/>
                  <a:pt x="297" y="71"/>
                  <a:pt x="290" y="71"/>
                </a:cubicBezTo>
                <a:cubicBezTo>
                  <a:pt x="290" y="71"/>
                  <a:pt x="290" y="71"/>
                  <a:pt x="297" y="71"/>
                </a:cubicBezTo>
                <a:cubicBezTo>
                  <a:pt x="297" y="71"/>
                  <a:pt x="297" y="71"/>
                  <a:pt x="304" y="71"/>
                </a:cubicBezTo>
                <a:lnTo>
                  <a:pt x="311" y="71"/>
                </a:lnTo>
                <a:close/>
                <a:moveTo>
                  <a:pt x="262" y="205"/>
                </a:moveTo>
                <a:lnTo>
                  <a:pt x="262" y="205"/>
                </a:lnTo>
                <a:lnTo>
                  <a:pt x="269" y="205"/>
                </a:lnTo>
                <a:cubicBezTo>
                  <a:pt x="262" y="205"/>
                  <a:pt x="262" y="205"/>
                  <a:pt x="262" y="205"/>
                </a:cubicBezTo>
                <a:cubicBezTo>
                  <a:pt x="255" y="205"/>
                  <a:pt x="255" y="205"/>
                  <a:pt x="255" y="205"/>
                </a:cubicBezTo>
                <a:cubicBezTo>
                  <a:pt x="255" y="205"/>
                  <a:pt x="255" y="205"/>
                  <a:pt x="248" y="205"/>
                </a:cubicBezTo>
                <a:cubicBezTo>
                  <a:pt x="255" y="205"/>
                  <a:pt x="255" y="205"/>
                  <a:pt x="255" y="205"/>
                </a:cubicBezTo>
                <a:lnTo>
                  <a:pt x="255" y="198"/>
                </a:lnTo>
                <a:lnTo>
                  <a:pt x="255" y="205"/>
                </a:lnTo>
                <a:cubicBezTo>
                  <a:pt x="255" y="198"/>
                  <a:pt x="248" y="198"/>
                  <a:pt x="248" y="198"/>
                </a:cubicBezTo>
                <a:lnTo>
                  <a:pt x="255" y="198"/>
                </a:lnTo>
                <a:cubicBezTo>
                  <a:pt x="255" y="191"/>
                  <a:pt x="255" y="191"/>
                  <a:pt x="255" y="191"/>
                </a:cubicBezTo>
                <a:cubicBezTo>
                  <a:pt x="255" y="191"/>
                  <a:pt x="255" y="191"/>
                  <a:pt x="248" y="191"/>
                </a:cubicBezTo>
                <a:lnTo>
                  <a:pt x="248" y="184"/>
                </a:lnTo>
                <a:cubicBezTo>
                  <a:pt x="248" y="177"/>
                  <a:pt x="248" y="177"/>
                  <a:pt x="248" y="177"/>
                </a:cubicBezTo>
                <a:lnTo>
                  <a:pt x="255" y="177"/>
                </a:lnTo>
                <a:lnTo>
                  <a:pt x="248" y="177"/>
                </a:lnTo>
                <a:cubicBezTo>
                  <a:pt x="255" y="177"/>
                  <a:pt x="255" y="177"/>
                  <a:pt x="255" y="177"/>
                </a:cubicBezTo>
                <a:cubicBezTo>
                  <a:pt x="255" y="184"/>
                  <a:pt x="255" y="184"/>
                  <a:pt x="255" y="184"/>
                </a:cubicBezTo>
                <a:cubicBezTo>
                  <a:pt x="255" y="191"/>
                  <a:pt x="255" y="191"/>
                  <a:pt x="255" y="191"/>
                </a:cubicBezTo>
                <a:cubicBezTo>
                  <a:pt x="262" y="191"/>
                  <a:pt x="262" y="191"/>
                  <a:pt x="262" y="191"/>
                </a:cubicBezTo>
                <a:cubicBezTo>
                  <a:pt x="262" y="198"/>
                  <a:pt x="262" y="198"/>
                  <a:pt x="262" y="198"/>
                </a:cubicBezTo>
                <a:lnTo>
                  <a:pt x="269" y="198"/>
                </a:lnTo>
                <a:cubicBezTo>
                  <a:pt x="269" y="198"/>
                  <a:pt x="262" y="198"/>
                  <a:pt x="262" y="205"/>
                </a:cubicBezTo>
                <a:close/>
                <a:moveTo>
                  <a:pt x="248" y="184"/>
                </a:moveTo>
                <a:lnTo>
                  <a:pt x="248" y="184"/>
                </a:lnTo>
                <a:close/>
                <a:moveTo>
                  <a:pt x="248" y="191"/>
                </a:moveTo>
                <a:lnTo>
                  <a:pt x="248" y="191"/>
                </a:lnTo>
                <a:cubicBezTo>
                  <a:pt x="248" y="191"/>
                  <a:pt x="248" y="191"/>
                  <a:pt x="240" y="191"/>
                </a:cubicBezTo>
                <a:cubicBezTo>
                  <a:pt x="248" y="191"/>
                  <a:pt x="248" y="198"/>
                  <a:pt x="248" y="198"/>
                </a:cubicBezTo>
                <a:cubicBezTo>
                  <a:pt x="240" y="198"/>
                  <a:pt x="240" y="198"/>
                  <a:pt x="240" y="198"/>
                </a:cubicBezTo>
                <a:cubicBezTo>
                  <a:pt x="233" y="198"/>
                  <a:pt x="233" y="205"/>
                  <a:pt x="233" y="205"/>
                </a:cubicBezTo>
                <a:cubicBezTo>
                  <a:pt x="233" y="198"/>
                  <a:pt x="233" y="198"/>
                  <a:pt x="233" y="198"/>
                </a:cubicBezTo>
                <a:cubicBezTo>
                  <a:pt x="233" y="198"/>
                  <a:pt x="233" y="198"/>
                  <a:pt x="240" y="198"/>
                </a:cubicBezTo>
                <a:cubicBezTo>
                  <a:pt x="233" y="198"/>
                  <a:pt x="233" y="198"/>
                  <a:pt x="233" y="191"/>
                </a:cubicBezTo>
                <a:cubicBezTo>
                  <a:pt x="233" y="191"/>
                  <a:pt x="233" y="191"/>
                  <a:pt x="240" y="191"/>
                </a:cubicBezTo>
                <a:cubicBezTo>
                  <a:pt x="240" y="191"/>
                  <a:pt x="240" y="191"/>
                  <a:pt x="240" y="184"/>
                </a:cubicBezTo>
                <a:cubicBezTo>
                  <a:pt x="240" y="191"/>
                  <a:pt x="240" y="191"/>
                  <a:pt x="240" y="191"/>
                </a:cubicBezTo>
                <a:cubicBezTo>
                  <a:pt x="240" y="191"/>
                  <a:pt x="248" y="184"/>
                  <a:pt x="248" y="191"/>
                </a:cubicBezTo>
                <a:close/>
                <a:moveTo>
                  <a:pt x="233" y="269"/>
                </a:moveTo>
                <a:lnTo>
                  <a:pt x="233" y="269"/>
                </a:lnTo>
                <a:lnTo>
                  <a:pt x="233" y="262"/>
                </a:lnTo>
                <a:lnTo>
                  <a:pt x="240" y="262"/>
                </a:lnTo>
                <a:lnTo>
                  <a:pt x="248" y="254"/>
                </a:lnTo>
                <a:lnTo>
                  <a:pt x="255" y="254"/>
                </a:lnTo>
                <a:cubicBezTo>
                  <a:pt x="255" y="254"/>
                  <a:pt x="255" y="254"/>
                  <a:pt x="262" y="254"/>
                </a:cubicBezTo>
                <a:lnTo>
                  <a:pt x="269" y="254"/>
                </a:lnTo>
                <a:cubicBezTo>
                  <a:pt x="269" y="254"/>
                  <a:pt x="269" y="254"/>
                  <a:pt x="269" y="247"/>
                </a:cubicBezTo>
                <a:cubicBezTo>
                  <a:pt x="276" y="247"/>
                  <a:pt x="276" y="254"/>
                  <a:pt x="276" y="254"/>
                </a:cubicBezTo>
                <a:lnTo>
                  <a:pt x="276" y="247"/>
                </a:lnTo>
                <a:cubicBezTo>
                  <a:pt x="283" y="247"/>
                  <a:pt x="283" y="247"/>
                  <a:pt x="283" y="247"/>
                </a:cubicBezTo>
                <a:lnTo>
                  <a:pt x="283" y="254"/>
                </a:lnTo>
                <a:lnTo>
                  <a:pt x="290" y="247"/>
                </a:lnTo>
                <a:cubicBezTo>
                  <a:pt x="290" y="247"/>
                  <a:pt x="290" y="247"/>
                  <a:pt x="290" y="254"/>
                </a:cubicBezTo>
                <a:cubicBezTo>
                  <a:pt x="290" y="247"/>
                  <a:pt x="290" y="247"/>
                  <a:pt x="290" y="247"/>
                </a:cubicBezTo>
                <a:cubicBezTo>
                  <a:pt x="290" y="254"/>
                  <a:pt x="290" y="254"/>
                  <a:pt x="290" y="254"/>
                </a:cubicBezTo>
                <a:lnTo>
                  <a:pt x="290" y="262"/>
                </a:lnTo>
                <a:cubicBezTo>
                  <a:pt x="297" y="262"/>
                  <a:pt x="297" y="262"/>
                  <a:pt x="297" y="262"/>
                </a:cubicBezTo>
                <a:cubicBezTo>
                  <a:pt x="297" y="262"/>
                  <a:pt x="297" y="262"/>
                  <a:pt x="304" y="262"/>
                </a:cubicBezTo>
                <a:cubicBezTo>
                  <a:pt x="304" y="269"/>
                  <a:pt x="304" y="269"/>
                  <a:pt x="304" y="269"/>
                </a:cubicBezTo>
                <a:lnTo>
                  <a:pt x="311" y="269"/>
                </a:lnTo>
                <a:lnTo>
                  <a:pt x="318" y="269"/>
                </a:lnTo>
                <a:cubicBezTo>
                  <a:pt x="318" y="262"/>
                  <a:pt x="318" y="262"/>
                  <a:pt x="325" y="262"/>
                </a:cubicBezTo>
                <a:lnTo>
                  <a:pt x="325" y="269"/>
                </a:lnTo>
                <a:cubicBezTo>
                  <a:pt x="332" y="269"/>
                  <a:pt x="332" y="269"/>
                  <a:pt x="332" y="269"/>
                </a:cubicBezTo>
                <a:lnTo>
                  <a:pt x="339" y="269"/>
                </a:lnTo>
                <a:cubicBezTo>
                  <a:pt x="339" y="269"/>
                  <a:pt x="339" y="269"/>
                  <a:pt x="346" y="269"/>
                </a:cubicBezTo>
                <a:cubicBezTo>
                  <a:pt x="353" y="269"/>
                  <a:pt x="353" y="269"/>
                  <a:pt x="353" y="269"/>
                </a:cubicBezTo>
                <a:cubicBezTo>
                  <a:pt x="353" y="269"/>
                  <a:pt x="353" y="269"/>
                  <a:pt x="361" y="276"/>
                </a:cubicBezTo>
                <a:cubicBezTo>
                  <a:pt x="353" y="276"/>
                  <a:pt x="353" y="276"/>
                  <a:pt x="353" y="276"/>
                </a:cubicBezTo>
                <a:cubicBezTo>
                  <a:pt x="353" y="283"/>
                  <a:pt x="353" y="283"/>
                  <a:pt x="353" y="283"/>
                </a:cubicBezTo>
                <a:lnTo>
                  <a:pt x="361" y="290"/>
                </a:lnTo>
                <a:lnTo>
                  <a:pt x="361" y="297"/>
                </a:lnTo>
                <a:cubicBezTo>
                  <a:pt x="368" y="297"/>
                  <a:pt x="361" y="304"/>
                  <a:pt x="368" y="304"/>
                </a:cubicBezTo>
                <a:cubicBezTo>
                  <a:pt x="368" y="311"/>
                  <a:pt x="368" y="311"/>
                  <a:pt x="375" y="318"/>
                </a:cubicBezTo>
                <a:lnTo>
                  <a:pt x="375" y="311"/>
                </a:lnTo>
                <a:lnTo>
                  <a:pt x="375" y="318"/>
                </a:lnTo>
                <a:cubicBezTo>
                  <a:pt x="375" y="318"/>
                  <a:pt x="375" y="318"/>
                  <a:pt x="382" y="318"/>
                </a:cubicBezTo>
                <a:lnTo>
                  <a:pt x="382" y="325"/>
                </a:lnTo>
                <a:cubicBezTo>
                  <a:pt x="389" y="325"/>
                  <a:pt x="389" y="325"/>
                  <a:pt x="389" y="325"/>
                </a:cubicBezTo>
                <a:cubicBezTo>
                  <a:pt x="396" y="325"/>
                  <a:pt x="396" y="325"/>
                  <a:pt x="396" y="325"/>
                </a:cubicBezTo>
                <a:lnTo>
                  <a:pt x="403" y="325"/>
                </a:lnTo>
                <a:cubicBezTo>
                  <a:pt x="403" y="325"/>
                  <a:pt x="403" y="325"/>
                  <a:pt x="403" y="332"/>
                </a:cubicBezTo>
                <a:lnTo>
                  <a:pt x="396" y="332"/>
                </a:lnTo>
                <a:cubicBezTo>
                  <a:pt x="396" y="332"/>
                  <a:pt x="396" y="332"/>
                  <a:pt x="396" y="339"/>
                </a:cubicBezTo>
                <a:cubicBezTo>
                  <a:pt x="396" y="347"/>
                  <a:pt x="396" y="347"/>
                  <a:pt x="389" y="347"/>
                </a:cubicBezTo>
                <a:cubicBezTo>
                  <a:pt x="389" y="347"/>
                  <a:pt x="389" y="347"/>
                  <a:pt x="389" y="354"/>
                </a:cubicBezTo>
                <a:lnTo>
                  <a:pt x="382" y="354"/>
                </a:lnTo>
                <a:cubicBezTo>
                  <a:pt x="382" y="361"/>
                  <a:pt x="375" y="361"/>
                  <a:pt x="375" y="361"/>
                </a:cubicBezTo>
                <a:cubicBezTo>
                  <a:pt x="375" y="368"/>
                  <a:pt x="375" y="368"/>
                  <a:pt x="375" y="368"/>
                </a:cubicBezTo>
                <a:lnTo>
                  <a:pt x="368" y="368"/>
                </a:lnTo>
                <a:lnTo>
                  <a:pt x="368" y="375"/>
                </a:lnTo>
                <a:cubicBezTo>
                  <a:pt x="368" y="375"/>
                  <a:pt x="368" y="375"/>
                  <a:pt x="368" y="382"/>
                </a:cubicBezTo>
                <a:cubicBezTo>
                  <a:pt x="375" y="389"/>
                  <a:pt x="375" y="389"/>
                  <a:pt x="375" y="389"/>
                </a:cubicBezTo>
                <a:cubicBezTo>
                  <a:pt x="375" y="396"/>
                  <a:pt x="375" y="396"/>
                  <a:pt x="375" y="396"/>
                </a:cubicBezTo>
                <a:lnTo>
                  <a:pt x="375" y="403"/>
                </a:lnTo>
                <a:cubicBezTo>
                  <a:pt x="375" y="403"/>
                  <a:pt x="375" y="403"/>
                  <a:pt x="368" y="403"/>
                </a:cubicBezTo>
                <a:cubicBezTo>
                  <a:pt x="361" y="410"/>
                  <a:pt x="361" y="410"/>
                  <a:pt x="361" y="410"/>
                </a:cubicBezTo>
                <a:lnTo>
                  <a:pt x="361" y="417"/>
                </a:lnTo>
                <a:lnTo>
                  <a:pt x="361" y="424"/>
                </a:lnTo>
                <a:cubicBezTo>
                  <a:pt x="361" y="424"/>
                  <a:pt x="353" y="424"/>
                  <a:pt x="353" y="431"/>
                </a:cubicBezTo>
                <a:lnTo>
                  <a:pt x="353" y="438"/>
                </a:lnTo>
                <a:lnTo>
                  <a:pt x="346" y="438"/>
                </a:lnTo>
                <a:cubicBezTo>
                  <a:pt x="346" y="445"/>
                  <a:pt x="339" y="445"/>
                  <a:pt x="339" y="452"/>
                </a:cubicBezTo>
                <a:cubicBezTo>
                  <a:pt x="332" y="452"/>
                  <a:pt x="332" y="452"/>
                  <a:pt x="332" y="452"/>
                </a:cubicBezTo>
                <a:cubicBezTo>
                  <a:pt x="325" y="452"/>
                  <a:pt x="325" y="452"/>
                  <a:pt x="325" y="452"/>
                </a:cubicBezTo>
                <a:lnTo>
                  <a:pt x="318" y="452"/>
                </a:lnTo>
                <a:cubicBezTo>
                  <a:pt x="318" y="460"/>
                  <a:pt x="318" y="452"/>
                  <a:pt x="318" y="452"/>
                </a:cubicBezTo>
                <a:cubicBezTo>
                  <a:pt x="318" y="460"/>
                  <a:pt x="318" y="460"/>
                  <a:pt x="318" y="460"/>
                </a:cubicBezTo>
                <a:cubicBezTo>
                  <a:pt x="311" y="460"/>
                  <a:pt x="311" y="452"/>
                  <a:pt x="311" y="452"/>
                </a:cubicBezTo>
                <a:cubicBezTo>
                  <a:pt x="311" y="445"/>
                  <a:pt x="311" y="445"/>
                  <a:pt x="311" y="445"/>
                </a:cubicBezTo>
                <a:cubicBezTo>
                  <a:pt x="311" y="445"/>
                  <a:pt x="311" y="438"/>
                  <a:pt x="304" y="438"/>
                </a:cubicBezTo>
                <a:cubicBezTo>
                  <a:pt x="304" y="431"/>
                  <a:pt x="304" y="431"/>
                  <a:pt x="304" y="431"/>
                </a:cubicBezTo>
                <a:cubicBezTo>
                  <a:pt x="304" y="431"/>
                  <a:pt x="304" y="431"/>
                  <a:pt x="304" y="424"/>
                </a:cubicBezTo>
                <a:cubicBezTo>
                  <a:pt x="304" y="417"/>
                  <a:pt x="297" y="417"/>
                  <a:pt x="297" y="417"/>
                </a:cubicBezTo>
                <a:lnTo>
                  <a:pt x="297" y="410"/>
                </a:lnTo>
                <a:cubicBezTo>
                  <a:pt x="297" y="403"/>
                  <a:pt x="297" y="403"/>
                  <a:pt x="297" y="403"/>
                </a:cubicBezTo>
                <a:lnTo>
                  <a:pt x="297" y="396"/>
                </a:lnTo>
                <a:cubicBezTo>
                  <a:pt x="297" y="389"/>
                  <a:pt x="297" y="389"/>
                  <a:pt x="297" y="389"/>
                </a:cubicBezTo>
                <a:cubicBezTo>
                  <a:pt x="297" y="382"/>
                  <a:pt x="297" y="382"/>
                  <a:pt x="297" y="382"/>
                </a:cubicBezTo>
                <a:cubicBezTo>
                  <a:pt x="297" y="382"/>
                  <a:pt x="297" y="382"/>
                  <a:pt x="297" y="375"/>
                </a:cubicBezTo>
                <a:lnTo>
                  <a:pt x="297" y="368"/>
                </a:lnTo>
                <a:cubicBezTo>
                  <a:pt x="290" y="368"/>
                  <a:pt x="290" y="368"/>
                  <a:pt x="290" y="368"/>
                </a:cubicBezTo>
                <a:cubicBezTo>
                  <a:pt x="290" y="361"/>
                  <a:pt x="290" y="361"/>
                  <a:pt x="290" y="361"/>
                </a:cubicBezTo>
                <a:cubicBezTo>
                  <a:pt x="283" y="361"/>
                  <a:pt x="283" y="361"/>
                  <a:pt x="283" y="361"/>
                </a:cubicBezTo>
                <a:cubicBezTo>
                  <a:pt x="290" y="361"/>
                  <a:pt x="290" y="361"/>
                  <a:pt x="290" y="354"/>
                </a:cubicBezTo>
                <a:lnTo>
                  <a:pt x="290" y="347"/>
                </a:lnTo>
                <a:cubicBezTo>
                  <a:pt x="283" y="347"/>
                  <a:pt x="290" y="347"/>
                  <a:pt x="283" y="347"/>
                </a:cubicBezTo>
                <a:cubicBezTo>
                  <a:pt x="283" y="347"/>
                  <a:pt x="276" y="347"/>
                  <a:pt x="276" y="339"/>
                </a:cubicBezTo>
                <a:cubicBezTo>
                  <a:pt x="276" y="339"/>
                  <a:pt x="276" y="339"/>
                  <a:pt x="269" y="339"/>
                </a:cubicBezTo>
                <a:cubicBezTo>
                  <a:pt x="262" y="339"/>
                  <a:pt x="262" y="339"/>
                  <a:pt x="262" y="339"/>
                </a:cubicBezTo>
                <a:lnTo>
                  <a:pt x="255" y="347"/>
                </a:lnTo>
                <a:lnTo>
                  <a:pt x="255" y="339"/>
                </a:lnTo>
                <a:cubicBezTo>
                  <a:pt x="255" y="339"/>
                  <a:pt x="255" y="339"/>
                  <a:pt x="255" y="347"/>
                </a:cubicBezTo>
                <a:cubicBezTo>
                  <a:pt x="255" y="347"/>
                  <a:pt x="255" y="339"/>
                  <a:pt x="248" y="339"/>
                </a:cubicBezTo>
                <a:cubicBezTo>
                  <a:pt x="248" y="347"/>
                  <a:pt x="248" y="347"/>
                  <a:pt x="248" y="347"/>
                </a:cubicBezTo>
                <a:cubicBezTo>
                  <a:pt x="240" y="347"/>
                  <a:pt x="240" y="347"/>
                  <a:pt x="240" y="347"/>
                </a:cubicBezTo>
                <a:cubicBezTo>
                  <a:pt x="233" y="339"/>
                  <a:pt x="233" y="339"/>
                  <a:pt x="233" y="339"/>
                </a:cubicBezTo>
                <a:cubicBezTo>
                  <a:pt x="226" y="339"/>
                  <a:pt x="226" y="339"/>
                  <a:pt x="226" y="339"/>
                </a:cubicBezTo>
                <a:cubicBezTo>
                  <a:pt x="226" y="332"/>
                  <a:pt x="226" y="332"/>
                  <a:pt x="226" y="332"/>
                </a:cubicBezTo>
                <a:cubicBezTo>
                  <a:pt x="226" y="332"/>
                  <a:pt x="219" y="332"/>
                  <a:pt x="219" y="325"/>
                </a:cubicBezTo>
                <a:cubicBezTo>
                  <a:pt x="219" y="325"/>
                  <a:pt x="219" y="325"/>
                  <a:pt x="212" y="325"/>
                </a:cubicBezTo>
                <a:cubicBezTo>
                  <a:pt x="212" y="318"/>
                  <a:pt x="212" y="318"/>
                  <a:pt x="212" y="318"/>
                </a:cubicBezTo>
                <a:cubicBezTo>
                  <a:pt x="219" y="318"/>
                  <a:pt x="219" y="318"/>
                  <a:pt x="219" y="318"/>
                </a:cubicBezTo>
                <a:cubicBezTo>
                  <a:pt x="212" y="318"/>
                  <a:pt x="212" y="318"/>
                  <a:pt x="212" y="318"/>
                </a:cubicBezTo>
                <a:lnTo>
                  <a:pt x="219" y="311"/>
                </a:lnTo>
                <a:lnTo>
                  <a:pt x="219" y="304"/>
                </a:lnTo>
                <a:cubicBezTo>
                  <a:pt x="219" y="304"/>
                  <a:pt x="219" y="297"/>
                  <a:pt x="212" y="297"/>
                </a:cubicBezTo>
                <a:cubicBezTo>
                  <a:pt x="219" y="297"/>
                  <a:pt x="219" y="297"/>
                  <a:pt x="219" y="297"/>
                </a:cubicBezTo>
                <a:cubicBezTo>
                  <a:pt x="219" y="290"/>
                  <a:pt x="219" y="290"/>
                  <a:pt x="219" y="290"/>
                </a:cubicBezTo>
                <a:cubicBezTo>
                  <a:pt x="219" y="283"/>
                  <a:pt x="219" y="283"/>
                  <a:pt x="219" y="283"/>
                </a:cubicBezTo>
                <a:lnTo>
                  <a:pt x="226" y="283"/>
                </a:lnTo>
                <a:lnTo>
                  <a:pt x="226" y="276"/>
                </a:lnTo>
                <a:cubicBezTo>
                  <a:pt x="233" y="276"/>
                  <a:pt x="233" y="276"/>
                  <a:pt x="233" y="276"/>
                </a:cubicBezTo>
                <a:cubicBezTo>
                  <a:pt x="233" y="269"/>
                  <a:pt x="233" y="269"/>
                  <a:pt x="233" y="269"/>
                </a:cubicBezTo>
                <a:close/>
                <a:moveTo>
                  <a:pt x="219" y="149"/>
                </a:moveTo>
                <a:lnTo>
                  <a:pt x="219" y="149"/>
                </a:lnTo>
                <a:cubicBezTo>
                  <a:pt x="219" y="149"/>
                  <a:pt x="219" y="149"/>
                  <a:pt x="219" y="156"/>
                </a:cubicBezTo>
                <a:cubicBezTo>
                  <a:pt x="212" y="156"/>
                  <a:pt x="212" y="156"/>
                  <a:pt x="212" y="156"/>
                </a:cubicBezTo>
                <a:lnTo>
                  <a:pt x="205" y="156"/>
                </a:lnTo>
                <a:lnTo>
                  <a:pt x="198" y="156"/>
                </a:lnTo>
                <a:cubicBezTo>
                  <a:pt x="198" y="149"/>
                  <a:pt x="205" y="149"/>
                  <a:pt x="205" y="149"/>
                </a:cubicBezTo>
                <a:cubicBezTo>
                  <a:pt x="198" y="149"/>
                  <a:pt x="198" y="149"/>
                  <a:pt x="198" y="149"/>
                </a:cubicBezTo>
                <a:cubicBezTo>
                  <a:pt x="198" y="149"/>
                  <a:pt x="198" y="149"/>
                  <a:pt x="205" y="149"/>
                </a:cubicBezTo>
                <a:cubicBezTo>
                  <a:pt x="198" y="149"/>
                  <a:pt x="198" y="149"/>
                  <a:pt x="198" y="141"/>
                </a:cubicBezTo>
                <a:cubicBezTo>
                  <a:pt x="198" y="141"/>
                  <a:pt x="198" y="149"/>
                  <a:pt x="198" y="141"/>
                </a:cubicBezTo>
                <a:lnTo>
                  <a:pt x="205" y="141"/>
                </a:lnTo>
                <a:cubicBezTo>
                  <a:pt x="205" y="149"/>
                  <a:pt x="205" y="149"/>
                  <a:pt x="205" y="149"/>
                </a:cubicBezTo>
                <a:cubicBezTo>
                  <a:pt x="205" y="141"/>
                  <a:pt x="205" y="141"/>
                  <a:pt x="205" y="141"/>
                </a:cubicBezTo>
                <a:lnTo>
                  <a:pt x="212" y="141"/>
                </a:lnTo>
                <a:cubicBezTo>
                  <a:pt x="212" y="141"/>
                  <a:pt x="212" y="141"/>
                  <a:pt x="219" y="141"/>
                </a:cubicBezTo>
                <a:lnTo>
                  <a:pt x="226" y="141"/>
                </a:lnTo>
                <a:cubicBezTo>
                  <a:pt x="226" y="149"/>
                  <a:pt x="226" y="149"/>
                  <a:pt x="226" y="149"/>
                </a:cubicBezTo>
                <a:cubicBezTo>
                  <a:pt x="226" y="149"/>
                  <a:pt x="226" y="149"/>
                  <a:pt x="219" y="149"/>
                </a:cubicBezTo>
                <a:close/>
                <a:moveTo>
                  <a:pt x="283" y="347"/>
                </a:moveTo>
                <a:lnTo>
                  <a:pt x="283" y="347"/>
                </a:lnTo>
                <a:close/>
                <a:moveTo>
                  <a:pt x="382" y="417"/>
                </a:moveTo>
                <a:lnTo>
                  <a:pt x="382" y="417"/>
                </a:lnTo>
                <a:lnTo>
                  <a:pt x="382" y="410"/>
                </a:lnTo>
                <a:cubicBezTo>
                  <a:pt x="382" y="410"/>
                  <a:pt x="382" y="410"/>
                  <a:pt x="382" y="403"/>
                </a:cubicBezTo>
                <a:cubicBezTo>
                  <a:pt x="389" y="403"/>
                  <a:pt x="389" y="403"/>
                  <a:pt x="389" y="403"/>
                </a:cubicBezTo>
                <a:cubicBezTo>
                  <a:pt x="389" y="396"/>
                  <a:pt x="389" y="396"/>
                  <a:pt x="389" y="396"/>
                </a:cubicBezTo>
                <a:cubicBezTo>
                  <a:pt x="389" y="396"/>
                  <a:pt x="389" y="396"/>
                  <a:pt x="396" y="396"/>
                </a:cubicBezTo>
                <a:cubicBezTo>
                  <a:pt x="396" y="396"/>
                  <a:pt x="396" y="396"/>
                  <a:pt x="396" y="389"/>
                </a:cubicBezTo>
                <a:cubicBezTo>
                  <a:pt x="396" y="389"/>
                  <a:pt x="396" y="389"/>
                  <a:pt x="396" y="396"/>
                </a:cubicBezTo>
                <a:cubicBezTo>
                  <a:pt x="403" y="396"/>
                  <a:pt x="396" y="396"/>
                  <a:pt x="403" y="396"/>
                </a:cubicBezTo>
                <a:cubicBezTo>
                  <a:pt x="403" y="396"/>
                  <a:pt x="403" y="396"/>
                  <a:pt x="403" y="403"/>
                </a:cubicBezTo>
                <a:cubicBezTo>
                  <a:pt x="396" y="403"/>
                  <a:pt x="396" y="403"/>
                  <a:pt x="396" y="403"/>
                </a:cubicBezTo>
                <a:lnTo>
                  <a:pt x="396" y="410"/>
                </a:lnTo>
                <a:cubicBezTo>
                  <a:pt x="396" y="410"/>
                  <a:pt x="396" y="417"/>
                  <a:pt x="396" y="424"/>
                </a:cubicBezTo>
                <a:cubicBezTo>
                  <a:pt x="396" y="424"/>
                  <a:pt x="389" y="424"/>
                  <a:pt x="389" y="431"/>
                </a:cubicBezTo>
                <a:cubicBezTo>
                  <a:pt x="382" y="431"/>
                  <a:pt x="382" y="431"/>
                  <a:pt x="382" y="424"/>
                </a:cubicBezTo>
                <a:cubicBezTo>
                  <a:pt x="382" y="424"/>
                  <a:pt x="382" y="424"/>
                  <a:pt x="382" y="417"/>
                </a:cubicBezTo>
                <a:close/>
                <a:moveTo>
                  <a:pt x="353" y="254"/>
                </a:moveTo>
                <a:lnTo>
                  <a:pt x="353" y="254"/>
                </a:lnTo>
                <a:close/>
                <a:moveTo>
                  <a:pt x="332" y="254"/>
                </a:moveTo>
                <a:lnTo>
                  <a:pt x="332" y="254"/>
                </a:lnTo>
                <a:cubicBezTo>
                  <a:pt x="325" y="254"/>
                  <a:pt x="325" y="254"/>
                  <a:pt x="325" y="254"/>
                </a:cubicBezTo>
                <a:cubicBezTo>
                  <a:pt x="332" y="254"/>
                  <a:pt x="332" y="254"/>
                  <a:pt x="332" y="254"/>
                </a:cubicBezTo>
                <a:close/>
                <a:moveTo>
                  <a:pt x="304" y="247"/>
                </a:moveTo>
                <a:lnTo>
                  <a:pt x="304" y="247"/>
                </a:lnTo>
                <a:lnTo>
                  <a:pt x="304" y="254"/>
                </a:lnTo>
                <a:cubicBezTo>
                  <a:pt x="304" y="247"/>
                  <a:pt x="297" y="247"/>
                  <a:pt x="297" y="247"/>
                </a:cubicBezTo>
                <a:lnTo>
                  <a:pt x="304" y="247"/>
                </a:lnTo>
                <a:close/>
                <a:moveTo>
                  <a:pt x="290" y="240"/>
                </a:moveTo>
                <a:lnTo>
                  <a:pt x="290" y="240"/>
                </a:lnTo>
                <a:cubicBezTo>
                  <a:pt x="283" y="240"/>
                  <a:pt x="283" y="247"/>
                  <a:pt x="283" y="247"/>
                </a:cubicBezTo>
                <a:cubicBezTo>
                  <a:pt x="283" y="240"/>
                  <a:pt x="283" y="240"/>
                  <a:pt x="283" y="240"/>
                </a:cubicBezTo>
                <a:cubicBezTo>
                  <a:pt x="283" y="240"/>
                  <a:pt x="283" y="240"/>
                  <a:pt x="290" y="240"/>
                </a:cubicBezTo>
                <a:close/>
                <a:moveTo>
                  <a:pt x="290" y="233"/>
                </a:moveTo>
                <a:lnTo>
                  <a:pt x="290" y="233"/>
                </a:lnTo>
                <a:cubicBezTo>
                  <a:pt x="283" y="233"/>
                  <a:pt x="283" y="233"/>
                  <a:pt x="283" y="233"/>
                </a:cubicBezTo>
                <a:lnTo>
                  <a:pt x="290" y="233"/>
                </a:lnTo>
                <a:close/>
                <a:moveTo>
                  <a:pt x="205" y="106"/>
                </a:moveTo>
                <a:lnTo>
                  <a:pt x="205" y="106"/>
                </a:lnTo>
                <a:lnTo>
                  <a:pt x="198" y="106"/>
                </a:lnTo>
                <a:cubicBezTo>
                  <a:pt x="198" y="106"/>
                  <a:pt x="198" y="106"/>
                  <a:pt x="198" y="99"/>
                </a:cubicBezTo>
                <a:cubicBezTo>
                  <a:pt x="198" y="99"/>
                  <a:pt x="198" y="99"/>
                  <a:pt x="205" y="99"/>
                </a:cubicBezTo>
                <a:cubicBezTo>
                  <a:pt x="205" y="99"/>
                  <a:pt x="198" y="99"/>
                  <a:pt x="198" y="106"/>
                </a:cubicBezTo>
                <a:cubicBezTo>
                  <a:pt x="205" y="106"/>
                  <a:pt x="205" y="106"/>
                  <a:pt x="205" y="106"/>
                </a:cubicBezTo>
                <a:close/>
                <a:moveTo>
                  <a:pt x="198" y="99"/>
                </a:moveTo>
                <a:lnTo>
                  <a:pt x="198" y="99"/>
                </a:lnTo>
                <a:close/>
                <a:moveTo>
                  <a:pt x="191" y="99"/>
                </a:moveTo>
                <a:lnTo>
                  <a:pt x="191" y="99"/>
                </a:lnTo>
                <a:lnTo>
                  <a:pt x="198" y="99"/>
                </a:lnTo>
                <a:lnTo>
                  <a:pt x="191" y="99"/>
                </a:lnTo>
                <a:close/>
                <a:moveTo>
                  <a:pt x="198" y="92"/>
                </a:moveTo>
                <a:lnTo>
                  <a:pt x="198" y="92"/>
                </a:lnTo>
                <a:lnTo>
                  <a:pt x="198" y="85"/>
                </a:lnTo>
                <a:lnTo>
                  <a:pt x="198" y="92"/>
                </a:lnTo>
                <a:close/>
                <a:moveTo>
                  <a:pt x="198" y="92"/>
                </a:moveTo>
                <a:lnTo>
                  <a:pt x="198" y="92"/>
                </a:lnTo>
                <a:close/>
                <a:moveTo>
                  <a:pt x="198" y="92"/>
                </a:moveTo>
                <a:lnTo>
                  <a:pt x="198" y="92"/>
                </a:lnTo>
                <a:close/>
                <a:moveTo>
                  <a:pt x="198" y="92"/>
                </a:moveTo>
                <a:lnTo>
                  <a:pt x="198" y="92"/>
                </a:lnTo>
                <a:close/>
                <a:moveTo>
                  <a:pt x="198" y="113"/>
                </a:moveTo>
                <a:lnTo>
                  <a:pt x="198" y="113"/>
                </a:lnTo>
                <a:close/>
                <a:moveTo>
                  <a:pt x="155" y="177"/>
                </a:moveTo>
                <a:lnTo>
                  <a:pt x="155" y="177"/>
                </a:lnTo>
                <a:close/>
                <a:moveTo>
                  <a:pt x="134" y="240"/>
                </a:moveTo>
                <a:lnTo>
                  <a:pt x="134" y="240"/>
                </a:lnTo>
                <a:cubicBezTo>
                  <a:pt x="134" y="233"/>
                  <a:pt x="134" y="233"/>
                  <a:pt x="134" y="233"/>
                </a:cubicBezTo>
                <a:lnTo>
                  <a:pt x="134" y="240"/>
                </a:lnTo>
                <a:lnTo>
                  <a:pt x="134" y="233"/>
                </a:lnTo>
                <a:cubicBezTo>
                  <a:pt x="127" y="233"/>
                  <a:pt x="127" y="233"/>
                  <a:pt x="127" y="233"/>
                </a:cubicBezTo>
                <a:lnTo>
                  <a:pt x="120" y="233"/>
                </a:lnTo>
                <a:lnTo>
                  <a:pt x="127" y="233"/>
                </a:lnTo>
                <a:cubicBezTo>
                  <a:pt x="127" y="226"/>
                  <a:pt x="127" y="226"/>
                  <a:pt x="127" y="226"/>
                </a:cubicBezTo>
                <a:cubicBezTo>
                  <a:pt x="127" y="226"/>
                  <a:pt x="127" y="226"/>
                  <a:pt x="127" y="219"/>
                </a:cubicBezTo>
                <a:lnTo>
                  <a:pt x="134" y="219"/>
                </a:lnTo>
                <a:cubicBezTo>
                  <a:pt x="134" y="226"/>
                  <a:pt x="127" y="226"/>
                  <a:pt x="127" y="226"/>
                </a:cubicBezTo>
                <a:cubicBezTo>
                  <a:pt x="127" y="226"/>
                  <a:pt x="127" y="226"/>
                  <a:pt x="134" y="226"/>
                </a:cubicBezTo>
                <a:cubicBezTo>
                  <a:pt x="134" y="226"/>
                  <a:pt x="134" y="233"/>
                  <a:pt x="134" y="226"/>
                </a:cubicBezTo>
                <a:cubicBezTo>
                  <a:pt x="134" y="226"/>
                  <a:pt x="134" y="226"/>
                  <a:pt x="141" y="226"/>
                </a:cubicBezTo>
                <a:cubicBezTo>
                  <a:pt x="134" y="233"/>
                  <a:pt x="134" y="233"/>
                  <a:pt x="134" y="233"/>
                </a:cubicBezTo>
                <a:lnTo>
                  <a:pt x="141" y="233"/>
                </a:lnTo>
                <a:cubicBezTo>
                  <a:pt x="141" y="233"/>
                  <a:pt x="141" y="233"/>
                  <a:pt x="134" y="233"/>
                </a:cubicBezTo>
                <a:cubicBezTo>
                  <a:pt x="141" y="233"/>
                  <a:pt x="141" y="233"/>
                  <a:pt x="141" y="233"/>
                </a:cubicBezTo>
                <a:lnTo>
                  <a:pt x="141" y="240"/>
                </a:lnTo>
                <a:cubicBezTo>
                  <a:pt x="141" y="240"/>
                  <a:pt x="141" y="240"/>
                  <a:pt x="134" y="240"/>
                </a:cubicBezTo>
                <a:close/>
                <a:moveTo>
                  <a:pt x="134" y="396"/>
                </a:moveTo>
                <a:lnTo>
                  <a:pt x="134" y="396"/>
                </a:lnTo>
                <a:lnTo>
                  <a:pt x="134" y="389"/>
                </a:lnTo>
                <a:lnTo>
                  <a:pt x="134" y="396"/>
                </a:lnTo>
                <a:close/>
                <a:moveTo>
                  <a:pt x="134" y="127"/>
                </a:moveTo>
                <a:lnTo>
                  <a:pt x="134" y="127"/>
                </a:lnTo>
                <a:cubicBezTo>
                  <a:pt x="134" y="134"/>
                  <a:pt x="134" y="134"/>
                  <a:pt x="134" y="134"/>
                </a:cubicBezTo>
                <a:cubicBezTo>
                  <a:pt x="134" y="134"/>
                  <a:pt x="134" y="134"/>
                  <a:pt x="134" y="127"/>
                </a:cubicBezTo>
                <a:close/>
                <a:moveTo>
                  <a:pt x="113" y="240"/>
                </a:moveTo>
                <a:lnTo>
                  <a:pt x="113" y="240"/>
                </a:lnTo>
                <a:lnTo>
                  <a:pt x="120" y="240"/>
                </a:lnTo>
                <a:cubicBezTo>
                  <a:pt x="120" y="240"/>
                  <a:pt x="120" y="240"/>
                  <a:pt x="113" y="240"/>
                </a:cubicBezTo>
                <a:close/>
                <a:moveTo>
                  <a:pt x="99" y="325"/>
                </a:moveTo>
                <a:lnTo>
                  <a:pt x="99" y="325"/>
                </a:lnTo>
                <a:lnTo>
                  <a:pt x="106" y="325"/>
                </a:lnTo>
                <a:cubicBezTo>
                  <a:pt x="106" y="325"/>
                  <a:pt x="106" y="325"/>
                  <a:pt x="99" y="325"/>
                </a:cubicBezTo>
                <a:close/>
                <a:moveTo>
                  <a:pt x="99" y="361"/>
                </a:moveTo>
                <a:lnTo>
                  <a:pt x="99" y="361"/>
                </a:lnTo>
                <a:lnTo>
                  <a:pt x="106" y="361"/>
                </a:lnTo>
                <a:cubicBezTo>
                  <a:pt x="99" y="361"/>
                  <a:pt x="106" y="361"/>
                  <a:pt x="99" y="361"/>
                </a:cubicBezTo>
                <a:close/>
                <a:moveTo>
                  <a:pt x="92" y="325"/>
                </a:moveTo>
                <a:lnTo>
                  <a:pt x="92" y="325"/>
                </a:lnTo>
                <a:cubicBezTo>
                  <a:pt x="92" y="325"/>
                  <a:pt x="92" y="325"/>
                  <a:pt x="85" y="325"/>
                </a:cubicBezTo>
                <a:cubicBezTo>
                  <a:pt x="85" y="325"/>
                  <a:pt x="85" y="325"/>
                  <a:pt x="78" y="325"/>
                </a:cubicBezTo>
                <a:cubicBezTo>
                  <a:pt x="85" y="325"/>
                  <a:pt x="85" y="325"/>
                  <a:pt x="85" y="325"/>
                </a:cubicBezTo>
                <a:lnTo>
                  <a:pt x="92" y="325"/>
                </a:lnTo>
                <a:lnTo>
                  <a:pt x="99" y="325"/>
                </a:lnTo>
                <a:cubicBezTo>
                  <a:pt x="92" y="325"/>
                  <a:pt x="92" y="325"/>
                  <a:pt x="92" y="325"/>
                </a:cubicBezTo>
                <a:close/>
                <a:moveTo>
                  <a:pt x="78" y="276"/>
                </a:moveTo>
                <a:lnTo>
                  <a:pt x="78" y="276"/>
                </a:lnTo>
                <a:close/>
                <a:moveTo>
                  <a:pt x="78" y="276"/>
                </a:moveTo>
                <a:lnTo>
                  <a:pt x="78" y="276"/>
                </a:lnTo>
                <a:close/>
                <a:moveTo>
                  <a:pt x="78" y="276"/>
                </a:moveTo>
                <a:lnTo>
                  <a:pt x="78" y="276"/>
                </a:lnTo>
                <a:close/>
                <a:moveTo>
                  <a:pt x="71" y="325"/>
                </a:moveTo>
                <a:lnTo>
                  <a:pt x="71" y="325"/>
                </a:lnTo>
                <a:cubicBezTo>
                  <a:pt x="71" y="325"/>
                  <a:pt x="71" y="325"/>
                  <a:pt x="78" y="325"/>
                </a:cubicBezTo>
                <a:cubicBezTo>
                  <a:pt x="71" y="325"/>
                  <a:pt x="71" y="325"/>
                  <a:pt x="71" y="325"/>
                </a:cubicBezTo>
                <a:close/>
                <a:moveTo>
                  <a:pt x="481" y="332"/>
                </a:moveTo>
                <a:lnTo>
                  <a:pt x="481" y="332"/>
                </a:lnTo>
                <a:lnTo>
                  <a:pt x="488" y="332"/>
                </a:lnTo>
                <a:lnTo>
                  <a:pt x="488" y="339"/>
                </a:lnTo>
                <a:cubicBezTo>
                  <a:pt x="488" y="339"/>
                  <a:pt x="488" y="339"/>
                  <a:pt x="481" y="339"/>
                </a:cubicBezTo>
                <a:lnTo>
                  <a:pt x="481" y="332"/>
                </a:lnTo>
                <a:close/>
                <a:moveTo>
                  <a:pt x="290" y="177"/>
                </a:moveTo>
                <a:lnTo>
                  <a:pt x="290" y="177"/>
                </a:lnTo>
                <a:cubicBezTo>
                  <a:pt x="290" y="177"/>
                  <a:pt x="290" y="177"/>
                  <a:pt x="290" y="184"/>
                </a:cubicBezTo>
                <a:cubicBezTo>
                  <a:pt x="290" y="184"/>
                  <a:pt x="290" y="184"/>
                  <a:pt x="283" y="184"/>
                </a:cubicBezTo>
                <a:cubicBezTo>
                  <a:pt x="283" y="184"/>
                  <a:pt x="283" y="184"/>
                  <a:pt x="283" y="177"/>
                </a:cubicBezTo>
                <a:lnTo>
                  <a:pt x="290" y="177"/>
                </a:lnTo>
                <a:close/>
                <a:moveTo>
                  <a:pt x="297" y="184"/>
                </a:moveTo>
                <a:lnTo>
                  <a:pt x="297" y="184"/>
                </a:lnTo>
                <a:cubicBezTo>
                  <a:pt x="297" y="191"/>
                  <a:pt x="297" y="184"/>
                  <a:pt x="297" y="191"/>
                </a:cubicBezTo>
                <a:lnTo>
                  <a:pt x="290" y="191"/>
                </a:lnTo>
                <a:cubicBezTo>
                  <a:pt x="290" y="184"/>
                  <a:pt x="290" y="184"/>
                  <a:pt x="297" y="184"/>
                </a:cubicBezTo>
                <a:close/>
                <a:moveTo>
                  <a:pt x="92" y="254"/>
                </a:moveTo>
                <a:lnTo>
                  <a:pt x="92" y="254"/>
                </a:lnTo>
                <a:close/>
                <a:moveTo>
                  <a:pt x="92" y="254"/>
                </a:moveTo>
                <a:lnTo>
                  <a:pt x="92" y="254"/>
                </a:lnTo>
                <a:close/>
                <a:moveTo>
                  <a:pt x="78" y="269"/>
                </a:moveTo>
                <a:lnTo>
                  <a:pt x="78" y="269"/>
                </a:lnTo>
                <a:close/>
                <a:moveTo>
                  <a:pt x="78" y="276"/>
                </a:moveTo>
                <a:lnTo>
                  <a:pt x="78" y="276"/>
                </a:lnTo>
                <a:cubicBezTo>
                  <a:pt x="78" y="269"/>
                  <a:pt x="78" y="269"/>
                  <a:pt x="78" y="269"/>
                </a:cubicBezTo>
                <a:cubicBezTo>
                  <a:pt x="78" y="269"/>
                  <a:pt x="78" y="269"/>
                  <a:pt x="78" y="276"/>
                </a:cubicBezTo>
                <a:close/>
                <a:moveTo>
                  <a:pt x="78" y="269"/>
                </a:moveTo>
                <a:lnTo>
                  <a:pt x="78" y="269"/>
                </a:lnTo>
                <a:close/>
                <a:moveTo>
                  <a:pt x="78" y="269"/>
                </a:moveTo>
                <a:lnTo>
                  <a:pt x="78" y="269"/>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latin typeface="Roboto Light"/>
            </a:endParaRPr>
          </a:p>
        </p:txBody>
      </p:sp>
      <p:sp>
        <p:nvSpPr>
          <p:cNvPr id="318" name="Text Placeholder 20">
            <a:extLst>
              <a:ext uri="{FF2B5EF4-FFF2-40B4-BE49-F238E27FC236}">
                <a16:creationId xmlns:a16="http://schemas.microsoft.com/office/drawing/2014/main" id="{9B50B968-2A6C-49FA-A86A-817D5051AF77}"/>
              </a:ext>
            </a:extLst>
          </p:cNvPr>
          <p:cNvSpPr txBox="1">
            <a:spLocks/>
          </p:cNvSpPr>
          <p:nvPr/>
        </p:nvSpPr>
        <p:spPr>
          <a:xfrm>
            <a:off x="890947" y="698299"/>
            <a:ext cx="4311249" cy="350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lumMod val="50000"/>
                  </a:schemeClr>
                </a:solidFill>
              </a:rPr>
              <a:t>Smartphone/Device Use</a:t>
            </a:r>
          </a:p>
        </p:txBody>
      </p:sp>
      <p:sp>
        <p:nvSpPr>
          <p:cNvPr id="314" name="Title 1"/>
          <p:cNvSpPr txBox="1">
            <a:spLocks/>
          </p:cNvSpPr>
          <p:nvPr/>
        </p:nvSpPr>
        <p:spPr>
          <a:xfrm>
            <a:off x="485115" y="36154"/>
            <a:ext cx="11157817" cy="6605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50000"/>
                    <a:lumOff val="50000"/>
                  </a:schemeClr>
                </a:solidFill>
              </a:rPr>
              <a:t>Segment 3 – Set &amp; Secure 50-64</a:t>
            </a:r>
          </a:p>
        </p:txBody>
      </p:sp>
      <p:sp>
        <p:nvSpPr>
          <p:cNvPr id="311" name="Rectangle 310">
            <a:extLst>
              <a:ext uri="{FF2B5EF4-FFF2-40B4-BE49-F238E27FC236}">
                <a16:creationId xmlns:a16="http://schemas.microsoft.com/office/drawing/2014/main" id="{3C56189F-B5C9-484D-9CF0-47787F73BAC2}"/>
              </a:ext>
            </a:extLst>
          </p:cNvPr>
          <p:cNvSpPr/>
          <p:nvPr/>
        </p:nvSpPr>
        <p:spPr>
          <a:xfrm>
            <a:off x="7608494" y="5315733"/>
            <a:ext cx="3820319" cy="523226"/>
          </a:xfrm>
          <a:prstGeom prst="rect">
            <a:avLst/>
          </a:prstGeom>
        </p:spPr>
        <p:txBody>
          <a:bodyPr wrap="square" lIns="91445" tIns="45723" rIns="91445" bIns="45723">
            <a:spAutoFit/>
          </a:bodyPr>
          <a:lstStyle/>
          <a:p>
            <a:r>
              <a:rPr lang="en-US" sz="1400" dirty="0">
                <a:solidFill>
                  <a:schemeClr val="accent6">
                    <a:lumMod val="50000"/>
                  </a:schemeClr>
                </a:solidFill>
                <a:cs typeface="Lato Light"/>
              </a:rPr>
              <a:t>They are accessing email more through PC at work and at home. </a:t>
            </a:r>
          </a:p>
        </p:txBody>
      </p:sp>
      <p:sp>
        <p:nvSpPr>
          <p:cNvPr id="306" name="Freeform 159">
            <a:extLst>
              <a:ext uri="{FF2B5EF4-FFF2-40B4-BE49-F238E27FC236}">
                <a16:creationId xmlns:a16="http://schemas.microsoft.com/office/drawing/2014/main" id="{08DBEF8C-3206-4835-AD08-1D6D2070D352}"/>
              </a:ext>
            </a:extLst>
          </p:cNvPr>
          <p:cNvSpPr>
            <a:spLocks noChangeArrowheads="1"/>
          </p:cNvSpPr>
          <p:nvPr/>
        </p:nvSpPr>
        <p:spPr bwMode="auto">
          <a:xfrm>
            <a:off x="5387049" y="5314026"/>
            <a:ext cx="579814" cy="524933"/>
          </a:xfrm>
          <a:custGeom>
            <a:avLst/>
            <a:gdLst>
              <a:gd name="T0" fmla="*/ 594 w 602"/>
              <a:gd name="T1" fmla="*/ 537 h 545"/>
              <a:gd name="T2" fmla="*/ 594 w 602"/>
              <a:gd name="T3" fmla="*/ 537 h 545"/>
              <a:gd name="T4" fmla="*/ 410 w 602"/>
              <a:gd name="T5" fmla="*/ 318 h 545"/>
              <a:gd name="T6" fmla="*/ 594 w 602"/>
              <a:gd name="T7" fmla="*/ 141 h 545"/>
              <a:gd name="T8" fmla="*/ 601 w 602"/>
              <a:gd name="T9" fmla="*/ 163 h 545"/>
              <a:gd name="T10" fmla="*/ 601 w 602"/>
              <a:gd name="T11" fmla="*/ 516 h 545"/>
              <a:gd name="T12" fmla="*/ 594 w 602"/>
              <a:gd name="T13" fmla="*/ 537 h 545"/>
              <a:gd name="T14" fmla="*/ 7 w 602"/>
              <a:gd name="T15" fmla="*/ 141 h 545"/>
              <a:gd name="T16" fmla="*/ 7 w 602"/>
              <a:gd name="T17" fmla="*/ 141 h 545"/>
              <a:gd name="T18" fmla="*/ 28 w 602"/>
              <a:gd name="T19" fmla="*/ 134 h 545"/>
              <a:gd name="T20" fmla="*/ 184 w 602"/>
              <a:gd name="T21" fmla="*/ 134 h 545"/>
              <a:gd name="T22" fmla="*/ 176 w 602"/>
              <a:gd name="T23" fmla="*/ 163 h 545"/>
              <a:gd name="T24" fmla="*/ 198 w 602"/>
              <a:gd name="T25" fmla="*/ 198 h 545"/>
              <a:gd name="T26" fmla="*/ 198 w 602"/>
              <a:gd name="T27" fmla="*/ 198 h 545"/>
              <a:gd name="T28" fmla="*/ 261 w 602"/>
              <a:gd name="T29" fmla="*/ 269 h 545"/>
              <a:gd name="T30" fmla="*/ 261 w 602"/>
              <a:gd name="T31" fmla="*/ 269 h 545"/>
              <a:gd name="T32" fmla="*/ 304 w 602"/>
              <a:gd name="T33" fmla="*/ 283 h 545"/>
              <a:gd name="T34" fmla="*/ 339 w 602"/>
              <a:gd name="T35" fmla="*/ 269 h 545"/>
              <a:gd name="T36" fmla="*/ 339 w 602"/>
              <a:gd name="T37" fmla="*/ 269 h 545"/>
              <a:gd name="T38" fmla="*/ 410 w 602"/>
              <a:gd name="T39" fmla="*/ 198 h 545"/>
              <a:gd name="T40" fmla="*/ 410 w 602"/>
              <a:gd name="T41" fmla="*/ 198 h 545"/>
              <a:gd name="T42" fmla="*/ 424 w 602"/>
              <a:gd name="T43" fmla="*/ 163 h 545"/>
              <a:gd name="T44" fmla="*/ 417 w 602"/>
              <a:gd name="T45" fmla="*/ 134 h 545"/>
              <a:gd name="T46" fmla="*/ 572 w 602"/>
              <a:gd name="T47" fmla="*/ 134 h 545"/>
              <a:gd name="T48" fmla="*/ 594 w 602"/>
              <a:gd name="T49" fmla="*/ 141 h 545"/>
              <a:gd name="T50" fmla="*/ 304 w 602"/>
              <a:gd name="T51" fmla="*/ 368 h 545"/>
              <a:gd name="T52" fmla="*/ 7 w 602"/>
              <a:gd name="T53" fmla="*/ 141 h 545"/>
              <a:gd name="T54" fmla="*/ 318 w 602"/>
              <a:gd name="T55" fmla="*/ 248 h 545"/>
              <a:gd name="T56" fmla="*/ 318 w 602"/>
              <a:gd name="T57" fmla="*/ 248 h 545"/>
              <a:gd name="T58" fmla="*/ 304 w 602"/>
              <a:gd name="T59" fmla="*/ 255 h 545"/>
              <a:gd name="T60" fmla="*/ 283 w 602"/>
              <a:gd name="T61" fmla="*/ 248 h 545"/>
              <a:gd name="T62" fmla="*/ 219 w 602"/>
              <a:gd name="T63" fmla="*/ 177 h 545"/>
              <a:gd name="T64" fmla="*/ 205 w 602"/>
              <a:gd name="T65" fmla="*/ 163 h 545"/>
              <a:gd name="T66" fmla="*/ 233 w 602"/>
              <a:gd name="T67" fmla="*/ 134 h 545"/>
              <a:gd name="T68" fmla="*/ 254 w 602"/>
              <a:gd name="T69" fmla="*/ 141 h 545"/>
              <a:gd name="T70" fmla="*/ 276 w 602"/>
              <a:gd name="T71" fmla="*/ 156 h 545"/>
              <a:gd name="T72" fmla="*/ 276 w 602"/>
              <a:gd name="T73" fmla="*/ 28 h 545"/>
              <a:gd name="T74" fmla="*/ 304 w 602"/>
              <a:gd name="T75" fmla="*/ 0 h 545"/>
              <a:gd name="T76" fmla="*/ 332 w 602"/>
              <a:gd name="T77" fmla="*/ 28 h 545"/>
              <a:gd name="T78" fmla="*/ 332 w 602"/>
              <a:gd name="T79" fmla="*/ 156 h 545"/>
              <a:gd name="T80" fmla="*/ 346 w 602"/>
              <a:gd name="T81" fmla="*/ 141 h 545"/>
              <a:gd name="T82" fmla="*/ 367 w 602"/>
              <a:gd name="T83" fmla="*/ 134 h 545"/>
              <a:gd name="T84" fmla="*/ 396 w 602"/>
              <a:gd name="T85" fmla="*/ 163 h 545"/>
              <a:gd name="T86" fmla="*/ 389 w 602"/>
              <a:gd name="T87" fmla="*/ 177 h 545"/>
              <a:gd name="T88" fmla="*/ 318 w 602"/>
              <a:gd name="T89" fmla="*/ 248 h 545"/>
              <a:gd name="T90" fmla="*/ 7 w 602"/>
              <a:gd name="T91" fmla="*/ 537 h 545"/>
              <a:gd name="T92" fmla="*/ 7 w 602"/>
              <a:gd name="T93" fmla="*/ 537 h 545"/>
              <a:gd name="T94" fmla="*/ 0 w 602"/>
              <a:gd name="T95" fmla="*/ 516 h 545"/>
              <a:gd name="T96" fmla="*/ 0 w 602"/>
              <a:gd name="T97" fmla="*/ 163 h 545"/>
              <a:gd name="T98" fmla="*/ 7 w 602"/>
              <a:gd name="T99" fmla="*/ 141 h 545"/>
              <a:gd name="T100" fmla="*/ 191 w 602"/>
              <a:gd name="T101" fmla="*/ 318 h 545"/>
              <a:gd name="T102" fmla="*/ 7 w 602"/>
              <a:gd name="T103" fmla="*/ 537 h 545"/>
              <a:gd name="T104" fmla="*/ 304 w 602"/>
              <a:gd name="T105" fmla="*/ 424 h 545"/>
              <a:gd name="T106" fmla="*/ 304 w 602"/>
              <a:gd name="T107" fmla="*/ 424 h 545"/>
              <a:gd name="T108" fmla="*/ 382 w 602"/>
              <a:gd name="T109" fmla="*/ 346 h 545"/>
              <a:gd name="T110" fmla="*/ 594 w 602"/>
              <a:gd name="T111" fmla="*/ 537 h 545"/>
              <a:gd name="T112" fmla="*/ 572 w 602"/>
              <a:gd name="T113" fmla="*/ 544 h 545"/>
              <a:gd name="T114" fmla="*/ 28 w 602"/>
              <a:gd name="T115" fmla="*/ 544 h 545"/>
              <a:gd name="T116" fmla="*/ 7 w 602"/>
              <a:gd name="T117" fmla="*/ 537 h 545"/>
              <a:gd name="T118" fmla="*/ 226 w 602"/>
              <a:gd name="T119" fmla="*/ 346 h 545"/>
              <a:gd name="T120" fmla="*/ 304 w 602"/>
              <a:gd name="T121" fmla="*/ 4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2" h="545">
                <a:moveTo>
                  <a:pt x="594" y="537"/>
                </a:moveTo>
                <a:lnTo>
                  <a:pt x="594" y="537"/>
                </a:lnTo>
                <a:cubicBezTo>
                  <a:pt x="410" y="318"/>
                  <a:pt x="410" y="318"/>
                  <a:pt x="410" y="318"/>
                </a:cubicBezTo>
                <a:cubicBezTo>
                  <a:pt x="594" y="141"/>
                  <a:pt x="594" y="141"/>
                  <a:pt x="594" y="141"/>
                </a:cubicBezTo>
                <a:cubicBezTo>
                  <a:pt x="601" y="148"/>
                  <a:pt x="601" y="156"/>
                  <a:pt x="601" y="163"/>
                </a:cubicBezTo>
                <a:cubicBezTo>
                  <a:pt x="601" y="516"/>
                  <a:pt x="601" y="516"/>
                  <a:pt x="601" y="516"/>
                </a:cubicBezTo>
                <a:cubicBezTo>
                  <a:pt x="601" y="523"/>
                  <a:pt x="601" y="530"/>
                  <a:pt x="594" y="537"/>
                </a:cubicBezTo>
                <a:close/>
                <a:moveTo>
                  <a:pt x="7" y="141"/>
                </a:moveTo>
                <a:lnTo>
                  <a:pt x="7" y="141"/>
                </a:lnTo>
                <a:cubicBezTo>
                  <a:pt x="14" y="134"/>
                  <a:pt x="21" y="134"/>
                  <a:pt x="28" y="134"/>
                </a:cubicBezTo>
                <a:cubicBezTo>
                  <a:pt x="184" y="134"/>
                  <a:pt x="184" y="134"/>
                  <a:pt x="184" y="134"/>
                </a:cubicBezTo>
                <a:cubicBezTo>
                  <a:pt x="184" y="141"/>
                  <a:pt x="176" y="148"/>
                  <a:pt x="176" y="163"/>
                </a:cubicBezTo>
                <a:cubicBezTo>
                  <a:pt x="176" y="177"/>
                  <a:pt x="184" y="191"/>
                  <a:pt x="198" y="198"/>
                </a:cubicBezTo>
                <a:lnTo>
                  <a:pt x="198" y="198"/>
                </a:lnTo>
                <a:cubicBezTo>
                  <a:pt x="261" y="269"/>
                  <a:pt x="261" y="269"/>
                  <a:pt x="261" y="269"/>
                </a:cubicBezTo>
                <a:lnTo>
                  <a:pt x="261" y="269"/>
                </a:lnTo>
                <a:cubicBezTo>
                  <a:pt x="269" y="276"/>
                  <a:pt x="283" y="283"/>
                  <a:pt x="304" y="283"/>
                </a:cubicBezTo>
                <a:cubicBezTo>
                  <a:pt x="318" y="283"/>
                  <a:pt x="332" y="276"/>
                  <a:pt x="339" y="269"/>
                </a:cubicBezTo>
                <a:lnTo>
                  <a:pt x="339" y="269"/>
                </a:lnTo>
                <a:cubicBezTo>
                  <a:pt x="410" y="198"/>
                  <a:pt x="410" y="198"/>
                  <a:pt x="410" y="198"/>
                </a:cubicBezTo>
                <a:lnTo>
                  <a:pt x="410" y="198"/>
                </a:lnTo>
                <a:cubicBezTo>
                  <a:pt x="417" y="191"/>
                  <a:pt x="424" y="177"/>
                  <a:pt x="424" y="163"/>
                </a:cubicBezTo>
                <a:cubicBezTo>
                  <a:pt x="424" y="148"/>
                  <a:pt x="424" y="141"/>
                  <a:pt x="417" y="134"/>
                </a:cubicBezTo>
                <a:cubicBezTo>
                  <a:pt x="572" y="134"/>
                  <a:pt x="572" y="134"/>
                  <a:pt x="572" y="134"/>
                </a:cubicBezTo>
                <a:cubicBezTo>
                  <a:pt x="579" y="134"/>
                  <a:pt x="586" y="134"/>
                  <a:pt x="594" y="141"/>
                </a:cubicBezTo>
                <a:cubicBezTo>
                  <a:pt x="304" y="368"/>
                  <a:pt x="304" y="368"/>
                  <a:pt x="304" y="368"/>
                </a:cubicBezTo>
                <a:lnTo>
                  <a:pt x="7" y="141"/>
                </a:lnTo>
                <a:close/>
                <a:moveTo>
                  <a:pt x="318" y="248"/>
                </a:moveTo>
                <a:lnTo>
                  <a:pt x="318" y="248"/>
                </a:lnTo>
                <a:cubicBezTo>
                  <a:pt x="318" y="255"/>
                  <a:pt x="311" y="255"/>
                  <a:pt x="304" y="255"/>
                </a:cubicBezTo>
                <a:cubicBezTo>
                  <a:pt x="297" y="255"/>
                  <a:pt x="290" y="255"/>
                  <a:pt x="283" y="248"/>
                </a:cubicBezTo>
                <a:cubicBezTo>
                  <a:pt x="219" y="177"/>
                  <a:pt x="219" y="177"/>
                  <a:pt x="219" y="177"/>
                </a:cubicBezTo>
                <a:cubicBezTo>
                  <a:pt x="212" y="177"/>
                  <a:pt x="205" y="170"/>
                  <a:pt x="205" y="163"/>
                </a:cubicBezTo>
                <a:cubicBezTo>
                  <a:pt x="205" y="141"/>
                  <a:pt x="219" y="134"/>
                  <a:pt x="233" y="134"/>
                </a:cubicBezTo>
                <a:cubicBezTo>
                  <a:pt x="240" y="134"/>
                  <a:pt x="247" y="134"/>
                  <a:pt x="254" y="141"/>
                </a:cubicBezTo>
                <a:cubicBezTo>
                  <a:pt x="276" y="156"/>
                  <a:pt x="276" y="156"/>
                  <a:pt x="276" y="156"/>
                </a:cubicBezTo>
                <a:cubicBezTo>
                  <a:pt x="276" y="28"/>
                  <a:pt x="276" y="28"/>
                  <a:pt x="276" y="28"/>
                </a:cubicBezTo>
                <a:cubicBezTo>
                  <a:pt x="276" y="14"/>
                  <a:pt x="283" y="0"/>
                  <a:pt x="304" y="0"/>
                </a:cubicBezTo>
                <a:cubicBezTo>
                  <a:pt x="318" y="0"/>
                  <a:pt x="332" y="14"/>
                  <a:pt x="332" y="28"/>
                </a:cubicBezTo>
                <a:cubicBezTo>
                  <a:pt x="332" y="156"/>
                  <a:pt x="332" y="156"/>
                  <a:pt x="332" y="156"/>
                </a:cubicBezTo>
                <a:cubicBezTo>
                  <a:pt x="346" y="141"/>
                  <a:pt x="346" y="141"/>
                  <a:pt x="346" y="141"/>
                </a:cubicBezTo>
                <a:cubicBezTo>
                  <a:pt x="353" y="134"/>
                  <a:pt x="360" y="134"/>
                  <a:pt x="367" y="134"/>
                </a:cubicBezTo>
                <a:cubicBezTo>
                  <a:pt x="382" y="134"/>
                  <a:pt x="396" y="141"/>
                  <a:pt x="396" y="163"/>
                </a:cubicBezTo>
                <a:cubicBezTo>
                  <a:pt x="396" y="170"/>
                  <a:pt x="396" y="177"/>
                  <a:pt x="389" y="177"/>
                </a:cubicBezTo>
                <a:lnTo>
                  <a:pt x="318" y="248"/>
                </a:lnTo>
                <a:close/>
                <a:moveTo>
                  <a:pt x="7" y="537"/>
                </a:moveTo>
                <a:lnTo>
                  <a:pt x="7" y="537"/>
                </a:lnTo>
                <a:cubicBezTo>
                  <a:pt x="0" y="530"/>
                  <a:pt x="0" y="523"/>
                  <a:pt x="0" y="516"/>
                </a:cubicBezTo>
                <a:cubicBezTo>
                  <a:pt x="0" y="163"/>
                  <a:pt x="0" y="163"/>
                  <a:pt x="0" y="163"/>
                </a:cubicBezTo>
                <a:cubicBezTo>
                  <a:pt x="0" y="156"/>
                  <a:pt x="0" y="148"/>
                  <a:pt x="7" y="141"/>
                </a:cubicBezTo>
                <a:cubicBezTo>
                  <a:pt x="191" y="318"/>
                  <a:pt x="191" y="318"/>
                  <a:pt x="191" y="318"/>
                </a:cubicBezTo>
                <a:lnTo>
                  <a:pt x="7" y="537"/>
                </a:lnTo>
                <a:close/>
                <a:moveTo>
                  <a:pt x="304" y="424"/>
                </a:moveTo>
                <a:lnTo>
                  <a:pt x="304" y="424"/>
                </a:lnTo>
                <a:cubicBezTo>
                  <a:pt x="382" y="346"/>
                  <a:pt x="382" y="346"/>
                  <a:pt x="382" y="346"/>
                </a:cubicBezTo>
                <a:cubicBezTo>
                  <a:pt x="594" y="537"/>
                  <a:pt x="594" y="537"/>
                  <a:pt x="594" y="537"/>
                </a:cubicBezTo>
                <a:cubicBezTo>
                  <a:pt x="586" y="544"/>
                  <a:pt x="579" y="544"/>
                  <a:pt x="572" y="544"/>
                </a:cubicBezTo>
                <a:cubicBezTo>
                  <a:pt x="28" y="544"/>
                  <a:pt x="28" y="544"/>
                  <a:pt x="28" y="544"/>
                </a:cubicBezTo>
                <a:cubicBezTo>
                  <a:pt x="21" y="544"/>
                  <a:pt x="14" y="544"/>
                  <a:pt x="7" y="537"/>
                </a:cubicBezTo>
                <a:cubicBezTo>
                  <a:pt x="226" y="346"/>
                  <a:pt x="226" y="346"/>
                  <a:pt x="226" y="346"/>
                </a:cubicBezTo>
                <a:lnTo>
                  <a:pt x="304" y="424"/>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mn-lt"/>
              <a:ea typeface="+mn-ea"/>
              <a:cs typeface="+mn-cs"/>
            </a:endParaRPr>
          </a:p>
        </p:txBody>
      </p:sp>
      <p:sp>
        <p:nvSpPr>
          <p:cNvPr id="310" name="Freeform 61">
            <a:extLst>
              <a:ext uri="{FF2B5EF4-FFF2-40B4-BE49-F238E27FC236}">
                <a16:creationId xmlns:a16="http://schemas.microsoft.com/office/drawing/2014/main" id="{81148CCE-0C22-4821-83E1-FB8B330F5E5C}"/>
              </a:ext>
            </a:extLst>
          </p:cNvPr>
          <p:cNvSpPr>
            <a:spLocks noChangeArrowheads="1"/>
          </p:cNvSpPr>
          <p:nvPr/>
        </p:nvSpPr>
        <p:spPr bwMode="auto">
          <a:xfrm>
            <a:off x="4659388" y="5356822"/>
            <a:ext cx="269669" cy="462780"/>
          </a:xfrm>
          <a:custGeom>
            <a:avLst/>
            <a:gdLst>
              <a:gd name="T0" fmla="*/ 54282578 w 418"/>
              <a:gd name="T1" fmla="*/ 36023527 h 602"/>
              <a:gd name="T2" fmla="*/ 54282578 w 418"/>
              <a:gd name="T3" fmla="*/ 36023527 h 602"/>
              <a:gd name="T4" fmla="*/ 30330731 w 418"/>
              <a:gd name="T5" fmla="*/ 62649550 h 602"/>
              <a:gd name="T6" fmla="*/ 30330731 w 418"/>
              <a:gd name="T7" fmla="*/ 71002968 h 602"/>
              <a:gd name="T8" fmla="*/ 43217666 w 418"/>
              <a:gd name="T9" fmla="*/ 71002968 h 602"/>
              <a:gd name="T10" fmla="*/ 46862795 w 418"/>
              <a:gd name="T11" fmla="*/ 74657633 h 602"/>
              <a:gd name="T12" fmla="*/ 43217666 w 418"/>
              <a:gd name="T13" fmla="*/ 78442719 h 602"/>
              <a:gd name="T14" fmla="*/ 26685603 w 418"/>
              <a:gd name="T15" fmla="*/ 78442719 h 602"/>
              <a:gd name="T16" fmla="*/ 11064912 w 418"/>
              <a:gd name="T17" fmla="*/ 78442719 h 602"/>
              <a:gd name="T18" fmla="*/ 7289896 w 418"/>
              <a:gd name="T19" fmla="*/ 74657633 h 602"/>
              <a:gd name="T20" fmla="*/ 11064912 w 418"/>
              <a:gd name="T21" fmla="*/ 71002968 h 602"/>
              <a:gd name="T22" fmla="*/ 23040835 w 418"/>
              <a:gd name="T23" fmla="*/ 71002968 h 602"/>
              <a:gd name="T24" fmla="*/ 23040835 w 418"/>
              <a:gd name="T25" fmla="*/ 62649550 h 602"/>
              <a:gd name="T26" fmla="*/ 0 w 418"/>
              <a:gd name="T27" fmla="*/ 36023527 h 602"/>
              <a:gd name="T28" fmla="*/ 0 w 418"/>
              <a:gd name="T29" fmla="*/ 36023527 h 602"/>
              <a:gd name="T30" fmla="*/ 0 w 418"/>
              <a:gd name="T31" fmla="*/ 36023527 h 602"/>
              <a:gd name="T32" fmla="*/ 3644768 w 418"/>
              <a:gd name="T33" fmla="*/ 32238441 h 602"/>
              <a:gd name="T34" fmla="*/ 7289896 w 418"/>
              <a:gd name="T35" fmla="*/ 36023527 h 602"/>
              <a:gd name="T36" fmla="*/ 7289896 w 418"/>
              <a:gd name="T37" fmla="*/ 36023527 h 602"/>
              <a:gd name="T38" fmla="*/ 26685603 w 418"/>
              <a:gd name="T39" fmla="*/ 55340580 h 602"/>
              <a:gd name="T40" fmla="*/ 46862795 w 418"/>
              <a:gd name="T41" fmla="*/ 36023527 h 602"/>
              <a:gd name="T42" fmla="*/ 46862795 w 418"/>
              <a:gd name="T43" fmla="*/ 36023527 h 602"/>
              <a:gd name="T44" fmla="*/ 50637810 w 418"/>
              <a:gd name="T45" fmla="*/ 32238441 h 602"/>
              <a:gd name="T46" fmla="*/ 54282578 w 418"/>
              <a:gd name="T47" fmla="*/ 36023527 h 602"/>
              <a:gd name="T48" fmla="*/ 26685603 w 418"/>
              <a:gd name="T49" fmla="*/ 48814495 h 602"/>
              <a:gd name="T50" fmla="*/ 26685603 w 418"/>
              <a:gd name="T51" fmla="*/ 48814495 h 602"/>
              <a:gd name="T52" fmla="*/ 26685603 w 418"/>
              <a:gd name="T53" fmla="*/ 48814495 h 602"/>
              <a:gd name="T54" fmla="*/ 11975923 w 418"/>
              <a:gd name="T55" fmla="*/ 34065774 h 602"/>
              <a:gd name="T56" fmla="*/ 11975923 w 418"/>
              <a:gd name="T57" fmla="*/ 14748721 h 602"/>
              <a:gd name="T58" fmla="*/ 26685603 w 418"/>
              <a:gd name="T59" fmla="*/ 0 h 602"/>
              <a:gd name="T60" fmla="*/ 26685603 w 418"/>
              <a:gd name="T61" fmla="*/ 0 h 602"/>
              <a:gd name="T62" fmla="*/ 41395282 w 418"/>
              <a:gd name="T63" fmla="*/ 14748721 h 602"/>
              <a:gd name="T64" fmla="*/ 41395282 w 418"/>
              <a:gd name="T65" fmla="*/ 34065774 h 602"/>
              <a:gd name="T66" fmla="*/ 26685603 w 418"/>
              <a:gd name="T67" fmla="*/ 48814495 h 6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18" h="602">
                <a:moveTo>
                  <a:pt x="417" y="276"/>
                </a:moveTo>
                <a:lnTo>
                  <a:pt x="417" y="276"/>
                </a:lnTo>
                <a:cubicBezTo>
                  <a:pt x="417" y="382"/>
                  <a:pt x="339" y="466"/>
                  <a:pt x="233" y="480"/>
                </a:cubicBezTo>
                <a:cubicBezTo>
                  <a:pt x="233" y="544"/>
                  <a:pt x="233" y="544"/>
                  <a:pt x="233" y="544"/>
                </a:cubicBezTo>
                <a:cubicBezTo>
                  <a:pt x="332" y="544"/>
                  <a:pt x="332" y="544"/>
                  <a:pt x="332" y="544"/>
                </a:cubicBezTo>
                <a:cubicBezTo>
                  <a:pt x="346" y="544"/>
                  <a:pt x="360" y="558"/>
                  <a:pt x="360" y="572"/>
                </a:cubicBezTo>
                <a:cubicBezTo>
                  <a:pt x="360" y="594"/>
                  <a:pt x="346" y="601"/>
                  <a:pt x="332" y="601"/>
                </a:cubicBezTo>
                <a:cubicBezTo>
                  <a:pt x="205" y="601"/>
                  <a:pt x="205" y="601"/>
                  <a:pt x="205" y="601"/>
                </a:cubicBezTo>
                <a:cubicBezTo>
                  <a:pt x="85" y="601"/>
                  <a:pt x="85" y="601"/>
                  <a:pt x="85" y="601"/>
                </a:cubicBezTo>
                <a:cubicBezTo>
                  <a:pt x="71" y="601"/>
                  <a:pt x="56" y="594"/>
                  <a:pt x="56" y="572"/>
                </a:cubicBezTo>
                <a:cubicBezTo>
                  <a:pt x="56" y="558"/>
                  <a:pt x="71" y="544"/>
                  <a:pt x="85" y="544"/>
                </a:cubicBezTo>
                <a:cubicBezTo>
                  <a:pt x="177" y="544"/>
                  <a:pt x="177" y="544"/>
                  <a:pt x="177" y="544"/>
                </a:cubicBezTo>
                <a:cubicBezTo>
                  <a:pt x="177" y="480"/>
                  <a:pt x="177" y="480"/>
                  <a:pt x="177" y="480"/>
                </a:cubicBezTo>
                <a:cubicBezTo>
                  <a:pt x="78" y="466"/>
                  <a:pt x="0" y="382"/>
                  <a:pt x="0" y="276"/>
                </a:cubicBezTo>
                <a:cubicBezTo>
                  <a:pt x="0" y="254"/>
                  <a:pt x="14" y="247"/>
                  <a:pt x="28" y="247"/>
                </a:cubicBezTo>
                <a:cubicBezTo>
                  <a:pt x="42" y="247"/>
                  <a:pt x="56" y="254"/>
                  <a:pt x="56" y="276"/>
                </a:cubicBezTo>
                <a:cubicBezTo>
                  <a:pt x="56" y="353"/>
                  <a:pt x="127" y="424"/>
                  <a:pt x="205" y="424"/>
                </a:cubicBezTo>
                <a:cubicBezTo>
                  <a:pt x="290" y="424"/>
                  <a:pt x="360" y="353"/>
                  <a:pt x="360" y="276"/>
                </a:cubicBezTo>
                <a:cubicBezTo>
                  <a:pt x="360" y="254"/>
                  <a:pt x="367" y="247"/>
                  <a:pt x="389" y="247"/>
                </a:cubicBezTo>
                <a:cubicBezTo>
                  <a:pt x="403" y="247"/>
                  <a:pt x="417" y="254"/>
                  <a:pt x="417" y="276"/>
                </a:cubicBezTo>
                <a:close/>
                <a:moveTo>
                  <a:pt x="205" y="374"/>
                </a:moveTo>
                <a:lnTo>
                  <a:pt x="205" y="374"/>
                </a:lnTo>
                <a:cubicBezTo>
                  <a:pt x="141" y="374"/>
                  <a:pt x="92" y="325"/>
                  <a:pt x="92" y="261"/>
                </a:cubicBezTo>
                <a:cubicBezTo>
                  <a:pt x="92" y="113"/>
                  <a:pt x="92" y="113"/>
                  <a:pt x="92" y="113"/>
                </a:cubicBezTo>
                <a:cubicBezTo>
                  <a:pt x="92" y="49"/>
                  <a:pt x="141" y="0"/>
                  <a:pt x="205" y="0"/>
                </a:cubicBezTo>
                <a:cubicBezTo>
                  <a:pt x="269" y="0"/>
                  <a:pt x="318" y="49"/>
                  <a:pt x="318" y="113"/>
                </a:cubicBezTo>
                <a:cubicBezTo>
                  <a:pt x="318" y="261"/>
                  <a:pt x="318" y="261"/>
                  <a:pt x="318" y="261"/>
                </a:cubicBezTo>
                <a:cubicBezTo>
                  <a:pt x="318" y="325"/>
                  <a:pt x="269" y="374"/>
                  <a:pt x="205" y="374"/>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latin typeface="Roboto Light"/>
            </a:endParaRPr>
          </a:p>
        </p:txBody>
      </p:sp>
      <p:sp>
        <p:nvSpPr>
          <p:cNvPr id="312" name="Freeform 40">
            <a:extLst>
              <a:ext uri="{FF2B5EF4-FFF2-40B4-BE49-F238E27FC236}">
                <a16:creationId xmlns:a16="http://schemas.microsoft.com/office/drawing/2014/main" id="{9C533914-8504-428C-8C26-BC64FD4A4028}"/>
              </a:ext>
            </a:extLst>
          </p:cNvPr>
          <p:cNvSpPr>
            <a:spLocks noChangeArrowheads="1"/>
          </p:cNvSpPr>
          <p:nvPr/>
        </p:nvSpPr>
        <p:spPr bwMode="auto">
          <a:xfrm>
            <a:off x="4243171" y="5332024"/>
            <a:ext cx="377001" cy="494572"/>
          </a:xfrm>
          <a:custGeom>
            <a:avLst/>
            <a:gdLst>
              <a:gd name="T0" fmla="*/ 72192291 w 587"/>
              <a:gd name="T1" fmla="*/ 61832672 h 567"/>
              <a:gd name="T2" fmla="*/ 72192291 w 587"/>
              <a:gd name="T3" fmla="*/ 61832672 h 567"/>
              <a:gd name="T4" fmla="*/ 53950255 w 587"/>
              <a:gd name="T5" fmla="*/ 61832672 h 567"/>
              <a:gd name="T6" fmla="*/ 48386931 w 587"/>
              <a:gd name="T7" fmla="*/ 61832672 h 567"/>
              <a:gd name="T8" fmla="*/ 48386931 w 587"/>
              <a:gd name="T9" fmla="*/ 68224410 h 567"/>
              <a:gd name="T10" fmla="*/ 53950255 w 587"/>
              <a:gd name="T11" fmla="*/ 72920786 h 567"/>
              <a:gd name="T12" fmla="*/ 53950255 w 587"/>
              <a:gd name="T13" fmla="*/ 73833840 h 567"/>
              <a:gd name="T14" fmla="*/ 21864833 w 587"/>
              <a:gd name="T15" fmla="*/ 73833840 h 567"/>
              <a:gd name="T16" fmla="*/ 21864833 w 587"/>
              <a:gd name="T17" fmla="*/ 72920786 h 567"/>
              <a:gd name="T18" fmla="*/ 26522098 w 587"/>
              <a:gd name="T19" fmla="*/ 68224410 h 567"/>
              <a:gd name="T20" fmla="*/ 26522098 w 587"/>
              <a:gd name="T21" fmla="*/ 61832672 h 567"/>
              <a:gd name="T22" fmla="*/ 21864833 w 587"/>
              <a:gd name="T23" fmla="*/ 61832672 h 567"/>
              <a:gd name="T24" fmla="*/ 3622437 w 587"/>
              <a:gd name="T25" fmla="*/ 61832672 h 567"/>
              <a:gd name="T26" fmla="*/ 0 w 587"/>
              <a:gd name="T27" fmla="*/ 58180095 h 567"/>
              <a:gd name="T28" fmla="*/ 0 w 587"/>
              <a:gd name="T29" fmla="*/ 9262007 h 567"/>
              <a:gd name="T30" fmla="*/ 3622437 w 587"/>
              <a:gd name="T31" fmla="*/ 5609430 h 567"/>
              <a:gd name="T32" fmla="*/ 30144895 w 587"/>
              <a:gd name="T33" fmla="*/ 5609430 h 567"/>
              <a:gd name="T34" fmla="*/ 30144895 w 587"/>
              <a:gd name="T35" fmla="*/ 10175061 h 567"/>
              <a:gd name="T36" fmla="*/ 4528137 w 587"/>
              <a:gd name="T37" fmla="*/ 10175061 h 567"/>
              <a:gd name="T38" fmla="*/ 4528137 w 587"/>
              <a:gd name="T39" fmla="*/ 51657611 h 567"/>
              <a:gd name="T40" fmla="*/ 70380892 w 587"/>
              <a:gd name="T41" fmla="*/ 51657611 h 567"/>
              <a:gd name="T42" fmla="*/ 70380892 w 587"/>
              <a:gd name="T43" fmla="*/ 10175061 h 567"/>
              <a:gd name="T44" fmla="*/ 44764493 w 587"/>
              <a:gd name="T45" fmla="*/ 10175061 h 567"/>
              <a:gd name="T46" fmla="*/ 44764493 w 587"/>
              <a:gd name="T47" fmla="*/ 5609430 h 567"/>
              <a:gd name="T48" fmla="*/ 72192291 w 587"/>
              <a:gd name="T49" fmla="*/ 5609430 h 567"/>
              <a:gd name="T50" fmla="*/ 75814728 w 587"/>
              <a:gd name="T51" fmla="*/ 9262007 h 567"/>
              <a:gd name="T52" fmla="*/ 75814728 w 587"/>
              <a:gd name="T53" fmla="*/ 58180095 h 567"/>
              <a:gd name="T54" fmla="*/ 72192291 w 587"/>
              <a:gd name="T55" fmla="*/ 61832672 h 567"/>
              <a:gd name="T56" fmla="*/ 50327458 w 587"/>
              <a:gd name="T57" fmla="*/ 21263175 h 567"/>
              <a:gd name="T58" fmla="*/ 50327458 w 587"/>
              <a:gd name="T59" fmla="*/ 21263175 h 567"/>
              <a:gd name="T60" fmla="*/ 48386931 w 587"/>
              <a:gd name="T61" fmla="*/ 24002337 h 567"/>
              <a:gd name="T62" fmla="*/ 40236356 w 587"/>
              <a:gd name="T63" fmla="*/ 32351290 h 567"/>
              <a:gd name="T64" fmla="*/ 37519259 w 587"/>
              <a:gd name="T65" fmla="*/ 33264343 h 567"/>
              <a:gd name="T66" fmla="*/ 35707860 w 587"/>
              <a:gd name="T67" fmla="*/ 32351290 h 567"/>
              <a:gd name="T68" fmla="*/ 26522098 w 587"/>
              <a:gd name="T69" fmla="*/ 24002337 h 567"/>
              <a:gd name="T70" fmla="*/ 25616758 w 587"/>
              <a:gd name="T71" fmla="*/ 21263175 h 567"/>
              <a:gd name="T72" fmla="*/ 29239196 w 587"/>
              <a:gd name="T73" fmla="*/ 17610598 h 567"/>
              <a:gd name="T74" fmla="*/ 31955934 w 587"/>
              <a:gd name="T75" fmla="*/ 18523652 h 567"/>
              <a:gd name="T76" fmla="*/ 33767333 w 587"/>
              <a:gd name="T77" fmla="*/ 21263175 h 567"/>
              <a:gd name="T78" fmla="*/ 33767333 w 587"/>
              <a:gd name="T79" fmla="*/ 3782961 h 567"/>
              <a:gd name="T80" fmla="*/ 37519259 w 587"/>
              <a:gd name="T81" fmla="*/ 0 h 567"/>
              <a:gd name="T82" fmla="*/ 41141696 w 587"/>
              <a:gd name="T83" fmla="*/ 3782961 h 567"/>
              <a:gd name="T84" fmla="*/ 41141696 w 587"/>
              <a:gd name="T85" fmla="*/ 21263175 h 567"/>
              <a:gd name="T86" fmla="*/ 43858794 w 587"/>
              <a:gd name="T87" fmla="*/ 18523652 h 567"/>
              <a:gd name="T88" fmla="*/ 46575532 w 587"/>
              <a:gd name="T89" fmla="*/ 17610598 h 567"/>
              <a:gd name="T90" fmla="*/ 50327458 w 587"/>
              <a:gd name="T91" fmla="*/ 21263175 h 56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87" h="567">
                <a:moveTo>
                  <a:pt x="558" y="474"/>
                </a:moveTo>
                <a:lnTo>
                  <a:pt x="558" y="474"/>
                </a:lnTo>
                <a:cubicBezTo>
                  <a:pt x="417" y="474"/>
                  <a:pt x="417" y="474"/>
                  <a:pt x="417" y="474"/>
                </a:cubicBezTo>
                <a:cubicBezTo>
                  <a:pt x="374" y="474"/>
                  <a:pt x="374" y="474"/>
                  <a:pt x="374" y="474"/>
                </a:cubicBezTo>
                <a:cubicBezTo>
                  <a:pt x="374" y="523"/>
                  <a:pt x="374" y="523"/>
                  <a:pt x="374" y="523"/>
                </a:cubicBezTo>
                <a:cubicBezTo>
                  <a:pt x="417" y="559"/>
                  <a:pt x="417" y="559"/>
                  <a:pt x="417" y="559"/>
                </a:cubicBezTo>
                <a:cubicBezTo>
                  <a:pt x="417" y="566"/>
                  <a:pt x="417" y="566"/>
                  <a:pt x="417" y="566"/>
                </a:cubicBezTo>
                <a:cubicBezTo>
                  <a:pt x="169" y="566"/>
                  <a:pt x="169" y="566"/>
                  <a:pt x="169" y="566"/>
                </a:cubicBezTo>
                <a:cubicBezTo>
                  <a:pt x="169" y="559"/>
                  <a:pt x="169" y="559"/>
                  <a:pt x="169" y="559"/>
                </a:cubicBezTo>
                <a:cubicBezTo>
                  <a:pt x="205" y="523"/>
                  <a:pt x="205" y="523"/>
                  <a:pt x="205" y="523"/>
                </a:cubicBezTo>
                <a:cubicBezTo>
                  <a:pt x="205" y="474"/>
                  <a:pt x="205" y="474"/>
                  <a:pt x="205" y="474"/>
                </a:cubicBezTo>
                <a:cubicBezTo>
                  <a:pt x="169" y="474"/>
                  <a:pt x="169" y="474"/>
                  <a:pt x="169" y="474"/>
                </a:cubicBezTo>
                <a:cubicBezTo>
                  <a:pt x="28" y="474"/>
                  <a:pt x="28" y="474"/>
                  <a:pt x="28" y="474"/>
                </a:cubicBezTo>
                <a:cubicBezTo>
                  <a:pt x="14" y="474"/>
                  <a:pt x="0" y="460"/>
                  <a:pt x="0" y="446"/>
                </a:cubicBezTo>
                <a:cubicBezTo>
                  <a:pt x="0" y="71"/>
                  <a:pt x="0" y="71"/>
                  <a:pt x="0" y="71"/>
                </a:cubicBezTo>
                <a:cubicBezTo>
                  <a:pt x="0" y="50"/>
                  <a:pt x="14" y="43"/>
                  <a:pt x="28" y="43"/>
                </a:cubicBezTo>
                <a:cubicBezTo>
                  <a:pt x="233" y="43"/>
                  <a:pt x="233" y="43"/>
                  <a:pt x="233" y="43"/>
                </a:cubicBezTo>
                <a:cubicBezTo>
                  <a:pt x="233" y="78"/>
                  <a:pt x="233" y="78"/>
                  <a:pt x="233" y="78"/>
                </a:cubicBezTo>
                <a:cubicBezTo>
                  <a:pt x="35" y="78"/>
                  <a:pt x="35" y="78"/>
                  <a:pt x="35" y="78"/>
                </a:cubicBezTo>
                <a:cubicBezTo>
                  <a:pt x="35" y="396"/>
                  <a:pt x="35" y="396"/>
                  <a:pt x="35" y="396"/>
                </a:cubicBezTo>
                <a:cubicBezTo>
                  <a:pt x="544" y="396"/>
                  <a:pt x="544" y="396"/>
                  <a:pt x="544" y="396"/>
                </a:cubicBezTo>
                <a:cubicBezTo>
                  <a:pt x="544" y="78"/>
                  <a:pt x="544" y="78"/>
                  <a:pt x="544" y="78"/>
                </a:cubicBezTo>
                <a:cubicBezTo>
                  <a:pt x="346" y="78"/>
                  <a:pt x="346" y="78"/>
                  <a:pt x="346" y="78"/>
                </a:cubicBezTo>
                <a:cubicBezTo>
                  <a:pt x="346" y="43"/>
                  <a:pt x="346" y="43"/>
                  <a:pt x="346" y="43"/>
                </a:cubicBezTo>
                <a:cubicBezTo>
                  <a:pt x="558" y="43"/>
                  <a:pt x="558" y="43"/>
                  <a:pt x="558" y="43"/>
                </a:cubicBezTo>
                <a:cubicBezTo>
                  <a:pt x="572" y="43"/>
                  <a:pt x="586" y="50"/>
                  <a:pt x="586" y="71"/>
                </a:cubicBezTo>
                <a:cubicBezTo>
                  <a:pt x="586" y="446"/>
                  <a:pt x="586" y="446"/>
                  <a:pt x="586" y="446"/>
                </a:cubicBezTo>
                <a:cubicBezTo>
                  <a:pt x="586" y="460"/>
                  <a:pt x="572" y="474"/>
                  <a:pt x="558" y="474"/>
                </a:cubicBezTo>
                <a:close/>
                <a:moveTo>
                  <a:pt x="389" y="163"/>
                </a:moveTo>
                <a:lnTo>
                  <a:pt x="389" y="163"/>
                </a:lnTo>
                <a:cubicBezTo>
                  <a:pt x="389" y="170"/>
                  <a:pt x="382" y="177"/>
                  <a:pt x="374" y="184"/>
                </a:cubicBezTo>
                <a:cubicBezTo>
                  <a:pt x="311" y="248"/>
                  <a:pt x="311" y="248"/>
                  <a:pt x="311" y="248"/>
                </a:cubicBezTo>
                <a:cubicBezTo>
                  <a:pt x="304" y="255"/>
                  <a:pt x="297" y="255"/>
                  <a:pt x="290" y="255"/>
                </a:cubicBezTo>
                <a:cubicBezTo>
                  <a:pt x="283" y="255"/>
                  <a:pt x="276" y="255"/>
                  <a:pt x="276" y="248"/>
                </a:cubicBezTo>
                <a:cubicBezTo>
                  <a:pt x="205" y="184"/>
                  <a:pt x="205" y="184"/>
                  <a:pt x="205" y="184"/>
                </a:cubicBezTo>
                <a:cubicBezTo>
                  <a:pt x="198" y="177"/>
                  <a:pt x="198" y="170"/>
                  <a:pt x="198" y="163"/>
                </a:cubicBezTo>
                <a:cubicBezTo>
                  <a:pt x="198" y="149"/>
                  <a:pt x="212" y="135"/>
                  <a:pt x="226" y="135"/>
                </a:cubicBezTo>
                <a:cubicBezTo>
                  <a:pt x="233" y="135"/>
                  <a:pt x="240" y="135"/>
                  <a:pt x="247" y="142"/>
                </a:cubicBezTo>
                <a:cubicBezTo>
                  <a:pt x="261" y="163"/>
                  <a:pt x="261" y="163"/>
                  <a:pt x="261" y="163"/>
                </a:cubicBezTo>
                <a:cubicBezTo>
                  <a:pt x="261" y="29"/>
                  <a:pt x="261" y="29"/>
                  <a:pt x="261" y="29"/>
                </a:cubicBezTo>
                <a:cubicBezTo>
                  <a:pt x="261" y="15"/>
                  <a:pt x="276" y="0"/>
                  <a:pt x="290" y="0"/>
                </a:cubicBezTo>
                <a:cubicBezTo>
                  <a:pt x="311" y="0"/>
                  <a:pt x="318" y="15"/>
                  <a:pt x="318" y="29"/>
                </a:cubicBezTo>
                <a:cubicBezTo>
                  <a:pt x="318" y="163"/>
                  <a:pt x="318" y="163"/>
                  <a:pt x="318" y="163"/>
                </a:cubicBezTo>
                <a:cubicBezTo>
                  <a:pt x="339" y="142"/>
                  <a:pt x="339" y="142"/>
                  <a:pt x="339" y="142"/>
                </a:cubicBezTo>
                <a:cubicBezTo>
                  <a:pt x="346" y="135"/>
                  <a:pt x="353" y="135"/>
                  <a:pt x="360" y="135"/>
                </a:cubicBezTo>
                <a:cubicBezTo>
                  <a:pt x="374" y="135"/>
                  <a:pt x="389" y="149"/>
                  <a:pt x="389" y="163"/>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317" name="Freeform 144">
            <a:extLst>
              <a:ext uri="{FF2B5EF4-FFF2-40B4-BE49-F238E27FC236}">
                <a16:creationId xmlns:a16="http://schemas.microsoft.com/office/drawing/2014/main" id="{8998BCBE-84D7-4CDA-8312-3B63628548D1}"/>
              </a:ext>
            </a:extLst>
          </p:cNvPr>
          <p:cNvSpPr>
            <a:spLocks noChangeArrowheads="1"/>
          </p:cNvSpPr>
          <p:nvPr/>
        </p:nvSpPr>
        <p:spPr bwMode="auto">
          <a:xfrm>
            <a:off x="1145000" y="5301491"/>
            <a:ext cx="356630" cy="679539"/>
          </a:xfrm>
          <a:custGeom>
            <a:avLst/>
            <a:gdLst>
              <a:gd name="T0" fmla="*/ 177 w 354"/>
              <a:gd name="T1" fmla="*/ 545 h 634"/>
              <a:gd name="T2" fmla="*/ 177 w 354"/>
              <a:gd name="T3" fmla="*/ 545 h 634"/>
              <a:gd name="T4" fmla="*/ 221 w 354"/>
              <a:gd name="T5" fmla="*/ 516 h 634"/>
              <a:gd name="T6" fmla="*/ 177 w 354"/>
              <a:gd name="T7" fmla="*/ 471 h 634"/>
              <a:gd name="T8" fmla="*/ 147 w 354"/>
              <a:gd name="T9" fmla="*/ 516 h 634"/>
              <a:gd name="T10" fmla="*/ 177 w 354"/>
              <a:gd name="T11" fmla="*/ 545 h 634"/>
              <a:gd name="T12" fmla="*/ 280 w 354"/>
              <a:gd name="T13" fmla="*/ 0 h 634"/>
              <a:gd name="T14" fmla="*/ 280 w 354"/>
              <a:gd name="T15" fmla="*/ 0 h 634"/>
              <a:gd name="T16" fmla="*/ 89 w 354"/>
              <a:gd name="T17" fmla="*/ 0 h 634"/>
              <a:gd name="T18" fmla="*/ 0 w 354"/>
              <a:gd name="T19" fmla="*/ 74 h 634"/>
              <a:gd name="T20" fmla="*/ 0 w 354"/>
              <a:gd name="T21" fmla="*/ 545 h 634"/>
              <a:gd name="T22" fmla="*/ 89 w 354"/>
              <a:gd name="T23" fmla="*/ 633 h 634"/>
              <a:gd name="T24" fmla="*/ 280 w 354"/>
              <a:gd name="T25" fmla="*/ 633 h 634"/>
              <a:gd name="T26" fmla="*/ 353 w 354"/>
              <a:gd name="T27" fmla="*/ 545 h 634"/>
              <a:gd name="T28" fmla="*/ 353 w 354"/>
              <a:gd name="T29" fmla="*/ 74 h 634"/>
              <a:gd name="T30" fmla="*/ 280 w 354"/>
              <a:gd name="T31" fmla="*/ 0 h 634"/>
              <a:gd name="T32" fmla="*/ 324 w 354"/>
              <a:gd name="T33" fmla="*/ 545 h 634"/>
              <a:gd name="T34" fmla="*/ 324 w 354"/>
              <a:gd name="T35" fmla="*/ 545 h 634"/>
              <a:gd name="T36" fmla="*/ 280 w 354"/>
              <a:gd name="T37" fmla="*/ 589 h 634"/>
              <a:gd name="T38" fmla="*/ 89 w 354"/>
              <a:gd name="T39" fmla="*/ 589 h 634"/>
              <a:gd name="T40" fmla="*/ 44 w 354"/>
              <a:gd name="T41" fmla="*/ 545 h 634"/>
              <a:gd name="T42" fmla="*/ 44 w 354"/>
              <a:gd name="T43" fmla="*/ 427 h 634"/>
              <a:gd name="T44" fmla="*/ 324 w 354"/>
              <a:gd name="T45" fmla="*/ 427 h 634"/>
              <a:gd name="T46" fmla="*/ 324 w 354"/>
              <a:gd name="T47" fmla="*/ 545 h 634"/>
              <a:gd name="T48" fmla="*/ 324 w 354"/>
              <a:gd name="T49" fmla="*/ 398 h 634"/>
              <a:gd name="T50" fmla="*/ 324 w 354"/>
              <a:gd name="T51" fmla="*/ 398 h 634"/>
              <a:gd name="T52" fmla="*/ 44 w 354"/>
              <a:gd name="T53" fmla="*/ 398 h 634"/>
              <a:gd name="T54" fmla="*/ 44 w 354"/>
              <a:gd name="T55" fmla="*/ 133 h 634"/>
              <a:gd name="T56" fmla="*/ 324 w 354"/>
              <a:gd name="T57" fmla="*/ 133 h 634"/>
              <a:gd name="T58" fmla="*/ 324 w 354"/>
              <a:gd name="T59" fmla="*/ 398 h 634"/>
              <a:gd name="T60" fmla="*/ 324 w 354"/>
              <a:gd name="T61" fmla="*/ 103 h 634"/>
              <a:gd name="T62" fmla="*/ 324 w 354"/>
              <a:gd name="T63" fmla="*/ 103 h 634"/>
              <a:gd name="T64" fmla="*/ 44 w 354"/>
              <a:gd name="T65" fmla="*/ 103 h 634"/>
              <a:gd name="T66" fmla="*/ 44 w 354"/>
              <a:gd name="T67" fmla="*/ 74 h 634"/>
              <a:gd name="T68" fmla="*/ 89 w 354"/>
              <a:gd name="T69" fmla="*/ 44 h 634"/>
              <a:gd name="T70" fmla="*/ 280 w 354"/>
              <a:gd name="T71" fmla="*/ 44 h 634"/>
              <a:gd name="T72" fmla="*/ 324 w 354"/>
              <a:gd name="T73" fmla="*/ 74 h 634"/>
              <a:gd name="T74" fmla="*/ 324 w 354"/>
              <a:gd name="T75" fmla="*/ 103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4" h="634">
                <a:moveTo>
                  <a:pt x="177" y="545"/>
                </a:moveTo>
                <a:lnTo>
                  <a:pt x="177" y="545"/>
                </a:lnTo>
                <a:cubicBezTo>
                  <a:pt x="206" y="545"/>
                  <a:pt x="221" y="530"/>
                  <a:pt x="221" y="516"/>
                </a:cubicBezTo>
                <a:cubicBezTo>
                  <a:pt x="221" y="486"/>
                  <a:pt x="206" y="471"/>
                  <a:pt x="177" y="471"/>
                </a:cubicBezTo>
                <a:cubicBezTo>
                  <a:pt x="162" y="471"/>
                  <a:pt x="147" y="486"/>
                  <a:pt x="147" y="516"/>
                </a:cubicBezTo>
                <a:cubicBezTo>
                  <a:pt x="147" y="530"/>
                  <a:pt x="162" y="545"/>
                  <a:pt x="177" y="545"/>
                </a:cubicBezTo>
                <a:close/>
                <a:moveTo>
                  <a:pt x="280" y="0"/>
                </a:moveTo>
                <a:lnTo>
                  <a:pt x="280" y="0"/>
                </a:lnTo>
                <a:cubicBezTo>
                  <a:pt x="89" y="0"/>
                  <a:pt x="89" y="0"/>
                  <a:pt x="89" y="0"/>
                </a:cubicBezTo>
                <a:cubicBezTo>
                  <a:pt x="44" y="0"/>
                  <a:pt x="0" y="30"/>
                  <a:pt x="0" y="74"/>
                </a:cubicBezTo>
                <a:cubicBezTo>
                  <a:pt x="0" y="545"/>
                  <a:pt x="0" y="545"/>
                  <a:pt x="0" y="545"/>
                </a:cubicBezTo>
                <a:cubicBezTo>
                  <a:pt x="0" y="589"/>
                  <a:pt x="44" y="633"/>
                  <a:pt x="89" y="633"/>
                </a:cubicBezTo>
                <a:cubicBezTo>
                  <a:pt x="280" y="633"/>
                  <a:pt x="280" y="633"/>
                  <a:pt x="280" y="633"/>
                </a:cubicBezTo>
                <a:cubicBezTo>
                  <a:pt x="324" y="633"/>
                  <a:pt x="353" y="589"/>
                  <a:pt x="353" y="545"/>
                </a:cubicBezTo>
                <a:cubicBezTo>
                  <a:pt x="353" y="74"/>
                  <a:pt x="353" y="74"/>
                  <a:pt x="353" y="74"/>
                </a:cubicBezTo>
                <a:cubicBezTo>
                  <a:pt x="353" y="30"/>
                  <a:pt x="324" y="0"/>
                  <a:pt x="280" y="0"/>
                </a:cubicBezTo>
                <a:close/>
                <a:moveTo>
                  <a:pt x="324" y="545"/>
                </a:moveTo>
                <a:lnTo>
                  <a:pt x="324" y="545"/>
                </a:lnTo>
                <a:cubicBezTo>
                  <a:pt x="324" y="574"/>
                  <a:pt x="294" y="589"/>
                  <a:pt x="280" y="589"/>
                </a:cubicBezTo>
                <a:cubicBezTo>
                  <a:pt x="89" y="589"/>
                  <a:pt x="89" y="589"/>
                  <a:pt x="89" y="589"/>
                </a:cubicBezTo>
                <a:cubicBezTo>
                  <a:pt x="59" y="589"/>
                  <a:pt x="44" y="574"/>
                  <a:pt x="44" y="545"/>
                </a:cubicBezTo>
                <a:cubicBezTo>
                  <a:pt x="44" y="427"/>
                  <a:pt x="44" y="427"/>
                  <a:pt x="44" y="427"/>
                </a:cubicBezTo>
                <a:cubicBezTo>
                  <a:pt x="324" y="427"/>
                  <a:pt x="324" y="427"/>
                  <a:pt x="324" y="427"/>
                </a:cubicBezTo>
                <a:lnTo>
                  <a:pt x="324" y="545"/>
                </a:lnTo>
                <a:close/>
                <a:moveTo>
                  <a:pt x="324" y="398"/>
                </a:moveTo>
                <a:lnTo>
                  <a:pt x="324" y="398"/>
                </a:lnTo>
                <a:cubicBezTo>
                  <a:pt x="44" y="398"/>
                  <a:pt x="44" y="398"/>
                  <a:pt x="44" y="398"/>
                </a:cubicBezTo>
                <a:cubicBezTo>
                  <a:pt x="44" y="133"/>
                  <a:pt x="44" y="133"/>
                  <a:pt x="44" y="133"/>
                </a:cubicBezTo>
                <a:cubicBezTo>
                  <a:pt x="324" y="133"/>
                  <a:pt x="324" y="133"/>
                  <a:pt x="324" y="133"/>
                </a:cubicBezTo>
                <a:lnTo>
                  <a:pt x="324" y="398"/>
                </a:lnTo>
                <a:close/>
                <a:moveTo>
                  <a:pt x="324" y="103"/>
                </a:moveTo>
                <a:lnTo>
                  <a:pt x="324" y="103"/>
                </a:lnTo>
                <a:cubicBezTo>
                  <a:pt x="44" y="103"/>
                  <a:pt x="44" y="103"/>
                  <a:pt x="44" y="103"/>
                </a:cubicBezTo>
                <a:cubicBezTo>
                  <a:pt x="44" y="74"/>
                  <a:pt x="44" y="74"/>
                  <a:pt x="44" y="74"/>
                </a:cubicBezTo>
                <a:cubicBezTo>
                  <a:pt x="44" y="59"/>
                  <a:pt x="59" y="44"/>
                  <a:pt x="89" y="44"/>
                </a:cubicBezTo>
                <a:cubicBezTo>
                  <a:pt x="280" y="44"/>
                  <a:pt x="280" y="44"/>
                  <a:pt x="280" y="44"/>
                </a:cubicBezTo>
                <a:cubicBezTo>
                  <a:pt x="294" y="44"/>
                  <a:pt x="324" y="59"/>
                  <a:pt x="324" y="74"/>
                </a:cubicBezTo>
                <a:lnTo>
                  <a:pt x="324" y="103"/>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Roboto Light"/>
              <a:ea typeface="+mn-ea"/>
              <a:cs typeface="+mn-cs"/>
            </a:endParaRPr>
          </a:p>
        </p:txBody>
      </p:sp>
      <p:sp>
        <p:nvSpPr>
          <p:cNvPr id="319" name="Freeform 143">
            <a:extLst>
              <a:ext uri="{FF2B5EF4-FFF2-40B4-BE49-F238E27FC236}">
                <a16:creationId xmlns:a16="http://schemas.microsoft.com/office/drawing/2014/main" id="{B74FDEAA-3D3E-4E2B-90C5-EC369E852D10}"/>
              </a:ext>
            </a:extLst>
          </p:cNvPr>
          <p:cNvSpPr>
            <a:spLocks noChangeArrowheads="1"/>
          </p:cNvSpPr>
          <p:nvPr/>
        </p:nvSpPr>
        <p:spPr bwMode="auto">
          <a:xfrm>
            <a:off x="1054803" y="4430026"/>
            <a:ext cx="584048" cy="537635"/>
          </a:xfrm>
          <a:custGeom>
            <a:avLst/>
            <a:gdLst>
              <a:gd name="T0" fmla="*/ 318 w 609"/>
              <a:gd name="T1" fmla="*/ 459 h 559"/>
              <a:gd name="T2" fmla="*/ 318 w 609"/>
              <a:gd name="T3" fmla="*/ 459 h 559"/>
              <a:gd name="T4" fmla="*/ 254 w 609"/>
              <a:gd name="T5" fmla="*/ 452 h 559"/>
              <a:gd name="T6" fmla="*/ 43 w 609"/>
              <a:gd name="T7" fmla="*/ 537 h 559"/>
              <a:gd name="T8" fmla="*/ 120 w 609"/>
              <a:gd name="T9" fmla="*/ 410 h 559"/>
              <a:gd name="T10" fmla="*/ 0 w 609"/>
              <a:gd name="T11" fmla="*/ 233 h 559"/>
              <a:gd name="T12" fmla="*/ 318 w 609"/>
              <a:gd name="T13" fmla="*/ 0 h 559"/>
              <a:gd name="T14" fmla="*/ 608 w 609"/>
              <a:gd name="T15" fmla="*/ 233 h 559"/>
              <a:gd name="T16" fmla="*/ 318 w 609"/>
              <a:gd name="T17" fmla="*/ 459 h 559"/>
              <a:gd name="T18" fmla="*/ 163 w 609"/>
              <a:gd name="T19" fmla="*/ 176 h 559"/>
              <a:gd name="T20" fmla="*/ 163 w 609"/>
              <a:gd name="T21" fmla="*/ 176 h 559"/>
              <a:gd name="T22" fmla="*/ 106 w 609"/>
              <a:gd name="T23" fmla="*/ 233 h 559"/>
              <a:gd name="T24" fmla="*/ 163 w 609"/>
              <a:gd name="T25" fmla="*/ 289 h 559"/>
              <a:gd name="T26" fmla="*/ 219 w 609"/>
              <a:gd name="T27" fmla="*/ 233 h 559"/>
              <a:gd name="T28" fmla="*/ 163 w 609"/>
              <a:gd name="T29" fmla="*/ 176 h 559"/>
              <a:gd name="T30" fmla="*/ 304 w 609"/>
              <a:gd name="T31" fmla="*/ 176 h 559"/>
              <a:gd name="T32" fmla="*/ 304 w 609"/>
              <a:gd name="T33" fmla="*/ 176 h 559"/>
              <a:gd name="T34" fmla="*/ 247 w 609"/>
              <a:gd name="T35" fmla="*/ 233 h 559"/>
              <a:gd name="T36" fmla="*/ 304 w 609"/>
              <a:gd name="T37" fmla="*/ 289 h 559"/>
              <a:gd name="T38" fmla="*/ 361 w 609"/>
              <a:gd name="T39" fmla="*/ 233 h 559"/>
              <a:gd name="T40" fmla="*/ 304 w 609"/>
              <a:gd name="T41" fmla="*/ 176 h 559"/>
              <a:gd name="T42" fmla="*/ 445 w 609"/>
              <a:gd name="T43" fmla="*/ 176 h 559"/>
              <a:gd name="T44" fmla="*/ 445 w 609"/>
              <a:gd name="T45" fmla="*/ 176 h 559"/>
              <a:gd name="T46" fmla="*/ 389 w 609"/>
              <a:gd name="T47" fmla="*/ 233 h 559"/>
              <a:gd name="T48" fmla="*/ 445 w 609"/>
              <a:gd name="T49" fmla="*/ 289 h 559"/>
              <a:gd name="T50" fmla="*/ 502 w 609"/>
              <a:gd name="T51" fmla="*/ 233 h 559"/>
              <a:gd name="T52" fmla="*/ 445 w 609"/>
              <a:gd name="T53" fmla="*/ 176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9" h="559">
                <a:moveTo>
                  <a:pt x="318" y="459"/>
                </a:moveTo>
                <a:lnTo>
                  <a:pt x="318" y="459"/>
                </a:lnTo>
                <a:cubicBezTo>
                  <a:pt x="297" y="459"/>
                  <a:pt x="276" y="452"/>
                  <a:pt x="254" y="452"/>
                </a:cubicBezTo>
                <a:cubicBezTo>
                  <a:pt x="177" y="558"/>
                  <a:pt x="43" y="537"/>
                  <a:pt x="43" y="537"/>
                </a:cubicBezTo>
                <a:cubicBezTo>
                  <a:pt x="134" y="494"/>
                  <a:pt x="134" y="417"/>
                  <a:pt x="120" y="410"/>
                </a:cubicBezTo>
                <a:cubicBezTo>
                  <a:pt x="43" y="367"/>
                  <a:pt x="0" y="303"/>
                  <a:pt x="0" y="233"/>
                </a:cubicBezTo>
                <a:cubicBezTo>
                  <a:pt x="0" y="106"/>
                  <a:pt x="141" y="0"/>
                  <a:pt x="318" y="0"/>
                </a:cubicBezTo>
                <a:cubicBezTo>
                  <a:pt x="495" y="0"/>
                  <a:pt x="608" y="106"/>
                  <a:pt x="608" y="233"/>
                </a:cubicBezTo>
                <a:cubicBezTo>
                  <a:pt x="608" y="360"/>
                  <a:pt x="495" y="459"/>
                  <a:pt x="318" y="459"/>
                </a:cubicBezTo>
                <a:close/>
                <a:moveTo>
                  <a:pt x="163" y="176"/>
                </a:moveTo>
                <a:lnTo>
                  <a:pt x="163" y="176"/>
                </a:lnTo>
                <a:cubicBezTo>
                  <a:pt x="134" y="176"/>
                  <a:pt x="106" y="204"/>
                  <a:pt x="106" y="233"/>
                </a:cubicBezTo>
                <a:cubicBezTo>
                  <a:pt x="106" y="268"/>
                  <a:pt x="134" y="289"/>
                  <a:pt x="163" y="289"/>
                </a:cubicBezTo>
                <a:cubicBezTo>
                  <a:pt x="191" y="289"/>
                  <a:pt x="219" y="268"/>
                  <a:pt x="219" y="233"/>
                </a:cubicBezTo>
                <a:cubicBezTo>
                  <a:pt x="219" y="204"/>
                  <a:pt x="191" y="176"/>
                  <a:pt x="163" y="176"/>
                </a:cubicBezTo>
                <a:close/>
                <a:moveTo>
                  <a:pt x="304" y="176"/>
                </a:moveTo>
                <a:lnTo>
                  <a:pt x="304" y="176"/>
                </a:lnTo>
                <a:cubicBezTo>
                  <a:pt x="276" y="176"/>
                  <a:pt x="247" y="204"/>
                  <a:pt x="247" y="233"/>
                </a:cubicBezTo>
                <a:cubicBezTo>
                  <a:pt x="247" y="268"/>
                  <a:pt x="276" y="289"/>
                  <a:pt x="304" y="289"/>
                </a:cubicBezTo>
                <a:cubicBezTo>
                  <a:pt x="332" y="289"/>
                  <a:pt x="361" y="268"/>
                  <a:pt x="361" y="233"/>
                </a:cubicBezTo>
                <a:cubicBezTo>
                  <a:pt x="361" y="204"/>
                  <a:pt x="332" y="176"/>
                  <a:pt x="304" y="176"/>
                </a:cubicBezTo>
                <a:close/>
                <a:moveTo>
                  <a:pt x="445" y="176"/>
                </a:moveTo>
                <a:lnTo>
                  <a:pt x="445" y="176"/>
                </a:lnTo>
                <a:cubicBezTo>
                  <a:pt x="417" y="176"/>
                  <a:pt x="389" y="204"/>
                  <a:pt x="389" y="233"/>
                </a:cubicBezTo>
                <a:cubicBezTo>
                  <a:pt x="389" y="268"/>
                  <a:pt x="417" y="289"/>
                  <a:pt x="445" y="289"/>
                </a:cubicBezTo>
                <a:cubicBezTo>
                  <a:pt x="474" y="289"/>
                  <a:pt x="502" y="268"/>
                  <a:pt x="502" y="233"/>
                </a:cubicBezTo>
                <a:cubicBezTo>
                  <a:pt x="502" y="204"/>
                  <a:pt x="474" y="176"/>
                  <a:pt x="445" y="176"/>
                </a:cubicBezTo>
                <a:close/>
              </a:path>
            </a:pathLst>
          </a:custGeom>
          <a:solidFill>
            <a:srgbClr val="FFFFFF"/>
          </a:solidFill>
          <a:ln>
            <a:solidFill>
              <a:schemeClr val="accent1"/>
            </a:solid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mn-lt"/>
              <a:ea typeface="+mn-ea"/>
              <a:cs typeface="+mn-cs"/>
            </a:endParaRPr>
          </a:p>
        </p:txBody>
      </p:sp>
    </p:spTree>
    <p:extLst>
      <p:ext uri="{BB962C8B-B14F-4D97-AF65-F5344CB8AC3E}">
        <p14:creationId xmlns:p14="http://schemas.microsoft.com/office/powerpoint/2010/main" val="2626195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837501" y="2527520"/>
            <a:ext cx="568478" cy="3205278"/>
            <a:chOff x="2837501" y="2527520"/>
            <a:chExt cx="568478" cy="3205278"/>
          </a:xfrm>
        </p:grpSpPr>
        <p:sp>
          <p:nvSpPr>
            <p:cNvPr id="6" name="Rectangle 5"/>
            <p:cNvSpPr>
              <a:spLocks noChangeArrowheads="1"/>
            </p:cNvSpPr>
            <p:nvPr/>
          </p:nvSpPr>
          <p:spPr bwMode="auto">
            <a:xfrm>
              <a:off x="2837501" y="2553737"/>
              <a:ext cx="26216" cy="3152846"/>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Rectangle 6"/>
            <p:cNvSpPr>
              <a:spLocks noChangeArrowheads="1"/>
            </p:cNvSpPr>
            <p:nvPr/>
          </p:nvSpPr>
          <p:spPr bwMode="auto">
            <a:xfrm>
              <a:off x="2837501" y="5680366"/>
              <a:ext cx="529844" cy="26217"/>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a:spLocks noChangeArrowheads="1"/>
            </p:cNvSpPr>
            <p:nvPr/>
          </p:nvSpPr>
          <p:spPr bwMode="auto">
            <a:xfrm>
              <a:off x="2863718" y="4638615"/>
              <a:ext cx="503627" cy="26217"/>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a:spLocks noChangeArrowheads="1"/>
            </p:cNvSpPr>
            <p:nvPr/>
          </p:nvSpPr>
          <p:spPr bwMode="auto">
            <a:xfrm>
              <a:off x="2856818" y="3596866"/>
              <a:ext cx="510526" cy="26217"/>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a:spLocks noChangeArrowheads="1"/>
            </p:cNvSpPr>
            <p:nvPr/>
          </p:nvSpPr>
          <p:spPr bwMode="auto">
            <a:xfrm>
              <a:off x="2837501" y="2553737"/>
              <a:ext cx="529844" cy="24836"/>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Oval 10"/>
            <p:cNvSpPr>
              <a:spLocks noChangeArrowheads="1"/>
            </p:cNvSpPr>
            <p:nvPr/>
          </p:nvSpPr>
          <p:spPr bwMode="auto">
            <a:xfrm>
              <a:off x="3328710" y="5654149"/>
              <a:ext cx="77269" cy="7864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Oval 11"/>
            <p:cNvSpPr>
              <a:spLocks noChangeArrowheads="1"/>
            </p:cNvSpPr>
            <p:nvPr/>
          </p:nvSpPr>
          <p:spPr bwMode="auto">
            <a:xfrm>
              <a:off x="3328710" y="4612400"/>
              <a:ext cx="77269" cy="7864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Oval 12"/>
            <p:cNvSpPr>
              <a:spLocks noChangeArrowheads="1"/>
            </p:cNvSpPr>
            <p:nvPr/>
          </p:nvSpPr>
          <p:spPr bwMode="auto">
            <a:xfrm>
              <a:off x="3328710" y="3570650"/>
              <a:ext cx="77269" cy="7864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Oval 13"/>
            <p:cNvSpPr>
              <a:spLocks noChangeArrowheads="1"/>
            </p:cNvSpPr>
            <p:nvPr/>
          </p:nvSpPr>
          <p:spPr bwMode="auto">
            <a:xfrm>
              <a:off x="3328710" y="2527520"/>
              <a:ext cx="77269" cy="7726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4" name="Rounded Rectangle 23"/>
          <p:cNvSpPr/>
          <p:nvPr/>
        </p:nvSpPr>
        <p:spPr>
          <a:xfrm rot="16200000">
            <a:off x="5110545" y="564871"/>
            <a:ext cx="780927" cy="403000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3562773" y="2257346"/>
            <a:ext cx="616396" cy="6163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p:cNvSpPr/>
          <p:nvPr/>
        </p:nvSpPr>
        <p:spPr>
          <a:xfrm rot="16200000">
            <a:off x="5110545" y="1598395"/>
            <a:ext cx="780927" cy="403000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562773" y="3290870"/>
            <a:ext cx="616396" cy="6163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rot="16200000">
            <a:off x="5119012" y="2623451"/>
            <a:ext cx="780927" cy="403000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3562773" y="4324393"/>
            <a:ext cx="616396" cy="6163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ounded Rectangle 33"/>
          <p:cNvSpPr/>
          <p:nvPr/>
        </p:nvSpPr>
        <p:spPr>
          <a:xfrm rot="16200000">
            <a:off x="5110545" y="3665442"/>
            <a:ext cx="780927" cy="403000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562773" y="5357917"/>
            <a:ext cx="616396" cy="6163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Inhaltsplatzhalter 4"/>
          <p:cNvSpPr txBox="1">
            <a:spLocks/>
          </p:cNvSpPr>
          <p:nvPr/>
        </p:nvSpPr>
        <p:spPr>
          <a:xfrm>
            <a:off x="8592651" y="3222933"/>
            <a:ext cx="3143236" cy="183127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00" dirty="0">
                <a:solidFill>
                  <a:schemeClr val="tx1">
                    <a:lumMod val="50000"/>
                    <a:lumOff val="50000"/>
                  </a:schemeClr>
                </a:solidFill>
                <a:latin typeface="+mn-lt"/>
              </a:rPr>
              <a:t>Represents ¼ of spirit drinkers. Large opportunity to introduce new spirits, higher quality products and gain a long term customer. They are loyal to their brands. </a:t>
            </a:r>
            <a:br>
              <a:rPr lang="en-US" sz="1400" b="1" dirty="0">
                <a:solidFill>
                  <a:schemeClr val="accent1"/>
                </a:solidFill>
                <a:latin typeface="+mj-lt"/>
              </a:rPr>
            </a:br>
            <a:endParaRPr lang="en-US" sz="1100" dirty="0">
              <a:solidFill>
                <a:schemeClr val="bg1">
                  <a:lumMod val="50000"/>
                </a:schemeClr>
              </a:solidFill>
              <a:latin typeface="+mn-lt"/>
            </a:endParaRPr>
          </a:p>
        </p:txBody>
      </p:sp>
      <p:sp>
        <p:nvSpPr>
          <p:cNvPr id="44" name="Freeform 133"/>
          <p:cNvSpPr>
            <a:spLocks/>
          </p:cNvSpPr>
          <p:nvPr/>
        </p:nvSpPr>
        <p:spPr bwMode="auto">
          <a:xfrm>
            <a:off x="3702831" y="2395597"/>
            <a:ext cx="336280" cy="339895"/>
          </a:xfrm>
          <a:custGeom>
            <a:avLst/>
            <a:gdLst/>
            <a:ahLst/>
            <a:cxnLst>
              <a:cxn ang="0">
                <a:pos x="112" y="89"/>
              </a:cxn>
              <a:cxn ang="0">
                <a:pos x="86" y="75"/>
              </a:cxn>
              <a:cxn ang="0">
                <a:pos x="72" y="69"/>
              </a:cxn>
              <a:cxn ang="0">
                <a:pos x="72" y="58"/>
              </a:cxn>
              <a:cxn ang="0">
                <a:pos x="77" y="45"/>
              </a:cxn>
              <a:cxn ang="0">
                <a:pos x="83" y="38"/>
              </a:cxn>
              <a:cxn ang="0">
                <a:pos x="79" y="30"/>
              </a:cxn>
              <a:cxn ang="0">
                <a:pos x="80" y="18"/>
              </a:cxn>
              <a:cxn ang="0">
                <a:pos x="58" y="0"/>
              </a:cxn>
              <a:cxn ang="0">
                <a:pos x="35" y="18"/>
              </a:cxn>
              <a:cxn ang="0">
                <a:pos x="36" y="30"/>
              </a:cxn>
              <a:cxn ang="0">
                <a:pos x="33" y="38"/>
              </a:cxn>
              <a:cxn ang="0">
                <a:pos x="38" y="45"/>
              </a:cxn>
              <a:cxn ang="0">
                <a:pos x="44" y="58"/>
              </a:cxn>
              <a:cxn ang="0">
                <a:pos x="44" y="69"/>
              </a:cxn>
              <a:cxn ang="0">
                <a:pos x="30" y="75"/>
              </a:cxn>
              <a:cxn ang="0">
                <a:pos x="4" y="89"/>
              </a:cxn>
              <a:cxn ang="0">
                <a:pos x="1" y="116"/>
              </a:cxn>
              <a:cxn ang="0">
                <a:pos x="114" y="116"/>
              </a:cxn>
              <a:cxn ang="0">
                <a:pos x="112" y="89"/>
              </a:cxn>
            </a:cxnLst>
            <a:rect l="0" t="0" r="r" b="b"/>
            <a:pathLst>
              <a:path w="115" h="116">
                <a:moveTo>
                  <a:pt x="112" y="89"/>
                </a:moveTo>
                <a:cubicBezTo>
                  <a:pt x="109" y="83"/>
                  <a:pt x="97" y="80"/>
                  <a:pt x="86" y="75"/>
                </a:cubicBezTo>
                <a:cubicBezTo>
                  <a:pt x="75" y="71"/>
                  <a:pt x="72" y="69"/>
                  <a:pt x="72" y="69"/>
                </a:cubicBezTo>
                <a:cubicBezTo>
                  <a:pt x="72" y="58"/>
                  <a:pt x="72" y="58"/>
                  <a:pt x="72" y="58"/>
                </a:cubicBezTo>
                <a:cubicBezTo>
                  <a:pt x="72" y="58"/>
                  <a:pt x="76" y="55"/>
                  <a:pt x="77" y="45"/>
                </a:cubicBezTo>
                <a:cubicBezTo>
                  <a:pt x="80" y="45"/>
                  <a:pt x="83" y="41"/>
                  <a:pt x="83" y="38"/>
                </a:cubicBezTo>
                <a:cubicBezTo>
                  <a:pt x="83" y="36"/>
                  <a:pt x="83" y="29"/>
                  <a:pt x="79" y="30"/>
                </a:cubicBezTo>
                <a:cubicBezTo>
                  <a:pt x="80" y="25"/>
                  <a:pt x="81" y="20"/>
                  <a:pt x="80" y="18"/>
                </a:cubicBezTo>
                <a:cubicBezTo>
                  <a:pt x="80" y="9"/>
                  <a:pt x="71" y="0"/>
                  <a:pt x="58" y="0"/>
                </a:cubicBezTo>
                <a:cubicBezTo>
                  <a:pt x="45" y="0"/>
                  <a:pt x="36" y="9"/>
                  <a:pt x="35" y="18"/>
                </a:cubicBezTo>
                <a:cubicBezTo>
                  <a:pt x="35" y="20"/>
                  <a:pt x="35" y="25"/>
                  <a:pt x="36" y="30"/>
                </a:cubicBezTo>
                <a:cubicBezTo>
                  <a:pt x="33" y="29"/>
                  <a:pt x="32" y="36"/>
                  <a:pt x="33" y="38"/>
                </a:cubicBezTo>
                <a:cubicBezTo>
                  <a:pt x="33" y="41"/>
                  <a:pt x="35" y="45"/>
                  <a:pt x="38" y="45"/>
                </a:cubicBezTo>
                <a:cubicBezTo>
                  <a:pt x="39" y="55"/>
                  <a:pt x="44" y="58"/>
                  <a:pt x="44" y="58"/>
                </a:cubicBezTo>
                <a:cubicBezTo>
                  <a:pt x="44" y="69"/>
                  <a:pt x="44" y="69"/>
                  <a:pt x="44" y="69"/>
                </a:cubicBezTo>
                <a:cubicBezTo>
                  <a:pt x="44" y="69"/>
                  <a:pt x="41" y="71"/>
                  <a:pt x="30" y="75"/>
                </a:cubicBezTo>
                <a:cubicBezTo>
                  <a:pt x="18" y="80"/>
                  <a:pt x="7" y="83"/>
                  <a:pt x="4" y="89"/>
                </a:cubicBezTo>
                <a:cubicBezTo>
                  <a:pt x="0" y="93"/>
                  <a:pt x="1" y="116"/>
                  <a:pt x="1" y="116"/>
                </a:cubicBezTo>
                <a:cubicBezTo>
                  <a:pt x="114" y="116"/>
                  <a:pt x="114" y="116"/>
                  <a:pt x="114" y="116"/>
                </a:cubicBezTo>
                <a:cubicBezTo>
                  <a:pt x="114" y="116"/>
                  <a:pt x="115" y="93"/>
                  <a:pt x="112" y="89"/>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p:cNvGrpSpPr/>
          <p:nvPr/>
        </p:nvGrpSpPr>
        <p:grpSpPr>
          <a:xfrm>
            <a:off x="4285145" y="2318895"/>
            <a:ext cx="2964109" cy="472097"/>
            <a:chOff x="5377309" y="2343826"/>
            <a:chExt cx="1879565" cy="472097"/>
          </a:xfrm>
        </p:grpSpPr>
        <p:sp>
          <p:nvSpPr>
            <p:cNvPr id="15" name="Rectangle 14"/>
            <p:cNvSpPr/>
            <p:nvPr/>
          </p:nvSpPr>
          <p:spPr>
            <a:xfrm>
              <a:off x="5377309" y="2343826"/>
              <a:ext cx="45719" cy="472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Inhaltsplatzhalter 4"/>
            <p:cNvSpPr txBox="1">
              <a:spLocks/>
            </p:cNvSpPr>
            <p:nvPr/>
          </p:nvSpPr>
          <p:spPr>
            <a:xfrm>
              <a:off x="5486401" y="2470850"/>
              <a:ext cx="1770473" cy="21544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600"/>
                </a:spcAft>
                <a:buNone/>
              </a:pPr>
              <a:r>
                <a:rPr lang="en-US" sz="1400" dirty="0">
                  <a:latin typeface="+mn-lt"/>
                </a:rPr>
                <a:t>Brand loyal – life long customer</a:t>
              </a:r>
            </a:p>
          </p:txBody>
        </p:sp>
      </p:grpSp>
      <p:grpSp>
        <p:nvGrpSpPr>
          <p:cNvPr id="63" name="Group 62"/>
          <p:cNvGrpSpPr/>
          <p:nvPr/>
        </p:nvGrpSpPr>
        <p:grpSpPr>
          <a:xfrm>
            <a:off x="4285145" y="3362119"/>
            <a:ext cx="2964109" cy="472097"/>
            <a:chOff x="5377309" y="2343826"/>
            <a:chExt cx="1879565" cy="472097"/>
          </a:xfrm>
        </p:grpSpPr>
        <p:sp>
          <p:nvSpPr>
            <p:cNvPr id="65" name="Rectangle 64"/>
            <p:cNvSpPr/>
            <p:nvPr/>
          </p:nvSpPr>
          <p:spPr>
            <a:xfrm>
              <a:off x="5377309" y="2343826"/>
              <a:ext cx="45719" cy="472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Inhaltsplatzhalter 4"/>
            <p:cNvSpPr txBox="1">
              <a:spLocks/>
            </p:cNvSpPr>
            <p:nvPr/>
          </p:nvSpPr>
          <p:spPr>
            <a:xfrm>
              <a:off x="5486401" y="2363130"/>
              <a:ext cx="1770473" cy="43088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dirty="0">
                  <a:latin typeface="+mn-lt"/>
                </a:rPr>
                <a:t>Only segment really interested in International events/customs </a:t>
              </a:r>
            </a:p>
          </p:txBody>
        </p:sp>
      </p:grpSp>
      <p:grpSp>
        <p:nvGrpSpPr>
          <p:cNvPr id="67" name="Group 66"/>
          <p:cNvGrpSpPr/>
          <p:nvPr/>
        </p:nvGrpSpPr>
        <p:grpSpPr>
          <a:xfrm>
            <a:off x="4285145" y="4397843"/>
            <a:ext cx="3230866" cy="472097"/>
            <a:chOff x="5377309" y="2343826"/>
            <a:chExt cx="1879565" cy="472097"/>
          </a:xfrm>
        </p:grpSpPr>
        <p:sp>
          <p:nvSpPr>
            <p:cNvPr id="69" name="Rectangle 68"/>
            <p:cNvSpPr/>
            <p:nvPr/>
          </p:nvSpPr>
          <p:spPr>
            <a:xfrm>
              <a:off x="5377309" y="2343826"/>
              <a:ext cx="45719" cy="472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Inhaltsplatzhalter 4"/>
            <p:cNvSpPr txBox="1">
              <a:spLocks/>
            </p:cNvSpPr>
            <p:nvPr/>
          </p:nvSpPr>
          <p:spPr>
            <a:xfrm>
              <a:off x="5486401" y="2470850"/>
              <a:ext cx="1770473" cy="21544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600"/>
                </a:spcAft>
                <a:buNone/>
              </a:pPr>
              <a:r>
                <a:rPr lang="en-US" sz="1400" dirty="0">
                  <a:latin typeface="+mn-lt"/>
                </a:rPr>
                <a:t>Prefer entertaining at home</a:t>
              </a:r>
            </a:p>
          </p:txBody>
        </p:sp>
      </p:grpSp>
      <p:grpSp>
        <p:nvGrpSpPr>
          <p:cNvPr id="71" name="Group 70"/>
          <p:cNvGrpSpPr/>
          <p:nvPr/>
        </p:nvGrpSpPr>
        <p:grpSpPr>
          <a:xfrm>
            <a:off x="4255937" y="5458726"/>
            <a:ext cx="2993318" cy="472097"/>
            <a:chOff x="5377309" y="2343826"/>
            <a:chExt cx="1879565" cy="472097"/>
          </a:xfrm>
        </p:grpSpPr>
        <p:sp>
          <p:nvSpPr>
            <p:cNvPr id="73" name="Rectangle 72"/>
            <p:cNvSpPr/>
            <p:nvPr/>
          </p:nvSpPr>
          <p:spPr>
            <a:xfrm>
              <a:off x="5377309" y="2343826"/>
              <a:ext cx="45719" cy="472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Inhaltsplatzhalter 4"/>
            <p:cNvSpPr txBox="1">
              <a:spLocks/>
            </p:cNvSpPr>
            <p:nvPr/>
          </p:nvSpPr>
          <p:spPr>
            <a:xfrm>
              <a:off x="5486401" y="2363130"/>
              <a:ext cx="1770473" cy="43088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dirty="0">
                  <a:latin typeface="+mn-lt"/>
                </a:rPr>
                <a:t>Not status shoppers but will pay for quality</a:t>
              </a:r>
            </a:p>
          </p:txBody>
        </p:sp>
      </p:grpSp>
      <p:grpSp>
        <p:nvGrpSpPr>
          <p:cNvPr id="77" name="Group 76">
            <a:extLst>
              <a:ext uri="{FF2B5EF4-FFF2-40B4-BE49-F238E27FC236}">
                <a16:creationId xmlns:a16="http://schemas.microsoft.com/office/drawing/2014/main" id="{9F1594C9-9487-4F45-8C3C-9F11748654F3}"/>
              </a:ext>
            </a:extLst>
          </p:cNvPr>
          <p:cNvGrpSpPr/>
          <p:nvPr/>
        </p:nvGrpSpPr>
        <p:grpSpPr>
          <a:xfrm flipH="1">
            <a:off x="7652011" y="2578572"/>
            <a:ext cx="625678" cy="3231987"/>
            <a:chOff x="2837501" y="2527520"/>
            <a:chExt cx="568478" cy="3205278"/>
          </a:xfrm>
        </p:grpSpPr>
        <p:sp>
          <p:nvSpPr>
            <p:cNvPr id="78" name="Rectangle 77">
              <a:extLst>
                <a:ext uri="{FF2B5EF4-FFF2-40B4-BE49-F238E27FC236}">
                  <a16:creationId xmlns:a16="http://schemas.microsoft.com/office/drawing/2014/main" id="{804D65C3-E2EB-443B-AA7D-641CD2862F75}"/>
                </a:ext>
              </a:extLst>
            </p:cNvPr>
            <p:cNvSpPr>
              <a:spLocks noChangeArrowheads="1"/>
            </p:cNvSpPr>
            <p:nvPr/>
          </p:nvSpPr>
          <p:spPr bwMode="auto">
            <a:xfrm>
              <a:off x="2837501" y="2553737"/>
              <a:ext cx="26216" cy="3152846"/>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78">
              <a:extLst>
                <a:ext uri="{FF2B5EF4-FFF2-40B4-BE49-F238E27FC236}">
                  <a16:creationId xmlns:a16="http://schemas.microsoft.com/office/drawing/2014/main" id="{2F0F5299-19EE-4F27-91A0-364B41D4D06B}"/>
                </a:ext>
              </a:extLst>
            </p:cNvPr>
            <p:cNvSpPr>
              <a:spLocks noChangeArrowheads="1"/>
            </p:cNvSpPr>
            <p:nvPr/>
          </p:nvSpPr>
          <p:spPr bwMode="auto">
            <a:xfrm>
              <a:off x="2837501" y="5680366"/>
              <a:ext cx="529844" cy="26217"/>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81">
              <a:extLst>
                <a:ext uri="{FF2B5EF4-FFF2-40B4-BE49-F238E27FC236}">
                  <a16:creationId xmlns:a16="http://schemas.microsoft.com/office/drawing/2014/main" id="{D0F57F9E-E1BE-40AC-877B-B624F0636EC9}"/>
                </a:ext>
              </a:extLst>
            </p:cNvPr>
            <p:cNvSpPr>
              <a:spLocks noChangeArrowheads="1"/>
            </p:cNvSpPr>
            <p:nvPr/>
          </p:nvSpPr>
          <p:spPr bwMode="auto">
            <a:xfrm>
              <a:off x="2837501" y="2553737"/>
              <a:ext cx="529844" cy="24836"/>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Oval 82">
              <a:extLst>
                <a:ext uri="{FF2B5EF4-FFF2-40B4-BE49-F238E27FC236}">
                  <a16:creationId xmlns:a16="http://schemas.microsoft.com/office/drawing/2014/main" id="{922C6A18-00B2-451B-A583-5DE12121DC37}"/>
                </a:ext>
              </a:extLst>
            </p:cNvPr>
            <p:cNvSpPr>
              <a:spLocks noChangeArrowheads="1"/>
            </p:cNvSpPr>
            <p:nvPr/>
          </p:nvSpPr>
          <p:spPr bwMode="auto">
            <a:xfrm>
              <a:off x="3328710" y="5654149"/>
              <a:ext cx="77269" cy="7864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Oval 85">
              <a:extLst>
                <a:ext uri="{FF2B5EF4-FFF2-40B4-BE49-F238E27FC236}">
                  <a16:creationId xmlns:a16="http://schemas.microsoft.com/office/drawing/2014/main" id="{5340576F-5BDE-4EB1-AD9C-E98A04FA24D0}"/>
                </a:ext>
              </a:extLst>
            </p:cNvPr>
            <p:cNvSpPr>
              <a:spLocks noChangeArrowheads="1"/>
            </p:cNvSpPr>
            <p:nvPr/>
          </p:nvSpPr>
          <p:spPr bwMode="auto">
            <a:xfrm>
              <a:off x="3328710" y="2527520"/>
              <a:ext cx="77269" cy="7726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7" name="Title 1"/>
          <p:cNvSpPr>
            <a:spLocks noGrp="1"/>
          </p:cNvSpPr>
          <p:nvPr>
            <p:ph type="title"/>
          </p:nvPr>
        </p:nvSpPr>
        <p:spPr>
          <a:xfrm>
            <a:off x="485115" y="36154"/>
            <a:ext cx="11157817" cy="660511"/>
          </a:xfrm>
        </p:spPr>
        <p:txBody>
          <a:bodyPr/>
          <a:lstStyle/>
          <a:p>
            <a:r>
              <a:rPr lang="en-US" sz="3600" dirty="0"/>
              <a:t>Segment 3 – Set &amp; Secure 50-64</a:t>
            </a:r>
          </a:p>
        </p:txBody>
      </p:sp>
      <p:sp>
        <p:nvSpPr>
          <p:cNvPr id="45" name="Text Placeholder 2">
            <a:extLst>
              <a:ext uri="{FF2B5EF4-FFF2-40B4-BE49-F238E27FC236}">
                <a16:creationId xmlns:a16="http://schemas.microsoft.com/office/drawing/2014/main" id="{FBF32A5D-0F7D-4A51-B3F5-F0D95A8095B6}"/>
              </a:ext>
            </a:extLst>
          </p:cNvPr>
          <p:cNvSpPr>
            <a:spLocks noGrp="1"/>
          </p:cNvSpPr>
          <p:nvPr>
            <p:ph type="body" sz="half" idx="2"/>
          </p:nvPr>
        </p:nvSpPr>
        <p:spPr>
          <a:xfrm>
            <a:off x="498487" y="699856"/>
            <a:ext cx="11157817" cy="231007"/>
          </a:xfrm>
        </p:spPr>
        <p:txBody>
          <a:bodyPr/>
          <a:lstStyle/>
          <a:p>
            <a:r>
              <a:rPr lang="en-US" sz="2400" dirty="0"/>
              <a:t>Actionable Insights:</a:t>
            </a:r>
          </a:p>
        </p:txBody>
      </p:sp>
      <p:pic>
        <p:nvPicPr>
          <p:cNvPr id="22" name="Picture 21">
            <a:extLst>
              <a:ext uri="{FF2B5EF4-FFF2-40B4-BE49-F238E27FC236}">
                <a16:creationId xmlns:a16="http://schemas.microsoft.com/office/drawing/2014/main" id="{D82F5D06-D91D-43E0-968E-8FAA08863FBB}"/>
              </a:ext>
            </a:extLst>
          </p:cNvPr>
          <p:cNvPicPr>
            <a:picLocks noChangeAspect="1"/>
          </p:cNvPicPr>
          <p:nvPr/>
        </p:nvPicPr>
        <p:blipFill>
          <a:blip r:embed="rId2"/>
          <a:stretch>
            <a:fillRect/>
          </a:stretch>
        </p:blipFill>
        <p:spPr>
          <a:xfrm>
            <a:off x="698622" y="1355691"/>
            <a:ext cx="1860012" cy="4913238"/>
          </a:xfrm>
          <a:prstGeom prst="rect">
            <a:avLst/>
          </a:prstGeom>
          <a:ln>
            <a:noFill/>
          </a:ln>
          <a:effectLst>
            <a:outerShdw blurRad="292100" dist="139700" dir="2700000" algn="tl" rotWithShape="0">
              <a:srgbClr val="333333">
                <a:alpha val="65000"/>
              </a:srgbClr>
            </a:outerShdw>
          </a:effectLst>
        </p:spPr>
      </p:pic>
      <p:sp>
        <p:nvSpPr>
          <p:cNvPr id="54" name="Freeform 79">
            <a:extLst>
              <a:ext uri="{FF2B5EF4-FFF2-40B4-BE49-F238E27FC236}">
                <a16:creationId xmlns:a16="http://schemas.microsoft.com/office/drawing/2014/main" id="{77D806BC-4806-4B91-BB88-3C3CDE73028E}"/>
              </a:ext>
            </a:extLst>
          </p:cNvPr>
          <p:cNvSpPr>
            <a:spLocks noChangeArrowheads="1"/>
          </p:cNvSpPr>
          <p:nvPr/>
        </p:nvSpPr>
        <p:spPr bwMode="auto">
          <a:xfrm>
            <a:off x="3588074" y="3317063"/>
            <a:ext cx="571353" cy="575733"/>
          </a:xfrm>
          <a:custGeom>
            <a:avLst/>
            <a:gdLst>
              <a:gd name="T0" fmla="*/ 239 w 479"/>
              <a:gd name="T1" fmla="*/ 0 h 479"/>
              <a:gd name="T2" fmla="*/ 239 w 479"/>
              <a:gd name="T3" fmla="*/ 0 h 479"/>
              <a:gd name="T4" fmla="*/ 0 w 479"/>
              <a:gd name="T5" fmla="*/ 239 h 479"/>
              <a:gd name="T6" fmla="*/ 239 w 479"/>
              <a:gd name="T7" fmla="*/ 478 h 479"/>
              <a:gd name="T8" fmla="*/ 478 w 479"/>
              <a:gd name="T9" fmla="*/ 239 h 479"/>
              <a:gd name="T10" fmla="*/ 239 w 479"/>
              <a:gd name="T11" fmla="*/ 0 h 479"/>
              <a:gd name="T12" fmla="*/ 443 w 479"/>
              <a:gd name="T13" fmla="*/ 239 h 479"/>
              <a:gd name="T14" fmla="*/ 443 w 479"/>
              <a:gd name="T15" fmla="*/ 239 h 479"/>
              <a:gd name="T16" fmla="*/ 399 w 479"/>
              <a:gd name="T17" fmla="*/ 363 h 479"/>
              <a:gd name="T18" fmla="*/ 390 w 479"/>
              <a:gd name="T19" fmla="*/ 328 h 479"/>
              <a:gd name="T20" fmla="*/ 399 w 479"/>
              <a:gd name="T21" fmla="*/ 257 h 479"/>
              <a:gd name="T22" fmla="*/ 372 w 479"/>
              <a:gd name="T23" fmla="*/ 204 h 479"/>
              <a:gd name="T24" fmla="*/ 319 w 479"/>
              <a:gd name="T25" fmla="*/ 178 h 479"/>
              <a:gd name="T26" fmla="*/ 346 w 479"/>
              <a:gd name="T27" fmla="*/ 88 h 479"/>
              <a:gd name="T28" fmla="*/ 293 w 479"/>
              <a:gd name="T29" fmla="*/ 62 h 479"/>
              <a:gd name="T30" fmla="*/ 301 w 479"/>
              <a:gd name="T31" fmla="*/ 53 h 479"/>
              <a:gd name="T32" fmla="*/ 443 w 479"/>
              <a:gd name="T33" fmla="*/ 239 h 479"/>
              <a:gd name="T34" fmla="*/ 212 w 479"/>
              <a:gd name="T35" fmla="*/ 44 h 479"/>
              <a:gd name="T36" fmla="*/ 212 w 479"/>
              <a:gd name="T37" fmla="*/ 44 h 479"/>
              <a:gd name="T38" fmla="*/ 186 w 479"/>
              <a:gd name="T39" fmla="*/ 62 h 479"/>
              <a:gd name="T40" fmla="*/ 150 w 479"/>
              <a:gd name="T41" fmla="*/ 88 h 479"/>
              <a:gd name="T42" fmla="*/ 115 w 479"/>
              <a:gd name="T43" fmla="*/ 133 h 479"/>
              <a:gd name="T44" fmla="*/ 133 w 479"/>
              <a:gd name="T45" fmla="*/ 159 h 479"/>
              <a:gd name="T46" fmla="*/ 177 w 479"/>
              <a:gd name="T47" fmla="*/ 159 h 479"/>
              <a:gd name="T48" fmla="*/ 248 w 479"/>
              <a:gd name="T49" fmla="*/ 239 h 479"/>
              <a:gd name="T50" fmla="*/ 186 w 479"/>
              <a:gd name="T51" fmla="*/ 292 h 479"/>
              <a:gd name="T52" fmla="*/ 177 w 479"/>
              <a:gd name="T53" fmla="*/ 337 h 479"/>
              <a:gd name="T54" fmla="*/ 177 w 479"/>
              <a:gd name="T55" fmla="*/ 390 h 479"/>
              <a:gd name="T56" fmla="*/ 133 w 479"/>
              <a:gd name="T57" fmla="*/ 345 h 479"/>
              <a:gd name="T58" fmla="*/ 124 w 479"/>
              <a:gd name="T59" fmla="*/ 284 h 479"/>
              <a:gd name="T60" fmla="*/ 88 w 479"/>
              <a:gd name="T61" fmla="*/ 239 h 479"/>
              <a:gd name="T62" fmla="*/ 106 w 479"/>
              <a:gd name="T63" fmla="*/ 186 h 479"/>
              <a:gd name="T64" fmla="*/ 53 w 479"/>
              <a:gd name="T65" fmla="*/ 169 h 479"/>
              <a:gd name="T66" fmla="*/ 212 w 479"/>
              <a:gd name="T67" fmla="*/ 44 h 479"/>
              <a:gd name="T68" fmla="*/ 177 w 479"/>
              <a:gd name="T69" fmla="*/ 434 h 479"/>
              <a:gd name="T70" fmla="*/ 177 w 479"/>
              <a:gd name="T71" fmla="*/ 434 h 479"/>
              <a:gd name="T72" fmla="*/ 204 w 479"/>
              <a:gd name="T73" fmla="*/ 416 h 479"/>
              <a:gd name="T74" fmla="*/ 239 w 479"/>
              <a:gd name="T75" fmla="*/ 407 h 479"/>
              <a:gd name="T76" fmla="*/ 293 w 479"/>
              <a:gd name="T77" fmla="*/ 390 h 479"/>
              <a:gd name="T78" fmla="*/ 354 w 479"/>
              <a:gd name="T79" fmla="*/ 407 h 479"/>
              <a:gd name="T80" fmla="*/ 239 w 479"/>
              <a:gd name="T81" fmla="*/ 443 h 479"/>
              <a:gd name="T82" fmla="*/ 177 w 479"/>
              <a:gd name="T83" fmla="*/ 4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9" h="479">
                <a:moveTo>
                  <a:pt x="239" y="0"/>
                </a:moveTo>
                <a:lnTo>
                  <a:pt x="239" y="0"/>
                </a:lnTo>
                <a:cubicBezTo>
                  <a:pt x="106" y="0"/>
                  <a:pt x="0" y="106"/>
                  <a:pt x="0" y="239"/>
                </a:cubicBezTo>
                <a:cubicBezTo>
                  <a:pt x="0" y="372"/>
                  <a:pt x="106" y="478"/>
                  <a:pt x="239" y="478"/>
                </a:cubicBezTo>
                <a:cubicBezTo>
                  <a:pt x="372" y="478"/>
                  <a:pt x="478" y="372"/>
                  <a:pt x="478" y="239"/>
                </a:cubicBezTo>
                <a:cubicBezTo>
                  <a:pt x="478" y="106"/>
                  <a:pt x="372" y="0"/>
                  <a:pt x="239" y="0"/>
                </a:cubicBezTo>
                <a:close/>
                <a:moveTo>
                  <a:pt x="443" y="239"/>
                </a:moveTo>
                <a:lnTo>
                  <a:pt x="443" y="239"/>
                </a:lnTo>
                <a:cubicBezTo>
                  <a:pt x="443" y="292"/>
                  <a:pt x="425" y="328"/>
                  <a:pt x="399" y="363"/>
                </a:cubicBezTo>
                <a:cubicBezTo>
                  <a:pt x="390" y="363"/>
                  <a:pt x="381" y="345"/>
                  <a:pt x="390" y="328"/>
                </a:cubicBezTo>
                <a:cubicBezTo>
                  <a:pt x="399" y="310"/>
                  <a:pt x="399" y="275"/>
                  <a:pt x="399" y="257"/>
                </a:cubicBezTo>
                <a:cubicBezTo>
                  <a:pt x="399" y="239"/>
                  <a:pt x="390" y="204"/>
                  <a:pt x="372" y="204"/>
                </a:cubicBezTo>
                <a:cubicBezTo>
                  <a:pt x="346" y="204"/>
                  <a:pt x="337" y="204"/>
                  <a:pt x="319" y="178"/>
                </a:cubicBezTo>
                <a:cubicBezTo>
                  <a:pt x="301" y="124"/>
                  <a:pt x="372" y="115"/>
                  <a:pt x="346" y="88"/>
                </a:cubicBezTo>
                <a:cubicBezTo>
                  <a:pt x="337" y="80"/>
                  <a:pt x="301" y="115"/>
                  <a:pt x="293" y="62"/>
                </a:cubicBezTo>
                <a:lnTo>
                  <a:pt x="301" y="53"/>
                </a:lnTo>
                <a:cubicBezTo>
                  <a:pt x="381" y="80"/>
                  <a:pt x="443" y="150"/>
                  <a:pt x="443" y="239"/>
                </a:cubicBezTo>
                <a:close/>
                <a:moveTo>
                  <a:pt x="212" y="44"/>
                </a:moveTo>
                <a:lnTo>
                  <a:pt x="212" y="44"/>
                </a:lnTo>
                <a:cubicBezTo>
                  <a:pt x="204" y="53"/>
                  <a:pt x="194" y="53"/>
                  <a:pt x="186" y="62"/>
                </a:cubicBezTo>
                <a:cubicBezTo>
                  <a:pt x="168" y="80"/>
                  <a:pt x="159" y="71"/>
                  <a:pt x="150" y="88"/>
                </a:cubicBezTo>
                <a:cubicBezTo>
                  <a:pt x="141" y="106"/>
                  <a:pt x="115" y="124"/>
                  <a:pt x="115" y="133"/>
                </a:cubicBezTo>
                <a:cubicBezTo>
                  <a:pt x="115" y="142"/>
                  <a:pt x="133" y="159"/>
                  <a:pt x="133" y="159"/>
                </a:cubicBezTo>
                <a:cubicBezTo>
                  <a:pt x="141" y="150"/>
                  <a:pt x="159" y="150"/>
                  <a:pt x="177" y="159"/>
                </a:cubicBezTo>
                <a:cubicBezTo>
                  <a:pt x="186" y="159"/>
                  <a:pt x="275" y="169"/>
                  <a:pt x="248" y="239"/>
                </a:cubicBezTo>
                <a:cubicBezTo>
                  <a:pt x="239" y="266"/>
                  <a:pt x="194" y="257"/>
                  <a:pt x="186" y="292"/>
                </a:cubicBezTo>
                <a:cubicBezTo>
                  <a:pt x="186" y="301"/>
                  <a:pt x="186" y="328"/>
                  <a:pt x="177" y="337"/>
                </a:cubicBezTo>
                <a:cubicBezTo>
                  <a:pt x="177" y="345"/>
                  <a:pt x="186" y="390"/>
                  <a:pt x="177" y="390"/>
                </a:cubicBezTo>
                <a:cubicBezTo>
                  <a:pt x="168" y="390"/>
                  <a:pt x="133" y="345"/>
                  <a:pt x="133" y="345"/>
                </a:cubicBezTo>
                <a:cubicBezTo>
                  <a:pt x="133" y="337"/>
                  <a:pt x="124" y="310"/>
                  <a:pt x="124" y="284"/>
                </a:cubicBezTo>
                <a:cubicBezTo>
                  <a:pt x="124" y="266"/>
                  <a:pt x="88" y="266"/>
                  <a:pt x="88" y="239"/>
                </a:cubicBezTo>
                <a:cubicBezTo>
                  <a:pt x="88" y="213"/>
                  <a:pt x="106" y="195"/>
                  <a:pt x="106" y="186"/>
                </a:cubicBezTo>
                <a:cubicBezTo>
                  <a:pt x="97" y="169"/>
                  <a:pt x="62" y="169"/>
                  <a:pt x="53" y="169"/>
                </a:cubicBezTo>
                <a:cubicBezTo>
                  <a:pt x="80" y="97"/>
                  <a:pt x="141" y="53"/>
                  <a:pt x="212" y="44"/>
                </a:cubicBezTo>
                <a:close/>
                <a:moveTo>
                  <a:pt x="177" y="434"/>
                </a:moveTo>
                <a:lnTo>
                  <a:pt x="177" y="434"/>
                </a:lnTo>
                <a:cubicBezTo>
                  <a:pt x="186" y="425"/>
                  <a:pt x="186" y="416"/>
                  <a:pt x="204" y="416"/>
                </a:cubicBezTo>
                <a:cubicBezTo>
                  <a:pt x="212" y="416"/>
                  <a:pt x="221" y="416"/>
                  <a:pt x="239" y="407"/>
                </a:cubicBezTo>
                <a:cubicBezTo>
                  <a:pt x="248" y="407"/>
                  <a:pt x="275" y="398"/>
                  <a:pt x="293" y="390"/>
                </a:cubicBezTo>
                <a:cubicBezTo>
                  <a:pt x="310" y="390"/>
                  <a:pt x="346" y="398"/>
                  <a:pt x="354" y="407"/>
                </a:cubicBezTo>
                <a:cubicBezTo>
                  <a:pt x="319" y="434"/>
                  <a:pt x="284" y="443"/>
                  <a:pt x="239" y="443"/>
                </a:cubicBezTo>
                <a:cubicBezTo>
                  <a:pt x="221" y="443"/>
                  <a:pt x="194" y="443"/>
                  <a:pt x="177" y="434"/>
                </a:cubicBezTo>
                <a:close/>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a:defRPr/>
            </a:pPr>
            <a:endParaRPr lang="en-US" dirty="0">
              <a:latin typeface="+mn-lt"/>
              <a:ea typeface="+mn-ea"/>
              <a:cs typeface="+mn-cs"/>
            </a:endParaRPr>
          </a:p>
        </p:txBody>
      </p:sp>
      <p:pic>
        <p:nvPicPr>
          <p:cNvPr id="55" name="Graphic 54" descr="Fork and knife">
            <a:extLst>
              <a:ext uri="{FF2B5EF4-FFF2-40B4-BE49-F238E27FC236}">
                <a16:creationId xmlns:a16="http://schemas.microsoft.com/office/drawing/2014/main" id="{F76FBEA0-B779-4628-A0FF-2C2A1A8E50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59721" y="4381153"/>
            <a:ext cx="422499" cy="422499"/>
          </a:xfrm>
          <a:prstGeom prst="rect">
            <a:avLst/>
          </a:prstGeom>
        </p:spPr>
      </p:pic>
      <p:pic>
        <p:nvPicPr>
          <p:cNvPr id="56" name="Graphic 55" descr="Money">
            <a:extLst>
              <a:ext uri="{FF2B5EF4-FFF2-40B4-BE49-F238E27FC236}">
                <a16:creationId xmlns:a16="http://schemas.microsoft.com/office/drawing/2014/main" id="{4D1B585D-19BE-40A1-917A-C4B423898D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20714" y="5370369"/>
            <a:ext cx="461222" cy="536337"/>
          </a:xfrm>
          <a:prstGeom prst="rect">
            <a:avLst/>
          </a:prstGeom>
        </p:spPr>
      </p:pic>
    </p:spTree>
    <p:extLst>
      <p:ext uri="{BB962C8B-B14F-4D97-AF65-F5344CB8AC3E}">
        <p14:creationId xmlns:p14="http://schemas.microsoft.com/office/powerpoint/2010/main" val="22293162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16000" decel="84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accel="16000" decel="8400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1+#ppt_w/2"/>
                                          </p:val>
                                        </p:tav>
                                        <p:tav tm="100000">
                                          <p:val>
                                            <p:strVal val="#ppt_x"/>
                                          </p:val>
                                        </p:tav>
                                      </p:tavLst>
                                    </p:anim>
                                    <p:anim calcmode="lin" valueType="num">
                                      <p:cBhvr additive="base">
                                        <p:cTn id="13" dur="500" fill="hold"/>
                                        <p:tgtEl>
                                          <p:spTgt spid="2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p:cTn id="23" dur="500" fill="hold"/>
                                        <p:tgtEl>
                                          <p:spTgt spid="44"/>
                                        </p:tgtEl>
                                        <p:attrNameLst>
                                          <p:attrName>ppt_w</p:attrName>
                                        </p:attrNameLst>
                                      </p:cBhvr>
                                      <p:tavLst>
                                        <p:tav tm="0">
                                          <p:val>
                                            <p:fltVal val="0"/>
                                          </p:val>
                                        </p:tav>
                                        <p:tav tm="100000">
                                          <p:val>
                                            <p:strVal val="#ppt_w"/>
                                          </p:val>
                                        </p:tav>
                                      </p:tavLst>
                                    </p:anim>
                                    <p:anim calcmode="lin" valueType="num">
                                      <p:cBhvr>
                                        <p:cTn id="24" dur="500" fill="hold"/>
                                        <p:tgtEl>
                                          <p:spTgt spid="44"/>
                                        </p:tgtEl>
                                        <p:attrNameLst>
                                          <p:attrName>ppt_h</p:attrName>
                                        </p:attrNameLst>
                                      </p:cBhvr>
                                      <p:tavLst>
                                        <p:tav tm="0">
                                          <p:val>
                                            <p:fltVal val="0"/>
                                          </p:val>
                                        </p:tav>
                                        <p:tav tm="100000">
                                          <p:val>
                                            <p:strVal val="#ppt_h"/>
                                          </p:val>
                                        </p:tav>
                                      </p:tavLst>
                                    </p:anim>
                                    <p:animEffect transition="in" filter="fade">
                                      <p:cBhvr>
                                        <p:cTn id="25" dur="500"/>
                                        <p:tgtEl>
                                          <p:spTgt spid="44"/>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par>
                                <p:cTn id="30" presetID="2" presetClass="entr" presetSubtype="2" accel="16000" decel="8400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 calcmode="lin" valueType="num">
                                      <p:cBhvr additive="base">
                                        <p:cTn id="32" dur="500" fill="hold"/>
                                        <p:tgtEl>
                                          <p:spTgt spid="40"/>
                                        </p:tgtEl>
                                        <p:attrNameLst>
                                          <p:attrName>ppt_x</p:attrName>
                                        </p:attrNameLst>
                                      </p:cBhvr>
                                      <p:tavLst>
                                        <p:tav tm="0">
                                          <p:val>
                                            <p:strVal val="1+#ppt_w/2"/>
                                          </p:val>
                                        </p:tav>
                                        <p:tav tm="100000">
                                          <p:val>
                                            <p:strVal val="#ppt_x"/>
                                          </p:val>
                                        </p:tav>
                                      </p:tavLst>
                                    </p:anim>
                                    <p:anim calcmode="lin" valueType="num">
                                      <p:cBhvr additive="base">
                                        <p:cTn id="33" dur="500" fill="hold"/>
                                        <p:tgtEl>
                                          <p:spTgt spid="40"/>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2" accel="16000" decel="84000"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1+#ppt_w/2"/>
                                          </p:val>
                                        </p:tav>
                                        <p:tav tm="100000">
                                          <p:val>
                                            <p:strVal val="#ppt_x"/>
                                          </p:val>
                                        </p:tav>
                                      </p:tavLst>
                                    </p:anim>
                                    <p:anim calcmode="lin" valueType="num">
                                      <p:cBhvr additive="base">
                                        <p:cTn id="38" dur="500" fill="hold"/>
                                        <p:tgtEl>
                                          <p:spTgt spid="28"/>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ppt_w</p:attrName>
                                        </p:attrNameLst>
                                      </p:cBhvr>
                                      <p:tavLst>
                                        <p:tav tm="0">
                                          <p:val>
                                            <p:fltVal val="0"/>
                                          </p:val>
                                        </p:tav>
                                        <p:tav tm="100000">
                                          <p:val>
                                            <p:strVal val="#ppt_w"/>
                                          </p:val>
                                        </p:tav>
                                      </p:tavLst>
                                    </p:anim>
                                    <p:anim calcmode="lin" valueType="num">
                                      <p:cBhvr>
                                        <p:cTn id="43" dur="500" fill="hold"/>
                                        <p:tgtEl>
                                          <p:spTgt spid="29"/>
                                        </p:tgtEl>
                                        <p:attrNameLst>
                                          <p:attrName>ppt_h</p:attrName>
                                        </p:attrNameLst>
                                      </p:cBhvr>
                                      <p:tavLst>
                                        <p:tav tm="0">
                                          <p:val>
                                            <p:fltVal val="0"/>
                                          </p:val>
                                        </p:tav>
                                        <p:tav tm="100000">
                                          <p:val>
                                            <p:strVal val="#ppt_h"/>
                                          </p:val>
                                        </p:tav>
                                      </p:tavLst>
                                    </p:anim>
                                    <p:animEffect transition="in" filter="fade">
                                      <p:cBhvr>
                                        <p:cTn id="44" dur="500"/>
                                        <p:tgtEl>
                                          <p:spTgt spid="29"/>
                                        </p:tgtEl>
                                      </p:cBhvr>
                                    </p:animEffect>
                                  </p:childTnLst>
                                </p:cTn>
                              </p:par>
                            </p:childTnLst>
                          </p:cTn>
                        </p:par>
                        <p:par>
                          <p:cTn id="45" fill="hold">
                            <p:stCondLst>
                              <p:cond delay="3500"/>
                            </p:stCondLst>
                            <p:childTnLst>
                              <p:par>
                                <p:cTn id="46" presetID="22" presetClass="entr" presetSubtype="8" fill="hold" nodeType="after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par>
                          <p:cTn id="49" fill="hold">
                            <p:stCondLst>
                              <p:cond delay="4000"/>
                            </p:stCondLst>
                            <p:childTnLst>
                              <p:par>
                                <p:cTn id="50" presetID="2" presetClass="entr" presetSubtype="2" accel="16000" decel="8400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additive="base">
                                        <p:cTn id="52" dur="500" fill="hold"/>
                                        <p:tgtEl>
                                          <p:spTgt spid="31"/>
                                        </p:tgtEl>
                                        <p:attrNameLst>
                                          <p:attrName>ppt_x</p:attrName>
                                        </p:attrNameLst>
                                      </p:cBhvr>
                                      <p:tavLst>
                                        <p:tav tm="0">
                                          <p:val>
                                            <p:strVal val="1+#ppt_w/2"/>
                                          </p:val>
                                        </p:tav>
                                        <p:tav tm="100000">
                                          <p:val>
                                            <p:strVal val="#ppt_x"/>
                                          </p:val>
                                        </p:tav>
                                      </p:tavLst>
                                    </p:anim>
                                    <p:anim calcmode="lin" valueType="num">
                                      <p:cBhvr additive="base">
                                        <p:cTn id="53" dur="500" fill="hold"/>
                                        <p:tgtEl>
                                          <p:spTgt spid="31"/>
                                        </p:tgtEl>
                                        <p:attrNameLst>
                                          <p:attrName>ppt_y</p:attrName>
                                        </p:attrNameLst>
                                      </p:cBhvr>
                                      <p:tavLst>
                                        <p:tav tm="0">
                                          <p:val>
                                            <p:strVal val="#ppt_y"/>
                                          </p:val>
                                        </p:tav>
                                        <p:tav tm="100000">
                                          <p:val>
                                            <p:strVal val="#ppt_y"/>
                                          </p:val>
                                        </p:tav>
                                      </p:tavLst>
                                    </p:anim>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Effect transition="in" filter="fade">
                                      <p:cBhvr>
                                        <p:cTn id="59" dur="500"/>
                                        <p:tgtEl>
                                          <p:spTgt spid="32"/>
                                        </p:tgtEl>
                                      </p:cBhvr>
                                    </p:animEffect>
                                  </p:childTnLst>
                                </p:cTn>
                              </p:par>
                            </p:childTnLst>
                          </p:cTn>
                        </p:par>
                        <p:par>
                          <p:cTn id="60" fill="hold">
                            <p:stCondLst>
                              <p:cond delay="5000"/>
                            </p:stCondLst>
                            <p:childTnLst>
                              <p:par>
                                <p:cTn id="61" presetID="22" presetClass="entr" presetSubtype="8" fill="hold" nodeType="after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wipe(left)">
                                      <p:cBhvr>
                                        <p:cTn id="63" dur="500"/>
                                        <p:tgtEl>
                                          <p:spTgt spid="67"/>
                                        </p:tgtEl>
                                      </p:cBhvr>
                                    </p:animEffect>
                                  </p:childTnLst>
                                </p:cTn>
                              </p:par>
                            </p:childTnLst>
                          </p:cTn>
                        </p:par>
                        <p:par>
                          <p:cTn id="64" fill="hold">
                            <p:stCondLst>
                              <p:cond delay="5500"/>
                            </p:stCondLst>
                            <p:childTnLst>
                              <p:par>
                                <p:cTn id="65" presetID="2" presetClass="entr" presetSubtype="2" accel="16000" decel="84000" fill="hold" grpId="0" nodeType="after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additive="base">
                                        <p:cTn id="67" dur="500" fill="hold"/>
                                        <p:tgtEl>
                                          <p:spTgt spid="34"/>
                                        </p:tgtEl>
                                        <p:attrNameLst>
                                          <p:attrName>ppt_x</p:attrName>
                                        </p:attrNameLst>
                                      </p:cBhvr>
                                      <p:tavLst>
                                        <p:tav tm="0">
                                          <p:val>
                                            <p:strVal val="1+#ppt_w/2"/>
                                          </p:val>
                                        </p:tav>
                                        <p:tav tm="100000">
                                          <p:val>
                                            <p:strVal val="#ppt_x"/>
                                          </p:val>
                                        </p:tav>
                                      </p:tavLst>
                                    </p:anim>
                                    <p:anim calcmode="lin" valueType="num">
                                      <p:cBhvr additive="base">
                                        <p:cTn id="68" dur="500" fill="hold"/>
                                        <p:tgtEl>
                                          <p:spTgt spid="34"/>
                                        </p:tgtEl>
                                        <p:attrNameLst>
                                          <p:attrName>ppt_y</p:attrName>
                                        </p:attrNameLst>
                                      </p:cBhvr>
                                      <p:tavLst>
                                        <p:tav tm="0">
                                          <p:val>
                                            <p:strVal val="#ppt_y"/>
                                          </p:val>
                                        </p:tav>
                                        <p:tav tm="100000">
                                          <p:val>
                                            <p:strVal val="#ppt_y"/>
                                          </p:val>
                                        </p:tav>
                                      </p:tavLst>
                                    </p:anim>
                                  </p:childTnLst>
                                </p:cTn>
                              </p:par>
                            </p:childTnLst>
                          </p:cTn>
                        </p:par>
                        <p:par>
                          <p:cTn id="69" fill="hold">
                            <p:stCondLst>
                              <p:cond delay="6000"/>
                            </p:stCondLst>
                            <p:childTnLst>
                              <p:par>
                                <p:cTn id="70" presetID="53" presetClass="entr" presetSubtype="16"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500" fill="hold"/>
                                        <p:tgtEl>
                                          <p:spTgt spid="35"/>
                                        </p:tgtEl>
                                        <p:attrNameLst>
                                          <p:attrName>ppt_w</p:attrName>
                                        </p:attrNameLst>
                                      </p:cBhvr>
                                      <p:tavLst>
                                        <p:tav tm="0">
                                          <p:val>
                                            <p:fltVal val="0"/>
                                          </p:val>
                                        </p:tav>
                                        <p:tav tm="100000">
                                          <p:val>
                                            <p:strVal val="#ppt_w"/>
                                          </p:val>
                                        </p:tav>
                                      </p:tavLst>
                                    </p:anim>
                                    <p:anim calcmode="lin" valueType="num">
                                      <p:cBhvr>
                                        <p:cTn id="73" dur="500" fill="hold"/>
                                        <p:tgtEl>
                                          <p:spTgt spid="35"/>
                                        </p:tgtEl>
                                        <p:attrNameLst>
                                          <p:attrName>ppt_h</p:attrName>
                                        </p:attrNameLst>
                                      </p:cBhvr>
                                      <p:tavLst>
                                        <p:tav tm="0">
                                          <p:val>
                                            <p:fltVal val="0"/>
                                          </p:val>
                                        </p:tav>
                                        <p:tav tm="100000">
                                          <p:val>
                                            <p:strVal val="#ppt_h"/>
                                          </p:val>
                                        </p:tav>
                                      </p:tavLst>
                                    </p:anim>
                                    <p:animEffect transition="in" filter="fade">
                                      <p:cBhvr>
                                        <p:cTn id="74" dur="500"/>
                                        <p:tgtEl>
                                          <p:spTgt spid="35"/>
                                        </p:tgtEl>
                                      </p:cBhvr>
                                    </p:animEffect>
                                  </p:childTnLst>
                                </p:cTn>
                              </p:par>
                            </p:childTnLst>
                          </p:cTn>
                        </p:par>
                        <p:par>
                          <p:cTn id="75" fill="hold">
                            <p:stCondLst>
                              <p:cond delay="6500"/>
                            </p:stCondLst>
                            <p:childTnLst>
                              <p:par>
                                <p:cTn id="76" presetID="22" presetClass="entr" presetSubtype="8" fill="hold" nodeType="after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wipe(left)">
                                      <p:cBhvr>
                                        <p:cTn id="78" dur="500"/>
                                        <p:tgtEl>
                                          <p:spTgt spid="71"/>
                                        </p:tgtEl>
                                      </p:cBhvr>
                                    </p:animEffect>
                                  </p:childTnLst>
                                </p:cTn>
                              </p:par>
                            </p:childTnLst>
                          </p:cTn>
                        </p:par>
                        <p:par>
                          <p:cTn id="79" fill="hold">
                            <p:stCondLst>
                              <p:cond delay="7000"/>
                            </p:stCondLst>
                            <p:childTnLst>
                              <p:par>
                                <p:cTn id="80" presetID="2" presetClass="entr" presetSubtype="2" accel="16000" decel="84000" fill="hold" nodeType="afterEffect">
                                  <p:stCondLst>
                                    <p:cond delay="0"/>
                                  </p:stCondLst>
                                  <p:childTnLst>
                                    <p:set>
                                      <p:cBhvr>
                                        <p:cTn id="81" dur="1" fill="hold">
                                          <p:stCondLst>
                                            <p:cond delay="0"/>
                                          </p:stCondLst>
                                        </p:cTn>
                                        <p:tgtEl>
                                          <p:spTgt spid="77"/>
                                        </p:tgtEl>
                                        <p:attrNameLst>
                                          <p:attrName>style.visibility</p:attrName>
                                        </p:attrNameLst>
                                      </p:cBhvr>
                                      <p:to>
                                        <p:strVal val="visible"/>
                                      </p:to>
                                    </p:set>
                                    <p:anim calcmode="lin" valueType="num">
                                      <p:cBhvr additive="base">
                                        <p:cTn id="82" dur="500" fill="hold"/>
                                        <p:tgtEl>
                                          <p:spTgt spid="77"/>
                                        </p:tgtEl>
                                        <p:attrNameLst>
                                          <p:attrName>ppt_x</p:attrName>
                                        </p:attrNameLst>
                                      </p:cBhvr>
                                      <p:tavLst>
                                        <p:tav tm="0">
                                          <p:val>
                                            <p:strVal val="1+#ppt_w/2"/>
                                          </p:val>
                                        </p:tav>
                                        <p:tav tm="100000">
                                          <p:val>
                                            <p:strVal val="#ppt_x"/>
                                          </p:val>
                                        </p:tav>
                                      </p:tavLst>
                                    </p:anim>
                                    <p:anim calcmode="lin" valueType="num">
                                      <p:cBhvr additive="base">
                                        <p:cTn id="83"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8" grpId="0" animBg="1"/>
      <p:bldP spid="29" grpId="0" animBg="1"/>
      <p:bldP spid="31" grpId="0" animBg="1"/>
      <p:bldP spid="32" grpId="0" animBg="1"/>
      <p:bldP spid="34" grpId="0" animBg="1"/>
      <p:bldP spid="35" grpId="0" animBg="1"/>
      <p:bldP spid="40" grpId="0"/>
      <p:bldP spid="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6264991" y="2187927"/>
            <a:ext cx="2193859" cy="367118"/>
          </a:xfrm>
          <a:custGeom>
            <a:avLst/>
            <a:gdLst>
              <a:gd name="T0" fmla="*/ 339 w 902"/>
              <a:gd name="T1" fmla="*/ 147 h 151"/>
              <a:gd name="T2" fmla="*/ 342 w 902"/>
              <a:gd name="T3" fmla="*/ 151 h 151"/>
              <a:gd name="T4" fmla="*/ 480 w 902"/>
              <a:gd name="T5" fmla="*/ 13 h 151"/>
              <a:gd name="T6" fmla="*/ 902 w 902"/>
              <a:gd name="T7" fmla="*/ 13 h 151"/>
              <a:gd name="T8" fmla="*/ 902 w 902"/>
              <a:gd name="T9" fmla="*/ 3 h 151"/>
              <a:gd name="T10" fmla="*/ 475 w 902"/>
              <a:gd name="T11" fmla="*/ 3 h 151"/>
              <a:gd name="T12" fmla="*/ 475 w 902"/>
              <a:gd name="T13" fmla="*/ 5 h 151"/>
              <a:gd name="T14" fmla="*/ 475 w 902"/>
              <a:gd name="T15" fmla="*/ 4 h 151"/>
              <a:gd name="T16" fmla="*/ 340 w 902"/>
              <a:gd name="T17" fmla="*/ 139 h 151"/>
              <a:gd name="T18" fmla="*/ 0 w 902"/>
              <a:gd name="T19" fmla="*/ 0 h 151"/>
              <a:gd name="T20" fmla="*/ 0 w 902"/>
              <a:gd name="T21" fmla="*/ 7 h 151"/>
              <a:gd name="T22" fmla="*/ 339 w 902"/>
              <a:gd name="T23" fmla="*/ 148 h 151"/>
              <a:gd name="T24" fmla="*/ 339 w 902"/>
              <a:gd name="T25"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2" h="151">
                <a:moveTo>
                  <a:pt x="339" y="147"/>
                </a:moveTo>
                <a:cubicBezTo>
                  <a:pt x="342" y="151"/>
                  <a:pt x="342" y="151"/>
                  <a:pt x="342" y="151"/>
                </a:cubicBezTo>
                <a:cubicBezTo>
                  <a:pt x="480" y="13"/>
                  <a:pt x="480" y="13"/>
                  <a:pt x="480" y="13"/>
                </a:cubicBezTo>
                <a:cubicBezTo>
                  <a:pt x="902" y="13"/>
                  <a:pt x="902" y="13"/>
                  <a:pt x="902" y="13"/>
                </a:cubicBezTo>
                <a:cubicBezTo>
                  <a:pt x="902" y="3"/>
                  <a:pt x="902" y="3"/>
                  <a:pt x="902" y="3"/>
                </a:cubicBezTo>
                <a:cubicBezTo>
                  <a:pt x="475" y="3"/>
                  <a:pt x="475" y="3"/>
                  <a:pt x="475" y="3"/>
                </a:cubicBezTo>
                <a:cubicBezTo>
                  <a:pt x="475" y="5"/>
                  <a:pt x="475" y="5"/>
                  <a:pt x="475" y="5"/>
                </a:cubicBezTo>
                <a:cubicBezTo>
                  <a:pt x="475" y="4"/>
                  <a:pt x="475" y="4"/>
                  <a:pt x="475" y="4"/>
                </a:cubicBezTo>
                <a:cubicBezTo>
                  <a:pt x="340" y="139"/>
                  <a:pt x="340" y="139"/>
                  <a:pt x="340" y="139"/>
                </a:cubicBezTo>
                <a:cubicBezTo>
                  <a:pt x="243" y="60"/>
                  <a:pt x="125" y="12"/>
                  <a:pt x="0" y="0"/>
                </a:cubicBezTo>
                <a:cubicBezTo>
                  <a:pt x="0" y="7"/>
                  <a:pt x="0" y="7"/>
                  <a:pt x="0" y="7"/>
                </a:cubicBezTo>
                <a:cubicBezTo>
                  <a:pt x="128" y="20"/>
                  <a:pt x="244" y="70"/>
                  <a:pt x="339" y="148"/>
                </a:cubicBezTo>
                <a:lnTo>
                  <a:pt x="339" y="14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p:nvSpPr>
        <p:spPr bwMode="auto">
          <a:xfrm>
            <a:off x="3762988" y="4927303"/>
            <a:ext cx="2195334" cy="367118"/>
          </a:xfrm>
          <a:custGeom>
            <a:avLst/>
            <a:gdLst>
              <a:gd name="T0" fmla="*/ 564 w 902"/>
              <a:gd name="T1" fmla="*/ 3 h 151"/>
              <a:gd name="T2" fmla="*/ 560 w 902"/>
              <a:gd name="T3" fmla="*/ 0 h 151"/>
              <a:gd name="T4" fmla="*/ 422 w 902"/>
              <a:gd name="T5" fmla="*/ 138 h 151"/>
              <a:gd name="T6" fmla="*/ 0 w 902"/>
              <a:gd name="T7" fmla="*/ 138 h 151"/>
              <a:gd name="T8" fmla="*/ 0 w 902"/>
              <a:gd name="T9" fmla="*/ 148 h 151"/>
              <a:gd name="T10" fmla="*/ 427 w 902"/>
              <a:gd name="T11" fmla="*/ 148 h 151"/>
              <a:gd name="T12" fmla="*/ 427 w 902"/>
              <a:gd name="T13" fmla="*/ 146 h 151"/>
              <a:gd name="T14" fmla="*/ 428 w 902"/>
              <a:gd name="T15" fmla="*/ 146 h 151"/>
              <a:gd name="T16" fmla="*/ 562 w 902"/>
              <a:gd name="T17" fmla="*/ 12 h 151"/>
              <a:gd name="T18" fmla="*/ 902 w 902"/>
              <a:gd name="T19" fmla="*/ 151 h 151"/>
              <a:gd name="T20" fmla="*/ 902 w 902"/>
              <a:gd name="T21" fmla="*/ 144 h 151"/>
              <a:gd name="T22" fmla="*/ 564 w 902"/>
              <a:gd name="T23" fmla="*/ 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2" h="151">
                <a:moveTo>
                  <a:pt x="564" y="3"/>
                </a:moveTo>
                <a:cubicBezTo>
                  <a:pt x="560" y="0"/>
                  <a:pt x="560" y="0"/>
                  <a:pt x="560" y="0"/>
                </a:cubicBezTo>
                <a:cubicBezTo>
                  <a:pt x="422" y="138"/>
                  <a:pt x="422" y="138"/>
                  <a:pt x="422" y="138"/>
                </a:cubicBezTo>
                <a:cubicBezTo>
                  <a:pt x="0" y="138"/>
                  <a:pt x="0" y="138"/>
                  <a:pt x="0" y="138"/>
                </a:cubicBezTo>
                <a:cubicBezTo>
                  <a:pt x="0" y="148"/>
                  <a:pt x="0" y="148"/>
                  <a:pt x="0" y="148"/>
                </a:cubicBezTo>
                <a:cubicBezTo>
                  <a:pt x="427" y="148"/>
                  <a:pt x="427" y="148"/>
                  <a:pt x="427" y="148"/>
                </a:cubicBezTo>
                <a:cubicBezTo>
                  <a:pt x="427" y="146"/>
                  <a:pt x="427" y="146"/>
                  <a:pt x="427" y="146"/>
                </a:cubicBezTo>
                <a:cubicBezTo>
                  <a:pt x="428" y="146"/>
                  <a:pt x="428" y="146"/>
                  <a:pt x="428" y="146"/>
                </a:cubicBezTo>
                <a:cubicBezTo>
                  <a:pt x="562" y="12"/>
                  <a:pt x="562" y="12"/>
                  <a:pt x="562" y="12"/>
                </a:cubicBezTo>
                <a:cubicBezTo>
                  <a:pt x="660" y="91"/>
                  <a:pt x="777" y="139"/>
                  <a:pt x="902" y="151"/>
                </a:cubicBezTo>
                <a:cubicBezTo>
                  <a:pt x="902" y="144"/>
                  <a:pt x="902" y="144"/>
                  <a:pt x="902" y="144"/>
                </a:cubicBezTo>
                <a:cubicBezTo>
                  <a:pt x="775" y="131"/>
                  <a:pt x="658" y="80"/>
                  <a:pt x="564" y="3"/>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p:nvSpPr>
        <p:spPr bwMode="auto">
          <a:xfrm>
            <a:off x="7291680" y="2745121"/>
            <a:ext cx="822697" cy="850711"/>
          </a:xfrm>
          <a:custGeom>
            <a:avLst/>
            <a:gdLst>
              <a:gd name="T0" fmla="*/ 338 w 338"/>
              <a:gd name="T1" fmla="*/ 349 h 349"/>
              <a:gd name="T2" fmla="*/ 338 w 338"/>
              <a:gd name="T3" fmla="*/ 339 h 349"/>
              <a:gd name="T4" fmla="*/ 148 w 338"/>
              <a:gd name="T5" fmla="*/ 339 h 349"/>
              <a:gd name="T6" fmla="*/ 6 w 338"/>
              <a:gd name="T7" fmla="*/ 0 h 349"/>
              <a:gd name="T8" fmla="*/ 0 w 338"/>
              <a:gd name="T9" fmla="*/ 5 h 349"/>
              <a:gd name="T10" fmla="*/ 141 w 338"/>
              <a:gd name="T11" fmla="*/ 344 h 349"/>
              <a:gd name="T12" fmla="*/ 141 w 338"/>
              <a:gd name="T13" fmla="*/ 344 h 349"/>
              <a:gd name="T14" fmla="*/ 141 w 338"/>
              <a:gd name="T15" fmla="*/ 349 h 349"/>
              <a:gd name="T16" fmla="*/ 338 w 338"/>
              <a:gd name="T17"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349">
                <a:moveTo>
                  <a:pt x="338" y="349"/>
                </a:moveTo>
                <a:cubicBezTo>
                  <a:pt x="338" y="339"/>
                  <a:pt x="338" y="339"/>
                  <a:pt x="338" y="339"/>
                </a:cubicBezTo>
                <a:cubicBezTo>
                  <a:pt x="148" y="339"/>
                  <a:pt x="148" y="339"/>
                  <a:pt x="148" y="339"/>
                </a:cubicBezTo>
                <a:cubicBezTo>
                  <a:pt x="135" y="214"/>
                  <a:pt x="86" y="97"/>
                  <a:pt x="6" y="0"/>
                </a:cubicBezTo>
                <a:cubicBezTo>
                  <a:pt x="0" y="5"/>
                  <a:pt x="0" y="5"/>
                  <a:pt x="0" y="5"/>
                </a:cubicBezTo>
                <a:cubicBezTo>
                  <a:pt x="78" y="100"/>
                  <a:pt x="128" y="216"/>
                  <a:pt x="141" y="344"/>
                </a:cubicBezTo>
                <a:cubicBezTo>
                  <a:pt x="141" y="344"/>
                  <a:pt x="141" y="344"/>
                  <a:pt x="141" y="344"/>
                </a:cubicBezTo>
                <a:cubicBezTo>
                  <a:pt x="141" y="349"/>
                  <a:pt x="141" y="349"/>
                  <a:pt x="141" y="349"/>
                </a:cubicBezTo>
                <a:lnTo>
                  <a:pt x="338" y="349"/>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p:cNvSpPr>
          <p:nvPr/>
        </p:nvSpPr>
        <p:spPr bwMode="auto">
          <a:xfrm>
            <a:off x="5120882" y="1724976"/>
            <a:ext cx="849236" cy="822697"/>
          </a:xfrm>
          <a:custGeom>
            <a:avLst/>
            <a:gdLst>
              <a:gd name="T0" fmla="*/ 339 w 349"/>
              <a:gd name="T1" fmla="*/ 190 h 338"/>
              <a:gd name="T2" fmla="*/ 0 w 349"/>
              <a:gd name="T3" fmla="*/ 332 h 338"/>
              <a:gd name="T4" fmla="*/ 6 w 349"/>
              <a:gd name="T5" fmla="*/ 338 h 338"/>
              <a:gd name="T6" fmla="*/ 344 w 349"/>
              <a:gd name="T7" fmla="*/ 197 h 338"/>
              <a:gd name="T8" fmla="*/ 344 w 349"/>
              <a:gd name="T9" fmla="*/ 197 h 338"/>
              <a:gd name="T10" fmla="*/ 349 w 349"/>
              <a:gd name="T11" fmla="*/ 197 h 338"/>
              <a:gd name="T12" fmla="*/ 349 w 349"/>
              <a:gd name="T13" fmla="*/ 0 h 338"/>
              <a:gd name="T14" fmla="*/ 339 w 349"/>
              <a:gd name="T15" fmla="*/ 0 h 338"/>
              <a:gd name="T16" fmla="*/ 339 w 349"/>
              <a:gd name="T17" fmla="*/ 19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38">
                <a:moveTo>
                  <a:pt x="339" y="190"/>
                </a:moveTo>
                <a:cubicBezTo>
                  <a:pt x="214" y="203"/>
                  <a:pt x="97" y="252"/>
                  <a:pt x="0" y="332"/>
                </a:cubicBezTo>
                <a:cubicBezTo>
                  <a:pt x="6" y="338"/>
                  <a:pt x="6" y="338"/>
                  <a:pt x="6" y="338"/>
                </a:cubicBezTo>
                <a:cubicBezTo>
                  <a:pt x="100" y="260"/>
                  <a:pt x="217" y="210"/>
                  <a:pt x="344" y="197"/>
                </a:cubicBezTo>
                <a:cubicBezTo>
                  <a:pt x="344" y="197"/>
                  <a:pt x="344" y="197"/>
                  <a:pt x="344" y="197"/>
                </a:cubicBezTo>
                <a:cubicBezTo>
                  <a:pt x="349" y="197"/>
                  <a:pt x="349" y="197"/>
                  <a:pt x="349" y="197"/>
                </a:cubicBezTo>
                <a:cubicBezTo>
                  <a:pt x="349" y="0"/>
                  <a:pt x="349" y="0"/>
                  <a:pt x="349" y="0"/>
                </a:cubicBezTo>
                <a:cubicBezTo>
                  <a:pt x="339" y="0"/>
                  <a:pt x="339" y="0"/>
                  <a:pt x="339" y="0"/>
                </a:cubicBezTo>
                <a:lnTo>
                  <a:pt x="339" y="19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p:nvSpPr>
        <p:spPr bwMode="auto">
          <a:xfrm>
            <a:off x="3544782" y="2412031"/>
            <a:ext cx="1381483" cy="1175072"/>
          </a:xfrm>
          <a:custGeom>
            <a:avLst/>
            <a:gdLst>
              <a:gd name="T0" fmla="*/ 556 w 568"/>
              <a:gd name="T1" fmla="*/ 143 h 483"/>
              <a:gd name="T2" fmla="*/ 417 w 568"/>
              <a:gd name="T3" fmla="*/ 483 h 483"/>
              <a:gd name="T4" fmla="*/ 424 w 568"/>
              <a:gd name="T5" fmla="*/ 483 h 483"/>
              <a:gd name="T6" fmla="*/ 565 w 568"/>
              <a:gd name="T7" fmla="*/ 144 h 483"/>
              <a:gd name="T8" fmla="*/ 565 w 568"/>
              <a:gd name="T9" fmla="*/ 144 h 483"/>
              <a:gd name="T10" fmla="*/ 568 w 568"/>
              <a:gd name="T11" fmla="*/ 141 h 483"/>
              <a:gd name="T12" fmla="*/ 429 w 568"/>
              <a:gd name="T13" fmla="*/ 1 h 483"/>
              <a:gd name="T14" fmla="*/ 427 w 568"/>
              <a:gd name="T15" fmla="*/ 3 h 483"/>
              <a:gd name="T16" fmla="*/ 427 w 568"/>
              <a:gd name="T17" fmla="*/ 0 h 483"/>
              <a:gd name="T18" fmla="*/ 0 w 568"/>
              <a:gd name="T19" fmla="*/ 0 h 483"/>
              <a:gd name="T20" fmla="*/ 0 w 568"/>
              <a:gd name="T21" fmla="*/ 10 h 483"/>
              <a:gd name="T22" fmla="*/ 423 w 568"/>
              <a:gd name="T23" fmla="*/ 10 h 483"/>
              <a:gd name="T24" fmla="*/ 556 w 568"/>
              <a:gd name="T25" fmla="*/ 143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8" h="483">
                <a:moveTo>
                  <a:pt x="556" y="143"/>
                </a:moveTo>
                <a:cubicBezTo>
                  <a:pt x="477" y="240"/>
                  <a:pt x="429" y="358"/>
                  <a:pt x="417" y="483"/>
                </a:cubicBezTo>
                <a:cubicBezTo>
                  <a:pt x="424" y="483"/>
                  <a:pt x="424" y="483"/>
                  <a:pt x="424" y="483"/>
                </a:cubicBezTo>
                <a:cubicBezTo>
                  <a:pt x="437" y="355"/>
                  <a:pt x="488" y="239"/>
                  <a:pt x="565" y="144"/>
                </a:cubicBezTo>
                <a:cubicBezTo>
                  <a:pt x="565" y="144"/>
                  <a:pt x="565" y="144"/>
                  <a:pt x="565" y="144"/>
                </a:cubicBezTo>
                <a:cubicBezTo>
                  <a:pt x="568" y="141"/>
                  <a:pt x="568" y="141"/>
                  <a:pt x="568" y="141"/>
                </a:cubicBezTo>
                <a:cubicBezTo>
                  <a:pt x="429" y="1"/>
                  <a:pt x="429" y="1"/>
                  <a:pt x="429" y="1"/>
                </a:cubicBezTo>
                <a:cubicBezTo>
                  <a:pt x="427" y="3"/>
                  <a:pt x="427" y="3"/>
                  <a:pt x="427" y="3"/>
                </a:cubicBezTo>
                <a:cubicBezTo>
                  <a:pt x="427" y="0"/>
                  <a:pt x="427" y="0"/>
                  <a:pt x="427" y="0"/>
                </a:cubicBezTo>
                <a:cubicBezTo>
                  <a:pt x="0" y="0"/>
                  <a:pt x="0" y="0"/>
                  <a:pt x="0" y="0"/>
                </a:cubicBezTo>
                <a:cubicBezTo>
                  <a:pt x="0" y="10"/>
                  <a:pt x="0" y="10"/>
                  <a:pt x="0" y="10"/>
                </a:cubicBezTo>
                <a:cubicBezTo>
                  <a:pt x="423" y="10"/>
                  <a:pt x="423" y="10"/>
                  <a:pt x="423" y="10"/>
                </a:cubicBezTo>
                <a:lnTo>
                  <a:pt x="556" y="14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p:nvSpPr>
        <p:spPr bwMode="auto">
          <a:xfrm>
            <a:off x="4136704" y="3891095"/>
            <a:ext cx="789561" cy="742446"/>
          </a:xfrm>
          <a:custGeom>
            <a:avLst/>
            <a:gdLst>
              <a:gd name="T0" fmla="*/ 0 w 338"/>
              <a:gd name="T1" fmla="*/ 0 h 349"/>
              <a:gd name="T2" fmla="*/ 0 w 338"/>
              <a:gd name="T3" fmla="*/ 10 h 349"/>
              <a:gd name="T4" fmla="*/ 191 w 338"/>
              <a:gd name="T5" fmla="*/ 10 h 349"/>
              <a:gd name="T6" fmla="*/ 332 w 338"/>
              <a:gd name="T7" fmla="*/ 349 h 349"/>
              <a:gd name="T8" fmla="*/ 338 w 338"/>
              <a:gd name="T9" fmla="*/ 343 h 349"/>
              <a:gd name="T10" fmla="*/ 197 w 338"/>
              <a:gd name="T11" fmla="*/ 5 h 349"/>
              <a:gd name="T12" fmla="*/ 197 w 338"/>
              <a:gd name="T13" fmla="*/ 5 h 349"/>
              <a:gd name="T14" fmla="*/ 197 w 338"/>
              <a:gd name="T15" fmla="*/ 0 h 349"/>
              <a:gd name="T16" fmla="*/ 0 w 338"/>
              <a:gd name="T17"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349">
                <a:moveTo>
                  <a:pt x="0" y="0"/>
                </a:moveTo>
                <a:cubicBezTo>
                  <a:pt x="0" y="10"/>
                  <a:pt x="0" y="10"/>
                  <a:pt x="0" y="10"/>
                </a:cubicBezTo>
                <a:cubicBezTo>
                  <a:pt x="191" y="10"/>
                  <a:pt x="191" y="10"/>
                  <a:pt x="191" y="10"/>
                </a:cubicBezTo>
                <a:cubicBezTo>
                  <a:pt x="204" y="135"/>
                  <a:pt x="253" y="252"/>
                  <a:pt x="332" y="349"/>
                </a:cubicBezTo>
                <a:cubicBezTo>
                  <a:pt x="338" y="343"/>
                  <a:pt x="338" y="343"/>
                  <a:pt x="338" y="343"/>
                </a:cubicBezTo>
                <a:cubicBezTo>
                  <a:pt x="261" y="249"/>
                  <a:pt x="210" y="132"/>
                  <a:pt x="197" y="5"/>
                </a:cubicBezTo>
                <a:cubicBezTo>
                  <a:pt x="197" y="5"/>
                  <a:pt x="197" y="5"/>
                  <a:pt x="197" y="5"/>
                </a:cubicBezTo>
                <a:cubicBezTo>
                  <a:pt x="197" y="0"/>
                  <a:pt x="197" y="0"/>
                  <a:pt x="197" y="0"/>
                </a:cubicBez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p:nvSpPr>
        <p:spPr bwMode="auto">
          <a:xfrm>
            <a:off x="7407478" y="3895246"/>
            <a:ext cx="706899" cy="618058"/>
          </a:xfrm>
          <a:custGeom>
            <a:avLst/>
            <a:gdLst>
              <a:gd name="T0" fmla="*/ 145 w 567"/>
              <a:gd name="T1" fmla="*/ 473 h 483"/>
              <a:gd name="T2" fmla="*/ 12 w 567"/>
              <a:gd name="T3" fmla="*/ 340 h 483"/>
              <a:gd name="T4" fmla="*/ 151 w 567"/>
              <a:gd name="T5" fmla="*/ 0 h 483"/>
              <a:gd name="T6" fmla="*/ 144 w 567"/>
              <a:gd name="T7" fmla="*/ 0 h 483"/>
              <a:gd name="T8" fmla="*/ 3 w 567"/>
              <a:gd name="T9" fmla="*/ 338 h 483"/>
              <a:gd name="T10" fmla="*/ 4 w 567"/>
              <a:gd name="T11" fmla="*/ 338 h 483"/>
              <a:gd name="T12" fmla="*/ 0 w 567"/>
              <a:gd name="T13" fmla="*/ 342 h 483"/>
              <a:gd name="T14" fmla="*/ 140 w 567"/>
              <a:gd name="T15" fmla="*/ 481 h 483"/>
              <a:gd name="T16" fmla="*/ 140 w 567"/>
              <a:gd name="T17" fmla="*/ 481 h 483"/>
              <a:gd name="T18" fmla="*/ 140 w 567"/>
              <a:gd name="T19" fmla="*/ 483 h 483"/>
              <a:gd name="T20" fmla="*/ 567 w 567"/>
              <a:gd name="T21" fmla="*/ 483 h 483"/>
              <a:gd name="T22" fmla="*/ 567 w 567"/>
              <a:gd name="T23" fmla="*/ 473 h 483"/>
              <a:gd name="T24" fmla="*/ 145 w 567"/>
              <a:gd name="T25" fmla="*/ 473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7" h="483">
                <a:moveTo>
                  <a:pt x="145" y="473"/>
                </a:moveTo>
                <a:cubicBezTo>
                  <a:pt x="12" y="340"/>
                  <a:pt x="12" y="340"/>
                  <a:pt x="12" y="340"/>
                </a:cubicBezTo>
                <a:cubicBezTo>
                  <a:pt x="91" y="242"/>
                  <a:pt x="139" y="125"/>
                  <a:pt x="151" y="0"/>
                </a:cubicBezTo>
                <a:cubicBezTo>
                  <a:pt x="144" y="0"/>
                  <a:pt x="144" y="0"/>
                  <a:pt x="144" y="0"/>
                </a:cubicBezTo>
                <a:cubicBezTo>
                  <a:pt x="131" y="127"/>
                  <a:pt x="81" y="244"/>
                  <a:pt x="3" y="338"/>
                </a:cubicBezTo>
                <a:cubicBezTo>
                  <a:pt x="4" y="338"/>
                  <a:pt x="4" y="338"/>
                  <a:pt x="4" y="338"/>
                </a:cubicBezTo>
                <a:cubicBezTo>
                  <a:pt x="0" y="342"/>
                  <a:pt x="0" y="342"/>
                  <a:pt x="0" y="342"/>
                </a:cubicBezTo>
                <a:cubicBezTo>
                  <a:pt x="140" y="481"/>
                  <a:pt x="140" y="481"/>
                  <a:pt x="140" y="481"/>
                </a:cubicBezTo>
                <a:cubicBezTo>
                  <a:pt x="140" y="481"/>
                  <a:pt x="140" y="481"/>
                  <a:pt x="140" y="481"/>
                </a:cubicBezTo>
                <a:cubicBezTo>
                  <a:pt x="140" y="483"/>
                  <a:pt x="140" y="483"/>
                  <a:pt x="140" y="483"/>
                </a:cubicBezTo>
                <a:cubicBezTo>
                  <a:pt x="567" y="483"/>
                  <a:pt x="567" y="483"/>
                  <a:pt x="567" y="483"/>
                </a:cubicBezTo>
                <a:cubicBezTo>
                  <a:pt x="567" y="473"/>
                  <a:pt x="567" y="473"/>
                  <a:pt x="567" y="473"/>
                </a:cubicBezTo>
                <a:lnTo>
                  <a:pt x="145" y="47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p:nvSpPr>
        <p:spPr bwMode="auto">
          <a:xfrm>
            <a:off x="6242875" y="4927303"/>
            <a:ext cx="849236" cy="822697"/>
          </a:xfrm>
          <a:custGeom>
            <a:avLst/>
            <a:gdLst>
              <a:gd name="T0" fmla="*/ 10 w 349"/>
              <a:gd name="T1" fmla="*/ 147 h 338"/>
              <a:gd name="T2" fmla="*/ 349 w 349"/>
              <a:gd name="T3" fmla="*/ 5 h 338"/>
              <a:gd name="T4" fmla="*/ 343 w 349"/>
              <a:gd name="T5" fmla="*/ 0 h 338"/>
              <a:gd name="T6" fmla="*/ 5 w 349"/>
              <a:gd name="T7" fmla="*/ 140 h 338"/>
              <a:gd name="T8" fmla="*/ 5 w 349"/>
              <a:gd name="T9" fmla="*/ 140 h 338"/>
              <a:gd name="T10" fmla="*/ 0 w 349"/>
              <a:gd name="T11" fmla="*/ 140 h 338"/>
              <a:gd name="T12" fmla="*/ 0 w 349"/>
              <a:gd name="T13" fmla="*/ 338 h 338"/>
              <a:gd name="T14" fmla="*/ 10 w 349"/>
              <a:gd name="T15" fmla="*/ 338 h 338"/>
              <a:gd name="T16" fmla="*/ 10 w 349"/>
              <a:gd name="T17" fmla="*/ 14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38">
                <a:moveTo>
                  <a:pt x="10" y="147"/>
                </a:moveTo>
                <a:cubicBezTo>
                  <a:pt x="135" y="134"/>
                  <a:pt x="252" y="85"/>
                  <a:pt x="349" y="5"/>
                </a:cubicBezTo>
                <a:cubicBezTo>
                  <a:pt x="343" y="0"/>
                  <a:pt x="343" y="0"/>
                  <a:pt x="343" y="0"/>
                </a:cubicBezTo>
                <a:cubicBezTo>
                  <a:pt x="249" y="77"/>
                  <a:pt x="132" y="128"/>
                  <a:pt x="5" y="140"/>
                </a:cubicBezTo>
                <a:cubicBezTo>
                  <a:pt x="5" y="140"/>
                  <a:pt x="5" y="140"/>
                  <a:pt x="5" y="140"/>
                </a:cubicBezTo>
                <a:cubicBezTo>
                  <a:pt x="0" y="140"/>
                  <a:pt x="0" y="140"/>
                  <a:pt x="0" y="140"/>
                </a:cubicBezTo>
                <a:cubicBezTo>
                  <a:pt x="0" y="338"/>
                  <a:pt x="0" y="338"/>
                  <a:pt x="0" y="338"/>
                </a:cubicBezTo>
                <a:cubicBezTo>
                  <a:pt x="10" y="338"/>
                  <a:pt x="10" y="338"/>
                  <a:pt x="10" y="338"/>
                </a:cubicBezTo>
                <a:lnTo>
                  <a:pt x="10" y="14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p:nvSpPr>
        <p:spPr bwMode="auto">
          <a:xfrm>
            <a:off x="4576839" y="2755560"/>
            <a:ext cx="510131" cy="852185"/>
          </a:xfrm>
          <a:custGeom>
            <a:avLst/>
            <a:gdLst>
              <a:gd name="T0" fmla="*/ 210 w 210"/>
              <a:gd name="T1" fmla="*/ 54 h 350"/>
              <a:gd name="T2" fmla="*/ 144 w 210"/>
              <a:gd name="T3" fmla="*/ 0 h 350"/>
              <a:gd name="T4" fmla="*/ 0 w 210"/>
              <a:gd name="T5" fmla="*/ 342 h 350"/>
              <a:gd name="T6" fmla="*/ 86 w 210"/>
              <a:gd name="T7" fmla="*/ 350 h 350"/>
              <a:gd name="T8" fmla="*/ 210 w 210"/>
              <a:gd name="T9" fmla="*/ 54 h 350"/>
            </a:gdLst>
            <a:ahLst/>
            <a:cxnLst>
              <a:cxn ang="0">
                <a:pos x="T0" y="T1"/>
              </a:cxn>
              <a:cxn ang="0">
                <a:pos x="T2" y="T3"/>
              </a:cxn>
              <a:cxn ang="0">
                <a:pos x="T4" y="T5"/>
              </a:cxn>
              <a:cxn ang="0">
                <a:pos x="T6" y="T7"/>
              </a:cxn>
              <a:cxn ang="0">
                <a:pos x="T8" y="T9"/>
              </a:cxn>
            </a:cxnLst>
            <a:rect l="0" t="0" r="r" b="b"/>
            <a:pathLst>
              <a:path w="210" h="350">
                <a:moveTo>
                  <a:pt x="210" y="54"/>
                </a:moveTo>
                <a:cubicBezTo>
                  <a:pt x="144" y="0"/>
                  <a:pt x="144" y="0"/>
                  <a:pt x="144" y="0"/>
                </a:cubicBezTo>
                <a:cubicBezTo>
                  <a:pt x="7" y="132"/>
                  <a:pt x="0" y="342"/>
                  <a:pt x="0" y="342"/>
                </a:cubicBezTo>
                <a:cubicBezTo>
                  <a:pt x="86" y="350"/>
                  <a:pt x="86" y="350"/>
                  <a:pt x="86" y="350"/>
                </a:cubicBezTo>
                <a:cubicBezTo>
                  <a:pt x="97" y="238"/>
                  <a:pt x="142" y="136"/>
                  <a:pt x="210" y="5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p:nvSpPr>
        <p:spPr bwMode="auto">
          <a:xfrm>
            <a:off x="4576839" y="3873130"/>
            <a:ext cx="507183" cy="844813"/>
          </a:xfrm>
          <a:custGeom>
            <a:avLst/>
            <a:gdLst>
              <a:gd name="T0" fmla="*/ 87 w 209"/>
              <a:gd name="T1" fmla="*/ 0 h 347"/>
              <a:gd name="T2" fmla="*/ 0 w 209"/>
              <a:gd name="T3" fmla="*/ 9 h 347"/>
              <a:gd name="T4" fmla="*/ 141 w 209"/>
              <a:gd name="T5" fmla="*/ 347 h 347"/>
              <a:gd name="T6" fmla="*/ 209 w 209"/>
              <a:gd name="T7" fmla="*/ 291 h 347"/>
              <a:gd name="T8" fmla="*/ 87 w 209"/>
              <a:gd name="T9" fmla="*/ 0 h 347"/>
            </a:gdLst>
            <a:ahLst/>
            <a:cxnLst>
              <a:cxn ang="0">
                <a:pos x="T0" y="T1"/>
              </a:cxn>
              <a:cxn ang="0">
                <a:pos x="T2" y="T3"/>
              </a:cxn>
              <a:cxn ang="0">
                <a:pos x="T4" y="T5"/>
              </a:cxn>
              <a:cxn ang="0">
                <a:pos x="T6" y="T7"/>
              </a:cxn>
              <a:cxn ang="0">
                <a:pos x="T8" y="T9"/>
              </a:cxn>
            </a:cxnLst>
            <a:rect l="0" t="0" r="r" b="b"/>
            <a:pathLst>
              <a:path w="209" h="347">
                <a:moveTo>
                  <a:pt x="87" y="0"/>
                </a:moveTo>
                <a:cubicBezTo>
                  <a:pt x="0" y="9"/>
                  <a:pt x="0" y="9"/>
                  <a:pt x="0" y="9"/>
                </a:cubicBezTo>
                <a:cubicBezTo>
                  <a:pt x="14" y="217"/>
                  <a:pt x="141" y="347"/>
                  <a:pt x="141" y="347"/>
                </a:cubicBezTo>
                <a:cubicBezTo>
                  <a:pt x="209" y="291"/>
                  <a:pt x="209" y="291"/>
                  <a:pt x="209" y="291"/>
                </a:cubicBezTo>
                <a:cubicBezTo>
                  <a:pt x="142" y="210"/>
                  <a:pt x="98" y="110"/>
                  <a:pt x="87" y="0"/>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p:nvSpPr>
        <p:spPr bwMode="auto">
          <a:xfrm>
            <a:off x="5126779" y="4762174"/>
            <a:ext cx="853659" cy="523401"/>
          </a:xfrm>
          <a:custGeom>
            <a:avLst/>
            <a:gdLst>
              <a:gd name="T0" fmla="*/ 56 w 351"/>
              <a:gd name="T1" fmla="*/ 0 h 215"/>
              <a:gd name="T2" fmla="*/ 0 w 351"/>
              <a:gd name="T3" fmla="*/ 68 h 215"/>
              <a:gd name="T4" fmla="*/ 342 w 351"/>
              <a:gd name="T5" fmla="*/ 212 h 215"/>
              <a:gd name="T6" fmla="*/ 351 w 351"/>
              <a:gd name="T7" fmla="*/ 123 h 215"/>
              <a:gd name="T8" fmla="*/ 56 w 351"/>
              <a:gd name="T9" fmla="*/ 0 h 215"/>
            </a:gdLst>
            <a:ahLst/>
            <a:cxnLst>
              <a:cxn ang="0">
                <a:pos x="T0" y="T1"/>
              </a:cxn>
              <a:cxn ang="0">
                <a:pos x="T2" y="T3"/>
              </a:cxn>
              <a:cxn ang="0">
                <a:pos x="T4" y="T5"/>
              </a:cxn>
              <a:cxn ang="0">
                <a:pos x="T6" y="T7"/>
              </a:cxn>
              <a:cxn ang="0">
                <a:pos x="T8" y="T9"/>
              </a:cxn>
            </a:cxnLst>
            <a:rect l="0" t="0" r="r" b="b"/>
            <a:pathLst>
              <a:path w="351" h="215">
                <a:moveTo>
                  <a:pt x="56" y="0"/>
                </a:moveTo>
                <a:cubicBezTo>
                  <a:pt x="0" y="68"/>
                  <a:pt x="0" y="68"/>
                  <a:pt x="0" y="68"/>
                </a:cubicBezTo>
                <a:cubicBezTo>
                  <a:pt x="173" y="215"/>
                  <a:pt x="342" y="212"/>
                  <a:pt x="342" y="212"/>
                </a:cubicBezTo>
                <a:cubicBezTo>
                  <a:pt x="351" y="123"/>
                  <a:pt x="351" y="123"/>
                  <a:pt x="351" y="123"/>
                </a:cubicBezTo>
                <a:cubicBezTo>
                  <a:pt x="240" y="112"/>
                  <a:pt x="138" y="68"/>
                  <a:pt x="56" y="0"/>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p:nvSpPr>
        <p:spPr bwMode="auto">
          <a:xfrm>
            <a:off x="6223709" y="4766597"/>
            <a:ext cx="853659" cy="501285"/>
          </a:xfrm>
          <a:custGeom>
            <a:avLst/>
            <a:gdLst>
              <a:gd name="T0" fmla="*/ 0 w 351"/>
              <a:gd name="T1" fmla="*/ 121 h 206"/>
              <a:gd name="T2" fmla="*/ 8 w 351"/>
              <a:gd name="T3" fmla="*/ 206 h 206"/>
              <a:gd name="T4" fmla="*/ 351 w 351"/>
              <a:gd name="T5" fmla="*/ 66 h 206"/>
              <a:gd name="T6" fmla="*/ 298 w 351"/>
              <a:gd name="T7" fmla="*/ 0 h 206"/>
              <a:gd name="T8" fmla="*/ 0 w 351"/>
              <a:gd name="T9" fmla="*/ 121 h 206"/>
            </a:gdLst>
            <a:ahLst/>
            <a:cxnLst>
              <a:cxn ang="0">
                <a:pos x="T0" y="T1"/>
              </a:cxn>
              <a:cxn ang="0">
                <a:pos x="T2" y="T3"/>
              </a:cxn>
              <a:cxn ang="0">
                <a:pos x="T4" y="T5"/>
              </a:cxn>
              <a:cxn ang="0">
                <a:pos x="T6" y="T7"/>
              </a:cxn>
              <a:cxn ang="0">
                <a:pos x="T8" y="T9"/>
              </a:cxn>
            </a:cxnLst>
            <a:rect l="0" t="0" r="r" b="b"/>
            <a:pathLst>
              <a:path w="351" h="206">
                <a:moveTo>
                  <a:pt x="0" y="121"/>
                </a:moveTo>
                <a:cubicBezTo>
                  <a:pt x="8" y="206"/>
                  <a:pt x="8" y="206"/>
                  <a:pt x="8" y="206"/>
                </a:cubicBezTo>
                <a:cubicBezTo>
                  <a:pt x="8" y="206"/>
                  <a:pt x="223" y="197"/>
                  <a:pt x="351" y="66"/>
                </a:cubicBezTo>
                <a:cubicBezTo>
                  <a:pt x="298" y="0"/>
                  <a:pt x="298" y="0"/>
                  <a:pt x="298" y="0"/>
                </a:cubicBezTo>
                <a:cubicBezTo>
                  <a:pt x="215" y="68"/>
                  <a:pt x="113" y="111"/>
                  <a:pt x="0" y="12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p:nvSpPr>
        <p:spPr bwMode="auto">
          <a:xfrm>
            <a:off x="7128971" y="3873130"/>
            <a:ext cx="517504" cy="853659"/>
          </a:xfrm>
          <a:custGeom>
            <a:avLst/>
            <a:gdLst>
              <a:gd name="T0" fmla="*/ 124 w 213"/>
              <a:gd name="T1" fmla="*/ 0 h 351"/>
              <a:gd name="T2" fmla="*/ 0 w 213"/>
              <a:gd name="T3" fmla="*/ 294 h 351"/>
              <a:gd name="T4" fmla="*/ 69 w 213"/>
              <a:gd name="T5" fmla="*/ 351 h 351"/>
              <a:gd name="T6" fmla="*/ 213 w 213"/>
              <a:gd name="T7" fmla="*/ 9 h 351"/>
              <a:gd name="T8" fmla="*/ 124 w 213"/>
              <a:gd name="T9" fmla="*/ 0 h 351"/>
            </a:gdLst>
            <a:ahLst/>
            <a:cxnLst>
              <a:cxn ang="0">
                <a:pos x="T0" y="T1"/>
              </a:cxn>
              <a:cxn ang="0">
                <a:pos x="T2" y="T3"/>
              </a:cxn>
              <a:cxn ang="0">
                <a:pos x="T4" y="T5"/>
              </a:cxn>
              <a:cxn ang="0">
                <a:pos x="T6" y="T7"/>
              </a:cxn>
              <a:cxn ang="0">
                <a:pos x="T8" y="T9"/>
              </a:cxn>
            </a:cxnLst>
            <a:rect l="0" t="0" r="r" b="b"/>
            <a:pathLst>
              <a:path w="213" h="351">
                <a:moveTo>
                  <a:pt x="124" y="0"/>
                </a:moveTo>
                <a:cubicBezTo>
                  <a:pt x="113" y="111"/>
                  <a:pt x="68" y="212"/>
                  <a:pt x="0" y="294"/>
                </a:cubicBezTo>
                <a:cubicBezTo>
                  <a:pt x="69" y="351"/>
                  <a:pt x="69" y="351"/>
                  <a:pt x="69" y="351"/>
                </a:cubicBezTo>
                <a:cubicBezTo>
                  <a:pt x="69" y="351"/>
                  <a:pt x="209" y="205"/>
                  <a:pt x="213" y="9"/>
                </a:cubicBezTo>
                <a:lnTo>
                  <a:pt x="124"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auto">
          <a:xfrm>
            <a:off x="7140766" y="2762931"/>
            <a:ext cx="505709" cy="856608"/>
          </a:xfrm>
          <a:custGeom>
            <a:avLst/>
            <a:gdLst>
              <a:gd name="T0" fmla="*/ 120 w 208"/>
              <a:gd name="T1" fmla="*/ 352 h 352"/>
              <a:gd name="T2" fmla="*/ 208 w 208"/>
              <a:gd name="T3" fmla="*/ 344 h 352"/>
              <a:gd name="T4" fmla="*/ 67 w 208"/>
              <a:gd name="T5" fmla="*/ 0 h 352"/>
              <a:gd name="T6" fmla="*/ 0 w 208"/>
              <a:gd name="T7" fmla="*/ 56 h 352"/>
              <a:gd name="T8" fmla="*/ 120 w 208"/>
              <a:gd name="T9" fmla="*/ 352 h 352"/>
            </a:gdLst>
            <a:ahLst/>
            <a:cxnLst>
              <a:cxn ang="0">
                <a:pos x="T0" y="T1"/>
              </a:cxn>
              <a:cxn ang="0">
                <a:pos x="T2" y="T3"/>
              </a:cxn>
              <a:cxn ang="0">
                <a:pos x="T4" y="T5"/>
              </a:cxn>
              <a:cxn ang="0">
                <a:pos x="T6" y="T7"/>
              </a:cxn>
              <a:cxn ang="0">
                <a:pos x="T8" y="T9"/>
              </a:cxn>
            </a:cxnLst>
            <a:rect l="0" t="0" r="r" b="b"/>
            <a:pathLst>
              <a:path w="208" h="352">
                <a:moveTo>
                  <a:pt x="120" y="352"/>
                </a:moveTo>
                <a:cubicBezTo>
                  <a:pt x="208" y="344"/>
                  <a:pt x="208" y="344"/>
                  <a:pt x="208" y="344"/>
                </a:cubicBezTo>
                <a:cubicBezTo>
                  <a:pt x="208" y="344"/>
                  <a:pt x="207" y="153"/>
                  <a:pt x="67" y="0"/>
                </a:cubicBezTo>
                <a:cubicBezTo>
                  <a:pt x="0" y="56"/>
                  <a:pt x="0" y="56"/>
                  <a:pt x="0" y="56"/>
                </a:cubicBezTo>
                <a:cubicBezTo>
                  <a:pt x="67" y="138"/>
                  <a:pt x="110" y="240"/>
                  <a:pt x="120" y="352"/>
                </a:cubicBez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p:cNvSpPr>
            <a:spLocks/>
          </p:cNvSpPr>
          <p:nvPr/>
        </p:nvSpPr>
        <p:spPr bwMode="auto">
          <a:xfrm>
            <a:off x="6242875" y="2204146"/>
            <a:ext cx="853659" cy="511606"/>
          </a:xfrm>
          <a:custGeom>
            <a:avLst/>
            <a:gdLst>
              <a:gd name="T0" fmla="*/ 296 w 351"/>
              <a:gd name="T1" fmla="*/ 210 h 210"/>
              <a:gd name="T2" fmla="*/ 351 w 351"/>
              <a:gd name="T3" fmla="*/ 144 h 210"/>
              <a:gd name="T4" fmla="*/ 9 w 351"/>
              <a:gd name="T5" fmla="*/ 0 h 210"/>
              <a:gd name="T6" fmla="*/ 0 w 351"/>
              <a:gd name="T7" fmla="*/ 86 h 210"/>
              <a:gd name="T8" fmla="*/ 296 w 351"/>
              <a:gd name="T9" fmla="*/ 210 h 210"/>
            </a:gdLst>
            <a:ahLst/>
            <a:cxnLst>
              <a:cxn ang="0">
                <a:pos x="T0" y="T1"/>
              </a:cxn>
              <a:cxn ang="0">
                <a:pos x="T2" y="T3"/>
              </a:cxn>
              <a:cxn ang="0">
                <a:pos x="T4" y="T5"/>
              </a:cxn>
              <a:cxn ang="0">
                <a:pos x="T6" y="T7"/>
              </a:cxn>
              <a:cxn ang="0">
                <a:pos x="T8" y="T9"/>
              </a:cxn>
            </a:cxnLst>
            <a:rect l="0" t="0" r="r" b="b"/>
            <a:pathLst>
              <a:path w="351" h="210">
                <a:moveTo>
                  <a:pt x="296" y="210"/>
                </a:moveTo>
                <a:cubicBezTo>
                  <a:pt x="351" y="144"/>
                  <a:pt x="351" y="144"/>
                  <a:pt x="351" y="144"/>
                </a:cubicBezTo>
                <a:cubicBezTo>
                  <a:pt x="351" y="144"/>
                  <a:pt x="238" y="19"/>
                  <a:pt x="9" y="0"/>
                </a:cubicBezTo>
                <a:cubicBezTo>
                  <a:pt x="0" y="86"/>
                  <a:pt x="0" y="86"/>
                  <a:pt x="0" y="86"/>
                </a:cubicBezTo>
                <a:cubicBezTo>
                  <a:pt x="112" y="97"/>
                  <a:pt x="214" y="142"/>
                  <a:pt x="296" y="21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p:cNvSpPr>
            <a:spLocks/>
          </p:cNvSpPr>
          <p:nvPr/>
        </p:nvSpPr>
        <p:spPr bwMode="auto">
          <a:xfrm>
            <a:off x="5135625" y="2204146"/>
            <a:ext cx="853659" cy="504234"/>
          </a:xfrm>
          <a:custGeom>
            <a:avLst/>
            <a:gdLst>
              <a:gd name="T0" fmla="*/ 351 w 351"/>
              <a:gd name="T1" fmla="*/ 85 h 207"/>
              <a:gd name="T2" fmla="*/ 343 w 351"/>
              <a:gd name="T3" fmla="*/ 0 h 207"/>
              <a:gd name="T4" fmla="*/ 0 w 351"/>
              <a:gd name="T5" fmla="*/ 141 h 207"/>
              <a:gd name="T6" fmla="*/ 54 w 351"/>
              <a:gd name="T7" fmla="*/ 207 h 207"/>
              <a:gd name="T8" fmla="*/ 351 w 351"/>
              <a:gd name="T9" fmla="*/ 85 h 207"/>
            </a:gdLst>
            <a:ahLst/>
            <a:cxnLst>
              <a:cxn ang="0">
                <a:pos x="T0" y="T1"/>
              </a:cxn>
              <a:cxn ang="0">
                <a:pos x="T2" y="T3"/>
              </a:cxn>
              <a:cxn ang="0">
                <a:pos x="T4" y="T5"/>
              </a:cxn>
              <a:cxn ang="0">
                <a:pos x="T6" y="T7"/>
              </a:cxn>
              <a:cxn ang="0">
                <a:pos x="T8" y="T9"/>
              </a:cxn>
            </a:cxnLst>
            <a:rect l="0" t="0" r="r" b="b"/>
            <a:pathLst>
              <a:path w="351" h="207">
                <a:moveTo>
                  <a:pt x="351" y="85"/>
                </a:moveTo>
                <a:cubicBezTo>
                  <a:pt x="343" y="0"/>
                  <a:pt x="343" y="0"/>
                  <a:pt x="343" y="0"/>
                </a:cubicBezTo>
                <a:cubicBezTo>
                  <a:pt x="343" y="0"/>
                  <a:pt x="153" y="0"/>
                  <a:pt x="0" y="141"/>
                </a:cubicBezTo>
                <a:cubicBezTo>
                  <a:pt x="54" y="207"/>
                  <a:pt x="54" y="207"/>
                  <a:pt x="54" y="207"/>
                </a:cubicBezTo>
                <a:cubicBezTo>
                  <a:pt x="136" y="139"/>
                  <a:pt x="239" y="95"/>
                  <a:pt x="351" y="8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485115" y="36154"/>
            <a:ext cx="11157817" cy="660511"/>
          </a:xfrm>
        </p:spPr>
        <p:txBody>
          <a:bodyPr/>
          <a:lstStyle/>
          <a:p>
            <a:r>
              <a:rPr lang="en-US" sz="3600" dirty="0"/>
              <a:t>Segment 4 – Too Busy 40-49</a:t>
            </a:r>
          </a:p>
        </p:txBody>
      </p:sp>
      <p:sp>
        <p:nvSpPr>
          <p:cNvPr id="22" name="Inhaltsplatzhalter 4"/>
          <p:cNvSpPr txBox="1">
            <a:spLocks/>
          </p:cNvSpPr>
          <p:nvPr/>
        </p:nvSpPr>
        <p:spPr>
          <a:xfrm>
            <a:off x="8295194" y="2289472"/>
            <a:ext cx="3463575" cy="5539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b="1" dirty="0">
                <a:solidFill>
                  <a:schemeClr val="accent1"/>
                </a:solidFill>
                <a:latin typeface="+mj-lt"/>
              </a:rPr>
              <a:t>Self Concepts</a:t>
            </a:r>
            <a:br>
              <a:rPr lang="en-US" sz="1400" b="1" dirty="0">
                <a:solidFill>
                  <a:schemeClr val="bg1">
                    <a:lumMod val="65000"/>
                  </a:schemeClr>
                </a:solidFill>
                <a:latin typeface="+mj-lt"/>
              </a:rPr>
            </a:br>
            <a:r>
              <a:rPr lang="en-US" sz="1100" dirty="0">
                <a:solidFill>
                  <a:schemeClr val="bg1">
                    <a:lumMod val="50000"/>
                  </a:schemeClr>
                </a:solidFill>
                <a:latin typeface="+mj-lt"/>
              </a:rPr>
              <a:t>Not huge index in any self concept. Highest vertical %: intelligent, well-informed, loving, romantic</a:t>
            </a:r>
            <a:endParaRPr lang="en-US" sz="1100" dirty="0">
              <a:solidFill>
                <a:schemeClr val="bg1">
                  <a:lumMod val="50000"/>
                </a:schemeClr>
              </a:solidFill>
              <a:latin typeface="+mn-lt"/>
            </a:endParaRPr>
          </a:p>
        </p:txBody>
      </p:sp>
      <p:sp>
        <p:nvSpPr>
          <p:cNvPr id="23" name="Inhaltsplatzhalter 4"/>
          <p:cNvSpPr txBox="1">
            <a:spLocks/>
          </p:cNvSpPr>
          <p:nvPr/>
        </p:nvSpPr>
        <p:spPr>
          <a:xfrm>
            <a:off x="8458850" y="4762765"/>
            <a:ext cx="3347737" cy="5539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b="1" dirty="0">
                <a:solidFill>
                  <a:schemeClr val="accent3"/>
                </a:solidFill>
                <a:latin typeface="+mj-lt"/>
              </a:rPr>
              <a:t>Shopping Attitudes</a:t>
            </a:r>
            <a:br>
              <a:rPr lang="en-US" sz="1400" b="1" dirty="0">
                <a:solidFill>
                  <a:schemeClr val="bg1">
                    <a:lumMod val="65000"/>
                  </a:schemeClr>
                </a:solidFill>
                <a:latin typeface="+mj-lt"/>
              </a:rPr>
            </a:br>
            <a:r>
              <a:rPr lang="en-US" sz="1100" dirty="0">
                <a:solidFill>
                  <a:schemeClr val="bg1">
                    <a:lumMod val="50000"/>
                  </a:schemeClr>
                </a:solidFill>
                <a:latin typeface="+mn-lt"/>
              </a:rPr>
              <a:t>Store environment. Signs and displays important (experiential). Online comparative shopper.</a:t>
            </a:r>
          </a:p>
        </p:txBody>
      </p:sp>
      <p:sp>
        <p:nvSpPr>
          <p:cNvPr id="24" name="Inhaltsplatzhalter 4"/>
          <p:cNvSpPr txBox="1">
            <a:spLocks/>
          </p:cNvSpPr>
          <p:nvPr/>
        </p:nvSpPr>
        <p:spPr>
          <a:xfrm>
            <a:off x="584804" y="3577921"/>
            <a:ext cx="2794849" cy="55399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sz="1400" b="1" dirty="0">
                <a:solidFill>
                  <a:schemeClr val="accent6">
                    <a:lumMod val="75000"/>
                  </a:schemeClr>
                </a:solidFill>
                <a:latin typeface="+mn-lt"/>
              </a:rPr>
              <a:t>Leisure Times</a:t>
            </a:r>
            <a:br>
              <a:rPr lang="en-US" sz="1400" b="1" dirty="0">
                <a:solidFill>
                  <a:schemeClr val="accent1"/>
                </a:solidFill>
                <a:latin typeface="+mn-lt"/>
              </a:rPr>
            </a:br>
            <a:r>
              <a:rPr lang="en-US" sz="1100" b="1" dirty="0">
                <a:solidFill>
                  <a:schemeClr val="bg1">
                    <a:lumMod val="50000"/>
                  </a:schemeClr>
                </a:solidFill>
                <a:latin typeface="+mn-lt"/>
              </a:rPr>
              <a:t>Listen to music (73% vertical)! </a:t>
            </a:r>
            <a:r>
              <a:rPr lang="en-US" sz="1100" dirty="0">
                <a:solidFill>
                  <a:schemeClr val="bg1">
                    <a:lumMod val="50000"/>
                  </a:schemeClr>
                </a:solidFill>
                <a:latin typeface="+mn-lt"/>
              </a:rPr>
              <a:t>Barbeque at home. Go to the beach. Cooking for fun.. </a:t>
            </a:r>
          </a:p>
        </p:txBody>
      </p:sp>
      <p:sp>
        <p:nvSpPr>
          <p:cNvPr id="25" name="Inhaltsplatzhalter 4"/>
          <p:cNvSpPr txBox="1">
            <a:spLocks/>
          </p:cNvSpPr>
          <p:nvPr/>
        </p:nvSpPr>
        <p:spPr>
          <a:xfrm>
            <a:off x="1183747" y="5503781"/>
            <a:ext cx="3347737" cy="67710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sz="1100" dirty="0">
                <a:solidFill>
                  <a:schemeClr val="bg1">
                    <a:lumMod val="50000"/>
                  </a:schemeClr>
                </a:solidFill>
                <a:latin typeface="+mn-lt"/>
              </a:rPr>
              <a:t>Based on “last 12 months life events” they don’t over index or have high vertical % in any significant categories. Assumption – too busy with career climb and family to care A LOT about anything specific. </a:t>
            </a:r>
            <a:r>
              <a:rPr lang="en-US" sz="1100" dirty="0">
                <a:solidFill>
                  <a:schemeClr val="bg1">
                    <a:lumMod val="65000"/>
                  </a:schemeClr>
                </a:solidFill>
                <a:latin typeface="+mn-lt"/>
              </a:rPr>
              <a:t>. </a:t>
            </a:r>
          </a:p>
        </p:txBody>
      </p:sp>
      <p:sp>
        <p:nvSpPr>
          <p:cNvPr id="26" name="Inhaltsplatzhalter 4"/>
          <p:cNvSpPr txBox="1">
            <a:spLocks/>
          </p:cNvSpPr>
          <p:nvPr/>
        </p:nvSpPr>
        <p:spPr>
          <a:xfrm>
            <a:off x="612865" y="2237824"/>
            <a:ext cx="2095213" cy="384721"/>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sz="1400" b="1" dirty="0">
                <a:solidFill>
                  <a:schemeClr val="accent2"/>
                </a:solidFill>
                <a:latin typeface="+mj-lt"/>
              </a:rPr>
              <a:t>Potential Base</a:t>
            </a:r>
            <a:br>
              <a:rPr lang="en-US" sz="1400" b="1" dirty="0">
                <a:solidFill>
                  <a:schemeClr val="accent3"/>
                </a:solidFill>
                <a:latin typeface="+mj-lt"/>
              </a:rPr>
            </a:br>
            <a:r>
              <a:rPr lang="en-US" sz="1100" dirty="0">
                <a:solidFill>
                  <a:schemeClr val="bg1">
                    <a:lumMod val="50000"/>
                  </a:schemeClr>
                </a:solidFill>
                <a:latin typeface="+mn-lt"/>
              </a:rPr>
              <a:t>23% of Spirit Drinkers</a:t>
            </a:r>
            <a:r>
              <a:rPr lang="en-US" sz="1100" dirty="0">
                <a:solidFill>
                  <a:schemeClr val="bg1">
                    <a:lumMod val="65000"/>
                  </a:schemeClr>
                </a:solidFill>
                <a:latin typeface="+mn-lt"/>
              </a:rPr>
              <a:t>. </a:t>
            </a:r>
          </a:p>
        </p:txBody>
      </p:sp>
      <p:sp>
        <p:nvSpPr>
          <p:cNvPr id="27" name="Inhaltsplatzhalter 4"/>
          <p:cNvSpPr txBox="1">
            <a:spLocks/>
          </p:cNvSpPr>
          <p:nvPr/>
        </p:nvSpPr>
        <p:spPr>
          <a:xfrm>
            <a:off x="8961611" y="3197400"/>
            <a:ext cx="2681321" cy="72327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0"/>
              </a:spcAft>
              <a:buNone/>
            </a:pPr>
            <a:r>
              <a:rPr lang="en-US" sz="1400" b="1" dirty="0">
                <a:solidFill>
                  <a:schemeClr val="accent2">
                    <a:lumMod val="50000"/>
                  </a:schemeClr>
                </a:solidFill>
                <a:latin typeface="+mj-lt"/>
              </a:rPr>
              <a:t>Brand Loyalty</a:t>
            </a:r>
            <a:br>
              <a:rPr lang="en-US" sz="1400" b="1" dirty="0">
                <a:solidFill>
                  <a:schemeClr val="bg1">
                    <a:lumMod val="65000"/>
                  </a:schemeClr>
                </a:solidFill>
                <a:latin typeface="+mj-lt"/>
              </a:rPr>
            </a:br>
            <a:r>
              <a:rPr lang="en-US" sz="1100" dirty="0">
                <a:solidFill>
                  <a:schemeClr val="bg1">
                    <a:lumMod val="50000"/>
                  </a:schemeClr>
                </a:solidFill>
                <a:latin typeface="+mn-lt"/>
              </a:rPr>
              <a:t>Interesting response: 35% will buy unknown brand to save money, 32% ALWAYS look for brand name on label.</a:t>
            </a:r>
          </a:p>
        </p:txBody>
      </p:sp>
      <p:sp>
        <p:nvSpPr>
          <p:cNvPr id="28" name="Inhaltsplatzhalter 4"/>
          <p:cNvSpPr txBox="1">
            <a:spLocks/>
          </p:cNvSpPr>
          <p:nvPr/>
        </p:nvSpPr>
        <p:spPr>
          <a:xfrm>
            <a:off x="914381" y="1522560"/>
            <a:ext cx="4934297" cy="384721"/>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sz="1400" b="1" dirty="0">
                <a:solidFill>
                  <a:schemeClr val="accent1">
                    <a:lumMod val="60000"/>
                    <a:lumOff val="40000"/>
                  </a:schemeClr>
                </a:solidFill>
                <a:latin typeface="+mj-lt"/>
              </a:rPr>
              <a:t>Demographics</a:t>
            </a:r>
            <a:br>
              <a:rPr lang="en-US" sz="1400" b="1" dirty="0">
                <a:solidFill>
                  <a:schemeClr val="accent1">
                    <a:lumMod val="60000"/>
                    <a:lumOff val="40000"/>
                  </a:schemeClr>
                </a:solidFill>
                <a:latin typeface="+mj-lt"/>
              </a:rPr>
            </a:br>
            <a:r>
              <a:rPr lang="en-US" sz="1100" dirty="0">
                <a:solidFill>
                  <a:schemeClr val="bg1">
                    <a:lumMod val="50000"/>
                  </a:schemeClr>
                </a:solidFill>
                <a:latin typeface="+mn-lt"/>
              </a:rPr>
              <a:t>Adults 40-49. Skew Male (54%). HHI $100K. Married 66%. Kids 57%</a:t>
            </a:r>
          </a:p>
        </p:txBody>
      </p:sp>
      <p:sp>
        <p:nvSpPr>
          <p:cNvPr id="29" name="Inhaltsplatzhalter 4"/>
          <p:cNvSpPr txBox="1">
            <a:spLocks/>
          </p:cNvSpPr>
          <p:nvPr/>
        </p:nvSpPr>
        <p:spPr>
          <a:xfrm>
            <a:off x="6559230" y="5670384"/>
            <a:ext cx="2980693" cy="600164"/>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b="1" dirty="0">
                <a:solidFill>
                  <a:schemeClr val="accent4"/>
                </a:solidFill>
                <a:latin typeface="+mj-lt"/>
              </a:rPr>
              <a:t>Shopping Behavior</a:t>
            </a:r>
            <a:br>
              <a:rPr lang="en-US" sz="1400" b="1" dirty="0">
                <a:solidFill>
                  <a:schemeClr val="bg1">
                    <a:lumMod val="65000"/>
                  </a:schemeClr>
                </a:solidFill>
                <a:latin typeface="+mj-lt"/>
              </a:rPr>
            </a:br>
            <a:r>
              <a:rPr lang="en-US" sz="1100" b="1" dirty="0">
                <a:solidFill>
                  <a:schemeClr val="bg1">
                    <a:lumMod val="50000"/>
                  </a:schemeClr>
                </a:solidFill>
                <a:latin typeface="+mj-lt"/>
              </a:rPr>
              <a:t>45% Status Strivers + Upscale clicks and bricks</a:t>
            </a:r>
            <a:r>
              <a:rPr lang="en-US" sz="1400" b="1" dirty="0">
                <a:solidFill>
                  <a:schemeClr val="bg1">
                    <a:lumMod val="50000"/>
                  </a:schemeClr>
                </a:solidFill>
                <a:latin typeface="+mj-lt"/>
              </a:rPr>
              <a:t>. </a:t>
            </a:r>
            <a:r>
              <a:rPr lang="en-US" sz="1100" dirty="0">
                <a:solidFill>
                  <a:schemeClr val="bg1">
                    <a:lumMod val="50000"/>
                  </a:schemeClr>
                </a:solidFill>
                <a:latin typeface="+mn-lt"/>
              </a:rPr>
              <a:t>29% online shoppers.</a:t>
            </a:r>
          </a:p>
        </p:txBody>
      </p:sp>
      <p:sp>
        <p:nvSpPr>
          <p:cNvPr id="34" name="Freeform 27"/>
          <p:cNvSpPr>
            <a:spLocks noEditPoints="1"/>
          </p:cNvSpPr>
          <p:nvPr/>
        </p:nvSpPr>
        <p:spPr bwMode="auto">
          <a:xfrm>
            <a:off x="8509925" y="1733847"/>
            <a:ext cx="422275" cy="555625"/>
          </a:xfrm>
          <a:custGeom>
            <a:avLst/>
            <a:gdLst>
              <a:gd name="T0" fmla="*/ 593 w 2659"/>
              <a:gd name="T1" fmla="*/ 2426 h 3500"/>
              <a:gd name="T2" fmla="*/ 402 w 2659"/>
              <a:gd name="T3" fmla="*/ 2455 h 3500"/>
              <a:gd name="T4" fmla="*/ 183 w 2659"/>
              <a:gd name="T5" fmla="*/ 2675 h 3500"/>
              <a:gd name="T6" fmla="*/ 2499 w 2659"/>
              <a:gd name="T7" fmla="*/ 2765 h 3500"/>
              <a:gd name="T8" fmla="*/ 2338 w 2659"/>
              <a:gd name="T9" fmla="*/ 2499 h 3500"/>
              <a:gd name="T10" fmla="*/ 2102 w 2659"/>
              <a:gd name="T11" fmla="*/ 2430 h 3500"/>
              <a:gd name="T12" fmla="*/ 1890 w 2659"/>
              <a:gd name="T13" fmla="*/ 2381 h 3500"/>
              <a:gd name="T14" fmla="*/ 1329 w 2659"/>
              <a:gd name="T15" fmla="*/ 3055 h 3500"/>
              <a:gd name="T16" fmla="*/ 1190 w 2659"/>
              <a:gd name="T17" fmla="*/ 2981 h 3500"/>
              <a:gd name="T18" fmla="*/ 1021 w 2659"/>
              <a:gd name="T19" fmla="*/ 2184 h 3500"/>
              <a:gd name="T20" fmla="*/ 1329 w 2659"/>
              <a:gd name="T21" fmla="*/ 2897 h 3500"/>
              <a:gd name="T22" fmla="*/ 1637 w 2659"/>
              <a:gd name="T23" fmla="*/ 2184 h 3500"/>
              <a:gd name="T24" fmla="*/ 1429 w 2659"/>
              <a:gd name="T25" fmla="*/ 1956 h 3500"/>
              <a:gd name="T26" fmla="*/ 992 w 2659"/>
              <a:gd name="T27" fmla="*/ 806 h 3500"/>
              <a:gd name="T28" fmla="*/ 773 w 2659"/>
              <a:gd name="T29" fmla="*/ 1196 h 3500"/>
              <a:gd name="T30" fmla="*/ 954 w 2659"/>
              <a:gd name="T31" fmla="*/ 1608 h 3500"/>
              <a:gd name="T32" fmla="*/ 1279 w 2659"/>
              <a:gd name="T33" fmla="*/ 1803 h 3500"/>
              <a:gd name="T34" fmla="*/ 1619 w 2659"/>
              <a:gd name="T35" fmla="*/ 1696 h 3500"/>
              <a:gd name="T36" fmla="*/ 1849 w 2659"/>
              <a:gd name="T37" fmla="*/ 1345 h 3500"/>
              <a:gd name="T38" fmla="*/ 1889 w 2659"/>
              <a:gd name="T39" fmla="*/ 972 h 3500"/>
              <a:gd name="T40" fmla="*/ 1198 w 2659"/>
              <a:gd name="T41" fmla="*/ 887 h 3500"/>
              <a:gd name="T42" fmla="*/ 1396 w 2659"/>
              <a:gd name="T43" fmla="*/ 158 h 3500"/>
              <a:gd name="T44" fmla="*/ 1112 w 2659"/>
              <a:gd name="T45" fmla="*/ 230 h 3500"/>
              <a:gd name="T46" fmla="*/ 828 w 2659"/>
              <a:gd name="T47" fmla="*/ 368 h 3500"/>
              <a:gd name="T48" fmla="*/ 686 w 2659"/>
              <a:gd name="T49" fmla="*/ 688 h 3500"/>
              <a:gd name="T50" fmla="*/ 778 w 2659"/>
              <a:gd name="T51" fmla="*/ 873 h 3500"/>
              <a:gd name="T52" fmla="*/ 911 w 2659"/>
              <a:gd name="T53" fmla="*/ 599 h 3500"/>
              <a:gd name="T54" fmla="*/ 1039 w 2659"/>
              <a:gd name="T55" fmla="*/ 605 h 3500"/>
              <a:gd name="T56" fmla="*/ 1152 w 2659"/>
              <a:gd name="T57" fmla="*/ 722 h 3500"/>
              <a:gd name="T58" fmla="*/ 1908 w 2659"/>
              <a:gd name="T59" fmla="*/ 777 h 3500"/>
              <a:gd name="T60" fmla="*/ 1934 w 2659"/>
              <a:gd name="T61" fmla="*/ 550 h 3500"/>
              <a:gd name="T62" fmla="*/ 1673 w 2659"/>
              <a:gd name="T63" fmla="*/ 235 h 3500"/>
              <a:gd name="T64" fmla="*/ 1463 w 2659"/>
              <a:gd name="T65" fmla="*/ 3 h 3500"/>
              <a:gd name="T66" fmla="*/ 1872 w 2659"/>
              <a:gd name="T67" fmla="*/ 189 h 3500"/>
              <a:gd name="T68" fmla="*/ 2111 w 2659"/>
              <a:gd name="T69" fmla="*/ 589 h 3500"/>
              <a:gd name="T70" fmla="*/ 2095 w 2659"/>
              <a:gd name="T71" fmla="*/ 1068 h 3500"/>
              <a:gd name="T72" fmla="*/ 1984 w 2659"/>
              <a:gd name="T73" fmla="*/ 1435 h 3500"/>
              <a:gd name="T74" fmla="*/ 1722 w 2659"/>
              <a:gd name="T75" fmla="*/ 1815 h 3500"/>
              <a:gd name="T76" fmla="*/ 1771 w 2659"/>
              <a:gd name="T77" fmla="*/ 2100 h 3500"/>
              <a:gd name="T78" fmla="*/ 1954 w 2659"/>
              <a:gd name="T79" fmla="*/ 2236 h 3500"/>
              <a:gd name="T80" fmla="*/ 2106 w 2659"/>
              <a:gd name="T81" fmla="*/ 2272 h 3500"/>
              <a:gd name="T82" fmla="*/ 2303 w 2659"/>
              <a:gd name="T83" fmla="*/ 2305 h 3500"/>
              <a:gd name="T84" fmla="*/ 2588 w 2659"/>
              <a:gd name="T85" fmla="*/ 2545 h 3500"/>
              <a:gd name="T86" fmla="*/ 2657 w 2659"/>
              <a:gd name="T87" fmla="*/ 3442 h 3500"/>
              <a:gd name="T88" fmla="*/ 58 w 2659"/>
              <a:gd name="T89" fmla="*/ 3497 h 3500"/>
              <a:gd name="T90" fmla="*/ 3 w 2659"/>
              <a:gd name="T91" fmla="*/ 2755 h 3500"/>
              <a:gd name="T92" fmla="*/ 171 w 2659"/>
              <a:gd name="T93" fmla="*/ 2418 h 3500"/>
              <a:gd name="T94" fmla="*/ 522 w 2659"/>
              <a:gd name="T95" fmla="*/ 2273 h 3500"/>
              <a:gd name="T96" fmla="*/ 608 w 2659"/>
              <a:gd name="T97" fmla="*/ 2264 h 3500"/>
              <a:gd name="T98" fmla="*/ 786 w 2659"/>
              <a:gd name="T99" fmla="*/ 2194 h 3500"/>
              <a:gd name="T100" fmla="*/ 949 w 2659"/>
              <a:gd name="T101" fmla="*/ 1994 h 3500"/>
              <a:gd name="T102" fmla="*/ 796 w 2659"/>
              <a:gd name="T103" fmla="*/ 1661 h 3500"/>
              <a:gd name="T104" fmla="*/ 609 w 2659"/>
              <a:gd name="T105" fmla="*/ 1165 h 3500"/>
              <a:gd name="T106" fmla="*/ 522 w 2659"/>
              <a:gd name="T107" fmla="*/ 819 h 3500"/>
              <a:gd name="T108" fmla="*/ 622 w 2659"/>
              <a:gd name="T109" fmla="*/ 387 h 3500"/>
              <a:gd name="T110" fmla="*/ 923 w 2659"/>
              <a:gd name="T111" fmla="*/ 112 h 3500"/>
              <a:gd name="T112" fmla="*/ 1332 w 2659"/>
              <a:gd name="T113" fmla="*/ 3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59" h="3500">
                <a:moveTo>
                  <a:pt x="769" y="2381"/>
                </a:moveTo>
                <a:lnTo>
                  <a:pt x="739" y="2394"/>
                </a:lnTo>
                <a:lnTo>
                  <a:pt x="707" y="2403"/>
                </a:lnTo>
                <a:lnTo>
                  <a:pt x="676" y="2412"/>
                </a:lnTo>
                <a:lnTo>
                  <a:pt x="647" y="2418"/>
                </a:lnTo>
                <a:lnTo>
                  <a:pt x="618" y="2422"/>
                </a:lnTo>
                <a:lnTo>
                  <a:pt x="593" y="2426"/>
                </a:lnTo>
                <a:lnTo>
                  <a:pt x="572" y="2428"/>
                </a:lnTo>
                <a:lnTo>
                  <a:pt x="556" y="2429"/>
                </a:lnTo>
                <a:lnTo>
                  <a:pt x="544" y="2430"/>
                </a:lnTo>
                <a:lnTo>
                  <a:pt x="540" y="2430"/>
                </a:lnTo>
                <a:lnTo>
                  <a:pt x="492" y="2433"/>
                </a:lnTo>
                <a:lnTo>
                  <a:pt x="446" y="2442"/>
                </a:lnTo>
                <a:lnTo>
                  <a:pt x="402" y="2455"/>
                </a:lnTo>
                <a:lnTo>
                  <a:pt x="360" y="2474"/>
                </a:lnTo>
                <a:lnTo>
                  <a:pt x="322" y="2499"/>
                </a:lnTo>
                <a:lnTo>
                  <a:pt x="286" y="2526"/>
                </a:lnTo>
                <a:lnTo>
                  <a:pt x="254" y="2559"/>
                </a:lnTo>
                <a:lnTo>
                  <a:pt x="226" y="2594"/>
                </a:lnTo>
                <a:lnTo>
                  <a:pt x="202" y="2633"/>
                </a:lnTo>
                <a:lnTo>
                  <a:pt x="183" y="2675"/>
                </a:lnTo>
                <a:lnTo>
                  <a:pt x="169" y="2719"/>
                </a:lnTo>
                <a:lnTo>
                  <a:pt x="161" y="2765"/>
                </a:lnTo>
                <a:lnTo>
                  <a:pt x="158" y="2813"/>
                </a:lnTo>
                <a:lnTo>
                  <a:pt x="158" y="3342"/>
                </a:lnTo>
                <a:lnTo>
                  <a:pt x="2502" y="3342"/>
                </a:lnTo>
                <a:lnTo>
                  <a:pt x="2502" y="2813"/>
                </a:lnTo>
                <a:lnTo>
                  <a:pt x="2499" y="2765"/>
                </a:lnTo>
                <a:lnTo>
                  <a:pt x="2491" y="2719"/>
                </a:lnTo>
                <a:lnTo>
                  <a:pt x="2476" y="2675"/>
                </a:lnTo>
                <a:lnTo>
                  <a:pt x="2457" y="2633"/>
                </a:lnTo>
                <a:lnTo>
                  <a:pt x="2433" y="2594"/>
                </a:lnTo>
                <a:lnTo>
                  <a:pt x="2405" y="2559"/>
                </a:lnTo>
                <a:lnTo>
                  <a:pt x="2373" y="2526"/>
                </a:lnTo>
                <a:lnTo>
                  <a:pt x="2338" y="2499"/>
                </a:lnTo>
                <a:lnTo>
                  <a:pt x="2299" y="2474"/>
                </a:lnTo>
                <a:lnTo>
                  <a:pt x="2258" y="2455"/>
                </a:lnTo>
                <a:lnTo>
                  <a:pt x="2213" y="2442"/>
                </a:lnTo>
                <a:lnTo>
                  <a:pt x="2167" y="2433"/>
                </a:lnTo>
                <a:lnTo>
                  <a:pt x="2119" y="2430"/>
                </a:lnTo>
                <a:lnTo>
                  <a:pt x="2115" y="2430"/>
                </a:lnTo>
                <a:lnTo>
                  <a:pt x="2102" y="2430"/>
                </a:lnTo>
                <a:lnTo>
                  <a:pt x="2084" y="2428"/>
                </a:lnTo>
                <a:lnTo>
                  <a:pt x="2060" y="2426"/>
                </a:lnTo>
                <a:lnTo>
                  <a:pt x="2031" y="2421"/>
                </a:lnTo>
                <a:lnTo>
                  <a:pt x="1999" y="2415"/>
                </a:lnTo>
                <a:lnTo>
                  <a:pt x="1965" y="2407"/>
                </a:lnTo>
                <a:lnTo>
                  <a:pt x="1927" y="2396"/>
                </a:lnTo>
                <a:lnTo>
                  <a:pt x="1890" y="2381"/>
                </a:lnTo>
                <a:lnTo>
                  <a:pt x="1469" y="2981"/>
                </a:lnTo>
                <a:lnTo>
                  <a:pt x="1452" y="3003"/>
                </a:lnTo>
                <a:lnTo>
                  <a:pt x="1431" y="3021"/>
                </a:lnTo>
                <a:lnTo>
                  <a:pt x="1409" y="3034"/>
                </a:lnTo>
                <a:lnTo>
                  <a:pt x="1383" y="3045"/>
                </a:lnTo>
                <a:lnTo>
                  <a:pt x="1357" y="3051"/>
                </a:lnTo>
                <a:lnTo>
                  <a:pt x="1329" y="3055"/>
                </a:lnTo>
                <a:lnTo>
                  <a:pt x="1329" y="3055"/>
                </a:lnTo>
                <a:lnTo>
                  <a:pt x="1302" y="3051"/>
                </a:lnTo>
                <a:lnTo>
                  <a:pt x="1275" y="3045"/>
                </a:lnTo>
                <a:lnTo>
                  <a:pt x="1251" y="3034"/>
                </a:lnTo>
                <a:lnTo>
                  <a:pt x="1228" y="3021"/>
                </a:lnTo>
                <a:lnTo>
                  <a:pt x="1208" y="3003"/>
                </a:lnTo>
                <a:lnTo>
                  <a:pt x="1190" y="2981"/>
                </a:lnTo>
                <a:lnTo>
                  <a:pt x="769" y="2381"/>
                </a:lnTo>
                <a:close/>
                <a:moveTo>
                  <a:pt x="1135" y="1929"/>
                </a:moveTo>
                <a:lnTo>
                  <a:pt x="1121" y="1984"/>
                </a:lnTo>
                <a:lnTo>
                  <a:pt x="1103" y="2038"/>
                </a:lnTo>
                <a:lnTo>
                  <a:pt x="1080" y="2089"/>
                </a:lnTo>
                <a:lnTo>
                  <a:pt x="1053" y="2138"/>
                </a:lnTo>
                <a:lnTo>
                  <a:pt x="1021" y="2184"/>
                </a:lnTo>
                <a:lnTo>
                  <a:pt x="986" y="2226"/>
                </a:lnTo>
                <a:lnTo>
                  <a:pt x="947" y="2265"/>
                </a:lnTo>
                <a:lnTo>
                  <a:pt x="906" y="2302"/>
                </a:lnTo>
                <a:lnTo>
                  <a:pt x="1319" y="2890"/>
                </a:lnTo>
                <a:lnTo>
                  <a:pt x="1322" y="2893"/>
                </a:lnTo>
                <a:lnTo>
                  <a:pt x="1325" y="2895"/>
                </a:lnTo>
                <a:lnTo>
                  <a:pt x="1329" y="2897"/>
                </a:lnTo>
                <a:lnTo>
                  <a:pt x="1334" y="2895"/>
                </a:lnTo>
                <a:lnTo>
                  <a:pt x="1338" y="2893"/>
                </a:lnTo>
                <a:lnTo>
                  <a:pt x="1341" y="2890"/>
                </a:lnTo>
                <a:lnTo>
                  <a:pt x="1754" y="2302"/>
                </a:lnTo>
                <a:lnTo>
                  <a:pt x="1712" y="2265"/>
                </a:lnTo>
                <a:lnTo>
                  <a:pt x="1673" y="2226"/>
                </a:lnTo>
                <a:lnTo>
                  <a:pt x="1637" y="2184"/>
                </a:lnTo>
                <a:lnTo>
                  <a:pt x="1607" y="2138"/>
                </a:lnTo>
                <a:lnTo>
                  <a:pt x="1579" y="2089"/>
                </a:lnTo>
                <a:lnTo>
                  <a:pt x="1557" y="2038"/>
                </a:lnTo>
                <a:lnTo>
                  <a:pt x="1538" y="1985"/>
                </a:lnTo>
                <a:lnTo>
                  <a:pt x="1525" y="1929"/>
                </a:lnTo>
                <a:lnTo>
                  <a:pt x="1478" y="1945"/>
                </a:lnTo>
                <a:lnTo>
                  <a:pt x="1429" y="1956"/>
                </a:lnTo>
                <a:lnTo>
                  <a:pt x="1380" y="1962"/>
                </a:lnTo>
                <a:lnTo>
                  <a:pt x="1329" y="1964"/>
                </a:lnTo>
                <a:lnTo>
                  <a:pt x="1280" y="1962"/>
                </a:lnTo>
                <a:lnTo>
                  <a:pt x="1230" y="1955"/>
                </a:lnTo>
                <a:lnTo>
                  <a:pt x="1181" y="1944"/>
                </a:lnTo>
                <a:lnTo>
                  <a:pt x="1135" y="1929"/>
                </a:lnTo>
                <a:close/>
                <a:moveTo>
                  <a:pt x="992" y="806"/>
                </a:moveTo>
                <a:lnTo>
                  <a:pt x="964" y="867"/>
                </a:lnTo>
                <a:lnTo>
                  <a:pt x="931" y="925"/>
                </a:lnTo>
                <a:lnTo>
                  <a:pt x="895" y="980"/>
                </a:lnTo>
                <a:lnTo>
                  <a:pt x="855" y="1032"/>
                </a:lnTo>
                <a:lnTo>
                  <a:pt x="811" y="1082"/>
                </a:lnTo>
                <a:lnTo>
                  <a:pt x="763" y="1127"/>
                </a:lnTo>
                <a:lnTo>
                  <a:pt x="773" y="1196"/>
                </a:lnTo>
                <a:lnTo>
                  <a:pt x="787" y="1263"/>
                </a:lnTo>
                <a:lnTo>
                  <a:pt x="805" y="1328"/>
                </a:lnTo>
                <a:lnTo>
                  <a:pt x="828" y="1390"/>
                </a:lnTo>
                <a:lnTo>
                  <a:pt x="854" y="1450"/>
                </a:lnTo>
                <a:lnTo>
                  <a:pt x="884" y="1506"/>
                </a:lnTo>
                <a:lnTo>
                  <a:pt x="917" y="1558"/>
                </a:lnTo>
                <a:lnTo>
                  <a:pt x="954" y="1608"/>
                </a:lnTo>
                <a:lnTo>
                  <a:pt x="994" y="1652"/>
                </a:lnTo>
                <a:lnTo>
                  <a:pt x="1037" y="1693"/>
                </a:lnTo>
                <a:lnTo>
                  <a:pt x="1082" y="1727"/>
                </a:lnTo>
                <a:lnTo>
                  <a:pt x="1129" y="1755"/>
                </a:lnTo>
                <a:lnTo>
                  <a:pt x="1178" y="1778"/>
                </a:lnTo>
                <a:lnTo>
                  <a:pt x="1228" y="1793"/>
                </a:lnTo>
                <a:lnTo>
                  <a:pt x="1279" y="1803"/>
                </a:lnTo>
                <a:lnTo>
                  <a:pt x="1329" y="1806"/>
                </a:lnTo>
                <a:lnTo>
                  <a:pt x="1382" y="1803"/>
                </a:lnTo>
                <a:lnTo>
                  <a:pt x="1433" y="1793"/>
                </a:lnTo>
                <a:lnTo>
                  <a:pt x="1482" y="1778"/>
                </a:lnTo>
                <a:lnTo>
                  <a:pt x="1529" y="1756"/>
                </a:lnTo>
                <a:lnTo>
                  <a:pt x="1576" y="1729"/>
                </a:lnTo>
                <a:lnTo>
                  <a:pt x="1619" y="1696"/>
                </a:lnTo>
                <a:lnTo>
                  <a:pt x="1661" y="1659"/>
                </a:lnTo>
                <a:lnTo>
                  <a:pt x="1700" y="1616"/>
                </a:lnTo>
                <a:lnTo>
                  <a:pt x="1736" y="1570"/>
                </a:lnTo>
                <a:lnTo>
                  <a:pt x="1769" y="1519"/>
                </a:lnTo>
                <a:lnTo>
                  <a:pt x="1798" y="1465"/>
                </a:lnTo>
                <a:lnTo>
                  <a:pt x="1826" y="1406"/>
                </a:lnTo>
                <a:lnTo>
                  <a:pt x="1849" y="1345"/>
                </a:lnTo>
                <a:lnTo>
                  <a:pt x="1868" y="1281"/>
                </a:lnTo>
                <a:lnTo>
                  <a:pt x="1883" y="1213"/>
                </a:lnTo>
                <a:lnTo>
                  <a:pt x="1895" y="1144"/>
                </a:lnTo>
                <a:lnTo>
                  <a:pt x="1902" y="1073"/>
                </a:lnTo>
                <a:lnTo>
                  <a:pt x="1904" y="999"/>
                </a:lnTo>
                <a:lnTo>
                  <a:pt x="1904" y="998"/>
                </a:lnTo>
                <a:lnTo>
                  <a:pt x="1889" y="972"/>
                </a:lnTo>
                <a:lnTo>
                  <a:pt x="1870" y="947"/>
                </a:lnTo>
                <a:lnTo>
                  <a:pt x="1849" y="927"/>
                </a:lnTo>
                <a:lnTo>
                  <a:pt x="1824" y="910"/>
                </a:lnTo>
                <a:lnTo>
                  <a:pt x="1795" y="897"/>
                </a:lnTo>
                <a:lnTo>
                  <a:pt x="1766" y="890"/>
                </a:lnTo>
                <a:lnTo>
                  <a:pt x="1734" y="887"/>
                </a:lnTo>
                <a:lnTo>
                  <a:pt x="1198" y="887"/>
                </a:lnTo>
                <a:lnTo>
                  <a:pt x="1158" y="885"/>
                </a:lnTo>
                <a:lnTo>
                  <a:pt x="1121" y="877"/>
                </a:lnTo>
                <a:lnTo>
                  <a:pt x="1084" y="865"/>
                </a:lnTo>
                <a:lnTo>
                  <a:pt x="1049" y="848"/>
                </a:lnTo>
                <a:lnTo>
                  <a:pt x="1016" y="827"/>
                </a:lnTo>
                <a:lnTo>
                  <a:pt x="992" y="806"/>
                </a:lnTo>
                <a:close/>
                <a:moveTo>
                  <a:pt x="1396" y="158"/>
                </a:moveTo>
                <a:lnTo>
                  <a:pt x="1344" y="160"/>
                </a:lnTo>
                <a:lnTo>
                  <a:pt x="1293" y="168"/>
                </a:lnTo>
                <a:lnTo>
                  <a:pt x="1243" y="180"/>
                </a:lnTo>
                <a:lnTo>
                  <a:pt x="1193" y="198"/>
                </a:lnTo>
                <a:lnTo>
                  <a:pt x="1145" y="221"/>
                </a:lnTo>
                <a:lnTo>
                  <a:pt x="1129" y="227"/>
                </a:lnTo>
                <a:lnTo>
                  <a:pt x="1112" y="230"/>
                </a:lnTo>
                <a:lnTo>
                  <a:pt x="1066" y="234"/>
                </a:lnTo>
                <a:lnTo>
                  <a:pt x="1021" y="244"/>
                </a:lnTo>
                <a:lnTo>
                  <a:pt x="978" y="260"/>
                </a:lnTo>
                <a:lnTo>
                  <a:pt x="936" y="281"/>
                </a:lnTo>
                <a:lnTo>
                  <a:pt x="896" y="305"/>
                </a:lnTo>
                <a:lnTo>
                  <a:pt x="860" y="335"/>
                </a:lnTo>
                <a:lnTo>
                  <a:pt x="828" y="368"/>
                </a:lnTo>
                <a:lnTo>
                  <a:pt x="797" y="405"/>
                </a:lnTo>
                <a:lnTo>
                  <a:pt x="769" y="445"/>
                </a:lnTo>
                <a:lnTo>
                  <a:pt x="746" y="489"/>
                </a:lnTo>
                <a:lnTo>
                  <a:pt x="725" y="536"/>
                </a:lnTo>
                <a:lnTo>
                  <a:pt x="708" y="584"/>
                </a:lnTo>
                <a:lnTo>
                  <a:pt x="695" y="635"/>
                </a:lnTo>
                <a:lnTo>
                  <a:pt x="686" y="688"/>
                </a:lnTo>
                <a:lnTo>
                  <a:pt x="681" y="742"/>
                </a:lnTo>
                <a:lnTo>
                  <a:pt x="679" y="798"/>
                </a:lnTo>
                <a:lnTo>
                  <a:pt x="682" y="854"/>
                </a:lnTo>
                <a:lnTo>
                  <a:pt x="689" y="911"/>
                </a:lnTo>
                <a:lnTo>
                  <a:pt x="701" y="968"/>
                </a:lnTo>
                <a:lnTo>
                  <a:pt x="742" y="923"/>
                </a:lnTo>
                <a:lnTo>
                  <a:pt x="778" y="873"/>
                </a:lnTo>
                <a:lnTo>
                  <a:pt x="810" y="821"/>
                </a:lnTo>
                <a:lnTo>
                  <a:pt x="838" y="766"/>
                </a:lnTo>
                <a:lnTo>
                  <a:pt x="860" y="708"/>
                </a:lnTo>
                <a:lnTo>
                  <a:pt x="878" y="649"/>
                </a:lnTo>
                <a:lnTo>
                  <a:pt x="886" y="630"/>
                </a:lnTo>
                <a:lnTo>
                  <a:pt x="896" y="613"/>
                </a:lnTo>
                <a:lnTo>
                  <a:pt x="911" y="599"/>
                </a:lnTo>
                <a:lnTo>
                  <a:pt x="927" y="589"/>
                </a:lnTo>
                <a:lnTo>
                  <a:pt x="946" y="581"/>
                </a:lnTo>
                <a:lnTo>
                  <a:pt x="966" y="577"/>
                </a:lnTo>
                <a:lnTo>
                  <a:pt x="986" y="578"/>
                </a:lnTo>
                <a:lnTo>
                  <a:pt x="1007" y="583"/>
                </a:lnTo>
                <a:lnTo>
                  <a:pt x="1024" y="592"/>
                </a:lnTo>
                <a:lnTo>
                  <a:pt x="1039" y="605"/>
                </a:lnTo>
                <a:lnTo>
                  <a:pt x="1052" y="619"/>
                </a:lnTo>
                <a:lnTo>
                  <a:pt x="1062" y="637"/>
                </a:lnTo>
                <a:lnTo>
                  <a:pt x="1074" y="662"/>
                </a:lnTo>
                <a:lnTo>
                  <a:pt x="1090" y="683"/>
                </a:lnTo>
                <a:lnTo>
                  <a:pt x="1110" y="700"/>
                </a:lnTo>
                <a:lnTo>
                  <a:pt x="1130" y="713"/>
                </a:lnTo>
                <a:lnTo>
                  <a:pt x="1152" y="722"/>
                </a:lnTo>
                <a:lnTo>
                  <a:pt x="1174" y="728"/>
                </a:lnTo>
                <a:lnTo>
                  <a:pt x="1198" y="730"/>
                </a:lnTo>
                <a:lnTo>
                  <a:pt x="1734" y="730"/>
                </a:lnTo>
                <a:lnTo>
                  <a:pt x="1780" y="733"/>
                </a:lnTo>
                <a:lnTo>
                  <a:pt x="1826" y="742"/>
                </a:lnTo>
                <a:lnTo>
                  <a:pt x="1868" y="757"/>
                </a:lnTo>
                <a:lnTo>
                  <a:pt x="1908" y="777"/>
                </a:lnTo>
                <a:lnTo>
                  <a:pt x="1945" y="803"/>
                </a:lnTo>
                <a:lnTo>
                  <a:pt x="1978" y="833"/>
                </a:lnTo>
                <a:lnTo>
                  <a:pt x="1979" y="801"/>
                </a:lnTo>
                <a:lnTo>
                  <a:pt x="1976" y="735"/>
                </a:lnTo>
                <a:lnTo>
                  <a:pt x="1968" y="671"/>
                </a:lnTo>
                <a:lnTo>
                  <a:pt x="1953" y="610"/>
                </a:lnTo>
                <a:lnTo>
                  <a:pt x="1934" y="550"/>
                </a:lnTo>
                <a:lnTo>
                  <a:pt x="1908" y="494"/>
                </a:lnTo>
                <a:lnTo>
                  <a:pt x="1880" y="441"/>
                </a:lnTo>
                <a:lnTo>
                  <a:pt x="1846" y="391"/>
                </a:lnTo>
                <a:lnTo>
                  <a:pt x="1808" y="346"/>
                </a:lnTo>
                <a:lnTo>
                  <a:pt x="1767" y="304"/>
                </a:lnTo>
                <a:lnTo>
                  <a:pt x="1722" y="267"/>
                </a:lnTo>
                <a:lnTo>
                  <a:pt x="1673" y="235"/>
                </a:lnTo>
                <a:lnTo>
                  <a:pt x="1623" y="208"/>
                </a:lnTo>
                <a:lnTo>
                  <a:pt x="1569" y="187"/>
                </a:lnTo>
                <a:lnTo>
                  <a:pt x="1514" y="171"/>
                </a:lnTo>
                <a:lnTo>
                  <a:pt x="1455" y="161"/>
                </a:lnTo>
                <a:lnTo>
                  <a:pt x="1396" y="158"/>
                </a:lnTo>
                <a:close/>
                <a:moveTo>
                  <a:pt x="1396" y="0"/>
                </a:moveTo>
                <a:lnTo>
                  <a:pt x="1463" y="3"/>
                </a:lnTo>
                <a:lnTo>
                  <a:pt x="1528" y="13"/>
                </a:lnTo>
                <a:lnTo>
                  <a:pt x="1593" y="29"/>
                </a:lnTo>
                <a:lnTo>
                  <a:pt x="1654" y="50"/>
                </a:lnTo>
                <a:lnTo>
                  <a:pt x="1713" y="77"/>
                </a:lnTo>
                <a:lnTo>
                  <a:pt x="1770" y="109"/>
                </a:lnTo>
                <a:lnTo>
                  <a:pt x="1823" y="146"/>
                </a:lnTo>
                <a:lnTo>
                  <a:pt x="1872" y="189"/>
                </a:lnTo>
                <a:lnTo>
                  <a:pt x="1919" y="234"/>
                </a:lnTo>
                <a:lnTo>
                  <a:pt x="1962" y="285"/>
                </a:lnTo>
                <a:lnTo>
                  <a:pt x="2000" y="339"/>
                </a:lnTo>
                <a:lnTo>
                  <a:pt x="2035" y="397"/>
                </a:lnTo>
                <a:lnTo>
                  <a:pt x="2065" y="458"/>
                </a:lnTo>
                <a:lnTo>
                  <a:pt x="2090" y="522"/>
                </a:lnTo>
                <a:lnTo>
                  <a:pt x="2111" y="589"/>
                </a:lnTo>
                <a:lnTo>
                  <a:pt x="2124" y="657"/>
                </a:lnTo>
                <a:lnTo>
                  <a:pt x="2134" y="728"/>
                </a:lnTo>
                <a:lnTo>
                  <a:pt x="2137" y="801"/>
                </a:lnTo>
                <a:lnTo>
                  <a:pt x="2134" y="870"/>
                </a:lnTo>
                <a:lnTo>
                  <a:pt x="2126" y="937"/>
                </a:lnTo>
                <a:lnTo>
                  <a:pt x="2113" y="1003"/>
                </a:lnTo>
                <a:lnTo>
                  <a:pt x="2095" y="1068"/>
                </a:lnTo>
                <a:lnTo>
                  <a:pt x="2071" y="1131"/>
                </a:lnTo>
                <a:lnTo>
                  <a:pt x="2063" y="1147"/>
                </a:lnTo>
                <a:lnTo>
                  <a:pt x="2051" y="1158"/>
                </a:lnTo>
                <a:lnTo>
                  <a:pt x="2041" y="1230"/>
                </a:lnTo>
                <a:lnTo>
                  <a:pt x="2025" y="1300"/>
                </a:lnTo>
                <a:lnTo>
                  <a:pt x="2006" y="1368"/>
                </a:lnTo>
                <a:lnTo>
                  <a:pt x="1984" y="1435"/>
                </a:lnTo>
                <a:lnTo>
                  <a:pt x="1957" y="1499"/>
                </a:lnTo>
                <a:lnTo>
                  <a:pt x="1926" y="1559"/>
                </a:lnTo>
                <a:lnTo>
                  <a:pt x="1893" y="1617"/>
                </a:lnTo>
                <a:lnTo>
                  <a:pt x="1854" y="1673"/>
                </a:lnTo>
                <a:lnTo>
                  <a:pt x="1813" y="1726"/>
                </a:lnTo>
                <a:lnTo>
                  <a:pt x="1769" y="1772"/>
                </a:lnTo>
                <a:lnTo>
                  <a:pt x="1722" y="1815"/>
                </a:lnTo>
                <a:lnTo>
                  <a:pt x="1673" y="1853"/>
                </a:lnTo>
                <a:lnTo>
                  <a:pt x="1682" y="1904"/>
                </a:lnTo>
                <a:lnTo>
                  <a:pt x="1695" y="1952"/>
                </a:lnTo>
                <a:lnTo>
                  <a:pt x="1710" y="1995"/>
                </a:lnTo>
                <a:lnTo>
                  <a:pt x="1728" y="2033"/>
                </a:lnTo>
                <a:lnTo>
                  <a:pt x="1749" y="2069"/>
                </a:lnTo>
                <a:lnTo>
                  <a:pt x="1771" y="2100"/>
                </a:lnTo>
                <a:lnTo>
                  <a:pt x="1794" y="2129"/>
                </a:lnTo>
                <a:lnTo>
                  <a:pt x="1819" y="2153"/>
                </a:lnTo>
                <a:lnTo>
                  <a:pt x="1846" y="2175"/>
                </a:lnTo>
                <a:lnTo>
                  <a:pt x="1872" y="2194"/>
                </a:lnTo>
                <a:lnTo>
                  <a:pt x="1900" y="2210"/>
                </a:lnTo>
                <a:lnTo>
                  <a:pt x="1926" y="2224"/>
                </a:lnTo>
                <a:lnTo>
                  <a:pt x="1954" y="2236"/>
                </a:lnTo>
                <a:lnTo>
                  <a:pt x="1980" y="2245"/>
                </a:lnTo>
                <a:lnTo>
                  <a:pt x="2005" y="2254"/>
                </a:lnTo>
                <a:lnTo>
                  <a:pt x="2029" y="2259"/>
                </a:lnTo>
                <a:lnTo>
                  <a:pt x="2051" y="2264"/>
                </a:lnTo>
                <a:lnTo>
                  <a:pt x="2072" y="2268"/>
                </a:lnTo>
                <a:lnTo>
                  <a:pt x="2090" y="2270"/>
                </a:lnTo>
                <a:lnTo>
                  <a:pt x="2106" y="2272"/>
                </a:lnTo>
                <a:lnTo>
                  <a:pt x="2119" y="2272"/>
                </a:lnTo>
                <a:lnTo>
                  <a:pt x="2130" y="2273"/>
                </a:lnTo>
                <a:lnTo>
                  <a:pt x="2135" y="2273"/>
                </a:lnTo>
                <a:lnTo>
                  <a:pt x="2138" y="2273"/>
                </a:lnTo>
                <a:lnTo>
                  <a:pt x="2195" y="2278"/>
                </a:lnTo>
                <a:lnTo>
                  <a:pt x="2250" y="2289"/>
                </a:lnTo>
                <a:lnTo>
                  <a:pt x="2303" y="2305"/>
                </a:lnTo>
                <a:lnTo>
                  <a:pt x="2354" y="2326"/>
                </a:lnTo>
                <a:lnTo>
                  <a:pt x="2402" y="2352"/>
                </a:lnTo>
                <a:lnTo>
                  <a:pt x="2446" y="2383"/>
                </a:lnTo>
                <a:lnTo>
                  <a:pt x="2487" y="2418"/>
                </a:lnTo>
                <a:lnTo>
                  <a:pt x="2526" y="2457"/>
                </a:lnTo>
                <a:lnTo>
                  <a:pt x="2558" y="2500"/>
                </a:lnTo>
                <a:lnTo>
                  <a:pt x="2588" y="2545"/>
                </a:lnTo>
                <a:lnTo>
                  <a:pt x="2613" y="2594"/>
                </a:lnTo>
                <a:lnTo>
                  <a:pt x="2632" y="2646"/>
                </a:lnTo>
                <a:lnTo>
                  <a:pt x="2647" y="2699"/>
                </a:lnTo>
                <a:lnTo>
                  <a:pt x="2656" y="2755"/>
                </a:lnTo>
                <a:lnTo>
                  <a:pt x="2659" y="2813"/>
                </a:lnTo>
                <a:lnTo>
                  <a:pt x="2659" y="3422"/>
                </a:lnTo>
                <a:lnTo>
                  <a:pt x="2657" y="3442"/>
                </a:lnTo>
                <a:lnTo>
                  <a:pt x="2648" y="3461"/>
                </a:lnTo>
                <a:lnTo>
                  <a:pt x="2636" y="3477"/>
                </a:lnTo>
                <a:lnTo>
                  <a:pt x="2620" y="3489"/>
                </a:lnTo>
                <a:lnTo>
                  <a:pt x="2602" y="3497"/>
                </a:lnTo>
                <a:lnTo>
                  <a:pt x="2581" y="3500"/>
                </a:lnTo>
                <a:lnTo>
                  <a:pt x="78" y="3500"/>
                </a:lnTo>
                <a:lnTo>
                  <a:pt x="58" y="3497"/>
                </a:lnTo>
                <a:lnTo>
                  <a:pt x="39" y="3489"/>
                </a:lnTo>
                <a:lnTo>
                  <a:pt x="23" y="3477"/>
                </a:lnTo>
                <a:lnTo>
                  <a:pt x="11" y="3461"/>
                </a:lnTo>
                <a:lnTo>
                  <a:pt x="3" y="3442"/>
                </a:lnTo>
                <a:lnTo>
                  <a:pt x="0" y="3422"/>
                </a:lnTo>
                <a:lnTo>
                  <a:pt x="0" y="2813"/>
                </a:lnTo>
                <a:lnTo>
                  <a:pt x="3" y="2755"/>
                </a:lnTo>
                <a:lnTo>
                  <a:pt x="12" y="2699"/>
                </a:lnTo>
                <a:lnTo>
                  <a:pt x="26" y="2646"/>
                </a:lnTo>
                <a:lnTo>
                  <a:pt x="47" y="2594"/>
                </a:lnTo>
                <a:lnTo>
                  <a:pt x="71" y="2545"/>
                </a:lnTo>
                <a:lnTo>
                  <a:pt x="100" y="2500"/>
                </a:lnTo>
                <a:lnTo>
                  <a:pt x="134" y="2457"/>
                </a:lnTo>
                <a:lnTo>
                  <a:pt x="171" y="2418"/>
                </a:lnTo>
                <a:lnTo>
                  <a:pt x="213" y="2383"/>
                </a:lnTo>
                <a:lnTo>
                  <a:pt x="258" y="2352"/>
                </a:lnTo>
                <a:lnTo>
                  <a:pt x="306" y="2326"/>
                </a:lnTo>
                <a:lnTo>
                  <a:pt x="357" y="2305"/>
                </a:lnTo>
                <a:lnTo>
                  <a:pt x="410" y="2289"/>
                </a:lnTo>
                <a:lnTo>
                  <a:pt x="465" y="2278"/>
                </a:lnTo>
                <a:lnTo>
                  <a:pt x="522" y="2273"/>
                </a:lnTo>
                <a:lnTo>
                  <a:pt x="524" y="2273"/>
                </a:lnTo>
                <a:lnTo>
                  <a:pt x="530" y="2273"/>
                </a:lnTo>
                <a:lnTo>
                  <a:pt x="540" y="2272"/>
                </a:lnTo>
                <a:lnTo>
                  <a:pt x="552" y="2272"/>
                </a:lnTo>
                <a:lnTo>
                  <a:pt x="568" y="2270"/>
                </a:lnTo>
                <a:lnTo>
                  <a:pt x="586" y="2268"/>
                </a:lnTo>
                <a:lnTo>
                  <a:pt x="608" y="2264"/>
                </a:lnTo>
                <a:lnTo>
                  <a:pt x="630" y="2259"/>
                </a:lnTo>
                <a:lnTo>
                  <a:pt x="654" y="2254"/>
                </a:lnTo>
                <a:lnTo>
                  <a:pt x="679" y="2245"/>
                </a:lnTo>
                <a:lnTo>
                  <a:pt x="706" y="2236"/>
                </a:lnTo>
                <a:lnTo>
                  <a:pt x="732" y="2224"/>
                </a:lnTo>
                <a:lnTo>
                  <a:pt x="760" y="2210"/>
                </a:lnTo>
                <a:lnTo>
                  <a:pt x="786" y="2194"/>
                </a:lnTo>
                <a:lnTo>
                  <a:pt x="814" y="2175"/>
                </a:lnTo>
                <a:lnTo>
                  <a:pt x="839" y="2153"/>
                </a:lnTo>
                <a:lnTo>
                  <a:pt x="865" y="2129"/>
                </a:lnTo>
                <a:lnTo>
                  <a:pt x="889" y="2100"/>
                </a:lnTo>
                <a:lnTo>
                  <a:pt x="911" y="2068"/>
                </a:lnTo>
                <a:lnTo>
                  <a:pt x="931" y="2033"/>
                </a:lnTo>
                <a:lnTo>
                  <a:pt x="949" y="1994"/>
                </a:lnTo>
                <a:lnTo>
                  <a:pt x="964" y="1952"/>
                </a:lnTo>
                <a:lnTo>
                  <a:pt x="977" y="1904"/>
                </a:lnTo>
                <a:lnTo>
                  <a:pt x="986" y="1852"/>
                </a:lnTo>
                <a:lnTo>
                  <a:pt x="935" y="1812"/>
                </a:lnTo>
                <a:lnTo>
                  <a:pt x="885" y="1767"/>
                </a:lnTo>
                <a:lnTo>
                  <a:pt x="839" y="1716"/>
                </a:lnTo>
                <a:lnTo>
                  <a:pt x="796" y="1661"/>
                </a:lnTo>
                <a:lnTo>
                  <a:pt x="757" y="1602"/>
                </a:lnTo>
                <a:lnTo>
                  <a:pt x="722" y="1538"/>
                </a:lnTo>
                <a:lnTo>
                  <a:pt x="690" y="1470"/>
                </a:lnTo>
                <a:lnTo>
                  <a:pt x="663" y="1398"/>
                </a:lnTo>
                <a:lnTo>
                  <a:pt x="640" y="1324"/>
                </a:lnTo>
                <a:lnTo>
                  <a:pt x="622" y="1245"/>
                </a:lnTo>
                <a:lnTo>
                  <a:pt x="609" y="1165"/>
                </a:lnTo>
                <a:lnTo>
                  <a:pt x="598" y="1152"/>
                </a:lnTo>
                <a:lnTo>
                  <a:pt x="591" y="1137"/>
                </a:lnTo>
                <a:lnTo>
                  <a:pt x="568" y="1078"/>
                </a:lnTo>
                <a:lnTo>
                  <a:pt x="550" y="1016"/>
                </a:lnTo>
                <a:lnTo>
                  <a:pt x="537" y="950"/>
                </a:lnTo>
                <a:lnTo>
                  <a:pt x="527" y="885"/>
                </a:lnTo>
                <a:lnTo>
                  <a:pt x="522" y="819"/>
                </a:lnTo>
                <a:lnTo>
                  <a:pt x="523" y="754"/>
                </a:lnTo>
                <a:lnTo>
                  <a:pt x="527" y="689"/>
                </a:lnTo>
                <a:lnTo>
                  <a:pt x="537" y="626"/>
                </a:lnTo>
                <a:lnTo>
                  <a:pt x="551" y="563"/>
                </a:lnTo>
                <a:lnTo>
                  <a:pt x="570" y="503"/>
                </a:lnTo>
                <a:lnTo>
                  <a:pt x="594" y="444"/>
                </a:lnTo>
                <a:lnTo>
                  <a:pt x="622" y="387"/>
                </a:lnTo>
                <a:lnTo>
                  <a:pt x="655" y="334"/>
                </a:lnTo>
                <a:lnTo>
                  <a:pt x="692" y="285"/>
                </a:lnTo>
                <a:lnTo>
                  <a:pt x="731" y="241"/>
                </a:lnTo>
                <a:lnTo>
                  <a:pt x="775" y="200"/>
                </a:lnTo>
                <a:lnTo>
                  <a:pt x="821" y="167"/>
                </a:lnTo>
                <a:lnTo>
                  <a:pt x="871" y="137"/>
                </a:lnTo>
                <a:lnTo>
                  <a:pt x="923" y="112"/>
                </a:lnTo>
                <a:lnTo>
                  <a:pt x="978" y="93"/>
                </a:lnTo>
                <a:lnTo>
                  <a:pt x="1032" y="81"/>
                </a:lnTo>
                <a:lnTo>
                  <a:pt x="1087" y="73"/>
                </a:lnTo>
                <a:lnTo>
                  <a:pt x="1146" y="47"/>
                </a:lnTo>
                <a:lnTo>
                  <a:pt x="1208" y="27"/>
                </a:lnTo>
                <a:lnTo>
                  <a:pt x="1269" y="12"/>
                </a:lnTo>
                <a:lnTo>
                  <a:pt x="1332" y="3"/>
                </a:lnTo>
                <a:lnTo>
                  <a:pt x="139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Text Placeholder 20">
            <a:extLst>
              <a:ext uri="{FF2B5EF4-FFF2-40B4-BE49-F238E27FC236}">
                <a16:creationId xmlns:a16="http://schemas.microsoft.com/office/drawing/2014/main" id="{4999E633-8580-4CFC-ADE8-3412CAE28721}"/>
              </a:ext>
            </a:extLst>
          </p:cNvPr>
          <p:cNvSpPr txBox="1">
            <a:spLocks/>
          </p:cNvSpPr>
          <p:nvPr/>
        </p:nvSpPr>
        <p:spPr>
          <a:xfrm>
            <a:off x="3190068" y="719311"/>
            <a:ext cx="5884460" cy="325561"/>
          </a:xfrm>
          <a:prstGeom prst="rect">
            <a:avLst/>
          </a:prstGeom>
        </p:spPr>
        <p:txBody>
          <a:bodyPr wrap="none" lIns="0" tIns="0" rIns="0" bIns="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600" b="0" kern="1200" baseline="0">
                <a:solidFill>
                  <a:schemeClr val="bg1">
                    <a:lumMod val="65000"/>
                  </a:schemeClr>
                </a:solidFill>
                <a:latin typeface="+mn-lt"/>
                <a:ea typeface="Roboto" panose="02000000000000000000" pitchFamily="2" charset="0"/>
                <a:cs typeface="+mn-cs"/>
              </a:defRPr>
            </a:lvl1pPr>
            <a:lvl2pPr marL="60957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39"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2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84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417"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6987"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557"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b="1" dirty="0"/>
              <a:t>Demographic &amp; Psychographic Summary</a:t>
            </a:r>
          </a:p>
        </p:txBody>
      </p:sp>
      <p:sp>
        <p:nvSpPr>
          <p:cNvPr id="52" name="Freeform 120">
            <a:extLst>
              <a:ext uri="{FF2B5EF4-FFF2-40B4-BE49-F238E27FC236}">
                <a16:creationId xmlns:a16="http://schemas.microsoft.com/office/drawing/2014/main" id="{4F932E4C-D702-4078-9FF6-449EC0D7281B}"/>
              </a:ext>
            </a:extLst>
          </p:cNvPr>
          <p:cNvSpPr>
            <a:spLocks noChangeArrowheads="1"/>
          </p:cNvSpPr>
          <p:nvPr/>
        </p:nvSpPr>
        <p:spPr bwMode="auto">
          <a:xfrm>
            <a:off x="8144556" y="4235368"/>
            <a:ext cx="581025" cy="443211"/>
          </a:xfrm>
          <a:custGeom>
            <a:avLst/>
            <a:gdLst>
              <a:gd name="T0" fmla="*/ 558682562 w 602"/>
              <a:gd name="T1" fmla="*/ 97258336 h 482"/>
              <a:gd name="T2" fmla="*/ 558682562 w 602"/>
              <a:gd name="T3" fmla="*/ 97258336 h 482"/>
              <a:gd name="T4" fmla="*/ 558682562 w 602"/>
              <a:gd name="T5" fmla="*/ 97258336 h 482"/>
              <a:gd name="T6" fmla="*/ 479667023 w 602"/>
              <a:gd name="T7" fmla="*/ 266083403 h 482"/>
              <a:gd name="T8" fmla="*/ 479667023 w 602"/>
              <a:gd name="T9" fmla="*/ 266083403 h 482"/>
              <a:gd name="T10" fmla="*/ 460145741 w 602"/>
              <a:gd name="T11" fmla="*/ 285351627 h 482"/>
              <a:gd name="T12" fmla="*/ 460145741 w 602"/>
              <a:gd name="T13" fmla="*/ 285351627 h 482"/>
              <a:gd name="T14" fmla="*/ 229608147 w 602"/>
              <a:gd name="T15" fmla="*/ 298197429 h 482"/>
              <a:gd name="T16" fmla="*/ 242622335 w 602"/>
              <a:gd name="T17" fmla="*/ 337651093 h 482"/>
              <a:gd name="T18" fmla="*/ 492681210 w 602"/>
              <a:gd name="T19" fmla="*/ 337651093 h 482"/>
              <a:gd name="T20" fmla="*/ 545668374 w 602"/>
              <a:gd name="T21" fmla="*/ 389032385 h 482"/>
              <a:gd name="T22" fmla="*/ 492681210 w 602"/>
              <a:gd name="T23" fmla="*/ 441331851 h 482"/>
              <a:gd name="T24" fmla="*/ 440624459 w 602"/>
              <a:gd name="T25" fmla="*/ 389032385 h 482"/>
              <a:gd name="T26" fmla="*/ 190565583 w 602"/>
              <a:gd name="T27" fmla="*/ 389032385 h 482"/>
              <a:gd name="T28" fmla="*/ 137579385 w 602"/>
              <a:gd name="T29" fmla="*/ 441331851 h 482"/>
              <a:gd name="T30" fmla="*/ 85521668 w 602"/>
              <a:gd name="T31" fmla="*/ 389032385 h 482"/>
              <a:gd name="T32" fmla="*/ 137579385 w 602"/>
              <a:gd name="T33" fmla="*/ 337651093 h 482"/>
              <a:gd name="T34" fmla="*/ 190565583 w 602"/>
              <a:gd name="T35" fmla="*/ 337651093 h 482"/>
              <a:gd name="T36" fmla="*/ 85521668 w 602"/>
              <a:gd name="T37" fmla="*/ 52299466 h 482"/>
              <a:gd name="T38" fmla="*/ 26028376 w 602"/>
              <a:gd name="T39" fmla="*/ 52299466 h 482"/>
              <a:gd name="T40" fmla="*/ 0 w 602"/>
              <a:gd name="T41" fmla="*/ 25690646 h 482"/>
              <a:gd name="T42" fmla="*/ 26028376 w 602"/>
              <a:gd name="T43" fmla="*/ 0 h 482"/>
              <a:gd name="T44" fmla="*/ 105043915 w 602"/>
              <a:gd name="T45" fmla="*/ 0 h 482"/>
              <a:gd name="T46" fmla="*/ 131072291 w 602"/>
              <a:gd name="T47" fmla="*/ 12845802 h 482"/>
              <a:gd name="T48" fmla="*/ 131072291 w 602"/>
              <a:gd name="T49" fmla="*/ 12845802 h 482"/>
              <a:gd name="T50" fmla="*/ 145015926 w 602"/>
              <a:gd name="T51" fmla="*/ 58721888 h 482"/>
              <a:gd name="T52" fmla="*/ 531724739 w 602"/>
              <a:gd name="T53" fmla="*/ 58721888 h 482"/>
              <a:gd name="T54" fmla="*/ 558682562 w 602"/>
              <a:gd name="T55" fmla="*/ 84412534 h 482"/>
              <a:gd name="T56" fmla="*/ 558682562 w 602"/>
              <a:gd name="T57" fmla="*/ 97258336 h 482"/>
              <a:gd name="T58" fmla="*/ 164537208 w 602"/>
              <a:gd name="T59" fmla="*/ 110103180 h 482"/>
              <a:gd name="T60" fmla="*/ 164537208 w 602"/>
              <a:gd name="T61" fmla="*/ 110103180 h 482"/>
              <a:gd name="T62" fmla="*/ 210086865 w 602"/>
              <a:gd name="T63" fmla="*/ 246815179 h 482"/>
              <a:gd name="T64" fmla="*/ 440624459 w 602"/>
              <a:gd name="T65" fmla="*/ 233970335 h 482"/>
              <a:gd name="T66" fmla="*/ 492681210 w 602"/>
              <a:gd name="T67" fmla="*/ 110103180 h 482"/>
              <a:gd name="T68" fmla="*/ 164537208 w 602"/>
              <a:gd name="T69" fmla="*/ 110103180 h 4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02" h="482">
                <a:moveTo>
                  <a:pt x="601" y="106"/>
                </a:moveTo>
                <a:lnTo>
                  <a:pt x="601" y="106"/>
                </a:lnTo>
                <a:cubicBezTo>
                  <a:pt x="516" y="290"/>
                  <a:pt x="516" y="290"/>
                  <a:pt x="516" y="290"/>
                </a:cubicBezTo>
                <a:cubicBezTo>
                  <a:pt x="509" y="304"/>
                  <a:pt x="502" y="311"/>
                  <a:pt x="495" y="311"/>
                </a:cubicBezTo>
                <a:cubicBezTo>
                  <a:pt x="247" y="325"/>
                  <a:pt x="247" y="325"/>
                  <a:pt x="247" y="325"/>
                </a:cubicBezTo>
                <a:cubicBezTo>
                  <a:pt x="261" y="368"/>
                  <a:pt x="261" y="368"/>
                  <a:pt x="261" y="368"/>
                </a:cubicBezTo>
                <a:cubicBezTo>
                  <a:pt x="530" y="368"/>
                  <a:pt x="530" y="368"/>
                  <a:pt x="530" y="368"/>
                </a:cubicBezTo>
                <a:cubicBezTo>
                  <a:pt x="558" y="368"/>
                  <a:pt x="587" y="389"/>
                  <a:pt x="587" y="424"/>
                </a:cubicBezTo>
                <a:cubicBezTo>
                  <a:pt x="587" y="453"/>
                  <a:pt x="558" y="481"/>
                  <a:pt x="530" y="481"/>
                </a:cubicBezTo>
                <a:cubicBezTo>
                  <a:pt x="495" y="481"/>
                  <a:pt x="474" y="453"/>
                  <a:pt x="474" y="424"/>
                </a:cubicBezTo>
                <a:cubicBezTo>
                  <a:pt x="205" y="424"/>
                  <a:pt x="205" y="424"/>
                  <a:pt x="205" y="424"/>
                </a:cubicBezTo>
                <a:cubicBezTo>
                  <a:pt x="205" y="453"/>
                  <a:pt x="184" y="481"/>
                  <a:pt x="148" y="481"/>
                </a:cubicBezTo>
                <a:cubicBezTo>
                  <a:pt x="120" y="481"/>
                  <a:pt x="92" y="453"/>
                  <a:pt x="92" y="424"/>
                </a:cubicBezTo>
                <a:cubicBezTo>
                  <a:pt x="92" y="389"/>
                  <a:pt x="120" y="368"/>
                  <a:pt x="148" y="368"/>
                </a:cubicBezTo>
                <a:cubicBezTo>
                  <a:pt x="205" y="368"/>
                  <a:pt x="205" y="368"/>
                  <a:pt x="205" y="368"/>
                </a:cubicBezTo>
                <a:cubicBezTo>
                  <a:pt x="92" y="57"/>
                  <a:pt x="92" y="57"/>
                  <a:pt x="92" y="57"/>
                </a:cubicBezTo>
                <a:cubicBezTo>
                  <a:pt x="28" y="57"/>
                  <a:pt x="28" y="57"/>
                  <a:pt x="28" y="57"/>
                </a:cubicBezTo>
                <a:cubicBezTo>
                  <a:pt x="14" y="57"/>
                  <a:pt x="0" y="42"/>
                  <a:pt x="0" y="28"/>
                </a:cubicBezTo>
                <a:cubicBezTo>
                  <a:pt x="0" y="7"/>
                  <a:pt x="14" y="0"/>
                  <a:pt x="28" y="0"/>
                </a:cubicBezTo>
                <a:cubicBezTo>
                  <a:pt x="113" y="0"/>
                  <a:pt x="113" y="0"/>
                  <a:pt x="113" y="0"/>
                </a:cubicBezTo>
                <a:cubicBezTo>
                  <a:pt x="127" y="0"/>
                  <a:pt x="134" y="7"/>
                  <a:pt x="141" y="14"/>
                </a:cubicBezTo>
                <a:cubicBezTo>
                  <a:pt x="156" y="64"/>
                  <a:pt x="156" y="64"/>
                  <a:pt x="156" y="64"/>
                </a:cubicBezTo>
                <a:cubicBezTo>
                  <a:pt x="572" y="64"/>
                  <a:pt x="572" y="64"/>
                  <a:pt x="572" y="64"/>
                </a:cubicBezTo>
                <a:cubicBezTo>
                  <a:pt x="594" y="64"/>
                  <a:pt x="601" y="78"/>
                  <a:pt x="601" y="92"/>
                </a:cubicBezTo>
                <a:cubicBezTo>
                  <a:pt x="601" y="99"/>
                  <a:pt x="601" y="99"/>
                  <a:pt x="601" y="106"/>
                </a:cubicBezTo>
                <a:close/>
                <a:moveTo>
                  <a:pt x="177" y="120"/>
                </a:moveTo>
                <a:lnTo>
                  <a:pt x="177" y="120"/>
                </a:lnTo>
                <a:cubicBezTo>
                  <a:pt x="226" y="269"/>
                  <a:pt x="226" y="269"/>
                  <a:pt x="226" y="269"/>
                </a:cubicBezTo>
                <a:cubicBezTo>
                  <a:pt x="474" y="255"/>
                  <a:pt x="474" y="255"/>
                  <a:pt x="474" y="255"/>
                </a:cubicBezTo>
                <a:cubicBezTo>
                  <a:pt x="530" y="120"/>
                  <a:pt x="530" y="120"/>
                  <a:pt x="530" y="120"/>
                </a:cubicBezTo>
                <a:lnTo>
                  <a:pt x="177" y="120"/>
                </a:lnTo>
                <a:close/>
              </a:path>
            </a:pathLst>
          </a:custGeom>
          <a:solidFill>
            <a:schemeClr val="accent3"/>
          </a:solidFill>
          <a:ln>
            <a:noFill/>
          </a:ln>
        </p:spPr>
        <p:txBody>
          <a:bodyPr wrap="none" anchor="ctr"/>
          <a:lstStyle/>
          <a:p>
            <a:endParaRPr lang="en-US" dirty="0"/>
          </a:p>
        </p:txBody>
      </p:sp>
      <p:sp>
        <p:nvSpPr>
          <p:cNvPr id="53" name="Freeform 115">
            <a:extLst>
              <a:ext uri="{FF2B5EF4-FFF2-40B4-BE49-F238E27FC236}">
                <a16:creationId xmlns:a16="http://schemas.microsoft.com/office/drawing/2014/main" id="{D3D21507-EA7F-43AA-9D88-5E1D63D8F79A}"/>
              </a:ext>
            </a:extLst>
          </p:cNvPr>
          <p:cNvSpPr>
            <a:spLocks noChangeArrowheads="1"/>
          </p:cNvSpPr>
          <p:nvPr/>
        </p:nvSpPr>
        <p:spPr bwMode="auto">
          <a:xfrm>
            <a:off x="5782614" y="5674124"/>
            <a:ext cx="574675" cy="530225"/>
          </a:xfrm>
          <a:custGeom>
            <a:avLst/>
            <a:gdLst>
              <a:gd name="T0" fmla="*/ 549455278 w 601"/>
              <a:gd name="T1" fmla="*/ 208105628 h 552"/>
              <a:gd name="T2" fmla="*/ 549455278 w 601"/>
              <a:gd name="T3" fmla="*/ 208105628 h 552"/>
              <a:gd name="T4" fmla="*/ 478026331 w 601"/>
              <a:gd name="T5" fmla="*/ 279929983 h 552"/>
              <a:gd name="T6" fmla="*/ 413922816 w 601"/>
              <a:gd name="T7" fmla="*/ 208105628 h 552"/>
              <a:gd name="T8" fmla="*/ 413922816 w 601"/>
              <a:gd name="T9" fmla="*/ 208105628 h 552"/>
              <a:gd name="T10" fmla="*/ 413922816 w 601"/>
              <a:gd name="T11" fmla="*/ 208105628 h 552"/>
              <a:gd name="T12" fmla="*/ 413922816 w 601"/>
              <a:gd name="T13" fmla="*/ 208105628 h 552"/>
              <a:gd name="T14" fmla="*/ 342493869 w 601"/>
              <a:gd name="T15" fmla="*/ 279929983 h 552"/>
              <a:gd name="T16" fmla="*/ 271064922 w 601"/>
              <a:gd name="T17" fmla="*/ 208105628 h 552"/>
              <a:gd name="T18" fmla="*/ 271064922 w 601"/>
              <a:gd name="T19" fmla="*/ 208105628 h 552"/>
              <a:gd name="T20" fmla="*/ 271064922 w 601"/>
              <a:gd name="T21" fmla="*/ 208105628 h 552"/>
              <a:gd name="T22" fmla="*/ 271064922 w 601"/>
              <a:gd name="T23" fmla="*/ 208105628 h 552"/>
              <a:gd name="T24" fmla="*/ 271064922 w 601"/>
              <a:gd name="T25" fmla="*/ 208105628 h 552"/>
              <a:gd name="T26" fmla="*/ 206961408 w 601"/>
              <a:gd name="T27" fmla="*/ 279929983 h 552"/>
              <a:gd name="T28" fmla="*/ 135532461 w 601"/>
              <a:gd name="T29" fmla="*/ 208105628 h 552"/>
              <a:gd name="T30" fmla="*/ 135532461 w 601"/>
              <a:gd name="T31" fmla="*/ 208105628 h 552"/>
              <a:gd name="T32" fmla="*/ 135532461 w 601"/>
              <a:gd name="T33" fmla="*/ 208105628 h 552"/>
              <a:gd name="T34" fmla="*/ 135532461 w 601"/>
              <a:gd name="T35" fmla="*/ 208105628 h 552"/>
              <a:gd name="T36" fmla="*/ 135532461 w 601"/>
              <a:gd name="T37" fmla="*/ 208105628 h 552"/>
              <a:gd name="T38" fmla="*/ 64103514 w 601"/>
              <a:gd name="T39" fmla="*/ 279929983 h 552"/>
              <a:gd name="T40" fmla="*/ 0 w 601"/>
              <a:gd name="T41" fmla="*/ 208105628 h 552"/>
              <a:gd name="T42" fmla="*/ 0 w 601"/>
              <a:gd name="T43" fmla="*/ 208105628 h 552"/>
              <a:gd name="T44" fmla="*/ 0 w 601"/>
              <a:gd name="T45" fmla="*/ 208105628 h 552"/>
              <a:gd name="T46" fmla="*/ 0 w 601"/>
              <a:gd name="T47" fmla="*/ 208105628 h 552"/>
              <a:gd name="T48" fmla="*/ 44872460 w 601"/>
              <a:gd name="T49" fmla="*/ 77349454 h 552"/>
              <a:gd name="T50" fmla="*/ 504583774 w 601"/>
              <a:gd name="T51" fmla="*/ 77349454 h 552"/>
              <a:gd name="T52" fmla="*/ 549455278 w 601"/>
              <a:gd name="T53" fmla="*/ 208105628 h 552"/>
              <a:gd name="T54" fmla="*/ 465205628 w 601"/>
              <a:gd name="T55" fmla="*/ 51566302 h 552"/>
              <a:gd name="T56" fmla="*/ 465205628 w 601"/>
              <a:gd name="T57" fmla="*/ 51566302 h 552"/>
              <a:gd name="T58" fmla="*/ 83334568 w 601"/>
              <a:gd name="T59" fmla="*/ 51566302 h 552"/>
              <a:gd name="T60" fmla="*/ 57693163 w 601"/>
              <a:gd name="T61" fmla="*/ 25783151 h 552"/>
              <a:gd name="T62" fmla="*/ 83334568 w 601"/>
              <a:gd name="T63" fmla="*/ 0 h 552"/>
              <a:gd name="T64" fmla="*/ 465205628 w 601"/>
              <a:gd name="T65" fmla="*/ 0 h 552"/>
              <a:gd name="T66" fmla="*/ 491763071 w 601"/>
              <a:gd name="T67" fmla="*/ 25783151 h 552"/>
              <a:gd name="T68" fmla="*/ 465205628 w 601"/>
              <a:gd name="T69" fmla="*/ 51566302 h 552"/>
              <a:gd name="T70" fmla="*/ 76924217 w 601"/>
              <a:gd name="T71" fmla="*/ 305713135 h 552"/>
              <a:gd name="T72" fmla="*/ 76924217 w 601"/>
              <a:gd name="T73" fmla="*/ 305713135 h 552"/>
              <a:gd name="T74" fmla="*/ 76924217 w 601"/>
              <a:gd name="T75" fmla="*/ 305713135 h 552"/>
              <a:gd name="T76" fmla="*/ 83334568 w 601"/>
              <a:gd name="T77" fmla="*/ 305713135 h 552"/>
              <a:gd name="T78" fmla="*/ 83334568 w 601"/>
              <a:gd name="T79" fmla="*/ 305713135 h 552"/>
              <a:gd name="T80" fmla="*/ 89743964 w 601"/>
              <a:gd name="T81" fmla="*/ 305713135 h 552"/>
              <a:gd name="T82" fmla="*/ 103480704 w 601"/>
              <a:gd name="T83" fmla="*/ 299266867 h 552"/>
              <a:gd name="T84" fmla="*/ 103480704 w 601"/>
              <a:gd name="T85" fmla="*/ 299266867 h 552"/>
              <a:gd name="T86" fmla="*/ 103480704 w 601"/>
              <a:gd name="T87" fmla="*/ 299266867 h 552"/>
              <a:gd name="T88" fmla="*/ 103480704 w 601"/>
              <a:gd name="T89" fmla="*/ 429102832 h 552"/>
              <a:gd name="T90" fmla="*/ 445974574 w 601"/>
              <a:gd name="T91" fmla="*/ 429102832 h 552"/>
              <a:gd name="T92" fmla="*/ 445974574 w 601"/>
              <a:gd name="T93" fmla="*/ 299266867 h 552"/>
              <a:gd name="T94" fmla="*/ 445974574 w 601"/>
              <a:gd name="T95" fmla="*/ 299266867 h 552"/>
              <a:gd name="T96" fmla="*/ 445974574 w 601"/>
              <a:gd name="T97" fmla="*/ 299266867 h 552"/>
              <a:gd name="T98" fmla="*/ 458795276 w 601"/>
              <a:gd name="T99" fmla="*/ 305713135 h 552"/>
              <a:gd name="T100" fmla="*/ 465205628 w 601"/>
              <a:gd name="T101" fmla="*/ 305713135 h 552"/>
              <a:gd name="T102" fmla="*/ 465205628 w 601"/>
              <a:gd name="T103" fmla="*/ 305713135 h 552"/>
              <a:gd name="T104" fmla="*/ 471615979 w 601"/>
              <a:gd name="T105" fmla="*/ 305713135 h 552"/>
              <a:gd name="T106" fmla="*/ 471615979 w 601"/>
              <a:gd name="T107" fmla="*/ 305713135 h 552"/>
              <a:gd name="T108" fmla="*/ 478026331 w 601"/>
              <a:gd name="T109" fmla="*/ 305713135 h 552"/>
              <a:gd name="T110" fmla="*/ 498173423 w 601"/>
              <a:gd name="T111" fmla="*/ 305713135 h 552"/>
              <a:gd name="T112" fmla="*/ 498173423 w 601"/>
              <a:gd name="T113" fmla="*/ 481590304 h 552"/>
              <a:gd name="T114" fmla="*/ 471615979 w 601"/>
              <a:gd name="T115" fmla="*/ 507372495 h 552"/>
              <a:gd name="T116" fmla="*/ 76924217 w 601"/>
              <a:gd name="T117" fmla="*/ 507372495 h 552"/>
              <a:gd name="T118" fmla="*/ 51282811 w 601"/>
              <a:gd name="T119" fmla="*/ 481590304 h 552"/>
              <a:gd name="T120" fmla="*/ 51282811 w 601"/>
              <a:gd name="T121" fmla="*/ 305713135 h 552"/>
              <a:gd name="T122" fmla="*/ 64103514 w 601"/>
              <a:gd name="T123" fmla="*/ 305713135 h 552"/>
              <a:gd name="T124" fmla="*/ 76924217 w 601"/>
              <a:gd name="T125" fmla="*/ 305713135 h 55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01" h="552">
                <a:moveTo>
                  <a:pt x="600" y="226"/>
                </a:moveTo>
                <a:lnTo>
                  <a:pt x="600" y="226"/>
                </a:lnTo>
                <a:cubicBezTo>
                  <a:pt x="600" y="268"/>
                  <a:pt x="565" y="304"/>
                  <a:pt x="522" y="304"/>
                </a:cubicBezTo>
                <a:cubicBezTo>
                  <a:pt x="480" y="304"/>
                  <a:pt x="452" y="268"/>
                  <a:pt x="452" y="226"/>
                </a:cubicBezTo>
                <a:cubicBezTo>
                  <a:pt x="452" y="268"/>
                  <a:pt x="417" y="304"/>
                  <a:pt x="374" y="304"/>
                </a:cubicBezTo>
                <a:cubicBezTo>
                  <a:pt x="332" y="304"/>
                  <a:pt x="296" y="268"/>
                  <a:pt x="296" y="226"/>
                </a:cubicBezTo>
                <a:cubicBezTo>
                  <a:pt x="296" y="268"/>
                  <a:pt x="268" y="304"/>
                  <a:pt x="226" y="304"/>
                </a:cubicBezTo>
                <a:cubicBezTo>
                  <a:pt x="183" y="304"/>
                  <a:pt x="148" y="268"/>
                  <a:pt x="148" y="226"/>
                </a:cubicBezTo>
                <a:cubicBezTo>
                  <a:pt x="148" y="268"/>
                  <a:pt x="113" y="304"/>
                  <a:pt x="70" y="304"/>
                </a:cubicBezTo>
                <a:cubicBezTo>
                  <a:pt x="28" y="304"/>
                  <a:pt x="0" y="268"/>
                  <a:pt x="0" y="226"/>
                </a:cubicBezTo>
                <a:cubicBezTo>
                  <a:pt x="49" y="84"/>
                  <a:pt x="49" y="84"/>
                  <a:pt x="49" y="84"/>
                </a:cubicBezTo>
                <a:cubicBezTo>
                  <a:pt x="551" y="84"/>
                  <a:pt x="551" y="84"/>
                  <a:pt x="551" y="84"/>
                </a:cubicBezTo>
                <a:cubicBezTo>
                  <a:pt x="600" y="226"/>
                  <a:pt x="600" y="226"/>
                  <a:pt x="600" y="226"/>
                </a:cubicBezTo>
                <a:close/>
                <a:moveTo>
                  <a:pt x="508" y="56"/>
                </a:moveTo>
                <a:lnTo>
                  <a:pt x="508" y="56"/>
                </a:lnTo>
                <a:cubicBezTo>
                  <a:pt x="91" y="56"/>
                  <a:pt x="91" y="56"/>
                  <a:pt x="91" y="56"/>
                </a:cubicBezTo>
                <a:cubicBezTo>
                  <a:pt x="77" y="56"/>
                  <a:pt x="63" y="49"/>
                  <a:pt x="63" y="28"/>
                </a:cubicBezTo>
                <a:cubicBezTo>
                  <a:pt x="63" y="14"/>
                  <a:pt x="77" y="0"/>
                  <a:pt x="91" y="0"/>
                </a:cubicBezTo>
                <a:cubicBezTo>
                  <a:pt x="508" y="0"/>
                  <a:pt x="508" y="0"/>
                  <a:pt x="508" y="0"/>
                </a:cubicBezTo>
                <a:cubicBezTo>
                  <a:pt x="522" y="0"/>
                  <a:pt x="537" y="14"/>
                  <a:pt x="537" y="28"/>
                </a:cubicBezTo>
                <a:cubicBezTo>
                  <a:pt x="537" y="49"/>
                  <a:pt x="522" y="56"/>
                  <a:pt x="508" y="56"/>
                </a:cubicBezTo>
                <a:close/>
                <a:moveTo>
                  <a:pt x="84" y="332"/>
                </a:moveTo>
                <a:lnTo>
                  <a:pt x="84" y="332"/>
                </a:lnTo>
                <a:cubicBezTo>
                  <a:pt x="84" y="332"/>
                  <a:pt x="84" y="332"/>
                  <a:pt x="91" y="332"/>
                </a:cubicBezTo>
                <a:cubicBezTo>
                  <a:pt x="91" y="332"/>
                  <a:pt x="91" y="332"/>
                  <a:pt x="98" y="332"/>
                </a:cubicBezTo>
                <a:cubicBezTo>
                  <a:pt x="98" y="325"/>
                  <a:pt x="106" y="325"/>
                  <a:pt x="113" y="325"/>
                </a:cubicBezTo>
                <a:cubicBezTo>
                  <a:pt x="113" y="466"/>
                  <a:pt x="113" y="466"/>
                  <a:pt x="113" y="466"/>
                </a:cubicBezTo>
                <a:cubicBezTo>
                  <a:pt x="487" y="466"/>
                  <a:pt x="487" y="466"/>
                  <a:pt x="487" y="466"/>
                </a:cubicBezTo>
                <a:cubicBezTo>
                  <a:pt x="487" y="325"/>
                  <a:pt x="487" y="325"/>
                  <a:pt x="487" y="325"/>
                </a:cubicBezTo>
                <a:cubicBezTo>
                  <a:pt x="494" y="325"/>
                  <a:pt x="494" y="325"/>
                  <a:pt x="501" y="332"/>
                </a:cubicBezTo>
                <a:cubicBezTo>
                  <a:pt x="501" y="332"/>
                  <a:pt x="501" y="332"/>
                  <a:pt x="508" y="332"/>
                </a:cubicBezTo>
                <a:lnTo>
                  <a:pt x="515" y="332"/>
                </a:lnTo>
                <a:lnTo>
                  <a:pt x="522" y="332"/>
                </a:lnTo>
                <a:cubicBezTo>
                  <a:pt x="530" y="332"/>
                  <a:pt x="537" y="332"/>
                  <a:pt x="544" y="332"/>
                </a:cubicBezTo>
                <a:cubicBezTo>
                  <a:pt x="544" y="523"/>
                  <a:pt x="544" y="523"/>
                  <a:pt x="544" y="523"/>
                </a:cubicBezTo>
                <a:cubicBezTo>
                  <a:pt x="544" y="537"/>
                  <a:pt x="530" y="551"/>
                  <a:pt x="515" y="551"/>
                </a:cubicBezTo>
                <a:cubicBezTo>
                  <a:pt x="84" y="551"/>
                  <a:pt x="84" y="551"/>
                  <a:pt x="84" y="551"/>
                </a:cubicBezTo>
                <a:cubicBezTo>
                  <a:pt x="63" y="551"/>
                  <a:pt x="56" y="537"/>
                  <a:pt x="56" y="523"/>
                </a:cubicBezTo>
                <a:cubicBezTo>
                  <a:pt x="56" y="332"/>
                  <a:pt x="56" y="332"/>
                  <a:pt x="56" y="332"/>
                </a:cubicBezTo>
                <a:cubicBezTo>
                  <a:pt x="63" y="332"/>
                  <a:pt x="63" y="332"/>
                  <a:pt x="70" y="332"/>
                </a:cubicBezTo>
                <a:cubicBezTo>
                  <a:pt x="77" y="332"/>
                  <a:pt x="77" y="332"/>
                  <a:pt x="84" y="332"/>
                </a:cubicBezTo>
                <a:close/>
              </a:path>
            </a:pathLst>
          </a:custGeom>
          <a:solidFill>
            <a:schemeClr val="accent4"/>
          </a:solidFill>
          <a:ln>
            <a:noFill/>
          </a:ln>
        </p:spPr>
        <p:txBody>
          <a:bodyPr wrap="none" anchor="ctr"/>
          <a:lstStyle/>
          <a:p>
            <a:endParaRPr lang="en-US" dirty="0"/>
          </a:p>
        </p:txBody>
      </p:sp>
      <p:sp>
        <p:nvSpPr>
          <p:cNvPr id="55" name="Freeform 136">
            <a:extLst>
              <a:ext uri="{FF2B5EF4-FFF2-40B4-BE49-F238E27FC236}">
                <a16:creationId xmlns:a16="http://schemas.microsoft.com/office/drawing/2014/main" id="{409C8A6E-943C-497B-AFC9-82980C02B37E}"/>
              </a:ext>
            </a:extLst>
          </p:cNvPr>
          <p:cNvSpPr>
            <a:spLocks noChangeArrowheads="1"/>
          </p:cNvSpPr>
          <p:nvPr/>
        </p:nvSpPr>
        <p:spPr bwMode="auto">
          <a:xfrm>
            <a:off x="3649385" y="3428114"/>
            <a:ext cx="433019" cy="589261"/>
          </a:xfrm>
          <a:custGeom>
            <a:avLst/>
            <a:gdLst>
              <a:gd name="T0" fmla="*/ 667864508 w 634"/>
              <a:gd name="T1" fmla="*/ 314031994 h 634"/>
              <a:gd name="T2" fmla="*/ 667864508 w 634"/>
              <a:gd name="T3" fmla="*/ 471714898 h 634"/>
              <a:gd name="T4" fmla="*/ 667864508 w 634"/>
              <a:gd name="T5" fmla="*/ 314031994 h 634"/>
              <a:gd name="T6" fmla="*/ 687860770 w 634"/>
              <a:gd name="T7" fmla="*/ 432962526 h 634"/>
              <a:gd name="T8" fmla="*/ 627873140 w 634"/>
              <a:gd name="T9" fmla="*/ 374164746 h 634"/>
              <a:gd name="T10" fmla="*/ 687860770 w 634"/>
              <a:gd name="T11" fmla="*/ 432962526 h 634"/>
              <a:gd name="T12" fmla="*/ 706523793 w 634"/>
              <a:gd name="T13" fmla="*/ 688196739 h 634"/>
              <a:gd name="T14" fmla="*/ 589213855 w 634"/>
              <a:gd name="T15" fmla="*/ 708240990 h 634"/>
              <a:gd name="T16" fmla="*/ 706523793 w 634"/>
              <a:gd name="T17" fmla="*/ 748330648 h 634"/>
              <a:gd name="T18" fmla="*/ 706523793 w 634"/>
              <a:gd name="T19" fmla="*/ 688196739 h 634"/>
              <a:gd name="T20" fmla="*/ 471903918 w 634"/>
              <a:gd name="T21" fmla="*/ 314031994 h 634"/>
              <a:gd name="T22" fmla="*/ 118643176 w 634"/>
              <a:gd name="T23" fmla="*/ 374164746 h 634"/>
              <a:gd name="T24" fmla="*/ 157301306 w 634"/>
              <a:gd name="T25" fmla="*/ 748330648 h 634"/>
              <a:gd name="T26" fmla="*/ 530559464 w 634"/>
              <a:gd name="T27" fmla="*/ 688196739 h 634"/>
              <a:gd name="T28" fmla="*/ 471903918 w 634"/>
              <a:gd name="T29" fmla="*/ 314031994 h 634"/>
              <a:gd name="T30" fmla="*/ 471903918 w 634"/>
              <a:gd name="T31" fmla="*/ 669488618 h 634"/>
              <a:gd name="T32" fmla="*/ 197293829 w 634"/>
              <a:gd name="T33" fmla="*/ 688196739 h 634"/>
              <a:gd name="T34" fmla="*/ 157301306 w 634"/>
              <a:gd name="T35" fmla="*/ 392874024 h 634"/>
              <a:gd name="T36" fmla="*/ 451908811 w 634"/>
              <a:gd name="T37" fmla="*/ 374164746 h 634"/>
              <a:gd name="T38" fmla="*/ 471903918 w 634"/>
              <a:gd name="T39" fmla="*/ 669488618 h 634"/>
              <a:gd name="T40" fmla="*/ 706523793 w 634"/>
              <a:gd name="T41" fmla="*/ 609354709 h 634"/>
              <a:gd name="T42" fmla="*/ 589213855 w 634"/>
              <a:gd name="T43" fmla="*/ 629398959 h 634"/>
              <a:gd name="T44" fmla="*/ 706523793 w 634"/>
              <a:gd name="T45" fmla="*/ 669488618 h 634"/>
              <a:gd name="T46" fmla="*/ 706523793 w 634"/>
              <a:gd name="T47" fmla="*/ 609354709 h 634"/>
              <a:gd name="T48" fmla="*/ 746515161 w 634"/>
              <a:gd name="T49" fmla="*/ 216481841 h 634"/>
              <a:gd name="T50" fmla="*/ 726518900 w 634"/>
              <a:gd name="T51" fmla="*/ 58797780 h 634"/>
              <a:gd name="T52" fmla="*/ 706523793 w 634"/>
              <a:gd name="T53" fmla="*/ 20044251 h 634"/>
              <a:gd name="T54" fmla="*/ 157301306 w 634"/>
              <a:gd name="T55" fmla="*/ 20044251 h 634"/>
              <a:gd name="T56" fmla="*/ 118643176 w 634"/>
              <a:gd name="T57" fmla="*/ 58797780 h 634"/>
              <a:gd name="T58" fmla="*/ 118643176 w 634"/>
              <a:gd name="T59" fmla="*/ 216481841 h 634"/>
              <a:gd name="T60" fmla="*/ 0 w 634"/>
              <a:gd name="T61" fmla="*/ 748330648 h 634"/>
              <a:gd name="T62" fmla="*/ 746515161 w 634"/>
              <a:gd name="T63" fmla="*/ 845880801 h 634"/>
              <a:gd name="T64" fmla="*/ 843828837 w 634"/>
              <a:gd name="T65" fmla="*/ 314031994 h 634"/>
              <a:gd name="T66" fmla="*/ 785174446 w 634"/>
              <a:gd name="T67" fmla="*/ 748330648 h 634"/>
              <a:gd name="T68" fmla="*/ 746515161 w 634"/>
              <a:gd name="T69" fmla="*/ 787083021 h 634"/>
              <a:gd name="T70" fmla="*/ 59987630 w 634"/>
              <a:gd name="T71" fmla="*/ 748330648 h 634"/>
              <a:gd name="T72" fmla="*/ 118643176 w 634"/>
              <a:gd name="T73" fmla="*/ 275278464 h 634"/>
              <a:gd name="T74" fmla="*/ 785174446 w 634"/>
              <a:gd name="T75" fmla="*/ 314031994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634">
                <a:moveTo>
                  <a:pt x="501" y="235"/>
                </a:moveTo>
                <a:lnTo>
                  <a:pt x="501" y="235"/>
                </a:lnTo>
                <a:cubicBezTo>
                  <a:pt x="457" y="235"/>
                  <a:pt x="442" y="265"/>
                  <a:pt x="442" y="294"/>
                </a:cubicBezTo>
                <a:cubicBezTo>
                  <a:pt x="442" y="339"/>
                  <a:pt x="457" y="353"/>
                  <a:pt x="501" y="353"/>
                </a:cubicBezTo>
                <a:cubicBezTo>
                  <a:pt x="530" y="353"/>
                  <a:pt x="560" y="339"/>
                  <a:pt x="560" y="294"/>
                </a:cubicBezTo>
                <a:cubicBezTo>
                  <a:pt x="560" y="265"/>
                  <a:pt x="530" y="235"/>
                  <a:pt x="501" y="235"/>
                </a:cubicBezTo>
                <a:close/>
                <a:moveTo>
                  <a:pt x="516" y="324"/>
                </a:moveTo>
                <a:lnTo>
                  <a:pt x="516" y="324"/>
                </a:lnTo>
                <a:cubicBezTo>
                  <a:pt x="471" y="324"/>
                  <a:pt x="471" y="324"/>
                  <a:pt x="471" y="324"/>
                </a:cubicBezTo>
                <a:cubicBezTo>
                  <a:pt x="471" y="280"/>
                  <a:pt x="471" y="280"/>
                  <a:pt x="471" y="280"/>
                </a:cubicBezTo>
                <a:cubicBezTo>
                  <a:pt x="516" y="280"/>
                  <a:pt x="516" y="280"/>
                  <a:pt x="516" y="280"/>
                </a:cubicBezTo>
                <a:lnTo>
                  <a:pt x="516" y="324"/>
                </a:lnTo>
                <a:close/>
                <a:moveTo>
                  <a:pt x="530" y="515"/>
                </a:moveTo>
                <a:lnTo>
                  <a:pt x="530" y="515"/>
                </a:lnTo>
                <a:cubicBezTo>
                  <a:pt x="457" y="515"/>
                  <a:pt x="457" y="515"/>
                  <a:pt x="457" y="515"/>
                </a:cubicBezTo>
                <a:cubicBezTo>
                  <a:pt x="442" y="515"/>
                  <a:pt x="442" y="530"/>
                  <a:pt x="442" y="530"/>
                </a:cubicBezTo>
                <a:cubicBezTo>
                  <a:pt x="442" y="545"/>
                  <a:pt x="442" y="560"/>
                  <a:pt x="457" y="560"/>
                </a:cubicBezTo>
                <a:cubicBezTo>
                  <a:pt x="530" y="560"/>
                  <a:pt x="530" y="560"/>
                  <a:pt x="530" y="560"/>
                </a:cubicBezTo>
                <a:cubicBezTo>
                  <a:pt x="545" y="560"/>
                  <a:pt x="560" y="545"/>
                  <a:pt x="560" y="530"/>
                </a:cubicBezTo>
                <a:cubicBezTo>
                  <a:pt x="560" y="530"/>
                  <a:pt x="545" y="515"/>
                  <a:pt x="530" y="515"/>
                </a:cubicBezTo>
                <a:close/>
                <a:moveTo>
                  <a:pt x="354" y="235"/>
                </a:moveTo>
                <a:lnTo>
                  <a:pt x="354" y="235"/>
                </a:lnTo>
                <a:cubicBezTo>
                  <a:pt x="118" y="235"/>
                  <a:pt x="118" y="235"/>
                  <a:pt x="118" y="235"/>
                </a:cubicBezTo>
                <a:cubicBezTo>
                  <a:pt x="103" y="235"/>
                  <a:pt x="89" y="265"/>
                  <a:pt x="89" y="280"/>
                </a:cubicBezTo>
                <a:cubicBezTo>
                  <a:pt x="89" y="515"/>
                  <a:pt x="89" y="515"/>
                  <a:pt x="89" y="515"/>
                </a:cubicBezTo>
                <a:cubicBezTo>
                  <a:pt x="89" y="530"/>
                  <a:pt x="103" y="560"/>
                  <a:pt x="118" y="560"/>
                </a:cubicBezTo>
                <a:cubicBezTo>
                  <a:pt x="354" y="560"/>
                  <a:pt x="354" y="560"/>
                  <a:pt x="354" y="560"/>
                </a:cubicBezTo>
                <a:cubicBezTo>
                  <a:pt x="383" y="560"/>
                  <a:pt x="398" y="530"/>
                  <a:pt x="398" y="515"/>
                </a:cubicBezTo>
                <a:cubicBezTo>
                  <a:pt x="398" y="280"/>
                  <a:pt x="398" y="280"/>
                  <a:pt x="398" y="280"/>
                </a:cubicBezTo>
                <a:cubicBezTo>
                  <a:pt x="398" y="265"/>
                  <a:pt x="383" y="235"/>
                  <a:pt x="354" y="235"/>
                </a:cubicBezTo>
                <a:close/>
                <a:moveTo>
                  <a:pt x="354" y="501"/>
                </a:moveTo>
                <a:lnTo>
                  <a:pt x="354" y="501"/>
                </a:lnTo>
                <a:cubicBezTo>
                  <a:pt x="354" y="501"/>
                  <a:pt x="354" y="515"/>
                  <a:pt x="339" y="515"/>
                </a:cubicBezTo>
                <a:cubicBezTo>
                  <a:pt x="148" y="515"/>
                  <a:pt x="148" y="515"/>
                  <a:pt x="148" y="515"/>
                </a:cubicBezTo>
                <a:cubicBezTo>
                  <a:pt x="133" y="515"/>
                  <a:pt x="118" y="501"/>
                  <a:pt x="118" y="501"/>
                </a:cubicBezTo>
                <a:cubicBezTo>
                  <a:pt x="118" y="294"/>
                  <a:pt x="118" y="294"/>
                  <a:pt x="118" y="294"/>
                </a:cubicBezTo>
                <a:cubicBezTo>
                  <a:pt x="118" y="294"/>
                  <a:pt x="133" y="280"/>
                  <a:pt x="148" y="280"/>
                </a:cubicBezTo>
                <a:cubicBezTo>
                  <a:pt x="339" y="280"/>
                  <a:pt x="339" y="280"/>
                  <a:pt x="339" y="280"/>
                </a:cubicBezTo>
                <a:cubicBezTo>
                  <a:pt x="354" y="280"/>
                  <a:pt x="354" y="294"/>
                  <a:pt x="354" y="294"/>
                </a:cubicBezTo>
                <a:lnTo>
                  <a:pt x="354" y="501"/>
                </a:lnTo>
                <a:close/>
                <a:moveTo>
                  <a:pt x="530" y="456"/>
                </a:moveTo>
                <a:lnTo>
                  <a:pt x="530" y="456"/>
                </a:lnTo>
                <a:cubicBezTo>
                  <a:pt x="457" y="456"/>
                  <a:pt x="457" y="456"/>
                  <a:pt x="457" y="456"/>
                </a:cubicBezTo>
                <a:cubicBezTo>
                  <a:pt x="442" y="456"/>
                  <a:pt x="442" y="471"/>
                  <a:pt x="442" y="471"/>
                </a:cubicBezTo>
                <a:cubicBezTo>
                  <a:pt x="442" y="486"/>
                  <a:pt x="442" y="501"/>
                  <a:pt x="457" y="501"/>
                </a:cubicBezTo>
                <a:cubicBezTo>
                  <a:pt x="530" y="501"/>
                  <a:pt x="530" y="501"/>
                  <a:pt x="530" y="501"/>
                </a:cubicBezTo>
                <a:cubicBezTo>
                  <a:pt x="545" y="501"/>
                  <a:pt x="560" y="486"/>
                  <a:pt x="560" y="471"/>
                </a:cubicBezTo>
                <a:cubicBezTo>
                  <a:pt x="560" y="471"/>
                  <a:pt x="545" y="456"/>
                  <a:pt x="530" y="456"/>
                </a:cubicBezTo>
                <a:close/>
                <a:moveTo>
                  <a:pt x="560" y="162"/>
                </a:moveTo>
                <a:lnTo>
                  <a:pt x="560" y="162"/>
                </a:lnTo>
                <a:cubicBezTo>
                  <a:pt x="369" y="162"/>
                  <a:pt x="369" y="162"/>
                  <a:pt x="369" y="162"/>
                </a:cubicBezTo>
                <a:cubicBezTo>
                  <a:pt x="545" y="44"/>
                  <a:pt x="545" y="44"/>
                  <a:pt x="545" y="44"/>
                </a:cubicBezTo>
                <a:cubicBezTo>
                  <a:pt x="560" y="44"/>
                  <a:pt x="560" y="30"/>
                  <a:pt x="545" y="15"/>
                </a:cubicBezTo>
                <a:cubicBezTo>
                  <a:pt x="545" y="0"/>
                  <a:pt x="530" y="0"/>
                  <a:pt x="530" y="15"/>
                </a:cubicBezTo>
                <a:cubicBezTo>
                  <a:pt x="530" y="15"/>
                  <a:pt x="339" y="133"/>
                  <a:pt x="324" y="147"/>
                </a:cubicBezTo>
                <a:cubicBezTo>
                  <a:pt x="118" y="15"/>
                  <a:pt x="118" y="15"/>
                  <a:pt x="118" y="15"/>
                </a:cubicBezTo>
                <a:cubicBezTo>
                  <a:pt x="103" y="0"/>
                  <a:pt x="89" y="0"/>
                  <a:pt x="89" y="15"/>
                </a:cubicBezTo>
                <a:cubicBezTo>
                  <a:pt x="89" y="30"/>
                  <a:pt x="89" y="44"/>
                  <a:pt x="89" y="44"/>
                </a:cubicBezTo>
                <a:cubicBezTo>
                  <a:pt x="265" y="162"/>
                  <a:pt x="265" y="162"/>
                  <a:pt x="265" y="162"/>
                </a:cubicBezTo>
                <a:cubicBezTo>
                  <a:pt x="89" y="162"/>
                  <a:pt x="89" y="162"/>
                  <a:pt x="89" y="162"/>
                </a:cubicBezTo>
                <a:cubicBezTo>
                  <a:pt x="45" y="162"/>
                  <a:pt x="0" y="192"/>
                  <a:pt x="0" y="235"/>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235"/>
                  <a:pt x="633" y="235"/>
                  <a:pt x="633" y="235"/>
                </a:cubicBezTo>
                <a:cubicBezTo>
                  <a:pt x="633" y="192"/>
                  <a:pt x="604" y="162"/>
                  <a:pt x="560" y="162"/>
                </a:cubicBezTo>
                <a:close/>
                <a:moveTo>
                  <a:pt x="589" y="560"/>
                </a:moveTo>
                <a:lnTo>
                  <a:pt x="589" y="560"/>
                </a:lnTo>
                <a:cubicBezTo>
                  <a:pt x="589" y="574"/>
                  <a:pt x="575" y="589"/>
                  <a:pt x="560" y="589"/>
                </a:cubicBezTo>
                <a:cubicBezTo>
                  <a:pt x="89" y="589"/>
                  <a:pt x="89" y="589"/>
                  <a:pt x="89" y="589"/>
                </a:cubicBezTo>
                <a:cubicBezTo>
                  <a:pt x="59" y="589"/>
                  <a:pt x="45" y="574"/>
                  <a:pt x="45" y="560"/>
                </a:cubicBezTo>
                <a:cubicBezTo>
                  <a:pt x="45" y="235"/>
                  <a:pt x="45" y="235"/>
                  <a:pt x="45" y="235"/>
                </a:cubicBezTo>
                <a:cubicBezTo>
                  <a:pt x="45" y="221"/>
                  <a:pt x="59" y="206"/>
                  <a:pt x="89" y="206"/>
                </a:cubicBezTo>
                <a:cubicBezTo>
                  <a:pt x="560" y="206"/>
                  <a:pt x="560" y="206"/>
                  <a:pt x="560" y="206"/>
                </a:cubicBezTo>
                <a:cubicBezTo>
                  <a:pt x="575" y="206"/>
                  <a:pt x="589" y="221"/>
                  <a:pt x="589" y="235"/>
                </a:cubicBezTo>
                <a:lnTo>
                  <a:pt x="589" y="560"/>
                </a:lnTo>
                <a:close/>
              </a:path>
            </a:pathLst>
          </a:custGeom>
          <a:solidFill>
            <a:schemeClr val="accent5"/>
          </a:solidFill>
          <a:ln>
            <a:noFill/>
          </a:ln>
        </p:spPr>
        <p:txBody>
          <a:bodyPr wrap="none" anchor="ctr"/>
          <a:lstStyle/>
          <a:p>
            <a:endParaRPr lang="en-US" dirty="0"/>
          </a:p>
        </p:txBody>
      </p:sp>
      <p:sp>
        <p:nvSpPr>
          <p:cNvPr id="56" name="Freeform 84">
            <a:extLst>
              <a:ext uri="{FF2B5EF4-FFF2-40B4-BE49-F238E27FC236}">
                <a16:creationId xmlns:a16="http://schemas.microsoft.com/office/drawing/2014/main" id="{36DE848C-3D46-4EE4-AA27-A38A966C256D}"/>
              </a:ext>
            </a:extLst>
          </p:cNvPr>
          <p:cNvSpPr>
            <a:spLocks noChangeArrowheads="1"/>
          </p:cNvSpPr>
          <p:nvPr/>
        </p:nvSpPr>
        <p:spPr bwMode="auto">
          <a:xfrm>
            <a:off x="6097752" y="1409509"/>
            <a:ext cx="461478" cy="472831"/>
          </a:xfrm>
          <a:custGeom>
            <a:avLst/>
            <a:gdLst>
              <a:gd name="T0" fmla="*/ 2147483646 w 602"/>
              <a:gd name="T1" fmla="*/ 2147483646 h 602"/>
              <a:gd name="T2" fmla="*/ 2147483646 w 602"/>
              <a:gd name="T3" fmla="*/ 2147483646 h 602"/>
              <a:gd name="T4" fmla="*/ 2147483646 w 602"/>
              <a:gd name="T5" fmla="*/ 0 h 602"/>
              <a:gd name="T6" fmla="*/ 2147483646 w 602"/>
              <a:gd name="T7" fmla="*/ 2147483646 h 602"/>
              <a:gd name="T8" fmla="*/ 2147483646 w 602"/>
              <a:gd name="T9" fmla="*/ 2147483646 h 602"/>
              <a:gd name="T10" fmla="*/ 2147483646 w 602"/>
              <a:gd name="T11" fmla="*/ 2147483646 h 602"/>
              <a:gd name="T12" fmla="*/ 2147483646 w 602"/>
              <a:gd name="T13" fmla="*/ 2147483646 h 602"/>
              <a:gd name="T14" fmla="*/ 0 w 602"/>
              <a:gd name="T15" fmla="*/ 2147483646 h 602"/>
              <a:gd name="T16" fmla="*/ 2147483646 w 602"/>
              <a:gd name="T17" fmla="*/ 2147483646 h 602"/>
              <a:gd name="T18" fmla="*/ 2147483646 w 602"/>
              <a:gd name="T19" fmla="*/ 2147483646 h 602"/>
              <a:gd name="T20" fmla="*/ 2147483646 w 602"/>
              <a:gd name="T21" fmla="*/ 2147483646 h 602"/>
              <a:gd name="T22" fmla="*/ 2147483646 w 602"/>
              <a:gd name="T23" fmla="*/ 2147483646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accent1">
              <a:lumMod val="60000"/>
              <a:lumOff val="40000"/>
            </a:schemeClr>
          </a:solidFill>
          <a:ln>
            <a:noFill/>
          </a:ln>
        </p:spPr>
        <p:txBody>
          <a:bodyPr wrap="none" anchor="ctr"/>
          <a:lstStyle/>
          <a:p>
            <a:endParaRPr lang="en-US" dirty="0"/>
          </a:p>
        </p:txBody>
      </p:sp>
      <p:sp>
        <p:nvSpPr>
          <p:cNvPr id="57" name="Freeform 8">
            <a:extLst>
              <a:ext uri="{FF2B5EF4-FFF2-40B4-BE49-F238E27FC236}">
                <a16:creationId xmlns:a16="http://schemas.microsoft.com/office/drawing/2014/main" id="{95620F00-183B-4A71-AA85-196B329793D7}"/>
              </a:ext>
            </a:extLst>
          </p:cNvPr>
          <p:cNvSpPr>
            <a:spLocks noChangeArrowheads="1"/>
          </p:cNvSpPr>
          <p:nvPr/>
        </p:nvSpPr>
        <p:spPr bwMode="auto">
          <a:xfrm>
            <a:off x="8130608" y="3248928"/>
            <a:ext cx="584200" cy="490537"/>
          </a:xfrm>
          <a:custGeom>
            <a:avLst/>
            <a:gdLst>
              <a:gd name="T0" fmla="*/ 364309614 w 609"/>
              <a:gd name="T1" fmla="*/ 196339839 h 510"/>
              <a:gd name="T2" fmla="*/ 364309614 w 609"/>
              <a:gd name="T3" fmla="*/ 196339839 h 510"/>
              <a:gd name="T4" fmla="*/ 292551820 w 609"/>
              <a:gd name="T5" fmla="*/ 125027301 h 510"/>
              <a:gd name="T6" fmla="*/ 221713972 w 609"/>
              <a:gd name="T7" fmla="*/ 125027301 h 510"/>
              <a:gd name="T8" fmla="*/ 201474176 w 609"/>
              <a:gd name="T9" fmla="*/ 144476612 h 510"/>
              <a:gd name="T10" fmla="*/ 130636329 w 609"/>
              <a:gd name="T11" fmla="*/ 111135486 h 510"/>
              <a:gd name="T12" fmla="*/ 0 w 609"/>
              <a:gd name="T13" fmla="*/ 242646532 h 510"/>
              <a:gd name="T14" fmla="*/ 130636329 w 609"/>
              <a:gd name="T15" fmla="*/ 366747583 h 510"/>
              <a:gd name="T16" fmla="*/ 143515589 w 609"/>
              <a:gd name="T17" fmla="*/ 360264800 h 510"/>
              <a:gd name="T18" fmla="*/ 260352711 w 609"/>
              <a:gd name="T19" fmla="*/ 471400286 h 510"/>
              <a:gd name="T20" fmla="*/ 559344161 w 609"/>
              <a:gd name="T21" fmla="*/ 203748871 h 510"/>
              <a:gd name="T22" fmla="*/ 559344161 w 609"/>
              <a:gd name="T23" fmla="*/ 0 h 510"/>
              <a:gd name="T24" fmla="*/ 364309614 w 609"/>
              <a:gd name="T25" fmla="*/ 196339839 h 510"/>
              <a:gd name="T26" fmla="*/ 130636329 w 609"/>
              <a:gd name="T27" fmla="*/ 334332706 h 510"/>
              <a:gd name="T28" fmla="*/ 130636329 w 609"/>
              <a:gd name="T29" fmla="*/ 334332706 h 510"/>
              <a:gd name="T30" fmla="*/ 130636329 w 609"/>
              <a:gd name="T31" fmla="*/ 334332706 h 510"/>
              <a:gd name="T32" fmla="*/ 33119056 w 609"/>
              <a:gd name="T33" fmla="*/ 242646532 h 510"/>
              <a:gd name="T34" fmla="*/ 130636329 w 609"/>
              <a:gd name="T35" fmla="*/ 144476612 h 510"/>
              <a:gd name="T36" fmla="*/ 182155287 w 609"/>
              <a:gd name="T37" fmla="*/ 163924962 h 510"/>
              <a:gd name="T38" fmla="*/ 221713972 w 609"/>
              <a:gd name="T39" fmla="*/ 242646532 h 510"/>
              <a:gd name="T40" fmla="*/ 130636329 w 609"/>
              <a:gd name="T41" fmla="*/ 334332706 h 510"/>
              <a:gd name="T42" fmla="*/ 520705422 w 609"/>
              <a:gd name="T43" fmla="*/ 196339839 h 510"/>
              <a:gd name="T44" fmla="*/ 520705422 w 609"/>
              <a:gd name="T45" fmla="*/ 196339839 h 510"/>
              <a:gd name="T46" fmla="*/ 423188149 w 609"/>
              <a:gd name="T47" fmla="*/ 288026975 h 510"/>
              <a:gd name="T48" fmla="*/ 266792341 w 609"/>
              <a:gd name="T49" fmla="*/ 432502626 h 510"/>
              <a:gd name="T50" fmla="*/ 182155287 w 609"/>
              <a:gd name="T51" fmla="*/ 353782017 h 510"/>
              <a:gd name="T52" fmla="*/ 234593232 w 609"/>
              <a:gd name="T53" fmla="*/ 301918791 h 510"/>
              <a:gd name="T54" fmla="*/ 266792341 w 609"/>
              <a:gd name="T55" fmla="*/ 340816451 h 510"/>
              <a:gd name="T56" fmla="*/ 383629463 w 609"/>
              <a:gd name="T57" fmla="*/ 216714437 h 510"/>
              <a:gd name="T58" fmla="*/ 520705422 w 609"/>
              <a:gd name="T59" fmla="*/ 78721570 h 510"/>
              <a:gd name="T60" fmla="*/ 520705422 w 609"/>
              <a:gd name="T61" fmla="*/ 196339839 h 5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09" h="510">
                <a:moveTo>
                  <a:pt x="396" y="212"/>
                </a:moveTo>
                <a:lnTo>
                  <a:pt x="396" y="212"/>
                </a:lnTo>
                <a:cubicBezTo>
                  <a:pt x="318" y="135"/>
                  <a:pt x="318" y="135"/>
                  <a:pt x="318" y="135"/>
                </a:cubicBezTo>
                <a:cubicBezTo>
                  <a:pt x="297" y="113"/>
                  <a:pt x="262" y="113"/>
                  <a:pt x="241" y="135"/>
                </a:cubicBezTo>
                <a:cubicBezTo>
                  <a:pt x="219" y="156"/>
                  <a:pt x="219" y="156"/>
                  <a:pt x="219" y="156"/>
                </a:cubicBezTo>
                <a:cubicBezTo>
                  <a:pt x="198" y="135"/>
                  <a:pt x="170" y="120"/>
                  <a:pt x="142" y="120"/>
                </a:cubicBezTo>
                <a:cubicBezTo>
                  <a:pt x="64" y="120"/>
                  <a:pt x="0" y="184"/>
                  <a:pt x="0" y="262"/>
                </a:cubicBezTo>
                <a:cubicBezTo>
                  <a:pt x="0" y="333"/>
                  <a:pt x="64" y="396"/>
                  <a:pt x="142" y="396"/>
                </a:cubicBezTo>
                <a:cubicBezTo>
                  <a:pt x="149" y="396"/>
                  <a:pt x="149" y="389"/>
                  <a:pt x="156" y="389"/>
                </a:cubicBezTo>
                <a:cubicBezTo>
                  <a:pt x="283" y="509"/>
                  <a:pt x="283" y="509"/>
                  <a:pt x="283" y="509"/>
                </a:cubicBezTo>
                <a:cubicBezTo>
                  <a:pt x="608" y="220"/>
                  <a:pt x="608" y="220"/>
                  <a:pt x="608" y="220"/>
                </a:cubicBezTo>
                <a:cubicBezTo>
                  <a:pt x="608" y="0"/>
                  <a:pt x="608" y="0"/>
                  <a:pt x="608" y="0"/>
                </a:cubicBezTo>
                <a:lnTo>
                  <a:pt x="396" y="212"/>
                </a:lnTo>
                <a:close/>
                <a:moveTo>
                  <a:pt x="142" y="361"/>
                </a:moveTo>
                <a:lnTo>
                  <a:pt x="142" y="361"/>
                </a:lnTo>
                <a:cubicBezTo>
                  <a:pt x="85" y="361"/>
                  <a:pt x="36" y="311"/>
                  <a:pt x="36" y="262"/>
                </a:cubicBezTo>
                <a:cubicBezTo>
                  <a:pt x="36" y="205"/>
                  <a:pt x="85" y="156"/>
                  <a:pt x="142" y="156"/>
                </a:cubicBezTo>
                <a:cubicBezTo>
                  <a:pt x="163" y="156"/>
                  <a:pt x="184" y="163"/>
                  <a:pt x="198" y="177"/>
                </a:cubicBezTo>
                <a:cubicBezTo>
                  <a:pt x="226" y="198"/>
                  <a:pt x="241" y="227"/>
                  <a:pt x="241" y="262"/>
                </a:cubicBezTo>
                <a:cubicBezTo>
                  <a:pt x="241" y="311"/>
                  <a:pt x="198" y="361"/>
                  <a:pt x="142" y="361"/>
                </a:cubicBezTo>
                <a:close/>
                <a:moveTo>
                  <a:pt x="566" y="212"/>
                </a:moveTo>
                <a:lnTo>
                  <a:pt x="566" y="212"/>
                </a:lnTo>
                <a:cubicBezTo>
                  <a:pt x="460" y="311"/>
                  <a:pt x="460" y="311"/>
                  <a:pt x="460" y="311"/>
                </a:cubicBezTo>
                <a:cubicBezTo>
                  <a:pt x="290" y="467"/>
                  <a:pt x="290" y="467"/>
                  <a:pt x="290" y="467"/>
                </a:cubicBezTo>
                <a:cubicBezTo>
                  <a:pt x="198" y="382"/>
                  <a:pt x="198" y="382"/>
                  <a:pt x="198" y="382"/>
                </a:cubicBezTo>
                <a:cubicBezTo>
                  <a:pt x="219" y="368"/>
                  <a:pt x="241" y="354"/>
                  <a:pt x="255" y="326"/>
                </a:cubicBezTo>
                <a:cubicBezTo>
                  <a:pt x="290" y="368"/>
                  <a:pt x="290" y="368"/>
                  <a:pt x="290" y="368"/>
                </a:cubicBezTo>
                <a:cubicBezTo>
                  <a:pt x="417" y="234"/>
                  <a:pt x="417" y="234"/>
                  <a:pt x="417" y="234"/>
                </a:cubicBezTo>
                <a:cubicBezTo>
                  <a:pt x="566" y="85"/>
                  <a:pt x="566" y="85"/>
                  <a:pt x="566" y="85"/>
                </a:cubicBezTo>
                <a:lnTo>
                  <a:pt x="566" y="212"/>
                </a:lnTo>
                <a:close/>
              </a:path>
            </a:pathLst>
          </a:custGeom>
          <a:solidFill>
            <a:schemeClr val="accent2">
              <a:lumMod val="50000"/>
            </a:schemeClr>
          </a:solidFill>
          <a:ln>
            <a:noFill/>
          </a:ln>
        </p:spPr>
        <p:txBody>
          <a:bodyPr wrap="none" anchor="ctr"/>
          <a:lstStyle/>
          <a:p>
            <a:endParaRPr lang="en-US" dirty="0"/>
          </a:p>
        </p:txBody>
      </p:sp>
      <p:pic>
        <p:nvPicPr>
          <p:cNvPr id="36" name="Graphic 35" descr="Martini">
            <a:extLst>
              <a:ext uri="{FF2B5EF4-FFF2-40B4-BE49-F238E27FC236}">
                <a16:creationId xmlns:a16="http://schemas.microsoft.com/office/drawing/2014/main" id="{8879FBD1-7160-4B38-98DD-5B072D3456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0595" y="2035644"/>
            <a:ext cx="698650" cy="698650"/>
          </a:xfrm>
          <a:prstGeom prst="rect">
            <a:avLst/>
          </a:prstGeom>
        </p:spPr>
      </p:pic>
      <p:pic>
        <p:nvPicPr>
          <p:cNvPr id="37" name="Picture 36">
            <a:extLst>
              <a:ext uri="{FF2B5EF4-FFF2-40B4-BE49-F238E27FC236}">
                <a16:creationId xmlns:a16="http://schemas.microsoft.com/office/drawing/2014/main" id="{06FC03C3-5061-4F5A-ADD9-FBAC8E3655C5}"/>
              </a:ext>
            </a:extLst>
          </p:cNvPr>
          <p:cNvPicPr>
            <a:picLocks noChangeAspect="1"/>
          </p:cNvPicPr>
          <p:nvPr/>
        </p:nvPicPr>
        <p:blipFill>
          <a:blip r:embed="rId4"/>
          <a:stretch>
            <a:fillRect/>
          </a:stretch>
        </p:blipFill>
        <p:spPr>
          <a:xfrm>
            <a:off x="4820867" y="2593922"/>
            <a:ext cx="2636280" cy="2133796"/>
          </a:xfrm>
          <a:prstGeom prst="ellipse">
            <a:avLst/>
          </a:prstGeom>
        </p:spPr>
      </p:pic>
      <p:pic>
        <p:nvPicPr>
          <p:cNvPr id="4" name="Picture 3">
            <a:extLst>
              <a:ext uri="{FF2B5EF4-FFF2-40B4-BE49-F238E27FC236}">
                <a16:creationId xmlns:a16="http://schemas.microsoft.com/office/drawing/2014/main" id="{6FABC762-A306-4422-8115-8B99EDB7891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64116" y="4900534"/>
            <a:ext cx="367654" cy="514716"/>
          </a:xfrm>
          <a:prstGeom prst="rect">
            <a:avLst/>
          </a:prstGeom>
        </p:spPr>
      </p:pic>
    </p:spTree>
    <p:extLst>
      <p:ext uri="{BB962C8B-B14F-4D97-AF65-F5344CB8AC3E}">
        <p14:creationId xmlns:p14="http://schemas.microsoft.com/office/powerpoint/2010/main" val="1857608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right)">
                                      <p:cBhvr>
                                        <p:cTn id="22" dur="500"/>
                                        <p:tgtEl>
                                          <p:spTgt spid="28"/>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left)">
                                      <p:cBhvr>
                                        <p:cTn id="35" dur="500"/>
                                        <p:tgtEl>
                                          <p:spTgt spid="22"/>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p:cTn id="39" dur="500" fill="hold"/>
                                        <p:tgtEl>
                                          <p:spTgt spid="18"/>
                                        </p:tgtEl>
                                        <p:attrNameLst>
                                          <p:attrName>ppt_w</p:attrName>
                                        </p:attrNameLst>
                                      </p:cBhvr>
                                      <p:tavLst>
                                        <p:tav tm="0">
                                          <p:val>
                                            <p:fltVal val="0"/>
                                          </p:val>
                                        </p:tav>
                                        <p:tav tm="100000">
                                          <p:val>
                                            <p:strVal val="#ppt_w"/>
                                          </p:val>
                                        </p:tav>
                                      </p:tavLst>
                                    </p:anim>
                                    <p:anim calcmode="lin" valueType="num">
                                      <p:cBhvr>
                                        <p:cTn id="40" dur="500" fill="hold"/>
                                        <p:tgtEl>
                                          <p:spTgt spid="18"/>
                                        </p:tgtEl>
                                        <p:attrNameLst>
                                          <p:attrName>ppt_h</p:attrName>
                                        </p:attrNameLst>
                                      </p:cBhvr>
                                      <p:tavLst>
                                        <p:tav tm="0">
                                          <p:val>
                                            <p:fltVal val="0"/>
                                          </p:val>
                                        </p:tav>
                                        <p:tav tm="100000">
                                          <p:val>
                                            <p:strVal val="#ppt_h"/>
                                          </p:val>
                                        </p:tav>
                                      </p:tavLst>
                                    </p:anim>
                                    <p:animEffect transition="in" filter="fade">
                                      <p:cBhvr>
                                        <p:cTn id="41" dur="500"/>
                                        <p:tgtEl>
                                          <p:spTgt spid="18"/>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childTnLst>
                          </p:cTn>
                        </p:par>
                        <p:par>
                          <p:cTn id="49" fill="hold">
                            <p:stCondLst>
                              <p:cond delay="3500"/>
                            </p:stCondLst>
                            <p:childTnLst>
                              <p:par>
                                <p:cTn id="50" presetID="53" presetClass="entr" presetSubtype="16"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childTnLst>
                          </p:cTn>
                        </p:par>
                        <p:par>
                          <p:cTn id="55" fill="hold">
                            <p:stCondLst>
                              <p:cond delay="4000"/>
                            </p:stCondLst>
                            <p:childTnLst>
                              <p:par>
                                <p:cTn id="56" presetID="22" presetClass="entr" presetSubtype="8" fill="hold" grpId="0"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left)">
                                      <p:cBhvr>
                                        <p:cTn id="58" dur="500"/>
                                        <p:tgtEl>
                                          <p:spTgt spid="11"/>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500"/>
                                        <p:tgtEl>
                                          <p:spTgt spid="23"/>
                                        </p:tgtEl>
                                      </p:cBhvr>
                                    </p:animEffect>
                                  </p:childTnLst>
                                </p:cTn>
                              </p:par>
                            </p:childTnLst>
                          </p:cTn>
                        </p:par>
                        <p:par>
                          <p:cTn id="62" fill="hold">
                            <p:stCondLst>
                              <p:cond delay="4500"/>
                            </p:stCondLst>
                            <p:childTnLst>
                              <p:par>
                                <p:cTn id="63" presetID="53" presetClass="entr" presetSubtype="16"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p:cTn id="65" dur="500" fill="hold"/>
                                        <p:tgtEl>
                                          <p:spTgt spid="16"/>
                                        </p:tgtEl>
                                        <p:attrNameLst>
                                          <p:attrName>ppt_w</p:attrName>
                                        </p:attrNameLst>
                                      </p:cBhvr>
                                      <p:tavLst>
                                        <p:tav tm="0">
                                          <p:val>
                                            <p:fltVal val="0"/>
                                          </p:val>
                                        </p:tav>
                                        <p:tav tm="100000">
                                          <p:val>
                                            <p:strVal val="#ppt_w"/>
                                          </p:val>
                                        </p:tav>
                                      </p:tavLst>
                                    </p:anim>
                                    <p:anim calcmode="lin" valueType="num">
                                      <p:cBhvr>
                                        <p:cTn id="66" dur="500" fill="hold"/>
                                        <p:tgtEl>
                                          <p:spTgt spid="16"/>
                                        </p:tgtEl>
                                        <p:attrNameLst>
                                          <p:attrName>ppt_h</p:attrName>
                                        </p:attrNameLst>
                                      </p:cBhvr>
                                      <p:tavLst>
                                        <p:tav tm="0">
                                          <p:val>
                                            <p:fltVal val="0"/>
                                          </p:val>
                                        </p:tav>
                                        <p:tav tm="100000">
                                          <p:val>
                                            <p:strVal val="#ppt_h"/>
                                          </p:val>
                                        </p:tav>
                                      </p:tavLst>
                                    </p:anim>
                                    <p:animEffect transition="in" filter="fade">
                                      <p:cBhvr>
                                        <p:cTn id="67" dur="500"/>
                                        <p:tgtEl>
                                          <p:spTgt spid="16"/>
                                        </p:tgtEl>
                                      </p:cBhvr>
                                    </p:animEffect>
                                  </p:childTnLst>
                                </p:cTn>
                              </p:par>
                            </p:childTnLst>
                          </p:cTn>
                        </p:par>
                        <p:par>
                          <p:cTn id="68" fill="hold">
                            <p:stCondLst>
                              <p:cond delay="5000"/>
                            </p:stCondLst>
                            <p:childTnLst>
                              <p:par>
                                <p:cTn id="69" presetID="22" presetClass="entr" presetSubtype="1"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up)">
                                      <p:cBhvr>
                                        <p:cTn id="71" dur="500"/>
                                        <p:tgtEl>
                                          <p:spTgt spid="12"/>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childTnLst>
                          </p:cTn>
                        </p:par>
                        <p:par>
                          <p:cTn id="75" fill="hold">
                            <p:stCondLst>
                              <p:cond delay="5500"/>
                            </p:stCondLst>
                            <p:childTnLst>
                              <p:par>
                                <p:cTn id="76" presetID="53" presetClass="entr" presetSubtype="16" fill="hold" grpId="0" nodeType="after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p:cTn id="78" dur="500" fill="hold"/>
                                        <p:tgtEl>
                                          <p:spTgt spid="15"/>
                                        </p:tgtEl>
                                        <p:attrNameLst>
                                          <p:attrName>ppt_w</p:attrName>
                                        </p:attrNameLst>
                                      </p:cBhvr>
                                      <p:tavLst>
                                        <p:tav tm="0">
                                          <p:val>
                                            <p:fltVal val="0"/>
                                          </p:val>
                                        </p:tav>
                                        <p:tav tm="100000">
                                          <p:val>
                                            <p:strVal val="#ppt_w"/>
                                          </p:val>
                                        </p:tav>
                                      </p:tavLst>
                                    </p:anim>
                                    <p:anim calcmode="lin" valueType="num">
                                      <p:cBhvr>
                                        <p:cTn id="79" dur="500" fill="hold"/>
                                        <p:tgtEl>
                                          <p:spTgt spid="15"/>
                                        </p:tgtEl>
                                        <p:attrNameLst>
                                          <p:attrName>ppt_h</p:attrName>
                                        </p:attrNameLst>
                                      </p:cBhvr>
                                      <p:tavLst>
                                        <p:tav tm="0">
                                          <p:val>
                                            <p:fltVal val="0"/>
                                          </p:val>
                                        </p:tav>
                                        <p:tav tm="100000">
                                          <p:val>
                                            <p:strVal val="#ppt_h"/>
                                          </p:val>
                                        </p:tav>
                                      </p:tavLst>
                                    </p:anim>
                                    <p:animEffect transition="in" filter="fade">
                                      <p:cBhvr>
                                        <p:cTn id="80" dur="500"/>
                                        <p:tgtEl>
                                          <p:spTgt spid="15"/>
                                        </p:tgtEl>
                                      </p:cBhvr>
                                    </p:animEffect>
                                  </p:childTnLst>
                                </p:cTn>
                              </p:par>
                            </p:childTnLst>
                          </p:cTn>
                        </p:par>
                        <p:par>
                          <p:cTn id="81" fill="hold">
                            <p:stCondLst>
                              <p:cond delay="6000"/>
                            </p:stCondLst>
                            <p:childTnLst>
                              <p:par>
                                <p:cTn id="82" presetID="22" presetClass="entr" presetSubtype="2" fill="hold" grpId="0" nodeType="after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wipe(right)">
                                      <p:cBhvr>
                                        <p:cTn id="84" dur="500"/>
                                        <p:tgtEl>
                                          <p:spTgt spid="6"/>
                                        </p:tgtEl>
                                      </p:cBhvr>
                                    </p:animEffect>
                                  </p:childTnLst>
                                </p:cTn>
                              </p:par>
                              <p:par>
                                <p:cTn id="85" presetID="22" presetClass="entr" presetSubtype="2"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right)">
                                      <p:cBhvr>
                                        <p:cTn id="87" dur="500"/>
                                        <p:tgtEl>
                                          <p:spTgt spid="25"/>
                                        </p:tgtEl>
                                      </p:cBhvr>
                                    </p:animEffect>
                                  </p:childTnLst>
                                </p:cTn>
                              </p:par>
                            </p:childTnLst>
                          </p:cTn>
                        </p:par>
                        <p:par>
                          <p:cTn id="88" fill="hold">
                            <p:stCondLst>
                              <p:cond delay="6500"/>
                            </p:stCondLst>
                            <p:childTnLst>
                              <p:par>
                                <p:cTn id="89" presetID="53" presetClass="entr" presetSubtype="16"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p:cTn id="91" dur="500" fill="hold"/>
                                        <p:tgtEl>
                                          <p:spTgt spid="14"/>
                                        </p:tgtEl>
                                        <p:attrNameLst>
                                          <p:attrName>ppt_w</p:attrName>
                                        </p:attrNameLst>
                                      </p:cBhvr>
                                      <p:tavLst>
                                        <p:tav tm="0">
                                          <p:val>
                                            <p:fltVal val="0"/>
                                          </p:val>
                                        </p:tav>
                                        <p:tav tm="100000">
                                          <p:val>
                                            <p:strVal val="#ppt_w"/>
                                          </p:val>
                                        </p:tav>
                                      </p:tavLst>
                                    </p:anim>
                                    <p:anim calcmode="lin" valueType="num">
                                      <p:cBhvr>
                                        <p:cTn id="92" dur="500" fill="hold"/>
                                        <p:tgtEl>
                                          <p:spTgt spid="14"/>
                                        </p:tgtEl>
                                        <p:attrNameLst>
                                          <p:attrName>ppt_h</p:attrName>
                                        </p:attrNameLst>
                                      </p:cBhvr>
                                      <p:tavLst>
                                        <p:tav tm="0">
                                          <p:val>
                                            <p:fltVal val="0"/>
                                          </p:val>
                                        </p:tav>
                                        <p:tav tm="100000">
                                          <p:val>
                                            <p:strVal val="#ppt_h"/>
                                          </p:val>
                                        </p:tav>
                                      </p:tavLst>
                                    </p:anim>
                                    <p:animEffect transition="in" filter="fade">
                                      <p:cBhvr>
                                        <p:cTn id="93" dur="500"/>
                                        <p:tgtEl>
                                          <p:spTgt spid="14"/>
                                        </p:tgtEl>
                                      </p:cBhvr>
                                    </p:animEffect>
                                  </p:childTnLst>
                                </p:cTn>
                              </p:par>
                            </p:childTnLst>
                          </p:cTn>
                        </p:par>
                        <p:par>
                          <p:cTn id="94" fill="hold">
                            <p:stCondLst>
                              <p:cond delay="7000"/>
                            </p:stCondLst>
                            <p:childTnLst>
                              <p:par>
                                <p:cTn id="95" presetID="22" presetClass="entr" presetSubtype="2" fill="hold" grpId="0" nodeType="after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wipe(right)">
                                      <p:cBhvr>
                                        <p:cTn id="97" dur="500"/>
                                        <p:tgtEl>
                                          <p:spTgt spid="10"/>
                                        </p:tgtEl>
                                      </p:cBhvr>
                                    </p:animEffect>
                                  </p:childTnLst>
                                </p:cTn>
                              </p:par>
                              <p:par>
                                <p:cTn id="98" presetID="22" presetClass="entr" presetSubtype="2"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wipe(right)">
                                      <p:cBhvr>
                                        <p:cTn id="100" dur="500"/>
                                        <p:tgtEl>
                                          <p:spTgt spid="24"/>
                                        </p:tgtEl>
                                      </p:cBhvr>
                                    </p:animEffect>
                                  </p:childTnLst>
                                </p:cTn>
                              </p:par>
                            </p:childTnLst>
                          </p:cTn>
                        </p:par>
                        <p:par>
                          <p:cTn id="101" fill="hold">
                            <p:stCondLst>
                              <p:cond delay="7500"/>
                            </p:stCondLst>
                            <p:childTnLst>
                              <p:par>
                                <p:cTn id="102" presetID="53" presetClass="entr" presetSubtype="16" fill="hold" grpId="0" nodeType="afterEffect">
                                  <p:stCondLst>
                                    <p:cond delay="0"/>
                                  </p:stCondLst>
                                  <p:childTnLst>
                                    <p:set>
                                      <p:cBhvr>
                                        <p:cTn id="103" dur="1" fill="hold">
                                          <p:stCondLst>
                                            <p:cond delay="0"/>
                                          </p:stCondLst>
                                        </p:cTn>
                                        <p:tgtEl>
                                          <p:spTgt spid="13"/>
                                        </p:tgtEl>
                                        <p:attrNameLst>
                                          <p:attrName>style.visibility</p:attrName>
                                        </p:attrNameLst>
                                      </p:cBhvr>
                                      <p:to>
                                        <p:strVal val="visible"/>
                                      </p:to>
                                    </p:set>
                                    <p:anim calcmode="lin" valueType="num">
                                      <p:cBhvr>
                                        <p:cTn id="104" dur="500" fill="hold"/>
                                        <p:tgtEl>
                                          <p:spTgt spid="13"/>
                                        </p:tgtEl>
                                        <p:attrNameLst>
                                          <p:attrName>ppt_w</p:attrName>
                                        </p:attrNameLst>
                                      </p:cBhvr>
                                      <p:tavLst>
                                        <p:tav tm="0">
                                          <p:val>
                                            <p:fltVal val="0"/>
                                          </p:val>
                                        </p:tav>
                                        <p:tav tm="100000">
                                          <p:val>
                                            <p:strVal val="#ppt_w"/>
                                          </p:val>
                                        </p:tav>
                                      </p:tavLst>
                                    </p:anim>
                                    <p:anim calcmode="lin" valueType="num">
                                      <p:cBhvr>
                                        <p:cTn id="105" dur="500" fill="hold"/>
                                        <p:tgtEl>
                                          <p:spTgt spid="13"/>
                                        </p:tgtEl>
                                        <p:attrNameLst>
                                          <p:attrName>ppt_h</p:attrName>
                                        </p:attrNameLst>
                                      </p:cBhvr>
                                      <p:tavLst>
                                        <p:tav tm="0">
                                          <p:val>
                                            <p:fltVal val="0"/>
                                          </p:val>
                                        </p:tav>
                                        <p:tav tm="100000">
                                          <p:val>
                                            <p:strVal val="#ppt_h"/>
                                          </p:val>
                                        </p:tav>
                                      </p:tavLst>
                                    </p:anim>
                                    <p:animEffect transition="in" filter="fade">
                                      <p:cBhvr>
                                        <p:cTn id="106" dur="500"/>
                                        <p:tgtEl>
                                          <p:spTgt spid="13"/>
                                        </p:tgtEl>
                                      </p:cBhvr>
                                    </p:animEffect>
                                  </p:childTnLst>
                                </p:cTn>
                              </p:par>
                            </p:childTnLst>
                          </p:cTn>
                        </p:par>
                        <p:par>
                          <p:cTn id="107" fill="hold">
                            <p:stCondLst>
                              <p:cond delay="8000"/>
                            </p:stCondLst>
                            <p:childTnLst>
                              <p:par>
                                <p:cTn id="108" presetID="22" presetClass="entr" presetSubtype="2" fill="hold" grpId="0" nodeType="afterEffect">
                                  <p:stCondLst>
                                    <p:cond delay="0"/>
                                  </p:stCondLst>
                                  <p:childTnLst>
                                    <p:set>
                                      <p:cBhvr>
                                        <p:cTn id="109" dur="1" fill="hold">
                                          <p:stCondLst>
                                            <p:cond delay="0"/>
                                          </p:stCondLst>
                                        </p:cTn>
                                        <p:tgtEl>
                                          <p:spTgt spid="9"/>
                                        </p:tgtEl>
                                        <p:attrNameLst>
                                          <p:attrName>style.visibility</p:attrName>
                                        </p:attrNameLst>
                                      </p:cBhvr>
                                      <p:to>
                                        <p:strVal val="visible"/>
                                      </p:to>
                                    </p:set>
                                    <p:animEffect transition="in" filter="wipe(right)">
                                      <p:cBhvr>
                                        <p:cTn id="110" dur="500"/>
                                        <p:tgtEl>
                                          <p:spTgt spid="9"/>
                                        </p:tgtEl>
                                      </p:cBhvr>
                                    </p:animEffect>
                                  </p:childTnLst>
                                </p:cTn>
                              </p:par>
                              <p:par>
                                <p:cTn id="111" presetID="22" presetClass="entr" presetSubtype="2" fill="hold" grpId="0" nodeType="with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wipe(right)">
                                      <p:cBhvr>
                                        <p:cTn id="1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p:bldP spid="23" grpId="0"/>
      <p:bldP spid="24" grpId="0"/>
      <p:bldP spid="25" grpId="0"/>
      <p:bldP spid="26" grpId="0"/>
      <p:bldP spid="27" grpId="0"/>
      <p:bldP spid="28" grpId="0"/>
      <p:bldP spid="29" grpId="0"/>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entagon 16"/>
          <p:cNvSpPr/>
          <p:nvPr/>
        </p:nvSpPr>
        <p:spPr>
          <a:xfrm>
            <a:off x="1958093" y="2165988"/>
            <a:ext cx="709919" cy="51645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b="1" dirty="0">
              <a:solidFill>
                <a:schemeClr val="accent1"/>
              </a:solidFill>
            </a:endParaRPr>
          </a:p>
        </p:txBody>
      </p:sp>
      <p:sp>
        <p:nvSpPr>
          <p:cNvPr id="21" name="Pentagon 20"/>
          <p:cNvSpPr/>
          <p:nvPr/>
        </p:nvSpPr>
        <p:spPr>
          <a:xfrm>
            <a:off x="1958093" y="2925217"/>
            <a:ext cx="870566" cy="51645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b="1" dirty="0">
              <a:solidFill>
                <a:schemeClr val="accent2"/>
              </a:solidFill>
            </a:endParaRPr>
          </a:p>
        </p:txBody>
      </p:sp>
      <p:sp>
        <p:nvSpPr>
          <p:cNvPr id="24" name="Pentagon 23"/>
          <p:cNvSpPr/>
          <p:nvPr/>
        </p:nvSpPr>
        <p:spPr>
          <a:xfrm>
            <a:off x="1958093" y="3647927"/>
            <a:ext cx="1062258" cy="51645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b="1" dirty="0">
              <a:solidFill>
                <a:schemeClr val="accent3"/>
              </a:solidFill>
            </a:endParaRPr>
          </a:p>
        </p:txBody>
      </p:sp>
      <p:sp>
        <p:nvSpPr>
          <p:cNvPr id="27" name="Pentagon 26"/>
          <p:cNvSpPr/>
          <p:nvPr/>
        </p:nvSpPr>
        <p:spPr>
          <a:xfrm>
            <a:off x="1988809" y="4364990"/>
            <a:ext cx="1274822" cy="51645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b="1" dirty="0">
              <a:solidFill>
                <a:schemeClr val="accent4"/>
              </a:solidFill>
            </a:endParaRPr>
          </a:p>
        </p:txBody>
      </p:sp>
      <p:sp>
        <p:nvSpPr>
          <p:cNvPr id="30" name="Inhaltsplatzhalter 4"/>
          <p:cNvSpPr txBox="1">
            <a:spLocks/>
          </p:cNvSpPr>
          <p:nvPr/>
        </p:nvSpPr>
        <p:spPr>
          <a:xfrm>
            <a:off x="3020351" y="2182007"/>
            <a:ext cx="5866534" cy="52322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0"/>
              </a:spcAft>
              <a:buNone/>
            </a:pPr>
            <a:r>
              <a:rPr lang="en-US" sz="1800" dirty="0">
                <a:solidFill>
                  <a:schemeClr val="accent1"/>
                </a:solidFill>
                <a:latin typeface="+mn-lt"/>
              </a:rPr>
              <a:t>Evaluate all audience segments by media target definition</a:t>
            </a:r>
          </a:p>
          <a:p>
            <a:pPr marL="0" indent="0">
              <a:lnSpc>
                <a:spcPct val="100000"/>
              </a:lnSpc>
              <a:spcAft>
                <a:spcPts val="0"/>
              </a:spcAft>
              <a:buNone/>
            </a:pPr>
            <a:r>
              <a:rPr lang="en-US" sz="1600" dirty="0">
                <a:solidFill>
                  <a:schemeClr val="tx1">
                    <a:lumMod val="50000"/>
                    <a:lumOff val="50000"/>
                  </a:schemeClr>
                </a:solidFill>
                <a:latin typeface="+mn-lt"/>
              </a:rPr>
              <a:t>Rank these by priority based on opportunity to support objectives</a:t>
            </a:r>
            <a:endParaRPr lang="en-US" sz="1200" dirty="0">
              <a:solidFill>
                <a:schemeClr val="bg1">
                  <a:lumMod val="50000"/>
                </a:schemeClr>
              </a:solidFill>
              <a:latin typeface="+mn-lt"/>
            </a:endParaRPr>
          </a:p>
        </p:txBody>
      </p:sp>
      <p:sp>
        <p:nvSpPr>
          <p:cNvPr id="32" name="Inhaltsplatzhalter 4"/>
          <p:cNvSpPr txBox="1">
            <a:spLocks/>
          </p:cNvSpPr>
          <p:nvPr/>
        </p:nvSpPr>
        <p:spPr>
          <a:xfrm>
            <a:off x="3263631" y="2903468"/>
            <a:ext cx="6479086" cy="52322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0"/>
              </a:spcAft>
              <a:buNone/>
            </a:pPr>
            <a:r>
              <a:rPr lang="en-US" sz="1800" dirty="0">
                <a:solidFill>
                  <a:schemeClr val="accent2"/>
                </a:solidFill>
                <a:latin typeface="+mn-lt"/>
              </a:rPr>
              <a:t>Discover insights into media preference, usage and behavior</a:t>
            </a:r>
          </a:p>
          <a:p>
            <a:pPr marL="0" indent="0">
              <a:lnSpc>
                <a:spcPct val="100000"/>
              </a:lnSpc>
              <a:spcAft>
                <a:spcPts val="0"/>
              </a:spcAft>
              <a:buNone/>
            </a:pPr>
            <a:r>
              <a:rPr lang="en-US" sz="1600" dirty="0">
                <a:solidFill>
                  <a:schemeClr val="tx1">
                    <a:lumMod val="50000"/>
                    <a:lumOff val="50000"/>
                  </a:schemeClr>
                </a:solidFill>
                <a:latin typeface="+mn-lt"/>
              </a:rPr>
              <a:t>Outline segment nuances and way to communicate with relevance</a:t>
            </a:r>
            <a:endParaRPr lang="en-US" sz="1050" dirty="0">
              <a:solidFill>
                <a:schemeClr val="tx1">
                  <a:lumMod val="50000"/>
                  <a:lumOff val="50000"/>
                </a:schemeClr>
              </a:solidFill>
              <a:latin typeface="+mn-lt"/>
            </a:endParaRPr>
          </a:p>
        </p:txBody>
      </p:sp>
      <p:sp>
        <p:nvSpPr>
          <p:cNvPr id="34" name="Inhaltsplatzhalter 4"/>
          <p:cNvSpPr txBox="1">
            <a:spLocks/>
          </p:cNvSpPr>
          <p:nvPr/>
        </p:nvSpPr>
        <p:spPr>
          <a:xfrm>
            <a:off x="3512019" y="3603430"/>
            <a:ext cx="8406677" cy="55399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0"/>
              </a:spcAft>
              <a:buNone/>
            </a:pPr>
            <a:r>
              <a:rPr lang="en-US" sz="1800" dirty="0">
                <a:solidFill>
                  <a:schemeClr val="accent3"/>
                </a:solidFill>
                <a:latin typeface="+mn-lt"/>
              </a:rPr>
              <a:t>Provide strategy and creative teams with lifestyle beliefs and attitudes</a:t>
            </a:r>
          </a:p>
          <a:p>
            <a:pPr marL="0" indent="0">
              <a:lnSpc>
                <a:spcPct val="100000"/>
              </a:lnSpc>
              <a:spcAft>
                <a:spcPts val="0"/>
              </a:spcAft>
              <a:buNone/>
            </a:pPr>
            <a:r>
              <a:rPr lang="en-US" sz="1800" dirty="0">
                <a:solidFill>
                  <a:schemeClr val="tx1">
                    <a:lumMod val="50000"/>
                    <a:lumOff val="50000"/>
                  </a:schemeClr>
                </a:solidFill>
                <a:latin typeface="+mn-lt"/>
              </a:rPr>
              <a:t>H</a:t>
            </a:r>
            <a:r>
              <a:rPr lang="en-US" sz="1600" dirty="0">
                <a:solidFill>
                  <a:schemeClr val="tx1">
                    <a:lumMod val="50000"/>
                    <a:lumOff val="50000"/>
                  </a:schemeClr>
                </a:solidFill>
                <a:latin typeface="+mn-lt"/>
              </a:rPr>
              <a:t>elp craft relevant communications based on life stage and self-concepts </a:t>
            </a:r>
          </a:p>
        </p:txBody>
      </p:sp>
      <p:sp>
        <p:nvSpPr>
          <p:cNvPr id="36" name="Inhaltsplatzhalter 4"/>
          <p:cNvSpPr txBox="1">
            <a:spLocks/>
          </p:cNvSpPr>
          <p:nvPr/>
        </p:nvSpPr>
        <p:spPr>
          <a:xfrm>
            <a:off x="3798884" y="4349436"/>
            <a:ext cx="6968815" cy="52322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0"/>
              </a:spcAft>
              <a:buNone/>
            </a:pPr>
            <a:r>
              <a:rPr lang="en-US" sz="1800" dirty="0">
                <a:solidFill>
                  <a:schemeClr val="accent4"/>
                </a:solidFill>
                <a:latin typeface="+mn-lt"/>
              </a:rPr>
              <a:t>Look for useful insights into shopping habits, behavior and attitudes</a:t>
            </a:r>
          </a:p>
          <a:p>
            <a:pPr marL="0" indent="0">
              <a:lnSpc>
                <a:spcPct val="100000"/>
              </a:lnSpc>
              <a:spcAft>
                <a:spcPts val="0"/>
              </a:spcAft>
              <a:buNone/>
            </a:pPr>
            <a:r>
              <a:rPr lang="en-US" sz="1600" dirty="0">
                <a:solidFill>
                  <a:schemeClr val="tx1">
                    <a:lumMod val="50000"/>
                    <a:lumOff val="50000"/>
                  </a:schemeClr>
                </a:solidFill>
                <a:latin typeface="+mn-lt"/>
              </a:rPr>
              <a:t>Improve/leverage the retail experience </a:t>
            </a:r>
            <a:endParaRPr lang="en-US" sz="1400" dirty="0">
              <a:solidFill>
                <a:schemeClr val="tx1">
                  <a:lumMod val="50000"/>
                  <a:lumOff val="50000"/>
                </a:schemeClr>
              </a:solidFill>
              <a:latin typeface="+mn-lt"/>
            </a:endParaRPr>
          </a:p>
        </p:txBody>
      </p:sp>
      <p:sp>
        <p:nvSpPr>
          <p:cNvPr id="54" name="Oval 53">
            <a:extLst>
              <a:ext uri="{FF2B5EF4-FFF2-40B4-BE49-F238E27FC236}">
                <a16:creationId xmlns:a16="http://schemas.microsoft.com/office/drawing/2014/main" id="{D89E3576-43C6-4D29-9821-0AB9D77F0211}"/>
              </a:ext>
            </a:extLst>
          </p:cNvPr>
          <p:cNvSpPr/>
          <p:nvPr/>
        </p:nvSpPr>
        <p:spPr>
          <a:xfrm>
            <a:off x="2025683" y="2246590"/>
            <a:ext cx="383583" cy="3971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accent1"/>
                </a:solidFill>
              </a:rPr>
              <a:t>1</a:t>
            </a:r>
          </a:p>
        </p:txBody>
      </p:sp>
      <p:sp>
        <p:nvSpPr>
          <p:cNvPr id="55" name="Pentagon 26">
            <a:extLst>
              <a:ext uri="{FF2B5EF4-FFF2-40B4-BE49-F238E27FC236}">
                <a16:creationId xmlns:a16="http://schemas.microsoft.com/office/drawing/2014/main" id="{8A453EEE-007F-4174-A8F9-73D53460FC85}"/>
              </a:ext>
            </a:extLst>
          </p:cNvPr>
          <p:cNvSpPr/>
          <p:nvPr/>
        </p:nvSpPr>
        <p:spPr>
          <a:xfrm>
            <a:off x="1881437" y="5061744"/>
            <a:ext cx="1630581" cy="51645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b="1" dirty="0">
              <a:solidFill>
                <a:schemeClr val="accent4"/>
              </a:solidFill>
            </a:endParaRPr>
          </a:p>
        </p:txBody>
      </p:sp>
      <p:sp>
        <p:nvSpPr>
          <p:cNvPr id="56" name="Oval 55">
            <a:extLst>
              <a:ext uri="{FF2B5EF4-FFF2-40B4-BE49-F238E27FC236}">
                <a16:creationId xmlns:a16="http://schemas.microsoft.com/office/drawing/2014/main" id="{A9681FC0-E66D-4718-BDF5-DB60CFB8874A}"/>
              </a:ext>
            </a:extLst>
          </p:cNvPr>
          <p:cNvSpPr/>
          <p:nvPr/>
        </p:nvSpPr>
        <p:spPr>
          <a:xfrm>
            <a:off x="2166124" y="2976174"/>
            <a:ext cx="383583" cy="3971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accent2"/>
                </a:solidFill>
              </a:rPr>
              <a:t>2</a:t>
            </a:r>
          </a:p>
        </p:txBody>
      </p:sp>
      <p:sp>
        <p:nvSpPr>
          <p:cNvPr id="57" name="Oval 56">
            <a:extLst>
              <a:ext uri="{FF2B5EF4-FFF2-40B4-BE49-F238E27FC236}">
                <a16:creationId xmlns:a16="http://schemas.microsoft.com/office/drawing/2014/main" id="{3DEC9DA9-A19E-4522-9AE8-C17E5958C75B}"/>
              </a:ext>
            </a:extLst>
          </p:cNvPr>
          <p:cNvSpPr/>
          <p:nvPr/>
        </p:nvSpPr>
        <p:spPr>
          <a:xfrm>
            <a:off x="2373284" y="3718836"/>
            <a:ext cx="383583" cy="3971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accent3"/>
                </a:solidFill>
              </a:rPr>
              <a:t>3</a:t>
            </a:r>
          </a:p>
        </p:txBody>
      </p:sp>
      <p:sp>
        <p:nvSpPr>
          <p:cNvPr id="58" name="Oval 57">
            <a:extLst>
              <a:ext uri="{FF2B5EF4-FFF2-40B4-BE49-F238E27FC236}">
                <a16:creationId xmlns:a16="http://schemas.microsoft.com/office/drawing/2014/main" id="{4EBBC051-0444-4B69-BC34-550243E59621}"/>
              </a:ext>
            </a:extLst>
          </p:cNvPr>
          <p:cNvSpPr/>
          <p:nvPr/>
        </p:nvSpPr>
        <p:spPr>
          <a:xfrm>
            <a:off x="2566799" y="4432307"/>
            <a:ext cx="383583" cy="3971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accent4"/>
                </a:solidFill>
              </a:rPr>
              <a:t>4</a:t>
            </a:r>
          </a:p>
        </p:txBody>
      </p:sp>
      <p:sp>
        <p:nvSpPr>
          <p:cNvPr id="59" name="Oval 58">
            <a:extLst>
              <a:ext uri="{FF2B5EF4-FFF2-40B4-BE49-F238E27FC236}">
                <a16:creationId xmlns:a16="http://schemas.microsoft.com/office/drawing/2014/main" id="{572A4F08-7B6A-4979-A94E-5C58DA7F24A7}"/>
              </a:ext>
            </a:extLst>
          </p:cNvPr>
          <p:cNvSpPr/>
          <p:nvPr/>
        </p:nvSpPr>
        <p:spPr>
          <a:xfrm>
            <a:off x="2718175" y="5129256"/>
            <a:ext cx="383583" cy="3971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accent5"/>
                </a:solidFill>
              </a:rPr>
              <a:t>5</a:t>
            </a:r>
          </a:p>
        </p:txBody>
      </p:sp>
      <p:sp>
        <p:nvSpPr>
          <p:cNvPr id="60" name="Inhaltsplatzhalter 4">
            <a:extLst>
              <a:ext uri="{FF2B5EF4-FFF2-40B4-BE49-F238E27FC236}">
                <a16:creationId xmlns:a16="http://schemas.microsoft.com/office/drawing/2014/main" id="{8D4E68EE-F9D8-4D61-983F-CAAB79F2DBA3}"/>
              </a:ext>
            </a:extLst>
          </p:cNvPr>
          <p:cNvSpPr txBox="1">
            <a:spLocks/>
          </p:cNvSpPr>
          <p:nvPr/>
        </p:nvSpPr>
        <p:spPr>
          <a:xfrm>
            <a:off x="4050777" y="5016410"/>
            <a:ext cx="7665506" cy="52322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0"/>
              </a:spcAft>
              <a:buNone/>
            </a:pPr>
            <a:r>
              <a:rPr lang="en-US" sz="1800" dirty="0">
                <a:solidFill>
                  <a:schemeClr val="accent5"/>
                </a:solidFill>
                <a:latin typeface="+mj-lt"/>
              </a:rPr>
              <a:t>Summarize segments </a:t>
            </a:r>
          </a:p>
          <a:p>
            <a:pPr marL="0" indent="0">
              <a:lnSpc>
                <a:spcPct val="100000"/>
              </a:lnSpc>
              <a:spcAft>
                <a:spcPts val="0"/>
              </a:spcAft>
              <a:buNone/>
            </a:pPr>
            <a:r>
              <a:rPr lang="en-US" sz="1600" dirty="0">
                <a:solidFill>
                  <a:schemeClr val="tx1">
                    <a:lumMod val="50000"/>
                    <a:lumOff val="50000"/>
                  </a:schemeClr>
                </a:solidFill>
                <a:latin typeface="+mj-lt"/>
              </a:rPr>
              <a:t>Bullet point highlights</a:t>
            </a:r>
            <a:endParaRPr lang="en-US" sz="1200" dirty="0">
              <a:solidFill>
                <a:schemeClr val="accent5"/>
              </a:solidFill>
              <a:latin typeface="+mn-lt"/>
            </a:endParaRPr>
          </a:p>
        </p:txBody>
      </p:sp>
      <p:grpSp>
        <p:nvGrpSpPr>
          <p:cNvPr id="62" name="Group 61">
            <a:extLst>
              <a:ext uri="{FF2B5EF4-FFF2-40B4-BE49-F238E27FC236}">
                <a16:creationId xmlns:a16="http://schemas.microsoft.com/office/drawing/2014/main" id="{C337ED94-E5E7-4322-81E2-2DE04199DED6}"/>
              </a:ext>
            </a:extLst>
          </p:cNvPr>
          <p:cNvGrpSpPr/>
          <p:nvPr/>
        </p:nvGrpSpPr>
        <p:grpSpPr>
          <a:xfrm>
            <a:off x="1440603" y="1443028"/>
            <a:ext cx="548206" cy="4409798"/>
            <a:chOff x="4859338" y="550863"/>
            <a:chExt cx="720725" cy="5797550"/>
          </a:xfrm>
        </p:grpSpPr>
        <p:sp>
          <p:nvSpPr>
            <p:cNvPr id="63" name="Freeform 5">
              <a:extLst>
                <a:ext uri="{FF2B5EF4-FFF2-40B4-BE49-F238E27FC236}">
                  <a16:creationId xmlns:a16="http://schemas.microsoft.com/office/drawing/2014/main" id="{4BF67705-FEBA-4FA6-A624-F1A67F9A4013}"/>
                </a:ext>
              </a:extLst>
            </p:cNvPr>
            <p:cNvSpPr>
              <a:spLocks/>
            </p:cNvSpPr>
            <p:nvPr/>
          </p:nvSpPr>
          <p:spPr bwMode="auto">
            <a:xfrm>
              <a:off x="4887913" y="5719763"/>
              <a:ext cx="660400" cy="628650"/>
            </a:xfrm>
            <a:custGeom>
              <a:avLst/>
              <a:gdLst>
                <a:gd name="T0" fmla="*/ 312 w 312"/>
                <a:gd name="T1" fmla="*/ 254 h 300"/>
                <a:gd name="T2" fmla="*/ 265 w 312"/>
                <a:gd name="T3" fmla="*/ 300 h 300"/>
                <a:gd name="T4" fmla="*/ 47 w 312"/>
                <a:gd name="T5" fmla="*/ 300 h 300"/>
                <a:gd name="T6" fmla="*/ 0 w 312"/>
                <a:gd name="T7" fmla="*/ 254 h 300"/>
                <a:gd name="T8" fmla="*/ 1 w 312"/>
                <a:gd name="T9" fmla="*/ 46 h 300"/>
                <a:gd name="T10" fmla="*/ 47 w 312"/>
                <a:gd name="T11" fmla="*/ 0 h 300"/>
                <a:gd name="T12" fmla="*/ 266 w 312"/>
                <a:gd name="T13" fmla="*/ 0 h 300"/>
                <a:gd name="T14" fmla="*/ 312 w 312"/>
                <a:gd name="T15" fmla="*/ 46 h 300"/>
                <a:gd name="T16" fmla="*/ 312 w 312"/>
                <a:gd name="T17" fmla="*/ 25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300">
                  <a:moveTo>
                    <a:pt x="312" y="254"/>
                  </a:moveTo>
                  <a:cubicBezTo>
                    <a:pt x="312" y="279"/>
                    <a:pt x="291" y="300"/>
                    <a:pt x="265" y="300"/>
                  </a:cubicBezTo>
                  <a:cubicBezTo>
                    <a:pt x="47" y="300"/>
                    <a:pt x="47" y="300"/>
                    <a:pt x="47" y="300"/>
                  </a:cubicBezTo>
                  <a:cubicBezTo>
                    <a:pt x="21" y="300"/>
                    <a:pt x="0" y="279"/>
                    <a:pt x="0" y="254"/>
                  </a:cubicBezTo>
                  <a:cubicBezTo>
                    <a:pt x="1" y="46"/>
                    <a:pt x="1" y="46"/>
                    <a:pt x="1" y="46"/>
                  </a:cubicBezTo>
                  <a:cubicBezTo>
                    <a:pt x="1" y="20"/>
                    <a:pt x="21" y="0"/>
                    <a:pt x="47" y="0"/>
                  </a:cubicBezTo>
                  <a:cubicBezTo>
                    <a:pt x="266" y="0"/>
                    <a:pt x="266" y="0"/>
                    <a:pt x="266" y="0"/>
                  </a:cubicBezTo>
                  <a:cubicBezTo>
                    <a:pt x="291" y="0"/>
                    <a:pt x="312" y="21"/>
                    <a:pt x="312" y="46"/>
                  </a:cubicBezTo>
                  <a:lnTo>
                    <a:pt x="312" y="254"/>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 name="Freeform 6">
              <a:extLst>
                <a:ext uri="{FF2B5EF4-FFF2-40B4-BE49-F238E27FC236}">
                  <a16:creationId xmlns:a16="http://schemas.microsoft.com/office/drawing/2014/main" id="{517C6DE0-A493-4360-8A1A-D3033A667BDF}"/>
                </a:ext>
              </a:extLst>
            </p:cNvPr>
            <p:cNvSpPr>
              <a:spLocks/>
            </p:cNvSpPr>
            <p:nvPr/>
          </p:nvSpPr>
          <p:spPr bwMode="auto">
            <a:xfrm>
              <a:off x="4891088" y="550863"/>
              <a:ext cx="657225" cy="1001713"/>
            </a:xfrm>
            <a:custGeom>
              <a:avLst/>
              <a:gdLst>
                <a:gd name="T0" fmla="*/ 2 w 414"/>
                <a:gd name="T1" fmla="*/ 560 h 631"/>
                <a:gd name="T2" fmla="*/ 208 w 414"/>
                <a:gd name="T3" fmla="*/ 0 h 631"/>
                <a:gd name="T4" fmla="*/ 414 w 414"/>
                <a:gd name="T5" fmla="*/ 560 h 631"/>
                <a:gd name="T6" fmla="*/ 338 w 414"/>
                <a:gd name="T7" fmla="*/ 631 h 631"/>
                <a:gd name="T8" fmla="*/ 0 w 414"/>
                <a:gd name="T9" fmla="*/ 575 h 631"/>
                <a:gd name="T10" fmla="*/ 2 w 414"/>
                <a:gd name="T11" fmla="*/ 560 h 631"/>
              </a:gdLst>
              <a:ahLst/>
              <a:cxnLst>
                <a:cxn ang="0">
                  <a:pos x="T0" y="T1"/>
                </a:cxn>
                <a:cxn ang="0">
                  <a:pos x="T2" y="T3"/>
                </a:cxn>
                <a:cxn ang="0">
                  <a:pos x="T4" y="T5"/>
                </a:cxn>
                <a:cxn ang="0">
                  <a:pos x="T6" y="T7"/>
                </a:cxn>
                <a:cxn ang="0">
                  <a:pos x="T8" y="T9"/>
                </a:cxn>
                <a:cxn ang="0">
                  <a:pos x="T10" y="T11"/>
                </a:cxn>
              </a:cxnLst>
              <a:rect l="0" t="0" r="r" b="b"/>
              <a:pathLst>
                <a:path w="414" h="631">
                  <a:moveTo>
                    <a:pt x="2" y="560"/>
                  </a:moveTo>
                  <a:lnTo>
                    <a:pt x="208" y="0"/>
                  </a:lnTo>
                  <a:lnTo>
                    <a:pt x="414" y="560"/>
                  </a:lnTo>
                  <a:lnTo>
                    <a:pt x="338" y="631"/>
                  </a:lnTo>
                  <a:lnTo>
                    <a:pt x="0" y="575"/>
                  </a:lnTo>
                  <a:lnTo>
                    <a:pt x="2" y="560"/>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7">
              <a:extLst>
                <a:ext uri="{FF2B5EF4-FFF2-40B4-BE49-F238E27FC236}">
                  <a16:creationId xmlns:a16="http://schemas.microsoft.com/office/drawing/2014/main" id="{C5F2A91A-971D-454E-B574-97F4DDFC4452}"/>
                </a:ext>
              </a:extLst>
            </p:cNvPr>
            <p:cNvSpPr>
              <a:spLocks/>
            </p:cNvSpPr>
            <p:nvPr/>
          </p:nvSpPr>
          <p:spPr bwMode="auto">
            <a:xfrm>
              <a:off x="4891088" y="550863"/>
              <a:ext cx="657225" cy="1001713"/>
            </a:xfrm>
            <a:custGeom>
              <a:avLst/>
              <a:gdLst>
                <a:gd name="T0" fmla="*/ 2 w 414"/>
                <a:gd name="T1" fmla="*/ 560 h 631"/>
                <a:gd name="T2" fmla="*/ 208 w 414"/>
                <a:gd name="T3" fmla="*/ 0 h 631"/>
                <a:gd name="T4" fmla="*/ 414 w 414"/>
                <a:gd name="T5" fmla="*/ 560 h 631"/>
                <a:gd name="T6" fmla="*/ 338 w 414"/>
                <a:gd name="T7" fmla="*/ 631 h 631"/>
                <a:gd name="T8" fmla="*/ 0 w 414"/>
                <a:gd name="T9" fmla="*/ 575 h 631"/>
              </a:gdLst>
              <a:ahLst/>
              <a:cxnLst>
                <a:cxn ang="0">
                  <a:pos x="T0" y="T1"/>
                </a:cxn>
                <a:cxn ang="0">
                  <a:pos x="T2" y="T3"/>
                </a:cxn>
                <a:cxn ang="0">
                  <a:pos x="T4" y="T5"/>
                </a:cxn>
                <a:cxn ang="0">
                  <a:pos x="T6" y="T7"/>
                </a:cxn>
                <a:cxn ang="0">
                  <a:pos x="T8" y="T9"/>
                </a:cxn>
              </a:cxnLst>
              <a:rect l="0" t="0" r="r" b="b"/>
              <a:pathLst>
                <a:path w="414" h="631">
                  <a:moveTo>
                    <a:pt x="2" y="560"/>
                  </a:moveTo>
                  <a:lnTo>
                    <a:pt x="208" y="0"/>
                  </a:lnTo>
                  <a:lnTo>
                    <a:pt x="414" y="560"/>
                  </a:lnTo>
                  <a:lnTo>
                    <a:pt x="338" y="631"/>
                  </a:lnTo>
                  <a:lnTo>
                    <a:pt x="0" y="575"/>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8">
              <a:extLst>
                <a:ext uri="{FF2B5EF4-FFF2-40B4-BE49-F238E27FC236}">
                  <a16:creationId xmlns:a16="http://schemas.microsoft.com/office/drawing/2014/main" id="{6C498BA9-AAC7-4D92-896F-C31B1D75CB01}"/>
                </a:ext>
              </a:extLst>
            </p:cNvPr>
            <p:cNvSpPr>
              <a:spLocks/>
            </p:cNvSpPr>
            <p:nvPr/>
          </p:nvSpPr>
          <p:spPr bwMode="auto">
            <a:xfrm>
              <a:off x="5108575" y="1366838"/>
              <a:ext cx="222250" cy="4303713"/>
            </a:xfrm>
            <a:custGeom>
              <a:avLst/>
              <a:gdLst>
                <a:gd name="T0" fmla="*/ 104 w 105"/>
                <a:gd name="T1" fmla="*/ 2006 h 2053"/>
                <a:gd name="T2" fmla="*/ 57 w 105"/>
                <a:gd name="T3" fmla="*/ 2053 h 2053"/>
                <a:gd name="T4" fmla="*/ 46 w 105"/>
                <a:gd name="T5" fmla="*/ 2053 h 2053"/>
                <a:gd name="T6" fmla="*/ 0 w 105"/>
                <a:gd name="T7" fmla="*/ 2006 h 2053"/>
                <a:gd name="T8" fmla="*/ 0 w 105"/>
                <a:gd name="T9" fmla="*/ 46 h 2053"/>
                <a:gd name="T10" fmla="*/ 47 w 105"/>
                <a:gd name="T11" fmla="*/ 0 h 2053"/>
                <a:gd name="T12" fmla="*/ 58 w 105"/>
                <a:gd name="T13" fmla="*/ 0 h 2053"/>
                <a:gd name="T14" fmla="*/ 105 w 105"/>
                <a:gd name="T15" fmla="*/ 46 h 2053"/>
                <a:gd name="T16" fmla="*/ 104 w 105"/>
                <a:gd name="T17" fmla="*/ 2006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053">
                  <a:moveTo>
                    <a:pt x="104" y="2006"/>
                  </a:moveTo>
                  <a:cubicBezTo>
                    <a:pt x="104" y="2032"/>
                    <a:pt x="83" y="2053"/>
                    <a:pt x="57" y="2053"/>
                  </a:cubicBezTo>
                  <a:cubicBezTo>
                    <a:pt x="46" y="2053"/>
                    <a:pt x="46" y="2053"/>
                    <a:pt x="46" y="2053"/>
                  </a:cubicBezTo>
                  <a:cubicBezTo>
                    <a:pt x="21" y="2053"/>
                    <a:pt x="0" y="2032"/>
                    <a:pt x="0" y="2006"/>
                  </a:cubicBezTo>
                  <a:cubicBezTo>
                    <a:pt x="0" y="46"/>
                    <a:pt x="0" y="46"/>
                    <a:pt x="0" y="46"/>
                  </a:cubicBezTo>
                  <a:cubicBezTo>
                    <a:pt x="0" y="20"/>
                    <a:pt x="21" y="0"/>
                    <a:pt x="47" y="0"/>
                  </a:cubicBezTo>
                  <a:cubicBezTo>
                    <a:pt x="58" y="0"/>
                    <a:pt x="58" y="0"/>
                    <a:pt x="58" y="0"/>
                  </a:cubicBezTo>
                  <a:cubicBezTo>
                    <a:pt x="84" y="0"/>
                    <a:pt x="105" y="20"/>
                    <a:pt x="105" y="46"/>
                  </a:cubicBezTo>
                  <a:lnTo>
                    <a:pt x="104" y="2006"/>
                  </a:lnTo>
                  <a:close/>
                </a:path>
              </a:pathLst>
            </a:custGeom>
            <a:solidFill>
              <a:schemeClr val="tx1">
                <a:lumMod val="25000"/>
                <a:lumOff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9">
              <a:extLst>
                <a:ext uri="{FF2B5EF4-FFF2-40B4-BE49-F238E27FC236}">
                  <a16:creationId xmlns:a16="http://schemas.microsoft.com/office/drawing/2014/main" id="{6AEA9C34-5D69-4FAA-AEE7-8B43C714F2D4}"/>
                </a:ext>
              </a:extLst>
            </p:cNvPr>
            <p:cNvSpPr>
              <a:spLocks/>
            </p:cNvSpPr>
            <p:nvPr/>
          </p:nvSpPr>
          <p:spPr bwMode="auto">
            <a:xfrm>
              <a:off x="5329238" y="1366838"/>
              <a:ext cx="222250" cy="4303713"/>
            </a:xfrm>
            <a:custGeom>
              <a:avLst/>
              <a:gdLst>
                <a:gd name="T0" fmla="*/ 104 w 105"/>
                <a:gd name="T1" fmla="*/ 2006 h 2053"/>
                <a:gd name="T2" fmla="*/ 58 w 105"/>
                <a:gd name="T3" fmla="*/ 2053 h 2053"/>
                <a:gd name="T4" fmla="*/ 47 w 105"/>
                <a:gd name="T5" fmla="*/ 2053 h 2053"/>
                <a:gd name="T6" fmla="*/ 0 w 105"/>
                <a:gd name="T7" fmla="*/ 2006 h 2053"/>
                <a:gd name="T8" fmla="*/ 1 w 105"/>
                <a:gd name="T9" fmla="*/ 46 h 2053"/>
                <a:gd name="T10" fmla="*/ 47 w 105"/>
                <a:gd name="T11" fmla="*/ 0 h 2053"/>
                <a:gd name="T12" fmla="*/ 58 w 105"/>
                <a:gd name="T13" fmla="*/ 0 h 2053"/>
                <a:gd name="T14" fmla="*/ 105 w 105"/>
                <a:gd name="T15" fmla="*/ 46 h 2053"/>
                <a:gd name="T16" fmla="*/ 104 w 105"/>
                <a:gd name="T17" fmla="*/ 2006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053">
                  <a:moveTo>
                    <a:pt x="104" y="2006"/>
                  </a:moveTo>
                  <a:cubicBezTo>
                    <a:pt x="104" y="2032"/>
                    <a:pt x="83" y="2053"/>
                    <a:pt x="58" y="2053"/>
                  </a:cubicBezTo>
                  <a:cubicBezTo>
                    <a:pt x="47" y="2053"/>
                    <a:pt x="47" y="2053"/>
                    <a:pt x="47" y="2053"/>
                  </a:cubicBezTo>
                  <a:cubicBezTo>
                    <a:pt x="21" y="2053"/>
                    <a:pt x="0" y="2032"/>
                    <a:pt x="0" y="2006"/>
                  </a:cubicBezTo>
                  <a:cubicBezTo>
                    <a:pt x="1" y="46"/>
                    <a:pt x="1" y="46"/>
                    <a:pt x="1" y="46"/>
                  </a:cubicBezTo>
                  <a:cubicBezTo>
                    <a:pt x="1" y="20"/>
                    <a:pt x="22" y="0"/>
                    <a:pt x="47" y="0"/>
                  </a:cubicBezTo>
                  <a:cubicBezTo>
                    <a:pt x="58" y="0"/>
                    <a:pt x="58" y="0"/>
                    <a:pt x="58" y="0"/>
                  </a:cubicBezTo>
                  <a:cubicBezTo>
                    <a:pt x="84" y="0"/>
                    <a:pt x="105" y="21"/>
                    <a:pt x="105" y="46"/>
                  </a:cubicBezTo>
                  <a:lnTo>
                    <a:pt x="104" y="20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10">
              <a:extLst>
                <a:ext uri="{FF2B5EF4-FFF2-40B4-BE49-F238E27FC236}">
                  <a16:creationId xmlns:a16="http://schemas.microsoft.com/office/drawing/2014/main" id="{27D12549-8C8E-4E24-A045-3707CF26A154}"/>
                </a:ext>
              </a:extLst>
            </p:cNvPr>
            <p:cNvSpPr>
              <a:spLocks/>
            </p:cNvSpPr>
            <p:nvPr/>
          </p:nvSpPr>
          <p:spPr bwMode="auto">
            <a:xfrm>
              <a:off x="4891088" y="1366838"/>
              <a:ext cx="222250" cy="4303713"/>
            </a:xfrm>
            <a:custGeom>
              <a:avLst/>
              <a:gdLst>
                <a:gd name="T0" fmla="*/ 104 w 105"/>
                <a:gd name="T1" fmla="*/ 2006 h 2053"/>
                <a:gd name="T2" fmla="*/ 57 w 105"/>
                <a:gd name="T3" fmla="*/ 2053 h 2053"/>
                <a:gd name="T4" fmla="*/ 46 w 105"/>
                <a:gd name="T5" fmla="*/ 2053 h 2053"/>
                <a:gd name="T6" fmla="*/ 0 w 105"/>
                <a:gd name="T7" fmla="*/ 2006 h 2053"/>
                <a:gd name="T8" fmla="*/ 0 w 105"/>
                <a:gd name="T9" fmla="*/ 46 h 2053"/>
                <a:gd name="T10" fmla="*/ 47 w 105"/>
                <a:gd name="T11" fmla="*/ 0 h 2053"/>
                <a:gd name="T12" fmla="*/ 58 w 105"/>
                <a:gd name="T13" fmla="*/ 0 h 2053"/>
                <a:gd name="T14" fmla="*/ 104 w 105"/>
                <a:gd name="T15" fmla="*/ 46 h 2053"/>
                <a:gd name="T16" fmla="*/ 104 w 105"/>
                <a:gd name="T17" fmla="*/ 2006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053">
                  <a:moveTo>
                    <a:pt x="104" y="2006"/>
                  </a:moveTo>
                  <a:cubicBezTo>
                    <a:pt x="104" y="2032"/>
                    <a:pt x="83" y="2053"/>
                    <a:pt x="57" y="2053"/>
                  </a:cubicBezTo>
                  <a:cubicBezTo>
                    <a:pt x="46" y="2053"/>
                    <a:pt x="46" y="2053"/>
                    <a:pt x="46" y="2053"/>
                  </a:cubicBezTo>
                  <a:cubicBezTo>
                    <a:pt x="20" y="2053"/>
                    <a:pt x="0" y="2032"/>
                    <a:pt x="0" y="2006"/>
                  </a:cubicBezTo>
                  <a:cubicBezTo>
                    <a:pt x="0" y="46"/>
                    <a:pt x="0" y="46"/>
                    <a:pt x="0" y="46"/>
                  </a:cubicBezTo>
                  <a:cubicBezTo>
                    <a:pt x="0" y="20"/>
                    <a:pt x="21" y="0"/>
                    <a:pt x="47" y="0"/>
                  </a:cubicBezTo>
                  <a:cubicBezTo>
                    <a:pt x="58" y="0"/>
                    <a:pt x="58" y="0"/>
                    <a:pt x="58" y="0"/>
                  </a:cubicBezTo>
                  <a:cubicBezTo>
                    <a:pt x="84" y="0"/>
                    <a:pt x="105" y="20"/>
                    <a:pt x="104" y="46"/>
                  </a:cubicBezTo>
                  <a:lnTo>
                    <a:pt x="104" y="20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11">
              <a:extLst>
                <a:ext uri="{FF2B5EF4-FFF2-40B4-BE49-F238E27FC236}">
                  <a16:creationId xmlns:a16="http://schemas.microsoft.com/office/drawing/2014/main" id="{A68B754C-3675-4308-86AC-1E475CF9EC19}"/>
                </a:ext>
              </a:extLst>
            </p:cNvPr>
            <p:cNvSpPr>
              <a:spLocks/>
            </p:cNvSpPr>
            <p:nvPr/>
          </p:nvSpPr>
          <p:spPr bwMode="auto">
            <a:xfrm>
              <a:off x="5135563" y="550863"/>
              <a:ext cx="169863" cy="265113"/>
            </a:xfrm>
            <a:custGeom>
              <a:avLst/>
              <a:gdLst>
                <a:gd name="T0" fmla="*/ 40 w 80"/>
                <a:gd name="T1" fmla="*/ 0 h 126"/>
                <a:gd name="T2" fmla="*/ 0 w 80"/>
                <a:gd name="T3" fmla="*/ 110 h 126"/>
                <a:gd name="T4" fmla="*/ 40 w 80"/>
                <a:gd name="T5" fmla="*/ 126 h 126"/>
                <a:gd name="T6" fmla="*/ 80 w 80"/>
                <a:gd name="T7" fmla="*/ 110 h 126"/>
                <a:gd name="T8" fmla="*/ 40 w 80"/>
                <a:gd name="T9" fmla="*/ 0 h 126"/>
              </a:gdLst>
              <a:ahLst/>
              <a:cxnLst>
                <a:cxn ang="0">
                  <a:pos x="T0" y="T1"/>
                </a:cxn>
                <a:cxn ang="0">
                  <a:pos x="T2" y="T3"/>
                </a:cxn>
                <a:cxn ang="0">
                  <a:pos x="T4" y="T5"/>
                </a:cxn>
                <a:cxn ang="0">
                  <a:pos x="T6" y="T7"/>
                </a:cxn>
                <a:cxn ang="0">
                  <a:pos x="T8" y="T9"/>
                </a:cxn>
              </a:cxnLst>
              <a:rect l="0" t="0" r="r" b="b"/>
              <a:pathLst>
                <a:path w="80" h="126">
                  <a:moveTo>
                    <a:pt x="40" y="0"/>
                  </a:moveTo>
                  <a:cubicBezTo>
                    <a:pt x="0" y="110"/>
                    <a:pt x="0" y="110"/>
                    <a:pt x="0" y="110"/>
                  </a:cubicBezTo>
                  <a:cubicBezTo>
                    <a:pt x="0" y="110"/>
                    <a:pt x="11" y="126"/>
                    <a:pt x="40" y="126"/>
                  </a:cubicBezTo>
                  <a:cubicBezTo>
                    <a:pt x="68" y="126"/>
                    <a:pt x="80" y="110"/>
                    <a:pt x="80" y="110"/>
                  </a:cubicBezTo>
                  <a:lnTo>
                    <a:pt x="40" y="0"/>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Rectangle 12">
              <a:extLst>
                <a:ext uri="{FF2B5EF4-FFF2-40B4-BE49-F238E27FC236}">
                  <a16:creationId xmlns:a16="http://schemas.microsoft.com/office/drawing/2014/main" id="{90512B89-31B5-4DE9-825B-2A49B29552B9}"/>
                </a:ext>
              </a:extLst>
            </p:cNvPr>
            <p:cNvSpPr>
              <a:spLocks noChangeArrowheads="1"/>
            </p:cNvSpPr>
            <p:nvPr/>
          </p:nvSpPr>
          <p:spPr bwMode="auto">
            <a:xfrm>
              <a:off x="4887913" y="5572125"/>
              <a:ext cx="660400" cy="295275"/>
            </a:xfrm>
            <a:prstGeom prst="rect">
              <a:avLst/>
            </a:prstGeom>
            <a:solidFill>
              <a:schemeClr val="bg2">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13">
              <a:extLst>
                <a:ext uri="{FF2B5EF4-FFF2-40B4-BE49-F238E27FC236}">
                  <a16:creationId xmlns:a16="http://schemas.microsoft.com/office/drawing/2014/main" id="{27B24FA8-5BA0-430D-924D-2908FE9379DD}"/>
                </a:ext>
              </a:extLst>
            </p:cNvPr>
            <p:cNvSpPr>
              <a:spLocks/>
            </p:cNvSpPr>
            <p:nvPr/>
          </p:nvSpPr>
          <p:spPr bwMode="auto">
            <a:xfrm>
              <a:off x="4859338" y="5818188"/>
              <a:ext cx="720725" cy="49213"/>
            </a:xfrm>
            <a:custGeom>
              <a:avLst/>
              <a:gdLst>
                <a:gd name="T0" fmla="*/ 326 w 341"/>
                <a:gd name="T1" fmla="*/ 0 h 23"/>
                <a:gd name="T2" fmla="*/ 15 w 341"/>
                <a:gd name="T3" fmla="*/ 0 h 23"/>
                <a:gd name="T4" fmla="*/ 15 w 341"/>
                <a:gd name="T5" fmla="*/ 23 h 23"/>
                <a:gd name="T6" fmla="*/ 326 w 341"/>
                <a:gd name="T7" fmla="*/ 23 h 23"/>
                <a:gd name="T8" fmla="*/ 326 w 341"/>
                <a:gd name="T9" fmla="*/ 0 h 23"/>
              </a:gdLst>
              <a:ahLst/>
              <a:cxnLst>
                <a:cxn ang="0">
                  <a:pos x="T0" y="T1"/>
                </a:cxn>
                <a:cxn ang="0">
                  <a:pos x="T2" y="T3"/>
                </a:cxn>
                <a:cxn ang="0">
                  <a:pos x="T4" y="T5"/>
                </a:cxn>
                <a:cxn ang="0">
                  <a:pos x="T6" y="T7"/>
                </a:cxn>
                <a:cxn ang="0">
                  <a:pos x="T8" y="T9"/>
                </a:cxn>
              </a:cxnLst>
              <a:rect l="0" t="0" r="r" b="b"/>
              <a:pathLst>
                <a:path w="341" h="23">
                  <a:moveTo>
                    <a:pt x="326" y="0"/>
                  </a:moveTo>
                  <a:cubicBezTo>
                    <a:pt x="222" y="0"/>
                    <a:pt x="119" y="0"/>
                    <a:pt x="15" y="0"/>
                  </a:cubicBezTo>
                  <a:cubicBezTo>
                    <a:pt x="0" y="0"/>
                    <a:pt x="0" y="23"/>
                    <a:pt x="15" y="23"/>
                  </a:cubicBezTo>
                  <a:cubicBezTo>
                    <a:pt x="119" y="23"/>
                    <a:pt x="222" y="23"/>
                    <a:pt x="326" y="23"/>
                  </a:cubicBezTo>
                  <a:cubicBezTo>
                    <a:pt x="341" y="23"/>
                    <a:pt x="341" y="0"/>
                    <a:pt x="326" y="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14">
              <a:extLst>
                <a:ext uri="{FF2B5EF4-FFF2-40B4-BE49-F238E27FC236}">
                  <a16:creationId xmlns:a16="http://schemas.microsoft.com/office/drawing/2014/main" id="{45195EC8-ECD4-40D4-934A-9C2132D4B337}"/>
                </a:ext>
              </a:extLst>
            </p:cNvPr>
            <p:cNvSpPr>
              <a:spLocks/>
            </p:cNvSpPr>
            <p:nvPr/>
          </p:nvSpPr>
          <p:spPr bwMode="auto">
            <a:xfrm>
              <a:off x="4859338" y="5692775"/>
              <a:ext cx="720725" cy="50800"/>
            </a:xfrm>
            <a:custGeom>
              <a:avLst/>
              <a:gdLst>
                <a:gd name="T0" fmla="*/ 326 w 341"/>
                <a:gd name="T1" fmla="*/ 0 h 24"/>
                <a:gd name="T2" fmla="*/ 15 w 341"/>
                <a:gd name="T3" fmla="*/ 0 h 24"/>
                <a:gd name="T4" fmla="*/ 15 w 341"/>
                <a:gd name="T5" fmla="*/ 24 h 24"/>
                <a:gd name="T6" fmla="*/ 326 w 341"/>
                <a:gd name="T7" fmla="*/ 24 h 24"/>
                <a:gd name="T8" fmla="*/ 326 w 341"/>
                <a:gd name="T9" fmla="*/ 0 h 24"/>
              </a:gdLst>
              <a:ahLst/>
              <a:cxnLst>
                <a:cxn ang="0">
                  <a:pos x="T0" y="T1"/>
                </a:cxn>
                <a:cxn ang="0">
                  <a:pos x="T2" y="T3"/>
                </a:cxn>
                <a:cxn ang="0">
                  <a:pos x="T4" y="T5"/>
                </a:cxn>
                <a:cxn ang="0">
                  <a:pos x="T6" y="T7"/>
                </a:cxn>
                <a:cxn ang="0">
                  <a:pos x="T8" y="T9"/>
                </a:cxn>
              </a:cxnLst>
              <a:rect l="0" t="0" r="r" b="b"/>
              <a:pathLst>
                <a:path w="341" h="24">
                  <a:moveTo>
                    <a:pt x="326" y="0"/>
                  </a:moveTo>
                  <a:cubicBezTo>
                    <a:pt x="222" y="0"/>
                    <a:pt x="119" y="0"/>
                    <a:pt x="15" y="0"/>
                  </a:cubicBezTo>
                  <a:cubicBezTo>
                    <a:pt x="0" y="0"/>
                    <a:pt x="0" y="24"/>
                    <a:pt x="15" y="24"/>
                  </a:cubicBezTo>
                  <a:cubicBezTo>
                    <a:pt x="119" y="24"/>
                    <a:pt x="222" y="24"/>
                    <a:pt x="326" y="24"/>
                  </a:cubicBezTo>
                  <a:cubicBezTo>
                    <a:pt x="341" y="24"/>
                    <a:pt x="341" y="0"/>
                    <a:pt x="326" y="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15">
              <a:extLst>
                <a:ext uri="{FF2B5EF4-FFF2-40B4-BE49-F238E27FC236}">
                  <a16:creationId xmlns:a16="http://schemas.microsoft.com/office/drawing/2014/main" id="{33B2BF39-AA24-4FCD-A609-9DA6F0522F82}"/>
                </a:ext>
              </a:extLst>
            </p:cNvPr>
            <p:cNvSpPr>
              <a:spLocks/>
            </p:cNvSpPr>
            <p:nvPr/>
          </p:nvSpPr>
          <p:spPr bwMode="auto">
            <a:xfrm>
              <a:off x="4859338" y="5572125"/>
              <a:ext cx="720725" cy="49213"/>
            </a:xfrm>
            <a:custGeom>
              <a:avLst/>
              <a:gdLst>
                <a:gd name="T0" fmla="*/ 326 w 341"/>
                <a:gd name="T1" fmla="*/ 0 h 24"/>
                <a:gd name="T2" fmla="*/ 15 w 341"/>
                <a:gd name="T3" fmla="*/ 0 h 24"/>
                <a:gd name="T4" fmla="*/ 15 w 341"/>
                <a:gd name="T5" fmla="*/ 24 h 24"/>
                <a:gd name="T6" fmla="*/ 326 w 341"/>
                <a:gd name="T7" fmla="*/ 24 h 24"/>
                <a:gd name="T8" fmla="*/ 326 w 341"/>
                <a:gd name="T9" fmla="*/ 0 h 24"/>
              </a:gdLst>
              <a:ahLst/>
              <a:cxnLst>
                <a:cxn ang="0">
                  <a:pos x="T0" y="T1"/>
                </a:cxn>
                <a:cxn ang="0">
                  <a:pos x="T2" y="T3"/>
                </a:cxn>
                <a:cxn ang="0">
                  <a:pos x="T4" y="T5"/>
                </a:cxn>
                <a:cxn ang="0">
                  <a:pos x="T6" y="T7"/>
                </a:cxn>
                <a:cxn ang="0">
                  <a:pos x="T8" y="T9"/>
                </a:cxn>
              </a:cxnLst>
              <a:rect l="0" t="0" r="r" b="b"/>
              <a:pathLst>
                <a:path w="341" h="24">
                  <a:moveTo>
                    <a:pt x="326" y="0"/>
                  </a:moveTo>
                  <a:cubicBezTo>
                    <a:pt x="222" y="0"/>
                    <a:pt x="119" y="0"/>
                    <a:pt x="15" y="0"/>
                  </a:cubicBezTo>
                  <a:cubicBezTo>
                    <a:pt x="0" y="0"/>
                    <a:pt x="0" y="24"/>
                    <a:pt x="15" y="24"/>
                  </a:cubicBezTo>
                  <a:cubicBezTo>
                    <a:pt x="119" y="24"/>
                    <a:pt x="222" y="24"/>
                    <a:pt x="326" y="24"/>
                  </a:cubicBezTo>
                  <a:cubicBezTo>
                    <a:pt x="341" y="24"/>
                    <a:pt x="341" y="0"/>
                    <a:pt x="326" y="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74" name="Title 1">
            <a:extLst>
              <a:ext uri="{FF2B5EF4-FFF2-40B4-BE49-F238E27FC236}">
                <a16:creationId xmlns:a16="http://schemas.microsoft.com/office/drawing/2014/main" id="{A3C5A9A7-CB18-4B0F-9574-54AD62744A2A}"/>
              </a:ext>
            </a:extLst>
          </p:cNvPr>
          <p:cNvSpPr>
            <a:spLocks noGrp="1"/>
          </p:cNvSpPr>
          <p:nvPr>
            <p:ph type="title"/>
          </p:nvPr>
        </p:nvSpPr>
        <p:spPr>
          <a:xfrm>
            <a:off x="419048" y="173903"/>
            <a:ext cx="11157817" cy="660511"/>
          </a:xfrm>
        </p:spPr>
        <p:txBody>
          <a:bodyPr/>
          <a:lstStyle/>
          <a:p>
            <a:r>
              <a:rPr lang="en-US" sz="3600" dirty="0"/>
              <a:t>Media Segmentation Research Objectives</a:t>
            </a:r>
          </a:p>
        </p:txBody>
      </p:sp>
    </p:spTree>
    <p:extLst>
      <p:ext uri="{BB962C8B-B14F-4D97-AF65-F5344CB8AC3E}">
        <p14:creationId xmlns:p14="http://schemas.microsoft.com/office/powerpoint/2010/main" val="424375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0000" decel="8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1+#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accel="20000" decel="8000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1+#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2" accel="20000" decel="8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accel="20000" decel="8000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1+#ppt_w/2"/>
                                          </p:val>
                                        </p:tav>
                                        <p:tav tm="100000">
                                          <p:val>
                                            <p:strVal val="#ppt_x"/>
                                          </p:val>
                                        </p:tav>
                                      </p:tavLst>
                                    </p:anim>
                                    <p:anim calcmode="lin" valueType="num">
                                      <p:cBhvr additive="base">
                                        <p:cTn id="20" dur="500" fill="hold"/>
                                        <p:tgtEl>
                                          <p:spTgt spid="36"/>
                                        </p:tgtEl>
                                        <p:attrNameLst>
                                          <p:attrName>ppt_y</p:attrName>
                                        </p:attrNameLst>
                                      </p:cBhvr>
                                      <p:tavLst>
                                        <p:tav tm="0">
                                          <p:val>
                                            <p:strVal val="#ppt_y"/>
                                          </p:val>
                                        </p:tav>
                                        <p:tav tm="100000">
                                          <p:val>
                                            <p:strVal val="#ppt_y"/>
                                          </p:val>
                                        </p:tav>
                                      </p:tavLst>
                                    </p:anim>
                                  </p:childTnLst>
                                </p:cTn>
                              </p:par>
                              <p:par>
                                <p:cTn id="21" presetID="2" presetClass="entr" presetSubtype="2" accel="20000" decel="8000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500" fill="hold"/>
                                        <p:tgtEl>
                                          <p:spTgt spid="60"/>
                                        </p:tgtEl>
                                        <p:attrNameLst>
                                          <p:attrName>ppt_x</p:attrName>
                                        </p:attrNameLst>
                                      </p:cBhvr>
                                      <p:tavLst>
                                        <p:tav tm="0">
                                          <p:val>
                                            <p:strVal val="1+#ppt_w/2"/>
                                          </p:val>
                                        </p:tav>
                                        <p:tav tm="100000">
                                          <p:val>
                                            <p:strVal val="#ppt_x"/>
                                          </p:val>
                                        </p:tav>
                                      </p:tavLst>
                                    </p:anim>
                                    <p:anim calcmode="lin" valueType="num">
                                      <p:cBhvr additive="base">
                                        <p:cTn id="24" dur="500" fill="hold"/>
                                        <p:tgtEl>
                                          <p:spTgt spid="60"/>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accel="20000" decel="80000" fill="hold" nodeType="afterEffect">
                                  <p:stCondLst>
                                    <p:cond delay="0"/>
                                  </p:stCondLst>
                                  <p:childTnLst>
                                    <p:set>
                                      <p:cBhvr>
                                        <p:cTn id="27" dur="1" fill="hold">
                                          <p:stCondLst>
                                            <p:cond delay="0"/>
                                          </p:stCondLst>
                                        </p:cTn>
                                        <p:tgtEl>
                                          <p:spTgt spid="62"/>
                                        </p:tgtEl>
                                        <p:attrNameLst>
                                          <p:attrName>style.visibility</p:attrName>
                                        </p:attrNameLst>
                                      </p:cBhvr>
                                      <p:to>
                                        <p:strVal val="visible"/>
                                      </p:to>
                                    </p:set>
                                    <p:anim calcmode="lin" valueType="num">
                                      <p:cBhvr additive="base">
                                        <p:cTn id="28" dur="500" fill="hold"/>
                                        <p:tgtEl>
                                          <p:spTgt spid="62"/>
                                        </p:tgtEl>
                                        <p:attrNameLst>
                                          <p:attrName>ppt_x</p:attrName>
                                        </p:attrNameLst>
                                      </p:cBhvr>
                                      <p:tavLst>
                                        <p:tav tm="0">
                                          <p:val>
                                            <p:strVal val="#ppt_x"/>
                                          </p:val>
                                        </p:tav>
                                        <p:tav tm="100000">
                                          <p:val>
                                            <p:strVal val="#ppt_x"/>
                                          </p:val>
                                        </p:tav>
                                      </p:tavLst>
                                    </p:anim>
                                    <p:anim calcmode="lin" valueType="num">
                                      <p:cBhvr additive="base">
                                        <p:cTn id="29"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4" grpId="0"/>
      <p:bldP spid="36" grpId="0"/>
      <p:bldP spid="6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half" idx="2"/>
          </p:nvPr>
        </p:nvSpPr>
        <p:spPr>
          <a:xfrm>
            <a:off x="444566" y="919148"/>
            <a:ext cx="11157817" cy="231007"/>
          </a:xfrm>
        </p:spPr>
        <p:txBody>
          <a:bodyPr/>
          <a:lstStyle/>
          <a:p>
            <a:r>
              <a:rPr lang="en-US" dirty="0"/>
              <a:t>Weekly Reach by Channel and Time Spent with Each</a:t>
            </a:r>
          </a:p>
        </p:txBody>
      </p:sp>
      <p:sp>
        <p:nvSpPr>
          <p:cNvPr id="2" name="Donut 1"/>
          <p:cNvSpPr/>
          <p:nvPr/>
        </p:nvSpPr>
        <p:spPr>
          <a:xfrm flipH="1" flipV="1">
            <a:off x="508002" y="2318417"/>
            <a:ext cx="1538008" cy="1453911"/>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Block Arc 3"/>
          <p:cNvSpPr/>
          <p:nvPr/>
        </p:nvSpPr>
        <p:spPr>
          <a:xfrm rot="5400000" flipH="1" flipV="1">
            <a:off x="391899" y="2159841"/>
            <a:ext cx="1765668" cy="1812176"/>
          </a:xfrm>
          <a:prstGeom prst="blockArc">
            <a:avLst>
              <a:gd name="adj1" fmla="val 9788"/>
              <a:gd name="adj2" fmla="val 21034043"/>
              <a:gd name="adj3" fmla="val 265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Donut 6"/>
          <p:cNvSpPr/>
          <p:nvPr/>
        </p:nvSpPr>
        <p:spPr>
          <a:xfrm flipH="1" flipV="1">
            <a:off x="2470011" y="2266262"/>
            <a:ext cx="1528728" cy="1542207"/>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Block Arc 7"/>
          <p:cNvSpPr/>
          <p:nvPr/>
        </p:nvSpPr>
        <p:spPr>
          <a:xfrm rot="5400000" flipH="1" flipV="1">
            <a:off x="2298716" y="2192796"/>
            <a:ext cx="1777451" cy="1782596"/>
          </a:xfrm>
          <a:prstGeom prst="blockArc">
            <a:avLst>
              <a:gd name="adj1" fmla="val 214563"/>
              <a:gd name="adj2" fmla="val 21219376"/>
              <a:gd name="adj3" fmla="val 243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Donut 9"/>
          <p:cNvSpPr/>
          <p:nvPr/>
        </p:nvSpPr>
        <p:spPr>
          <a:xfrm flipH="1" flipV="1">
            <a:off x="4437962" y="2262400"/>
            <a:ext cx="1585513" cy="1523074"/>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Block Arc 10"/>
          <p:cNvSpPr/>
          <p:nvPr/>
        </p:nvSpPr>
        <p:spPr>
          <a:xfrm rot="5400000" flipH="1" flipV="1">
            <a:off x="4285109" y="2159133"/>
            <a:ext cx="1777451" cy="1849924"/>
          </a:xfrm>
          <a:prstGeom prst="blockArc">
            <a:avLst>
              <a:gd name="adj1" fmla="val 3373419"/>
              <a:gd name="adj2" fmla="val 0"/>
              <a:gd name="adj3" fmla="val 25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Donut 12"/>
          <p:cNvSpPr/>
          <p:nvPr/>
        </p:nvSpPr>
        <p:spPr>
          <a:xfrm flipH="1" flipV="1">
            <a:off x="6435051" y="2264776"/>
            <a:ext cx="1534432" cy="1537182"/>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Block Arc 13"/>
          <p:cNvSpPr/>
          <p:nvPr/>
        </p:nvSpPr>
        <p:spPr>
          <a:xfrm rot="5400000" flipH="1" flipV="1">
            <a:off x="6239997" y="2177848"/>
            <a:ext cx="1781013" cy="1808929"/>
          </a:xfrm>
          <a:prstGeom prst="blockArc">
            <a:avLst>
              <a:gd name="adj1" fmla="val 5619686"/>
              <a:gd name="adj2" fmla="val 0"/>
              <a:gd name="adj3"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Inhaltsplatzhalter 4"/>
          <p:cNvSpPr txBox="1">
            <a:spLocks/>
          </p:cNvSpPr>
          <p:nvPr/>
        </p:nvSpPr>
        <p:spPr>
          <a:xfrm>
            <a:off x="401335" y="4180656"/>
            <a:ext cx="1681999" cy="246221"/>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1"/>
                </a:solidFill>
                <a:latin typeface="+mj-lt"/>
              </a:rPr>
              <a:t>Television</a:t>
            </a:r>
            <a:endParaRPr lang="en-US" sz="1100" dirty="0">
              <a:solidFill>
                <a:schemeClr val="bg1">
                  <a:lumMod val="50000"/>
                </a:schemeClr>
              </a:solidFill>
              <a:latin typeface="+mn-lt"/>
            </a:endParaRPr>
          </a:p>
        </p:txBody>
      </p:sp>
      <p:sp>
        <p:nvSpPr>
          <p:cNvPr id="18" name="Inhaltsplatzhalter 4"/>
          <p:cNvSpPr txBox="1">
            <a:spLocks/>
          </p:cNvSpPr>
          <p:nvPr/>
        </p:nvSpPr>
        <p:spPr>
          <a:xfrm>
            <a:off x="2276672" y="4166603"/>
            <a:ext cx="1802066" cy="415498"/>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2"/>
                </a:solidFill>
                <a:latin typeface="+mj-lt"/>
              </a:rPr>
              <a:t>Mobile Phone</a:t>
            </a:r>
            <a:br>
              <a:rPr lang="en-US" sz="1600" b="1" dirty="0">
                <a:solidFill>
                  <a:schemeClr val="accent1"/>
                </a:solidFill>
                <a:latin typeface="+mj-lt"/>
              </a:rPr>
            </a:br>
            <a:endParaRPr lang="en-US" sz="1100" dirty="0">
              <a:solidFill>
                <a:schemeClr val="bg1">
                  <a:lumMod val="50000"/>
                </a:schemeClr>
              </a:solidFill>
              <a:latin typeface="+mn-lt"/>
            </a:endParaRPr>
          </a:p>
        </p:txBody>
      </p:sp>
      <p:sp>
        <p:nvSpPr>
          <p:cNvPr id="19" name="Inhaltsplatzhalter 4"/>
          <p:cNvSpPr txBox="1">
            <a:spLocks/>
          </p:cNvSpPr>
          <p:nvPr/>
        </p:nvSpPr>
        <p:spPr>
          <a:xfrm>
            <a:off x="4258205" y="4166603"/>
            <a:ext cx="1752126" cy="246221"/>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600"/>
              </a:spcAft>
              <a:buNone/>
            </a:pPr>
            <a:r>
              <a:rPr lang="en-US" sz="1600" b="1" dirty="0">
                <a:solidFill>
                  <a:schemeClr val="accent3"/>
                </a:solidFill>
                <a:latin typeface="+mj-lt"/>
              </a:rPr>
              <a:t>Radio</a:t>
            </a:r>
            <a:endParaRPr lang="en-US" sz="1400" b="1" dirty="0">
              <a:solidFill>
                <a:schemeClr val="bg1">
                  <a:lumMod val="50000"/>
                </a:schemeClr>
              </a:solidFill>
              <a:latin typeface="+mj-lt"/>
            </a:endParaRPr>
          </a:p>
        </p:txBody>
      </p:sp>
      <p:sp>
        <p:nvSpPr>
          <p:cNvPr id="20" name="Inhaltsplatzhalter 4"/>
          <p:cNvSpPr txBox="1">
            <a:spLocks/>
          </p:cNvSpPr>
          <p:nvPr/>
        </p:nvSpPr>
        <p:spPr>
          <a:xfrm>
            <a:off x="6287605" y="4180656"/>
            <a:ext cx="1651706" cy="630942"/>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4"/>
                </a:solidFill>
                <a:latin typeface="+mj-lt"/>
              </a:rPr>
              <a:t>PC Home/Work</a:t>
            </a:r>
            <a:br>
              <a:rPr lang="en-US" sz="1600" b="1" dirty="0">
                <a:solidFill>
                  <a:schemeClr val="accent1"/>
                </a:solidFill>
                <a:latin typeface="+mj-lt"/>
              </a:rPr>
            </a:br>
            <a:br>
              <a:rPr lang="en-US" sz="1400" b="1" dirty="0">
                <a:solidFill>
                  <a:schemeClr val="bg1">
                    <a:lumMod val="50000"/>
                  </a:schemeClr>
                </a:solidFill>
                <a:latin typeface="+mj-lt"/>
              </a:rPr>
            </a:br>
            <a:endParaRPr lang="en-US" sz="1100" dirty="0">
              <a:solidFill>
                <a:schemeClr val="bg1">
                  <a:lumMod val="50000"/>
                </a:schemeClr>
              </a:solidFill>
              <a:latin typeface="+mn-lt"/>
            </a:endParaRPr>
          </a:p>
        </p:txBody>
      </p:sp>
      <p:sp>
        <p:nvSpPr>
          <p:cNvPr id="22" name="Inhaltsplatzhalter 4"/>
          <p:cNvSpPr txBox="1">
            <a:spLocks/>
          </p:cNvSpPr>
          <p:nvPr/>
        </p:nvSpPr>
        <p:spPr>
          <a:xfrm>
            <a:off x="854173" y="2788369"/>
            <a:ext cx="885242"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1"/>
                </a:solidFill>
                <a:latin typeface="+mj-lt"/>
              </a:rPr>
              <a:t>98%</a:t>
            </a:r>
            <a:endParaRPr lang="en-US" sz="1600" dirty="0">
              <a:solidFill>
                <a:schemeClr val="accent1"/>
              </a:solidFill>
              <a:latin typeface="+mn-lt"/>
            </a:endParaRPr>
          </a:p>
        </p:txBody>
      </p:sp>
      <p:sp>
        <p:nvSpPr>
          <p:cNvPr id="23" name="Inhaltsplatzhalter 4"/>
          <p:cNvSpPr txBox="1">
            <a:spLocks/>
          </p:cNvSpPr>
          <p:nvPr/>
        </p:nvSpPr>
        <p:spPr>
          <a:xfrm>
            <a:off x="2879321" y="2776316"/>
            <a:ext cx="618363"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2"/>
                </a:solidFill>
                <a:latin typeface="+mj-lt"/>
              </a:rPr>
              <a:t>98%</a:t>
            </a:r>
            <a:endParaRPr lang="en-US" sz="1600" dirty="0">
              <a:solidFill>
                <a:schemeClr val="accent2"/>
              </a:solidFill>
              <a:latin typeface="+mn-lt"/>
            </a:endParaRPr>
          </a:p>
        </p:txBody>
      </p:sp>
      <p:sp>
        <p:nvSpPr>
          <p:cNvPr id="24" name="Inhaltsplatzhalter 4"/>
          <p:cNvSpPr txBox="1">
            <a:spLocks/>
          </p:cNvSpPr>
          <p:nvPr/>
        </p:nvSpPr>
        <p:spPr>
          <a:xfrm>
            <a:off x="4754533" y="2870048"/>
            <a:ext cx="885242"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3"/>
                </a:solidFill>
                <a:latin typeface="+mj-lt"/>
              </a:rPr>
              <a:t>88%</a:t>
            </a:r>
            <a:endParaRPr lang="en-US" sz="1600" dirty="0">
              <a:solidFill>
                <a:schemeClr val="accent3"/>
              </a:solidFill>
              <a:latin typeface="+mn-lt"/>
            </a:endParaRPr>
          </a:p>
        </p:txBody>
      </p:sp>
      <p:sp>
        <p:nvSpPr>
          <p:cNvPr id="25" name="Inhaltsplatzhalter 4"/>
          <p:cNvSpPr txBox="1">
            <a:spLocks/>
          </p:cNvSpPr>
          <p:nvPr/>
        </p:nvSpPr>
        <p:spPr>
          <a:xfrm>
            <a:off x="6663584" y="2906451"/>
            <a:ext cx="885242" cy="21544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400" b="1" dirty="0">
                <a:solidFill>
                  <a:schemeClr val="accent4"/>
                </a:solidFill>
                <a:latin typeface="+mj-lt"/>
              </a:rPr>
              <a:t>78%-72%</a:t>
            </a:r>
            <a:endParaRPr lang="en-US" sz="1100" dirty="0">
              <a:solidFill>
                <a:schemeClr val="accent4"/>
              </a:solidFill>
              <a:latin typeface="+mn-lt"/>
            </a:endParaRPr>
          </a:p>
        </p:txBody>
      </p:sp>
      <p:sp>
        <p:nvSpPr>
          <p:cNvPr id="5" name="TextBox 4">
            <a:extLst>
              <a:ext uri="{FF2B5EF4-FFF2-40B4-BE49-F238E27FC236}">
                <a16:creationId xmlns:a16="http://schemas.microsoft.com/office/drawing/2014/main" id="{E4282171-8360-4E96-9C60-CD55FEE25735}"/>
              </a:ext>
            </a:extLst>
          </p:cNvPr>
          <p:cNvSpPr txBox="1"/>
          <p:nvPr/>
        </p:nvSpPr>
        <p:spPr>
          <a:xfrm>
            <a:off x="873690" y="3096146"/>
            <a:ext cx="813043" cy="276999"/>
          </a:xfrm>
          <a:prstGeom prst="rect">
            <a:avLst/>
          </a:prstGeom>
          <a:noFill/>
        </p:spPr>
        <p:txBody>
          <a:bodyPr wrap="none" rtlCol="0">
            <a:spAutoFit/>
          </a:bodyPr>
          <a:lstStyle/>
          <a:p>
            <a:r>
              <a:rPr lang="en-US" sz="1200" dirty="0">
                <a:solidFill>
                  <a:schemeClr val="bg1">
                    <a:lumMod val="50000"/>
                  </a:schemeClr>
                </a:solidFill>
              </a:rPr>
              <a:t>24 Hours</a:t>
            </a:r>
          </a:p>
        </p:txBody>
      </p:sp>
      <p:sp>
        <p:nvSpPr>
          <p:cNvPr id="26" name="Donut 12">
            <a:extLst>
              <a:ext uri="{FF2B5EF4-FFF2-40B4-BE49-F238E27FC236}">
                <a16:creationId xmlns:a16="http://schemas.microsoft.com/office/drawing/2014/main" id="{96C44897-D062-4AD5-8293-BA6DBF03D6B6}"/>
              </a:ext>
            </a:extLst>
          </p:cNvPr>
          <p:cNvSpPr/>
          <p:nvPr/>
        </p:nvSpPr>
        <p:spPr>
          <a:xfrm flipH="1" flipV="1">
            <a:off x="8471435" y="2331785"/>
            <a:ext cx="1534432" cy="1537182"/>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Block Arc 26">
            <a:extLst>
              <a:ext uri="{FF2B5EF4-FFF2-40B4-BE49-F238E27FC236}">
                <a16:creationId xmlns:a16="http://schemas.microsoft.com/office/drawing/2014/main" id="{8273622D-F5BD-474A-8891-3E78696E52B2}"/>
              </a:ext>
            </a:extLst>
          </p:cNvPr>
          <p:cNvSpPr/>
          <p:nvPr/>
        </p:nvSpPr>
        <p:spPr>
          <a:xfrm rot="5400000" flipH="1" flipV="1">
            <a:off x="8311638" y="2200944"/>
            <a:ext cx="1751284" cy="1792466"/>
          </a:xfrm>
          <a:prstGeom prst="blockArc">
            <a:avLst>
              <a:gd name="adj1" fmla="val 9485814"/>
              <a:gd name="adj2" fmla="val 0"/>
              <a:gd name="adj3" fmla="val 25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Inhaltsplatzhalter 4">
            <a:extLst>
              <a:ext uri="{FF2B5EF4-FFF2-40B4-BE49-F238E27FC236}">
                <a16:creationId xmlns:a16="http://schemas.microsoft.com/office/drawing/2014/main" id="{B817C2FC-8308-451C-AD1F-7CDA60078EDE}"/>
              </a:ext>
            </a:extLst>
          </p:cNvPr>
          <p:cNvSpPr txBox="1">
            <a:spLocks/>
          </p:cNvSpPr>
          <p:nvPr/>
        </p:nvSpPr>
        <p:spPr>
          <a:xfrm>
            <a:off x="8723464" y="2902610"/>
            <a:ext cx="885242"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5">
                    <a:lumMod val="75000"/>
                  </a:schemeClr>
                </a:solidFill>
                <a:latin typeface="+mj-lt"/>
              </a:rPr>
              <a:t>58%</a:t>
            </a:r>
            <a:endParaRPr lang="en-US" sz="1600" dirty="0">
              <a:solidFill>
                <a:schemeClr val="accent5">
                  <a:lumMod val="75000"/>
                </a:schemeClr>
              </a:solidFill>
              <a:latin typeface="+mn-lt"/>
            </a:endParaRPr>
          </a:p>
        </p:txBody>
      </p:sp>
      <p:sp>
        <p:nvSpPr>
          <p:cNvPr id="29" name="Donut 12">
            <a:extLst>
              <a:ext uri="{FF2B5EF4-FFF2-40B4-BE49-F238E27FC236}">
                <a16:creationId xmlns:a16="http://schemas.microsoft.com/office/drawing/2014/main" id="{B067A74A-B156-4512-861B-8C67B4B60D4E}"/>
              </a:ext>
            </a:extLst>
          </p:cNvPr>
          <p:cNvSpPr/>
          <p:nvPr/>
        </p:nvSpPr>
        <p:spPr>
          <a:xfrm flipH="1" flipV="1">
            <a:off x="10403028" y="2297338"/>
            <a:ext cx="1534432" cy="1537182"/>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Block Arc 29">
            <a:extLst>
              <a:ext uri="{FF2B5EF4-FFF2-40B4-BE49-F238E27FC236}">
                <a16:creationId xmlns:a16="http://schemas.microsoft.com/office/drawing/2014/main" id="{FBFA1F44-3E84-47F1-8B56-286741247C29}"/>
              </a:ext>
            </a:extLst>
          </p:cNvPr>
          <p:cNvSpPr/>
          <p:nvPr/>
        </p:nvSpPr>
        <p:spPr>
          <a:xfrm rot="5400000" flipH="1" flipV="1">
            <a:off x="10256503" y="2200945"/>
            <a:ext cx="1751286" cy="1792466"/>
          </a:xfrm>
          <a:prstGeom prst="blockArc">
            <a:avLst>
              <a:gd name="adj1" fmla="val 10808861"/>
              <a:gd name="adj2" fmla="val 0"/>
              <a:gd name="adj3" fmla="val 25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Inhaltsplatzhalter 4">
            <a:extLst>
              <a:ext uri="{FF2B5EF4-FFF2-40B4-BE49-F238E27FC236}">
                <a16:creationId xmlns:a16="http://schemas.microsoft.com/office/drawing/2014/main" id="{56F01D18-03D4-488E-8FFF-E387F7E551B3}"/>
              </a:ext>
            </a:extLst>
          </p:cNvPr>
          <p:cNvSpPr txBox="1">
            <a:spLocks/>
          </p:cNvSpPr>
          <p:nvPr/>
        </p:nvSpPr>
        <p:spPr>
          <a:xfrm>
            <a:off x="10748191" y="2877210"/>
            <a:ext cx="885242"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6">
                    <a:lumMod val="75000"/>
                  </a:schemeClr>
                </a:solidFill>
                <a:latin typeface="+mj-lt"/>
              </a:rPr>
              <a:t>50%</a:t>
            </a:r>
            <a:endParaRPr lang="en-US" sz="1600" dirty="0">
              <a:solidFill>
                <a:schemeClr val="accent6">
                  <a:lumMod val="75000"/>
                </a:schemeClr>
              </a:solidFill>
              <a:latin typeface="+mn-lt"/>
            </a:endParaRPr>
          </a:p>
        </p:txBody>
      </p:sp>
      <p:sp>
        <p:nvSpPr>
          <p:cNvPr id="32" name="Inhaltsplatzhalter 4">
            <a:extLst>
              <a:ext uri="{FF2B5EF4-FFF2-40B4-BE49-F238E27FC236}">
                <a16:creationId xmlns:a16="http://schemas.microsoft.com/office/drawing/2014/main" id="{4E2EF2CC-B115-40F3-A1B7-54436CCD3532}"/>
              </a:ext>
            </a:extLst>
          </p:cNvPr>
          <p:cNvSpPr txBox="1">
            <a:spLocks/>
          </p:cNvSpPr>
          <p:nvPr/>
        </p:nvSpPr>
        <p:spPr>
          <a:xfrm>
            <a:off x="10185334" y="4166603"/>
            <a:ext cx="1752126" cy="246221"/>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6">
                    <a:lumMod val="75000"/>
                  </a:schemeClr>
                </a:solidFill>
                <a:latin typeface="+mj-lt"/>
              </a:rPr>
              <a:t>Print</a:t>
            </a:r>
          </a:p>
        </p:txBody>
      </p:sp>
      <p:sp>
        <p:nvSpPr>
          <p:cNvPr id="33" name="Inhaltsplatzhalter 4">
            <a:extLst>
              <a:ext uri="{FF2B5EF4-FFF2-40B4-BE49-F238E27FC236}">
                <a16:creationId xmlns:a16="http://schemas.microsoft.com/office/drawing/2014/main" id="{35C88169-315C-4936-BD43-69C1BFC62E8B}"/>
              </a:ext>
            </a:extLst>
          </p:cNvPr>
          <p:cNvSpPr txBox="1">
            <a:spLocks/>
          </p:cNvSpPr>
          <p:nvPr/>
        </p:nvSpPr>
        <p:spPr>
          <a:xfrm>
            <a:off x="8253741" y="4166603"/>
            <a:ext cx="1752126" cy="246221"/>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5">
                    <a:lumMod val="75000"/>
                  </a:schemeClr>
                </a:solidFill>
                <a:latin typeface="+mj-lt"/>
              </a:rPr>
              <a:t>Streaming/Video</a:t>
            </a:r>
            <a:endParaRPr lang="en-US" sz="1100" dirty="0">
              <a:solidFill>
                <a:schemeClr val="bg1">
                  <a:lumMod val="50000"/>
                </a:schemeClr>
              </a:solidFill>
              <a:latin typeface="+mn-lt"/>
            </a:endParaRPr>
          </a:p>
        </p:txBody>
      </p:sp>
      <p:sp>
        <p:nvSpPr>
          <p:cNvPr id="34" name="TextBox 33">
            <a:extLst>
              <a:ext uri="{FF2B5EF4-FFF2-40B4-BE49-F238E27FC236}">
                <a16:creationId xmlns:a16="http://schemas.microsoft.com/office/drawing/2014/main" id="{0473EFD4-BDDA-42E1-8C8C-9CB2BC67240A}"/>
              </a:ext>
            </a:extLst>
          </p:cNvPr>
          <p:cNvSpPr txBox="1"/>
          <p:nvPr/>
        </p:nvSpPr>
        <p:spPr>
          <a:xfrm>
            <a:off x="4802883" y="3106356"/>
            <a:ext cx="721672" cy="276999"/>
          </a:xfrm>
          <a:prstGeom prst="rect">
            <a:avLst/>
          </a:prstGeom>
          <a:noFill/>
        </p:spPr>
        <p:txBody>
          <a:bodyPr wrap="none" rtlCol="0">
            <a:spAutoFit/>
          </a:bodyPr>
          <a:lstStyle/>
          <a:p>
            <a:r>
              <a:rPr lang="en-US" sz="1200" dirty="0">
                <a:solidFill>
                  <a:schemeClr val="bg1">
                    <a:lumMod val="50000"/>
                  </a:schemeClr>
                </a:solidFill>
              </a:rPr>
              <a:t>7 Hours</a:t>
            </a:r>
          </a:p>
        </p:txBody>
      </p:sp>
      <p:sp>
        <p:nvSpPr>
          <p:cNvPr id="35" name="TextBox 34">
            <a:extLst>
              <a:ext uri="{FF2B5EF4-FFF2-40B4-BE49-F238E27FC236}">
                <a16:creationId xmlns:a16="http://schemas.microsoft.com/office/drawing/2014/main" id="{5F75B97C-4A5B-4483-95FE-1228910C6F70}"/>
              </a:ext>
            </a:extLst>
          </p:cNvPr>
          <p:cNvSpPr txBox="1"/>
          <p:nvPr/>
        </p:nvSpPr>
        <p:spPr>
          <a:xfrm>
            <a:off x="6691290" y="3110228"/>
            <a:ext cx="874696" cy="261610"/>
          </a:xfrm>
          <a:prstGeom prst="rect">
            <a:avLst/>
          </a:prstGeom>
          <a:noFill/>
        </p:spPr>
        <p:txBody>
          <a:bodyPr wrap="none" rtlCol="0">
            <a:spAutoFit/>
          </a:bodyPr>
          <a:lstStyle/>
          <a:p>
            <a:r>
              <a:rPr lang="en-US" sz="1100" dirty="0">
                <a:solidFill>
                  <a:schemeClr val="bg1">
                    <a:lumMod val="50000"/>
                  </a:schemeClr>
                </a:solidFill>
              </a:rPr>
              <a:t>8/13 Hours</a:t>
            </a:r>
          </a:p>
        </p:txBody>
      </p:sp>
      <p:sp>
        <p:nvSpPr>
          <p:cNvPr id="36" name="TextBox 35">
            <a:extLst>
              <a:ext uri="{FF2B5EF4-FFF2-40B4-BE49-F238E27FC236}">
                <a16:creationId xmlns:a16="http://schemas.microsoft.com/office/drawing/2014/main" id="{9EAC5457-011A-4736-A91B-511E0A2FAE63}"/>
              </a:ext>
            </a:extLst>
          </p:cNvPr>
          <p:cNvSpPr txBox="1"/>
          <p:nvPr/>
        </p:nvSpPr>
        <p:spPr>
          <a:xfrm>
            <a:off x="8822036" y="3123105"/>
            <a:ext cx="723500" cy="276999"/>
          </a:xfrm>
          <a:prstGeom prst="rect">
            <a:avLst/>
          </a:prstGeom>
          <a:noFill/>
        </p:spPr>
        <p:txBody>
          <a:bodyPr wrap="none" rtlCol="0">
            <a:spAutoFit/>
          </a:bodyPr>
          <a:lstStyle/>
          <a:p>
            <a:r>
              <a:rPr lang="en-US" sz="1200" dirty="0">
                <a:solidFill>
                  <a:schemeClr val="bg1">
                    <a:lumMod val="50000"/>
                  </a:schemeClr>
                </a:solidFill>
              </a:rPr>
              <a:t>7 Hours</a:t>
            </a:r>
          </a:p>
        </p:txBody>
      </p:sp>
      <p:sp>
        <p:nvSpPr>
          <p:cNvPr id="37" name="TextBox 36">
            <a:extLst>
              <a:ext uri="{FF2B5EF4-FFF2-40B4-BE49-F238E27FC236}">
                <a16:creationId xmlns:a16="http://schemas.microsoft.com/office/drawing/2014/main" id="{125177D0-C63D-4C38-9FD9-9148FB7A13E0}"/>
              </a:ext>
            </a:extLst>
          </p:cNvPr>
          <p:cNvSpPr txBox="1"/>
          <p:nvPr/>
        </p:nvSpPr>
        <p:spPr>
          <a:xfrm>
            <a:off x="10766928" y="3110046"/>
            <a:ext cx="992579" cy="276999"/>
          </a:xfrm>
          <a:prstGeom prst="rect">
            <a:avLst/>
          </a:prstGeom>
          <a:noFill/>
        </p:spPr>
        <p:txBody>
          <a:bodyPr wrap="none" rtlCol="0">
            <a:spAutoFit/>
          </a:bodyPr>
          <a:lstStyle/>
          <a:p>
            <a:r>
              <a:rPr lang="en-US" sz="1200" dirty="0">
                <a:solidFill>
                  <a:schemeClr val="bg1">
                    <a:lumMod val="50000"/>
                  </a:schemeClr>
                </a:solidFill>
              </a:rPr>
              <a:t>1.5-3 Hours</a:t>
            </a:r>
          </a:p>
        </p:txBody>
      </p:sp>
      <p:sp>
        <p:nvSpPr>
          <p:cNvPr id="38" name="TextBox 37">
            <a:extLst>
              <a:ext uri="{FF2B5EF4-FFF2-40B4-BE49-F238E27FC236}">
                <a16:creationId xmlns:a16="http://schemas.microsoft.com/office/drawing/2014/main" id="{FF01F529-CBD2-4FD9-912B-40972B70C84B}"/>
              </a:ext>
            </a:extLst>
          </p:cNvPr>
          <p:cNvSpPr txBox="1"/>
          <p:nvPr/>
        </p:nvSpPr>
        <p:spPr>
          <a:xfrm>
            <a:off x="2795327" y="3097853"/>
            <a:ext cx="813043" cy="276999"/>
          </a:xfrm>
          <a:prstGeom prst="rect">
            <a:avLst/>
          </a:prstGeom>
          <a:noFill/>
        </p:spPr>
        <p:txBody>
          <a:bodyPr wrap="none" rtlCol="0">
            <a:spAutoFit/>
          </a:bodyPr>
          <a:lstStyle/>
          <a:p>
            <a:r>
              <a:rPr lang="en-US" sz="1200" dirty="0">
                <a:solidFill>
                  <a:schemeClr val="bg1">
                    <a:lumMod val="50000"/>
                  </a:schemeClr>
                </a:solidFill>
              </a:rPr>
              <a:t>12 Hours</a:t>
            </a:r>
          </a:p>
        </p:txBody>
      </p:sp>
      <p:sp>
        <p:nvSpPr>
          <p:cNvPr id="39" name="TextBox 38">
            <a:extLst>
              <a:ext uri="{FF2B5EF4-FFF2-40B4-BE49-F238E27FC236}">
                <a16:creationId xmlns:a16="http://schemas.microsoft.com/office/drawing/2014/main" id="{47FE5538-FDEA-4ECF-9CBD-592599AF461B}"/>
              </a:ext>
            </a:extLst>
          </p:cNvPr>
          <p:cNvSpPr txBox="1"/>
          <p:nvPr/>
        </p:nvSpPr>
        <p:spPr>
          <a:xfrm>
            <a:off x="368645" y="4519591"/>
            <a:ext cx="1802058" cy="1938992"/>
          </a:xfrm>
          <a:prstGeom prst="rect">
            <a:avLst/>
          </a:prstGeom>
          <a:noFill/>
        </p:spPr>
        <p:txBody>
          <a:bodyPr wrap="square" rtlCol="0">
            <a:spAutoFit/>
          </a:bodyPr>
          <a:lstStyle/>
          <a:p>
            <a:r>
              <a:rPr lang="en-US" sz="1200" dirty="0">
                <a:solidFill>
                  <a:schemeClr val="bg1">
                    <a:lumMod val="50000"/>
                  </a:schemeClr>
                </a:solidFill>
              </a:rPr>
              <a:t>In the heart of raising family stage of life. More staying at home, watching TV. This is the highest reach group with TV. Also large numbers in streaming video. </a:t>
            </a:r>
          </a:p>
          <a:p>
            <a:endParaRPr lang="en-US" sz="1200" dirty="0">
              <a:solidFill>
                <a:schemeClr val="bg1">
                  <a:lumMod val="50000"/>
                </a:schemeClr>
              </a:solidFill>
            </a:endParaRPr>
          </a:p>
          <a:p>
            <a:endParaRPr lang="en-US" sz="1200" dirty="0">
              <a:solidFill>
                <a:schemeClr val="bg1">
                  <a:lumMod val="50000"/>
                </a:schemeClr>
              </a:solidFill>
            </a:endParaRPr>
          </a:p>
        </p:txBody>
      </p:sp>
      <p:sp>
        <p:nvSpPr>
          <p:cNvPr id="40" name="TextBox 39">
            <a:extLst>
              <a:ext uri="{FF2B5EF4-FFF2-40B4-BE49-F238E27FC236}">
                <a16:creationId xmlns:a16="http://schemas.microsoft.com/office/drawing/2014/main" id="{017C4EDF-947A-49DB-806C-64EC9751E7E7}"/>
              </a:ext>
            </a:extLst>
          </p:cNvPr>
          <p:cNvSpPr txBox="1"/>
          <p:nvPr/>
        </p:nvSpPr>
        <p:spPr>
          <a:xfrm>
            <a:off x="2418101" y="4485377"/>
            <a:ext cx="1802058" cy="1384995"/>
          </a:xfrm>
          <a:prstGeom prst="rect">
            <a:avLst/>
          </a:prstGeom>
          <a:noFill/>
        </p:spPr>
        <p:txBody>
          <a:bodyPr wrap="square" rtlCol="0">
            <a:spAutoFit/>
          </a:bodyPr>
          <a:lstStyle/>
          <a:p>
            <a:r>
              <a:rPr lang="en-US" sz="1200" dirty="0">
                <a:solidFill>
                  <a:schemeClr val="bg1">
                    <a:lumMod val="50000"/>
                  </a:schemeClr>
                </a:solidFill>
              </a:rPr>
              <a:t>They are using their phone for almost every function. Likely have kids in the household they are communicating with via smartphone.</a:t>
            </a:r>
          </a:p>
          <a:p>
            <a:endParaRPr lang="en-US" sz="1200" dirty="0">
              <a:solidFill>
                <a:schemeClr val="bg1">
                  <a:lumMod val="50000"/>
                </a:schemeClr>
              </a:solidFill>
            </a:endParaRPr>
          </a:p>
        </p:txBody>
      </p:sp>
      <p:sp>
        <p:nvSpPr>
          <p:cNvPr id="41" name="TextBox 40">
            <a:extLst>
              <a:ext uri="{FF2B5EF4-FFF2-40B4-BE49-F238E27FC236}">
                <a16:creationId xmlns:a16="http://schemas.microsoft.com/office/drawing/2014/main" id="{D8A76DB4-FA66-43EF-9073-74629D334C9C}"/>
              </a:ext>
            </a:extLst>
          </p:cNvPr>
          <p:cNvSpPr txBox="1"/>
          <p:nvPr/>
        </p:nvSpPr>
        <p:spPr>
          <a:xfrm>
            <a:off x="4374098" y="4497462"/>
            <a:ext cx="1802058" cy="1277273"/>
          </a:xfrm>
          <a:prstGeom prst="rect">
            <a:avLst/>
          </a:prstGeom>
          <a:noFill/>
        </p:spPr>
        <p:txBody>
          <a:bodyPr wrap="square" rtlCol="0">
            <a:spAutoFit/>
          </a:bodyPr>
          <a:lstStyle/>
          <a:p>
            <a:pPr algn="ctr">
              <a:spcAft>
                <a:spcPts val="600"/>
              </a:spcAft>
            </a:pPr>
            <a:r>
              <a:rPr lang="en-US" sz="1200" dirty="0">
                <a:solidFill>
                  <a:schemeClr val="bg1">
                    <a:lumMod val="50000"/>
                  </a:schemeClr>
                </a:solidFill>
              </a:rPr>
              <a:t>Same hourly use as Set &amp; Secure, commuting back and forth to work, but slightly less reach. 88% still significant.  </a:t>
            </a:r>
          </a:p>
          <a:p>
            <a:endParaRPr lang="en-US" sz="1200" dirty="0">
              <a:solidFill>
                <a:schemeClr val="bg1">
                  <a:lumMod val="50000"/>
                </a:schemeClr>
              </a:solidFill>
            </a:endParaRPr>
          </a:p>
        </p:txBody>
      </p:sp>
      <p:sp>
        <p:nvSpPr>
          <p:cNvPr id="42" name="TextBox 41">
            <a:extLst>
              <a:ext uri="{FF2B5EF4-FFF2-40B4-BE49-F238E27FC236}">
                <a16:creationId xmlns:a16="http://schemas.microsoft.com/office/drawing/2014/main" id="{A098B7A9-BA27-453C-8D2A-F1916997B568}"/>
              </a:ext>
            </a:extLst>
          </p:cNvPr>
          <p:cNvSpPr txBox="1"/>
          <p:nvPr/>
        </p:nvSpPr>
        <p:spPr>
          <a:xfrm>
            <a:off x="6313919" y="4519591"/>
            <a:ext cx="1802058" cy="1938992"/>
          </a:xfrm>
          <a:prstGeom prst="rect">
            <a:avLst/>
          </a:prstGeom>
          <a:noFill/>
        </p:spPr>
        <p:txBody>
          <a:bodyPr wrap="square" rtlCol="0">
            <a:spAutoFit/>
          </a:bodyPr>
          <a:lstStyle/>
          <a:p>
            <a:r>
              <a:rPr lang="en-US" sz="1200" dirty="0">
                <a:solidFill>
                  <a:schemeClr val="bg1">
                    <a:lumMod val="50000"/>
                  </a:schemeClr>
                </a:solidFill>
              </a:rPr>
              <a:t>PC at work usage is higher than mobile.  This is the only segment that does this. They are career building and spending a lot of time at work. PC at home has slightly higher reach but still 8 hours a week.</a:t>
            </a:r>
          </a:p>
        </p:txBody>
      </p:sp>
      <p:sp>
        <p:nvSpPr>
          <p:cNvPr id="43" name="TextBox 42">
            <a:extLst>
              <a:ext uri="{FF2B5EF4-FFF2-40B4-BE49-F238E27FC236}">
                <a16:creationId xmlns:a16="http://schemas.microsoft.com/office/drawing/2014/main" id="{0D679F7F-FE48-45FD-9F93-A2871007E138}"/>
              </a:ext>
            </a:extLst>
          </p:cNvPr>
          <p:cNvSpPr txBox="1"/>
          <p:nvPr/>
        </p:nvSpPr>
        <p:spPr>
          <a:xfrm>
            <a:off x="8326652" y="4545660"/>
            <a:ext cx="1802058" cy="1384995"/>
          </a:xfrm>
          <a:prstGeom prst="rect">
            <a:avLst/>
          </a:prstGeom>
          <a:noFill/>
        </p:spPr>
        <p:txBody>
          <a:bodyPr wrap="square" rtlCol="0">
            <a:spAutoFit/>
          </a:bodyPr>
          <a:lstStyle/>
          <a:p>
            <a:r>
              <a:rPr lang="en-US" sz="1200" dirty="0">
                <a:solidFill>
                  <a:schemeClr val="bg1">
                    <a:lumMod val="50000"/>
                  </a:schemeClr>
                </a:solidFill>
              </a:rPr>
              <a:t>Along with over 7 hours a week of streaming media, this segment is the heaviest user of Tablet as well at 56% and 7.5 hours a week for tablet use.</a:t>
            </a:r>
          </a:p>
        </p:txBody>
      </p:sp>
      <p:sp>
        <p:nvSpPr>
          <p:cNvPr id="44" name="TextBox 43">
            <a:extLst>
              <a:ext uri="{FF2B5EF4-FFF2-40B4-BE49-F238E27FC236}">
                <a16:creationId xmlns:a16="http://schemas.microsoft.com/office/drawing/2014/main" id="{AECABB78-EA18-46DF-9DBD-7BC048C56045}"/>
              </a:ext>
            </a:extLst>
          </p:cNvPr>
          <p:cNvSpPr txBox="1"/>
          <p:nvPr/>
        </p:nvSpPr>
        <p:spPr>
          <a:xfrm>
            <a:off x="10212203" y="4487660"/>
            <a:ext cx="1802058" cy="1569660"/>
          </a:xfrm>
          <a:prstGeom prst="rect">
            <a:avLst/>
          </a:prstGeom>
          <a:noFill/>
        </p:spPr>
        <p:txBody>
          <a:bodyPr wrap="square" rtlCol="0">
            <a:spAutoFit/>
          </a:bodyPr>
          <a:lstStyle/>
          <a:p>
            <a:r>
              <a:rPr lang="en-US" sz="1200" dirty="0">
                <a:solidFill>
                  <a:schemeClr val="bg1">
                    <a:lumMod val="50000"/>
                  </a:schemeClr>
                </a:solidFill>
              </a:rPr>
              <a:t>A portion of the segment still reads the paper but spends only 1.5 hours a week. Magazine however, does well with 57% reach and over 3 hours per week. </a:t>
            </a:r>
          </a:p>
        </p:txBody>
      </p:sp>
      <p:sp>
        <p:nvSpPr>
          <p:cNvPr id="47" name="Title 1"/>
          <p:cNvSpPr>
            <a:spLocks noGrp="1"/>
          </p:cNvSpPr>
          <p:nvPr>
            <p:ph type="title"/>
          </p:nvPr>
        </p:nvSpPr>
        <p:spPr>
          <a:xfrm>
            <a:off x="485115" y="36154"/>
            <a:ext cx="11157817" cy="660511"/>
          </a:xfrm>
        </p:spPr>
        <p:txBody>
          <a:bodyPr/>
          <a:lstStyle/>
          <a:p>
            <a:r>
              <a:rPr lang="en-US" sz="3600" dirty="0"/>
              <a:t>Segment 4 – Too Busy 40-49</a:t>
            </a:r>
          </a:p>
        </p:txBody>
      </p:sp>
    </p:spTree>
    <p:extLst>
      <p:ext uri="{BB962C8B-B14F-4D97-AF65-F5344CB8AC3E}">
        <p14:creationId xmlns:p14="http://schemas.microsoft.com/office/powerpoint/2010/main" val="2634148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500"/>
                                        <p:tgtEl>
                                          <p:spTgt spid="2"/>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49" presetClass="entr" presetSubtype="0" decel="10000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 calcmode="lin" valueType="num">
                                      <p:cBhvr>
                                        <p:cTn id="18" dur="500" fill="hold"/>
                                        <p:tgtEl>
                                          <p:spTgt spid="22"/>
                                        </p:tgtEl>
                                        <p:attrNameLst>
                                          <p:attrName>style.rotation</p:attrName>
                                        </p:attrNameLst>
                                      </p:cBhvr>
                                      <p:tavLst>
                                        <p:tav tm="0">
                                          <p:val>
                                            <p:fltVal val="360"/>
                                          </p:val>
                                        </p:tav>
                                        <p:tav tm="100000">
                                          <p:val>
                                            <p:fltVal val="0"/>
                                          </p:val>
                                        </p:tav>
                                      </p:tavLst>
                                    </p:anim>
                                    <p:animEffect transition="in" filter="fade">
                                      <p:cBhvr>
                                        <p:cTn id="19" dur="500"/>
                                        <p:tgtEl>
                                          <p:spTgt spid="22"/>
                                        </p:tgtEl>
                                      </p:cBhvr>
                                    </p:animEffect>
                                  </p:childTnLst>
                                </p:cTn>
                              </p:par>
                              <p:par>
                                <p:cTn id="20" presetID="2" presetClass="entr" presetSubtype="4" accel="20000" decel="8000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1500"/>
                                        <p:tgtEl>
                                          <p:spTgt spid="7"/>
                                        </p:tgtEl>
                                      </p:cBhvr>
                                    </p:animEffect>
                                  </p:childTnLst>
                                </p:cTn>
                              </p:par>
                            </p:childTnLst>
                          </p:cTn>
                        </p:par>
                        <p:par>
                          <p:cTn id="28" fill="hold">
                            <p:stCondLst>
                              <p:cond delay="35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fltVal val="0"/>
                                          </p:val>
                                        </p:tav>
                                        <p:tav tm="100000">
                                          <p:val>
                                            <p:strVal val="#ppt_h"/>
                                          </p:val>
                                        </p:tav>
                                      </p:tavLst>
                                    </p:anim>
                                    <p:anim calcmode="lin" valueType="num">
                                      <p:cBhvr>
                                        <p:cTn id="38" dur="500" fill="hold"/>
                                        <p:tgtEl>
                                          <p:spTgt spid="23"/>
                                        </p:tgtEl>
                                        <p:attrNameLst>
                                          <p:attrName>style.rotation</p:attrName>
                                        </p:attrNameLst>
                                      </p:cBhvr>
                                      <p:tavLst>
                                        <p:tav tm="0">
                                          <p:val>
                                            <p:fltVal val="360"/>
                                          </p:val>
                                        </p:tav>
                                        <p:tav tm="100000">
                                          <p:val>
                                            <p:fltVal val="0"/>
                                          </p:val>
                                        </p:tav>
                                      </p:tavLst>
                                    </p:anim>
                                    <p:animEffect transition="in" filter="fade">
                                      <p:cBhvr>
                                        <p:cTn id="39" dur="500"/>
                                        <p:tgtEl>
                                          <p:spTgt spid="23"/>
                                        </p:tgtEl>
                                      </p:cBhvr>
                                    </p:animEffect>
                                  </p:childTnLst>
                                </p:cTn>
                              </p:par>
                              <p:par>
                                <p:cTn id="40" presetID="2" presetClass="entr" presetSubtype="4" accel="20000" decel="8000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1" presetClass="entr" presetSubtype="1"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heel(1)">
                                      <p:cBhvr>
                                        <p:cTn id="47" dur="1500"/>
                                        <p:tgtEl>
                                          <p:spTgt spid="10"/>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par>
                                <p:cTn id="54" presetID="49" presetClass="entr" presetSubtype="0" decel="10000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500" fill="hold"/>
                                        <p:tgtEl>
                                          <p:spTgt spid="24"/>
                                        </p:tgtEl>
                                        <p:attrNameLst>
                                          <p:attrName>ppt_w</p:attrName>
                                        </p:attrNameLst>
                                      </p:cBhvr>
                                      <p:tavLst>
                                        <p:tav tm="0">
                                          <p:val>
                                            <p:fltVal val="0"/>
                                          </p:val>
                                        </p:tav>
                                        <p:tav tm="100000">
                                          <p:val>
                                            <p:strVal val="#ppt_w"/>
                                          </p:val>
                                        </p:tav>
                                      </p:tavLst>
                                    </p:anim>
                                    <p:anim calcmode="lin" valueType="num">
                                      <p:cBhvr>
                                        <p:cTn id="57" dur="500" fill="hold"/>
                                        <p:tgtEl>
                                          <p:spTgt spid="24"/>
                                        </p:tgtEl>
                                        <p:attrNameLst>
                                          <p:attrName>ppt_h</p:attrName>
                                        </p:attrNameLst>
                                      </p:cBhvr>
                                      <p:tavLst>
                                        <p:tav tm="0">
                                          <p:val>
                                            <p:fltVal val="0"/>
                                          </p:val>
                                        </p:tav>
                                        <p:tav tm="100000">
                                          <p:val>
                                            <p:strVal val="#ppt_h"/>
                                          </p:val>
                                        </p:tav>
                                      </p:tavLst>
                                    </p:anim>
                                    <p:anim calcmode="lin" valueType="num">
                                      <p:cBhvr>
                                        <p:cTn id="58" dur="500" fill="hold"/>
                                        <p:tgtEl>
                                          <p:spTgt spid="24"/>
                                        </p:tgtEl>
                                        <p:attrNameLst>
                                          <p:attrName>style.rotation</p:attrName>
                                        </p:attrNameLst>
                                      </p:cBhvr>
                                      <p:tavLst>
                                        <p:tav tm="0">
                                          <p:val>
                                            <p:fltVal val="360"/>
                                          </p:val>
                                        </p:tav>
                                        <p:tav tm="100000">
                                          <p:val>
                                            <p:fltVal val="0"/>
                                          </p:val>
                                        </p:tav>
                                      </p:tavLst>
                                    </p:anim>
                                    <p:animEffect transition="in" filter="fade">
                                      <p:cBhvr>
                                        <p:cTn id="59" dur="500"/>
                                        <p:tgtEl>
                                          <p:spTgt spid="24"/>
                                        </p:tgtEl>
                                      </p:cBhvr>
                                    </p:animEffect>
                                  </p:childTnLst>
                                </p:cTn>
                              </p:par>
                              <p:par>
                                <p:cTn id="60" presetID="2" presetClass="entr" presetSubtype="4" accel="20000" decel="8000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additive="base">
                                        <p:cTn id="62" dur="500" fill="hold"/>
                                        <p:tgtEl>
                                          <p:spTgt spid="19"/>
                                        </p:tgtEl>
                                        <p:attrNameLst>
                                          <p:attrName>ppt_x</p:attrName>
                                        </p:attrNameLst>
                                      </p:cBhvr>
                                      <p:tavLst>
                                        <p:tav tm="0">
                                          <p:val>
                                            <p:strVal val="#ppt_x"/>
                                          </p:val>
                                        </p:tav>
                                        <p:tav tm="100000">
                                          <p:val>
                                            <p:strVal val="#ppt_x"/>
                                          </p:val>
                                        </p:tav>
                                      </p:tavLst>
                                    </p:anim>
                                    <p:anim calcmode="lin" valueType="num">
                                      <p:cBhvr additive="base">
                                        <p:cTn id="63" dur="500" fill="hold"/>
                                        <p:tgtEl>
                                          <p:spTgt spid="19"/>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1" presetClass="entr" presetSubtype="1"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heel(1)">
                                      <p:cBhvr>
                                        <p:cTn id="67" dur="1500"/>
                                        <p:tgtEl>
                                          <p:spTgt spid="13"/>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p:cTn id="71" dur="500" fill="hold"/>
                                        <p:tgtEl>
                                          <p:spTgt spid="14"/>
                                        </p:tgtEl>
                                        <p:attrNameLst>
                                          <p:attrName>ppt_w</p:attrName>
                                        </p:attrNameLst>
                                      </p:cBhvr>
                                      <p:tavLst>
                                        <p:tav tm="0">
                                          <p:val>
                                            <p:fltVal val="0"/>
                                          </p:val>
                                        </p:tav>
                                        <p:tav tm="100000">
                                          <p:val>
                                            <p:strVal val="#ppt_w"/>
                                          </p:val>
                                        </p:tav>
                                      </p:tavLst>
                                    </p:anim>
                                    <p:anim calcmode="lin" valueType="num">
                                      <p:cBhvr>
                                        <p:cTn id="72" dur="500" fill="hold"/>
                                        <p:tgtEl>
                                          <p:spTgt spid="14"/>
                                        </p:tgtEl>
                                        <p:attrNameLst>
                                          <p:attrName>ppt_h</p:attrName>
                                        </p:attrNameLst>
                                      </p:cBhvr>
                                      <p:tavLst>
                                        <p:tav tm="0">
                                          <p:val>
                                            <p:fltVal val="0"/>
                                          </p:val>
                                        </p:tav>
                                        <p:tav tm="100000">
                                          <p:val>
                                            <p:strVal val="#ppt_h"/>
                                          </p:val>
                                        </p:tav>
                                      </p:tavLst>
                                    </p:anim>
                                    <p:animEffect transition="in" filter="fade">
                                      <p:cBhvr>
                                        <p:cTn id="73" dur="500"/>
                                        <p:tgtEl>
                                          <p:spTgt spid="14"/>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ppt_w</p:attrName>
                                        </p:attrNameLst>
                                      </p:cBhvr>
                                      <p:tavLst>
                                        <p:tav tm="0">
                                          <p:val>
                                            <p:fltVal val="0"/>
                                          </p:val>
                                        </p:tav>
                                        <p:tav tm="100000">
                                          <p:val>
                                            <p:strVal val="#ppt_w"/>
                                          </p:val>
                                        </p:tav>
                                      </p:tavLst>
                                    </p:anim>
                                    <p:anim calcmode="lin" valueType="num">
                                      <p:cBhvr>
                                        <p:cTn id="77" dur="500" fill="hold"/>
                                        <p:tgtEl>
                                          <p:spTgt spid="25"/>
                                        </p:tgtEl>
                                        <p:attrNameLst>
                                          <p:attrName>ppt_h</p:attrName>
                                        </p:attrNameLst>
                                      </p:cBhvr>
                                      <p:tavLst>
                                        <p:tav tm="0">
                                          <p:val>
                                            <p:fltVal val="0"/>
                                          </p:val>
                                        </p:tav>
                                        <p:tav tm="100000">
                                          <p:val>
                                            <p:strVal val="#ppt_h"/>
                                          </p:val>
                                        </p:tav>
                                      </p:tavLst>
                                    </p:anim>
                                    <p:anim calcmode="lin" valueType="num">
                                      <p:cBhvr>
                                        <p:cTn id="78" dur="500" fill="hold"/>
                                        <p:tgtEl>
                                          <p:spTgt spid="25"/>
                                        </p:tgtEl>
                                        <p:attrNameLst>
                                          <p:attrName>style.rotation</p:attrName>
                                        </p:attrNameLst>
                                      </p:cBhvr>
                                      <p:tavLst>
                                        <p:tav tm="0">
                                          <p:val>
                                            <p:fltVal val="360"/>
                                          </p:val>
                                        </p:tav>
                                        <p:tav tm="100000">
                                          <p:val>
                                            <p:fltVal val="0"/>
                                          </p:val>
                                        </p:tav>
                                      </p:tavLst>
                                    </p:anim>
                                    <p:animEffect transition="in" filter="fade">
                                      <p:cBhvr>
                                        <p:cTn id="79" dur="500"/>
                                        <p:tgtEl>
                                          <p:spTgt spid="25"/>
                                        </p:tgtEl>
                                      </p:cBhvr>
                                    </p:animEffect>
                                  </p:childTnLst>
                                </p:cTn>
                              </p:par>
                              <p:par>
                                <p:cTn id="80" presetID="2" presetClass="entr" presetSubtype="4" accel="20000" decel="80000"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additive="base">
                                        <p:cTn id="82" dur="500" fill="hold"/>
                                        <p:tgtEl>
                                          <p:spTgt spid="20"/>
                                        </p:tgtEl>
                                        <p:attrNameLst>
                                          <p:attrName>ppt_x</p:attrName>
                                        </p:attrNameLst>
                                      </p:cBhvr>
                                      <p:tavLst>
                                        <p:tav tm="0">
                                          <p:val>
                                            <p:strVal val="#ppt_x"/>
                                          </p:val>
                                        </p:tav>
                                        <p:tav tm="100000">
                                          <p:val>
                                            <p:strVal val="#ppt_x"/>
                                          </p:val>
                                        </p:tav>
                                      </p:tavLst>
                                    </p:anim>
                                    <p:anim calcmode="lin" valueType="num">
                                      <p:cBhvr additive="base">
                                        <p:cTn id="83" dur="500" fill="hold"/>
                                        <p:tgtEl>
                                          <p:spTgt spid="20"/>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1" presetClass="entr" presetSubtype="1" fill="hold" grpId="0" nodeType="after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heel(1)">
                                      <p:cBhvr>
                                        <p:cTn id="87" dur="1500"/>
                                        <p:tgtEl>
                                          <p:spTgt spid="26"/>
                                        </p:tgtEl>
                                      </p:cBhvr>
                                    </p:animEffect>
                                  </p:childTnLst>
                                </p:cTn>
                              </p:par>
                            </p:childTnLst>
                          </p:cTn>
                        </p:par>
                        <p:par>
                          <p:cTn id="88" fill="hold">
                            <p:stCondLst>
                              <p:cond delay="9500"/>
                            </p:stCondLst>
                            <p:childTnLst>
                              <p:par>
                                <p:cTn id="89" presetID="53" presetClass="entr" presetSubtype="16" fill="hold" grpId="0" nodeType="after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p:cTn id="91" dur="500" fill="hold"/>
                                        <p:tgtEl>
                                          <p:spTgt spid="27"/>
                                        </p:tgtEl>
                                        <p:attrNameLst>
                                          <p:attrName>ppt_w</p:attrName>
                                        </p:attrNameLst>
                                      </p:cBhvr>
                                      <p:tavLst>
                                        <p:tav tm="0">
                                          <p:val>
                                            <p:fltVal val="0"/>
                                          </p:val>
                                        </p:tav>
                                        <p:tav tm="100000">
                                          <p:val>
                                            <p:strVal val="#ppt_w"/>
                                          </p:val>
                                        </p:tav>
                                      </p:tavLst>
                                    </p:anim>
                                    <p:anim calcmode="lin" valueType="num">
                                      <p:cBhvr>
                                        <p:cTn id="92" dur="500" fill="hold"/>
                                        <p:tgtEl>
                                          <p:spTgt spid="27"/>
                                        </p:tgtEl>
                                        <p:attrNameLst>
                                          <p:attrName>ppt_h</p:attrName>
                                        </p:attrNameLst>
                                      </p:cBhvr>
                                      <p:tavLst>
                                        <p:tav tm="0">
                                          <p:val>
                                            <p:fltVal val="0"/>
                                          </p:val>
                                        </p:tav>
                                        <p:tav tm="100000">
                                          <p:val>
                                            <p:strVal val="#ppt_h"/>
                                          </p:val>
                                        </p:tav>
                                      </p:tavLst>
                                    </p:anim>
                                    <p:animEffect transition="in" filter="fade">
                                      <p:cBhvr>
                                        <p:cTn id="93" dur="500"/>
                                        <p:tgtEl>
                                          <p:spTgt spid="27"/>
                                        </p:tgtEl>
                                      </p:cBhvr>
                                    </p:animEffect>
                                  </p:childTnLst>
                                </p:cTn>
                              </p:par>
                              <p:par>
                                <p:cTn id="94" presetID="49" presetClass="entr" presetSubtype="0" decel="100000" fill="hold" grpId="0" nodeType="withEffect">
                                  <p:stCondLst>
                                    <p:cond delay="0"/>
                                  </p:stCondLst>
                                  <p:childTnLst>
                                    <p:set>
                                      <p:cBhvr>
                                        <p:cTn id="95" dur="1" fill="hold">
                                          <p:stCondLst>
                                            <p:cond delay="0"/>
                                          </p:stCondLst>
                                        </p:cTn>
                                        <p:tgtEl>
                                          <p:spTgt spid="28"/>
                                        </p:tgtEl>
                                        <p:attrNameLst>
                                          <p:attrName>style.visibility</p:attrName>
                                        </p:attrNameLst>
                                      </p:cBhvr>
                                      <p:to>
                                        <p:strVal val="visible"/>
                                      </p:to>
                                    </p:set>
                                    <p:anim calcmode="lin" valueType="num">
                                      <p:cBhvr>
                                        <p:cTn id="96" dur="500" fill="hold"/>
                                        <p:tgtEl>
                                          <p:spTgt spid="28"/>
                                        </p:tgtEl>
                                        <p:attrNameLst>
                                          <p:attrName>ppt_w</p:attrName>
                                        </p:attrNameLst>
                                      </p:cBhvr>
                                      <p:tavLst>
                                        <p:tav tm="0">
                                          <p:val>
                                            <p:fltVal val="0"/>
                                          </p:val>
                                        </p:tav>
                                        <p:tav tm="100000">
                                          <p:val>
                                            <p:strVal val="#ppt_w"/>
                                          </p:val>
                                        </p:tav>
                                      </p:tavLst>
                                    </p:anim>
                                    <p:anim calcmode="lin" valueType="num">
                                      <p:cBhvr>
                                        <p:cTn id="97" dur="500" fill="hold"/>
                                        <p:tgtEl>
                                          <p:spTgt spid="28"/>
                                        </p:tgtEl>
                                        <p:attrNameLst>
                                          <p:attrName>ppt_h</p:attrName>
                                        </p:attrNameLst>
                                      </p:cBhvr>
                                      <p:tavLst>
                                        <p:tav tm="0">
                                          <p:val>
                                            <p:fltVal val="0"/>
                                          </p:val>
                                        </p:tav>
                                        <p:tav tm="100000">
                                          <p:val>
                                            <p:strVal val="#ppt_h"/>
                                          </p:val>
                                        </p:tav>
                                      </p:tavLst>
                                    </p:anim>
                                    <p:anim calcmode="lin" valueType="num">
                                      <p:cBhvr>
                                        <p:cTn id="98" dur="500" fill="hold"/>
                                        <p:tgtEl>
                                          <p:spTgt spid="28"/>
                                        </p:tgtEl>
                                        <p:attrNameLst>
                                          <p:attrName>style.rotation</p:attrName>
                                        </p:attrNameLst>
                                      </p:cBhvr>
                                      <p:tavLst>
                                        <p:tav tm="0">
                                          <p:val>
                                            <p:fltVal val="360"/>
                                          </p:val>
                                        </p:tav>
                                        <p:tav tm="100000">
                                          <p:val>
                                            <p:fltVal val="0"/>
                                          </p:val>
                                        </p:tav>
                                      </p:tavLst>
                                    </p:anim>
                                    <p:animEffect transition="in" filter="fade">
                                      <p:cBhvr>
                                        <p:cTn id="99" dur="500"/>
                                        <p:tgtEl>
                                          <p:spTgt spid="28"/>
                                        </p:tgtEl>
                                      </p:cBhvr>
                                    </p:animEffect>
                                  </p:childTnLst>
                                </p:cTn>
                              </p:par>
                            </p:childTnLst>
                          </p:cTn>
                        </p:par>
                        <p:par>
                          <p:cTn id="100" fill="hold">
                            <p:stCondLst>
                              <p:cond delay="10000"/>
                            </p:stCondLst>
                            <p:childTnLst>
                              <p:par>
                                <p:cTn id="101" presetID="21" presetClass="entr" presetSubtype="1"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wheel(1)">
                                      <p:cBhvr>
                                        <p:cTn id="103" dur="1500"/>
                                        <p:tgtEl>
                                          <p:spTgt spid="29"/>
                                        </p:tgtEl>
                                      </p:cBhvr>
                                    </p:animEffect>
                                  </p:childTnLst>
                                </p:cTn>
                              </p:par>
                            </p:childTnLst>
                          </p:cTn>
                        </p:par>
                        <p:par>
                          <p:cTn id="104" fill="hold">
                            <p:stCondLst>
                              <p:cond delay="11500"/>
                            </p:stCondLst>
                            <p:childTnLst>
                              <p:par>
                                <p:cTn id="105" presetID="53" presetClass="entr" presetSubtype="16" fill="hold" grpId="0" nodeType="afterEffect">
                                  <p:stCondLst>
                                    <p:cond delay="0"/>
                                  </p:stCondLst>
                                  <p:childTnLst>
                                    <p:set>
                                      <p:cBhvr>
                                        <p:cTn id="106" dur="1" fill="hold">
                                          <p:stCondLst>
                                            <p:cond delay="0"/>
                                          </p:stCondLst>
                                        </p:cTn>
                                        <p:tgtEl>
                                          <p:spTgt spid="30"/>
                                        </p:tgtEl>
                                        <p:attrNameLst>
                                          <p:attrName>style.visibility</p:attrName>
                                        </p:attrNameLst>
                                      </p:cBhvr>
                                      <p:to>
                                        <p:strVal val="visible"/>
                                      </p:to>
                                    </p:set>
                                    <p:anim calcmode="lin" valueType="num">
                                      <p:cBhvr>
                                        <p:cTn id="107" dur="500" fill="hold"/>
                                        <p:tgtEl>
                                          <p:spTgt spid="30"/>
                                        </p:tgtEl>
                                        <p:attrNameLst>
                                          <p:attrName>ppt_w</p:attrName>
                                        </p:attrNameLst>
                                      </p:cBhvr>
                                      <p:tavLst>
                                        <p:tav tm="0">
                                          <p:val>
                                            <p:fltVal val="0"/>
                                          </p:val>
                                        </p:tav>
                                        <p:tav tm="100000">
                                          <p:val>
                                            <p:strVal val="#ppt_w"/>
                                          </p:val>
                                        </p:tav>
                                      </p:tavLst>
                                    </p:anim>
                                    <p:anim calcmode="lin" valueType="num">
                                      <p:cBhvr>
                                        <p:cTn id="108" dur="500" fill="hold"/>
                                        <p:tgtEl>
                                          <p:spTgt spid="30"/>
                                        </p:tgtEl>
                                        <p:attrNameLst>
                                          <p:attrName>ppt_h</p:attrName>
                                        </p:attrNameLst>
                                      </p:cBhvr>
                                      <p:tavLst>
                                        <p:tav tm="0">
                                          <p:val>
                                            <p:fltVal val="0"/>
                                          </p:val>
                                        </p:tav>
                                        <p:tav tm="100000">
                                          <p:val>
                                            <p:strVal val="#ppt_h"/>
                                          </p:val>
                                        </p:tav>
                                      </p:tavLst>
                                    </p:anim>
                                    <p:animEffect transition="in" filter="fade">
                                      <p:cBhvr>
                                        <p:cTn id="109" dur="500"/>
                                        <p:tgtEl>
                                          <p:spTgt spid="30"/>
                                        </p:tgtEl>
                                      </p:cBhvr>
                                    </p:animEffect>
                                  </p:childTnLst>
                                </p:cTn>
                              </p:par>
                              <p:par>
                                <p:cTn id="110" presetID="49" presetClass="entr" presetSubtype="0" decel="100000" fill="hold" grpId="0" nodeType="withEffect">
                                  <p:stCondLst>
                                    <p:cond delay="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500" fill="hold"/>
                                        <p:tgtEl>
                                          <p:spTgt spid="31"/>
                                        </p:tgtEl>
                                        <p:attrNameLst>
                                          <p:attrName>ppt_w</p:attrName>
                                        </p:attrNameLst>
                                      </p:cBhvr>
                                      <p:tavLst>
                                        <p:tav tm="0">
                                          <p:val>
                                            <p:fltVal val="0"/>
                                          </p:val>
                                        </p:tav>
                                        <p:tav tm="100000">
                                          <p:val>
                                            <p:strVal val="#ppt_w"/>
                                          </p:val>
                                        </p:tav>
                                      </p:tavLst>
                                    </p:anim>
                                    <p:anim calcmode="lin" valueType="num">
                                      <p:cBhvr>
                                        <p:cTn id="113" dur="500" fill="hold"/>
                                        <p:tgtEl>
                                          <p:spTgt spid="31"/>
                                        </p:tgtEl>
                                        <p:attrNameLst>
                                          <p:attrName>ppt_h</p:attrName>
                                        </p:attrNameLst>
                                      </p:cBhvr>
                                      <p:tavLst>
                                        <p:tav tm="0">
                                          <p:val>
                                            <p:fltVal val="0"/>
                                          </p:val>
                                        </p:tav>
                                        <p:tav tm="100000">
                                          <p:val>
                                            <p:strVal val="#ppt_h"/>
                                          </p:val>
                                        </p:tav>
                                      </p:tavLst>
                                    </p:anim>
                                    <p:anim calcmode="lin" valueType="num">
                                      <p:cBhvr>
                                        <p:cTn id="114" dur="500" fill="hold"/>
                                        <p:tgtEl>
                                          <p:spTgt spid="31"/>
                                        </p:tgtEl>
                                        <p:attrNameLst>
                                          <p:attrName>style.rotation</p:attrName>
                                        </p:attrNameLst>
                                      </p:cBhvr>
                                      <p:tavLst>
                                        <p:tav tm="0">
                                          <p:val>
                                            <p:fltVal val="360"/>
                                          </p:val>
                                        </p:tav>
                                        <p:tav tm="100000">
                                          <p:val>
                                            <p:fltVal val="0"/>
                                          </p:val>
                                        </p:tav>
                                      </p:tavLst>
                                    </p:anim>
                                    <p:animEffect transition="in" filter="fade">
                                      <p:cBhvr>
                                        <p:cTn id="115" dur="500"/>
                                        <p:tgtEl>
                                          <p:spTgt spid="31"/>
                                        </p:tgtEl>
                                      </p:cBhvr>
                                    </p:animEffect>
                                  </p:childTnLst>
                                </p:cTn>
                              </p:par>
                              <p:par>
                                <p:cTn id="116" presetID="2" presetClass="entr" presetSubtype="4" accel="20000" decel="80000" fill="hold" grpId="0" nodeType="withEffect">
                                  <p:stCondLst>
                                    <p:cond delay="0"/>
                                  </p:stCondLst>
                                  <p:childTnLst>
                                    <p:set>
                                      <p:cBhvr>
                                        <p:cTn id="117" dur="1" fill="hold">
                                          <p:stCondLst>
                                            <p:cond delay="0"/>
                                          </p:stCondLst>
                                        </p:cTn>
                                        <p:tgtEl>
                                          <p:spTgt spid="32"/>
                                        </p:tgtEl>
                                        <p:attrNameLst>
                                          <p:attrName>style.visibility</p:attrName>
                                        </p:attrNameLst>
                                      </p:cBhvr>
                                      <p:to>
                                        <p:strVal val="visible"/>
                                      </p:to>
                                    </p:set>
                                    <p:anim calcmode="lin" valueType="num">
                                      <p:cBhvr additive="base">
                                        <p:cTn id="118" dur="500" fill="hold"/>
                                        <p:tgtEl>
                                          <p:spTgt spid="32"/>
                                        </p:tgtEl>
                                        <p:attrNameLst>
                                          <p:attrName>ppt_x</p:attrName>
                                        </p:attrNameLst>
                                      </p:cBhvr>
                                      <p:tavLst>
                                        <p:tav tm="0">
                                          <p:val>
                                            <p:strVal val="#ppt_x"/>
                                          </p:val>
                                        </p:tav>
                                        <p:tav tm="100000">
                                          <p:val>
                                            <p:strVal val="#ppt_x"/>
                                          </p:val>
                                        </p:tav>
                                      </p:tavLst>
                                    </p:anim>
                                    <p:anim calcmode="lin" valueType="num">
                                      <p:cBhvr additive="base">
                                        <p:cTn id="119" dur="500" fill="hold"/>
                                        <p:tgtEl>
                                          <p:spTgt spid="32"/>
                                        </p:tgtEl>
                                        <p:attrNameLst>
                                          <p:attrName>ppt_y</p:attrName>
                                        </p:attrNameLst>
                                      </p:cBhvr>
                                      <p:tavLst>
                                        <p:tav tm="0">
                                          <p:val>
                                            <p:strVal val="1+#ppt_h/2"/>
                                          </p:val>
                                        </p:tav>
                                        <p:tav tm="100000">
                                          <p:val>
                                            <p:strVal val="#ppt_y"/>
                                          </p:val>
                                        </p:tav>
                                      </p:tavLst>
                                    </p:anim>
                                  </p:childTnLst>
                                </p:cTn>
                              </p:par>
                              <p:par>
                                <p:cTn id="120" presetID="2" presetClass="entr" presetSubtype="4" accel="20000" decel="80000" fill="hold" grpId="0" nodeType="withEffect">
                                  <p:stCondLst>
                                    <p:cond delay="0"/>
                                  </p:stCondLst>
                                  <p:childTnLst>
                                    <p:set>
                                      <p:cBhvr>
                                        <p:cTn id="121" dur="1" fill="hold">
                                          <p:stCondLst>
                                            <p:cond delay="0"/>
                                          </p:stCondLst>
                                        </p:cTn>
                                        <p:tgtEl>
                                          <p:spTgt spid="33"/>
                                        </p:tgtEl>
                                        <p:attrNameLst>
                                          <p:attrName>style.visibility</p:attrName>
                                        </p:attrNameLst>
                                      </p:cBhvr>
                                      <p:to>
                                        <p:strVal val="visible"/>
                                      </p:to>
                                    </p:set>
                                    <p:anim calcmode="lin" valueType="num">
                                      <p:cBhvr additive="base">
                                        <p:cTn id="122" dur="500" fill="hold"/>
                                        <p:tgtEl>
                                          <p:spTgt spid="33"/>
                                        </p:tgtEl>
                                        <p:attrNameLst>
                                          <p:attrName>ppt_x</p:attrName>
                                        </p:attrNameLst>
                                      </p:cBhvr>
                                      <p:tavLst>
                                        <p:tav tm="0">
                                          <p:val>
                                            <p:strVal val="#ppt_x"/>
                                          </p:val>
                                        </p:tav>
                                        <p:tav tm="100000">
                                          <p:val>
                                            <p:strVal val="#ppt_x"/>
                                          </p:val>
                                        </p:tav>
                                      </p:tavLst>
                                    </p:anim>
                                    <p:anim calcmode="lin" valueType="num">
                                      <p:cBhvr additive="base">
                                        <p:cTn id="12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P spid="8" grpId="0" animBg="1"/>
      <p:bldP spid="10" grpId="0" animBg="1"/>
      <p:bldP spid="11" grpId="0" animBg="1"/>
      <p:bldP spid="13" grpId="0" animBg="1"/>
      <p:bldP spid="14" grpId="0" animBg="1"/>
      <p:bldP spid="17" grpId="0"/>
      <p:bldP spid="18" grpId="0"/>
      <p:bldP spid="19" grpId="0"/>
      <p:bldP spid="20" grpId="0"/>
      <p:bldP spid="22" grpId="0"/>
      <p:bldP spid="23" grpId="0"/>
      <p:bldP spid="24" grpId="0"/>
      <p:bldP spid="25" grpId="0"/>
      <p:bldP spid="26" grpId="0" animBg="1"/>
      <p:bldP spid="27" grpId="0" animBg="1"/>
      <p:bldP spid="28" grpId="0"/>
      <p:bldP spid="29" grpId="0" animBg="1"/>
      <p:bldP spid="30" grpId="0" animBg="1"/>
      <p:bldP spid="31" grpId="0"/>
      <p:bldP spid="32"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p:cNvSpPr/>
          <p:nvPr/>
        </p:nvSpPr>
        <p:spPr>
          <a:xfrm>
            <a:off x="6861733" y="4205022"/>
            <a:ext cx="657581" cy="65775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70" name="TextBox 169"/>
          <p:cNvSpPr txBox="1"/>
          <p:nvPr/>
        </p:nvSpPr>
        <p:spPr>
          <a:xfrm>
            <a:off x="6911470" y="4166610"/>
            <a:ext cx="569592"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4</a:t>
            </a:r>
          </a:p>
        </p:txBody>
      </p:sp>
      <p:sp>
        <p:nvSpPr>
          <p:cNvPr id="172" name="Rectangle 171"/>
          <p:cNvSpPr/>
          <p:nvPr/>
        </p:nvSpPr>
        <p:spPr>
          <a:xfrm>
            <a:off x="6872103" y="5071541"/>
            <a:ext cx="657581" cy="65775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73" name="TextBox 172"/>
          <p:cNvSpPr txBox="1"/>
          <p:nvPr/>
        </p:nvSpPr>
        <p:spPr>
          <a:xfrm>
            <a:off x="6950535" y="5030512"/>
            <a:ext cx="446755"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5</a:t>
            </a:r>
          </a:p>
        </p:txBody>
      </p:sp>
      <p:sp>
        <p:nvSpPr>
          <p:cNvPr id="176" name="Rectangle 175"/>
          <p:cNvSpPr/>
          <p:nvPr/>
        </p:nvSpPr>
        <p:spPr>
          <a:xfrm>
            <a:off x="6869383" y="3303056"/>
            <a:ext cx="657581" cy="65775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77" name="TextBox 176"/>
          <p:cNvSpPr txBox="1"/>
          <p:nvPr/>
        </p:nvSpPr>
        <p:spPr>
          <a:xfrm>
            <a:off x="6929591" y="3264644"/>
            <a:ext cx="551470"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3</a:t>
            </a:r>
          </a:p>
        </p:txBody>
      </p:sp>
      <p:sp>
        <p:nvSpPr>
          <p:cNvPr id="180" name="Rectangle 179"/>
          <p:cNvSpPr/>
          <p:nvPr/>
        </p:nvSpPr>
        <p:spPr>
          <a:xfrm>
            <a:off x="6869383" y="2409718"/>
            <a:ext cx="657581" cy="65775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81" name="TextBox 180"/>
          <p:cNvSpPr txBox="1"/>
          <p:nvPr/>
        </p:nvSpPr>
        <p:spPr>
          <a:xfrm>
            <a:off x="6910621" y="2367057"/>
            <a:ext cx="551470"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2</a:t>
            </a:r>
          </a:p>
        </p:txBody>
      </p:sp>
      <p:sp>
        <p:nvSpPr>
          <p:cNvPr id="184" name="Rectangle 183"/>
          <p:cNvSpPr/>
          <p:nvPr/>
        </p:nvSpPr>
        <p:spPr>
          <a:xfrm>
            <a:off x="6877034" y="1507752"/>
            <a:ext cx="657581" cy="6577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85" name="TextBox 184"/>
          <p:cNvSpPr txBox="1"/>
          <p:nvPr/>
        </p:nvSpPr>
        <p:spPr>
          <a:xfrm>
            <a:off x="6950913" y="1469341"/>
            <a:ext cx="467319"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1</a:t>
            </a:r>
          </a:p>
        </p:txBody>
      </p:sp>
      <p:sp>
        <p:nvSpPr>
          <p:cNvPr id="17" name="Rectangle 16"/>
          <p:cNvSpPr/>
          <p:nvPr/>
        </p:nvSpPr>
        <p:spPr>
          <a:xfrm>
            <a:off x="7608116" y="1476202"/>
            <a:ext cx="3820319" cy="307783"/>
          </a:xfrm>
          <a:prstGeom prst="rect">
            <a:avLst/>
          </a:prstGeom>
        </p:spPr>
        <p:txBody>
          <a:bodyPr wrap="square" lIns="91445" tIns="45723" rIns="91445" bIns="45723">
            <a:spAutoFit/>
          </a:bodyPr>
          <a:lstStyle/>
          <a:p>
            <a:r>
              <a:rPr lang="en-US" sz="1400" dirty="0">
                <a:cs typeface="Lato Light"/>
              </a:rPr>
              <a:t>Use Smartphone 12+ hours per week</a:t>
            </a:r>
          </a:p>
        </p:txBody>
      </p:sp>
      <p:sp>
        <p:nvSpPr>
          <p:cNvPr id="18" name="Rectangle 17"/>
          <p:cNvSpPr/>
          <p:nvPr/>
        </p:nvSpPr>
        <p:spPr>
          <a:xfrm>
            <a:off x="7608494" y="2409718"/>
            <a:ext cx="3820319" cy="307783"/>
          </a:xfrm>
          <a:prstGeom prst="rect">
            <a:avLst/>
          </a:prstGeom>
        </p:spPr>
        <p:txBody>
          <a:bodyPr wrap="square" lIns="91445" tIns="45723" rIns="91445" bIns="45723">
            <a:spAutoFit/>
          </a:bodyPr>
          <a:lstStyle/>
          <a:p>
            <a:r>
              <a:rPr lang="en-US" sz="1400" dirty="0">
                <a:cs typeface="Lato Light"/>
              </a:rPr>
              <a:t>Streaming media</a:t>
            </a:r>
          </a:p>
        </p:txBody>
      </p:sp>
      <p:sp>
        <p:nvSpPr>
          <p:cNvPr id="19" name="Rectangle 18"/>
          <p:cNvSpPr/>
          <p:nvPr/>
        </p:nvSpPr>
        <p:spPr>
          <a:xfrm>
            <a:off x="7566523" y="3341551"/>
            <a:ext cx="4154743" cy="307783"/>
          </a:xfrm>
          <a:prstGeom prst="rect">
            <a:avLst/>
          </a:prstGeom>
        </p:spPr>
        <p:txBody>
          <a:bodyPr wrap="square" lIns="91445" tIns="45723" rIns="91445" bIns="45723">
            <a:spAutoFit/>
          </a:bodyPr>
          <a:lstStyle/>
          <a:p>
            <a:r>
              <a:rPr lang="en-US" sz="1400" dirty="0">
                <a:cs typeface="Lato Light"/>
              </a:rPr>
              <a:t>Listening to music</a:t>
            </a:r>
          </a:p>
        </p:txBody>
      </p:sp>
      <p:sp>
        <p:nvSpPr>
          <p:cNvPr id="20" name="Rectangle 19"/>
          <p:cNvSpPr/>
          <p:nvPr/>
        </p:nvSpPr>
        <p:spPr>
          <a:xfrm>
            <a:off x="7614539" y="4167102"/>
            <a:ext cx="3820319" cy="307783"/>
          </a:xfrm>
          <a:prstGeom prst="rect">
            <a:avLst/>
          </a:prstGeom>
        </p:spPr>
        <p:txBody>
          <a:bodyPr wrap="square" lIns="91445" tIns="45723" rIns="91445" bIns="45723">
            <a:spAutoFit/>
          </a:bodyPr>
          <a:lstStyle/>
          <a:p>
            <a:r>
              <a:rPr lang="en-US" sz="1400" dirty="0">
                <a:cs typeface="Lato Light"/>
              </a:rPr>
              <a:t>Reading news online – heavy tablet use </a:t>
            </a:r>
          </a:p>
        </p:txBody>
      </p:sp>
      <p:sp>
        <p:nvSpPr>
          <p:cNvPr id="21" name="Rectangle 20"/>
          <p:cNvSpPr/>
          <p:nvPr/>
        </p:nvSpPr>
        <p:spPr>
          <a:xfrm>
            <a:off x="7614538" y="5054604"/>
            <a:ext cx="3820319" cy="307783"/>
          </a:xfrm>
          <a:prstGeom prst="rect">
            <a:avLst/>
          </a:prstGeom>
        </p:spPr>
        <p:txBody>
          <a:bodyPr wrap="square" lIns="91445" tIns="45723" rIns="91445" bIns="45723">
            <a:spAutoFit/>
          </a:bodyPr>
          <a:lstStyle/>
          <a:p>
            <a:r>
              <a:rPr lang="en-US" sz="1400" dirty="0">
                <a:cs typeface="Lato Light"/>
              </a:rPr>
              <a:t>Reading Email on Smartphone</a:t>
            </a:r>
          </a:p>
        </p:txBody>
      </p:sp>
      <p:sp>
        <p:nvSpPr>
          <p:cNvPr id="136" name="Rectangle 135"/>
          <p:cNvSpPr/>
          <p:nvPr/>
        </p:nvSpPr>
        <p:spPr>
          <a:xfrm>
            <a:off x="1016985" y="2774009"/>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7" name="Rectangle 136"/>
          <p:cNvSpPr/>
          <p:nvPr/>
        </p:nvSpPr>
        <p:spPr>
          <a:xfrm>
            <a:off x="1016985" y="2942752"/>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8" name="Rectangle 137"/>
          <p:cNvSpPr/>
          <p:nvPr/>
        </p:nvSpPr>
        <p:spPr>
          <a:xfrm>
            <a:off x="1016985" y="2436522"/>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9" name="Rectangle 138"/>
          <p:cNvSpPr/>
          <p:nvPr/>
        </p:nvSpPr>
        <p:spPr>
          <a:xfrm>
            <a:off x="1016985" y="2605265"/>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0" name="Rectangle 139"/>
          <p:cNvSpPr/>
          <p:nvPr/>
        </p:nvSpPr>
        <p:spPr>
          <a:xfrm>
            <a:off x="1016985" y="2099033"/>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1" name="Rectangle 140"/>
          <p:cNvSpPr/>
          <p:nvPr/>
        </p:nvSpPr>
        <p:spPr>
          <a:xfrm>
            <a:off x="1016985" y="2267777"/>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2" name="Rectangle 141"/>
          <p:cNvSpPr/>
          <p:nvPr/>
        </p:nvSpPr>
        <p:spPr>
          <a:xfrm>
            <a:off x="1016985" y="1761547"/>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3" name="Rectangle 142"/>
          <p:cNvSpPr/>
          <p:nvPr/>
        </p:nvSpPr>
        <p:spPr>
          <a:xfrm>
            <a:off x="1016985" y="1930290"/>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4" name="Rectangle 143"/>
          <p:cNvSpPr/>
          <p:nvPr/>
        </p:nvSpPr>
        <p:spPr>
          <a:xfrm>
            <a:off x="1016985" y="3111495"/>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5" name="Rectangle 144"/>
          <p:cNvSpPr/>
          <p:nvPr/>
        </p:nvSpPr>
        <p:spPr>
          <a:xfrm>
            <a:off x="1016985" y="3280239"/>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6" name="Rectangle 145"/>
          <p:cNvSpPr/>
          <p:nvPr/>
        </p:nvSpPr>
        <p:spPr>
          <a:xfrm>
            <a:off x="1016985" y="4461444"/>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7" name="Rectangle 146"/>
          <p:cNvSpPr/>
          <p:nvPr/>
        </p:nvSpPr>
        <p:spPr>
          <a:xfrm>
            <a:off x="1016985" y="4630187"/>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8" name="Rectangle 147"/>
          <p:cNvSpPr/>
          <p:nvPr/>
        </p:nvSpPr>
        <p:spPr>
          <a:xfrm>
            <a:off x="1016985" y="4123957"/>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9" name="Rectangle 148"/>
          <p:cNvSpPr/>
          <p:nvPr/>
        </p:nvSpPr>
        <p:spPr>
          <a:xfrm>
            <a:off x="1016985" y="4292700"/>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0" name="Rectangle 149"/>
          <p:cNvSpPr/>
          <p:nvPr/>
        </p:nvSpPr>
        <p:spPr>
          <a:xfrm>
            <a:off x="1016985" y="3786470"/>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1" name="Rectangle 150"/>
          <p:cNvSpPr/>
          <p:nvPr/>
        </p:nvSpPr>
        <p:spPr>
          <a:xfrm>
            <a:off x="1016985" y="3955214"/>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2" name="Rectangle 151"/>
          <p:cNvSpPr/>
          <p:nvPr/>
        </p:nvSpPr>
        <p:spPr>
          <a:xfrm>
            <a:off x="1016985" y="3448982"/>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3" name="Rectangle 152"/>
          <p:cNvSpPr/>
          <p:nvPr/>
        </p:nvSpPr>
        <p:spPr>
          <a:xfrm>
            <a:off x="1016985" y="3617727"/>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4" name="Rectangle 153"/>
          <p:cNvSpPr/>
          <p:nvPr/>
        </p:nvSpPr>
        <p:spPr>
          <a:xfrm>
            <a:off x="1016985" y="4798932"/>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5" name="Rectangle 154"/>
          <p:cNvSpPr/>
          <p:nvPr/>
        </p:nvSpPr>
        <p:spPr>
          <a:xfrm>
            <a:off x="1016985" y="4967663"/>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6" name="Rectangle 155"/>
          <p:cNvSpPr/>
          <p:nvPr/>
        </p:nvSpPr>
        <p:spPr>
          <a:xfrm>
            <a:off x="2096822" y="2774009"/>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7" name="Rectangle 156"/>
          <p:cNvSpPr/>
          <p:nvPr/>
        </p:nvSpPr>
        <p:spPr>
          <a:xfrm>
            <a:off x="2096822" y="2942752"/>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8" name="Rectangle 157"/>
          <p:cNvSpPr/>
          <p:nvPr/>
        </p:nvSpPr>
        <p:spPr>
          <a:xfrm>
            <a:off x="2096822" y="2436522"/>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9" name="Rectangle 158"/>
          <p:cNvSpPr/>
          <p:nvPr/>
        </p:nvSpPr>
        <p:spPr>
          <a:xfrm>
            <a:off x="2096822" y="2605265"/>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0" name="Rectangle 159"/>
          <p:cNvSpPr/>
          <p:nvPr/>
        </p:nvSpPr>
        <p:spPr>
          <a:xfrm>
            <a:off x="2096822" y="209903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1" name="Rectangle 160"/>
          <p:cNvSpPr/>
          <p:nvPr/>
        </p:nvSpPr>
        <p:spPr>
          <a:xfrm>
            <a:off x="2096822" y="226777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2" name="Rectangle 161"/>
          <p:cNvSpPr/>
          <p:nvPr/>
        </p:nvSpPr>
        <p:spPr>
          <a:xfrm>
            <a:off x="2096822" y="176154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3" name="Rectangle 162"/>
          <p:cNvSpPr/>
          <p:nvPr/>
        </p:nvSpPr>
        <p:spPr>
          <a:xfrm>
            <a:off x="2096822" y="193029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4" name="Rectangle 163"/>
          <p:cNvSpPr/>
          <p:nvPr/>
        </p:nvSpPr>
        <p:spPr>
          <a:xfrm>
            <a:off x="2096822" y="3111495"/>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5" name="Rectangle 164"/>
          <p:cNvSpPr/>
          <p:nvPr/>
        </p:nvSpPr>
        <p:spPr>
          <a:xfrm>
            <a:off x="2096822" y="3280239"/>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6" name="Rectangle 165"/>
          <p:cNvSpPr/>
          <p:nvPr/>
        </p:nvSpPr>
        <p:spPr>
          <a:xfrm>
            <a:off x="2096822" y="4461444"/>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7" name="Rectangle 166"/>
          <p:cNvSpPr/>
          <p:nvPr/>
        </p:nvSpPr>
        <p:spPr>
          <a:xfrm>
            <a:off x="2096822" y="4630187"/>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8" name="Rectangle 167"/>
          <p:cNvSpPr/>
          <p:nvPr/>
        </p:nvSpPr>
        <p:spPr>
          <a:xfrm>
            <a:off x="2096822" y="4123957"/>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1" name="Rectangle 170"/>
          <p:cNvSpPr/>
          <p:nvPr/>
        </p:nvSpPr>
        <p:spPr>
          <a:xfrm>
            <a:off x="2096822" y="4292700"/>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4" name="Rectangle 173"/>
          <p:cNvSpPr/>
          <p:nvPr/>
        </p:nvSpPr>
        <p:spPr>
          <a:xfrm>
            <a:off x="2096822" y="3786470"/>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5" name="Rectangle 174"/>
          <p:cNvSpPr/>
          <p:nvPr/>
        </p:nvSpPr>
        <p:spPr>
          <a:xfrm>
            <a:off x="2096822" y="3955214"/>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8" name="Rectangle 177"/>
          <p:cNvSpPr/>
          <p:nvPr/>
        </p:nvSpPr>
        <p:spPr>
          <a:xfrm>
            <a:off x="2096822" y="3448982"/>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9" name="Rectangle 178"/>
          <p:cNvSpPr/>
          <p:nvPr/>
        </p:nvSpPr>
        <p:spPr>
          <a:xfrm>
            <a:off x="2096822" y="3617727"/>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2" name="Rectangle 181"/>
          <p:cNvSpPr/>
          <p:nvPr/>
        </p:nvSpPr>
        <p:spPr>
          <a:xfrm>
            <a:off x="2096822" y="4798932"/>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3" name="Rectangle 182"/>
          <p:cNvSpPr/>
          <p:nvPr/>
        </p:nvSpPr>
        <p:spPr>
          <a:xfrm>
            <a:off x="2096822" y="4967663"/>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7" name="Rectangle 186"/>
          <p:cNvSpPr/>
          <p:nvPr/>
        </p:nvSpPr>
        <p:spPr>
          <a:xfrm>
            <a:off x="3176657" y="277400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8" name="Rectangle 187"/>
          <p:cNvSpPr/>
          <p:nvPr/>
        </p:nvSpPr>
        <p:spPr>
          <a:xfrm>
            <a:off x="3176657" y="294275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9" name="Rectangle 188"/>
          <p:cNvSpPr/>
          <p:nvPr/>
        </p:nvSpPr>
        <p:spPr>
          <a:xfrm>
            <a:off x="3176657" y="243652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0" name="Rectangle 189"/>
          <p:cNvSpPr/>
          <p:nvPr/>
        </p:nvSpPr>
        <p:spPr>
          <a:xfrm>
            <a:off x="3176657" y="2605265"/>
            <a:ext cx="671296" cy="113158"/>
          </a:xfrm>
          <a:prstGeom prst="rect">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1" name="Rectangle 190"/>
          <p:cNvSpPr/>
          <p:nvPr/>
        </p:nvSpPr>
        <p:spPr>
          <a:xfrm>
            <a:off x="3176657" y="209903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2" name="Rectangle 191"/>
          <p:cNvSpPr/>
          <p:nvPr/>
        </p:nvSpPr>
        <p:spPr>
          <a:xfrm>
            <a:off x="3176657" y="226777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3" name="Rectangle 192"/>
          <p:cNvSpPr/>
          <p:nvPr/>
        </p:nvSpPr>
        <p:spPr>
          <a:xfrm>
            <a:off x="3176657" y="176154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4" name="Rectangle 193"/>
          <p:cNvSpPr/>
          <p:nvPr/>
        </p:nvSpPr>
        <p:spPr>
          <a:xfrm>
            <a:off x="3176657" y="193029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5" name="Rectangle 194"/>
          <p:cNvSpPr/>
          <p:nvPr/>
        </p:nvSpPr>
        <p:spPr>
          <a:xfrm>
            <a:off x="3176657" y="3111495"/>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6" name="Rectangle 195"/>
          <p:cNvSpPr/>
          <p:nvPr/>
        </p:nvSpPr>
        <p:spPr>
          <a:xfrm>
            <a:off x="3176657" y="328023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7" name="Rectangle 196"/>
          <p:cNvSpPr/>
          <p:nvPr/>
        </p:nvSpPr>
        <p:spPr>
          <a:xfrm>
            <a:off x="3176657" y="446144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8" name="Rectangle 197"/>
          <p:cNvSpPr/>
          <p:nvPr/>
        </p:nvSpPr>
        <p:spPr>
          <a:xfrm>
            <a:off x="3176657" y="463018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9" name="Rectangle 198"/>
          <p:cNvSpPr/>
          <p:nvPr/>
        </p:nvSpPr>
        <p:spPr>
          <a:xfrm>
            <a:off x="3176657" y="412395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0" name="Rectangle 199"/>
          <p:cNvSpPr/>
          <p:nvPr/>
        </p:nvSpPr>
        <p:spPr>
          <a:xfrm>
            <a:off x="3176657" y="429270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1" name="Rectangle 200"/>
          <p:cNvSpPr/>
          <p:nvPr/>
        </p:nvSpPr>
        <p:spPr>
          <a:xfrm>
            <a:off x="3176657" y="378647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2" name="Rectangle 201"/>
          <p:cNvSpPr/>
          <p:nvPr/>
        </p:nvSpPr>
        <p:spPr>
          <a:xfrm>
            <a:off x="3176657" y="395521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3" name="Rectangle 202"/>
          <p:cNvSpPr/>
          <p:nvPr/>
        </p:nvSpPr>
        <p:spPr>
          <a:xfrm>
            <a:off x="3176657" y="344898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4" name="Rectangle 203"/>
          <p:cNvSpPr/>
          <p:nvPr/>
        </p:nvSpPr>
        <p:spPr>
          <a:xfrm>
            <a:off x="3176657" y="361772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5" name="Rectangle 204"/>
          <p:cNvSpPr/>
          <p:nvPr/>
        </p:nvSpPr>
        <p:spPr>
          <a:xfrm>
            <a:off x="3176657" y="479893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6" name="Rectangle 205"/>
          <p:cNvSpPr/>
          <p:nvPr/>
        </p:nvSpPr>
        <p:spPr>
          <a:xfrm>
            <a:off x="3176657" y="496766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7" name="Rectangle 206"/>
          <p:cNvSpPr/>
          <p:nvPr/>
        </p:nvSpPr>
        <p:spPr>
          <a:xfrm>
            <a:off x="4256495" y="277400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8" name="Rectangle 207"/>
          <p:cNvSpPr/>
          <p:nvPr/>
        </p:nvSpPr>
        <p:spPr>
          <a:xfrm>
            <a:off x="4256495" y="2942752"/>
            <a:ext cx="671296"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9" name="Rectangle 208"/>
          <p:cNvSpPr/>
          <p:nvPr/>
        </p:nvSpPr>
        <p:spPr>
          <a:xfrm>
            <a:off x="4256495" y="243652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0" name="Rectangle 209"/>
          <p:cNvSpPr/>
          <p:nvPr/>
        </p:nvSpPr>
        <p:spPr>
          <a:xfrm>
            <a:off x="4256495" y="2605265"/>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1" name="Rectangle 210"/>
          <p:cNvSpPr/>
          <p:nvPr/>
        </p:nvSpPr>
        <p:spPr>
          <a:xfrm>
            <a:off x="4256495" y="209903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2" name="Rectangle 211"/>
          <p:cNvSpPr/>
          <p:nvPr/>
        </p:nvSpPr>
        <p:spPr>
          <a:xfrm>
            <a:off x="4256495" y="226777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3" name="Rectangle 212"/>
          <p:cNvSpPr/>
          <p:nvPr/>
        </p:nvSpPr>
        <p:spPr>
          <a:xfrm>
            <a:off x="4256495" y="176154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4" name="Rectangle 213"/>
          <p:cNvSpPr/>
          <p:nvPr/>
        </p:nvSpPr>
        <p:spPr>
          <a:xfrm>
            <a:off x="4256495" y="193029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5" name="Rectangle 214"/>
          <p:cNvSpPr/>
          <p:nvPr/>
        </p:nvSpPr>
        <p:spPr>
          <a:xfrm>
            <a:off x="4256495" y="3111495"/>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6" name="Rectangle 215"/>
          <p:cNvSpPr/>
          <p:nvPr/>
        </p:nvSpPr>
        <p:spPr>
          <a:xfrm>
            <a:off x="4256495" y="3280239"/>
            <a:ext cx="671296"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7" name="Rectangle 216"/>
          <p:cNvSpPr/>
          <p:nvPr/>
        </p:nvSpPr>
        <p:spPr>
          <a:xfrm>
            <a:off x="4256495" y="446144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8" name="Rectangle 217"/>
          <p:cNvSpPr/>
          <p:nvPr/>
        </p:nvSpPr>
        <p:spPr>
          <a:xfrm>
            <a:off x="4256495" y="463018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9" name="Rectangle 218"/>
          <p:cNvSpPr/>
          <p:nvPr/>
        </p:nvSpPr>
        <p:spPr>
          <a:xfrm>
            <a:off x="4256495" y="412395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0" name="Rectangle 219"/>
          <p:cNvSpPr/>
          <p:nvPr/>
        </p:nvSpPr>
        <p:spPr>
          <a:xfrm>
            <a:off x="4256495" y="429270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1" name="Rectangle 220"/>
          <p:cNvSpPr/>
          <p:nvPr/>
        </p:nvSpPr>
        <p:spPr>
          <a:xfrm>
            <a:off x="4256495" y="378647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2" name="Rectangle 221"/>
          <p:cNvSpPr/>
          <p:nvPr/>
        </p:nvSpPr>
        <p:spPr>
          <a:xfrm>
            <a:off x="4256495" y="395521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3" name="Rectangle 222"/>
          <p:cNvSpPr/>
          <p:nvPr/>
        </p:nvSpPr>
        <p:spPr>
          <a:xfrm>
            <a:off x="4256495" y="3448982"/>
            <a:ext cx="671296"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4" name="Rectangle 223"/>
          <p:cNvSpPr/>
          <p:nvPr/>
        </p:nvSpPr>
        <p:spPr>
          <a:xfrm>
            <a:off x="4256495" y="361772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5" name="Rectangle 224"/>
          <p:cNvSpPr/>
          <p:nvPr/>
        </p:nvSpPr>
        <p:spPr>
          <a:xfrm>
            <a:off x="4256495" y="479893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6" name="Rectangle 225"/>
          <p:cNvSpPr/>
          <p:nvPr/>
        </p:nvSpPr>
        <p:spPr>
          <a:xfrm>
            <a:off x="4256495" y="496766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7" name="Rectangle 226"/>
          <p:cNvSpPr/>
          <p:nvPr/>
        </p:nvSpPr>
        <p:spPr>
          <a:xfrm>
            <a:off x="5336332" y="277400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8" name="Rectangle 227"/>
          <p:cNvSpPr/>
          <p:nvPr/>
        </p:nvSpPr>
        <p:spPr>
          <a:xfrm>
            <a:off x="5336332" y="294275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9" name="Rectangle 228"/>
          <p:cNvSpPr/>
          <p:nvPr/>
        </p:nvSpPr>
        <p:spPr>
          <a:xfrm>
            <a:off x="5336332" y="243652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0" name="Rectangle 229"/>
          <p:cNvSpPr/>
          <p:nvPr/>
        </p:nvSpPr>
        <p:spPr>
          <a:xfrm>
            <a:off x="5336332" y="2605265"/>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1" name="Rectangle 230"/>
          <p:cNvSpPr/>
          <p:nvPr/>
        </p:nvSpPr>
        <p:spPr>
          <a:xfrm>
            <a:off x="5336332" y="209903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2" name="Rectangle 231"/>
          <p:cNvSpPr/>
          <p:nvPr/>
        </p:nvSpPr>
        <p:spPr>
          <a:xfrm>
            <a:off x="5336332" y="226777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3" name="Rectangle 232"/>
          <p:cNvSpPr/>
          <p:nvPr/>
        </p:nvSpPr>
        <p:spPr>
          <a:xfrm>
            <a:off x="5336332" y="176154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4" name="Rectangle 233"/>
          <p:cNvSpPr/>
          <p:nvPr/>
        </p:nvSpPr>
        <p:spPr>
          <a:xfrm>
            <a:off x="5336332" y="193029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5" name="Rectangle 234"/>
          <p:cNvSpPr/>
          <p:nvPr/>
        </p:nvSpPr>
        <p:spPr>
          <a:xfrm>
            <a:off x="5336332" y="3111495"/>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6" name="Rectangle 235"/>
          <p:cNvSpPr/>
          <p:nvPr/>
        </p:nvSpPr>
        <p:spPr>
          <a:xfrm>
            <a:off x="5336332" y="328023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7" name="Rectangle 236"/>
          <p:cNvSpPr/>
          <p:nvPr/>
        </p:nvSpPr>
        <p:spPr>
          <a:xfrm>
            <a:off x="5336332" y="446144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8" name="Rectangle 237"/>
          <p:cNvSpPr/>
          <p:nvPr/>
        </p:nvSpPr>
        <p:spPr>
          <a:xfrm>
            <a:off x="5336332" y="463018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9" name="Rectangle 238"/>
          <p:cNvSpPr/>
          <p:nvPr/>
        </p:nvSpPr>
        <p:spPr>
          <a:xfrm>
            <a:off x="5336332" y="412395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0" name="Rectangle 239"/>
          <p:cNvSpPr/>
          <p:nvPr/>
        </p:nvSpPr>
        <p:spPr>
          <a:xfrm>
            <a:off x="5336332" y="429270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1" name="Rectangle 240"/>
          <p:cNvSpPr/>
          <p:nvPr/>
        </p:nvSpPr>
        <p:spPr>
          <a:xfrm>
            <a:off x="5336332" y="378647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2" name="Rectangle 241"/>
          <p:cNvSpPr/>
          <p:nvPr/>
        </p:nvSpPr>
        <p:spPr>
          <a:xfrm>
            <a:off x="5336332" y="395521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3" name="Rectangle 242"/>
          <p:cNvSpPr/>
          <p:nvPr/>
        </p:nvSpPr>
        <p:spPr>
          <a:xfrm>
            <a:off x="5336332" y="344898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4" name="Rectangle 243"/>
          <p:cNvSpPr/>
          <p:nvPr/>
        </p:nvSpPr>
        <p:spPr>
          <a:xfrm>
            <a:off x="5336332" y="361772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5" name="Rectangle 244"/>
          <p:cNvSpPr/>
          <p:nvPr/>
        </p:nvSpPr>
        <p:spPr>
          <a:xfrm>
            <a:off x="5336332" y="479893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6" name="Rectangle 245"/>
          <p:cNvSpPr/>
          <p:nvPr/>
        </p:nvSpPr>
        <p:spPr>
          <a:xfrm>
            <a:off x="5336332" y="496766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7" name="Rectangle 246"/>
          <p:cNvSpPr/>
          <p:nvPr/>
        </p:nvSpPr>
        <p:spPr>
          <a:xfrm>
            <a:off x="1016985" y="4461444"/>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48" name="Rectangle 247"/>
          <p:cNvSpPr/>
          <p:nvPr/>
        </p:nvSpPr>
        <p:spPr>
          <a:xfrm>
            <a:off x="1016985" y="4630187"/>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49" name="Rectangle 248"/>
          <p:cNvSpPr/>
          <p:nvPr/>
        </p:nvSpPr>
        <p:spPr>
          <a:xfrm>
            <a:off x="1016985" y="4123957"/>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0" name="Rectangle 249"/>
          <p:cNvSpPr/>
          <p:nvPr/>
        </p:nvSpPr>
        <p:spPr>
          <a:xfrm>
            <a:off x="1016985" y="4292700"/>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1" name="Rectangle 250"/>
          <p:cNvSpPr/>
          <p:nvPr/>
        </p:nvSpPr>
        <p:spPr>
          <a:xfrm>
            <a:off x="1016985" y="3955214"/>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2" name="Rectangle 251"/>
          <p:cNvSpPr/>
          <p:nvPr/>
        </p:nvSpPr>
        <p:spPr>
          <a:xfrm>
            <a:off x="1016985" y="4798933"/>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3" name="Rectangle 252"/>
          <p:cNvSpPr/>
          <p:nvPr/>
        </p:nvSpPr>
        <p:spPr>
          <a:xfrm>
            <a:off x="1016985" y="4967662"/>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4" name="Rectangle 253"/>
          <p:cNvSpPr/>
          <p:nvPr/>
        </p:nvSpPr>
        <p:spPr>
          <a:xfrm>
            <a:off x="2096822" y="4461444"/>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5" name="Rectangle 254"/>
          <p:cNvSpPr/>
          <p:nvPr/>
        </p:nvSpPr>
        <p:spPr>
          <a:xfrm>
            <a:off x="2096822" y="4630187"/>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6" name="Rectangle 255"/>
          <p:cNvSpPr/>
          <p:nvPr/>
        </p:nvSpPr>
        <p:spPr>
          <a:xfrm>
            <a:off x="2096822" y="4292700"/>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7" name="Rectangle 256"/>
          <p:cNvSpPr/>
          <p:nvPr/>
        </p:nvSpPr>
        <p:spPr>
          <a:xfrm>
            <a:off x="2096822" y="4798933"/>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8" name="Rectangle 257"/>
          <p:cNvSpPr/>
          <p:nvPr/>
        </p:nvSpPr>
        <p:spPr>
          <a:xfrm>
            <a:off x="2096822" y="4967662"/>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9" name="Rectangle 258"/>
          <p:cNvSpPr/>
          <p:nvPr/>
        </p:nvSpPr>
        <p:spPr>
          <a:xfrm>
            <a:off x="3176658" y="2774008"/>
            <a:ext cx="671297"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0" name="Rectangle 259"/>
          <p:cNvSpPr/>
          <p:nvPr/>
        </p:nvSpPr>
        <p:spPr>
          <a:xfrm>
            <a:off x="3176658" y="2942751"/>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1" name="Rectangle 260"/>
          <p:cNvSpPr/>
          <p:nvPr/>
        </p:nvSpPr>
        <p:spPr>
          <a:xfrm>
            <a:off x="3176658" y="3111496"/>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2" name="Rectangle 261"/>
          <p:cNvSpPr/>
          <p:nvPr/>
        </p:nvSpPr>
        <p:spPr>
          <a:xfrm>
            <a:off x="3176658" y="3280239"/>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3" name="Rectangle 262"/>
          <p:cNvSpPr/>
          <p:nvPr/>
        </p:nvSpPr>
        <p:spPr>
          <a:xfrm>
            <a:off x="3176658" y="4461444"/>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4" name="Rectangle 263"/>
          <p:cNvSpPr/>
          <p:nvPr/>
        </p:nvSpPr>
        <p:spPr>
          <a:xfrm>
            <a:off x="3176658" y="4630187"/>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5" name="Rectangle 264"/>
          <p:cNvSpPr/>
          <p:nvPr/>
        </p:nvSpPr>
        <p:spPr>
          <a:xfrm>
            <a:off x="3176658" y="4123957"/>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6" name="Rectangle 265"/>
          <p:cNvSpPr/>
          <p:nvPr/>
        </p:nvSpPr>
        <p:spPr>
          <a:xfrm>
            <a:off x="3176658" y="4292700"/>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7" name="Rectangle 266"/>
          <p:cNvSpPr/>
          <p:nvPr/>
        </p:nvSpPr>
        <p:spPr>
          <a:xfrm>
            <a:off x="3176658" y="3786470"/>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8" name="Rectangle 267"/>
          <p:cNvSpPr/>
          <p:nvPr/>
        </p:nvSpPr>
        <p:spPr>
          <a:xfrm>
            <a:off x="3176658" y="3955214"/>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9" name="Rectangle 268"/>
          <p:cNvSpPr/>
          <p:nvPr/>
        </p:nvSpPr>
        <p:spPr>
          <a:xfrm>
            <a:off x="3176658" y="3448982"/>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0" name="Rectangle 269"/>
          <p:cNvSpPr/>
          <p:nvPr/>
        </p:nvSpPr>
        <p:spPr>
          <a:xfrm>
            <a:off x="3176658" y="3617727"/>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1" name="Rectangle 270"/>
          <p:cNvSpPr/>
          <p:nvPr/>
        </p:nvSpPr>
        <p:spPr>
          <a:xfrm>
            <a:off x="3176658" y="4798933"/>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2" name="Rectangle 271"/>
          <p:cNvSpPr/>
          <p:nvPr/>
        </p:nvSpPr>
        <p:spPr>
          <a:xfrm>
            <a:off x="3176658" y="4967662"/>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3" name="Rectangle 272"/>
          <p:cNvSpPr/>
          <p:nvPr/>
        </p:nvSpPr>
        <p:spPr>
          <a:xfrm>
            <a:off x="4256496" y="4461444"/>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4" name="Rectangle 273"/>
          <p:cNvSpPr/>
          <p:nvPr/>
        </p:nvSpPr>
        <p:spPr>
          <a:xfrm>
            <a:off x="4256496" y="4630187"/>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5" name="Rectangle 274"/>
          <p:cNvSpPr/>
          <p:nvPr/>
        </p:nvSpPr>
        <p:spPr>
          <a:xfrm>
            <a:off x="4256496" y="4123957"/>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6" name="Rectangle 275"/>
          <p:cNvSpPr/>
          <p:nvPr/>
        </p:nvSpPr>
        <p:spPr>
          <a:xfrm>
            <a:off x="4256496" y="4292700"/>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7" name="Rectangle 276"/>
          <p:cNvSpPr/>
          <p:nvPr/>
        </p:nvSpPr>
        <p:spPr>
          <a:xfrm>
            <a:off x="4256496" y="3786470"/>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8" name="Rectangle 277"/>
          <p:cNvSpPr/>
          <p:nvPr/>
        </p:nvSpPr>
        <p:spPr>
          <a:xfrm>
            <a:off x="4256496" y="3955214"/>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9" name="Rectangle 278"/>
          <p:cNvSpPr/>
          <p:nvPr/>
        </p:nvSpPr>
        <p:spPr>
          <a:xfrm>
            <a:off x="4256496" y="3617727"/>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0" name="Rectangle 279"/>
          <p:cNvSpPr/>
          <p:nvPr/>
        </p:nvSpPr>
        <p:spPr>
          <a:xfrm>
            <a:off x="4256496" y="4798933"/>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1" name="Rectangle 280"/>
          <p:cNvSpPr/>
          <p:nvPr/>
        </p:nvSpPr>
        <p:spPr>
          <a:xfrm>
            <a:off x="4256496" y="4967662"/>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2" name="Rectangle 281"/>
          <p:cNvSpPr/>
          <p:nvPr/>
        </p:nvSpPr>
        <p:spPr>
          <a:xfrm>
            <a:off x="5336333" y="2774008"/>
            <a:ext cx="671297" cy="113158"/>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3" name="Rectangle 282"/>
          <p:cNvSpPr/>
          <p:nvPr/>
        </p:nvSpPr>
        <p:spPr>
          <a:xfrm>
            <a:off x="5336333" y="2942751"/>
            <a:ext cx="671297" cy="113158"/>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4" name="Rectangle 283"/>
          <p:cNvSpPr/>
          <p:nvPr/>
        </p:nvSpPr>
        <p:spPr>
          <a:xfrm>
            <a:off x="5336333" y="2436521"/>
            <a:ext cx="671297" cy="113158"/>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5" name="Rectangle 284"/>
          <p:cNvSpPr/>
          <p:nvPr/>
        </p:nvSpPr>
        <p:spPr>
          <a:xfrm>
            <a:off x="5336333" y="2605265"/>
            <a:ext cx="671297" cy="113158"/>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6" name="Rectangle 285"/>
          <p:cNvSpPr/>
          <p:nvPr/>
        </p:nvSpPr>
        <p:spPr>
          <a:xfrm>
            <a:off x="5336333" y="3111496"/>
            <a:ext cx="671297" cy="11315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7" name="Rectangle 286"/>
          <p:cNvSpPr/>
          <p:nvPr/>
        </p:nvSpPr>
        <p:spPr>
          <a:xfrm>
            <a:off x="5336333" y="3280239"/>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8" name="Rectangle 287"/>
          <p:cNvSpPr/>
          <p:nvPr/>
        </p:nvSpPr>
        <p:spPr>
          <a:xfrm>
            <a:off x="5336333" y="4461444"/>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9" name="Rectangle 288"/>
          <p:cNvSpPr/>
          <p:nvPr/>
        </p:nvSpPr>
        <p:spPr>
          <a:xfrm>
            <a:off x="5336333" y="4630187"/>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0" name="Rectangle 289"/>
          <p:cNvSpPr/>
          <p:nvPr/>
        </p:nvSpPr>
        <p:spPr>
          <a:xfrm>
            <a:off x="5336333" y="4123957"/>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1" name="Rectangle 290"/>
          <p:cNvSpPr/>
          <p:nvPr/>
        </p:nvSpPr>
        <p:spPr>
          <a:xfrm>
            <a:off x="5336333" y="4292700"/>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2" name="Rectangle 291"/>
          <p:cNvSpPr/>
          <p:nvPr/>
        </p:nvSpPr>
        <p:spPr>
          <a:xfrm>
            <a:off x="5336333" y="3786470"/>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3" name="Rectangle 292"/>
          <p:cNvSpPr/>
          <p:nvPr/>
        </p:nvSpPr>
        <p:spPr>
          <a:xfrm>
            <a:off x="5336333" y="3955214"/>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4" name="Rectangle 293"/>
          <p:cNvSpPr/>
          <p:nvPr/>
        </p:nvSpPr>
        <p:spPr>
          <a:xfrm>
            <a:off x="5336333" y="3448982"/>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5" name="Rectangle 294"/>
          <p:cNvSpPr/>
          <p:nvPr/>
        </p:nvSpPr>
        <p:spPr>
          <a:xfrm>
            <a:off x="5336333" y="3617727"/>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6" name="Rectangle 295"/>
          <p:cNvSpPr/>
          <p:nvPr/>
        </p:nvSpPr>
        <p:spPr>
          <a:xfrm>
            <a:off x="5336333" y="4798933"/>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7" name="Rectangle 296"/>
          <p:cNvSpPr/>
          <p:nvPr/>
        </p:nvSpPr>
        <p:spPr>
          <a:xfrm>
            <a:off x="5336333" y="4967662"/>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8" name="TextBox 297"/>
          <p:cNvSpPr txBox="1"/>
          <p:nvPr/>
        </p:nvSpPr>
        <p:spPr>
          <a:xfrm>
            <a:off x="978594" y="1256559"/>
            <a:ext cx="736467" cy="423175"/>
          </a:xfrm>
          <a:prstGeom prst="rect">
            <a:avLst/>
          </a:prstGeom>
          <a:noFill/>
        </p:spPr>
        <p:txBody>
          <a:bodyPr wrap="none" lIns="91422" tIns="45711" rIns="91422" bIns="45711" rtlCol="0">
            <a:spAutoFit/>
          </a:bodyPr>
          <a:lstStyle/>
          <a:p>
            <a:pPr algn="ctr"/>
            <a:r>
              <a:rPr lang="en-US" sz="2150" dirty="0"/>
              <a:t>87%</a:t>
            </a:r>
          </a:p>
        </p:txBody>
      </p:sp>
      <p:sp>
        <p:nvSpPr>
          <p:cNvPr id="299" name="TextBox 298"/>
          <p:cNvSpPr txBox="1"/>
          <p:nvPr/>
        </p:nvSpPr>
        <p:spPr>
          <a:xfrm>
            <a:off x="2048882" y="1232635"/>
            <a:ext cx="736467" cy="423175"/>
          </a:xfrm>
          <a:prstGeom prst="rect">
            <a:avLst/>
          </a:prstGeom>
          <a:noFill/>
        </p:spPr>
        <p:txBody>
          <a:bodyPr wrap="none" lIns="91422" tIns="45711" rIns="91422" bIns="45711" rtlCol="0">
            <a:spAutoFit/>
          </a:bodyPr>
          <a:lstStyle/>
          <a:p>
            <a:pPr algn="ctr"/>
            <a:r>
              <a:rPr lang="en-US" sz="2150" dirty="0"/>
              <a:t>66%</a:t>
            </a:r>
          </a:p>
        </p:txBody>
      </p:sp>
      <p:sp>
        <p:nvSpPr>
          <p:cNvPr id="300" name="TextBox 299"/>
          <p:cNvSpPr txBox="1"/>
          <p:nvPr/>
        </p:nvSpPr>
        <p:spPr>
          <a:xfrm>
            <a:off x="3135009" y="1232635"/>
            <a:ext cx="736467" cy="423175"/>
          </a:xfrm>
          <a:prstGeom prst="rect">
            <a:avLst/>
          </a:prstGeom>
          <a:noFill/>
        </p:spPr>
        <p:txBody>
          <a:bodyPr wrap="none" lIns="91422" tIns="45711" rIns="91422" bIns="45711" rtlCol="0">
            <a:spAutoFit/>
          </a:bodyPr>
          <a:lstStyle/>
          <a:p>
            <a:pPr algn="ctr"/>
            <a:r>
              <a:rPr lang="en-US" sz="2150" dirty="0"/>
              <a:t>65%</a:t>
            </a:r>
          </a:p>
        </p:txBody>
      </p:sp>
      <p:sp>
        <p:nvSpPr>
          <p:cNvPr id="301" name="TextBox 300"/>
          <p:cNvSpPr txBox="1"/>
          <p:nvPr/>
        </p:nvSpPr>
        <p:spPr>
          <a:xfrm>
            <a:off x="4230667" y="1232635"/>
            <a:ext cx="736467" cy="423175"/>
          </a:xfrm>
          <a:prstGeom prst="rect">
            <a:avLst/>
          </a:prstGeom>
          <a:noFill/>
        </p:spPr>
        <p:txBody>
          <a:bodyPr wrap="none" lIns="91422" tIns="45711" rIns="91422" bIns="45711" rtlCol="0">
            <a:spAutoFit/>
          </a:bodyPr>
          <a:lstStyle/>
          <a:p>
            <a:pPr algn="ctr"/>
            <a:r>
              <a:rPr lang="en-US" sz="2150" dirty="0"/>
              <a:t>53%</a:t>
            </a:r>
          </a:p>
        </p:txBody>
      </p:sp>
      <p:sp>
        <p:nvSpPr>
          <p:cNvPr id="302" name="TextBox 301"/>
          <p:cNvSpPr txBox="1"/>
          <p:nvPr/>
        </p:nvSpPr>
        <p:spPr>
          <a:xfrm>
            <a:off x="5301552" y="1232635"/>
            <a:ext cx="736467" cy="423175"/>
          </a:xfrm>
          <a:prstGeom prst="rect">
            <a:avLst/>
          </a:prstGeom>
          <a:noFill/>
        </p:spPr>
        <p:txBody>
          <a:bodyPr wrap="none" lIns="91422" tIns="45711" rIns="91422" bIns="45711" rtlCol="0">
            <a:spAutoFit/>
          </a:bodyPr>
          <a:lstStyle/>
          <a:p>
            <a:pPr algn="ctr"/>
            <a:r>
              <a:rPr lang="en-US" sz="2150" dirty="0"/>
              <a:t>53%</a:t>
            </a:r>
          </a:p>
        </p:txBody>
      </p:sp>
      <p:sp>
        <p:nvSpPr>
          <p:cNvPr id="186" name="Rectangle 185">
            <a:extLst>
              <a:ext uri="{FF2B5EF4-FFF2-40B4-BE49-F238E27FC236}">
                <a16:creationId xmlns:a16="http://schemas.microsoft.com/office/drawing/2014/main" id="{606CC440-541A-4962-9237-6C070F8D563B}"/>
              </a:ext>
            </a:extLst>
          </p:cNvPr>
          <p:cNvSpPr/>
          <p:nvPr/>
        </p:nvSpPr>
        <p:spPr>
          <a:xfrm>
            <a:off x="7614539" y="1684111"/>
            <a:ext cx="3820319" cy="523226"/>
          </a:xfrm>
          <a:prstGeom prst="rect">
            <a:avLst/>
          </a:prstGeom>
        </p:spPr>
        <p:txBody>
          <a:bodyPr wrap="square" lIns="91445" tIns="45723" rIns="91445" bIns="45723">
            <a:spAutoFit/>
          </a:bodyPr>
          <a:lstStyle/>
          <a:p>
            <a:r>
              <a:rPr lang="en-US" sz="1400" dirty="0">
                <a:solidFill>
                  <a:schemeClr val="accent1">
                    <a:lumMod val="75000"/>
                  </a:schemeClr>
                </a:solidFill>
                <a:cs typeface="Lato Light"/>
              </a:rPr>
              <a:t>81-87% reach with web visits, texting and social media access</a:t>
            </a:r>
          </a:p>
        </p:txBody>
      </p:sp>
      <p:sp>
        <p:nvSpPr>
          <p:cNvPr id="303" name="Rectangle 302">
            <a:extLst>
              <a:ext uri="{FF2B5EF4-FFF2-40B4-BE49-F238E27FC236}">
                <a16:creationId xmlns:a16="http://schemas.microsoft.com/office/drawing/2014/main" id="{1B41949B-20EA-460E-8359-17681C038903}"/>
              </a:ext>
            </a:extLst>
          </p:cNvPr>
          <p:cNvSpPr/>
          <p:nvPr/>
        </p:nvSpPr>
        <p:spPr>
          <a:xfrm>
            <a:off x="7608116" y="2641960"/>
            <a:ext cx="3820319" cy="307783"/>
          </a:xfrm>
          <a:prstGeom prst="rect">
            <a:avLst/>
          </a:prstGeom>
        </p:spPr>
        <p:txBody>
          <a:bodyPr wrap="square" lIns="91445" tIns="45723" rIns="91445" bIns="45723">
            <a:spAutoFit/>
          </a:bodyPr>
          <a:lstStyle/>
          <a:p>
            <a:r>
              <a:rPr lang="en-US" sz="1400" dirty="0">
                <a:solidFill>
                  <a:schemeClr val="accent2"/>
                </a:solidFill>
                <a:cs typeface="Lato Light"/>
              </a:rPr>
              <a:t>Surpasses talking on the phone for usage!</a:t>
            </a:r>
          </a:p>
        </p:txBody>
      </p:sp>
      <p:sp>
        <p:nvSpPr>
          <p:cNvPr id="304" name="Rectangle 303">
            <a:extLst>
              <a:ext uri="{FF2B5EF4-FFF2-40B4-BE49-F238E27FC236}">
                <a16:creationId xmlns:a16="http://schemas.microsoft.com/office/drawing/2014/main" id="{68ED2745-9212-4CC1-857E-E84C38D6266F}"/>
              </a:ext>
            </a:extLst>
          </p:cNvPr>
          <p:cNvSpPr/>
          <p:nvPr/>
        </p:nvSpPr>
        <p:spPr>
          <a:xfrm>
            <a:off x="7572701" y="3572891"/>
            <a:ext cx="3820319" cy="307783"/>
          </a:xfrm>
          <a:prstGeom prst="rect">
            <a:avLst/>
          </a:prstGeom>
        </p:spPr>
        <p:txBody>
          <a:bodyPr wrap="square" lIns="91445" tIns="45723" rIns="91445" bIns="45723">
            <a:spAutoFit/>
          </a:bodyPr>
          <a:lstStyle/>
          <a:p>
            <a:r>
              <a:rPr lang="en-US" sz="1400" dirty="0">
                <a:solidFill>
                  <a:schemeClr val="accent3"/>
                </a:solidFill>
                <a:cs typeface="Lato Light"/>
              </a:rPr>
              <a:t>Active use with paired with streaming media</a:t>
            </a:r>
          </a:p>
        </p:txBody>
      </p:sp>
      <p:sp>
        <p:nvSpPr>
          <p:cNvPr id="305" name="Rectangle 304">
            <a:extLst>
              <a:ext uri="{FF2B5EF4-FFF2-40B4-BE49-F238E27FC236}">
                <a16:creationId xmlns:a16="http://schemas.microsoft.com/office/drawing/2014/main" id="{3C56189F-B5C9-484D-9CF0-47787F73BAC2}"/>
              </a:ext>
            </a:extLst>
          </p:cNvPr>
          <p:cNvSpPr/>
          <p:nvPr/>
        </p:nvSpPr>
        <p:spPr>
          <a:xfrm>
            <a:off x="7608114" y="4368574"/>
            <a:ext cx="3820319" cy="523226"/>
          </a:xfrm>
          <a:prstGeom prst="rect">
            <a:avLst/>
          </a:prstGeom>
        </p:spPr>
        <p:txBody>
          <a:bodyPr wrap="square" lIns="91445" tIns="45723" rIns="91445" bIns="45723">
            <a:spAutoFit/>
          </a:bodyPr>
          <a:lstStyle/>
          <a:p>
            <a:r>
              <a:rPr lang="en-US" sz="1400" dirty="0">
                <a:solidFill>
                  <a:schemeClr val="accent4"/>
                </a:solidFill>
                <a:cs typeface="Lato Light"/>
              </a:rPr>
              <a:t>Just under the 50-64 group.  Newsfeeds are a possible option for media placement</a:t>
            </a:r>
          </a:p>
        </p:txBody>
      </p:sp>
      <p:sp>
        <p:nvSpPr>
          <p:cNvPr id="306" name="Rectangle 305">
            <a:extLst>
              <a:ext uri="{FF2B5EF4-FFF2-40B4-BE49-F238E27FC236}">
                <a16:creationId xmlns:a16="http://schemas.microsoft.com/office/drawing/2014/main" id="{911EC9DA-A791-4FE6-ABE7-CD04E8B39194}"/>
              </a:ext>
            </a:extLst>
          </p:cNvPr>
          <p:cNvSpPr/>
          <p:nvPr/>
        </p:nvSpPr>
        <p:spPr>
          <a:xfrm>
            <a:off x="7608115" y="5282512"/>
            <a:ext cx="3820319" cy="523226"/>
          </a:xfrm>
          <a:prstGeom prst="rect">
            <a:avLst/>
          </a:prstGeom>
        </p:spPr>
        <p:txBody>
          <a:bodyPr wrap="square" lIns="91445" tIns="45723" rIns="91445" bIns="45723">
            <a:spAutoFit/>
          </a:bodyPr>
          <a:lstStyle/>
          <a:p>
            <a:r>
              <a:rPr lang="en-US" sz="1400" dirty="0">
                <a:solidFill>
                  <a:schemeClr val="accent5"/>
                </a:solidFill>
                <a:cs typeface="Lato Light"/>
              </a:rPr>
              <a:t>These seems low for working adults, but a large number are likely reading emails on PC.</a:t>
            </a:r>
          </a:p>
        </p:txBody>
      </p:sp>
      <p:sp>
        <p:nvSpPr>
          <p:cNvPr id="2" name="Oval 1">
            <a:extLst>
              <a:ext uri="{FF2B5EF4-FFF2-40B4-BE49-F238E27FC236}">
                <a16:creationId xmlns:a16="http://schemas.microsoft.com/office/drawing/2014/main" id="{D91219EF-C36A-4791-8F46-D4F4BFEEC82A}"/>
              </a:ext>
            </a:extLst>
          </p:cNvPr>
          <p:cNvSpPr/>
          <p:nvPr/>
        </p:nvSpPr>
        <p:spPr>
          <a:xfrm>
            <a:off x="890947" y="5158758"/>
            <a:ext cx="9144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CB569E5F-810D-4748-86D8-E00977A10646}"/>
              </a:ext>
            </a:extLst>
          </p:cNvPr>
          <p:cNvSpPr/>
          <p:nvPr/>
        </p:nvSpPr>
        <p:spPr>
          <a:xfrm>
            <a:off x="1952239" y="5169815"/>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Oval 306">
            <a:extLst>
              <a:ext uri="{FF2B5EF4-FFF2-40B4-BE49-F238E27FC236}">
                <a16:creationId xmlns:a16="http://schemas.microsoft.com/office/drawing/2014/main" id="{8930F829-7746-4519-AC1E-88F9B5F7C961}"/>
              </a:ext>
            </a:extLst>
          </p:cNvPr>
          <p:cNvSpPr/>
          <p:nvPr/>
        </p:nvSpPr>
        <p:spPr>
          <a:xfrm>
            <a:off x="3046042" y="5155531"/>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Oval 307">
            <a:extLst>
              <a:ext uri="{FF2B5EF4-FFF2-40B4-BE49-F238E27FC236}">
                <a16:creationId xmlns:a16="http://schemas.microsoft.com/office/drawing/2014/main" id="{4508E363-FAC3-4632-8CCE-79345B6B9BF1}"/>
              </a:ext>
            </a:extLst>
          </p:cNvPr>
          <p:cNvSpPr/>
          <p:nvPr/>
        </p:nvSpPr>
        <p:spPr>
          <a:xfrm>
            <a:off x="4141700" y="5155531"/>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Oval 308">
            <a:extLst>
              <a:ext uri="{FF2B5EF4-FFF2-40B4-BE49-F238E27FC236}">
                <a16:creationId xmlns:a16="http://schemas.microsoft.com/office/drawing/2014/main" id="{1C80EEC1-AD0A-4516-A1F3-E2BB6649E332}"/>
              </a:ext>
            </a:extLst>
          </p:cNvPr>
          <p:cNvSpPr/>
          <p:nvPr/>
        </p:nvSpPr>
        <p:spPr>
          <a:xfrm>
            <a:off x="5212585" y="5155531"/>
            <a:ext cx="914400" cy="914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 name="Freeform 144">
            <a:extLst>
              <a:ext uri="{FF2B5EF4-FFF2-40B4-BE49-F238E27FC236}">
                <a16:creationId xmlns:a16="http://schemas.microsoft.com/office/drawing/2014/main" id="{44CA4DA0-AF08-43A9-B971-22CD7E4EAEFF}"/>
              </a:ext>
            </a:extLst>
          </p:cNvPr>
          <p:cNvSpPr>
            <a:spLocks noChangeArrowheads="1"/>
          </p:cNvSpPr>
          <p:nvPr/>
        </p:nvSpPr>
        <p:spPr bwMode="auto">
          <a:xfrm>
            <a:off x="1145000" y="5301491"/>
            <a:ext cx="356630" cy="679539"/>
          </a:xfrm>
          <a:custGeom>
            <a:avLst/>
            <a:gdLst>
              <a:gd name="T0" fmla="*/ 177 w 354"/>
              <a:gd name="T1" fmla="*/ 545 h 634"/>
              <a:gd name="T2" fmla="*/ 177 w 354"/>
              <a:gd name="T3" fmla="*/ 545 h 634"/>
              <a:gd name="T4" fmla="*/ 221 w 354"/>
              <a:gd name="T5" fmla="*/ 516 h 634"/>
              <a:gd name="T6" fmla="*/ 177 w 354"/>
              <a:gd name="T7" fmla="*/ 471 h 634"/>
              <a:gd name="T8" fmla="*/ 147 w 354"/>
              <a:gd name="T9" fmla="*/ 516 h 634"/>
              <a:gd name="T10" fmla="*/ 177 w 354"/>
              <a:gd name="T11" fmla="*/ 545 h 634"/>
              <a:gd name="T12" fmla="*/ 280 w 354"/>
              <a:gd name="T13" fmla="*/ 0 h 634"/>
              <a:gd name="T14" fmla="*/ 280 w 354"/>
              <a:gd name="T15" fmla="*/ 0 h 634"/>
              <a:gd name="T16" fmla="*/ 89 w 354"/>
              <a:gd name="T17" fmla="*/ 0 h 634"/>
              <a:gd name="T18" fmla="*/ 0 w 354"/>
              <a:gd name="T19" fmla="*/ 74 h 634"/>
              <a:gd name="T20" fmla="*/ 0 w 354"/>
              <a:gd name="T21" fmla="*/ 545 h 634"/>
              <a:gd name="T22" fmla="*/ 89 w 354"/>
              <a:gd name="T23" fmla="*/ 633 h 634"/>
              <a:gd name="T24" fmla="*/ 280 w 354"/>
              <a:gd name="T25" fmla="*/ 633 h 634"/>
              <a:gd name="T26" fmla="*/ 353 w 354"/>
              <a:gd name="T27" fmla="*/ 545 h 634"/>
              <a:gd name="T28" fmla="*/ 353 w 354"/>
              <a:gd name="T29" fmla="*/ 74 h 634"/>
              <a:gd name="T30" fmla="*/ 280 w 354"/>
              <a:gd name="T31" fmla="*/ 0 h 634"/>
              <a:gd name="T32" fmla="*/ 324 w 354"/>
              <a:gd name="T33" fmla="*/ 545 h 634"/>
              <a:gd name="T34" fmla="*/ 324 w 354"/>
              <a:gd name="T35" fmla="*/ 545 h 634"/>
              <a:gd name="T36" fmla="*/ 280 w 354"/>
              <a:gd name="T37" fmla="*/ 589 h 634"/>
              <a:gd name="T38" fmla="*/ 89 w 354"/>
              <a:gd name="T39" fmla="*/ 589 h 634"/>
              <a:gd name="T40" fmla="*/ 44 w 354"/>
              <a:gd name="T41" fmla="*/ 545 h 634"/>
              <a:gd name="T42" fmla="*/ 44 w 354"/>
              <a:gd name="T43" fmla="*/ 427 h 634"/>
              <a:gd name="T44" fmla="*/ 324 w 354"/>
              <a:gd name="T45" fmla="*/ 427 h 634"/>
              <a:gd name="T46" fmla="*/ 324 w 354"/>
              <a:gd name="T47" fmla="*/ 545 h 634"/>
              <a:gd name="T48" fmla="*/ 324 w 354"/>
              <a:gd name="T49" fmla="*/ 398 h 634"/>
              <a:gd name="T50" fmla="*/ 324 w 354"/>
              <a:gd name="T51" fmla="*/ 398 h 634"/>
              <a:gd name="T52" fmla="*/ 44 w 354"/>
              <a:gd name="T53" fmla="*/ 398 h 634"/>
              <a:gd name="T54" fmla="*/ 44 w 354"/>
              <a:gd name="T55" fmla="*/ 133 h 634"/>
              <a:gd name="T56" fmla="*/ 324 w 354"/>
              <a:gd name="T57" fmla="*/ 133 h 634"/>
              <a:gd name="T58" fmla="*/ 324 w 354"/>
              <a:gd name="T59" fmla="*/ 398 h 634"/>
              <a:gd name="T60" fmla="*/ 324 w 354"/>
              <a:gd name="T61" fmla="*/ 103 h 634"/>
              <a:gd name="T62" fmla="*/ 324 w 354"/>
              <a:gd name="T63" fmla="*/ 103 h 634"/>
              <a:gd name="T64" fmla="*/ 44 w 354"/>
              <a:gd name="T65" fmla="*/ 103 h 634"/>
              <a:gd name="T66" fmla="*/ 44 w 354"/>
              <a:gd name="T67" fmla="*/ 74 h 634"/>
              <a:gd name="T68" fmla="*/ 89 w 354"/>
              <a:gd name="T69" fmla="*/ 44 h 634"/>
              <a:gd name="T70" fmla="*/ 280 w 354"/>
              <a:gd name="T71" fmla="*/ 44 h 634"/>
              <a:gd name="T72" fmla="*/ 324 w 354"/>
              <a:gd name="T73" fmla="*/ 74 h 634"/>
              <a:gd name="T74" fmla="*/ 324 w 354"/>
              <a:gd name="T75" fmla="*/ 103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4" h="634">
                <a:moveTo>
                  <a:pt x="177" y="545"/>
                </a:moveTo>
                <a:lnTo>
                  <a:pt x="177" y="545"/>
                </a:lnTo>
                <a:cubicBezTo>
                  <a:pt x="206" y="545"/>
                  <a:pt x="221" y="530"/>
                  <a:pt x="221" y="516"/>
                </a:cubicBezTo>
                <a:cubicBezTo>
                  <a:pt x="221" y="486"/>
                  <a:pt x="206" y="471"/>
                  <a:pt x="177" y="471"/>
                </a:cubicBezTo>
                <a:cubicBezTo>
                  <a:pt x="162" y="471"/>
                  <a:pt x="147" y="486"/>
                  <a:pt x="147" y="516"/>
                </a:cubicBezTo>
                <a:cubicBezTo>
                  <a:pt x="147" y="530"/>
                  <a:pt x="162" y="545"/>
                  <a:pt x="177" y="545"/>
                </a:cubicBezTo>
                <a:close/>
                <a:moveTo>
                  <a:pt x="280" y="0"/>
                </a:moveTo>
                <a:lnTo>
                  <a:pt x="280" y="0"/>
                </a:lnTo>
                <a:cubicBezTo>
                  <a:pt x="89" y="0"/>
                  <a:pt x="89" y="0"/>
                  <a:pt x="89" y="0"/>
                </a:cubicBezTo>
                <a:cubicBezTo>
                  <a:pt x="44" y="0"/>
                  <a:pt x="0" y="30"/>
                  <a:pt x="0" y="74"/>
                </a:cubicBezTo>
                <a:cubicBezTo>
                  <a:pt x="0" y="545"/>
                  <a:pt x="0" y="545"/>
                  <a:pt x="0" y="545"/>
                </a:cubicBezTo>
                <a:cubicBezTo>
                  <a:pt x="0" y="589"/>
                  <a:pt x="44" y="633"/>
                  <a:pt x="89" y="633"/>
                </a:cubicBezTo>
                <a:cubicBezTo>
                  <a:pt x="280" y="633"/>
                  <a:pt x="280" y="633"/>
                  <a:pt x="280" y="633"/>
                </a:cubicBezTo>
                <a:cubicBezTo>
                  <a:pt x="324" y="633"/>
                  <a:pt x="353" y="589"/>
                  <a:pt x="353" y="545"/>
                </a:cubicBezTo>
                <a:cubicBezTo>
                  <a:pt x="353" y="74"/>
                  <a:pt x="353" y="74"/>
                  <a:pt x="353" y="74"/>
                </a:cubicBezTo>
                <a:cubicBezTo>
                  <a:pt x="353" y="30"/>
                  <a:pt x="324" y="0"/>
                  <a:pt x="280" y="0"/>
                </a:cubicBezTo>
                <a:close/>
                <a:moveTo>
                  <a:pt x="324" y="545"/>
                </a:moveTo>
                <a:lnTo>
                  <a:pt x="324" y="545"/>
                </a:lnTo>
                <a:cubicBezTo>
                  <a:pt x="324" y="574"/>
                  <a:pt x="294" y="589"/>
                  <a:pt x="280" y="589"/>
                </a:cubicBezTo>
                <a:cubicBezTo>
                  <a:pt x="89" y="589"/>
                  <a:pt x="89" y="589"/>
                  <a:pt x="89" y="589"/>
                </a:cubicBezTo>
                <a:cubicBezTo>
                  <a:pt x="59" y="589"/>
                  <a:pt x="44" y="574"/>
                  <a:pt x="44" y="545"/>
                </a:cubicBezTo>
                <a:cubicBezTo>
                  <a:pt x="44" y="427"/>
                  <a:pt x="44" y="427"/>
                  <a:pt x="44" y="427"/>
                </a:cubicBezTo>
                <a:cubicBezTo>
                  <a:pt x="324" y="427"/>
                  <a:pt x="324" y="427"/>
                  <a:pt x="324" y="427"/>
                </a:cubicBezTo>
                <a:lnTo>
                  <a:pt x="324" y="545"/>
                </a:lnTo>
                <a:close/>
                <a:moveTo>
                  <a:pt x="324" y="398"/>
                </a:moveTo>
                <a:lnTo>
                  <a:pt x="324" y="398"/>
                </a:lnTo>
                <a:cubicBezTo>
                  <a:pt x="44" y="398"/>
                  <a:pt x="44" y="398"/>
                  <a:pt x="44" y="398"/>
                </a:cubicBezTo>
                <a:cubicBezTo>
                  <a:pt x="44" y="133"/>
                  <a:pt x="44" y="133"/>
                  <a:pt x="44" y="133"/>
                </a:cubicBezTo>
                <a:cubicBezTo>
                  <a:pt x="324" y="133"/>
                  <a:pt x="324" y="133"/>
                  <a:pt x="324" y="133"/>
                </a:cubicBezTo>
                <a:lnTo>
                  <a:pt x="324" y="398"/>
                </a:lnTo>
                <a:close/>
                <a:moveTo>
                  <a:pt x="324" y="103"/>
                </a:moveTo>
                <a:lnTo>
                  <a:pt x="324" y="103"/>
                </a:lnTo>
                <a:cubicBezTo>
                  <a:pt x="44" y="103"/>
                  <a:pt x="44" y="103"/>
                  <a:pt x="44" y="103"/>
                </a:cubicBezTo>
                <a:cubicBezTo>
                  <a:pt x="44" y="74"/>
                  <a:pt x="44" y="74"/>
                  <a:pt x="44" y="74"/>
                </a:cubicBezTo>
                <a:cubicBezTo>
                  <a:pt x="44" y="59"/>
                  <a:pt x="59" y="44"/>
                  <a:pt x="89" y="44"/>
                </a:cubicBezTo>
                <a:cubicBezTo>
                  <a:pt x="280" y="44"/>
                  <a:pt x="280" y="44"/>
                  <a:pt x="280" y="44"/>
                </a:cubicBezTo>
                <a:cubicBezTo>
                  <a:pt x="294" y="44"/>
                  <a:pt x="324" y="59"/>
                  <a:pt x="324" y="74"/>
                </a:cubicBezTo>
                <a:lnTo>
                  <a:pt x="324" y="103"/>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Roboto Light"/>
              <a:ea typeface="+mn-ea"/>
              <a:cs typeface="+mn-cs"/>
            </a:endParaRPr>
          </a:p>
        </p:txBody>
      </p:sp>
      <p:sp>
        <p:nvSpPr>
          <p:cNvPr id="313" name="Freeform 61">
            <a:extLst>
              <a:ext uri="{FF2B5EF4-FFF2-40B4-BE49-F238E27FC236}">
                <a16:creationId xmlns:a16="http://schemas.microsoft.com/office/drawing/2014/main" id="{A97F9974-A35E-4685-8E1F-B2604673EA9C}"/>
              </a:ext>
            </a:extLst>
          </p:cNvPr>
          <p:cNvSpPr>
            <a:spLocks noChangeArrowheads="1"/>
          </p:cNvSpPr>
          <p:nvPr/>
        </p:nvSpPr>
        <p:spPr bwMode="auto">
          <a:xfrm>
            <a:off x="3301287" y="5282512"/>
            <a:ext cx="402063" cy="579968"/>
          </a:xfrm>
          <a:custGeom>
            <a:avLst/>
            <a:gdLst>
              <a:gd name="T0" fmla="*/ 54282578 w 418"/>
              <a:gd name="T1" fmla="*/ 36023527 h 602"/>
              <a:gd name="T2" fmla="*/ 54282578 w 418"/>
              <a:gd name="T3" fmla="*/ 36023527 h 602"/>
              <a:gd name="T4" fmla="*/ 30330731 w 418"/>
              <a:gd name="T5" fmla="*/ 62649550 h 602"/>
              <a:gd name="T6" fmla="*/ 30330731 w 418"/>
              <a:gd name="T7" fmla="*/ 71002968 h 602"/>
              <a:gd name="T8" fmla="*/ 43217666 w 418"/>
              <a:gd name="T9" fmla="*/ 71002968 h 602"/>
              <a:gd name="T10" fmla="*/ 46862795 w 418"/>
              <a:gd name="T11" fmla="*/ 74657633 h 602"/>
              <a:gd name="T12" fmla="*/ 43217666 w 418"/>
              <a:gd name="T13" fmla="*/ 78442719 h 602"/>
              <a:gd name="T14" fmla="*/ 26685603 w 418"/>
              <a:gd name="T15" fmla="*/ 78442719 h 602"/>
              <a:gd name="T16" fmla="*/ 11064912 w 418"/>
              <a:gd name="T17" fmla="*/ 78442719 h 602"/>
              <a:gd name="T18" fmla="*/ 7289896 w 418"/>
              <a:gd name="T19" fmla="*/ 74657633 h 602"/>
              <a:gd name="T20" fmla="*/ 11064912 w 418"/>
              <a:gd name="T21" fmla="*/ 71002968 h 602"/>
              <a:gd name="T22" fmla="*/ 23040835 w 418"/>
              <a:gd name="T23" fmla="*/ 71002968 h 602"/>
              <a:gd name="T24" fmla="*/ 23040835 w 418"/>
              <a:gd name="T25" fmla="*/ 62649550 h 602"/>
              <a:gd name="T26" fmla="*/ 0 w 418"/>
              <a:gd name="T27" fmla="*/ 36023527 h 602"/>
              <a:gd name="T28" fmla="*/ 0 w 418"/>
              <a:gd name="T29" fmla="*/ 36023527 h 602"/>
              <a:gd name="T30" fmla="*/ 0 w 418"/>
              <a:gd name="T31" fmla="*/ 36023527 h 602"/>
              <a:gd name="T32" fmla="*/ 3644768 w 418"/>
              <a:gd name="T33" fmla="*/ 32238441 h 602"/>
              <a:gd name="T34" fmla="*/ 7289896 w 418"/>
              <a:gd name="T35" fmla="*/ 36023527 h 602"/>
              <a:gd name="T36" fmla="*/ 7289896 w 418"/>
              <a:gd name="T37" fmla="*/ 36023527 h 602"/>
              <a:gd name="T38" fmla="*/ 26685603 w 418"/>
              <a:gd name="T39" fmla="*/ 55340580 h 602"/>
              <a:gd name="T40" fmla="*/ 46862795 w 418"/>
              <a:gd name="T41" fmla="*/ 36023527 h 602"/>
              <a:gd name="T42" fmla="*/ 46862795 w 418"/>
              <a:gd name="T43" fmla="*/ 36023527 h 602"/>
              <a:gd name="T44" fmla="*/ 50637810 w 418"/>
              <a:gd name="T45" fmla="*/ 32238441 h 602"/>
              <a:gd name="T46" fmla="*/ 54282578 w 418"/>
              <a:gd name="T47" fmla="*/ 36023527 h 602"/>
              <a:gd name="T48" fmla="*/ 26685603 w 418"/>
              <a:gd name="T49" fmla="*/ 48814495 h 602"/>
              <a:gd name="T50" fmla="*/ 26685603 w 418"/>
              <a:gd name="T51" fmla="*/ 48814495 h 602"/>
              <a:gd name="T52" fmla="*/ 26685603 w 418"/>
              <a:gd name="T53" fmla="*/ 48814495 h 602"/>
              <a:gd name="T54" fmla="*/ 11975923 w 418"/>
              <a:gd name="T55" fmla="*/ 34065774 h 602"/>
              <a:gd name="T56" fmla="*/ 11975923 w 418"/>
              <a:gd name="T57" fmla="*/ 14748721 h 602"/>
              <a:gd name="T58" fmla="*/ 26685603 w 418"/>
              <a:gd name="T59" fmla="*/ 0 h 602"/>
              <a:gd name="T60" fmla="*/ 26685603 w 418"/>
              <a:gd name="T61" fmla="*/ 0 h 602"/>
              <a:gd name="T62" fmla="*/ 41395282 w 418"/>
              <a:gd name="T63" fmla="*/ 14748721 h 602"/>
              <a:gd name="T64" fmla="*/ 41395282 w 418"/>
              <a:gd name="T65" fmla="*/ 34065774 h 602"/>
              <a:gd name="T66" fmla="*/ 26685603 w 418"/>
              <a:gd name="T67" fmla="*/ 48814495 h 6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18" h="602">
                <a:moveTo>
                  <a:pt x="417" y="276"/>
                </a:moveTo>
                <a:lnTo>
                  <a:pt x="417" y="276"/>
                </a:lnTo>
                <a:cubicBezTo>
                  <a:pt x="417" y="382"/>
                  <a:pt x="339" y="466"/>
                  <a:pt x="233" y="480"/>
                </a:cubicBezTo>
                <a:cubicBezTo>
                  <a:pt x="233" y="544"/>
                  <a:pt x="233" y="544"/>
                  <a:pt x="233" y="544"/>
                </a:cubicBezTo>
                <a:cubicBezTo>
                  <a:pt x="332" y="544"/>
                  <a:pt x="332" y="544"/>
                  <a:pt x="332" y="544"/>
                </a:cubicBezTo>
                <a:cubicBezTo>
                  <a:pt x="346" y="544"/>
                  <a:pt x="360" y="558"/>
                  <a:pt x="360" y="572"/>
                </a:cubicBezTo>
                <a:cubicBezTo>
                  <a:pt x="360" y="594"/>
                  <a:pt x="346" y="601"/>
                  <a:pt x="332" y="601"/>
                </a:cubicBezTo>
                <a:cubicBezTo>
                  <a:pt x="205" y="601"/>
                  <a:pt x="205" y="601"/>
                  <a:pt x="205" y="601"/>
                </a:cubicBezTo>
                <a:cubicBezTo>
                  <a:pt x="85" y="601"/>
                  <a:pt x="85" y="601"/>
                  <a:pt x="85" y="601"/>
                </a:cubicBezTo>
                <a:cubicBezTo>
                  <a:pt x="71" y="601"/>
                  <a:pt x="56" y="594"/>
                  <a:pt x="56" y="572"/>
                </a:cubicBezTo>
                <a:cubicBezTo>
                  <a:pt x="56" y="558"/>
                  <a:pt x="71" y="544"/>
                  <a:pt x="85" y="544"/>
                </a:cubicBezTo>
                <a:cubicBezTo>
                  <a:pt x="177" y="544"/>
                  <a:pt x="177" y="544"/>
                  <a:pt x="177" y="544"/>
                </a:cubicBezTo>
                <a:cubicBezTo>
                  <a:pt x="177" y="480"/>
                  <a:pt x="177" y="480"/>
                  <a:pt x="177" y="480"/>
                </a:cubicBezTo>
                <a:cubicBezTo>
                  <a:pt x="78" y="466"/>
                  <a:pt x="0" y="382"/>
                  <a:pt x="0" y="276"/>
                </a:cubicBezTo>
                <a:cubicBezTo>
                  <a:pt x="0" y="254"/>
                  <a:pt x="14" y="247"/>
                  <a:pt x="28" y="247"/>
                </a:cubicBezTo>
                <a:cubicBezTo>
                  <a:pt x="42" y="247"/>
                  <a:pt x="56" y="254"/>
                  <a:pt x="56" y="276"/>
                </a:cubicBezTo>
                <a:cubicBezTo>
                  <a:pt x="56" y="353"/>
                  <a:pt x="127" y="424"/>
                  <a:pt x="205" y="424"/>
                </a:cubicBezTo>
                <a:cubicBezTo>
                  <a:pt x="290" y="424"/>
                  <a:pt x="360" y="353"/>
                  <a:pt x="360" y="276"/>
                </a:cubicBezTo>
                <a:cubicBezTo>
                  <a:pt x="360" y="254"/>
                  <a:pt x="367" y="247"/>
                  <a:pt x="389" y="247"/>
                </a:cubicBezTo>
                <a:cubicBezTo>
                  <a:pt x="403" y="247"/>
                  <a:pt x="417" y="254"/>
                  <a:pt x="417" y="276"/>
                </a:cubicBezTo>
                <a:close/>
                <a:moveTo>
                  <a:pt x="205" y="374"/>
                </a:moveTo>
                <a:lnTo>
                  <a:pt x="205" y="374"/>
                </a:lnTo>
                <a:cubicBezTo>
                  <a:pt x="141" y="374"/>
                  <a:pt x="92" y="325"/>
                  <a:pt x="92" y="261"/>
                </a:cubicBezTo>
                <a:cubicBezTo>
                  <a:pt x="92" y="113"/>
                  <a:pt x="92" y="113"/>
                  <a:pt x="92" y="113"/>
                </a:cubicBezTo>
                <a:cubicBezTo>
                  <a:pt x="92" y="49"/>
                  <a:pt x="141" y="0"/>
                  <a:pt x="205" y="0"/>
                </a:cubicBezTo>
                <a:cubicBezTo>
                  <a:pt x="269" y="0"/>
                  <a:pt x="318" y="49"/>
                  <a:pt x="318" y="113"/>
                </a:cubicBezTo>
                <a:cubicBezTo>
                  <a:pt x="318" y="261"/>
                  <a:pt x="318" y="261"/>
                  <a:pt x="318" y="261"/>
                </a:cubicBezTo>
                <a:cubicBezTo>
                  <a:pt x="318" y="325"/>
                  <a:pt x="269" y="374"/>
                  <a:pt x="205" y="374"/>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latin typeface="Roboto Light"/>
            </a:endParaRPr>
          </a:p>
        </p:txBody>
      </p:sp>
      <p:sp>
        <p:nvSpPr>
          <p:cNvPr id="315" name="Freeform 142">
            <a:extLst>
              <a:ext uri="{FF2B5EF4-FFF2-40B4-BE49-F238E27FC236}">
                <a16:creationId xmlns:a16="http://schemas.microsoft.com/office/drawing/2014/main" id="{A0133E51-92B2-49DD-B271-D4F49619B5C4}"/>
              </a:ext>
            </a:extLst>
          </p:cNvPr>
          <p:cNvSpPr>
            <a:spLocks noChangeArrowheads="1"/>
          </p:cNvSpPr>
          <p:nvPr/>
        </p:nvSpPr>
        <p:spPr bwMode="auto">
          <a:xfrm>
            <a:off x="1056021" y="3469926"/>
            <a:ext cx="579817" cy="571499"/>
          </a:xfrm>
          <a:custGeom>
            <a:avLst/>
            <a:gdLst>
              <a:gd name="T0" fmla="*/ 530 w 602"/>
              <a:gd name="T1" fmla="*/ 241 h 595"/>
              <a:gd name="T2" fmla="*/ 530 w 602"/>
              <a:gd name="T3" fmla="*/ 241 h 595"/>
              <a:gd name="T4" fmla="*/ 573 w 602"/>
              <a:gd name="T5" fmla="*/ 318 h 595"/>
              <a:gd name="T6" fmla="*/ 453 w 602"/>
              <a:gd name="T7" fmla="*/ 269 h 595"/>
              <a:gd name="T8" fmla="*/ 410 w 602"/>
              <a:gd name="T9" fmla="*/ 276 h 595"/>
              <a:gd name="T10" fmla="*/ 240 w 602"/>
              <a:gd name="T11" fmla="*/ 135 h 595"/>
              <a:gd name="T12" fmla="*/ 410 w 602"/>
              <a:gd name="T13" fmla="*/ 0 h 595"/>
              <a:gd name="T14" fmla="*/ 601 w 602"/>
              <a:gd name="T15" fmla="*/ 135 h 595"/>
              <a:gd name="T16" fmla="*/ 530 w 602"/>
              <a:gd name="T17" fmla="*/ 241 h 595"/>
              <a:gd name="T18" fmla="*/ 205 w 602"/>
              <a:gd name="T19" fmla="*/ 149 h 595"/>
              <a:gd name="T20" fmla="*/ 205 w 602"/>
              <a:gd name="T21" fmla="*/ 149 h 595"/>
              <a:gd name="T22" fmla="*/ 396 w 602"/>
              <a:gd name="T23" fmla="*/ 311 h 595"/>
              <a:gd name="T24" fmla="*/ 438 w 602"/>
              <a:gd name="T25" fmla="*/ 304 h 595"/>
              <a:gd name="T26" fmla="*/ 438 w 602"/>
              <a:gd name="T27" fmla="*/ 304 h 595"/>
              <a:gd name="T28" fmla="*/ 438 w 602"/>
              <a:gd name="T29" fmla="*/ 304 h 595"/>
              <a:gd name="T30" fmla="*/ 537 w 602"/>
              <a:gd name="T31" fmla="*/ 347 h 595"/>
              <a:gd name="T32" fmla="*/ 283 w 602"/>
              <a:gd name="T33" fmla="*/ 509 h 595"/>
              <a:gd name="T34" fmla="*/ 226 w 602"/>
              <a:gd name="T35" fmla="*/ 495 h 595"/>
              <a:gd name="T36" fmla="*/ 36 w 602"/>
              <a:gd name="T37" fmla="*/ 573 h 595"/>
              <a:gd name="T38" fmla="*/ 99 w 602"/>
              <a:gd name="T39" fmla="*/ 460 h 595"/>
              <a:gd name="T40" fmla="*/ 0 w 602"/>
              <a:gd name="T41" fmla="*/ 297 h 595"/>
              <a:gd name="T42" fmla="*/ 219 w 602"/>
              <a:gd name="T43" fmla="*/ 92 h 595"/>
              <a:gd name="T44" fmla="*/ 205 w 602"/>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2" h="595">
                <a:moveTo>
                  <a:pt x="530" y="241"/>
                </a:moveTo>
                <a:lnTo>
                  <a:pt x="530" y="241"/>
                </a:lnTo>
                <a:cubicBezTo>
                  <a:pt x="523" y="248"/>
                  <a:pt x="523" y="290"/>
                  <a:pt x="573" y="318"/>
                </a:cubicBezTo>
                <a:cubicBezTo>
                  <a:pt x="573" y="318"/>
                  <a:pt x="502" y="332"/>
                  <a:pt x="453" y="269"/>
                </a:cubicBezTo>
                <a:cubicBezTo>
                  <a:pt x="438" y="269"/>
                  <a:pt x="424" y="276"/>
                  <a:pt x="410" y="276"/>
                </a:cubicBezTo>
                <a:cubicBezTo>
                  <a:pt x="304" y="276"/>
                  <a:pt x="240" y="212"/>
                  <a:pt x="240" y="135"/>
                </a:cubicBezTo>
                <a:cubicBezTo>
                  <a:pt x="240" y="64"/>
                  <a:pt x="304" y="0"/>
                  <a:pt x="410" y="0"/>
                </a:cubicBezTo>
                <a:cubicBezTo>
                  <a:pt x="516" y="0"/>
                  <a:pt x="601" y="64"/>
                  <a:pt x="601" y="135"/>
                </a:cubicBezTo>
                <a:cubicBezTo>
                  <a:pt x="601" y="177"/>
                  <a:pt x="573" y="219"/>
                  <a:pt x="530" y="241"/>
                </a:cubicBezTo>
                <a:close/>
                <a:moveTo>
                  <a:pt x="205" y="149"/>
                </a:moveTo>
                <a:lnTo>
                  <a:pt x="205" y="149"/>
                </a:lnTo>
                <a:cubicBezTo>
                  <a:pt x="212" y="233"/>
                  <a:pt x="283" y="304"/>
                  <a:pt x="396" y="311"/>
                </a:cubicBezTo>
                <a:cubicBezTo>
                  <a:pt x="410" y="311"/>
                  <a:pt x="424" y="311"/>
                  <a:pt x="438" y="304"/>
                </a:cubicBezTo>
                <a:lnTo>
                  <a:pt x="438" y="304"/>
                </a:lnTo>
                <a:lnTo>
                  <a:pt x="438" y="304"/>
                </a:lnTo>
                <a:cubicBezTo>
                  <a:pt x="474" y="339"/>
                  <a:pt x="516" y="347"/>
                  <a:pt x="537" y="347"/>
                </a:cubicBezTo>
                <a:cubicBezTo>
                  <a:pt x="516" y="439"/>
                  <a:pt x="424" y="509"/>
                  <a:pt x="283" y="509"/>
                </a:cubicBezTo>
                <a:cubicBezTo>
                  <a:pt x="269" y="509"/>
                  <a:pt x="248" y="502"/>
                  <a:pt x="226" y="495"/>
                </a:cubicBezTo>
                <a:cubicBezTo>
                  <a:pt x="156" y="594"/>
                  <a:pt x="36" y="573"/>
                  <a:pt x="36" y="573"/>
                </a:cubicBezTo>
                <a:cubicBezTo>
                  <a:pt x="120" y="537"/>
                  <a:pt x="120" y="467"/>
                  <a:pt x="99" y="460"/>
                </a:cubicBezTo>
                <a:cubicBezTo>
                  <a:pt x="36" y="424"/>
                  <a:pt x="0" y="361"/>
                  <a:pt x="0" y="297"/>
                </a:cubicBezTo>
                <a:cubicBezTo>
                  <a:pt x="0" y="198"/>
                  <a:pt x="92" y="113"/>
                  <a:pt x="219" y="92"/>
                </a:cubicBezTo>
                <a:cubicBezTo>
                  <a:pt x="212" y="113"/>
                  <a:pt x="205" y="128"/>
                  <a:pt x="205" y="149"/>
                </a:cubicBezTo>
                <a:close/>
              </a:path>
            </a:pathLst>
          </a:custGeom>
          <a:solidFill>
            <a:srgbClr val="FFFFFF"/>
          </a:solidFill>
          <a:ln>
            <a:solidFill>
              <a:schemeClr val="accent1"/>
            </a:solid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Roboto Light"/>
              <a:ea typeface="+mn-ea"/>
              <a:cs typeface="+mn-cs"/>
            </a:endParaRPr>
          </a:p>
        </p:txBody>
      </p:sp>
      <p:sp>
        <p:nvSpPr>
          <p:cNvPr id="317" name="Title 1"/>
          <p:cNvSpPr txBox="1">
            <a:spLocks/>
          </p:cNvSpPr>
          <p:nvPr/>
        </p:nvSpPr>
        <p:spPr>
          <a:xfrm>
            <a:off x="485115" y="36154"/>
            <a:ext cx="11157817" cy="6605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50000"/>
                    <a:lumOff val="50000"/>
                  </a:schemeClr>
                </a:solidFill>
              </a:rPr>
              <a:t>Segment 4 – Too Busy 40-49</a:t>
            </a:r>
          </a:p>
        </p:txBody>
      </p:sp>
      <p:sp>
        <p:nvSpPr>
          <p:cNvPr id="311" name="Text Placeholder 20">
            <a:extLst>
              <a:ext uri="{FF2B5EF4-FFF2-40B4-BE49-F238E27FC236}">
                <a16:creationId xmlns:a16="http://schemas.microsoft.com/office/drawing/2014/main" id="{1A19865E-43A7-4CA6-901C-17758FDD43E1}"/>
              </a:ext>
            </a:extLst>
          </p:cNvPr>
          <p:cNvSpPr txBox="1">
            <a:spLocks/>
          </p:cNvSpPr>
          <p:nvPr/>
        </p:nvSpPr>
        <p:spPr>
          <a:xfrm>
            <a:off x="890947" y="698299"/>
            <a:ext cx="4311249" cy="350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lumMod val="50000"/>
                  </a:schemeClr>
                </a:solidFill>
              </a:rPr>
              <a:t>Smartphone/Device Use</a:t>
            </a:r>
          </a:p>
        </p:txBody>
      </p:sp>
      <p:sp>
        <p:nvSpPr>
          <p:cNvPr id="312" name="Freeform 112">
            <a:extLst>
              <a:ext uri="{FF2B5EF4-FFF2-40B4-BE49-F238E27FC236}">
                <a16:creationId xmlns:a16="http://schemas.microsoft.com/office/drawing/2014/main" id="{818D6CEE-DBD9-426F-B415-6D4774D128B4}"/>
              </a:ext>
            </a:extLst>
          </p:cNvPr>
          <p:cNvSpPr>
            <a:spLocks noChangeArrowheads="1"/>
          </p:cNvSpPr>
          <p:nvPr/>
        </p:nvSpPr>
        <p:spPr bwMode="auto">
          <a:xfrm>
            <a:off x="4378714" y="5355314"/>
            <a:ext cx="461312" cy="533400"/>
          </a:xfrm>
          <a:custGeom>
            <a:avLst/>
            <a:gdLst>
              <a:gd name="T0" fmla="*/ 345 w 390"/>
              <a:gd name="T1" fmla="*/ 0 h 444"/>
              <a:gd name="T2" fmla="*/ 0 w 390"/>
              <a:gd name="T3" fmla="*/ 53 h 444"/>
              <a:gd name="T4" fmla="*/ 44 w 390"/>
              <a:gd name="T5" fmla="*/ 443 h 444"/>
              <a:gd name="T6" fmla="*/ 389 w 390"/>
              <a:gd name="T7" fmla="*/ 399 h 444"/>
              <a:gd name="T8" fmla="*/ 345 w 390"/>
              <a:gd name="T9" fmla="*/ 0 h 444"/>
              <a:gd name="T10" fmla="*/ 345 w 390"/>
              <a:gd name="T11" fmla="*/ 399 h 444"/>
              <a:gd name="T12" fmla="*/ 44 w 390"/>
              <a:gd name="T13" fmla="*/ 53 h 444"/>
              <a:gd name="T14" fmla="*/ 345 w 390"/>
              <a:gd name="T15" fmla="*/ 399 h 444"/>
              <a:gd name="T16" fmla="*/ 221 w 390"/>
              <a:gd name="T17" fmla="*/ 275 h 444"/>
              <a:gd name="T18" fmla="*/ 97 w 390"/>
              <a:gd name="T19" fmla="*/ 302 h 444"/>
              <a:gd name="T20" fmla="*/ 221 w 390"/>
              <a:gd name="T21" fmla="*/ 275 h 444"/>
              <a:gd name="T22" fmla="*/ 292 w 390"/>
              <a:gd name="T23" fmla="*/ 177 h 444"/>
              <a:gd name="T24" fmla="*/ 195 w 390"/>
              <a:gd name="T25" fmla="*/ 196 h 444"/>
              <a:gd name="T26" fmla="*/ 292 w 390"/>
              <a:gd name="T27" fmla="*/ 177 h 444"/>
              <a:gd name="T28" fmla="*/ 195 w 390"/>
              <a:gd name="T29" fmla="*/ 151 h 444"/>
              <a:gd name="T30" fmla="*/ 292 w 390"/>
              <a:gd name="T31" fmla="*/ 98 h 444"/>
              <a:gd name="T32" fmla="*/ 195 w 390"/>
              <a:gd name="T33" fmla="*/ 151 h 444"/>
              <a:gd name="T34" fmla="*/ 168 w 390"/>
              <a:gd name="T35" fmla="*/ 98 h 444"/>
              <a:gd name="T36" fmla="*/ 97 w 390"/>
              <a:gd name="T37" fmla="*/ 196 h 444"/>
              <a:gd name="T38" fmla="*/ 168 w 390"/>
              <a:gd name="T39" fmla="*/ 98 h 444"/>
              <a:gd name="T40" fmla="*/ 141 w 390"/>
              <a:gd name="T41" fmla="*/ 222 h 444"/>
              <a:gd name="T42" fmla="*/ 97 w 390"/>
              <a:gd name="T43" fmla="*/ 249 h 444"/>
              <a:gd name="T44" fmla="*/ 141 w 390"/>
              <a:gd name="T45" fmla="*/ 222 h 444"/>
              <a:gd name="T46" fmla="*/ 168 w 390"/>
              <a:gd name="T47" fmla="*/ 249 h 444"/>
              <a:gd name="T48" fmla="*/ 292 w 390"/>
              <a:gd name="T49" fmla="*/ 222 h 444"/>
              <a:gd name="T50" fmla="*/ 168 w 390"/>
              <a:gd name="T51" fmla="*/ 249 h 444"/>
              <a:gd name="T52" fmla="*/ 292 w 390"/>
              <a:gd name="T53" fmla="*/ 319 h 444"/>
              <a:gd name="T54" fmla="*/ 97 w 390"/>
              <a:gd name="T55" fmla="*/ 346 h 444"/>
              <a:gd name="T56" fmla="*/ 292 w 390"/>
              <a:gd name="T57" fmla="*/ 319 h 444"/>
              <a:gd name="T58" fmla="*/ 248 w 390"/>
              <a:gd name="T59" fmla="*/ 302 h 444"/>
              <a:gd name="T60" fmla="*/ 292 w 390"/>
              <a:gd name="T61" fmla="*/ 275 h 444"/>
              <a:gd name="T62" fmla="*/ 248 w 390"/>
              <a:gd name="T63" fmla="*/ 30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444">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a:defRPr/>
            </a:pPr>
            <a:endParaRPr lang="en-US" dirty="0">
              <a:latin typeface="+mn-lt"/>
              <a:ea typeface="+mn-ea"/>
              <a:cs typeface="+mn-cs"/>
            </a:endParaRPr>
          </a:p>
        </p:txBody>
      </p:sp>
      <p:sp>
        <p:nvSpPr>
          <p:cNvPr id="314" name="Freeform 159">
            <a:extLst>
              <a:ext uri="{FF2B5EF4-FFF2-40B4-BE49-F238E27FC236}">
                <a16:creationId xmlns:a16="http://schemas.microsoft.com/office/drawing/2014/main" id="{27F847C8-0F0B-49DB-A4B5-861AB938F7A7}"/>
              </a:ext>
            </a:extLst>
          </p:cNvPr>
          <p:cNvSpPr>
            <a:spLocks noChangeArrowheads="1"/>
          </p:cNvSpPr>
          <p:nvPr/>
        </p:nvSpPr>
        <p:spPr bwMode="auto">
          <a:xfrm>
            <a:off x="5387049" y="5314026"/>
            <a:ext cx="579814" cy="524933"/>
          </a:xfrm>
          <a:custGeom>
            <a:avLst/>
            <a:gdLst>
              <a:gd name="T0" fmla="*/ 594 w 602"/>
              <a:gd name="T1" fmla="*/ 537 h 545"/>
              <a:gd name="T2" fmla="*/ 594 w 602"/>
              <a:gd name="T3" fmla="*/ 537 h 545"/>
              <a:gd name="T4" fmla="*/ 410 w 602"/>
              <a:gd name="T5" fmla="*/ 318 h 545"/>
              <a:gd name="T6" fmla="*/ 594 w 602"/>
              <a:gd name="T7" fmla="*/ 141 h 545"/>
              <a:gd name="T8" fmla="*/ 601 w 602"/>
              <a:gd name="T9" fmla="*/ 163 h 545"/>
              <a:gd name="T10" fmla="*/ 601 w 602"/>
              <a:gd name="T11" fmla="*/ 516 h 545"/>
              <a:gd name="T12" fmla="*/ 594 w 602"/>
              <a:gd name="T13" fmla="*/ 537 h 545"/>
              <a:gd name="T14" fmla="*/ 7 w 602"/>
              <a:gd name="T15" fmla="*/ 141 h 545"/>
              <a:gd name="T16" fmla="*/ 7 w 602"/>
              <a:gd name="T17" fmla="*/ 141 h 545"/>
              <a:gd name="T18" fmla="*/ 28 w 602"/>
              <a:gd name="T19" fmla="*/ 134 h 545"/>
              <a:gd name="T20" fmla="*/ 184 w 602"/>
              <a:gd name="T21" fmla="*/ 134 h 545"/>
              <a:gd name="T22" fmla="*/ 176 w 602"/>
              <a:gd name="T23" fmla="*/ 163 h 545"/>
              <a:gd name="T24" fmla="*/ 198 w 602"/>
              <a:gd name="T25" fmla="*/ 198 h 545"/>
              <a:gd name="T26" fmla="*/ 198 w 602"/>
              <a:gd name="T27" fmla="*/ 198 h 545"/>
              <a:gd name="T28" fmla="*/ 261 w 602"/>
              <a:gd name="T29" fmla="*/ 269 h 545"/>
              <a:gd name="T30" fmla="*/ 261 w 602"/>
              <a:gd name="T31" fmla="*/ 269 h 545"/>
              <a:gd name="T32" fmla="*/ 304 w 602"/>
              <a:gd name="T33" fmla="*/ 283 h 545"/>
              <a:gd name="T34" fmla="*/ 339 w 602"/>
              <a:gd name="T35" fmla="*/ 269 h 545"/>
              <a:gd name="T36" fmla="*/ 339 w 602"/>
              <a:gd name="T37" fmla="*/ 269 h 545"/>
              <a:gd name="T38" fmla="*/ 410 w 602"/>
              <a:gd name="T39" fmla="*/ 198 h 545"/>
              <a:gd name="T40" fmla="*/ 410 w 602"/>
              <a:gd name="T41" fmla="*/ 198 h 545"/>
              <a:gd name="T42" fmla="*/ 424 w 602"/>
              <a:gd name="T43" fmla="*/ 163 h 545"/>
              <a:gd name="T44" fmla="*/ 417 w 602"/>
              <a:gd name="T45" fmla="*/ 134 h 545"/>
              <a:gd name="T46" fmla="*/ 572 w 602"/>
              <a:gd name="T47" fmla="*/ 134 h 545"/>
              <a:gd name="T48" fmla="*/ 594 w 602"/>
              <a:gd name="T49" fmla="*/ 141 h 545"/>
              <a:gd name="T50" fmla="*/ 304 w 602"/>
              <a:gd name="T51" fmla="*/ 368 h 545"/>
              <a:gd name="T52" fmla="*/ 7 w 602"/>
              <a:gd name="T53" fmla="*/ 141 h 545"/>
              <a:gd name="T54" fmla="*/ 318 w 602"/>
              <a:gd name="T55" fmla="*/ 248 h 545"/>
              <a:gd name="T56" fmla="*/ 318 w 602"/>
              <a:gd name="T57" fmla="*/ 248 h 545"/>
              <a:gd name="T58" fmla="*/ 304 w 602"/>
              <a:gd name="T59" fmla="*/ 255 h 545"/>
              <a:gd name="T60" fmla="*/ 283 w 602"/>
              <a:gd name="T61" fmla="*/ 248 h 545"/>
              <a:gd name="T62" fmla="*/ 219 w 602"/>
              <a:gd name="T63" fmla="*/ 177 h 545"/>
              <a:gd name="T64" fmla="*/ 205 w 602"/>
              <a:gd name="T65" fmla="*/ 163 h 545"/>
              <a:gd name="T66" fmla="*/ 233 w 602"/>
              <a:gd name="T67" fmla="*/ 134 h 545"/>
              <a:gd name="T68" fmla="*/ 254 w 602"/>
              <a:gd name="T69" fmla="*/ 141 h 545"/>
              <a:gd name="T70" fmla="*/ 276 w 602"/>
              <a:gd name="T71" fmla="*/ 156 h 545"/>
              <a:gd name="T72" fmla="*/ 276 w 602"/>
              <a:gd name="T73" fmla="*/ 28 h 545"/>
              <a:gd name="T74" fmla="*/ 304 w 602"/>
              <a:gd name="T75" fmla="*/ 0 h 545"/>
              <a:gd name="T76" fmla="*/ 332 w 602"/>
              <a:gd name="T77" fmla="*/ 28 h 545"/>
              <a:gd name="T78" fmla="*/ 332 w 602"/>
              <a:gd name="T79" fmla="*/ 156 h 545"/>
              <a:gd name="T80" fmla="*/ 346 w 602"/>
              <a:gd name="T81" fmla="*/ 141 h 545"/>
              <a:gd name="T82" fmla="*/ 367 w 602"/>
              <a:gd name="T83" fmla="*/ 134 h 545"/>
              <a:gd name="T84" fmla="*/ 396 w 602"/>
              <a:gd name="T85" fmla="*/ 163 h 545"/>
              <a:gd name="T86" fmla="*/ 389 w 602"/>
              <a:gd name="T87" fmla="*/ 177 h 545"/>
              <a:gd name="T88" fmla="*/ 318 w 602"/>
              <a:gd name="T89" fmla="*/ 248 h 545"/>
              <a:gd name="T90" fmla="*/ 7 w 602"/>
              <a:gd name="T91" fmla="*/ 537 h 545"/>
              <a:gd name="T92" fmla="*/ 7 w 602"/>
              <a:gd name="T93" fmla="*/ 537 h 545"/>
              <a:gd name="T94" fmla="*/ 0 w 602"/>
              <a:gd name="T95" fmla="*/ 516 h 545"/>
              <a:gd name="T96" fmla="*/ 0 w 602"/>
              <a:gd name="T97" fmla="*/ 163 h 545"/>
              <a:gd name="T98" fmla="*/ 7 w 602"/>
              <a:gd name="T99" fmla="*/ 141 h 545"/>
              <a:gd name="T100" fmla="*/ 191 w 602"/>
              <a:gd name="T101" fmla="*/ 318 h 545"/>
              <a:gd name="T102" fmla="*/ 7 w 602"/>
              <a:gd name="T103" fmla="*/ 537 h 545"/>
              <a:gd name="T104" fmla="*/ 304 w 602"/>
              <a:gd name="T105" fmla="*/ 424 h 545"/>
              <a:gd name="T106" fmla="*/ 304 w 602"/>
              <a:gd name="T107" fmla="*/ 424 h 545"/>
              <a:gd name="T108" fmla="*/ 382 w 602"/>
              <a:gd name="T109" fmla="*/ 346 h 545"/>
              <a:gd name="T110" fmla="*/ 594 w 602"/>
              <a:gd name="T111" fmla="*/ 537 h 545"/>
              <a:gd name="T112" fmla="*/ 572 w 602"/>
              <a:gd name="T113" fmla="*/ 544 h 545"/>
              <a:gd name="T114" fmla="*/ 28 w 602"/>
              <a:gd name="T115" fmla="*/ 544 h 545"/>
              <a:gd name="T116" fmla="*/ 7 w 602"/>
              <a:gd name="T117" fmla="*/ 537 h 545"/>
              <a:gd name="T118" fmla="*/ 226 w 602"/>
              <a:gd name="T119" fmla="*/ 346 h 545"/>
              <a:gd name="T120" fmla="*/ 304 w 602"/>
              <a:gd name="T121" fmla="*/ 4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2" h="545">
                <a:moveTo>
                  <a:pt x="594" y="537"/>
                </a:moveTo>
                <a:lnTo>
                  <a:pt x="594" y="537"/>
                </a:lnTo>
                <a:cubicBezTo>
                  <a:pt x="410" y="318"/>
                  <a:pt x="410" y="318"/>
                  <a:pt x="410" y="318"/>
                </a:cubicBezTo>
                <a:cubicBezTo>
                  <a:pt x="594" y="141"/>
                  <a:pt x="594" y="141"/>
                  <a:pt x="594" y="141"/>
                </a:cubicBezTo>
                <a:cubicBezTo>
                  <a:pt x="601" y="148"/>
                  <a:pt x="601" y="156"/>
                  <a:pt x="601" y="163"/>
                </a:cubicBezTo>
                <a:cubicBezTo>
                  <a:pt x="601" y="516"/>
                  <a:pt x="601" y="516"/>
                  <a:pt x="601" y="516"/>
                </a:cubicBezTo>
                <a:cubicBezTo>
                  <a:pt x="601" y="523"/>
                  <a:pt x="601" y="530"/>
                  <a:pt x="594" y="537"/>
                </a:cubicBezTo>
                <a:close/>
                <a:moveTo>
                  <a:pt x="7" y="141"/>
                </a:moveTo>
                <a:lnTo>
                  <a:pt x="7" y="141"/>
                </a:lnTo>
                <a:cubicBezTo>
                  <a:pt x="14" y="134"/>
                  <a:pt x="21" y="134"/>
                  <a:pt x="28" y="134"/>
                </a:cubicBezTo>
                <a:cubicBezTo>
                  <a:pt x="184" y="134"/>
                  <a:pt x="184" y="134"/>
                  <a:pt x="184" y="134"/>
                </a:cubicBezTo>
                <a:cubicBezTo>
                  <a:pt x="184" y="141"/>
                  <a:pt x="176" y="148"/>
                  <a:pt x="176" y="163"/>
                </a:cubicBezTo>
                <a:cubicBezTo>
                  <a:pt x="176" y="177"/>
                  <a:pt x="184" y="191"/>
                  <a:pt x="198" y="198"/>
                </a:cubicBezTo>
                <a:lnTo>
                  <a:pt x="198" y="198"/>
                </a:lnTo>
                <a:cubicBezTo>
                  <a:pt x="261" y="269"/>
                  <a:pt x="261" y="269"/>
                  <a:pt x="261" y="269"/>
                </a:cubicBezTo>
                <a:lnTo>
                  <a:pt x="261" y="269"/>
                </a:lnTo>
                <a:cubicBezTo>
                  <a:pt x="269" y="276"/>
                  <a:pt x="283" y="283"/>
                  <a:pt x="304" y="283"/>
                </a:cubicBezTo>
                <a:cubicBezTo>
                  <a:pt x="318" y="283"/>
                  <a:pt x="332" y="276"/>
                  <a:pt x="339" y="269"/>
                </a:cubicBezTo>
                <a:lnTo>
                  <a:pt x="339" y="269"/>
                </a:lnTo>
                <a:cubicBezTo>
                  <a:pt x="410" y="198"/>
                  <a:pt x="410" y="198"/>
                  <a:pt x="410" y="198"/>
                </a:cubicBezTo>
                <a:lnTo>
                  <a:pt x="410" y="198"/>
                </a:lnTo>
                <a:cubicBezTo>
                  <a:pt x="417" y="191"/>
                  <a:pt x="424" y="177"/>
                  <a:pt x="424" y="163"/>
                </a:cubicBezTo>
                <a:cubicBezTo>
                  <a:pt x="424" y="148"/>
                  <a:pt x="424" y="141"/>
                  <a:pt x="417" y="134"/>
                </a:cubicBezTo>
                <a:cubicBezTo>
                  <a:pt x="572" y="134"/>
                  <a:pt x="572" y="134"/>
                  <a:pt x="572" y="134"/>
                </a:cubicBezTo>
                <a:cubicBezTo>
                  <a:pt x="579" y="134"/>
                  <a:pt x="586" y="134"/>
                  <a:pt x="594" y="141"/>
                </a:cubicBezTo>
                <a:cubicBezTo>
                  <a:pt x="304" y="368"/>
                  <a:pt x="304" y="368"/>
                  <a:pt x="304" y="368"/>
                </a:cubicBezTo>
                <a:lnTo>
                  <a:pt x="7" y="141"/>
                </a:lnTo>
                <a:close/>
                <a:moveTo>
                  <a:pt x="318" y="248"/>
                </a:moveTo>
                <a:lnTo>
                  <a:pt x="318" y="248"/>
                </a:lnTo>
                <a:cubicBezTo>
                  <a:pt x="318" y="255"/>
                  <a:pt x="311" y="255"/>
                  <a:pt x="304" y="255"/>
                </a:cubicBezTo>
                <a:cubicBezTo>
                  <a:pt x="297" y="255"/>
                  <a:pt x="290" y="255"/>
                  <a:pt x="283" y="248"/>
                </a:cubicBezTo>
                <a:cubicBezTo>
                  <a:pt x="219" y="177"/>
                  <a:pt x="219" y="177"/>
                  <a:pt x="219" y="177"/>
                </a:cubicBezTo>
                <a:cubicBezTo>
                  <a:pt x="212" y="177"/>
                  <a:pt x="205" y="170"/>
                  <a:pt x="205" y="163"/>
                </a:cubicBezTo>
                <a:cubicBezTo>
                  <a:pt x="205" y="141"/>
                  <a:pt x="219" y="134"/>
                  <a:pt x="233" y="134"/>
                </a:cubicBezTo>
                <a:cubicBezTo>
                  <a:pt x="240" y="134"/>
                  <a:pt x="247" y="134"/>
                  <a:pt x="254" y="141"/>
                </a:cubicBezTo>
                <a:cubicBezTo>
                  <a:pt x="276" y="156"/>
                  <a:pt x="276" y="156"/>
                  <a:pt x="276" y="156"/>
                </a:cubicBezTo>
                <a:cubicBezTo>
                  <a:pt x="276" y="28"/>
                  <a:pt x="276" y="28"/>
                  <a:pt x="276" y="28"/>
                </a:cubicBezTo>
                <a:cubicBezTo>
                  <a:pt x="276" y="14"/>
                  <a:pt x="283" y="0"/>
                  <a:pt x="304" y="0"/>
                </a:cubicBezTo>
                <a:cubicBezTo>
                  <a:pt x="318" y="0"/>
                  <a:pt x="332" y="14"/>
                  <a:pt x="332" y="28"/>
                </a:cubicBezTo>
                <a:cubicBezTo>
                  <a:pt x="332" y="156"/>
                  <a:pt x="332" y="156"/>
                  <a:pt x="332" y="156"/>
                </a:cubicBezTo>
                <a:cubicBezTo>
                  <a:pt x="346" y="141"/>
                  <a:pt x="346" y="141"/>
                  <a:pt x="346" y="141"/>
                </a:cubicBezTo>
                <a:cubicBezTo>
                  <a:pt x="353" y="134"/>
                  <a:pt x="360" y="134"/>
                  <a:pt x="367" y="134"/>
                </a:cubicBezTo>
                <a:cubicBezTo>
                  <a:pt x="382" y="134"/>
                  <a:pt x="396" y="141"/>
                  <a:pt x="396" y="163"/>
                </a:cubicBezTo>
                <a:cubicBezTo>
                  <a:pt x="396" y="170"/>
                  <a:pt x="396" y="177"/>
                  <a:pt x="389" y="177"/>
                </a:cubicBezTo>
                <a:lnTo>
                  <a:pt x="318" y="248"/>
                </a:lnTo>
                <a:close/>
                <a:moveTo>
                  <a:pt x="7" y="537"/>
                </a:moveTo>
                <a:lnTo>
                  <a:pt x="7" y="537"/>
                </a:lnTo>
                <a:cubicBezTo>
                  <a:pt x="0" y="530"/>
                  <a:pt x="0" y="523"/>
                  <a:pt x="0" y="516"/>
                </a:cubicBezTo>
                <a:cubicBezTo>
                  <a:pt x="0" y="163"/>
                  <a:pt x="0" y="163"/>
                  <a:pt x="0" y="163"/>
                </a:cubicBezTo>
                <a:cubicBezTo>
                  <a:pt x="0" y="156"/>
                  <a:pt x="0" y="148"/>
                  <a:pt x="7" y="141"/>
                </a:cubicBezTo>
                <a:cubicBezTo>
                  <a:pt x="191" y="318"/>
                  <a:pt x="191" y="318"/>
                  <a:pt x="191" y="318"/>
                </a:cubicBezTo>
                <a:lnTo>
                  <a:pt x="7" y="537"/>
                </a:lnTo>
                <a:close/>
                <a:moveTo>
                  <a:pt x="304" y="424"/>
                </a:moveTo>
                <a:lnTo>
                  <a:pt x="304" y="424"/>
                </a:lnTo>
                <a:cubicBezTo>
                  <a:pt x="382" y="346"/>
                  <a:pt x="382" y="346"/>
                  <a:pt x="382" y="346"/>
                </a:cubicBezTo>
                <a:cubicBezTo>
                  <a:pt x="594" y="537"/>
                  <a:pt x="594" y="537"/>
                  <a:pt x="594" y="537"/>
                </a:cubicBezTo>
                <a:cubicBezTo>
                  <a:pt x="586" y="544"/>
                  <a:pt x="579" y="544"/>
                  <a:pt x="572" y="544"/>
                </a:cubicBezTo>
                <a:cubicBezTo>
                  <a:pt x="28" y="544"/>
                  <a:pt x="28" y="544"/>
                  <a:pt x="28" y="544"/>
                </a:cubicBezTo>
                <a:cubicBezTo>
                  <a:pt x="21" y="544"/>
                  <a:pt x="14" y="544"/>
                  <a:pt x="7" y="537"/>
                </a:cubicBezTo>
                <a:cubicBezTo>
                  <a:pt x="226" y="346"/>
                  <a:pt x="226" y="346"/>
                  <a:pt x="226" y="346"/>
                </a:cubicBezTo>
                <a:lnTo>
                  <a:pt x="304" y="424"/>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mn-lt"/>
              <a:ea typeface="+mn-ea"/>
              <a:cs typeface="+mn-cs"/>
            </a:endParaRPr>
          </a:p>
        </p:txBody>
      </p:sp>
      <p:sp>
        <p:nvSpPr>
          <p:cNvPr id="319" name="Freeform 40">
            <a:extLst>
              <a:ext uri="{FF2B5EF4-FFF2-40B4-BE49-F238E27FC236}">
                <a16:creationId xmlns:a16="http://schemas.microsoft.com/office/drawing/2014/main" id="{D3069021-512B-44E2-A649-A26FDCD9BF03}"/>
              </a:ext>
            </a:extLst>
          </p:cNvPr>
          <p:cNvSpPr>
            <a:spLocks noChangeArrowheads="1"/>
          </p:cNvSpPr>
          <p:nvPr/>
        </p:nvSpPr>
        <p:spPr bwMode="auto">
          <a:xfrm>
            <a:off x="2096822" y="5339787"/>
            <a:ext cx="572998" cy="564454"/>
          </a:xfrm>
          <a:custGeom>
            <a:avLst/>
            <a:gdLst>
              <a:gd name="T0" fmla="*/ 72192291 w 587"/>
              <a:gd name="T1" fmla="*/ 61832672 h 567"/>
              <a:gd name="T2" fmla="*/ 72192291 w 587"/>
              <a:gd name="T3" fmla="*/ 61832672 h 567"/>
              <a:gd name="T4" fmla="*/ 53950255 w 587"/>
              <a:gd name="T5" fmla="*/ 61832672 h 567"/>
              <a:gd name="T6" fmla="*/ 48386931 w 587"/>
              <a:gd name="T7" fmla="*/ 61832672 h 567"/>
              <a:gd name="T8" fmla="*/ 48386931 w 587"/>
              <a:gd name="T9" fmla="*/ 68224410 h 567"/>
              <a:gd name="T10" fmla="*/ 53950255 w 587"/>
              <a:gd name="T11" fmla="*/ 72920786 h 567"/>
              <a:gd name="T12" fmla="*/ 53950255 w 587"/>
              <a:gd name="T13" fmla="*/ 73833840 h 567"/>
              <a:gd name="T14" fmla="*/ 21864833 w 587"/>
              <a:gd name="T15" fmla="*/ 73833840 h 567"/>
              <a:gd name="T16" fmla="*/ 21864833 w 587"/>
              <a:gd name="T17" fmla="*/ 72920786 h 567"/>
              <a:gd name="T18" fmla="*/ 26522098 w 587"/>
              <a:gd name="T19" fmla="*/ 68224410 h 567"/>
              <a:gd name="T20" fmla="*/ 26522098 w 587"/>
              <a:gd name="T21" fmla="*/ 61832672 h 567"/>
              <a:gd name="T22" fmla="*/ 21864833 w 587"/>
              <a:gd name="T23" fmla="*/ 61832672 h 567"/>
              <a:gd name="T24" fmla="*/ 3622437 w 587"/>
              <a:gd name="T25" fmla="*/ 61832672 h 567"/>
              <a:gd name="T26" fmla="*/ 0 w 587"/>
              <a:gd name="T27" fmla="*/ 58180095 h 567"/>
              <a:gd name="T28" fmla="*/ 0 w 587"/>
              <a:gd name="T29" fmla="*/ 9262007 h 567"/>
              <a:gd name="T30" fmla="*/ 3622437 w 587"/>
              <a:gd name="T31" fmla="*/ 5609430 h 567"/>
              <a:gd name="T32" fmla="*/ 30144895 w 587"/>
              <a:gd name="T33" fmla="*/ 5609430 h 567"/>
              <a:gd name="T34" fmla="*/ 30144895 w 587"/>
              <a:gd name="T35" fmla="*/ 10175061 h 567"/>
              <a:gd name="T36" fmla="*/ 4528137 w 587"/>
              <a:gd name="T37" fmla="*/ 10175061 h 567"/>
              <a:gd name="T38" fmla="*/ 4528137 w 587"/>
              <a:gd name="T39" fmla="*/ 51657611 h 567"/>
              <a:gd name="T40" fmla="*/ 70380892 w 587"/>
              <a:gd name="T41" fmla="*/ 51657611 h 567"/>
              <a:gd name="T42" fmla="*/ 70380892 w 587"/>
              <a:gd name="T43" fmla="*/ 10175061 h 567"/>
              <a:gd name="T44" fmla="*/ 44764493 w 587"/>
              <a:gd name="T45" fmla="*/ 10175061 h 567"/>
              <a:gd name="T46" fmla="*/ 44764493 w 587"/>
              <a:gd name="T47" fmla="*/ 5609430 h 567"/>
              <a:gd name="T48" fmla="*/ 72192291 w 587"/>
              <a:gd name="T49" fmla="*/ 5609430 h 567"/>
              <a:gd name="T50" fmla="*/ 75814728 w 587"/>
              <a:gd name="T51" fmla="*/ 9262007 h 567"/>
              <a:gd name="T52" fmla="*/ 75814728 w 587"/>
              <a:gd name="T53" fmla="*/ 58180095 h 567"/>
              <a:gd name="T54" fmla="*/ 72192291 w 587"/>
              <a:gd name="T55" fmla="*/ 61832672 h 567"/>
              <a:gd name="T56" fmla="*/ 50327458 w 587"/>
              <a:gd name="T57" fmla="*/ 21263175 h 567"/>
              <a:gd name="T58" fmla="*/ 50327458 w 587"/>
              <a:gd name="T59" fmla="*/ 21263175 h 567"/>
              <a:gd name="T60" fmla="*/ 48386931 w 587"/>
              <a:gd name="T61" fmla="*/ 24002337 h 567"/>
              <a:gd name="T62" fmla="*/ 40236356 w 587"/>
              <a:gd name="T63" fmla="*/ 32351290 h 567"/>
              <a:gd name="T64" fmla="*/ 37519259 w 587"/>
              <a:gd name="T65" fmla="*/ 33264343 h 567"/>
              <a:gd name="T66" fmla="*/ 35707860 w 587"/>
              <a:gd name="T67" fmla="*/ 32351290 h 567"/>
              <a:gd name="T68" fmla="*/ 26522098 w 587"/>
              <a:gd name="T69" fmla="*/ 24002337 h 567"/>
              <a:gd name="T70" fmla="*/ 25616758 w 587"/>
              <a:gd name="T71" fmla="*/ 21263175 h 567"/>
              <a:gd name="T72" fmla="*/ 29239196 w 587"/>
              <a:gd name="T73" fmla="*/ 17610598 h 567"/>
              <a:gd name="T74" fmla="*/ 31955934 w 587"/>
              <a:gd name="T75" fmla="*/ 18523652 h 567"/>
              <a:gd name="T76" fmla="*/ 33767333 w 587"/>
              <a:gd name="T77" fmla="*/ 21263175 h 567"/>
              <a:gd name="T78" fmla="*/ 33767333 w 587"/>
              <a:gd name="T79" fmla="*/ 3782961 h 567"/>
              <a:gd name="T80" fmla="*/ 37519259 w 587"/>
              <a:gd name="T81" fmla="*/ 0 h 567"/>
              <a:gd name="T82" fmla="*/ 41141696 w 587"/>
              <a:gd name="T83" fmla="*/ 3782961 h 567"/>
              <a:gd name="T84" fmla="*/ 41141696 w 587"/>
              <a:gd name="T85" fmla="*/ 21263175 h 567"/>
              <a:gd name="T86" fmla="*/ 43858794 w 587"/>
              <a:gd name="T87" fmla="*/ 18523652 h 567"/>
              <a:gd name="T88" fmla="*/ 46575532 w 587"/>
              <a:gd name="T89" fmla="*/ 17610598 h 567"/>
              <a:gd name="T90" fmla="*/ 50327458 w 587"/>
              <a:gd name="T91" fmla="*/ 21263175 h 56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87" h="567">
                <a:moveTo>
                  <a:pt x="558" y="474"/>
                </a:moveTo>
                <a:lnTo>
                  <a:pt x="558" y="474"/>
                </a:lnTo>
                <a:cubicBezTo>
                  <a:pt x="417" y="474"/>
                  <a:pt x="417" y="474"/>
                  <a:pt x="417" y="474"/>
                </a:cubicBezTo>
                <a:cubicBezTo>
                  <a:pt x="374" y="474"/>
                  <a:pt x="374" y="474"/>
                  <a:pt x="374" y="474"/>
                </a:cubicBezTo>
                <a:cubicBezTo>
                  <a:pt x="374" y="523"/>
                  <a:pt x="374" y="523"/>
                  <a:pt x="374" y="523"/>
                </a:cubicBezTo>
                <a:cubicBezTo>
                  <a:pt x="417" y="559"/>
                  <a:pt x="417" y="559"/>
                  <a:pt x="417" y="559"/>
                </a:cubicBezTo>
                <a:cubicBezTo>
                  <a:pt x="417" y="566"/>
                  <a:pt x="417" y="566"/>
                  <a:pt x="417" y="566"/>
                </a:cubicBezTo>
                <a:cubicBezTo>
                  <a:pt x="169" y="566"/>
                  <a:pt x="169" y="566"/>
                  <a:pt x="169" y="566"/>
                </a:cubicBezTo>
                <a:cubicBezTo>
                  <a:pt x="169" y="559"/>
                  <a:pt x="169" y="559"/>
                  <a:pt x="169" y="559"/>
                </a:cubicBezTo>
                <a:cubicBezTo>
                  <a:pt x="205" y="523"/>
                  <a:pt x="205" y="523"/>
                  <a:pt x="205" y="523"/>
                </a:cubicBezTo>
                <a:cubicBezTo>
                  <a:pt x="205" y="474"/>
                  <a:pt x="205" y="474"/>
                  <a:pt x="205" y="474"/>
                </a:cubicBezTo>
                <a:cubicBezTo>
                  <a:pt x="169" y="474"/>
                  <a:pt x="169" y="474"/>
                  <a:pt x="169" y="474"/>
                </a:cubicBezTo>
                <a:cubicBezTo>
                  <a:pt x="28" y="474"/>
                  <a:pt x="28" y="474"/>
                  <a:pt x="28" y="474"/>
                </a:cubicBezTo>
                <a:cubicBezTo>
                  <a:pt x="14" y="474"/>
                  <a:pt x="0" y="460"/>
                  <a:pt x="0" y="446"/>
                </a:cubicBezTo>
                <a:cubicBezTo>
                  <a:pt x="0" y="71"/>
                  <a:pt x="0" y="71"/>
                  <a:pt x="0" y="71"/>
                </a:cubicBezTo>
                <a:cubicBezTo>
                  <a:pt x="0" y="50"/>
                  <a:pt x="14" y="43"/>
                  <a:pt x="28" y="43"/>
                </a:cubicBezTo>
                <a:cubicBezTo>
                  <a:pt x="233" y="43"/>
                  <a:pt x="233" y="43"/>
                  <a:pt x="233" y="43"/>
                </a:cubicBezTo>
                <a:cubicBezTo>
                  <a:pt x="233" y="78"/>
                  <a:pt x="233" y="78"/>
                  <a:pt x="233" y="78"/>
                </a:cubicBezTo>
                <a:cubicBezTo>
                  <a:pt x="35" y="78"/>
                  <a:pt x="35" y="78"/>
                  <a:pt x="35" y="78"/>
                </a:cubicBezTo>
                <a:cubicBezTo>
                  <a:pt x="35" y="396"/>
                  <a:pt x="35" y="396"/>
                  <a:pt x="35" y="396"/>
                </a:cubicBezTo>
                <a:cubicBezTo>
                  <a:pt x="544" y="396"/>
                  <a:pt x="544" y="396"/>
                  <a:pt x="544" y="396"/>
                </a:cubicBezTo>
                <a:cubicBezTo>
                  <a:pt x="544" y="78"/>
                  <a:pt x="544" y="78"/>
                  <a:pt x="544" y="78"/>
                </a:cubicBezTo>
                <a:cubicBezTo>
                  <a:pt x="346" y="78"/>
                  <a:pt x="346" y="78"/>
                  <a:pt x="346" y="78"/>
                </a:cubicBezTo>
                <a:cubicBezTo>
                  <a:pt x="346" y="43"/>
                  <a:pt x="346" y="43"/>
                  <a:pt x="346" y="43"/>
                </a:cubicBezTo>
                <a:cubicBezTo>
                  <a:pt x="558" y="43"/>
                  <a:pt x="558" y="43"/>
                  <a:pt x="558" y="43"/>
                </a:cubicBezTo>
                <a:cubicBezTo>
                  <a:pt x="572" y="43"/>
                  <a:pt x="586" y="50"/>
                  <a:pt x="586" y="71"/>
                </a:cubicBezTo>
                <a:cubicBezTo>
                  <a:pt x="586" y="446"/>
                  <a:pt x="586" y="446"/>
                  <a:pt x="586" y="446"/>
                </a:cubicBezTo>
                <a:cubicBezTo>
                  <a:pt x="586" y="460"/>
                  <a:pt x="572" y="474"/>
                  <a:pt x="558" y="474"/>
                </a:cubicBezTo>
                <a:close/>
                <a:moveTo>
                  <a:pt x="389" y="163"/>
                </a:moveTo>
                <a:lnTo>
                  <a:pt x="389" y="163"/>
                </a:lnTo>
                <a:cubicBezTo>
                  <a:pt x="389" y="170"/>
                  <a:pt x="382" y="177"/>
                  <a:pt x="374" y="184"/>
                </a:cubicBezTo>
                <a:cubicBezTo>
                  <a:pt x="311" y="248"/>
                  <a:pt x="311" y="248"/>
                  <a:pt x="311" y="248"/>
                </a:cubicBezTo>
                <a:cubicBezTo>
                  <a:pt x="304" y="255"/>
                  <a:pt x="297" y="255"/>
                  <a:pt x="290" y="255"/>
                </a:cubicBezTo>
                <a:cubicBezTo>
                  <a:pt x="283" y="255"/>
                  <a:pt x="276" y="255"/>
                  <a:pt x="276" y="248"/>
                </a:cubicBezTo>
                <a:cubicBezTo>
                  <a:pt x="205" y="184"/>
                  <a:pt x="205" y="184"/>
                  <a:pt x="205" y="184"/>
                </a:cubicBezTo>
                <a:cubicBezTo>
                  <a:pt x="198" y="177"/>
                  <a:pt x="198" y="170"/>
                  <a:pt x="198" y="163"/>
                </a:cubicBezTo>
                <a:cubicBezTo>
                  <a:pt x="198" y="149"/>
                  <a:pt x="212" y="135"/>
                  <a:pt x="226" y="135"/>
                </a:cubicBezTo>
                <a:cubicBezTo>
                  <a:pt x="233" y="135"/>
                  <a:pt x="240" y="135"/>
                  <a:pt x="247" y="142"/>
                </a:cubicBezTo>
                <a:cubicBezTo>
                  <a:pt x="261" y="163"/>
                  <a:pt x="261" y="163"/>
                  <a:pt x="261" y="163"/>
                </a:cubicBezTo>
                <a:cubicBezTo>
                  <a:pt x="261" y="29"/>
                  <a:pt x="261" y="29"/>
                  <a:pt x="261" y="29"/>
                </a:cubicBezTo>
                <a:cubicBezTo>
                  <a:pt x="261" y="15"/>
                  <a:pt x="276" y="0"/>
                  <a:pt x="290" y="0"/>
                </a:cubicBezTo>
                <a:cubicBezTo>
                  <a:pt x="311" y="0"/>
                  <a:pt x="318" y="15"/>
                  <a:pt x="318" y="29"/>
                </a:cubicBezTo>
                <a:cubicBezTo>
                  <a:pt x="318" y="163"/>
                  <a:pt x="318" y="163"/>
                  <a:pt x="318" y="163"/>
                </a:cubicBezTo>
                <a:cubicBezTo>
                  <a:pt x="339" y="142"/>
                  <a:pt x="339" y="142"/>
                  <a:pt x="339" y="142"/>
                </a:cubicBezTo>
                <a:cubicBezTo>
                  <a:pt x="346" y="135"/>
                  <a:pt x="353" y="135"/>
                  <a:pt x="360" y="135"/>
                </a:cubicBezTo>
                <a:cubicBezTo>
                  <a:pt x="374" y="135"/>
                  <a:pt x="389" y="149"/>
                  <a:pt x="389" y="163"/>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320" name="Freeform 109">
            <a:extLst>
              <a:ext uri="{FF2B5EF4-FFF2-40B4-BE49-F238E27FC236}">
                <a16:creationId xmlns:a16="http://schemas.microsoft.com/office/drawing/2014/main" id="{8909F37B-C2C6-4DE4-8CCB-9ECA6DC931FB}"/>
              </a:ext>
            </a:extLst>
          </p:cNvPr>
          <p:cNvSpPr>
            <a:spLocks noChangeArrowheads="1"/>
          </p:cNvSpPr>
          <p:nvPr/>
        </p:nvSpPr>
        <p:spPr bwMode="auto">
          <a:xfrm>
            <a:off x="1056700" y="4216497"/>
            <a:ext cx="580254" cy="606925"/>
          </a:xfrm>
          <a:custGeom>
            <a:avLst/>
            <a:gdLst>
              <a:gd name="T0" fmla="*/ 324 w 634"/>
              <a:gd name="T1" fmla="*/ 0 h 634"/>
              <a:gd name="T2" fmla="*/ 324 w 634"/>
              <a:gd name="T3" fmla="*/ 633 h 634"/>
              <a:gd name="T4" fmla="*/ 324 w 634"/>
              <a:gd name="T5" fmla="*/ 0 h 634"/>
              <a:gd name="T6" fmla="*/ 545 w 634"/>
              <a:gd name="T7" fmla="*/ 162 h 634"/>
              <a:gd name="T8" fmla="*/ 442 w 634"/>
              <a:gd name="T9" fmla="*/ 294 h 634"/>
              <a:gd name="T10" fmla="*/ 545 w 634"/>
              <a:gd name="T11" fmla="*/ 162 h 634"/>
              <a:gd name="T12" fmla="*/ 516 w 634"/>
              <a:gd name="T13" fmla="*/ 133 h 634"/>
              <a:gd name="T14" fmla="*/ 383 w 634"/>
              <a:gd name="T15" fmla="*/ 59 h 634"/>
              <a:gd name="T16" fmla="*/ 236 w 634"/>
              <a:gd name="T17" fmla="*/ 294 h 634"/>
              <a:gd name="T18" fmla="*/ 251 w 634"/>
              <a:gd name="T19" fmla="*/ 192 h 634"/>
              <a:gd name="T20" fmla="*/ 383 w 634"/>
              <a:gd name="T21" fmla="*/ 192 h 634"/>
              <a:gd name="T22" fmla="*/ 236 w 634"/>
              <a:gd name="T23" fmla="*/ 294 h 634"/>
              <a:gd name="T24" fmla="*/ 398 w 634"/>
              <a:gd name="T25" fmla="*/ 339 h 634"/>
              <a:gd name="T26" fmla="*/ 324 w 634"/>
              <a:gd name="T27" fmla="*/ 442 h 634"/>
              <a:gd name="T28" fmla="*/ 236 w 634"/>
              <a:gd name="T29" fmla="*/ 339 h 634"/>
              <a:gd name="T30" fmla="*/ 295 w 634"/>
              <a:gd name="T31" fmla="*/ 44 h 634"/>
              <a:gd name="T32" fmla="*/ 324 w 634"/>
              <a:gd name="T33" fmla="*/ 44 h 634"/>
              <a:gd name="T34" fmla="*/ 383 w 634"/>
              <a:gd name="T35" fmla="*/ 162 h 634"/>
              <a:gd name="T36" fmla="*/ 265 w 634"/>
              <a:gd name="T37" fmla="*/ 162 h 634"/>
              <a:gd name="T38" fmla="*/ 251 w 634"/>
              <a:gd name="T39" fmla="*/ 59 h 634"/>
              <a:gd name="T40" fmla="*/ 221 w 634"/>
              <a:gd name="T41" fmla="*/ 147 h 634"/>
              <a:gd name="T42" fmla="*/ 251 w 634"/>
              <a:gd name="T43" fmla="*/ 59 h 634"/>
              <a:gd name="T44" fmla="*/ 89 w 634"/>
              <a:gd name="T45" fmla="*/ 162 h 634"/>
              <a:gd name="T46" fmla="*/ 207 w 634"/>
              <a:gd name="T47" fmla="*/ 294 h 634"/>
              <a:gd name="T48" fmla="*/ 89 w 634"/>
              <a:gd name="T49" fmla="*/ 162 h 634"/>
              <a:gd name="T50" fmla="*/ 89 w 634"/>
              <a:gd name="T51" fmla="*/ 471 h 634"/>
              <a:gd name="T52" fmla="*/ 207 w 634"/>
              <a:gd name="T53" fmla="*/ 339 h 634"/>
              <a:gd name="T54" fmla="*/ 89 w 634"/>
              <a:gd name="T55" fmla="*/ 471 h 634"/>
              <a:gd name="T56" fmla="*/ 118 w 634"/>
              <a:gd name="T57" fmla="*/ 501 h 634"/>
              <a:gd name="T58" fmla="*/ 251 w 634"/>
              <a:gd name="T59" fmla="*/ 589 h 634"/>
              <a:gd name="T60" fmla="*/ 339 w 634"/>
              <a:gd name="T61" fmla="*/ 589 h 634"/>
              <a:gd name="T62" fmla="*/ 324 w 634"/>
              <a:gd name="T63" fmla="*/ 589 h 634"/>
              <a:gd name="T64" fmla="*/ 265 w 634"/>
              <a:gd name="T65" fmla="*/ 471 h 634"/>
              <a:gd name="T66" fmla="*/ 383 w 634"/>
              <a:gd name="T67" fmla="*/ 471 h 634"/>
              <a:gd name="T68" fmla="*/ 383 w 634"/>
              <a:gd name="T69" fmla="*/ 589 h 634"/>
              <a:gd name="T70" fmla="*/ 412 w 634"/>
              <a:gd name="T71" fmla="*/ 486 h 634"/>
              <a:gd name="T72" fmla="*/ 383 w 634"/>
              <a:gd name="T73" fmla="*/ 589 h 634"/>
              <a:gd name="T74" fmla="*/ 545 w 634"/>
              <a:gd name="T75" fmla="*/ 471 h 634"/>
              <a:gd name="T76" fmla="*/ 442 w 634"/>
              <a:gd name="T77" fmla="*/ 339 h 634"/>
              <a:gd name="T78" fmla="*/ 545 w 634"/>
              <a:gd name="T79" fmla="*/ 471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FFFFFF"/>
          </a:solidFill>
          <a:ln>
            <a:solidFill>
              <a:schemeClr val="accent1"/>
            </a:solid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mn-lt"/>
              <a:ea typeface="+mn-ea"/>
              <a:cs typeface="+mn-cs"/>
            </a:endParaRPr>
          </a:p>
        </p:txBody>
      </p:sp>
      <p:sp>
        <p:nvSpPr>
          <p:cNvPr id="321" name="Freeform 143">
            <a:extLst>
              <a:ext uri="{FF2B5EF4-FFF2-40B4-BE49-F238E27FC236}">
                <a16:creationId xmlns:a16="http://schemas.microsoft.com/office/drawing/2014/main" id="{D983FC0C-7D72-437C-9D70-3F1762F393FE}"/>
              </a:ext>
            </a:extLst>
          </p:cNvPr>
          <p:cNvSpPr>
            <a:spLocks noChangeArrowheads="1"/>
          </p:cNvSpPr>
          <p:nvPr/>
        </p:nvSpPr>
        <p:spPr bwMode="auto">
          <a:xfrm>
            <a:off x="1060609" y="2794651"/>
            <a:ext cx="584048" cy="537635"/>
          </a:xfrm>
          <a:custGeom>
            <a:avLst/>
            <a:gdLst>
              <a:gd name="T0" fmla="*/ 318 w 609"/>
              <a:gd name="T1" fmla="*/ 459 h 559"/>
              <a:gd name="T2" fmla="*/ 318 w 609"/>
              <a:gd name="T3" fmla="*/ 459 h 559"/>
              <a:gd name="T4" fmla="*/ 254 w 609"/>
              <a:gd name="T5" fmla="*/ 452 h 559"/>
              <a:gd name="T6" fmla="*/ 43 w 609"/>
              <a:gd name="T7" fmla="*/ 537 h 559"/>
              <a:gd name="T8" fmla="*/ 120 w 609"/>
              <a:gd name="T9" fmla="*/ 410 h 559"/>
              <a:gd name="T10" fmla="*/ 0 w 609"/>
              <a:gd name="T11" fmla="*/ 233 h 559"/>
              <a:gd name="T12" fmla="*/ 318 w 609"/>
              <a:gd name="T13" fmla="*/ 0 h 559"/>
              <a:gd name="T14" fmla="*/ 608 w 609"/>
              <a:gd name="T15" fmla="*/ 233 h 559"/>
              <a:gd name="T16" fmla="*/ 318 w 609"/>
              <a:gd name="T17" fmla="*/ 459 h 559"/>
              <a:gd name="T18" fmla="*/ 163 w 609"/>
              <a:gd name="T19" fmla="*/ 176 h 559"/>
              <a:gd name="T20" fmla="*/ 163 w 609"/>
              <a:gd name="T21" fmla="*/ 176 h 559"/>
              <a:gd name="T22" fmla="*/ 106 w 609"/>
              <a:gd name="T23" fmla="*/ 233 h 559"/>
              <a:gd name="T24" fmla="*/ 163 w 609"/>
              <a:gd name="T25" fmla="*/ 289 h 559"/>
              <a:gd name="T26" fmla="*/ 219 w 609"/>
              <a:gd name="T27" fmla="*/ 233 h 559"/>
              <a:gd name="T28" fmla="*/ 163 w 609"/>
              <a:gd name="T29" fmla="*/ 176 h 559"/>
              <a:gd name="T30" fmla="*/ 304 w 609"/>
              <a:gd name="T31" fmla="*/ 176 h 559"/>
              <a:gd name="T32" fmla="*/ 304 w 609"/>
              <a:gd name="T33" fmla="*/ 176 h 559"/>
              <a:gd name="T34" fmla="*/ 247 w 609"/>
              <a:gd name="T35" fmla="*/ 233 h 559"/>
              <a:gd name="T36" fmla="*/ 304 w 609"/>
              <a:gd name="T37" fmla="*/ 289 h 559"/>
              <a:gd name="T38" fmla="*/ 361 w 609"/>
              <a:gd name="T39" fmla="*/ 233 h 559"/>
              <a:gd name="T40" fmla="*/ 304 w 609"/>
              <a:gd name="T41" fmla="*/ 176 h 559"/>
              <a:gd name="T42" fmla="*/ 445 w 609"/>
              <a:gd name="T43" fmla="*/ 176 h 559"/>
              <a:gd name="T44" fmla="*/ 445 w 609"/>
              <a:gd name="T45" fmla="*/ 176 h 559"/>
              <a:gd name="T46" fmla="*/ 389 w 609"/>
              <a:gd name="T47" fmla="*/ 233 h 559"/>
              <a:gd name="T48" fmla="*/ 445 w 609"/>
              <a:gd name="T49" fmla="*/ 289 h 559"/>
              <a:gd name="T50" fmla="*/ 502 w 609"/>
              <a:gd name="T51" fmla="*/ 233 h 559"/>
              <a:gd name="T52" fmla="*/ 445 w 609"/>
              <a:gd name="T53" fmla="*/ 176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9" h="559">
                <a:moveTo>
                  <a:pt x="318" y="459"/>
                </a:moveTo>
                <a:lnTo>
                  <a:pt x="318" y="459"/>
                </a:lnTo>
                <a:cubicBezTo>
                  <a:pt x="297" y="459"/>
                  <a:pt x="276" y="452"/>
                  <a:pt x="254" y="452"/>
                </a:cubicBezTo>
                <a:cubicBezTo>
                  <a:pt x="177" y="558"/>
                  <a:pt x="43" y="537"/>
                  <a:pt x="43" y="537"/>
                </a:cubicBezTo>
                <a:cubicBezTo>
                  <a:pt x="134" y="494"/>
                  <a:pt x="134" y="417"/>
                  <a:pt x="120" y="410"/>
                </a:cubicBezTo>
                <a:cubicBezTo>
                  <a:pt x="43" y="367"/>
                  <a:pt x="0" y="303"/>
                  <a:pt x="0" y="233"/>
                </a:cubicBezTo>
                <a:cubicBezTo>
                  <a:pt x="0" y="106"/>
                  <a:pt x="141" y="0"/>
                  <a:pt x="318" y="0"/>
                </a:cubicBezTo>
                <a:cubicBezTo>
                  <a:pt x="495" y="0"/>
                  <a:pt x="608" y="106"/>
                  <a:pt x="608" y="233"/>
                </a:cubicBezTo>
                <a:cubicBezTo>
                  <a:pt x="608" y="360"/>
                  <a:pt x="495" y="459"/>
                  <a:pt x="318" y="459"/>
                </a:cubicBezTo>
                <a:close/>
                <a:moveTo>
                  <a:pt x="163" y="176"/>
                </a:moveTo>
                <a:lnTo>
                  <a:pt x="163" y="176"/>
                </a:lnTo>
                <a:cubicBezTo>
                  <a:pt x="134" y="176"/>
                  <a:pt x="106" y="204"/>
                  <a:pt x="106" y="233"/>
                </a:cubicBezTo>
                <a:cubicBezTo>
                  <a:pt x="106" y="268"/>
                  <a:pt x="134" y="289"/>
                  <a:pt x="163" y="289"/>
                </a:cubicBezTo>
                <a:cubicBezTo>
                  <a:pt x="191" y="289"/>
                  <a:pt x="219" y="268"/>
                  <a:pt x="219" y="233"/>
                </a:cubicBezTo>
                <a:cubicBezTo>
                  <a:pt x="219" y="204"/>
                  <a:pt x="191" y="176"/>
                  <a:pt x="163" y="176"/>
                </a:cubicBezTo>
                <a:close/>
                <a:moveTo>
                  <a:pt x="304" y="176"/>
                </a:moveTo>
                <a:lnTo>
                  <a:pt x="304" y="176"/>
                </a:lnTo>
                <a:cubicBezTo>
                  <a:pt x="276" y="176"/>
                  <a:pt x="247" y="204"/>
                  <a:pt x="247" y="233"/>
                </a:cubicBezTo>
                <a:cubicBezTo>
                  <a:pt x="247" y="268"/>
                  <a:pt x="276" y="289"/>
                  <a:pt x="304" y="289"/>
                </a:cubicBezTo>
                <a:cubicBezTo>
                  <a:pt x="332" y="289"/>
                  <a:pt x="361" y="268"/>
                  <a:pt x="361" y="233"/>
                </a:cubicBezTo>
                <a:cubicBezTo>
                  <a:pt x="361" y="204"/>
                  <a:pt x="332" y="176"/>
                  <a:pt x="304" y="176"/>
                </a:cubicBezTo>
                <a:close/>
                <a:moveTo>
                  <a:pt x="445" y="176"/>
                </a:moveTo>
                <a:lnTo>
                  <a:pt x="445" y="176"/>
                </a:lnTo>
                <a:cubicBezTo>
                  <a:pt x="417" y="176"/>
                  <a:pt x="389" y="204"/>
                  <a:pt x="389" y="233"/>
                </a:cubicBezTo>
                <a:cubicBezTo>
                  <a:pt x="389" y="268"/>
                  <a:pt x="417" y="289"/>
                  <a:pt x="445" y="289"/>
                </a:cubicBezTo>
                <a:cubicBezTo>
                  <a:pt x="474" y="289"/>
                  <a:pt x="502" y="268"/>
                  <a:pt x="502" y="233"/>
                </a:cubicBezTo>
                <a:cubicBezTo>
                  <a:pt x="502" y="204"/>
                  <a:pt x="474" y="176"/>
                  <a:pt x="445" y="176"/>
                </a:cubicBezTo>
                <a:close/>
              </a:path>
            </a:pathLst>
          </a:custGeom>
          <a:solidFill>
            <a:srgbClr val="FFFFFF"/>
          </a:solidFill>
          <a:ln>
            <a:solidFill>
              <a:schemeClr val="accent1"/>
            </a:solid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mn-lt"/>
              <a:ea typeface="+mn-ea"/>
              <a:cs typeface="+mn-cs"/>
            </a:endParaRPr>
          </a:p>
        </p:txBody>
      </p:sp>
    </p:spTree>
    <p:extLst>
      <p:ext uri="{BB962C8B-B14F-4D97-AF65-F5344CB8AC3E}">
        <p14:creationId xmlns:p14="http://schemas.microsoft.com/office/powerpoint/2010/main" val="326766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799793" y="2169302"/>
            <a:ext cx="568478" cy="3205278"/>
            <a:chOff x="2837501" y="2527520"/>
            <a:chExt cx="568478" cy="3205278"/>
          </a:xfrm>
        </p:grpSpPr>
        <p:sp>
          <p:nvSpPr>
            <p:cNvPr id="6" name="Rectangle 5"/>
            <p:cNvSpPr>
              <a:spLocks noChangeArrowheads="1"/>
            </p:cNvSpPr>
            <p:nvPr/>
          </p:nvSpPr>
          <p:spPr bwMode="auto">
            <a:xfrm>
              <a:off x="2837501" y="2553737"/>
              <a:ext cx="26216" cy="3152846"/>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Rectangle 6"/>
            <p:cNvSpPr>
              <a:spLocks noChangeArrowheads="1"/>
            </p:cNvSpPr>
            <p:nvPr/>
          </p:nvSpPr>
          <p:spPr bwMode="auto">
            <a:xfrm>
              <a:off x="2837501" y="5680366"/>
              <a:ext cx="529844" cy="26217"/>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a:spLocks noChangeArrowheads="1"/>
            </p:cNvSpPr>
            <p:nvPr/>
          </p:nvSpPr>
          <p:spPr bwMode="auto">
            <a:xfrm>
              <a:off x="2863718" y="4638615"/>
              <a:ext cx="503627" cy="26217"/>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a:spLocks noChangeArrowheads="1"/>
            </p:cNvSpPr>
            <p:nvPr/>
          </p:nvSpPr>
          <p:spPr bwMode="auto">
            <a:xfrm>
              <a:off x="2856818" y="3596866"/>
              <a:ext cx="510526" cy="26217"/>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a:spLocks noChangeArrowheads="1"/>
            </p:cNvSpPr>
            <p:nvPr/>
          </p:nvSpPr>
          <p:spPr bwMode="auto">
            <a:xfrm>
              <a:off x="2837501" y="2553737"/>
              <a:ext cx="529844" cy="24836"/>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Oval 10"/>
            <p:cNvSpPr>
              <a:spLocks noChangeArrowheads="1"/>
            </p:cNvSpPr>
            <p:nvPr/>
          </p:nvSpPr>
          <p:spPr bwMode="auto">
            <a:xfrm>
              <a:off x="3328710" y="5654149"/>
              <a:ext cx="77269" cy="7864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Oval 11"/>
            <p:cNvSpPr>
              <a:spLocks noChangeArrowheads="1"/>
            </p:cNvSpPr>
            <p:nvPr/>
          </p:nvSpPr>
          <p:spPr bwMode="auto">
            <a:xfrm>
              <a:off x="3328710" y="4612400"/>
              <a:ext cx="77269" cy="7864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Oval 12"/>
            <p:cNvSpPr>
              <a:spLocks noChangeArrowheads="1"/>
            </p:cNvSpPr>
            <p:nvPr/>
          </p:nvSpPr>
          <p:spPr bwMode="auto">
            <a:xfrm>
              <a:off x="3328710" y="3570650"/>
              <a:ext cx="77269" cy="7864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Oval 13"/>
            <p:cNvSpPr>
              <a:spLocks noChangeArrowheads="1"/>
            </p:cNvSpPr>
            <p:nvPr/>
          </p:nvSpPr>
          <p:spPr bwMode="auto">
            <a:xfrm>
              <a:off x="3328710" y="2527520"/>
              <a:ext cx="77269" cy="7726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4" name="Rounded Rectangle 23"/>
          <p:cNvSpPr/>
          <p:nvPr/>
        </p:nvSpPr>
        <p:spPr>
          <a:xfrm rot="16200000">
            <a:off x="5072837" y="206653"/>
            <a:ext cx="780927" cy="403000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3525065" y="1899128"/>
            <a:ext cx="616396" cy="6163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p:cNvSpPr/>
          <p:nvPr/>
        </p:nvSpPr>
        <p:spPr>
          <a:xfrm rot="16200000">
            <a:off x="5072837" y="1240177"/>
            <a:ext cx="780927" cy="403000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525065" y="2932652"/>
            <a:ext cx="616396" cy="6163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rot="16200000">
            <a:off x="5072837" y="2273700"/>
            <a:ext cx="780927" cy="403000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3525065" y="3966175"/>
            <a:ext cx="616396" cy="6163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ounded Rectangle 33"/>
          <p:cNvSpPr/>
          <p:nvPr/>
        </p:nvSpPr>
        <p:spPr>
          <a:xfrm rot="16200000">
            <a:off x="5072837" y="3307224"/>
            <a:ext cx="780927" cy="403000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525065" y="4999699"/>
            <a:ext cx="616396" cy="6163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Inhaltsplatzhalter 4"/>
          <p:cNvSpPr txBox="1">
            <a:spLocks/>
          </p:cNvSpPr>
          <p:nvPr/>
        </p:nvSpPr>
        <p:spPr>
          <a:xfrm>
            <a:off x="8432171" y="2215165"/>
            <a:ext cx="3397545" cy="315471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dirty="0">
                <a:solidFill>
                  <a:schemeClr val="tx1">
                    <a:lumMod val="50000"/>
                    <a:lumOff val="50000"/>
                  </a:schemeClr>
                </a:solidFill>
                <a:latin typeface="+mj-lt"/>
              </a:rPr>
              <a:t>There is a reason this group is named Too Busy.  In the throws of career building and raising families they don’t show any areas of persuasion. </a:t>
            </a:r>
          </a:p>
          <a:p>
            <a:pPr marL="0" indent="0" algn="ctr">
              <a:lnSpc>
                <a:spcPct val="100000"/>
              </a:lnSpc>
              <a:spcAft>
                <a:spcPts val="1200"/>
              </a:spcAft>
              <a:buNone/>
            </a:pPr>
            <a:r>
              <a:rPr lang="en-US" sz="1600" dirty="0">
                <a:solidFill>
                  <a:schemeClr val="tx1">
                    <a:lumMod val="50000"/>
                    <a:lumOff val="50000"/>
                  </a:schemeClr>
                </a:solidFill>
                <a:latin typeface="+mj-lt"/>
              </a:rPr>
              <a:t>40-49 group does represent 23% of spirit drinkers so they aren’t to be ignored.</a:t>
            </a:r>
          </a:p>
          <a:p>
            <a:pPr marL="0" indent="0" algn="ctr">
              <a:lnSpc>
                <a:spcPct val="100000"/>
              </a:lnSpc>
              <a:spcAft>
                <a:spcPts val="1200"/>
              </a:spcAft>
              <a:buNone/>
            </a:pPr>
            <a:r>
              <a:rPr lang="en-US" sz="1600" dirty="0">
                <a:solidFill>
                  <a:schemeClr val="tx1">
                    <a:lumMod val="50000"/>
                    <a:lumOff val="50000"/>
                  </a:schemeClr>
                </a:solidFill>
                <a:latin typeface="+mj-lt"/>
              </a:rPr>
              <a:t>This group will be exposed to most of the media outreach as a halo group.  </a:t>
            </a:r>
            <a:br>
              <a:rPr lang="en-US" sz="1600" b="1" dirty="0">
                <a:solidFill>
                  <a:schemeClr val="tx1">
                    <a:lumMod val="50000"/>
                    <a:lumOff val="50000"/>
                  </a:schemeClr>
                </a:solidFill>
                <a:latin typeface="+mj-lt"/>
              </a:rPr>
            </a:br>
            <a:br>
              <a:rPr lang="en-US" sz="1400" b="1" dirty="0">
                <a:solidFill>
                  <a:schemeClr val="accent1"/>
                </a:solidFill>
                <a:latin typeface="+mj-lt"/>
              </a:rPr>
            </a:br>
            <a:endParaRPr lang="en-US" sz="1100" dirty="0">
              <a:solidFill>
                <a:schemeClr val="bg1">
                  <a:lumMod val="50000"/>
                </a:schemeClr>
              </a:solidFill>
              <a:latin typeface="+mn-lt"/>
            </a:endParaRPr>
          </a:p>
        </p:txBody>
      </p:sp>
      <p:grpSp>
        <p:nvGrpSpPr>
          <p:cNvPr id="16" name="Group 15"/>
          <p:cNvGrpSpPr/>
          <p:nvPr/>
        </p:nvGrpSpPr>
        <p:grpSpPr>
          <a:xfrm>
            <a:off x="4247437" y="1960677"/>
            <a:ext cx="2964109" cy="472097"/>
            <a:chOff x="5377309" y="2343826"/>
            <a:chExt cx="1879565" cy="472097"/>
          </a:xfrm>
        </p:grpSpPr>
        <p:sp>
          <p:nvSpPr>
            <p:cNvPr id="15" name="Rectangle 14"/>
            <p:cNvSpPr/>
            <p:nvPr/>
          </p:nvSpPr>
          <p:spPr>
            <a:xfrm>
              <a:off x="5377309" y="2343826"/>
              <a:ext cx="45719" cy="472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Inhaltsplatzhalter 4"/>
            <p:cNvSpPr txBox="1">
              <a:spLocks/>
            </p:cNvSpPr>
            <p:nvPr/>
          </p:nvSpPr>
          <p:spPr>
            <a:xfrm>
              <a:off x="5486401" y="2470850"/>
              <a:ext cx="1770473" cy="21544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600"/>
                </a:spcAft>
                <a:buNone/>
              </a:pPr>
              <a:r>
                <a:rPr lang="en-US" sz="1400" dirty="0">
                  <a:latin typeface="+mn-lt"/>
                </a:rPr>
                <a:t>Primary focus is raising family</a:t>
              </a:r>
            </a:p>
          </p:txBody>
        </p:sp>
      </p:grpSp>
      <p:grpSp>
        <p:nvGrpSpPr>
          <p:cNvPr id="63" name="Group 62"/>
          <p:cNvGrpSpPr/>
          <p:nvPr/>
        </p:nvGrpSpPr>
        <p:grpSpPr>
          <a:xfrm>
            <a:off x="4247437" y="3003901"/>
            <a:ext cx="2964109" cy="472097"/>
            <a:chOff x="5377309" y="2343826"/>
            <a:chExt cx="1879565" cy="472097"/>
          </a:xfrm>
        </p:grpSpPr>
        <p:sp>
          <p:nvSpPr>
            <p:cNvPr id="65" name="Rectangle 64"/>
            <p:cNvSpPr/>
            <p:nvPr/>
          </p:nvSpPr>
          <p:spPr>
            <a:xfrm>
              <a:off x="5377309" y="2343826"/>
              <a:ext cx="45719" cy="472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Inhaltsplatzhalter 4"/>
            <p:cNvSpPr txBox="1">
              <a:spLocks/>
            </p:cNvSpPr>
            <p:nvPr/>
          </p:nvSpPr>
          <p:spPr>
            <a:xfrm>
              <a:off x="5486401" y="2363130"/>
              <a:ext cx="1770473" cy="43088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dirty="0">
                  <a:latin typeface="+mn-lt"/>
                </a:rPr>
                <a:t>Flat responses to attitudes and beliefs</a:t>
              </a:r>
            </a:p>
          </p:txBody>
        </p:sp>
      </p:grpSp>
      <p:grpSp>
        <p:nvGrpSpPr>
          <p:cNvPr id="67" name="Group 66"/>
          <p:cNvGrpSpPr/>
          <p:nvPr/>
        </p:nvGrpSpPr>
        <p:grpSpPr>
          <a:xfrm>
            <a:off x="4247437" y="4039625"/>
            <a:ext cx="3230866" cy="472097"/>
            <a:chOff x="5377309" y="2343826"/>
            <a:chExt cx="1879565" cy="472097"/>
          </a:xfrm>
        </p:grpSpPr>
        <p:sp>
          <p:nvSpPr>
            <p:cNvPr id="69" name="Rectangle 68"/>
            <p:cNvSpPr/>
            <p:nvPr/>
          </p:nvSpPr>
          <p:spPr>
            <a:xfrm>
              <a:off x="5377309" y="2343826"/>
              <a:ext cx="45719" cy="472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Inhaltsplatzhalter 4"/>
            <p:cNvSpPr txBox="1">
              <a:spLocks/>
            </p:cNvSpPr>
            <p:nvPr/>
          </p:nvSpPr>
          <p:spPr>
            <a:xfrm>
              <a:off x="5486401" y="2363129"/>
              <a:ext cx="1770473" cy="43088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600"/>
                </a:spcAft>
                <a:buNone/>
              </a:pPr>
              <a:r>
                <a:rPr lang="en-US" sz="1400" dirty="0">
                  <a:latin typeface="+mn-lt"/>
                </a:rPr>
                <a:t>Lifestyle provides clear path to effective media channels</a:t>
              </a:r>
            </a:p>
          </p:txBody>
        </p:sp>
      </p:grpSp>
      <p:grpSp>
        <p:nvGrpSpPr>
          <p:cNvPr id="71" name="Group 70"/>
          <p:cNvGrpSpPr/>
          <p:nvPr/>
        </p:nvGrpSpPr>
        <p:grpSpPr>
          <a:xfrm>
            <a:off x="4218229" y="5100508"/>
            <a:ext cx="2993318" cy="472097"/>
            <a:chOff x="5377309" y="2343826"/>
            <a:chExt cx="1879565" cy="472097"/>
          </a:xfrm>
        </p:grpSpPr>
        <p:sp>
          <p:nvSpPr>
            <p:cNvPr id="73" name="Rectangle 72"/>
            <p:cNvSpPr/>
            <p:nvPr/>
          </p:nvSpPr>
          <p:spPr>
            <a:xfrm>
              <a:off x="5377309" y="2343826"/>
              <a:ext cx="45719" cy="472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Inhaltsplatzhalter 4"/>
            <p:cNvSpPr txBox="1">
              <a:spLocks/>
            </p:cNvSpPr>
            <p:nvPr/>
          </p:nvSpPr>
          <p:spPr>
            <a:xfrm>
              <a:off x="5486401" y="2363130"/>
              <a:ext cx="1770473" cy="43088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dirty="0">
                  <a:latin typeface="+mn-lt"/>
                </a:rPr>
                <a:t>Online shoppers but when in-store the experience matters</a:t>
              </a:r>
            </a:p>
          </p:txBody>
        </p:sp>
      </p:grpSp>
      <p:grpSp>
        <p:nvGrpSpPr>
          <p:cNvPr id="77" name="Group 76">
            <a:extLst>
              <a:ext uri="{FF2B5EF4-FFF2-40B4-BE49-F238E27FC236}">
                <a16:creationId xmlns:a16="http://schemas.microsoft.com/office/drawing/2014/main" id="{9F1594C9-9487-4F45-8C3C-9F11748654F3}"/>
              </a:ext>
            </a:extLst>
          </p:cNvPr>
          <p:cNvGrpSpPr/>
          <p:nvPr/>
        </p:nvGrpSpPr>
        <p:grpSpPr>
          <a:xfrm flipH="1">
            <a:off x="7614303" y="2220354"/>
            <a:ext cx="625678" cy="3231987"/>
            <a:chOff x="2837501" y="2527520"/>
            <a:chExt cx="568478" cy="3205278"/>
          </a:xfrm>
        </p:grpSpPr>
        <p:sp>
          <p:nvSpPr>
            <p:cNvPr id="78" name="Rectangle 77">
              <a:extLst>
                <a:ext uri="{FF2B5EF4-FFF2-40B4-BE49-F238E27FC236}">
                  <a16:creationId xmlns:a16="http://schemas.microsoft.com/office/drawing/2014/main" id="{804D65C3-E2EB-443B-AA7D-641CD2862F75}"/>
                </a:ext>
              </a:extLst>
            </p:cNvPr>
            <p:cNvSpPr>
              <a:spLocks noChangeArrowheads="1"/>
            </p:cNvSpPr>
            <p:nvPr/>
          </p:nvSpPr>
          <p:spPr bwMode="auto">
            <a:xfrm>
              <a:off x="2837501" y="2553737"/>
              <a:ext cx="26216" cy="3152846"/>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78">
              <a:extLst>
                <a:ext uri="{FF2B5EF4-FFF2-40B4-BE49-F238E27FC236}">
                  <a16:creationId xmlns:a16="http://schemas.microsoft.com/office/drawing/2014/main" id="{2F0F5299-19EE-4F27-91A0-364B41D4D06B}"/>
                </a:ext>
              </a:extLst>
            </p:cNvPr>
            <p:cNvSpPr>
              <a:spLocks noChangeArrowheads="1"/>
            </p:cNvSpPr>
            <p:nvPr/>
          </p:nvSpPr>
          <p:spPr bwMode="auto">
            <a:xfrm>
              <a:off x="2837501" y="5680366"/>
              <a:ext cx="529844" cy="26217"/>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81">
              <a:extLst>
                <a:ext uri="{FF2B5EF4-FFF2-40B4-BE49-F238E27FC236}">
                  <a16:creationId xmlns:a16="http://schemas.microsoft.com/office/drawing/2014/main" id="{D0F57F9E-E1BE-40AC-877B-B624F0636EC9}"/>
                </a:ext>
              </a:extLst>
            </p:cNvPr>
            <p:cNvSpPr>
              <a:spLocks noChangeArrowheads="1"/>
            </p:cNvSpPr>
            <p:nvPr/>
          </p:nvSpPr>
          <p:spPr bwMode="auto">
            <a:xfrm>
              <a:off x="2837501" y="2553737"/>
              <a:ext cx="529844" cy="24836"/>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Oval 82">
              <a:extLst>
                <a:ext uri="{FF2B5EF4-FFF2-40B4-BE49-F238E27FC236}">
                  <a16:creationId xmlns:a16="http://schemas.microsoft.com/office/drawing/2014/main" id="{922C6A18-00B2-451B-A583-5DE12121DC37}"/>
                </a:ext>
              </a:extLst>
            </p:cNvPr>
            <p:cNvSpPr>
              <a:spLocks noChangeArrowheads="1"/>
            </p:cNvSpPr>
            <p:nvPr/>
          </p:nvSpPr>
          <p:spPr bwMode="auto">
            <a:xfrm>
              <a:off x="3328710" y="5654149"/>
              <a:ext cx="77269" cy="7864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Oval 85">
              <a:extLst>
                <a:ext uri="{FF2B5EF4-FFF2-40B4-BE49-F238E27FC236}">
                  <a16:creationId xmlns:a16="http://schemas.microsoft.com/office/drawing/2014/main" id="{5340576F-5BDE-4EB1-AD9C-E98A04FA24D0}"/>
                </a:ext>
              </a:extLst>
            </p:cNvPr>
            <p:cNvSpPr>
              <a:spLocks noChangeArrowheads="1"/>
            </p:cNvSpPr>
            <p:nvPr/>
          </p:nvSpPr>
          <p:spPr bwMode="auto">
            <a:xfrm>
              <a:off x="3328710" y="2527520"/>
              <a:ext cx="77269" cy="77269"/>
            </a:xfrm>
            <a:prstGeom prst="ellipse">
              <a:avLst/>
            </a:pr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8" name="Title 1"/>
          <p:cNvSpPr>
            <a:spLocks noGrp="1"/>
          </p:cNvSpPr>
          <p:nvPr>
            <p:ph type="title"/>
          </p:nvPr>
        </p:nvSpPr>
        <p:spPr>
          <a:xfrm>
            <a:off x="485115" y="36154"/>
            <a:ext cx="11157817" cy="660511"/>
          </a:xfrm>
        </p:spPr>
        <p:txBody>
          <a:bodyPr/>
          <a:lstStyle/>
          <a:p>
            <a:r>
              <a:rPr lang="en-US" sz="3600" dirty="0"/>
              <a:t>Segment 4 – Too Busy 40-49</a:t>
            </a:r>
          </a:p>
        </p:txBody>
      </p:sp>
      <p:sp>
        <p:nvSpPr>
          <p:cNvPr id="45" name="Text Placeholder 2">
            <a:extLst>
              <a:ext uri="{FF2B5EF4-FFF2-40B4-BE49-F238E27FC236}">
                <a16:creationId xmlns:a16="http://schemas.microsoft.com/office/drawing/2014/main" id="{D9B9BF0D-ED1F-4329-A409-93D92D6F3F34}"/>
              </a:ext>
            </a:extLst>
          </p:cNvPr>
          <p:cNvSpPr>
            <a:spLocks noGrp="1"/>
          </p:cNvSpPr>
          <p:nvPr>
            <p:ph type="body" sz="half" idx="2"/>
          </p:nvPr>
        </p:nvSpPr>
        <p:spPr>
          <a:xfrm>
            <a:off x="498487" y="699856"/>
            <a:ext cx="11157817" cy="231007"/>
          </a:xfrm>
        </p:spPr>
        <p:txBody>
          <a:bodyPr/>
          <a:lstStyle/>
          <a:p>
            <a:r>
              <a:rPr lang="en-US" sz="2400" dirty="0"/>
              <a:t>Actionable Insights:</a:t>
            </a:r>
          </a:p>
        </p:txBody>
      </p:sp>
      <p:sp>
        <p:nvSpPr>
          <p:cNvPr id="43" name="Freeform 120">
            <a:extLst>
              <a:ext uri="{FF2B5EF4-FFF2-40B4-BE49-F238E27FC236}">
                <a16:creationId xmlns:a16="http://schemas.microsoft.com/office/drawing/2014/main" id="{019CD8A5-B60B-47DA-9560-7D71A97620AC}"/>
              </a:ext>
            </a:extLst>
          </p:cNvPr>
          <p:cNvSpPr>
            <a:spLocks noChangeArrowheads="1"/>
          </p:cNvSpPr>
          <p:nvPr/>
        </p:nvSpPr>
        <p:spPr bwMode="auto">
          <a:xfrm>
            <a:off x="3587440" y="5152720"/>
            <a:ext cx="414380" cy="333048"/>
          </a:xfrm>
          <a:custGeom>
            <a:avLst/>
            <a:gdLst>
              <a:gd name="T0" fmla="*/ 558682562 w 602"/>
              <a:gd name="T1" fmla="*/ 97258336 h 482"/>
              <a:gd name="T2" fmla="*/ 558682562 w 602"/>
              <a:gd name="T3" fmla="*/ 97258336 h 482"/>
              <a:gd name="T4" fmla="*/ 558682562 w 602"/>
              <a:gd name="T5" fmla="*/ 97258336 h 482"/>
              <a:gd name="T6" fmla="*/ 479667023 w 602"/>
              <a:gd name="T7" fmla="*/ 266083403 h 482"/>
              <a:gd name="T8" fmla="*/ 479667023 w 602"/>
              <a:gd name="T9" fmla="*/ 266083403 h 482"/>
              <a:gd name="T10" fmla="*/ 460145741 w 602"/>
              <a:gd name="T11" fmla="*/ 285351627 h 482"/>
              <a:gd name="T12" fmla="*/ 460145741 w 602"/>
              <a:gd name="T13" fmla="*/ 285351627 h 482"/>
              <a:gd name="T14" fmla="*/ 229608147 w 602"/>
              <a:gd name="T15" fmla="*/ 298197429 h 482"/>
              <a:gd name="T16" fmla="*/ 242622335 w 602"/>
              <a:gd name="T17" fmla="*/ 337651093 h 482"/>
              <a:gd name="T18" fmla="*/ 492681210 w 602"/>
              <a:gd name="T19" fmla="*/ 337651093 h 482"/>
              <a:gd name="T20" fmla="*/ 545668374 w 602"/>
              <a:gd name="T21" fmla="*/ 389032385 h 482"/>
              <a:gd name="T22" fmla="*/ 492681210 w 602"/>
              <a:gd name="T23" fmla="*/ 441331851 h 482"/>
              <a:gd name="T24" fmla="*/ 440624459 w 602"/>
              <a:gd name="T25" fmla="*/ 389032385 h 482"/>
              <a:gd name="T26" fmla="*/ 190565583 w 602"/>
              <a:gd name="T27" fmla="*/ 389032385 h 482"/>
              <a:gd name="T28" fmla="*/ 137579385 w 602"/>
              <a:gd name="T29" fmla="*/ 441331851 h 482"/>
              <a:gd name="T30" fmla="*/ 85521668 w 602"/>
              <a:gd name="T31" fmla="*/ 389032385 h 482"/>
              <a:gd name="T32" fmla="*/ 137579385 w 602"/>
              <a:gd name="T33" fmla="*/ 337651093 h 482"/>
              <a:gd name="T34" fmla="*/ 190565583 w 602"/>
              <a:gd name="T35" fmla="*/ 337651093 h 482"/>
              <a:gd name="T36" fmla="*/ 85521668 w 602"/>
              <a:gd name="T37" fmla="*/ 52299466 h 482"/>
              <a:gd name="T38" fmla="*/ 26028376 w 602"/>
              <a:gd name="T39" fmla="*/ 52299466 h 482"/>
              <a:gd name="T40" fmla="*/ 0 w 602"/>
              <a:gd name="T41" fmla="*/ 25690646 h 482"/>
              <a:gd name="T42" fmla="*/ 26028376 w 602"/>
              <a:gd name="T43" fmla="*/ 0 h 482"/>
              <a:gd name="T44" fmla="*/ 105043915 w 602"/>
              <a:gd name="T45" fmla="*/ 0 h 482"/>
              <a:gd name="T46" fmla="*/ 131072291 w 602"/>
              <a:gd name="T47" fmla="*/ 12845802 h 482"/>
              <a:gd name="T48" fmla="*/ 131072291 w 602"/>
              <a:gd name="T49" fmla="*/ 12845802 h 482"/>
              <a:gd name="T50" fmla="*/ 145015926 w 602"/>
              <a:gd name="T51" fmla="*/ 58721888 h 482"/>
              <a:gd name="T52" fmla="*/ 531724739 w 602"/>
              <a:gd name="T53" fmla="*/ 58721888 h 482"/>
              <a:gd name="T54" fmla="*/ 558682562 w 602"/>
              <a:gd name="T55" fmla="*/ 84412534 h 482"/>
              <a:gd name="T56" fmla="*/ 558682562 w 602"/>
              <a:gd name="T57" fmla="*/ 97258336 h 482"/>
              <a:gd name="T58" fmla="*/ 164537208 w 602"/>
              <a:gd name="T59" fmla="*/ 110103180 h 482"/>
              <a:gd name="T60" fmla="*/ 164537208 w 602"/>
              <a:gd name="T61" fmla="*/ 110103180 h 482"/>
              <a:gd name="T62" fmla="*/ 210086865 w 602"/>
              <a:gd name="T63" fmla="*/ 246815179 h 482"/>
              <a:gd name="T64" fmla="*/ 440624459 w 602"/>
              <a:gd name="T65" fmla="*/ 233970335 h 482"/>
              <a:gd name="T66" fmla="*/ 492681210 w 602"/>
              <a:gd name="T67" fmla="*/ 110103180 h 482"/>
              <a:gd name="T68" fmla="*/ 164537208 w 602"/>
              <a:gd name="T69" fmla="*/ 110103180 h 4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02" h="482">
                <a:moveTo>
                  <a:pt x="601" y="106"/>
                </a:moveTo>
                <a:lnTo>
                  <a:pt x="601" y="106"/>
                </a:lnTo>
                <a:cubicBezTo>
                  <a:pt x="516" y="290"/>
                  <a:pt x="516" y="290"/>
                  <a:pt x="516" y="290"/>
                </a:cubicBezTo>
                <a:cubicBezTo>
                  <a:pt x="509" y="304"/>
                  <a:pt x="502" y="311"/>
                  <a:pt x="495" y="311"/>
                </a:cubicBezTo>
                <a:cubicBezTo>
                  <a:pt x="247" y="325"/>
                  <a:pt x="247" y="325"/>
                  <a:pt x="247" y="325"/>
                </a:cubicBezTo>
                <a:cubicBezTo>
                  <a:pt x="261" y="368"/>
                  <a:pt x="261" y="368"/>
                  <a:pt x="261" y="368"/>
                </a:cubicBezTo>
                <a:cubicBezTo>
                  <a:pt x="530" y="368"/>
                  <a:pt x="530" y="368"/>
                  <a:pt x="530" y="368"/>
                </a:cubicBezTo>
                <a:cubicBezTo>
                  <a:pt x="558" y="368"/>
                  <a:pt x="587" y="389"/>
                  <a:pt x="587" y="424"/>
                </a:cubicBezTo>
                <a:cubicBezTo>
                  <a:pt x="587" y="453"/>
                  <a:pt x="558" y="481"/>
                  <a:pt x="530" y="481"/>
                </a:cubicBezTo>
                <a:cubicBezTo>
                  <a:pt x="495" y="481"/>
                  <a:pt x="474" y="453"/>
                  <a:pt x="474" y="424"/>
                </a:cubicBezTo>
                <a:cubicBezTo>
                  <a:pt x="205" y="424"/>
                  <a:pt x="205" y="424"/>
                  <a:pt x="205" y="424"/>
                </a:cubicBezTo>
                <a:cubicBezTo>
                  <a:pt x="205" y="453"/>
                  <a:pt x="184" y="481"/>
                  <a:pt x="148" y="481"/>
                </a:cubicBezTo>
                <a:cubicBezTo>
                  <a:pt x="120" y="481"/>
                  <a:pt x="92" y="453"/>
                  <a:pt x="92" y="424"/>
                </a:cubicBezTo>
                <a:cubicBezTo>
                  <a:pt x="92" y="389"/>
                  <a:pt x="120" y="368"/>
                  <a:pt x="148" y="368"/>
                </a:cubicBezTo>
                <a:cubicBezTo>
                  <a:pt x="205" y="368"/>
                  <a:pt x="205" y="368"/>
                  <a:pt x="205" y="368"/>
                </a:cubicBezTo>
                <a:cubicBezTo>
                  <a:pt x="92" y="57"/>
                  <a:pt x="92" y="57"/>
                  <a:pt x="92" y="57"/>
                </a:cubicBezTo>
                <a:cubicBezTo>
                  <a:pt x="28" y="57"/>
                  <a:pt x="28" y="57"/>
                  <a:pt x="28" y="57"/>
                </a:cubicBezTo>
                <a:cubicBezTo>
                  <a:pt x="14" y="57"/>
                  <a:pt x="0" y="42"/>
                  <a:pt x="0" y="28"/>
                </a:cubicBezTo>
                <a:cubicBezTo>
                  <a:pt x="0" y="7"/>
                  <a:pt x="14" y="0"/>
                  <a:pt x="28" y="0"/>
                </a:cubicBezTo>
                <a:cubicBezTo>
                  <a:pt x="113" y="0"/>
                  <a:pt x="113" y="0"/>
                  <a:pt x="113" y="0"/>
                </a:cubicBezTo>
                <a:cubicBezTo>
                  <a:pt x="127" y="0"/>
                  <a:pt x="134" y="7"/>
                  <a:pt x="141" y="14"/>
                </a:cubicBezTo>
                <a:cubicBezTo>
                  <a:pt x="156" y="64"/>
                  <a:pt x="156" y="64"/>
                  <a:pt x="156" y="64"/>
                </a:cubicBezTo>
                <a:cubicBezTo>
                  <a:pt x="572" y="64"/>
                  <a:pt x="572" y="64"/>
                  <a:pt x="572" y="64"/>
                </a:cubicBezTo>
                <a:cubicBezTo>
                  <a:pt x="594" y="64"/>
                  <a:pt x="601" y="78"/>
                  <a:pt x="601" y="92"/>
                </a:cubicBezTo>
                <a:cubicBezTo>
                  <a:pt x="601" y="99"/>
                  <a:pt x="601" y="99"/>
                  <a:pt x="601" y="106"/>
                </a:cubicBezTo>
                <a:close/>
                <a:moveTo>
                  <a:pt x="177" y="120"/>
                </a:moveTo>
                <a:lnTo>
                  <a:pt x="177" y="120"/>
                </a:lnTo>
                <a:cubicBezTo>
                  <a:pt x="226" y="269"/>
                  <a:pt x="226" y="269"/>
                  <a:pt x="226" y="269"/>
                </a:cubicBezTo>
                <a:cubicBezTo>
                  <a:pt x="474" y="255"/>
                  <a:pt x="474" y="255"/>
                  <a:pt x="474" y="255"/>
                </a:cubicBezTo>
                <a:cubicBezTo>
                  <a:pt x="530" y="120"/>
                  <a:pt x="530" y="120"/>
                  <a:pt x="530" y="120"/>
                </a:cubicBezTo>
                <a:lnTo>
                  <a:pt x="177" y="120"/>
                </a:lnTo>
                <a:close/>
              </a:path>
            </a:pathLst>
          </a:custGeom>
          <a:solidFill>
            <a:schemeClr val="accent4"/>
          </a:solidFill>
          <a:ln>
            <a:noFill/>
          </a:ln>
        </p:spPr>
        <p:txBody>
          <a:bodyPr wrap="none" anchor="ctr"/>
          <a:lstStyle/>
          <a:p>
            <a:endParaRPr lang="en-US" dirty="0"/>
          </a:p>
        </p:txBody>
      </p:sp>
      <p:pic>
        <p:nvPicPr>
          <p:cNvPr id="3" name="Graphic 2" descr="Family with boy">
            <a:extLst>
              <a:ext uri="{FF2B5EF4-FFF2-40B4-BE49-F238E27FC236}">
                <a16:creationId xmlns:a16="http://schemas.microsoft.com/office/drawing/2014/main" id="{74ECBCDD-3F99-4D90-B3AB-C3EE56E595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226" y="1957539"/>
            <a:ext cx="475235" cy="475235"/>
          </a:xfrm>
          <a:prstGeom prst="rect">
            <a:avLst/>
          </a:prstGeom>
        </p:spPr>
      </p:pic>
      <p:pic>
        <p:nvPicPr>
          <p:cNvPr id="17" name="Graphic 16" descr="Bullseye">
            <a:extLst>
              <a:ext uri="{FF2B5EF4-FFF2-40B4-BE49-F238E27FC236}">
                <a16:creationId xmlns:a16="http://schemas.microsoft.com/office/drawing/2014/main" id="{9F048138-A302-448D-96F0-3D16B9F279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94141" y="3911843"/>
            <a:ext cx="678244" cy="678244"/>
          </a:xfrm>
          <a:prstGeom prst="rect">
            <a:avLst/>
          </a:prstGeom>
        </p:spPr>
      </p:pic>
      <p:sp>
        <p:nvSpPr>
          <p:cNvPr id="50" name="Freeform 4">
            <a:extLst>
              <a:ext uri="{FF2B5EF4-FFF2-40B4-BE49-F238E27FC236}">
                <a16:creationId xmlns:a16="http://schemas.microsoft.com/office/drawing/2014/main" id="{4486D0B2-EEBF-44B7-B464-1AA3D2CFE958}"/>
              </a:ext>
            </a:extLst>
          </p:cNvPr>
          <p:cNvSpPr>
            <a:spLocks noChangeArrowheads="1"/>
          </p:cNvSpPr>
          <p:nvPr/>
        </p:nvSpPr>
        <p:spPr bwMode="auto">
          <a:xfrm>
            <a:off x="3612816" y="3181544"/>
            <a:ext cx="457200" cy="109537"/>
          </a:xfrm>
          <a:custGeom>
            <a:avLst/>
            <a:gdLst>
              <a:gd name="T0" fmla="*/ 2147483646 w 475"/>
              <a:gd name="T1" fmla="*/ 2147483646 h 114"/>
              <a:gd name="T2" fmla="*/ 2147483646 w 475"/>
              <a:gd name="T3" fmla="*/ 2147483646 h 114"/>
              <a:gd name="T4" fmla="*/ 2147483646 w 475"/>
              <a:gd name="T5" fmla="*/ 2147483646 h 114"/>
              <a:gd name="T6" fmla="*/ 2147483646 w 475"/>
              <a:gd name="T7" fmla="*/ 0 h 114"/>
              <a:gd name="T8" fmla="*/ 2147483646 w 475"/>
              <a:gd name="T9" fmla="*/ 2147483646 h 114"/>
              <a:gd name="T10" fmla="*/ 2147483646 w 475"/>
              <a:gd name="T11" fmla="*/ 2147483646 h 114"/>
              <a:gd name="T12" fmla="*/ 2147483646 w 475"/>
              <a:gd name="T13" fmla="*/ 2147483646 h 114"/>
              <a:gd name="T14" fmla="*/ 2147483646 w 475"/>
              <a:gd name="T15" fmla="*/ 2147483646 h 114"/>
              <a:gd name="T16" fmla="*/ 2147483646 w 475"/>
              <a:gd name="T17" fmla="*/ 2147483646 h 114"/>
              <a:gd name="T18" fmla="*/ 2147483646 w 475"/>
              <a:gd name="T19" fmla="*/ 0 h 114"/>
              <a:gd name="T20" fmla="*/ 2147483646 w 475"/>
              <a:gd name="T21" fmla="*/ 2147483646 h 114"/>
              <a:gd name="T22" fmla="*/ 2147483646 w 475"/>
              <a:gd name="T23" fmla="*/ 2147483646 h 114"/>
              <a:gd name="T24" fmla="*/ 2147483646 w 475"/>
              <a:gd name="T25" fmla="*/ 2147483646 h 114"/>
              <a:gd name="T26" fmla="*/ 2147483646 w 475"/>
              <a:gd name="T27" fmla="*/ 2147483646 h 114"/>
              <a:gd name="T28" fmla="*/ 0 w 475"/>
              <a:gd name="T29" fmla="*/ 2147483646 h 114"/>
              <a:gd name="T30" fmla="*/ 2147483646 w 475"/>
              <a:gd name="T31" fmla="*/ 0 h 114"/>
              <a:gd name="T32" fmla="*/ 2147483646 w 475"/>
              <a:gd name="T33" fmla="*/ 2147483646 h 114"/>
              <a:gd name="T34" fmla="*/ 2147483646 w 475"/>
              <a:gd name="T35" fmla="*/ 2147483646 h 1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75" h="114">
                <a:moveTo>
                  <a:pt x="417" y="113"/>
                </a:moveTo>
                <a:lnTo>
                  <a:pt x="417" y="113"/>
                </a:lnTo>
                <a:cubicBezTo>
                  <a:pt x="382" y="113"/>
                  <a:pt x="361" y="92"/>
                  <a:pt x="361" y="56"/>
                </a:cubicBezTo>
                <a:cubicBezTo>
                  <a:pt x="361" y="28"/>
                  <a:pt x="382" y="0"/>
                  <a:pt x="417" y="0"/>
                </a:cubicBezTo>
                <a:cubicBezTo>
                  <a:pt x="446" y="0"/>
                  <a:pt x="474" y="28"/>
                  <a:pt x="474" y="56"/>
                </a:cubicBezTo>
                <a:cubicBezTo>
                  <a:pt x="474" y="92"/>
                  <a:pt x="446" y="113"/>
                  <a:pt x="417" y="113"/>
                </a:cubicBezTo>
                <a:close/>
                <a:moveTo>
                  <a:pt x="234" y="113"/>
                </a:moveTo>
                <a:lnTo>
                  <a:pt x="234" y="113"/>
                </a:lnTo>
                <a:cubicBezTo>
                  <a:pt x="205" y="113"/>
                  <a:pt x="177" y="92"/>
                  <a:pt x="177" y="56"/>
                </a:cubicBezTo>
                <a:cubicBezTo>
                  <a:pt x="177" y="28"/>
                  <a:pt x="205" y="0"/>
                  <a:pt x="234" y="0"/>
                </a:cubicBezTo>
                <a:cubicBezTo>
                  <a:pt x="269" y="0"/>
                  <a:pt x="290" y="28"/>
                  <a:pt x="290" y="56"/>
                </a:cubicBezTo>
                <a:cubicBezTo>
                  <a:pt x="290" y="92"/>
                  <a:pt x="269" y="113"/>
                  <a:pt x="234" y="113"/>
                </a:cubicBezTo>
                <a:close/>
                <a:moveTo>
                  <a:pt x="57" y="113"/>
                </a:moveTo>
                <a:lnTo>
                  <a:pt x="57" y="113"/>
                </a:lnTo>
                <a:cubicBezTo>
                  <a:pt x="29" y="113"/>
                  <a:pt x="0" y="92"/>
                  <a:pt x="0" y="56"/>
                </a:cubicBezTo>
                <a:cubicBezTo>
                  <a:pt x="0" y="28"/>
                  <a:pt x="29" y="0"/>
                  <a:pt x="57" y="0"/>
                </a:cubicBezTo>
                <a:cubicBezTo>
                  <a:pt x="85" y="0"/>
                  <a:pt x="113" y="28"/>
                  <a:pt x="113" y="56"/>
                </a:cubicBezTo>
                <a:cubicBezTo>
                  <a:pt x="113" y="92"/>
                  <a:pt x="85" y="113"/>
                  <a:pt x="57" y="113"/>
                </a:cubicBezTo>
                <a:close/>
              </a:path>
            </a:pathLst>
          </a:custGeom>
          <a:solidFill>
            <a:schemeClr val="accent2"/>
          </a:solidFill>
          <a:ln>
            <a:noFill/>
          </a:ln>
        </p:spPr>
        <p:txBody>
          <a:bodyPr wrap="none" anchor="ctr"/>
          <a:lstStyle/>
          <a:p>
            <a:endParaRPr lang="en-US" dirty="0"/>
          </a:p>
        </p:txBody>
      </p:sp>
      <p:pic>
        <p:nvPicPr>
          <p:cNvPr id="39" name="Picture 38">
            <a:extLst>
              <a:ext uri="{FF2B5EF4-FFF2-40B4-BE49-F238E27FC236}">
                <a16:creationId xmlns:a16="http://schemas.microsoft.com/office/drawing/2014/main" id="{1F36F33C-8614-4935-AF12-A383AAE8CD70}"/>
              </a:ext>
            </a:extLst>
          </p:cNvPr>
          <p:cNvPicPr>
            <a:picLocks noChangeAspect="1"/>
          </p:cNvPicPr>
          <p:nvPr/>
        </p:nvPicPr>
        <p:blipFill>
          <a:blip r:embed="rId6"/>
          <a:stretch>
            <a:fillRect/>
          </a:stretch>
        </p:blipFill>
        <p:spPr>
          <a:xfrm>
            <a:off x="726185" y="1154117"/>
            <a:ext cx="1805953" cy="49903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16438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16000" decel="84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accel="16000" decel="8400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1+#ppt_w/2"/>
                                          </p:val>
                                        </p:tav>
                                        <p:tav tm="100000">
                                          <p:val>
                                            <p:strVal val="#ppt_x"/>
                                          </p:val>
                                        </p:tav>
                                      </p:tavLst>
                                    </p:anim>
                                    <p:anim calcmode="lin" valueType="num">
                                      <p:cBhvr additive="base">
                                        <p:cTn id="13" dur="500" fill="hold"/>
                                        <p:tgtEl>
                                          <p:spTgt spid="2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2" presetClass="entr" presetSubtype="2" accel="16000" decel="8400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1+#ppt_w/2"/>
                                          </p:val>
                                        </p:tav>
                                        <p:tav tm="100000">
                                          <p:val>
                                            <p:strVal val="#ppt_x"/>
                                          </p:val>
                                        </p:tav>
                                      </p:tavLst>
                                    </p:anim>
                                    <p:anim calcmode="lin" valueType="num">
                                      <p:cBhvr additive="base">
                                        <p:cTn id="27" dur="500" fill="hold"/>
                                        <p:tgtEl>
                                          <p:spTgt spid="40"/>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2" accel="16000" decel="8400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1+#ppt_w/2"/>
                                          </p:val>
                                        </p:tav>
                                        <p:tav tm="100000">
                                          <p:val>
                                            <p:strVal val="#ppt_x"/>
                                          </p:val>
                                        </p:tav>
                                      </p:tavLst>
                                    </p:anim>
                                    <p:anim calcmode="lin" valueType="num">
                                      <p:cBhvr additive="base">
                                        <p:cTn id="32" dur="500" fill="hold"/>
                                        <p:tgtEl>
                                          <p:spTgt spid="28"/>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p:cTn id="36" dur="500" fill="hold"/>
                                        <p:tgtEl>
                                          <p:spTgt spid="29"/>
                                        </p:tgtEl>
                                        <p:attrNameLst>
                                          <p:attrName>ppt_w</p:attrName>
                                        </p:attrNameLst>
                                      </p:cBhvr>
                                      <p:tavLst>
                                        <p:tav tm="0">
                                          <p:val>
                                            <p:fltVal val="0"/>
                                          </p:val>
                                        </p:tav>
                                        <p:tav tm="100000">
                                          <p:val>
                                            <p:strVal val="#ppt_w"/>
                                          </p:val>
                                        </p:tav>
                                      </p:tavLst>
                                    </p:anim>
                                    <p:anim calcmode="lin" valueType="num">
                                      <p:cBhvr>
                                        <p:cTn id="37" dur="500" fill="hold"/>
                                        <p:tgtEl>
                                          <p:spTgt spid="29"/>
                                        </p:tgtEl>
                                        <p:attrNameLst>
                                          <p:attrName>ppt_h</p:attrName>
                                        </p:attrNameLst>
                                      </p:cBhvr>
                                      <p:tavLst>
                                        <p:tav tm="0">
                                          <p:val>
                                            <p:fltVal val="0"/>
                                          </p:val>
                                        </p:tav>
                                        <p:tav tm="100000">
                                          <p:val>
                                            <p:strVal val="#ppt_h"/>
                                          </p:val>
                                        </p:tav>
                                      </p:tavLst>
                                    </p:anim>
                                    <p:animEffect transition="in" filter="fade">
                                      <p:cBhvr>
                                        <p:cTn id="38" dur="500"/>
                                        <p:tgtEl>
                                          <p:spTgt spid="29"/>
                                        </p:tgtEl>
                                      </p:cBhvr>
                                    </p:animEffect>
                                  </p:childTnLst>
                                </p:cTn>
                              </p:par>
                            </p:childTnLst>
                          </p:cTn>
                        </p:par>
                        <p:par>
                          <p:cTn id="39" fill="hold">
                            <p:stCondLst>
                              <p:cond delay="3000"/>
                            </p:stCondLst>
                            <p:childTnLst>
                              <p:par>
                                <p:cTn id="40" presetID="22" presetClass="entr" presetSubtype="8" fill="hold" nodeType="after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left)">
                                      <p:cBhvr>
                                        <p:cTn id="42" dur="500"/>
                                        <p:tgtEl>
                                          <p:spTgt spid="63"/>
                                        </p:tgtEl>
                                      </p:cBhvr>
                                    </p:animEffect>
                                  </p:childTnLst>
                                </p:cTn>
                              </p:par>
                            </p:childTnLst>
                          </p:cTn>
                        </p:par>
                        <p:par>
                          <p:cTn id="43" fill="hold">
                            <p:stCondLst>
                              <p:cond delay="3500"/>
                            </p:stCondLst>
                            <p:childTnLst>
                              <p:par>
                                <p:cTn id="44" presetID="2" presetClass="entr" presetSubtype="2" accel="16000" decel="84000"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fill="hold"/>
                                        <p:tgtEl>
                                          <p:spTgt spid="31"/>
                                        </p:tgtEl>
                                        <p:attrNameLst>
                                          <p:attrName>ppt_x</p:attrName>
                                        </p:attrNameLst>
                                      </p:cBhvr>
                                      <p:tavLst>
                                        <p:tav tm="0">
                                          <p:val>
                                            <p:strVal val="1+#ppt_w/2"/>
                                          </p:val>
                                        </p:tav>
                                        <p:tav tm="100000">
                                          <p:val>
                                            <p:strVal val="#ppt_x"/>
                                          </p:val>
                                        </p:tav>
                                      </p:tavLst>
                                    </p:anim>
                                    <p:anim calcmode="lin" valueType="num">
                                      <p:cBhvr additive="base">
                                        <p:cTn id="47" dur="500" fill="hold"/>
                                        <p:tgtEl>
                                          <p:spTgt spid="31"/>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4500"/>
                            </p:stCondLst>
                            <p:childTnLst>
                              <p:par>
                                <p:cTn id="55" presetID="22" presetClass="entr" presetSubtype="8" fill="hold" nodeType="after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wipe(left)">
                                      <p:cBhvr>
                                        <p:cTn id="57" dur="500"/>
                                        <p:tgtEl>
                                          <p:spTgt spid="67"/>
                                        </p:tgtEl>
                                      </p:cBhvr>
                                    </p:animEffect>
                                  </p:childTnLst>
                                </p:cTn>
                              </p:par>
                            </p:childTnLst>
                          </p:cTn>
                        </p:par>
                        <p:par>
                          <p:cTn id="58" fill="hold">
                            <p:stCondLst>
                              <p:cond delay="5000"/>
                            </p:stCondLst>
                            <p:childTnLst>
                              <p:par>
                                <p:cTn id="59" presetID="2" presetClass="entr" presetSubtype="2" accel="16000" decel="8400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additive="base">
                                        <p:cTn id="61" dur="500" fill="hold"/>
                                        <p:tgtEl>
                                          <p:spTgt spid="34"/>
                                        </p:tgtEl>
                                        <p:attrNameLst>
                                          <p:attrName>ppt_x</p:attrName>
                                        </p:attrNameLst>
                                      </p:cBhvr>
                                      <p:tavLst>
                                        <p:tav tm="0">
                                          <p:val>
                                            <p:strVal val="1+#ppt_w/2"/>
                                          </p:val>
                                        </p:tav>
                                        <p:tav tm="100000">
                                          <p:val>
                                            <p:strVal val="#ppt_x"/>
                                          </p:val>
                                        </p:tav>
                                      </p:tavLst>
                                    </p:anim>
                                    <p:anim calcmode="lin" valueType="num">
                                      <p:cBhvr additive="base">
                                        <p:cTn id="62" dur="500" fill="hold"/>
                                        <p:tgtEl>
                                          <p:spTgt spid="34"/>
                                        </p:tgtEl>
                                        <p:attrNameLst>
                                          <p:attrName>ppt_y</p:attrName>
                                        </p:attrNameLst>
                                      </p:cBhvr>
                                      <p:tavLst>
                                        <p:tav tm="0">
                                          <p:val>
                                            <p:strVal val="#ppt_y"/>
                                          </p:val>
                                        </p:tav>
                                        <p:tav tm="100000">
                                          <p:val>
                                            <p:strVal val="#ppt_y"/>
                                          </p:val>
                                        </p:tav>
                                      </p:tavLst>
                                    </p:anim>
                                  </p:childTnLst>
                                </p:cTn>
                              </p:par>
                            </p:childTnLst>
                          </p:cTn>
                        </p:par>
                        <p:par>
                          <p:cTn id="63" fill="hold">
                            <p:stCondLst>
                              <p:cond delay="5500"/>
                            </p:stCondLst>
                            <p:childTnLst>
                              <p:par>
                                <p:cTn id="64" presetID="53" presetClass="entr" presetSubtype="16" fill="hold" grpId="0" nodeType="after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p:cTn id="66" dur="500" fill="hold"/>
                                        <p:tgtEl>
                                          <p:spTgt spid="35"/>
                                        </p:tgtEl>
                                        <p:attrNameLst>
                                          <p:attrName>ppt_w</p:attrName>
                                        </p:attrNameLst>
                                      </p:cBhvr>
                                      <p:tavLst>
                                        <p:tav tm="0">
                                          <p:val>
                                            <p:fltVal val="0"/>
                                          </p:val>
                                        </p:tav>
                                        <p:tav tm="100000">
                                          <p:val>
                                            <p:strVal val="#ppt_w"/>
                                          </p:val>
                                        </p:tav>
                                      </p:tavLst>
                                    </p:anim>
                                    <p:anim calcmode="lin" valueType="num">
                                      <p:cBhvr>
                                        <p:cTn id="67" dur="500" fill="hold"/>
                                        <p:tgtEl>
                                          <p:spTgt spid="35"/>
                                        </p:tgtEl>
                                        <p:attrNameLst>
                                          <p:attrName>ppt_h</p:attrName>
                                        </p:attrNameLst>
                                      </p:cBhvr>
                                      <p:tavLst>
                                        <p:tav tm="0">
                                          <p:val>
                                            <p:fltVal val="0"/>
                                          </p:val>
                                        </p:tav>
                                        <p:tav tm="100000">
                                          <p:val>
                                            <p:strVal val="#ppt_h"/>
                                          </p:val>
                                        </p:tav>
                                      </p:tavLst>
                                    </p:anim>
                                    <p:animEffect transition="in" filter="fade">
                                      <p:cBhvr>
                                        <p:cTn id="68" dur="500"/>
                                        <p:tgtEl>
                                          <p:spTgt spid="35"/>
                                        </p:tgtEl>
                                      </p:cBhvr>
                                    </p:animEffect>
                                  </p:childTnLst>
                                </p:cTn>
                              </p:par>
                            </p:childTnLst>
                          </p:cTn>
                        </p:par>
                        <p:par>
                          <p:cTn id="69" fill="hold">
                            <p:stCondLst>
                              <p:cond delay="6000"/>
                            </p:stCondLst>
                            <p:childTnLst>
                              <p:par>
                                <p:cTn id="70" presetID="22" presetClass="entr" presetSubtype="8" fill="hold" nodeType="after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wipe(left)">
                                      <p:cBhvr>
                                        <p:cTn id="72" dur="500"/>
                                        <p:tgtEl>
                                          <p:spTgt spid="71"/>
                                        </p:tgtEl>
                                      </p:cBhvr>
                                    </p:animEffect>
                                  </p:childTnLst>
                                </p:cTn>
                              </p:par>
                            </p:childTnLst>
                          </p:cTn>
                        </p:par>
                        <p:par>
                          <p:cTn id="73" fill="hold">
                            <p:stCondLst>
                              <p:cond delay="6500"/>
                            </p:stCondLst>
                            <p:childTnLst>
                              <p:par>
                                <p:cTn id="74" presetID="2" presetClass="entr" presetSubtype="2" accel="16000" decel="84000" fill="hold" nodeType="afterEffect">
                                  <p:stCondLst>
                                    <p:cond delay="0"/>
                                  </p:stCondLst>
                                  <p:childTnLst>
                                    <p:set>
                                      <p:cBhvr>
                                        <p:cTn id="75" dur="1" fill="hold">
                                          <p:stCondLst>
                                            <p:cond delay="0"/>
                                          </p:stCondLst>
                                        </p:cTn>
                                        <p:tgtEl>
                                          <p:spTgt spid="77"/>
                                        </p:tgtEl>
                                        <p:attrNameLst>
                                          <p:attrName>style.visibility</p:attrName>
                                        </p:attrNameLst>
                                      </p:cBhvr>
                                      <p:to>
                                        <p:strVal val="visible"/>
                                      </p:to>
                                    </p:set>
                                    <p:anim calcmode="lin" valueType="num">
                                      <p:cBhvr additive="base">
                                        <p:cTn id="76" dur="500" fill="hold"/>
                                        <p:tgtEl>
                                          <p:spTgt spid="77"/>
                                        </p:tgtEl>
                                        <p:attrNameLst>
                                          <p:attrName>ppt_x</p:attrName>
                                        </p:attrNameLst>
                                      </p:cBhvr>
                                      <p:tavLst>
                                        <p:tav tm="0">
                                          <p:val>
                                            <p:strVal val="1+#ppt_w/2"/>
                                          </p:val>
                                        </p:tav>
                                        <p:tav tm="100000">
                                          <p:val>
                                            <p:strVal val="#ppt_x"/>
                                          </p:val>
                                        </p:tav>
                                      </p:tavLst>
                                    </p:anim>
                                    <p:anim calcmode="lin" valueType="num">
                                      <p:cBhvr additive="base">
                                        <p:cTn id="77"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8" grpId="0" animBg="1"/>
      <p:bldP spid="29" grpId="0" animBg="1"/>
      <p:bldP spid="31" grpId="0" animBg="1"/>
      <p:bldP spid="32" grpId="0" animBg="1"/>
      <p:bldP spid="34" grpId="0" animBg="1"/>
      <p:bldP spid="35" grpId="0" animBg="1"/>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485542" y="1090569"/>
            <a:ext cx="1971613" cy="2322040"/>
          </a:xfrm>
          <a:custGeom>
            <a:avLst/>
            <a:gdLst>
              <a:gd name="T0" fmla="*/ 538 w 538"/>
              <a:gd name="T1" fmla="*/ 269 h 632"/>
              <a:gd name="T2" fmla="*/ 269 w 538"/>
              <a:gd name="T3" fmla="*/ 0 h 632"/>
              <a:gd name="T4" fmla="*/ 0 w 538"/>
              <a:gd name="T5" fmla="*/ 269 h 632"/>
              <a:gd name="T6" fmla="*/ 211 w 538"/>
              <a:gd name="T7" fmla="*/ 532 h 632"/>
              <a:gd name="T8" fmla="*/ 269 w 538"/>
              <a:gd name="T9" fmla="*/ 632 h 632"/>
              <a:gd name="T10" fmla="*/ 327 w 538"/>
              <a:gd name="T11" fmla="*/ 532 h 632"/>
              <a:gd name="T12" fmla="*/ 538 w 538"/>
              <a:gd name="T13" fmla="*/ 269 h 632"/>
            </a:gdLst>
            <a:ahLst/>
            <a:cxnLst>
              <a:cxn ang="0">
                <a:pos x="T0" y="T1"/>
              </a:cxn>
              <a:cxn ang="0">
                <a:pos x="T2" y="T3"/>
              </a:cxn>
              <a:cxn ang="0">
                <a:pos x="T4" y="T5"/>
              </a:cxn>
              <a:cxn ang="0">
                <a:pos x="T6" y="T7"/>
              </a:cxn>
              <a:cxn ang="0">
                <a:pos x="T8" y="T9"/>
              </a:cxn>
              <a:cxn ang="0">
                <a:pos x="T10" y="T11"/>
              </a:cxn>
              <a:cxn ang="0">
                <a:pos x="T12" y="T13"/>
              </a:cxn>
            </a:cxnLst>
            <a:rect l="0" t="0" r="r" b="b"/>
            <a:pathLst>
              <a:path w="538" h="632">
                <a:moveTo>
                  <a:pt x="538" y="269"/>
                </a:moveTo>
                <a:cubicBezTo>
                  <a:pt x="538" y="120"/>
                  <a:pt x="418" y="0"/>
                  <a:pt x="269" y="0"/>
                </a:cubicBezTo>
                <a:cubicBezTo>
                  <a:pt x="120" y="0"/>
                  <a:pt x="0" y="120"/>
                  <a:pt x="0" y="269"/>
                </a:cubicBezTo>
                <a:cubicBezTo>
                  <a:pt x="0" y="398"/>
                  <a:pt x="90" y="505"/>
                  <a:pt x="211" y="532"/>
                </a:cubicBezTo>
                <a:cubicBezTo>
                  <a:pt x="269" y="632"/>
                  <a:pt x="269" y="632"/>
                  <a:pt x="269" y="632"/>
                </a:cubicBezTo>
                <a:cubicBezTo>
                  <a:pt x="327" y="532"/>
                  <a:pt x="327" y="532"/>
                  <a:pt x="327" y="532"/>
                </a:cubicBezTo>
                <a:cubicBezTo>
                  <a:pt x="447" y="505"/>
                  <a:pt x="538" y="398"/>
                  <a:pt x="538" y="269"/>
                </a:cubicBezTo>
                <a:close/>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Oval 6"/>
          <p:cNvSpPr>
            <a:spLocks noChangeArrowheads="1"/>
          </p:cNvSpPr>
          <p:nvPr/>
        </p:nvSpPr>
        <p:spPr bwMode="auto">
          <a:xfrm>
            <a:off x="622217" y="1211699"/>
            <a:ext cx="1713977" cy="171831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5"/>
          <p:cNvSpPr>
            <a:spLocks/>
          </p:cNvSpPr>
          <p:nvPr/>
        </p:nvSpPr>
        <p:spPr bwMode="auto">
          <a:xfrm>
            <a:off x="2782093" y="1090569"/>
            <a:ext cx="1971613" cy="2322040"/>
          </a:xfrm>
          <a:custGeom>
            <a:avLst/>
            <a:gdLst>
              <a:gd name="T0" fmla="*/ 538 w 538"/>
              <a:gd name="T1" fmla="*/ 269 h 632"/>
              <a:gd name="T2" fmla="*/ 269 w 538"/>
              <a:gd name="T3" fmla="*/ 0 h 632"/>
              <a:gd name="T4" fmla="*/ 0 w 538"/>
              <a:gd name="T5" fmla="*/ 269 h 632"/>
              <a:gd name="T6" fmla="*/ 211 w 538"/>
              <a:gd name="T7" fmla="*/ 532 h 632"/>
              <a:gd name="T8" fmla="*/ 269 w 538"/>
              <a:gd name="T9" fmla="*/ 632 h 632"/>
              <a:gd name="T10" fmla="*/ 327 w 538"/>
              <a:gd name="T11" fmla="*/ 532 h 632"/>
              <a:gd name="T12" fmla="*/ 538 w 538"/>
              <a:gd name="T13" fmla="*/ 269 h 632"/>
            </a:gdLst>
            <a:ahLst/>
            <a:cxnLst>
              <a:cxn ang="0">
                <a:pos x="T0" y="T1"/>
              </a:cxn>
              <a:cxn ang="0">
                <a:pos x="T2" y="T3"/>
              </a:cxn>
              <a:cxn ang="0">
                <a:pos x="T4" y="T5"/>
              </a:cxn>
              <a:cxn ang="0">
                <a:pos x="T6" y="T7"/>
              </a:cxn>
              <a:cxn ang="0">
                <a:pos x="T8" y="T9"/>
              </a:cxn>
              <a:cxn ang="0">
                <a:pos x="T10" y="T11"/>
              </a:cxn>
              <a:cxn ang="0">
                <a:pos x="T12" y="T13"/>
              </a:cxn>
            </a:cxnLst>
            <a:rect l="0" t="0" r="r" b="b"/>
            <a:pathLst>
              <a:path w="538" h="632">
                <a:moveTo>
                  <a:pt x="538" y="269"/>
                </a:moveTo>
                <a:cubicBezTo>
                  <a:pt x="538" y="120"/>
                  <a:pt x="418" y="0"/>
                  <a:pt x="269" y="0"/>
                </a:cubicBezTo>
                <a:cubicBezTo>
                  <a:pt x="120" y="0"/>
                  <a:pt x="0" y="120"/>
                  <a:pt x="0" y="269"/>
                </a:cubicBezTo>
                <a:cubicBezTo>
                  <a:pt x="0" y="398"/>
                  <a:pt x="90" y="505"/>
                  <a:pt x="211" y="532"/>
                </a:cubicBezTo>
                <a:cubicBezTo>
                  <a:pt x="269" y="632"/>
                  <a:pt x="269" y="632"/>
                  <a:pt x="269" y="632"/>
                </a:cubicBezTo>
                <a:cubicBezTo>
                  <a:pt x="327" y="532"/>
                  <a:pt x="327" y="532"/>
                  <a:pt x="327" y="532"/>
                </a:cubicBezTo>
                <a:cubicBezTo>
                  <a:pt x="447" y="505"/>
                  <a:pt x="538" y="398"/>
                  <a:pt x="538" y="269"/>
                </a:cubicBezTo>
                <a:close/>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Oval 6"/>
          <p:cNvSpPr>
            <a:spLocks noChangeArrowheads="1"/>
          </p:cNvSpPr>
          <p:nvPr/>
        </p:nvSpPr>
        <p:spPr bwMode="auto">
          <a:xfrm>
            <a:off x="2913856" y="1211699"/>
            <a:ext cx="1713977" cy="171831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5"/>
          <p:cNvSpPr>
            <a:spLocks/>
          </p:cNvSpPr>
          <p:nvPr/>
        </p:nvSpPr>
        <p:spPr bwMode="auto">
          <a:xfrm>
            <a:off x="5078644" y="1090569"/>
            <a:ext cx="1971613" cy="2322040"/>
          </a:xfrm>
          <a:custGeom>
            <a:avLst/>
            <a:gdLst>
              <a:gd name="T0" fmla="*/ 538 w 538"/>
              <a:gd name="T1" fmla="*/ 269 h 632"/>
              <a:gd name="T2" fmla="*/ 269 w 538"/>
              <a:gd name="T3" fmla="*/ 0 h 632"/>
              <a:gd name="T4" fmla="*/ 0 w 538"/>
              <a:gd name="T5" fmla="*/ 269 h 632"/>
              <a:gd name="T6" fmla="*/ 211 w 538"/>
              <a:gd name="T7" fmla="*/ 532 h 632"/>
              <a:gd name="T8" fmla="*/ 269 w 538"/>
              <a:gd name="T9" fmla="*/ 632 h 632"/>
              <a:gd name="T10" fmla="*/ 327 w 538"/>
              <a:gd name="T11" fmla="*/ 532 h 632"/>
              <a:gd name="T12" fmla="*/ 538 w 538"/>
              <a:gd name="T13" fmla="*/ 269 h 632"/>
            </a:gdLst>
            <a:ahLst/>
            <a:cxnLst>
              <a:cxn ang="0">
                <a:pos x="T0" y="T1"/>
              </a:cxn>
              <a:cxn ang="0">
                <a:pos x="T2" y="T3"/>
              </a:cxn>
              <a:cxn ang="0">
                <a:pos x="T4" y="T5"/>
              </a:cxn>
              <a:cxn ang="0">
                <a:pos x="T6" y="T7"/>
              </a:cxn>
              <a:cxn ang="0">
                <a:pos x="T8" y="T9"/>
              </a:cxn>
              <a:cxn ang="0">
                <a:pos x="T10" y="T11"/>
              </a:cxn>
              <a:cxn ang="0">
                <a:pos x="T12" y="T13"/>
              </a:cxn>
            </a:cxnLst>
            <a:rect l="0" t="0" r="r" b="b"/>
            <a:pathLst>
              <a:path w="538" h="632">
                <a:moveTo>
                  <a:pt x="538" y="269"/>
                </a:moveTo>
                <a:cubicBezTo>
                  <a:pt x="538" y="120"/>
                  <a:pt x="418" y="0"/>
                  <a:pt x="269" y="0"/>
                </a:cubicBezTo>
                <a:cubicBezTo>
                  <a:pt x="120" y="0"/>
                  <a:pt x="0" y="120"/>
                  <a:pt x="0" y="269"/>
                </a:cubicBezTo>
                <a:cubicBezTo>
                  <a:pt x="0" y="398"/>
                  <a:pt x="90" y="505"/>
                  <a:pt x="211" y="532"/>
                </a:cubicBezTo>
                <a:cubicBezTo>
                  <a:pt x="269" y="632"/>
                  <a:pt x="269" y="632"/>
                  <a:pt x="269" y="632"/>
                </a:cubicBezTo>
                <a:cubicBezTo>
                  <a:pt x="327" y="532"/>
                  <a:pt x="327" y="532"/>
                  <a:pt x="327" y="532"/>
                </a:cubicBezTo>
                <a:cubicBezTo>
                  <a:pt x="447" y="505"/>
                  <a:pt x="538" y="398"/>
                  <a:pt x="538" y="269"/>
                </a:cubicBezTo>
                <a:close/>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Oval 6"/>
          <p:cNvSpPr>
            <a:spLocks noChangeArrowheads="1"/>
          </p:cNvSpPr>
          <p:nvPr/>
        </p:nvSpPr>
        <p:spPr bwMode="auto">
          <a:xfrm>
            <a:off x="5210407" y="1211699"/>
            <a:ext cx="1713977" cy="1718310"/>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5"/>
          <p:cNvSpPr>
            <a:spLocks/>
          </p:cNvSpPr>
          <p:nvPr/>
        </p:nvSpPr>
        <p:spPr bwMode="auto">
          <a:xfrm>
            <a:off x="7375195" y="1090569"/>
            <a:ext cx="1971613" cy="2322040"/>
          </a:xfrm>
          <a:custGeom>
            <a:avLst/>
            <a:gdLst>
              <a:gd name="T0" fmla="*/ 538 w 538"/>
              <a:gd name="T1" fmla="*/ 269 h 632"/>
              <a:gd name="T2" fmla="*/ 269 w 538"/>
              <a:gd name="T3" fmla="*/ 0 h 632"/>
              <a:gd name="T4" fmla="*/ 0 w 538"/>
              <a:gd name="T5" fmla="*/ 269 h 632"/>
              <a:gd name="T6" fmla="*/ 211 w 538"/>
              <a:gd name="T7" fmla="*/ 532 h 632"/>
              <a:gd name="T8" fmla="*/ 269 w 538"/>
              <a:gd name="T9" fmla="*/ 632 h 632"/>
              <a:gd name="T10" fmla="*/ 327 w 538"/>
              <a:gd name="T11" fmla="*/ 532 h 632"/>
              <a:gd name="T12" fmla="*/ 538 w 538"/>
              <a:gd name="T13" fmla="*/ 269 h 632"/>
            </a:gdLst>
            <a:ahLst/>
            <a:cxnLst>
              <a:cxn ang="0">
                <a:pos x="T0" y="T1"/>
              </a:cxn>
              <a:cxn ang="0">
                <a:pos x="T2" y="T3"/>
              </a:cxn>
              <a:cxn ang="0">
                <a:pos x="T4" y="T5"/>
              </a:cxn>
              <a:cxn ang="0">
                <a:pos x="T6" y="T7"/>
              </a:cxn>
              <a:cxn ang="0">
                <a:pos x="T8" y="T9"/>
              </a:cxn>
              <a:cxn ang="0">
                <a:pos x="T10" y="T11"/>
              </a:cxn>
              <a:cxn ang="0">
                <a:pos x="T12" y="T13"/>
              </a:cxn>
            </a:cxnLst>
            <a:rect l="0" t="0" r="r" b="b"/>
            <a:pathLst>
              <a:path w="538" h="632">
                <a:moveTo>
                  <a:pt x="538" y="269"/>
                </a:moveTo>
                <a:cubicBezTo>
                  <a:pt x="538" y="120"/>
                  <a:pt x="418" y="0"/>
                  <a:pt x="269" y="0"/>
                </a:cubicBezTo>
                <a:cubicBezTo>
                  <a:pt x="120" y="0"/>
                  <a:pt x="0" y="120"/>
                  <a:pt x="0" y="269"/>
                </a:cubicBezTo>
                <a:cubicBezTo>
                  <a:pt x="0" y="398"/>
                  <a:pt x="90" y="505"/>
                  <a:pt x="211" y="532"/>
                </a:cubicBezTo>
                <a:cubicBezTo>
                  <a:pt x="269" y="632"/>
                  <a:pt x="269" y="632"/>
                  <a:pt x="269" y="632"/>
                </a:cubicBezTo>
                <a:cubicBezTo>
                  <a:pt x="327" y="532"/>
                  <a:pt x="327" y="532"/>
                  <a:pt x="327" y="532"/>
                </a:cubicBezTo>
                <a:cubicBezTo>
                  <a:pt x="447" y="505"/>
                  <a:pt x="538" y="398"/>
                  <a:pt x="538" y="269"/>
                </a:cubicBezTo>
                <a:close/>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Oval 6"/>
          <p:cNvSpPr>
            <a:spLocks noChangeArrowheads="1"/>
          </p:cNvSpPr>
          <p:nvPr/>
        </p:nvSpPr>
        <p:spPr bwMode="auto">
          <a:xfrm>
            <a:off x="7506958" y="1211699"/>
            <a:ext cx="1713977" cy="171831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5"/>
          <p:cNvSpPr>
            <a:spLocks/>
          </p:cNvSpPr>
          <p:nvPr/>
        </p:nvSpPr>
        <p:spPr bwMode="auto">
          <a:xfrm>
            <a:off x="9671746" y="1090569"/>
            <a:ext cx="1971613" cy="2322040"/>
          </a:xfrm>
          <a:custGeom>
            <a:avLst/>
            <a:gdLst>
              <a:gd name="T0" fmla="*/ 538 w 538"/>
              <a:gd name="T1" fmla="*/ 269 h 632"/>
              <a:gd name="T2" fmla="*/ 269 w 538"/>
              <a:gd name="T3" fmla="*/ 0 h 632"/>
              <a:gd name="T4" fmla="*/ 0 w 538"/>
              <a:gd name="T5" fmla="*/ 269 h 632"/>
              <a:gd name="T6" fmla="*/ 211 w 538"/>
              <a:gd name="T7" fmla="*/ 532 h 632"/>
              <a:gd name="T8" fmla="*/ 269 w 538"/>
              <a:gd name="T9" fmla="*/ 632 h 632"/>
              <a:gd name="T10" fmla="*/ 327 w 538"/>
              <a:gd name="T11" fmla="*/ 532 h 632"/>
              <a:gd name="T12" fmla="*/ 538 w 538"/>
              <a:gd name="T13" fmla="*/ 269 h 632"/>
            </a:gdLst>
            <a:ahLst/>
            <a:cxnLst>
              <a:cxn ang="0">
                <a:pos x="T0" y="T1"/>
              </a:cxn>
              <a:cxn ang="0">
                <a:pos x="T2" y="T3"/>
              </a:cxn>
              <a:cxn ang="0">
                <a:pos x="T4" y="T5"/>
              </a:cxn>
              <a:cxn ang="0">
                <a:pos x="T6" y="T7"/>
              </a:cxn>
              <a:cxn ang="0">
                <a:pos x="T8" y="T9"/>
              </a:cxn>
              <a:cxn ang="0">
                <a:pos x="T10" y="T11"/>
              </a:cxn>
              <a:cxn ang="0">
                <a:pos x="T12" y="T13"/>
              </a:cxn>
            </a:cxnLst>
            <a:rect l="0" t="0" r="r" b="b"/>
            <a:pathLst>
              <a:path w="538" h="632">
                <a:moveTo>
                  <a:pt x="538" y="269"/>
                </a:moveTo>
                <a:cubicBezTo>
                  <a:pt x="538" y="120"/>
                  <a:pt x="418" y="0"/>
                  <a:pt x="269" y="0"/>
                </a:cubicBezTo>
                <a:cubicBezTo>
                  <a:pt x="120" y="0"/>
                  <a:pt x="0" y="120"/>
                  <a:pt x="0" y="269"/>
                </a:cubicBezTo>
                <a:cubicBezTo>
                  <a:pt x="0" y="398"/>
                  <a:pt x="90" y="505"/>
                  <a:pt x="211" y="532"/>
                </a:cubicBezTo>
                <a:cubicBezTo>
                  <a:pt x="269" y="632"/>
                  <a:pt x="269" y="632"/>
                  <a:pt x="269" y="632"/>
                </a:cubicBezTo>
                <a:cubicBezTo>
                  <a:pt x="327" y="532"/>
                  <a:pt x="327" y="532"/>
                  <a:pt x="327" y="532"/>
                </a:cubicBezTo>
                <a:cubicBezTo>
                  <a:pt x="447" y="505"/>
                  <a:pt x="538" y="398"/>
                  <a:pt x="538" y="269"/>
                </a:cubicBezTo>
                <a:close/>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Oval 6"/>
          <p:cNvSpPr>
            <a:spLocks noChangeArrowheads="1"/>
          </p:cNvSpPr>
          <p:nvPr/>
        </p:nvSpPr>
        <p:spPr bwMode="auto">
          <a:xfrm>
            <a:off x="9800563" y="1211699"/>
            <a:ext cx="1713977" cy="1718310"/>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Inhaltsplatzhalter 4"/>
          <p:cNvSpPr txBox="1">
            <a:spLocks/>
          </p:cNvSpPr>
          <p:nvPr/>
        </p:nvSpPr>
        <p:spPr>
          <a:xfrm>
            <a:off x="682872" y="3569219"/>
            <a:ext cx="1774283" cy="2862322"/>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400" b="1" dirty="0">
                <a:solidFill>
                  <a:schemeClr val="accent1"/>
                </a:solidFill>
                <a:latin typeface="+mj-lt"/>
              </a:rPr>
              <a:t>MEDIA CHANNELS</a:t>
            </a:r>
          </a:p>
          <a:p>
            <a:pPr marL="0" indent="0" algn="ctr">
              <a:lnSpc>
                <a:spcPct val="100000"/>
              </a:lnSpc>
              <a:spcAft>
                <a:spcPts val="1200"/>
              </a:spcAft>
              <a:buNone/>
            </a:pPr>
            <a:r>
              <a:rPr lang="en-US" sz="1100" dirty="0">
                <a:solidFill>
                  <a:schemeClr val="bg1">
                    <a:lumMod val="65000"/>
                  </a:schemeClr>
                </a:solidFill>
                <a:latin typeface="+mn-lt"/>
              </a:rPr>
              <a:t>Television is still provides the largest reach to all segments and now includes multiple devices for viewing – most of which carry advertising.</a:t>
            </a:r>
          </a:p>
          <a:p>
            <a:pPr marL="0" indent="0" algn="ctr">
              <a:lnSpc>
                <a:spcPct val="100000"/>
              </a:lnSpc>
              <a:spcAft>
                <a:spcPts val="1200"/>
              </a:spcAft>
              <a:buNone/>
            </a:pPr>
            <a:r>
              <a:rPr lang="en-US" sz="1100" dirty="0">
                <a:solidFill>
                  <a:schemeClr val="bg1">
                    <a:lumMod val="65000"/>
                  </a:schemeClr>
                </a:solidFill>
                <a:latin typeface="+mn-lt"/>
              </a:rPr>
              <a:t>“Radio” now includes internet and podcasts. </a:t>
            </a:r>
          </a:p>
          <a:p>
            <a:pPr marL="0" indent="0" algn="ctr">
              <a:lnSpc>
                <a:spcPct val="100000"/>
              </a:lnSpc>
              <a:spcAft>
                <a:spcPts val="1200"/>
              </a:spcAft>
              <a:buNone/>
            </a:pPr>
            <a:r>
              <a:rPr lang="en-US" sz="1100" dirty="0">
                <a:solidFill>
                  <a:schemeClr val="bg1">
                    <a:lumMod val="65000"/>
                  </a:schemeClr>
                </a:solidFill>
                <a:latin typeface="+mn-lt"/>
              </a:rPr>
              <a:t>Smartphone dominates in customer access points.</a:t>
            </a:r>
          </a:p>
          <a:p>
            <a:pPr marL="0" indent="0" algn="ctr">
              <a:lnSpc>
                <a:spcPct val="100000"/>
              </a:lnSpc>
              <a:spcAft>
                <a:spcPts val="1200"/>
              </a:spcAft>
              <a:buNone/>
            </a:pPr>
            <a:r>
              <a:rPr lang="en-US" sz="1100" dirty="0">
                <a:solidFill>
                  <a:schemeClr val="bg1">
                    <a:lumMod val="65000"/>
                  </a:schemeClr>
                </a:solidFill>
                <a:latin typeface="+mn-lt"/>
              </a:rPr>
              <a:t>Video in all its forms is the fastest growing channel. </a:t>
            </a:r>
          </a:p>
        </p:txBody>
      </p:sp>
      <p:sp>
        <p:nvSpPr>
          <p:cNvPr id="21" name="Inhaltsplatzhalter 4"/>
          <p:cNvSpPr txBox="1">
            <a:spLocks/>
          </p:cNvSpPr>
          <p:nvPr/>
        </p:nvSpPr>
        <p:spPr>
          <a:xfrm>
            <a:off x="2913856" y="3569219"/>
            <a:ext cx="1921953" cy="2215991"/>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400" b="1" dirty="0">
                <a:solidFill>
                  <a:schemeClr val="accent2"/>
                </a:solidFill>
                <a:latin typeface="+mj-lt"/>
              </a:rPr>
              <a:t>SOCIAL MEDIA</a:t>
            </a:r>
            <a:br>
              <a:rPr lang="en-US" sz="1400" b="1" dirty="0">
                <a:solidFill>
                  <a:schemeClr val="accent1"/>
                </a:solidFill>
                <a:latin typeface="+mj-lt"/>
              </a:rPr>
            </a:br>
            <a:endParaRPr lang="en-US" sz="1400" b="1" dirty="0">
              <a:solidFill>
                <a:schemeClr val="accent1"/>
              </a:solidFill>
              <a:latin typeface="+mj-lt"/>
            </a:endParaRPr>
          </a:p>
          <a:p>
            <a:pPr marL="0" indent="0" algn="ctr">
              <a:lnSpc>
                <a:spcPct val="100000"/>
              </a:lnSpc>
              <a:spcAft>
                <a:spcPts val="1200"/>
              </a:spcAft>
              <a:buNone/>
            </a:pPr>
            <a:r>
              <a:rPr lang="en-US" sz="1100" dirty="0">
                <a:solidFill>
                  <a:schemeClr val="tx1">
                    <a:lumMod val="50000"/>
                    <a:lumOff val="50000"/>
                  </a:schemeClr>
                </a:solidFill>
                <a:latin typeface="+mj-lt"/>
              </a:rPr>
              <a:t>All visit social sites3X+ per day</a:t>
            </a:r>
          </a:p>
          <a:p>
            <a:pPr marL="0" indent="0" algn="ctr">
              <a:lnSpc>
                <a:spcPct val="100000"/>
              </a:lnSpc>
              <a:spcAft>
                <a:spcPts val="1200"/>
              </a:spcAft>
              <a:buNone/>
            </a:pPr>
            <a:r>
              <a:rPr lang="en-US" sz="1100" dirty="0">
                <a:solidFill>
                  <a:schemeClr val="tx1">
                    <a:lumMod val="50000"/>
                    <a:lumOff val="50000"/>
                  </a:schemeClr>
                </a:solidFill>
                <a:latin typeface="+mj-lt"/>
              </a:rPr>
              <a:t>48%+ visited Facebook </a:t>
            </a:r>
          </a:p>
          <a:p>
            <a:pPr marL="0" indent="0" algn="ctr">
              <a:lnSpc>
                <a:spcPct val="100000"/>
              </a:lnSpc>
              <a:spcAft>
                <a:spcPts val="1200"/>
              </a:spcAft>
              <a:buNone/>
            </a:pPr>
            <a:r>
              <a:rPr lang="en-US" sz="1100" dirty="0">
                <a:solidFill>
                  <a:schemeClr val="tx1">
                    <a:lumMod val="50000"/>
                    <a:lumOff val="50000"/>
                  </a:schemeClr>
                </a:solidFill>
                <a:latin typeface="+mj-lt"/>
              </a:rPr>
              <a:t>35%+ visited YouTube</a:t>
            </a:r>
          </a:p>
          <a:p>
            <a:pPr marL="0" indent="0" algn="ctr">
              <a:lnSpc>
                <a:spcPct val="100000"/>
              </a:lnSpc>
              <a:spcAft>
                <a:spcPts val="1200"/>
              </a:spcAft>
              <a:buNone/>
            </a:pPr>
            <a:r>
              <a:rPr lang="en-US" sz="1100" dirty="0">
                <a:solidFill>
                  <a:schemeClr val="tx1">
                    <a:lumMod val="50000"/>
                    <a:lumOff val="50000"/>
                  </a:schemeClr>
                </a:solidFill>
                <a:latin typeface="+mj-lt"/>
              </a:rPr>
              <a:t>80% accessed social media through Smartphone</a:t>
            </a:r>
          </a:p>
          <a:p>
            <a:pPr marL="0" indent="0" algn="ctr">
              <a:lnSpc>
                <a:spcPct val="100000"/>
              </a:lnSpc>
              <a:spcAft>
                <a:spcPts val="1200"/>
              </a:spcAft>
              <a:buNone/>
            </a:pPr>
            <a:r>
              <a:rPr lang="en-US" sz="1100" dirty="0">
                <a:solidFill>
                  <a:schemeClr val="bg1">
                    <a:lumMod val="65000"/>
                  </a:schemeClr>
                </a:solidFill>
                <a:latin typeface="+mn-lt"/>
              </a:rPr>
              <a:t>. </a:t>
            </a:r>
          </a:p>
        </p:txBody>
      </p:sp>
      <p:sp>
        <p:nvSpPr>
          <p:cNvPr id="22" name="Inhaltsplatzhalter 4"/>
          <p:cNvSpPr txBox="1">
            <a:spLocks/>
          </p:cNvSpPr>
          <p:nvPr/>
        </p:nvSpPr>
        <p:spPr>
          <a:xfrm>
            <a:off x="5249494" y="3569219"/>
            <a:ext cx="1588081" cy="1800493"/>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400" b="1" dirty="0">
                <a:solidFill>
                  <a:schemeClr val="accent3"/>
                </a:solidFill>
                <a:latin typeface="+mj-lt"/>
              </a:rPr>
              <a:t>TECHNOLOGY</a:t>
            </a:r>
            <a:br>
              <a:rPr lang="en-US" sz="1400" b="1" dirty="0">
                <a:solidFill>
                  <a:schemeClr val="accent3"/>
                </a:solidFill>
                <a:latin typeface="+mj-lt"/>
              </a:rPr>
            </a:br>
            <a:br>
              <a:rPr lang="en-US" sz="1400" b="1" dirty="0">
                <a:solidFill>
                  <a:schemeClr val="accent3"/>
                </a:solidFill>
                <a:latin typeface="+mj-lt"/>
              </a:rPr>
            </a:br>
            <a:endParaRPr lang="en-US" sz="1400" b="1" dirty="0">
              <a:solidFill>
                <a:schemeClr val="accent3"/>
              </a:solidFill>
              <a:latin typeface="+mj-lt"/>
            </a:endParaRPr>
          </a:p>
          <a:p>
            <a:pPr marL="0" indent="0" algn="ctr">
              <a:lnSpc>
                <a:spcPct val="100000"/>
              </a:lnSpc>
              <a:spcAft>
                <a:spcPts val="1200"/>
              </a:spcAft>
              <a:buNone/>
            </a:pPr>
            <a:r>
              <a:rPr lang="en-US" sz="1100" dirty="0">
                <a:solidFill>
                  <a:schemeClr val="bg1">
                    <a:lumMod val="65000"/>
                  </a:schemeClr>
                </a:solidFill>
                <a:latin typeface="+mn-lt"/>
              </a:rPr>
              <a:t>Primary &amp; Persuadables = Majority are Wizards.</a:t>
            </a:r>
          </a:p>
          <a:p>
            <a:pPr marL="0" indent="0" algn="ctr">
              <a:lnSpc>
                <a:spcPct val="100000"/>
              </a:lnSpc>
              <a:spcAft>
                <a:spcPts val="1200"/>
              </a:spcAft>
              <a:buNone/>
            </a:pPr>
            <a:r>
              <a:rPr lang="en-US" sz="1100" dirty="0">
                <a:solidFill>
                  <a:schemeClr val="bg1">
                    <a:lumMod val="65000"/>
                  </a:schemeClr>
                </a:solidFill>
                <a:latin typeface="+mn-lt"/>
              </a:rPr>
              <a:t>Too Busy &amp; Set/Secure = majority are apprentices: willing to learn.</a:t>
            </a:r>
          </a:p>
        </p:txBody>
      </p:sp>
      <p:sp>
        <p:nvSpPr>
          <p:cNvPr id="23" name="Inhaltsplatzhalter 4"/>
          <p:cNvSpPr txBox="1">
            <a:spLocks/>
          </p:cNvSpPr>
          <p:nvPr/>
        </p:nvSpPr>
        <p:spPr>
          <a:xfrm>
            <a:off x="7546937" y="3569219"/>
            <a:ext cx="1588081" cy="1923604"/>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400" b="1" dirty="0">
                <a:solidFill>
                  <a:schemeClr val="accent4"/>
                </a:solidFill>
                <a:latin typeface="+mj-lt"/>
              </a:rPr>
              <a:t>SHOPPING</a:t>
            </a:r>
          </a:p>
          <a:p>
            <a:pPr marL="0" indent="0" algn="ctr">
              <a:lnSpc>
                <a:spcPct val="100000"/>
              </a:lnSpc>
              <a:spcAft>
                <a:spcPts val="1200"/>
              </a:spcAft>
              <a:buNone/>
            </a:pPr>
            <a:br>
              <a:rPr lang="en-US" sz="1400" b="1" dirty="0">
                <a:solidFill>
                  <a:schemeClr val="accent1"/>
                </a:solidFill>
                <a:latin typeface="+mj-lt"/>
              </a:rPr>
            </a:br>
            <a:r>
              <a:rPr lang="en-US" sz="1100" dirty="0">
                <a:solidFill>
                  <a:schemeClr val="bg1">
                    <a:lumMod val="65000"/>
                  </a:schemeClr>
                </a:solidFill>
                <a:latin typeface="+mn-lt"/>
              </a:rPr>
              <a:t>Attitudes were diverse amongst segments &amp; messaging can address this. </a:t>
            </a:r>
          </a:p>
          <a:p>
            <a:pPr marL="0" indent="0" algn="ctr">
              <a:lnSpc>
                <a:spcPct val="100000"/>
              </a:lnSpc>
              <a:spcAft>
                <a:spcPts val="1200"/>
              </a:spcAft>
              <a:buNone/>
            </a:pPr>
            <a:r>
              <a:rPr lang="en-US" sz="1100" dirty="0">
                <a:solidFill>
                  <a:schemeClr val="bg1">
                    <a:lumMod val="65000"/>
                  </a:schemeClr>
                </a:solidFill>
                <a:latin typeface="+mn-lt"/>
              </a:rPr>
              <a:t>Behaviors: Virtual Shoppers was the largest across all segments. </a:t>
            </a:r>
          </a:p>
        </p:txBody>
      </p:sp>
      <p:sp>
        <p:nvSpPr>
          <p:cNvPr id="24" name="Inhaltsplatzhalter 4"/>
          <p:cNvSpPr txBox="1">
            <a:spLocks/>
          </p:cNvSpPr>
          <p:nvPr/>
        </p:nvSpPr>
        <p:spPr>
          <a:xfrm>
            <a:off x="9869076" y="3569219"/>
            <a:ext cx="1588081" cy="1938992"/>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400" b="1" dirty="0">
                <a:solidFill>
                  <a:schemeClr val="accent5"/>
                </a:solidFill>
                <a:latin typeface="+mj-lt"/>
              </a:rPr>
              <a:t>LEISURE TIME</a:t>
            </a:r>
            <a:br>
              <a:rPr lang="en-US" sz="1400" b="1" dirty="0">
                <a:solidFill>
                  <a:schemeClr val="accent5"/>
                </a:solidFill>
                <a:latin typeface="+mj-lt"/>
              </a:rPr>
            </a:br>
            <a:br>
              <a:rPr lang="en-US" sz="1400" dirty="0">
                <a:solidFill>
                  <a:schemeClr val="accent1"/>
                </a:solidFill>
                <a:latin typeface="+mj-lt"/>
              </a:rPr>
            </a:br>
            <a:r>
              <a:rPr lang="en-US" sz="1100" dirty="0">
                <a:solidFill>
                  <a:schemeClr val="bg1">
                    <a:lumMod val="65000"/>
                  </a:schemeClr>
                </a:solidFill>
                <a:latin typeface="+mn-lt"/>
              </a:rPr>
              <a:t>Audiences are in different life stages which effects leisure time. What they do have in common which ABC can leverage:</a:t>
            </a:r>
          </a:p>
          <a:p>
            <a:pPr marL="0" indent="0" algn="ctr">
              <a:lnSpc>
                <a:spcPct val="100000"/>
              </a:lnSpc>
              <a:spcAft>
                <a:spcPts val="0"/>
              </a:spcAft>
              <a:buNone/>
            </a:pPr>
            <a:r>
              <a:rPr lang="en-US" sz="1100" dirty="0">
                <a:solidFill>
                  <a:schemeClr val="bg1">
                    <a:lumMod val="65000"/>
                  </a:schemeClr>
                </a:solidFill>
                <a:latin typeface="+mn-lt"/>
              </a:rPr>
              <a:t>Cooking Out</a:t>
            </a:r>
          </a:p>
          <a:p>
            <a:pPr marL="0" indent="0" algn="ctr">
              <a:lnSpc>
                <a:spcPct val="100000"/>
              </a:lnSpc>
              <a:spcAft>
                <a:spcPts val="0"/>
              </a:spcAft>
              <a:buNone/>
            </a:pPr>
            <a:r>
              <a:rPr lang="en-US" sz="1100" dirty="0">
                <a:solidFill>
                  <a:schemeClr val="bg1">
                    <a:lumMod val="65000"/>
                  </a:schemeClr>
                </a:solidFill>
                <a:latin typeface="+mn-lt"/>
              </a:rPr>
              <a:t>Entertaining at Home</a:t>
            </a:r>
          </a:p>
          <a:p>
            <a:pPr marL="0" indent="0" algn="ctr">
              <a:lnSpc>
                <a:spcPct val="100000"/>
              </a:lnSpc>
              <a:spcAft>
                <a:spcPts val="0"/>
              </a:spcAft>
              <a:buNone/>
            </a:pPr>
            <a:r>
              <a:rPr lang="en-US" sz="1100" dirty="0">
                <a:solidFill>
                  <a:schemeClr val="bg1">
                    <a:lumMod val="65000"/>
                  </a:schemeClr>
                </a:solidFill>
                <a:latin typeface="+mn-lt"/>
              </a:rPr>
              <a:t>Going to beach/lake</a:t>
            </a:r>
          </a:p>
        </p:txBody>
      </p:sp>
      <p:sp>
        <p:nvSpPr>
          <p:cNvPr id="7" name="Title 6">
            <a:extLst>
              <a:ext uri="{FF2B5EF4-FFF2-40B4-BE49-F238E27FC236}">
                <a16:creationId xmlns:a16="http://schemas.microsoft.com/office/drawing/2014/main" id="{175404EF-E8B4-4920-8569-60E92FFA82B7}"/>
              </a:ext>
            </a:extLst>
          </p:cNvPr>
          <p:cNvSpPr>
            <a:spLocks noGrp="1"/>
          </p:cNvSpPr>
          <p:nvPr>
            <p:ph type="title"/>
          </p:nvPr>
        </p:nvSpPr>
        <p:spPr>
          <a:xfrm>
            <a:off x="485542" y="152455"/>
            <a:ext cx="11157817" cy="660511"/>
          </a:xfrm>
        </p:spPr>
        <p:txBody>
          <a:bodyPr/>
          <a:lstStyle/>
          <a:p>
            <a:r>
              <a:rPr lang="en-US" sz="3600" dirty="0"/>
              <a:t>Segment  Summary </a:t>
            </a:r>
          </a:p>
        </p:txBody>
      </p:sp>
      <p:sp>
        <p:nvSpPr>
          <p:cNvPr id="38" name="Freeform 29">
            <a:extLst>
              <a:ext uri="{FF2B5EF4-FFF2-40B4-BE49-F238E27FC236}">
                <a16:creationId xmlns:a16="http://schemas.microsoft.com/office/drawing/2014/main" id="{F6C98CD3-3B44-4ABB-B9DB-6705FF494C49}"/>
              </a:ext>
            </a:extLst>
          </p:cNvPr>
          <p:cNvSpPr>
            <a:spLocks noEditPoints="1"/>
          </p:cNvSpPr>
          <p:nvPr/>
        </p:nvSpPr>
        <p:spPr bwMode="auto">
          <a:xfrm>
            <a:off x="7963236" y="1663230"/>
            <a:ext cx="795529" cy="855814"/>
          </a:xfrm>
          <a:custGeom>
            <a:avLst/>
            <a:gdLst>
              <a:gd name="T0" fmla="*/ 2558 w 3187"/>
              <a:gd name="T1" fmla="*/ 2917 h 3426"/>
              <a:gd name="T2" fmla="*/ 2525 w 3187"/>
              <a:gd name="T3" fmla="*/ 3108 h 3426"/>
              <a:gd name="T4" fmla="*/ 2672 w 3187"/>
              <a:gd name="T5" fmla="*/ 3232 h 3426"/>
              <a:gd name="T6" fmla="*/ 2855 w 3187"/>
              <a:gd name="T7" fmla="*/ 3166 h 3426"/>
              <a:gd name="T8" fmla="*/ 2888 w 3187"/>
              <a:gd name="T9" fmla="*/ 2973 h 3426"/>
              <a:gd name="T10" fmla="*/ 2741 w 3187"/>
              <a:gd name="T11" fmla="*/ 2850 h 3426"/>
              <a:gd name="T12" fmla="*/ 1063 w 3187"/>
              <a:gd name="T13" fmla="*/ 2893 h 3426"/>
              <a:gd name="T14" fmla="*/ 997 w 3187"/>
              <a:gd name="T15" fmla="*/ 3075 h 3426"/>
              <a:gd name="T16" fmla="*/ 1120 w 3187"/>
              <a:gd name="T17" fmla="*/ 3222 h 3426"/>
              <a:gd name="T18" fmla="*/ 1313 w 3187"/>
              <a:gd name="T19" fmla="*/ 3189 h 3426"/>
              <a:gd name="T20" fmla="*/ 1378 w 3187"/>
              <a:gd name="T21" fmla="*/ 3006 h 3426"/>
              <a:gd name="T22" fmla="*/ 1255 w 3187"/>
              <a:gd name="T23" fmla="*/ 2860 h 3426"/>
              <a:gd name="T24" fmla="*/ 722 w 3187"/>
              <a:gd name="T25" fmla="*/ 1936 h 3426"/>
              <a:gd name="T26" fmla="*/ 872 w 3187"/>
              <a:gd name="T27" fmla="*/ 2062 h 3426"/>
              <a:gd name="T28" fmla="*/ 2926 w 3187"/>
              <a:gd name="T29" fmla="*/ 2018 h 3426"/>
              <a:gd name="T30" fmla="*/ 2997 w 3187"/>
              <a:gd name="T31" fmla="*/ 1154 h 3426"/>
              <a:gd name="T32" fmla="*/ 656 w 3187"/>
              <a:gd name="T33" fmla="*/ 229 h 3426"/>
              <a:gd name="T34" fmla="*/ 668 w 3187"/>
              <a:gd name="T35" fmla="*/ 236 h 3426"/>
              <a:gd name="T36" fmla="*/ 680 w 3187"/>
              <a:gd name="T37" fmla="*/ 245 h 3426"/>
              <a:gd name="T38" fmla="*/ 694 w 3187"/>
              <a:gd name="T39" fmla="*/ 263 h 3426"/>
              <a:gd name="T40" fmla="*/ 700 w 3187"/>
              <a:gd name="T41" fmla="*/ 272 h 3426"/>
              <a:gd name="T42" fmla="*/ 704 w 3187"/>
              <a:gd name="T43" fmla="*/ 281 h 3426"/>
              <a:gd name="T44" fmla="*/ 707 w 3187"/>
              <a:gd name="T45" fmla="*/ 294 h 3426"/>
              <a:gd name="T46" fmla="*/ 710 w 3187"/>
              <a:gd name="T47" fmla="*/ 308 h 3426"/>
              <a:gd name="T48" fmla="*/ 3109 w 3187"/>
              <a:gd name="T49" fmla="*/ 979 h 3426"/>
              <a:gd name="T50" fmla="*/ 3119 w 3187"/>
              <a:gd name="T51" fmla="*/ 981 h 3426"/>
              <a:gd name="T52" fmla="*/ 3139 w 3187"/>
              <a:gd name="T53" fmla="*/ 990 h 3426"/>
              <a:gd name="T54" fmla="*/ 3151 w 3187"/>
              <a:gd name="T55" fmla="*/ 998 h 3426"/>
              <a:gd name="T56" fmla="*/ 3161 w 3187"/>
              <a:gd name="T57" fmla="*/ 1005 h 3426"/>
              <a:gd name="T58" fmla="*/ 3166 w 3187"/>
              <a:gd name="T59" fmla="*/ 1012 h 3426"/>
              <a:gd name="T60" fmla="*/ 3172 w 3187"/>
              <a:gd name="T61" fmla="*/ 1022 h 3426"/>
              <a:gd name="T62" fmla="*/ 3180 w 3187"/>
              <a:gd name="T63" fmla="*/ 1035 h 3426"/>
              <a:gd name="T64" fmla="*/ 3185 w 3187"/>
              <a:gd name="T65" fmla="*/ 1049 h 3426"/>
              <a:gd name="T66" fmla="*/ 3187 w 3187"/>
              <a:gd name="T67" fmla="*/ 1060 h 3426"/>
              <a:gd name="T68" fmla="*/ 3161 w 3187"/>
              <a:gd name="T69" fmla="*/ 2007 h 3426"/>
              <a:gd name="T70" fmla="*/ 2981 w 3187"/>
              <a:gd name="T71" fmla="*/ 2210 h 3426"/>
              <a:gd name="T72" fmla="*/ 865 w 3187"/>
              <a:gd name="T73" fmla="*/ 2253 h 3426"/>
              <a:gd name="T74" fmla="*/ 712 w 3187"/>
              <a:gd name="T75" fmla="*/ 2495 h 3426"/>
              <a:gd name="T76" fmla="*/ 838 w 3187"/>
              <a:gd name="T77" fmla="*/ 2646 h 3426"/>
              <a:gd name="T78" fmla="*/ 2844 w 3187"/>
              <a:gd name="T79" fmla="*/ 2683 h 3426"/>
              <a:gd name="T80" fmla="*/ 3045 w 3187"/>
              <a:gd name="T81" fmla="*/ 2862 h 3426"/>
              <a:gd name="T82" fmla="*/ 3078 w 3187"/>
              <a:gd name="T83" fmla="*/ 3136 h 3426"/>
              <a:gd name="T84" fmla="*/ 2925 w 3187"/>
              <a:gd name="T85" fmla="*/ 3356 h 3426"/>
              <a:gd name="T86" fmla="*/ 2657 w 3187"/>
              <a:gd name="T87" fmla="*/ 3423 h 3426"/>
              <a:gd name="T88" fmla="*/ 2418 w 3187"/>
              <a:gd name="T89" fmla="*/ 3296 h 3426"/>
              <a:gd name="T90" fmla="*/ 2321 w 3187"/>
              <a:gd name="T91" fmla="*/ 3042 h 3426"/>
              <a:gd name="T92" fmla="*/ 1518 w 3187"/>
              <a:gd name="T93" fmla="*/ 2848 h 3426"/>
              <a:gd name="T94" fmla="*/ 1568 w 3187"/>
              <a:gd name="T95" fmla="*/ 3090 h 3426"/>
              <a:gd name="T96" fmla="*/ 1442 w 3187"/>
              <a:gd name="T97" fmla="*/ 3328 h 3426"/>
              <a:gd name="T98" fmla="*/ 1187 w 3187"/>
              <a:gd name="T99" fmla="*/ 3426 h 3426"/>
              <a:gd name="T100" fmla="*/ 932 w 3187"/>
              <a:gd name="T101" fmla="*/ 3329 h 3426"/>
              <a:gd name="T102" fmla="*/ 806 w 3187"/>
              <a:gd name="T103" fmla="*/ 3090 h 3426"/>
              <a:gd name="T104" fmla="*/ 858 w 3187"/>
              <a:gd name="T105" fmla="*/ 2845 h 3426"/>
              <a:gd name="T106" fmla="*/ 617 w 3187"/>
              <a:gd name="T107" fmla="*/ 2717 h 3426"/>
              <a:gd name="T108" fmla="*/ 519 w 3187"/>
              <a:gd name="T109" fmla="*/ 2459 h 3426"/>
              <a:gd name="T110" fmla="*/ 3 w 3187"/>
              <a:gd name="T111" fmla="*/ 122 h 3426"/>
              <a:gd name="T112" fmla="*/ 49 w 3187"/>
              <a:gd name="T113" fmla="*/ 12 h 3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87" h="3426">
                <a:moveTo>
                  <a:pt x="2707" y="2847"/>
                </a:moveTo>
                <a:lnTo>
                  <a:pt x="2672" y="2850"/>
                </a:lnTo>
                <a:lnTo>
                  <a:pt x="2639" y="2860"/>
                </a:lnTo>
                <a:lnTo>
                  <a:pt x="2608" y="2874"/>
                </a:lnTo>
                <a:lnTo>
                  <a:pt x="2582" y="2893"/>
                </a:lnTo>
                <a:lnTo>
                  <a:pt x="2558" y="2917"/>
                </a:lnTo>
                <a:lnTo>
                  <a:pt x="2539" y="2943"/>
                </a:lnTo>
                <a:lnTo>
                  <a:pt x="2525" y="2973"/>
                </a:lnTo>
                <a:lnTo>
                  <a:pt x="2515" y="3007"/>
                </a:lnTo>
                <a:lnTo>
                  <a:pt x="2512" y="3041"/>
                </a:lnTo>
                <a:lnTo>
                  <a:pt x="2515" y="3075"/>
                </a:lnTo>
                <a:lnTo>
                  <a:pt x="2525" y="3108"/>
                </a:lnTo>
                <a:lnTo>
                  <a:pt x="2539" y="3138"/>
                </a:lnTo>
                <a:lnTo>
                  <a:pt x="2558" y="3165"/>
                </a:lnTo>
                <a:lnTo>
                  <a:pt x="2582" y="3189"/>
                </a:lnTo>
                <a:lnTo>
                  <a:pt x="2608" y="3208"/>
                </a:lnTo>
                <a:lnTo>
                  <a:pt x="2639" y="3222"/>
                </a:lnTo>
                <a:lnTo>
                  <a:pt x="2672" y="3232"/>
                </a:lnTo>
                <a:lnTo>
                  <a:pt x="2707" y="3235"/>
                </a:lnTo>
                <a:lnTo>
                  <a:pt x="2741" y="3232"/>
                </a:lnTo>
                <a:lnTo>
                  <a:pt x="2773" y="3222"/>
                </a:lnTo>
                <a:lnTo>
                  <a:pt x="2804" y="3208"/>
                </a:lnTo>
                <a:lnTo>
                  <a:pt x="2831" y="3189"/>
                </a:lnTo>
                <a:lnTo>
                  <a:pt x="2855" y="3166"/>
                </a:lnTo>
                <a:lnTo>
                  <a:pt x="2874" y="3139"/>
                </a:lnTo>
                <a:lnTo>
                  <a:pt x="2888" y="3109"/>
                </a:lnTo>
                <a:lnTo>
                  <a:pt x="2898" y="3075"/>
                </a:lnTo>
                <a:lnTo>
                  <a:pt x="2901" y="3041"/>
                </a:lnTo>
                <a:lnTo>
                  <a:pt x="2898" y="3006"/>
                </a:lnTo>
                <a:lnTo>
                  <a:pt x="2888" y="2973"/>
                </a:lnTo>
                <a:lnTo>
                  <a:pt x="2874" y="2943"/>
                </a:lnTo>
                <a:lnTo>
                  <a:pt x="2855" y="2916"/>
                </a:lnTo>
                <a:lnTo>
                  <a:pt x="2831" y="2893"/>
                </a:lnTo>
                <a:lnTo>
                  <a:pt x="2804" y="2874"/>
                </a:lnTo>
                <a:lnTo>
                  <a:pt x="2773" y="2860"/>
                </a:lnTo>
                <a:lnTo>
                  <a:pt x="2741" y="2850"/>
                </a:lnTo>
                <a:lnTo>
                  <a:pt x="2707" y="2847"/>
                </a:lnTo>
                <a:close/>
                <a:moveTo>
                  <a:pt x="1188" y="2847"/>
                </a:moveTo>
                <a:lnTo>
                  <a:pt x="1153" y="2850"/>
                </a:lnTo>
                <a:lnTo>
                  <a:pt x="1120" y="2860"/>
                </a:lnTo>
                <a:lnTo>
                  <a:pt x="1090" y="2874"/>
                </a:lnTo>
                <a:lnTo>
                  <a:pt x="1063" y="2893"/>
                </a:lnTo>
                <a:lnTo>
                  <a:pt x="1040" y="2917"/>
                </a:lnTo>
                <a:lnTo>
                  <a:pt x="1020" y="2943"/>
                </a:lnTo>
                <a:lnTo>
                  <a:pt x="1007" y="2973"/>
                </a:lnTo>
                <a:lnTo>
                  <a:pt x="997" y="3007"/>
                </a:lnTo>
                <a:lnTo>
                  <a:pt x="994" y="3041"/>
                </a:lnTo>
                <a:lnTo>
                  <a:pt x="997" y="3075"/>
                </a:lnTo>
                <a:lnTo>
                  <a:pt x="1007" y="3108"/>
                </a:lnTo>
                <a:lnTo>
                  <a:pt x="1020" y="3138"/>
                </a:lnTo>
                <a:lnTo>
                  <a:pt x="1040" y="3165"/>
                </a:lnTo>
                <a:lnTo>
                  <a:pt x="1063" y="3189"/>
                </a:lnTo>
                <a:lnTo>
                  <a:pt x="1090" y="3208"/>
                </a:lnTo>
                <a:lnTo>
                  <a:pt x="1120" y="3222"/>
                </a:lnTo>
                <a:lnTo>
                  <a:pt x="1153" y="3232"/>
                </a:lnTo>
                <a:lnTo>
                  <a:pt x="1188" y="3235"/>
                </a:lnTo>
                <a:lnTo>
                  <a:pt x="1223" y="3232"/>
                </a:lnTo>
                <a:lnTo>
                  <a:pt x="1255" y="3222"/>
                </a:lnTo>
                <a:lnTo>
                  <a:pt x="1285" y="3208"/>
                </a:lnTo>
                <a:lnTo>
                  <a:pt x="1313" y="3189"/>
                </a:lnTo>
                <a:lnTo>
                  <a:pt x="1336" y="3166"/>
                </a:lnTo>
                <a:lnTo>
                  <a:pt x="1355" y="3139"/>
                </a:lnTo>
                <a:lnTo>
                  <a:pt x="1370" y="3109"/>
                </a:lnTo>
                <a:lnTo>
                  <a:pt x="1378" y="3075"/>
                </a:lnTo>
                <a:lnTo>
                  <a:pt x="1381" y="3041"/>
                </a:lnTo>
                <a:lnTo>
                  <a:pt x="1378" y="3006"/>
                </a:lnTo>
                <a:lnTo>
                  <a:pt x="1370" y="2973"/>
                </a:lnTo>
                <a:lnTo>
                  <a:pt x="1355" y="2943"/>
                </a:lnTo>
                <a:lnTo>
                  <a:pt x="1336" y="2916"/>
                </a:lnTo>
                <a:lnTo>
                  <a:pt x="1313" y="2893"/>
                </a:lnTo>
                <a:lnTo>
                  <a:pt x="1285" y="2874"/>
                </a:lnTo>
                <a:lnTo>
                  <a:pt x="1255" y="2860"/>
                </a:lnTo>
                <a:lnTo>
                  <a:pt x="1223" y="2850"/>
                </a:lnTo>
                <a:lnTo>
                  <a:pt x="1188" y="2847"/>
                </a:lnTo>
                <a:close/>
                <a:moveTo>
                  <a:pt x="709" y="840"/>
                </a:moveTo>
                <a:lnTo>
                  <a:pt x="709" y="1867"/>
                </a:lnTo>
                <a:lnTo>
                  <a:pt x="712" y="1903"/>
                </a:lnTo>
                <a:lnTo>
                  <a:pt x="722" y="1936"/>
                </a:lnTo>
                <a:lnTo>
                  <a:pt x="736" y="1967"/>
                </a:lnTo>
                <a:lnTo>
                  <a:pt x="756" y="1994"/>
                </a:lnTo>
                <a:lnTo>
                  <a:pt x="780" y="2018"/>
                </a:lnTo>
                <a:lnTo>
                  <a:pt x="807" y="2038"/>
                </a:lnTo>
                <a:lnTo>
                  <a:pt x="838" y="2053"/>
                </a:lnTo>
                <a:lnTo>
                  <a:pt x="872" y="2062"/>
                </a:lnTo>
                <a:lnTo>
                  <a:pt x="907" y="2065"/>
                </a:lnTo>
                <a:lnTo>
                  <a:pt x="2798" y="2065"/>
                </a:lnTo>
                <a:lnTo>
                  <a:pt x="2834" y="2062"/>
                </a:lnTo>
                <a:lnTo>
                  <a:pt x="2867" y="2053"/>
                </a:lnTo>
                <a:lnTo>
                  <a:pt x="2899" y="2038"/>
                </a:lnTo>
                <a:lnTo>
                  <a:pt x="2926" y="2018"/>
                </a:lnTo>
                <a:lnTo>
                  <a:pt x="2950" y="1994"/>
                </a:lnTo>
                <a:lnTo>
                  <a:pt x="2970" y="1967"/>
                </a:lnTo>
                <a:lnTo>
                  <a:pt x="2984" y="1936"/>
                </a:lnTo>
                <a:lnTo>
                  <a:pt x="2994" y="1902"/>
                </a:lnTo>
                <a:lnTo>
                  <a:pt x="2997" y="1866"/>
                </a:lnTo>
                <a:lnTo>
                  <a:pt x="2997" y="1154"/>
                </a:lnTo>
                <a:lnTo>
                  <a:pt x="709" y="840"/>
                </a:lnTo>
                <a:close/>
                <a:moveTo>
                  <a:pt x="89" y="0"/>
                </a:moveTo>
                <a:lnTo>
                  <a:pt x="111" y="2"/>
                </a:lnTo>
                <a:lnTo>
                  <a:pt x="132" y="9"/>
                </a:lnTo>
                <a:lnTo>
                  <a:pt x="652" y="226"/>
                </a:lnTo>
                <a:lnTo>
                  <a:pt x="656" y="229"/>
                </a:lnTo>
                <a:lnTo>
                  <a:pt x="661" y="231"/>
                </a:lnTo>
                <a:lnTo>
                  <a:pt x="662" y="232"/>
                </a:lnTo>
                <a:lnTo>
                  <a:pt x="663" y="232"/>
                </a:lnTo>
                <a:lnTo>
                  <a:pt x="664" y="233"/>
                </a:lnTo>
                <a:lnTo>
                  <a:pt x="666" y="234"/>
                </a:lnTo>
                <a:lnTo>
                  <a:pt x="668" y="236"/>
                </a:lnTo>
                <a:lnTo>
                  <a:pt x="670" y="237"/>
                </a:lnTo>
                <a:lnTo>
                  <a:pt x="672" y="239"/>
                </a:lnTo>
                <a:lnTo>
                  <a:pt x="674" y="240"/>
                </a:lnTo>
                <a:lnTo>
                  <a:pt x="676" y="241"/>
                </a:lnTo>
                <a:lnTo>
                  <a:pt x="678" y="243"/>
                </a:lnTo>
                <a:lnTo>
                  <a:pt x="680" y="245"/>
                </a:lnTo>
                <a:lnTo>
                  <a:pt x="682" y="247"/>
                </a:lnTo>
                <a:lnTo>
                  <a:pt x="689" y="254"/>
                </a:lnTo>
                <a:lnTo>
                  <a:pt x="690" y="256"/>
                </a:lnTo>
                <a:lnTo>
                  <a:pt x="691" y="258"/>
                </a:lnTo>
                <a:lnTo>
                  <a:pt x="693" y="262"/>
                </a:lnTo>
                <a:lnTo>
                  <a:pt x="694" y="263"/>
                </a:lnTo>
                <a:lnTo>
                  <a:pt x="695" y="265"/>
                </a:lnTo>
                <a:lnTo>
                  <a:pt x="698" y="267"/>
                </a:lnTo>
                <a:lnTo>
                  <a:pt x="699" y="269"/>
                </a:lnTo>
                <a:lnTo>
                  <a:pt x="699" y="270"/>
                </a:lnTo>
                <a:lnTo>
                  <a:pt x="700" y="271"/>
                </a:lnTo>
                <a:lnTo>
                  <a:pt x="700" y="272"/>
                </a:lnTo>
                <a:lnTo>
                  <a:pt x="701" y="274"/>
                </a:lnTo>
                <a:lnTo>
                  <a:pt x="702" y="275"/>
                </a:lnTo>
                <a:lnTo>
                  <a:pt x="703" y="278"/>
                </a:lnTo>
                <a:lnTo>
                  <a:pt x="703" y="279"/>
                </a:lnTo>
                <a:lnTo>
                  <a:pt x="704" y="280"/>
                </a:lnTo>
                <a:lnTo>
                  <a:pt x="704" y="281"/>
                </a:lnTo>
                <a:lnTo>
                  <a:pt x="706" y="287"/>
                </a:lnTo>
                <a:lnTo>
                  <a:pt x="706" y="288"/>
                </a:lnTo>
                <a:lnTo>
                  <a:pt x="706" y="289"/>
                </a:lnTo>
                <a:lnTo>
                  <a:pt x="706" y="290"/>
                </a:lnTo>
                <a:lnTo>
                  <a:pt x="707" y="292"/>
                </a:lnTo>
                <a:lnTo>
                  <a:pt x="707" y="294"/>
                </a:lnTo>
                <a:lnTo>
                  <a:pt x="708" y="296"/>
                </a:lnTo>
                <a:lnTo>
                  <a:pt x="708" y="299"/>
                </a:lnTo>
                <a:lnTo>
                  <a:pt x="708" y="303"/>
                </a:lnTo>
                <a:lnTo>
                  <a:pt x="709" y="304"/>
                </a:lnTo>
                <a:lnTo>
                  <a:pt x="709" y="305"/>
                </a:lnTo>
                <a:lnTo>
                  <a:pt x="710" y="308"/>
                </a:lnTo>
                <a:lnTo>
                  <a:pt x="710" y="312"/>
                </a:lnTo>
                <a:lnTo>
                  <a:pt x="710" y="315"/>
                </a:lnTo>
                <a:lnTo>
                  <a:pt x="710" y="649"/>
                </a:lnTo>
                <a:lnTo>
                  <a:pt x="3105" y="979"/>
                </a:lnTo>
                <a:lnTo>
                  <a:pt x="3108" y="979"/>
                </a:lnTo>
                <a:lnTo>
                  <a:pt x="3109" y="979"/>
                </a:lnTo>
                <a:lnTo>
                  <a:pt x="3111" y="979"/>
                </a:lnTo>
                <a:lnTo>
                  <a:pt x="3112" y="979"/>
                </a:lnTo>
                <a:lnTo>
                  <a:pt x="3114" y="980"/>
                </a:lnTo>
                <a:lnTo>
                  <a:pt x="3116" y="980"/>
                </a:lnTo>
                <a:lnTo>
                  <a:pt x="3118" y="981"/>
                </a:lnTo>
                <a:lnTo>
                  <a:pt x="3119" y="981"/>
                </a:lnTo>
                <a:lnTo>
                  <a:pt x="3121" y="981"/>
                </a:lnTo>
                <a:lnTo>
                  <a:pt x="3122" y="982"/>
                </a:lnTo>
                <a:lnTo>
                  <a:pt x="3124" y="983"/>
                </a:lnTo>
                <a:lnTo>
                  <a:pt x="3126" y="983"/>
                </a:lnTo>
                <a:lnTo>
                  <a:pt x="3130" y="985"/>
                </a:lnTo>
                <a:lnTo>
                  <a:pt x="3139" y="990"/>
                </a:lnTo>
                <a:lnTo>
                  <a:pt x="3141" y="992"/>
                </a:lnTo>
                <a:lnTo>
                  <a:pt x="3144" y="993"/>
                </a:lnTo>
                <a:lnTo>
                  <a:pt x="3145" y="994"/>
                </a:lnTo>
                <a:lnTo>
                  <a:pt x="3147" y="995"/>
                </a:lnTo>
                <a:lnTo>
                  <a:pt x="3149" y="996"/>
                </a:lnTo>
                <a:lnTo>
                  <a:pt x="3151" y="998"/>
                </a:lnTo>
                <a:lnTo>
                  <a:pt x="3152" y="999"/>
                </a:lnTo>
                <a:lnTo>
                  <a:pt x="3153" y="1000"/>
                </a:lnTo>
                <a:lnTo>
                  <a:pt x="3154" y="1001"/>
                </a:lnTo>
                <a:lnTo>
                  <a:pt x="3159" y="1004"/>
                </a:lnTo>
                <a:lnTo>
                  <a:pt x="3160" y="1005"/>
                </a:lnTo>
                <a:lnTo>
                  <a:pt x="3161" y="1005"/>
                </a:lnTo>
                <a:lnTo>
                  <a:pt x="3161" y="1007"/>
                </a:lnTo>
                <a:lnTo>
                  <a:pt x="3162" y="1008"/>
                </a:lnTo>
                <a:lnTo>
                  <a:pt x="3163" y="1009"/>
                </a:lnTo>
                <a:lnTo>
                  <a:pt x="3164" y="1010"/>
                </a:lnTo>
                <a:lnTo>
                  <a:pt x="3165" y="1011"/>
                </a:lnTo>
                <a:lnTo>
                  <a:pt x="3166" y="1012"/>
                </a:lnTo>
                <a:lnTo>
                  <a:pt x="3167" y="1013"/>
                </a:lnTo>
                <a:lnTo>
                  <a:pt x="3168" y="1016"/>
                </a:lnTo>
                <a:lnTo>
                  <a:pt x="3169" y="1017"/>
                </a:lnTo>
                <a:lnTo>
                  <a:pt x="3169" y="1018"/>
                </a:lnTo>
                <a:lnTo>
                  <a:pt x="3171" y="1020"/>
                </a:lnTo>
                <a:lnTo>
                  <a:pt x="3172" y="1022"/>
                </a:lnTo>
                <a:lnTo>
                  <a:pt x="3173" y="1023"/>
                </a:lnTo>
                <a:lnTo>
                  <a:pt x="3174" y="1025"/>
                </a:lnTo>
                <a:lnTo>
                  <a:pt x="3176" y="1029"/>
                </a:lnTo>
                <a:lnTo>
                  <a:pt x="3177" y="1031"/>
                </a:lnTo>
                <a:lnTo>
                  <a:pt x="3179" y="1033"/>
                </a:lnTo>
                <a:lnTo>
                  <a:pt x="3180" y="1035"/>
                </a:lnTo>
                <a:lnTo>
                  <a:pt x="3181" y="1037"/>
                </a:lnTo>
                <a:lnTo>
                  <a:pt x="3182" y="1040"/>
                </a:lnTo>
                <a:lnTo>
                  <a:pt x="3183" y="1042"/>
                </a:lnTo>
                <a:lnTo>
                  <a:pt x="3183" y="1044"/>
                </a:lnTo>
                <a:lnTo>
                  <a:pt x="3184" y="1046"/>
                </a:lnTo>
                <a:lnTo>
                  <a:pt x="3185" y="1049"/>
                </a:lnTo>
                <a:lnTo>
                  <a:pt x="3185" y="1051"/>
                </a:lnTo>
                <a:lnTo>
                  <a:pt x="3186" y="1053"/>
                </a:lnTo>
                <a:lnTo>
                  <a:pt x="3186" y="1055"/>
                </a:lnTo>
                <a:lnTo>
                  <a:pt x="3186" y="1057"/>
                </a:lnTo>
                <a:lnTo>
                  <a:pt x="3187" y="1058"/>
                </a:lnTo>
                <a:lnTo>
                  <a:pt x="3187" y="1060"/>
                </a:lnTo>
                <a:lnTo>
                  <a:pt x="3187" y="1062"/>
                </a:lnTo>
                <a:lnTo>
                  <a:pt x="3187" y="1065"/>
                </a:lnTo>
                <a:lnTo>
                  <a:pt x="3187" y="1867"/>
                </a:lnTo>
                <a:lnTo>
                  <a:pt x="3184" y="1915"/>
                </a:lnTo>
                <a:lnTo>
                  <a:pt x="3175" y="1962"/>
                </a:lnTo>
                <a:lnTo>
                  <a:pt x="3161" y="2007"/>
                </a:lnTo>
                <a:lnTo>
                  <a:pt x="3142" y="2050"/>
                </a:lnTo>
                <a:lnTo>
                  <a:pt x="3117" y="2088"/>
                </a:lnTo>
                <a:lnTo>
                  <a:pt x="3089" y="2125"/>
                </a:lnTo>
                <a:lnTo>
                  <a:pt x="3056" y="2157"/>
                </a:lnTo>
                <a:lnTo>
                  <a:pt x="3020" y="2185"/>
                </a:lnTo>
                <a:lnTo>
                  <a:pt x="2981" y="2210"/>
                </a:lnTo>
                <a:lnTo>
                  <a:pt x="2938" y="2229"/>
                </a:lnTo>
                <a:lnTo>
                  <a:pt x="2893" y="2244"/>
                </a:lnTo>
                <a:lnTo>
                  <a:pt x="2846" y="2252"/>
                </a:lnTo>
                <a:lnTo>
                  <a:pt x="2798" y="2255"/>
                </a:lnTo>
                <a:lnTo>
                  <a:pt x="907" y="2255"/>
                </a:lnTo>
                <a:lnTo>
                  <a:pt x="865" y="2253"/>
                </a:lnTo>
                <a:lnTo>
                  <a:pt x="823" y="2247"/>
                </a:lnTo>
                <a:lnTo>
                  <a:pt x="783" y="2235"/>
                </a:lnTo>
                <a:lnTo>
                  <a:pt x="745" y="2221"/>
                </a:lnTo>
                <a:lnTo>
                  <a:pt x="709" y="2202"/>
                </a:lnTo>
                <a:lnTo>
                  <a:pt x="709" y="2459"/>
                </a:lnTo>
                <a:lnTo>
                  <a:pt x="712" y="2495"/>
                </a:lnTo>
                <a:lnTo>
                  <a:pt x="722" y="2528"/>
                </a:lnTo>
                <a:lnTo>
                  <a:pt x="736" y="2559"/>
                </a:lnTo>
                <a:lnTo>
                  <a:pt x="756" y="2588"/>
                </a:lnTo>
                <a:lnTo>
                  <a:pt x="780" y="2612"/>
                </a:lnTo>
                <a:lnTo>
                  <a:pt x="807" y="2630"/>
                </a:lnTo>
                <a:lnTo>
                  <a:pt x="838" y="2646"/>
                </a:lnTo>
                <a:lnTo>
                  <a:pt x="872" y="2655"/>
                </a:lnTo>
                <a:lnTo>
                  <a:pt x="907" y="2658"/>
                </a:lnTo>
                <a:lnTo>
                  <a:pt x="2705" y="2658"/>
                </a:lnTo>
                <a:lnTo>
                  <a:pt x="2754" y="2661"/>
                </a:lnTo>
                <a:lnTo>
                  <a:pt x="2801" y="2670"/>
                </a:lnTo>
                <a:lnTo>
                  <a:pt x="2844" y="2683"/>
                </a:lnTo>
                <a:lnTo>
                  <a:pt x="2886" y="2703"/>
                </a:lnTo>
                <a:lnTo>
                  <a:pt x="2925" y="2727"/>
                </a:lnTo>
                <a:lnTo>
                  <a:pt x="2960" y="2755"/>
                </a:lnTo>
                <a:lnTo>
                  <a:pt x="2993" y="2787"/>
                </a:lnTo>
                <a:lnTo>
                  <a:pt x="3021" y="2823"/>
                </a:lnTo>
                <a:lnTo>
                  <a:pt x="3045" y="2862"/>
                </a:lnTo>
                <a:lnTo>
                  <a:pt x="3064" y="2903"/>
                </a:lnTo>
                <a:lnTo>
                  <a:pt x="3078" y="2947"/>
                </a:lnTo>
                <a:lnTo>
                  <a:pt x="3087" y="2994"/>
                </a:lnTo>
                <a:lnTo>
                  <a:pt x="3090" y="3042"/>
                </a:lnTo>
                <a:lnTo>
                  <a:pt x="3087" y="3090"/>
                </a:lnTo>
                <a:lnTo>
                  <a:pt x="3078" y="3136"/>
                </a:lnTo>
                <a:lnTo>
                  <a:pt x="3064" y="3180"/>
                </a:lnTo>
                <a:lnTo>
                  <a:pt x="3045" y="3221"/>
                </a:lnTo>
                <a:lnTo>
                  <a:pt x="3021" y="3261"/>
                </a:lnTo>
                <a:lnTo>
                  <a:pt x="2993" y="3296"/>
                </a:lnTo>
                <a:lnTo>
                  <a:pt x="2960" y="3328"/>
                </a:lnTo>
                <a:lnTo>
                  <a:pt x="2925" y="3356"/>
                </a:lnTo>
                <a:lnTo>
                  <a:pt x="2886" y="3380"/>
                </a:lnTo>
                <a:lnTo>
                  <a:pt x="2844" y="3400"/>
                </a:lnTo>
                <a:lnTo>
                  <a:pt x="2801" y="3413"/>
                </a:lnTo>
                <a:lnTo>
                  <a:pt x="2754" y="3423"/>
                </a:lnTo>
                <a:lnTo>
                  <a:pt x="2705" y="3426"/>
                </a:lnTo>
                <a:lnTo>
                  <a:pt x="2657" y="3423"/>
                </a:lnTo>
                <a:lnTo>
                  <a:pt x="2612" y="3413"/>
                </a:lnTo>
                <a:lnTo>
                  <a:pt x="2568" y="3400"/>
                </a:lnTo>
                <a:lnTo>
                  <a:pt x="2526" y="3380"/>
                </a:lnTo>
                <a:lnTo>
                  <a:pt x="2486" y="3357"/>
                </a:lnTo>
                <a:lnTo>
                  <a:pt x="2451" y="3329"/>
                </a:lnTo>
                <a:lnTo>
                  <a:pt x="2418" y="3296"/>
                </a:lnTo>
                <a:lnTo>
                  <a:pt x="2390" y="3261"/>
                </a:lnTo>
                <a:lnTo>
                  <a:pt x="2367" y="3222"/>
                </a:lnTo>
                <a:lnTo>
                  <a:pt x="2347" y="3181"/>
                </a:lnTo>
                <a:lnTo>
                  <a:pt x="2334" y="3136"/>
                </a:lnTo>
                <a:lnTo>
                  <a:pt x="2324" y="3090"/>
                </a:lnTo>
                <a:lnTo>
                  <a:pt x="2321" y="3042"/>
                </a:lnTo>
                <a:lnTo>
                  <a:pt x="2323" y="3000"/>
                </a:lnTo>
                <a:lnTo>
                  <a:pt x="2331" y="2960"/>
                </a:lnTo>
                <a:lnTo>
                  <a:pt x="2341" y="2920"/>
                </a:lnTo>
                <a:lnTo>
                  <a:pt x="2356" y="2884"/>
                </a:lnTo>
                <a:lnTo>
                  <a:pt x="2374" y="2848"/>
                </a:lnTo>
                <a:lnTo>
                  <a:pt x="1518" y="2848"/>
                </a:lnTo>
                <a:lnTo>
                  <a:pt x="1537" y="2883"/>
                </a:lnTo>
                <a:lnTo>
                  <a:pt x="1552" y="2920"/>
                </a:lnTo>
                <a:lnTo>
                  <a:pt x="1562" y="2960"/>
                </a:lnTo>
                <a:lnTo>
                  <a:pt x="1569" y="3000"/>
                </a:lnTo>
                <a:lnTo>
                  <a:pt x="1572" y="3042"/>
                </a:lnTo>
                <a:lnTo>
                  <a:pt x="1568" y="3090"/>
                </a:lnTo>
                <a:lnTo>
                  <a:pt x="1560" y="3136"/>
                </a:lnTo>
                <a:lnTo>
                  <a:pt x="1545" y="3180"/>
                </a:lnTo>
                <a:lnTo>
                  <a:pt x="1527" y="3221"/>
                </a:lnTo>
                <a:lnTo>
                  <a:pt x="1503" y="3261"/>
                </a:lnTo>
                <a:lnTo>
                  <a:pt x="1474" y="3296"/>
                </a:lnTo>
                <a:lnTo>
                  <a:pt x="1442" y="3328"/>
                </a:lnTo>
                <a:lnTo>
                  <a:pt x="1407" y="3356"/>
                </a:lnTo>
                <a:lnTo>
                  <a:pt x="1368" y="3380"/>
                </a:lnTo>
                <a:lnTo>
                  <a:pt x="1326" y="3400"/>
                </a:lnTo>
                <a:lnTo>
                  <a:pt x="1281" y="3413"/>
                </a:lnTo>
                <a:lnTo>
                  <a:pt x="1235" y="3423"/>
                </a:lnTo>
                <a:lnTo>
                  <a:pt x="1187" y="3426"/>
                </a:lnTo>
                <a:lnTo>
                  <a:pt x="1139" y="3423"/>
                </a:lnTo>
                <a:lnTo>
                  <a:pt x="1092" y="3413"/>
                </a:lnTo>
                <a:lnTo>
                  <a:pt x="1048" y="3400"/>
                </a:lnTo>
                <a:lnTo>
                  <a:pt x="1007" y="3380"/>
                </a:lnTo>
                <a:lnTo>
                  <a:pt x="968" y="3357"/>
                </a:lnTo>
                <a:lnTo>
                  <a:pt x="932" y="3329"/>
                </a:lnTo>
                <a:lnTo>
                  <a:pt x="900" y="3296"/>
                </a:lnTo>
                <a:lnTo>
                  <a:pt x="872" y="3261"/>
                </a:lnTo>
                <a:lnTo>
                  <a:pt x="848" y="3222"/>
                </a:lnTo>
                <a:lnTo>
                  <a:pt x="829" y="3181"/>
                </a:lnTo>
                <a:lnTo>
                  <a:pt x="814" y="3136"/>
                </a:lnTo>
                <a:lnTo>
                  <a:pt x="806" y="3090"/>
                </a:lnTo>
                <a:lnTo>
                  <a:pt x="803" y="3042"/>
                </a:lnTo>
                <a:lnTo>
                  <a:pt x="805" y="2999"/>
                </a:lnTo>
                <a:lnTo>
                  <a:pt x="812" y="2958"/>
                </a:lnTo>
                <a:lnTo>
                  <a:pt x="824" y="2918"/>
                </a:lnTo>
                <a:lnTo>
                  <a:pt x="838" y="2880"/>
                </a:lnTo>
                <a:lnTo>
                  <a:pt x="858" y="2845"/>
                </a:lnTo>
                <a:lnTo>
                  <a:pt x="811" y="2836"/>
                </a:lnTo>
                <a:lnTo>
                  <a:pt x="766" y="2821"/>
                </a:lnTo>
                <a:lnTo>
                  <a:pt x="725" y="2801"/>
                </a:lnTo>
                <a:lnTo>
                  <a:pt x="685" y="2777"/>
                </a:lnTo>
                <a:lnTo>
                  <a:pt x="649" y="2749"/>
                </a:lnTo>
                <a:lnTo>
                  <a:pt x="617" y="2717"/>
                </a:lnTo>
                <a:lnTo>
                  <a:pt x="588" y="2680"/>
                </a:lnTo>
                <a:lnTo>
                  <a:pt x="564" y="2642"/>
                </a:lnTo>
                <a:lnTo>
                  <a:pt x="545" y="2599"/>
                </a:lnTo>
                <a:lnTo>
                  <a:pt x="530" y="2555"/>
                </a:lnTo>
                <a:lnTo>
                  <a:pt x="522" y="2508"/>
                </a:lnTo>
                <a:lnTo>
                  <a:pt x="519" y="2459"/>
                </a:lnTo>
                <a:lnTo>
                  <a:pt x="519" y="378"/>
                </a:lnTo>
                <a:lnTo>
                  <a:pt x="57" y="184"/>
                </a:lnTo>
                <a:lnTo>
                  <a:pt x="39" y="172"/>
                </a:lnTo>
                <a:lnTo>
                  <a:pt x="23" y="159"/>
                </a:lnTo>
                <a:lnTo>
                  <a:pt x="10" y="141"/>
                </a:lnTo>
                <a:lnTo>
                  <a:pt x="3" y="122"/>
                </a:lnTo>
                <a:lnTo>
                  <a:pt x="0" y="101"/>
                </a:lnTo>
                <a:lnTo>
                  <a:pt x="1" y="79"/>
                </a:lnTo>
                <a:lnTo>
                  <a:pt x="7" y="59"/>
                </a:lnTo>
                <a:lnTo>
                  <a:pt x="18" y="40"/>
                </a:lnTo>
                <a:lnTo>
                  <a:pt x="32" y="24"/>
                </a:lnTo>
                <a:lnTo>
                  <a:pt x="49" y="12"/>
                </a:lnTo>
                <a:lnTo>
                  <a:pt x="69" y="4"/>
                </a:lnTo>
                <a:lnTo>
                  <a:pt x="8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142">
            <a:extLst>
              <a:ext uri="{FF2B5EF4-FFF2-40B4-BE49-F238E27FC236}">
                <a16:creationId xmlns:a16="http://schemas.microsoft.com/office/drawing/2014/main" id="{1F941362-C622-44A0-8CEF-3A72590E7F66}"/>
              </a:ext>
            </a:extLst>
          </p:cNvPr>
          <p:cNvSpPr>
            <a:spLocks noChangeArrowheads="1"/>
          </p:cNvSpPr>
          <p:nvPr/>
        </p:nvSpPr>
        <p:spPr bwMode="auto">
          <a:xfrm>
            <a:off x="3277765" y="1761687"/>
            <a:ext cx="874786" cy="865729"/>
          </a:xfrm>
          <a:custGeom>
            <a:avLst/>
            <a:gdLst>
              <a:gd name="T0" fmla="*/ 530 w 602"/>
              <a:gd name="T1" fmla="*/ 241 h 595"/>
              <a:gd name="T2" fmla="*/ 530 w 602"/>
              <a:gd name="T3" fmla="*/ 241 h 595"/>
              <a:gd name="T4" fmla="*/ 573 w 602"/>
              <a:gd name="T5" fmla="*/ 318 h 595"/>
              <a:gd name="T6" fmla="*/ 453 w 602"/>
              <a:gd name="T7" fmla="*/ 269 h 595"/>
              <a:gd name="T8" fmla="*/ 410 w 602"/>
              <a:gd name="T9" fmla="*/ 276 h 595"/>
              <a:gd name="T10" fmla="*/ 240 w 602"/>
              <a:gd name="T11" fmla="*/ 135 h 595"/>
              <a:gd name="T12" fmla="*/ 410 w 602"/>
              <a:gd name="T13" fmla="*/ 0 h 595"/>
              <a:gd name="T14" fmla="*/ 601 w 602"/>
              <a:gd name="T15" fmla="*/ 135 h 595"/>
              <a:gd name="T16" fmla="*/ 530 w 602"/>
              <a:gd name="T17" fmla="*/ 241 h 595"/>
              <a:gd name="T18" fmla="*/ 205 w 602"/>
              <a:gd name="T19" fmla="*/ 149 h 595"/>
              <a:gd name="T20" fmla="*/ 205 w 602"/>
              <a:gd name="T21" fmla="*/ 149 h 595"/>
              <a:gd name="T22" fmla="*/ 396 w 602"/>
              <a:gd name="T23" fmla="*/ 311 h 595"/>
              <a:gd name="T24" fmla="*/ 438 w 602"/>
              <a:gd name="T25" fmla="*/ 304 h 595"/>
              <a:gd name="T26" fmla="*/ 438 w 602"/>
              <a:gd name="T27" fmla="*/ 304 h 595"/>
              <a:gd name="T28" fmla="*/ 438 w 602"/>
              <a:gd name="T29" fmla="*/ 304 h 595"/>
              <a:gd name="T30" fmla="*/ 537 w 602"/>
              <a:gd name="T31" fmla="*/ 347 h 595"/>
              <a:gd name="T32" fmla="*/ 283 w 602"/>
              <a:gd name="T33" fmla="*/ 509 h 595"/>
              <a:gd name="T34" fmla="*/ 226 w 602"/>
              <a:gd name="T35" fmla="*/ 495 h 595"/>
              <a:gd name="T36" fmla="*/ 36 w 602"/>
              <a:gd name="T37" fmla="*/ 573 h 595"/>
              <a:gd name="T38" fmla="*/ 99 w 602"/>
              <a:gd name="T39" fmla="*/ 460 h 595"/>
              <a:gd name="T40" fmla="*/ 0 w 602"/>
              <a:gd name="T41" fmla="*/ 297 h 595"/>
              <a:gd name="T42" fmla="*/ 219 w 602"/>
              <a:gd name="T43" fmla="*/ 92 h 595"/>
              <a:gd name="T44" fmla="*/ 205 w 602"/>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2" h="595">
                <a:moveTo>
                  <a:pt x="530" y="241"/>
                </a:moveTo>
                <a:lnTo>
                  <a:pt x="530" y="241"/>
                </a:lnTo>
                <a:cubicBezTo>
                  <a:pt x="523" y="248"/>
                  <a:pt x="523" y="290"/>
                  <a:pt x="573" y="318"/>
                </a:cubicBezTo>
                <a:cubicBezTo>
                  <a:pt x="573" y="318"/>
                  <a:pt x="502" y="332"/>
                  <a:pt x="453" y="269"/>
                </a:cubicBezTo>
                <a:cubicBezTo>
                  <a:pt x="438" y="269"/>
                  <a:pt x="424" y="276"/>
                  <a:pt x="410" y="276"/>
                </a:cubicBezTo>
                <a:cubicBezTo>
                  <a:pt x="304" y="276"/>
                  <a:pt x="240" y="212"/>
                  <a:pt x="240" y="135"/>
                </a:cubicBezTo>
                <a:cubicBezTo>
                  <a:pt x="240" y="64"/>
                  <a:pt x="304" y="0"/>
                  <a:pt x="410" y="0"/>
                </a:cubicBezTo>
                <a:cubicBezTo>
                  <a:pt x="516" y="0"/>
                  <a:pt x="601" y="64"/>
                  <a:pt x="601" y="135"/>
                </a:cubicBezTo>
                <a:cubicBezTo>
                  <a:pt x="601" y="177"/>
                  <a:pt x="573" y="219"/>
                  <a:pt x="530" y="241"/>
                </a:cubicBezTo>
                <a:close/>
                <a:moveTo>
                  <a:pt x="205" y="149"/>
                </a:moveTo>
                <a:lnTo>
                  <a:pt x="205" y="149"/>
                </a:lnTo>
                <a:cubicBezTo>
                  <a:pt x="212" y="233"/>
                  <a:pt x="283" y="304"/>
                  <a:pt x="396" y="311"/>
                </a:cubicBezTo>
                <a:cubicBezTo>
                  <a:pt x="410" y="311"/>
                  <a:pt x="424" y="311"/>
                  <a:pt x="438" y="304"/>
                </a:cubicBezTo>
                <a:lnTo>
                  <a:pt x="438" y="304"/>
                </a:lnTo>
                <a:lnTo>
                  <a:pt x="438" y="304"/>
                </a:lnTo>
                <a:cubicBezTo>
                  <a:pt x="474" y="339"/>
                  <a:pt x="516" y="347"/>
                  <a:pt x="537" y="347"/>
                </a:cubicBezTo>
                <a:cubicBezTo>
                  <a:pt x="516" y="439"/>
                  <a:pt x="424" y="509"/>
                  <a:pt x="283" y="509"/>
                </a:cubicBezTo>
                <a:cubicBezTo>
                  <a:pt x="269" y="509"/>
                  <a:pt x="248" y="502"/>
                  <a:pt x="226" y="495"/>
                </a:cubicBezTo>
                <a:cubicBezTo>
                  <a:pt x="156" y="594"/>
                  <a:pt x="36" y="573"/>
                  <a:pt x="36" y="573"/>
                </a:cubicBezTo>
                <a:cubicBezTo>
                  <a:pt x="120" y="537"/>
                  <a:pt x="120" y="467"/>
                  <a:pt x="99" y="460"/>
                </a:cubicBezTo>
                <a:cubicBezTo>
                  <a:pt x="36" y="424"/>
                  <a:pt x="0" y="361"/>
                  <a:pt x="0" y="297"/>
                </a:cubicBezTo>
                <a:cubicBezTo>
                  <a:pt x="0" y="198"/>
                  <a:pt x="92" y="113"/>
                  <a:pt x="219" y="92"/>
                </a:cubicBezTo>
                <a:cubicBezTo>
                  <a:pt x="212" y="113"/>
                  <a:pt x="205" y="128"/>
                  <a:pt x="205" y="149"/>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Roboto Light"/>
              <a:ea typeface="+mn-ea"/>
              <a:cs typeface="+mn-cs"/>
            </a:endParaRPr>
          </a:p>
        </p:txBody>
      </p:sp>
      <p:pic>
        <p:nvPicPr>
          <p:cNvPr id="41" name="Graphic 40" descr="Power">
            <a:extLst>
              <a:ext uri="{FF2B5EF4-FFF2-40B4-BE49-F238E27FC236}">
                <a16:creationId xmlns:a16="http://schemas.microsoft.com/office/drawing/2014/main" id="{83047907-407F-4830-973F-A046C64D7F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86334" y="1613654"/>
            <a:ext cx="914400" cy="914400"/>
          </a:xfrm>
          <a:prstGeom prst="rect">
            <a:avLst/>
          </a:prstGeom>
        </p:spPr>
      </p:pic>
      <p:pic>
        <p:nvPicPr>
          <p:cNvPr id="43" name="Graphic 42" descr="Fishing">
            <a:extLst>
              <a:ext uri="{FF2B5EF4-FFF2-40B4-BE49-F238E27FC236}">
                <a16:creationId xmlns:a16="http://schemas.microsoft.com/office/drawing/2014/main" id="{DCB73AEE-EA9D-4B59-BED0-381DD568EA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00351" y="1554857"/>
            <a:ext cx="914400" cy="914400"/>
          </a:xfrm>
          <a:prstGeom prst="rect">
            <a:avLst/>
          </a:prstGeom>
        </p:spPr>
      </p:pic>
      <p:pic>
        <p:nvPicPr>
          <p:cNvPr id="47" name="Graphic 46" descr="Computer">
            <a:extLst>
              <a:ext uri="{FF2B5EF4-FFF2-40B4-BE49-F238E27FC236}">
                <a16:creationId xmlns:a16="http://schemas.microsoft.com/office/drawing/2014/main" id="{97B6EBE7-8CE2-455A-B2F0-F6383318AD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4148" y="1613654"/>
            <a:ext cx="914400" cy="914400"/>
          </a:xfrm>
          <a:prstGeom prst="rect">
            <a:avLst/>
          </a:prstGeom>
        </p:spPr>
      </p:pic>
    </p:spTree>
    <p:extLst>
      <p:ext uri="{BB962C8B-B14F-4D97-AF65-F5344CB8AC3E}">
        <p14:creationId xmlns:p14="http://schemas.microsoft.com/office/powerpoint/2010/main" val="26657237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 calcmode="lin" valueType="num">
                                      <p:cBhvr>
                                        <p:cTn id="14" dur="500" fill="hold"/>
                                        <p:tgtEl>
                                          <p:spTgt spid="6"/>
                                        </p:tgtEl>
                                        <p:attrNameLst>
                                          <p:attrName>style.rotation</p:attrName>
                                        </p:attrNameLst>
                                      </p:cBhvr>
                                      <p:tavLst>
                                        <p:tav tm="0">
                                          <p:val>
                                            <p:fltVal val="360"/>
                                          </p:val>
                                        </p:tav>
                                        <p:tav tm="100000">
                                          <p:val>
                                            <p:fltVal val="0"/>
                                          </p:val>
                                        </p:tav>
                                      </p:tavLst>
                                    </p:anim>
                                    <p:animEffect transition="in" filter="fade">
                                      <p:cBhvr>
                                        <p:cTn id="15" dur="500"/>
                                        <p:tgtEl>
                                          <p:spTgt spid="6"/>
                                        </p:tgtEl>
                                      </p:cBhvr>
                                    </p:animEffect>
                                  </p:childTnLst>
                                </p:cTn>
                              </p:par>
                              <p:par>
                                <p:cTn id="16" presetID="2" presetClass="entr" presetSubtype="4" accel="20000" decel="8000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ppt_x"/>
                                          </p:val>
                                        </p:tav>
                                        <p:tav tm="100000">
                                          <p:val>
                                            <p:strVal val="#ppt_x"/>
                                          </p:val>
                                        </p:tav>
                                      </p:tavLst>
                                    </p:anim>
                                    <p:anim calcmode="lin" valueType="num">
                                      <p:cBhvr additive="base">
                                        <p:cTn id="19" dur="500" fill="hold"/>
                                        <p:tgtEl>
                                          <p:spTgt spid="2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accel="20000" decel="8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 calcmode="lin" valueType="num">
                                      <p:cBhvr>
                                        <p:cTn id="30" dur="500" fill="hold"/>
                                        <p:tgtEl>
                                          <p:spTgt spid="10"/>
                                        </p:tgtEl>
                                        <p:attrNameLst>
                                          <p:attrName>style.rotation</p:attrName>
                                        </p:attrNameLst>
                                      </p:cBhvr>
                                      <p:tavLst>
                                        <p:tav tm="0">
                                          <p:val>
                                            <p:fltVal val="360"/>
                                          </p:val>
                                        </p:tav>
                                        <p:tav tm="100000">
                                          <p:val>
                                            <p:fltVal val="0"/>
                                          </p:val>
                                        </p:tav>
                                      </p:tavLst>
                                    </p:anim>
                                    <p:animEffect transition="in" filter="fade">
                                      <p:cBhvr>
                                        <p:cTn id="31" dur="500"/>
                                        <p:tgtEl>
                                          <p:spTgt spid="10"/>
                                        </p:tgtEl>
                                      </p:cBhvr>
                                    </p:animEffect>
                                  </p:childTnLst>
                                </p:cTn>
                              </p:par>
                              <p:par>
                                <p:cTn id="32" presetID="2" presetClass="entr" presetSubtype="4" accel="20000" decel="8000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ppt_x"/>
                                          </p:val>
                                        </p:tav>
                                        <p:tav tm="100000">
                                          <p:val>
                                            <p:strVal val="#ppt_x"/>
                                          </p:val>
                                        </p:tav>
                                      </p:tavLst>
                                    </p:anim>
                                    <p:anim calcmode="lin" valueType="num">
                                      <p:cBhvr additive="base">
                                        <p:cTn id="35" dur="500" fill="hold"/>
                                        <p:tgtEl>
                                          <p:spTgt spid="21"/>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 presetClass="entr" presetSubtype="4" accel="20000" decel="8000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49" presetClass="entr" presetSubtype="0" decel="10000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 calcmode="lin" valueType="num">
                                      <p:cBhvr>
                                        <p:cTn id="46" dur="500" fill="hold"/>
                                        <p:tgtEl>
                                          <p:spTgt spid="13"/>
                                        </p:tgtEl>
                                        <p:attrNameLst>
                                          <p:attrName>style.rotation</p:attrName>
                                        </p:attrNameLst>
                                      </p:cBhvr>
                                      <p:tavLst>
                                        <p:tav tm="0">
                                          <p:val>
                                            <p:fltVal val="360"/>
                                          </p:val>
                                        </p:tav>
                                        <p:tav tm="100000">
                                          <p:val>
                                            <p:fltVal val="0"/>
                                          </p:val>
                                        </p:tav>
                                      </p:tavLst>
                                    </p:anim>
                                    <p:animEffect transition="in" filter="fade">
                                      <p:cBhvr>
                                        <p:cTn id="47" dur="500"/>
                                        <p:tgtEl>
                                          <p:spTgt spid="13"/>
                                        </p:tgtEl>
                                      </p:cBhvr>
                                    </p:animEffect>
                                  </p:childTnLst>
                                </p:cTn>
                              </p:par>
                              <p:par>
                                <p:cTn id="48" presetID="2" presetClass="entr" presetSubtype="4" accel="20000" decel="8000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ppt_x"/>
                                          </p:val>
                                        </p:tav>
                                        <p:tav tm="100000">
                                          <p:val>
                                            <p:strVal val="#ppt_x"/>
                                          </p:val>
                                        </p:tav>
                                      </p:tavLst>
                                    </p:anim>
                                    <p:anim calcmode="lin" valueType="num">
                                      <p:cBhvr additive="base">
                                        <p:cTn id="51" dur="500" fill="hold"/>
                                        <p:tgtEl>
                                          <p:spTgt spid="22"/>
                                        </p:tgtEl>
                                        <p:attrNameLst>
                                          <p:attrName>ppt_y</p:attrName>
                                        </p:attrNameLst>
                                      </p:cBhvr>
                                      <p:tavLst>
                                        <p:tav tm="0">
                                          <p:val>
                                            <p:strVal val="1+#ppt_h/2"/>
                                          </p:val>
                                        </p:tav>
                                        <p:tav tm="100000">
                                          <p:val>
                                            <p:strVal val="#ppt_y"/>
                                          </p:val>
                                        </p:tav>
                                      </p:tavLst>
                                    </p:anim>
                                  </p:childTnLst>
                                </p:cTn>
                              </p:par>
                            </p:childTnLst>
                          </p:cTn>
                        </p:par>
                        <p:par>
                          <p:cTn id="52" fill="hold">
                            <p:stCondLst>
                              <p:cond delay="3000"/>
                            </p:stCondLst>
                            <p:childTnLst>
                              <p:par>
                                <p:cTn id="53" presetID="2" presetClass="entr" presetSubtype="4" accel="20000" decel="8000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par>
                          <p:cTn id="57" fill="hold">
                            <p:stCondLst>
                              <p:cond delay="3500"/>
                            </p:stCondLst>
                            <p:childTnLst>
                              <p:par>
                                <p:cTn id="58" presetID="49" presetClass="entr" presetSubtype="0" decel="100000"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p:cTn id="60" dur="500" fill="hold"/>
                                        <p:tgtEl>
                                          <p:spTgt spid="16"/>
                                        </p:tgtEl>
                                        <p:attrNameLst>
                                          <p:attrName>ppt_w</p:attrName>
                                        </p:attrNameLst>
                                      </p:cBhvr>
                                      <p:tavLst>
                                        <p:tav tm="0">
                                          <p:val>
                                            <p:fltVal val="0"/>
                                          </p:val>
                                        </p:tav>
                                        <p:tav tm="100000">
                                          <p:val>
                                            <p:strVal val="#ppt_w"/>
                                          </p:val>
                                        </p:tav>
                                      </p:tavLst>
                                    </p:anim>
                                    <p:anim calcmode="lin" valueType="num">
                                      <p:cBhvr>
                                        <p:cTn id="61" dur="500" fill="hold"/>
                                        <p:tgtEl>
                                          <p:spTgt spid="16"/>
                                        </p:tgtEl>
                                        <p:attrNameLst>
                                          <p:attrName>ppt_h</p:attrName>
                                        </p:attrNameLst>
                                      </p:cBhvr>
                                      <p:tavLst>
                                        <p:tav tm="0">
                                          <p:val>
                                            <p:fltVal val="0"/>
                                          </p:val>
                                        </p:tav>
                                        <p:tav tm="100000">
                                          <p:val>
                                            <p:strVal val="#ppt_h"/>
                                          </p:val>
                                        </p:tav>
                                      </p:tavLst>
                                    </p:anim>
                                    <p:anim calcmode="lin" valueType="num">
                                      <p:cBhvr>
                                        <p:cTn id="62" dur="500" fill="hold"/>
                                        <p:tgtEl>
                                          <p:spTgt spid="16"/>
                                        </p:tgtEl>
                                        <p:attrNameLst>
                                          <p:attrName>style.rotation</p:attrName>
                                        </p:attrNameLst>
                                      </p:cBhvr>
                                      <p:tavLst>
                                        <p:tav tm="0">
                                          <p:val>
                                            <p:fltVal val="360"/>
                                          </p:val>
                                        </p:tav>
                                        <p:tav tm="100000">
                                          <p:val>
                                            <p:fltVal val="0"/>
                                          </p:val>
                                        </p:tav>
                                      </p:tavLst>
                                    </p:anim>
                                    <p:animEffect transition="in" filter="fade">
                                      <p:cBhvr>
                                        <p:cTn id="63" dur="500"/>
                                        <p:tgtEl>
                                          <p:spTgt spid="16"/>
                                        </p:tgtEl>
                                      </p:cBhvr>
                                    </p:animEffect>
                                  </p:childTnLst>
                                </p:cTn>
                              </p:par>
                              <p:par>
                                <p:cTn id="64" presetID="2" presetClass="entr" presetSubtype="4" accel="20000" decel="8000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 calcmode="lin" valueType="num">
                                      <p:cBhvr additive="base">
                                        <p:cTn id="66" dur="500" fill="hold"/>
                                        <p:tgtEl>
                                          <p:spTgt spid="23"/>
                                        </p:tgtEl>
                                        <p:attrNameLst>
                                          <p:attrName>ppt_x</p:attrName>
                                        </p:attrNameLst>
                                      </p:cBhvr>
                                      <p:tavLst>
                                        <p:tav tm="0">
                                          <p:val>
                                            <p:strVal val="#ppt_x"/>
                                          </p:val>
                                        </p:tav>
                                        <p:tav tm="100000">
                                          <p:val>
                                            <p:strVal val="#ppt_x"/>
                                          </p:val>
                                        </p:tav>
                                      </p:tavLst>
                                    </p:anim>
                                    <p:anim calcmode="lin" valueType="num">
                                      <p:cBhvr additive="base">
                                        <p:cTn id="67" dur="500" fill="hold"/>
                                        <p:tgtEl>
                                          <p:spTgt spid="23"/>
                                        </p:tgtEl>
                                        <p:attrNameLst>
                                          <p:attrName>ppt_y</p:attrName>
                                        </p:attrNameLst>
                                      </p:cBhvr>
                                      <p:tavLst>
                                        <p:tav tm="0">
                                          <p:val>
                                            <p:strVal val="1+#ppt_h/2"/>
                                          </p:val>
                                        </p:tav>
                                        <p:tav tm="100000">
                                          <p:val>
                                            <p:strVal val="#ppt_y"/>
                                          </p:val>
                                        </p:tav>
                                      </p:tavLst>
                                    </p:anim>
                                  </p:childTnLst>
                                </p:cTn>
                              </p:par>
                            </p:childTnLst>
                          </p:cTn>
                        </p:par>
                        <p:par>
                          <p:cTn id="68" fill="hold">
                            <p:stCondLst>
                              <p:cond delay="4000"/>
                            </p:stCondLst>
                            <p:childTnLst>
                              <p:par>
                                <p:cTn id="69" presetID="2" presetClass="entr" presetSubtype="4" accel="20000" decel="80000" fill="hold" grpId="0" nodeType="after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ppt_x"/>
                                          </p:val>
                                        </p:tav>
                                        <p:tav tm="100000">
                                          <p:val>
                                            <p:strVal val="#ppt_x"/>
                                          </p:val>
                                        </p:tav>
                                      </p:tavLst>
                                    </p:anim>
                                    <p:anim calcmode="lin" valueType="num">
                                      <p:cBhvr additive="base">
                                        <p:cTn id="72" dur="500" fill="hold"/>
                                        <p:tgtEl>
                                          <p:spTgt spid="18"/>
                                        </p:tgtEl>
                                        <p:attrNameLst>
                                          <p:attrName>ppt_y</p:attrName>
                                        </p:attrNameLst>
                                      </p:cBhvr>
                                      <p:tavLst>
                                        <p:tav tm="0">
                                          <p:val>
                                            <p:strVal val="1+#ppt_h/2"/>
                                          </p:val>
                                        </p:tav>
                                        <p:tav tm="100000">
                                          <p:val>
                                            <p:strVal val="#ppt_y"/>
                                          </p:val>
                                        </p:tav>
                                      </p:tavLst>
                                    </p:anim>
                                  </p:childTnLst>
                                </p:cTn>
                              </p:par>
                            </p:childTnLst>
                          </p:cTn>
                        </p:par>
                        <p:par>
                          <p:cTn id="73" fill="hold">
                            <p:stCondLst>
                              <p:cond delay="4500"/>
                            </p:stCondLst>
                            <p:childTnLst>
                              <p:par>
                                <p:cTn id="74" presetID="49" presetClass="entr" presetSubtype="0" decel="100000" fill="hold" grpId="0" nodeType="after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p:cTn id="76" dur="500" fill="hold"/>
                                        <p:tgtEl>
                                          <p:spTgt spid="19"/>
                                        </p:tgtEl>
                                        <p:attrNameLst>
                                          <p:attrName>ppt_w</p:attrName>
                                        </p:attrNameLst>
                                      </p:cBhvr>
                                      <p:tavLst>
                                        <p:tav tm="0">
                                          <p:val>
                                            <p:fltVal val="0"/>
                                          </p:val>
                                        </p:tav>
                                        <p:tav tm="100000">
                                          <p:val>
                                            <p:strVal val="#ppt_w"/>
                                          </p:val>
                                        </p:tav>
                                      </p:tavLst>
                                    </p:anim>
                                    <p:anim calcmode="lin" valueType="num">
                                      <p:cBhvr>
                                        <p:cTn id="77" dur="500" fill="hold"/>
                                        <p:tgtEl>
                                          <p:spTgt spid="19"/>
                                        </p:tgtEl>
                                        <p:attrNameLst>
                                          <p:attrName>ppt_h</p:attrName>
                                        </p:attrNameLst>
                                      </p:cBhvr>
                                      <p:tavLst>
                                        <p:tav tm="0">
                                          <p:val>
                                            <p:fltVal val="0"/>
                                          </p:val>
                                        </p:tav>
                                        <p:tav tm="100000">
                                          <p:val>
                                            <p:strVal val="#ppt_h"/>
                                          </p:val>
                                        </p:tav>
                                      </p:tavLst>
                                    </p:anim>
                                    <p:anim calcmode="lin" valueType="num">
                                      <p:cBhvr>
                                        <p:cTn id="78" dur="500" fill="hold"/>
                                        <p:tgtEl>
                                          <p:spTgt spid="19"/>
                                        </p:tgtEl>
                                        <p:attrNameLst>
                                          <p:attrName>style.rotation</p:attrName>
                                        </p:attrNameLst>
                                      </p:cBhvr>
                                      <p:tavLst>
                                        <p:tav tm="0">
                                          <p:val>
                                            <p:fltVal val="360"/>
                                          </p:val>
                                        </p:tav>
                                        <p:tav tm="100000">
                                          <p:val>
                                            <p:fltVal val="0"/>
                                          </p:val>
                                        </p:tav>
                                      </p:tavLst>
                                    </p:anim>
                                    <p:animEffect transition="in" filter="fade">
                                      <p:cBhvr>
                                        <p:cTn id="79" dur="500"/>
                                        <p:tgtEl>
                                          <p:spTgt spid="19"/>
                                        </p:tgtEl>
                                      </p:cBhvr>
                                    </p:animEffect>
                                  </p:childTnLst>
                                </p:cTn>
                              </p:par>
                              <p:par>
                                <p:cTn id="80" presetID="2" presetClass="entr" presetSubtype="4" accel="20000" decel="8000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 calcmode="lin" valueType="num">
                                      <p:cBhvr additive="base">
                                        <p:cTn id="82" dur="500" fill="hold"/>
                                        <p:tgtEl>
                                          <p:spTgt spid="24"/>
                                        </p:tgtEl>
                                        <p:attrNameLst>
                                          <p:attrName>ppt_x</p:attrName>
                                        </p:attrNameLst>
                                      </p:cBhvr>
                                      <p:tavLst>
                                        <p:tav tm="0">
                                          <p:val>
                                            <p:strVal val="#ppt_x"/>
                                          </p:val>
                                        </p:tav>
                                        <p:tav tm="100000">
                                          <p:val>
                                            <p:strVal val="#ppt_x"/>
                                          </p:val>
                                        </p:tav>
                                      </p:tavLst>
                                    </p:anim>
                                    <p:anim calcmode="lin" valueType="num">
                                      <p:cBhvr additive="base">
                                        <p:cTn id="83" dur="500" fill="hold"/>
                                        <p:tgtEl>
                                          <p:spTgt spid="24"/>
                                        </p:tgtEl>
                                        <p:attrNameLst>
                                          <p:attrName>ppt_y</p:attrName>
                                        </p:attrNameLst>
                                      </p:cBhvr>
                                      <p:tavLst>
                                        <p:tav tm="0">
                                          <p:val>
                                            <p:strVal val="1+#ppt_h/2"/>
                                          </p:val>
                                        </p:tav>
                                        <p:tav tm="100000">
                                          <p:val>
                                            <p:strVal val="#ppt_y"/>
                                          </p:val>
                                        </p:tav>
                                      </p:tavLst>
                                    </p:anim>
                                  </p:childTnLst>
                                </p:cTn>
                              </p:par>
                            </p:childTnLst>
                          </p:cTn>
                        </p:par>
                        <p:par>
                          <p:cTn id="84" fill="hold">
                            <p:stCondLst>
                              <p:cond delay="50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2" grpId="0" animBg="1"/>
      <p:bldP spid="13" grpId="0" animBg="1"/>
      <p:bldP spid="15" grpId="0" animBg="1"/>
      <p:bldP spid="16" grpId="0" animBg="1"/>
      <p:bldP spid="18" grpId="0" animBg="1"/>
      <p:bldP spid="19" grpId="0" animBg="1"/>
      <p:bldP spid="20" grpId="0"/>
      <p:bldP spid="21" grpId="0"/>
      <p:bldP spid="22" grpId="0"/>
      <p:bldP spid="23" grpId="0"/>
      <p:bldP spid="24" grpId="0"/>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hevron 16"/>
          <p:cNvSpPr/>
          <p:nvPr/>
        </p:nvSpPr>
        <p:spPr>
          <a:xfrm>
            <a:off x="2447908" y="4050769"/>
            <a:ext cx="2441939" cy="1927163"/>
          </a:xfrm>
          <a:prstGeom prst="chevron">
            <a:avLst>
              <a:gd name="adj" fmla="val 20758"/>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horz" lIns="91440" tIns="0" bIns="45720" rtlCol="0" anchor="ctr" anchorCtr="0"/>
          <a:lstStyle/>
          <a:p>
            <a:pPr algn="ctr"/>
            <a:endParaRPr lang="en-US" sz="667" dirty="0">
              <a:solidFill>
                <a:srgbClr val="FFFFFF"/>
              </a:solidFill>
            </a:endParaRPr>
          </a:p>
        </p:txBody>
      </p:sp>
      <p:sp>
        <p:nvSpPr>
          <p:cNvPr id="20" name="Chevron 19"/>
          <p:cNvSpPr/>
          <p:nvPr/>
        </p:nvSpPr>
        <p:spPr>
          <a:xfrm>
            <a:off x="4596080" y="1973295"/>
            <a:ext cx="2523273" cy="1927163"/>
          </a:xfrm>
          <a:prstGeom prst="chevron">
            <a:avLst>
              <a:gd name="adj" fmla="val 20758"/>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horz" lIns="91440" tIns="0" bIns="45720" rtlCol="0" anchor="ctr" anchorCtr="0"/>
          <a:lstStyle/>
          <a:p>
            <a:pPr algn="ctr"/>
            <a:endParaRPr lang="en-US" sz="667" dirty="0">
              <a:solidFill>
                <a:srgbClr val="FFFFFF"/>
              </a:solidFill>
            </a:endParaRPr>
          </a:p>
        </p:txBody>
      </p:sp>
      <p:sp>
        <p:nvSpPr>
          <p:cNvPr id="23" name="Chevron 22"/>
          <p:cNvSpPr/>
          <p:nvPr/>
        </p:nvSpPr>
        <p:spPr>
          <a:xfrm>
            <a:off x="2415486" y="1973295"/>
            <a:ext cx="2474361" cy="1927163"/>
          </a:xfrm>
          <a:prstGeom prst="chevron">
            <a:avLst>
              <a:gd name="adj" fmla="val 20758"/>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horz" lIns="91440" tIns="0" bIns="45720" rtlCol="0" anchor="ctr" anchorCtr="0"/>
          <a:lstStyle/>
          <a:p>
            <a:pPr algn="ctr"/>
            <a:endParaRPr lang="en-US" sz="667" dirty="0">
              <a:solidFill>
                <a:srgbClr val="FFFFFF"/>
              </a:solidFill>
            </a:endParaRPr>
          </a:p>
        </p:txBody>
      </p:sp>
      <p:sp>
        <p:nvSpPr>
          <p:cNvPr id="26" name="Pentagon 25"/>
          <p:cNvSpPr/>
          <p:nvPr/>
        </p:nvSpPr>
        <p:spPr>
          <a:xfrm>
            <a:off x="629800" y="1973295"/>
            <a:ext cx="2079453" cy="1927163"/>
          </a:xfrm>
          <a:prstGeom prst="homePlate">
            <a:avLst>
              <a:gd name="adj" fmla="val 22102"/>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lIns="45720" tIns="0" bIns="45720" rtlCol="0" anchor="ctr" anchorCtr="0"/>
          <a:lstStyle/>
          <a:p>
            <a:pPr algn="ctr"/>
            <a:endParaRPr lang="en-US" sz="667" dirty="0">
              <a:solidFill>
                <a:srgbClr val="FFFFFF"/>
              </a:solidFill>
            </a:endParaRPr>
          </a:p>
        </p:txBody>
      </p:sp>
      <p:sp>
        <p:nvSpPr>
          <p:cNvPr id="27" name="Chevron 26"/>
          <p:cNvSpPr/>
          <p:nvPr/>
        </p:nvSpPr>
        <p:spPr>
          <a:xfrm>
            <a:off x="4596080" y="4050769"/>
            <a:ext cx="2523273" cy="1927163"/>
          </a:xfrm>
          <a:prstGeom prst="chevron">
            <a:avLst>
              <a:gd name="adj" fmla="val 20758"/>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vert="horz" lIns="91440" tIns="0" bIns="45720" rtlCol="0" anchor="ctr" anchorCtr="0"/>
          <a:lstStyle/>
          <a:p>
            <a:pPr algn="ctr"/>
            <a:endParaRPr lang="en-US" sz="667" dirty="0">
              <a:solidFill>
                <a:srgbClr val="FFFFFF"/>
              </a:solidFill>
            </a:endParaRPr>
          </a:p>
        </p:txBody>
      </p:sp>
      <p:sp>
        <p:nvSpPr>
          <p:cNvPr id="4" name="Oval 3"/>
          <p:cNvSpPr/>
          <p:nvPr/>
        </p:nvSpPr>
        <p:spPr>
          <a:xfrm>
            <a:off x="2371854" y="2696116"/>
            <a:ext cx="524365" cy="524365"/>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bIns="68580" rtlCol="0" anchor="ctr"/>
          <a:lstStyle/>
          <a:p>
            <a:pPr algn="ctr"/>
            <a:endParaRPr lang="en-US" sz="1600" dirty="0">
              <a:solidFill>
                <a:schemeClr val="accent1"/>
              </a:solidFill>
              <a:latin typeface="Lato Light"/>
              <a:cs typeface="Lato Light"/>
            </a:endParaRPr>
          </a:p>
        </p:txBody>
      </p:sp>
      <p:sp>
        <p:nvSpPr>
          <p:cNvPr id="28" name="Oval 27"/>
          <p:cNvSpPr/>
          <p:nvPr/>
        </p:nvSpPr>
        <p:spPr>
          <a:xfrm>
            <a:off x="4564505" y="2696116"/>
            <a:ext cx="524365" cy="524365"/>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bIns="68580" rtlCol="0" anchor="ctr"/>
          <a:lstStyle/>
          <a:p>
            <a:pPr algn="ctr"/>
            <a:endParaRPr lang="en-US" sz="1600" dirty="0">
              <a:solidFill>
                <a:schemeClr val="accent3"/>
              </a:solidFill>
              <a:latin typeface="Lato Light"/>
              <a:cs typeface="Lato Light"/>
            </a:endParaRPr>
          </a:p>
        </p:txBody>
      </p:sp>
      <p:sp>
        <p:nvSpPr>
          <p:cNvPr id="30" name="Oval 29"/>
          <p:cNvSpPr/>
          <p:nvPr/>
        </p:nvSpPr>
        <p:spPr>
          <a:xfrm>
            <a:off x="4596080" y="4752166"/>
            <a:ext cx="524365" cy="524365"/>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bIns="68580" rtlCol="0" anchor="ctr"/>
          <a:lstStyle/>
          <a:p>
            <a:pPr algn="ctr"/>
            <a:endParaRPr lang="en-US" sz="1600" dirty="0">
              <a:solidFill>
                <a:schemeClr val="accent6"/>
              </a:solidFill>
              <a:latin typeface="Lato Light"/>
              <a:cs typeface="Lato Light"/>
            </a:endParaRPr>
          </a:p>
        </p:txBody>
      </p:sp>
      <p:sp>
        <p:nvSpPr>
          <p:cNvPr id="51" name="Rectangle 50"/>
          <p:cNvSpPr/>
          <p:nvPr/>
        </p:nvSpPr>
        <p:spPr>
          <a:xfrm>
            <a:off x="3135326" y="2570631"/>
            <a:ext cx="1085517" cy="732490"/>
          </a:xfrm>
          <a:prstGeom prst="rect">
            <a:avLst/>
          </a:prstGeom>
        </p:spPr>
        <p:txBody>
          <a:bodyPr wrap="none" lIns="91422" tIns="45711" rIns="91422" bIns="45711">
            <a:spAutoFit/>
          </a:bodyPr>
          <a:lstStyle/>
          <a:p>
            <a:pPr algn="ctr">
              <a:lnSpc>
                <a:spcPct val="130000"/>
              </a:lnSpc>
            </a:pPr>
            <a:r>
              <a:rPr lang="en-US" sz="1600" dirty="0">
                <a:solidFill>
                  <a:schemeClr val="bg1"/>
                </a:solidFill>
                <a:latin typeface="Roboto Regular"/>
                <a:ea typeface="Open Sans" panose="020B0606030504020204" pitchFamily="34" charset="0"/>
                <a:cs typeface="Roboto Regular"/>
              </a:rPr>
              <a:t>GEO-</a:t>
            </a:r>
          </a:p>
          <a:p>
            <a:pPr algn="ctr">
              <a:lnSpc>
                <a:spcPct val="130000"/>
              </a:lnSpc>
            </a:pPr>
            <a:r>
              <a:rPr lang="en-US" sz="1600" dirty="0">
                <a:solidFill>
                  <a:schemeClr val="bg1"/>
                </a:solidFill>
                <a:latin typeface="Roboto Regular"/>
                <a:ea typeface="Open Sans" panose="020B0606030504020204" pitchFamily="34" charset="0"/>
                <a:cs typeface="Roboto Regular"/>
              </a:rPr>
              <a:t>VIRGINIA</a:t>
            </a:r>
          </a:p>
        </p:txBody>
      </p:sp>
      <p:sp>
        <p:nvSpPr>
          <p:cNvPr id="53" name="Rectangle 52"/>
          <p:cNvSpPr/>
          <p:nvPr/>
        </p:nvSpPr>
        <p:spPr>
          <a:xfrm>
            <a:off x="5344574" y="2562180"/>
            <a:ext cx="1100201" cy="732490"/>
          </a:xfrm>
          <a:prstGeom prst="rect">
            <a:avLst/>
          </a:prstGeom>
        </p:spPr>
        <p:txBody>
          <a:bodyPr wrap="none" lIns="91422" tIns="45711" rIns="91422" bIns="45711">
            <a:spAutoFit/>
          </a:bodyPr>
          <a:lstStyle/>
          <a:p>
            <a:pPr algn="ctr">
              <a:lnSpc>
                <a:spcPct val="130000"/>
              </a:lnSpc>
            </a:pPr>
            <a:r>
              <a:rPr lang="en-US" sz="1600" dirty="0">
                <a:solidFill>
                  <a:schemeClr val="bg1"/>
                </a:solidFill>
                <a:latin typeface="Roboto Regular"/>
                <a:ea typeface="Open Sans" panose="020B0606030504020204" pitchFamily="34" charset="0"/>
                <a:cs typeface="Roboto Regular"/>
              </a:rPr>
              <a:t>DRINK</a:t>
            </a:r>
          </a:p>
          <a:p>
            <a:pPr algn="ctr">
              <a:lnSpc>
                <a:spcPct val="130000"/>
              </a:lnSpc>
            </a:pPr>
            <a:r>
              <a:rPr lang="en-US" sz="1600" dirty="0">
                <a:solidFill>
                  <a:schemeClr val="bg1"/>
                </a:solidFill>
                <a:latin typeface="Roboto Regular"/>
                <a:ea typeface="Open Sans" panose="020B0606030504020204" pitchFamily="34" charset="0"/>
                <a:cs typeface="Roboto Regular"/>
              </a:rPr>
              <a:t>AT HOME</a:t>
            </a:r>
          </a:p>
        </p:txBody>
      </p:sp>
      <p:sp>
        <p:nvSpPr>
          <p:cNvPr id="57" name="Rectangle 56"/>
          <p:cNvSpPr/>
          <p:nvPr/>
        </p:nvSpPr>
        <p:spPr>
          <a:xfrm>
            <a:off x="9914341" y="2546742"/>
            <a:ext cx="1000046" cy="412402"/>
          </a:xfrm>
          <a:prstGeom prst="rect">
            <a:avLst/>
          </a:prstGeom>
        </p:spPr>
        <p:txBody>
          <a:bodyPr wrap="none" lIns="91422" tIns="45711" rIns="91422" bIns="45711">
            <a:spAutoFit/>
          </a:bodyPr>
          <a:lstStyle/>
          <a:p>
            <a:pPr algn="ctr">
              <a:lnSpc>
                <a:spcPct val="130000"/>
              </a:lnSpc>
            </a:pPr>
            <a:r>
              <a:rPr lang="en-US" sz="1600" dirty="0">
                <a:solidFill>
                  <a:schemeClr val="bg1"/>
                </a:solidFill>
                <a:latin typeface="Roboto Regular"/>
                <a:ea typeface="Open Sans" panose="020B0606030504020204" pitchFamily="34" charset="0"/>
                <a:cs typeface="Roboto Regular"/>
              </a:rPr>
              <a:t>STEP 05</a:t>
            </a:r>
          </a:p>
        </p:txBody>
      </p:sp>
      <p:sp>
        <p:nvSpPr>
          <p:cNvPr id="59" name="Rectangle 58"/>
          <p:cNvSpPr/>
          <p:nvPr/>
        </p:nvSpPr>
        <p:spPr>
          <a:xfrm>
            <a:off x="908299" y="2570631"/>
            <a:ext cx="1241009" cy="732490"/>
          </a:xfrm>
          <a:prstGeom prst="rect">
            <a:avLst/>
          </a:prstGeom>
        </p:spPr>
        <p:txBody>
          <a:bodyPr wrap="none" lIns="91422" tIns="45711" rIns="91422" bIns="45711">
            <a:spAutoFit/>
          </a:bodyPr>
          <a:lstStyle/>
          <a:p>
            <a:pPr algn="ctr">
              <a:lnSpc>
                <a:spcPct val="130000"/>
              </a:lnSpc>
            </a:pPr>
            <a:r>
              <a:rPr lang="en-US" sz="1600" dirty="0">
                <a:solidFill>
                  <a:schemeClr val="bg1"/>
                </a:solidFill>
                <a:latin typeface="Roboto Regular"/>
                <a:ea typeface="Open Sans" panose="020B0606030504020204" pitchFamily="34" charset="0"/>
                <a:cs typeface="Roboto Regular"/>
              </a:rPr>
              <a:t>SPIRIT </a:t>
            </a:r>
          </a:p>
          <a:p>
            <a:pPr algn="ctr">
              <a:lnSpc>
                <a:spcPct val="130000"/>
              </a:lnSpc>
            </a:pPr>
            <a:r>
              <a:rPr lang="en-US" sz="1600" dirty="0">
                <a:solidFill>
                  <a:schemeClr val="bg1"/>
                </a:solidFill>
                <a:latin typeface="Roboto Regular"/>
                <a:ea typeface="Open Sans" panose="020B0606030504020204" pitchFamily="34" charset="0"/>
                <a:cs typeface="Roboto Regular"/>
              </a:rPr>
              <a:t>DRINKERS</a:t>
            </a:r>
          </a:p>
        </p:txBody>
      </p:sp>
      <p:sp>
        <p:nvSpPr>
          <p:cNvPr id="2" name="Plus Sign 1">
            <a:extLst>
              <a:ext uri="{FF2B5EF4-FFF2-40B4-BE49-F238E27FC236}">
                <a16:creationId xmlns:a16="http://schemas.microsoft.com/office/drawing/2014/main" id="{62DE141D-13C0-4075-BAFD-28A5312178DA}"/>
              </a:ext>
            </a:extLst>
          </p:cNvPr>
          <p:cNvSpPr/>
          <p:nvPr/>
        </p:nvSpPr>
        <p:spPr>
          <a:xfrm>
            <a:off x="2495984" y="2846427"/>
            <a:ext cx="262183" cy="237393"/>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Pentagon 25">
            <a:extLst>
              <a:ext uri="{FF2B5EF4-FFF2-40B4-BE49-F238E27FC236}">
                <a16:creationId xmlns:a16="http://schemas.microsoft.com/office/drawing/2014/main" id="{A76B3C7A-360A-4C55-8ABF-639AF0B62F79}"/>
              </a:ext>
            </a:extLst>
          </p:cNvPr>
          <p:cNvSpPr/>
          <p:nvPr/>
        </p:nvSpPr>
        <p:spPr>
          <a:xfrm>
            <a:off x="629800" y="4050769"/>
            <a:ext cx="2079453" cy="1927163"/>
          </a:xfrm>
          <a:prstGeom prst="homePlate">
            <a:avLst>
              <a:gd name="adj" fmla="val 22102"/>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lIns="45720" tIns="0" bIns="45720" rtlCol="0" anchor="ctr" anchorCtr="0"/>
          <a:lstStyle/>
          <a:p>
            <a:pPr algn="ctr"/>
            <a:endParaRPr lang="en-US" sz="667" dirty="0">
              <a:solidFill>
                <a:srgbClr val="FFFFFF"/>
              </a:solidFill>
            </a:endParaRPr>
          </a:p>
        </p:txBody>
      </p:sp>
      <p:sp>
        <p:nvSpPr>
          <p:cNvPr id="39" name="Oval 38">
            <a:extLst>
              <a:ext uri="{FF2B5EF4-FFF2-40B4-BE49-F238E27FC236}">
                <a16:creationId xmlns:a16="http://schemas.microsoft.com/office/drawing/2014/main" id="{CBA55359-D567-413F-95B2-305ABEC0AA1D}"/>
              </a:ext>
            </a:extLst>
          </p:cNvPr>
          <p:cNvSpPr/>
          <p:nvPr/>
        </p:nvSpPr>
        <p:spPr>
          <a:xfrm>
            <a:off x="2415486" y="4752166"/>
            <a:ext cx="524365" cy="524365"/>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bIns="68580" rtlCol="0" anchor="ctr"/>
          <a:lstStyle/>
          <a:p>
            <a:pPr algn="ctr"/>
            <a:endParaRPr lang="en-US" sz="1600" dirty="0">
              <a:solidFill>
                <a:schemeClr val="accent1"/>
              </a:solidFill>
              <a:latin typeface="Lato Light"/>
              <a:cs typeface="Lato Light"/>
            </a:endParaRPr>
          </a:p>
        </p:txBody>
      </p:sp>
      <p:sp>
        <p:nvSpPr>
          <p:cNvPr id="40" name="Plus Sign 39">
            <a:extLst>
              <a:ext uri="{FF2B5EF4-FFF2-40B4-BE49-F238E27FC236}">
                <a16:creationId xmlns:a16="http://schemas.microsoft.com/office/drawing/2014/main" id="{4C393A41-6DA6-42E0-B15F-75FB4EFD7373}"/>
              </a:ext>
            </a:extLst>
          </p:cNvPr>
          <p:cNvSpPr/>
          <p:nvPr/>
        </p:nvSpPr>
        <p:spPr>
          <a:xfrm>
            <a:off x="2511121" y="4895651"/>
            <a:ext cx="262183" cy="237393"/>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Plus Sign 40">
            <a:extLst>
              <a:ext uri="{FF2B5EF4-FFF2-40B4-BE49-F238E27FC236}">
                <a16:creationId xmlns:a16="http://schemas.microsoft.com/office/drawing/2014/main" id="{ABC13715-17E6-4350-ADAF-8A35603C5613}"/>
              </a:ext>
            </a:extLst>
          </p:cNvPr>
          <p:cNvSpPr/>
          <p:nvPr/>
        </p:nvSpPr>
        <p:spPr>
          <a:xfrm>
            <a:off x="4710937" y="4895651"/>
            <a:ext cx="262183" cy="237393"/>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Plus Sign 41">
            <a:extLst>
              <a:ext uri="{FF2B5EF4-FFF2-40B4-BE49-F238E27FC236}">
                <a16:creationId xmlns:a16="http://schemas.microsoft.com/office/drawing/2014/main" id="{83F7A8D1-26A2-4571-8393-01CC99C4276C}"/>
              </a:ext>
            </a:extLst>
          </p:cNvPr>
          <p:cNvSpPr/>
          <p:nvPr/>
        </p:nvSpPr>
        <p:spPr>
          <a:xfrm>
            <a:off x="4701262" y="2818179"/>
            <a:ext cx="262183" cy="237393"/>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7073009-A0A2-4A52-A76B-C2251963436A}"/>
              </a:ext>
            </a:extLst>
          </p:cNvPr>
          <p:cNvSpPr/>
          <p:nvPr/>
        </p:nvSpPr>
        <p:spPr>
          <a:xfrm>
            <a:off x="3135326" y="4544041"/>
            <a:ext cx="1085517" cy="732490"/>
          </a:xfrm>
          <a:prstGeom prst="rect">
            <a:avLst/>
          </a:prstGeom>
        </p:spPr>
        <p:txBody>
          <a:bodyPr wrap="none" lIns="91422" tIns="45711" rIns="91422" bIns="45711">
            <a:spAutoFit/>
          </a:bodyPr>
          <a:lstStyle/>
          <a:p>
            <a:pPr algn="ctr">
              <a:lnSpc>
                <a:spcPct val="130000"/>
              </a:lnSpc>
            </a:pPr>
            <a:r>
              <a:rPr lang="en-US" sz="1600" dirty="0">
                <a:solidFill>
                  <a:schemeClr val="bg1"/>
                </a:solidFill>
                <a:latin typeface="Roboto Regular"/>
                <a:ea typeface="Open Sans" panose="020B0606030504020204" pitchFamily="34" charset="0"/>
                <a:cs typeface="Roboto Regular"/>
              </a:rPr>
              <a:t>GEO-</a:t>
            </a:r>
          </a:p>
          <a:p>
            <a:pPr algn="ctr">
              <a:lnSpc>
                <a:spcPct val="130000"/>
              </a:lnSpc>
            </a:pPr>
            <a:r>
              <a:rPr lang="en-US" sz="1600" dirty="0">
                <a:solidFill>
                  <a:schemeClr val="bg1"/>
                </a:solidFill>
                <a:latin typeface="Roboto Regular"/>
                <a:ea typeface="Open Sans" panose="020B0606030504020204" pitchFamily="34" charset="0"/>
                <a:cs typeface="Roboto Regular"/>
              </a:rPr>
              <a:t>VIRGINIA</a:t>
            </a:r>
          </a:p>
        </p:txBody>
      </p:sp>
      <p:sp>
        <p:nvSpPr>
          <p:cNvPr id="46" name="Rectangle 45">
            <a:extLst>
              <a:ext uri="{FF2B5EF4-FFF2-40B4-BE49-F238E27FC236}">
                <a16:creationId xmlns:a16="http://schemas.microsoft.com/office/drawing/2014/main" id="{85884819-5E29-46DF-8BA0-57DDA782A1D2}"/>
              </a:ext>
            </a:extLst>
          </p:cNvPr>
          <p:cNvSpPr/>
          <p:nvPr/>
        </p:nvSpPr>
        <p:spPr>
          <a:xfrm>
            <a:off x="5200433" y="4535590"/>
            <a:ext cx="1388484" cy="692479"/>
          </a:xfrm>
          <a:prstGeom prst="rect">
            <a:avLst/>
          </a:prstGeom>
        </p:spPr>
        <p:txBody>
          <a:bodyPr wrap="none" lIns="91422" tIns="45711" rIns="91422" bIns="45711">
            <a:spAutoFit/>
          </a:bodyPr>
          <a:lstStyle/>
          <a:p>
            <a:pPr algn="ctr">
              <a:lnSpc>
                <a:spcPct val="130000"/>
              </a:lnSpc>
            </a:pPr>
            <a:r>
              <a:rPr lang="en-US" sz="1600" dirty="0">
                <a:solidFill>
                  <a:schemeClr val="bg1"/>
                </a:solidFill>
                <a:latin typeface="Roboto Regular"/>
                <a:ea typeface="Open Sans" panose="020B0606030504020204" pitchFamily="34" charset="0"/>
                <a:cs typeface="Roboto Regular"/>
              </a:rPr>
              <a:t>DRINK OUT</a:t>
            </a:r>
          </a:p>
          <a:p>
            <a:pPr algn="ctr">
              <a:lnSpc>
                <a:spcPct val="130000"/>
              </a:lnSpc>
            </a:pPr>
            <a:r>
              <a:rPr lang="en-US" sz="1400" dirty="0">
                <a:solidFill>
                  <a:schemeClr val="bg1"/>
                </a:solidFill>
                <a:latin typeface="Roboto Regular"/>
                <a:ea typeface="Open Sans" panose="020B0606030504020204" pitchFamily="34" charset="0"/>
                <a:cs typeface="Roboto Regular"/>
              </a:rPr>
              <a:t>Restaurant/Bar</a:t>
            </a:r>
          </a:p>
        </p:txBody>
      </p:sp>
      <p:sp>
        <p:nvSpPr>
          <p:cNvPr id="48" name="Rectangle 47">
            <a:extLst>
              <a:ext uri="{FF2B5EF4-FFF2-40B4-BE49-F238E27FC236}">
                <a16:creationId xmlns:a16="http://schemas.microsoft.com/office/drawing/2014/main" id="{1E4E1EDE-FB2F-4104-89D5-8131A7A9F827}"/>
              </a:ext>
            </a:extLst>
          </p:cNvPr>
          <p:cNvSpPr/>
          <p:nvPr/>
        </p:nvSpPr>
        <p:spPr>
          <a:xfrm>
            <a:off x="908299" y="4544041"/>
            <a:ext cx="1241009" cy="732490"/>
          </a:xfrm>
          <a:prstGeom prst="rect">
            <a:avLst/>
          </a:prstGeom>
        </p:spPr>
        <p:txBody>
          <a:bodyPr wrap="none" lIns="91422" tIns="45711" rIns="91422" bIns="45711">
            <a:spAutoFit/>
          </a:bodyPr>
          <a:lstStyle/>
          <a:p>
            <a:pPr algn="ctr">
              <a:lnSpc>
                <a:spcPct val="130000"/>
              </a:lnSpc>
            </a:pPr>
            <a:r>
              <a:rPr lang="en-US" sz="1600" dirty="0">
                <a:solidFill>
                  <a:schemeClr val="bg1"/>
                </a:solidFill>
                <a:latin typeface="Roboto Regular"/>
                <a:ea typeface="Open Sans" panose="020B0606030504020204" pitchFamily="34" charset="0"/>
                <a:cs typeface="Roboto Regular"/>
              </a:rPr>
              <a:t>SPIRIT </a:t>
            </a:r>
          </a:p>
          <a:p>
            <a:pPr algn="ctr">
              <a:lnSpc>
                <a:spcPct val="130000"/>
              </a:lnSpc>
            </a:pPr>
            <a:r>
              <a:rPr lang="en-US" sz="1600" dirty="0">
                <a:solidFill>
                  <a:schemeClr val="bg1"/>
                </a:solidFill>
                <a:latin typeface="Roboto Regular"/>
                <a:ea typeface="Open Sans" panose="020B0606030504020204" pitchFamily="34" charset="0"/>
                <a:cs typeface="Roboto Regular"/>
              </a:rPr>
              <a:t>DRINKERS</a:t>
            </a:r>
          </a:p>
        </p:txBody>
      </p:sp>
      <p:sp>
        <p:nvSpPr>
          <p:cNvPr id="49" name="Title 1">
            <a:extLst>
              <a:ext uri="{FF2B5EF4-FFF2-40B4-BE49-F238E27FC236}">
                <a16:creationId xmlns:a16="http://schemas.microsoft.com/office/drawing/2014/main" id="{E184F0AD-16E4-4AE8-BE9D-F62B43754BA1}"/>
              </a:ext>
            </a:extLst>
          </p:cNvPr>
          <p:cNvSpPr txBox="1">
            <a:spLocks/>
          </p:cNvSpPr>
          <p:nvPr/>
        </p:nvSpPr>
        <p:spPr>
          <a:xfrm>
            <a:off x="419048" y="173903"/>
            <a:ext cx="11157817" cy="6605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50000"/>
                    <a:lumOff val="50000"/>
                  </a:schemeClr>
                </a:solidFill>
              </a:rPr>
              <a:t>Methodology/Approach – Step 1</a:t>
            </a:r>
          </a:p>
        </p:txBody>
      </p:sp>
      <p:sp>
        <p:nvSpPr>
          <p:cNvPr id="63" name="Rectangle 62">
            <a:extLst>
              <a:ext uri="{FF2B5EF4-FFF2-40B4-BE49-F238E27FC236}">
                <a16:creationId xmlns:a16="http://schemas.microsoft.com/office/drawing/2014/main" id="{D54736D1-2445-45DF-BA11-77B883983B66}"/>
              </a:ext>
            </a:extLst>
          </p:cNvPr>
          <p:cNvSpPr/>
          <p:nvPr/>
        </p:nvSpPr>
        <p:spPr>
          <a:xfrm>
            <a:off x="8101760" y="4193832"/>
            <a:ext cx="3187234" cy="1784099"/>
          </a:xfrm>
          <a:prstGeom prst="rect">
            <a:avLst/>
          </a:prstGeom>
          <a:noFill/>
          <a:ln w="38100"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dirty="0"/>
          </a:p>
        </p:txBody>
      </p:sp>
      <p:graphicFrame>
        <p:nvGraphicFramePr>
          <p:cNvPr id="64" name="Chart 63">
            <a:extLst>
              <a:ext uri="{FF2B5EF4-FFF2-40B4-BE49-F238E27FC236}">
                <a16:creationId xmlns:a16="http://schemas.microsoft.com/office/drawing/2014/main" id="{14CD0D4B-04F6-40E5-BFBA-AD04941D130B}"/>
              </a:ext>
            </a:extLst>
          </p:cNvPr>
          <p:cNvGraphicFramePr/>
          <p:nvPr>
            <p:extLst>
              <p:ext uri="{D42A27DB-BD31-4B8C-83A1-F6EECF244321}">
                <p14:modId xmlns:p14="http://schemas.microsoft.com/office/powerpoint/2010/main" val="2044444010"/>
              </p:ext>
            </p:extLst>
          </p:nvPr>
        </p:nvGraphicFramePr>
        <p:xfrm>
          <a:off x="8245100" y="1065251"/>
          <a:ext cx="2669287" cy="3019302"/>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FFB64BB-195D-4C96-AF02-1B2BF6BECEC5}"/>
              </a:ext>
            </a:extLst>
          </p:cNvPr>
          <p:cNvSpPr txBox="1"/>
          <p:nvPr/>
        </p:nvSpPr>
        <p:spPr>
          <a:xfrm>
            <a:off x="629800" y="833482"/>
            <a:ext cx="6249564" cy="830997"/>
          </a:xfrm>
          <a:prstGeom prst="rect">
            <a:avLst/>
          </a:prstGeom>
          <a:noFill/>
        </p:spPr>
        <p:txBody>
          <a:bodyPr wrap="square" rtlCol="0">
            <a:spAutoFit/>
          </a:bodyPr>
          <a:lstStyle/>
          <a:p>
            <a:r>
              <a:rPr lang="en-US" sz="1600" dirty="0">
                <a:solidFill>
                  <a:schemeClr val="tx1">
                    <a:lumMod val="50000"/>
                    <a:lumOff val="50000"/>
                  </a:schemeClr>
                </a:solidFill>
              </a:rPr>
              <a:t>Compare demographic and psychographic data between those that prefer to drink/socialize out vs those who prefer to drink/socialize at home.</a:t>
            </a:r>
            <a:endParaRPr lang="en-US" dirty="0"/>
          </a:p>
        </p:txBody>
      </p:sp>
      <p:sp>
        <p:nvSpPr>
          <p:cNvPr id="5" name="TextBox 4">
            <a:extLst>
              <a:ext uri="{FF2B5EF4-FFF2-40B4-BE49-F238E27FC236}">
                <a16:creationId xmlns:a16="http://schemas.microsoft.com/office/drawing/2014/main" id="{AA2D5DEC-7710-4CB7-8219-F15ED768CAB2}"/>
              </a:ext>
            </a:extLst>
          </p:cNvPr>
          <p:cNvSpPr txBox="1"/>
          <p:nvPr/>
        </p:nvSpPr>
        <p:spPr>
          <a:xfrm>
            <a:off x="8182771" y="4315390"/>
            <a:ext cx="3025211" cy="1600438"/>
          </a:xfrm>
          <a:prstGeom prst="rect">
            <a:avLst/>
          </a:prstGeom>
          <a:noFill/>
        </p:spPr>
        <p:txBody>
          <a:bodyPr wrap="square" rtlCol="0">
            <a:spAutoFit/>
          </a:bodyPr>
          <a:lstStyle/>
          <a:p>
            <a:r>
              <a:rPr lang="en-US" sz="1400" dirty="0">
                <a:solidFill>
                  <a:schemeClr val="tx1">
                    <a:lumMod val="50000"/>
                    <a:lumOff val="50000"/>
                  </a:schemeClr>
                </a:solidFill>
              </a:rPr>
              <a:t>Most favorable target would be those that prefer to drink at home and purchase from ABC. </a:t>
            </a:r>
          </a:p>
          <a:p>
            <a:endParaRPr lang="en-US" sz="1400" dirty="0">
              <a:solidFill>
                <a:schemeClr val="tx1">
                  <a:lumMod val="50000"/>
                  <a:lumOff val="50000"/>
                </a:schemeClr>
              </a:solidFill>
            </a:endParaRPr>
          </a:p>
          <a:p>
            <a:r>
              <a:rPr lang="en-US" sz="1400" dirty="0">
                <a:solidFill>
                  <a:schemeClr val="tx1">
                    <a:lumMod val="50000"/>
                    <a:lumOff val="50000"/>
                  </a:schemeClr>
                </a:solidFill>
              </a:rPr>
              <a:t>Only significant difference is age – A/22-34 &amp; A/50-59 prefer to drink at home.</a:t>
            </a:r>
          </a:p>
        </p:txBody>
      </p:sp>
    </p:spTree>
    <p:extLst>
      <p:ext uri="{BB962C8B-B14F-4D97-AF65-F5344CB8AC3E}">
        <p14:creationId xmlns:p14="http://schemas.microsoft.com/office/powerpoint/2010/main" val="22709663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hevron 16"/>
          <p:cNvSpPr/>
          <p:nvPr/>
        </p:nvSpPr>
        <p:spPr>
          <a:xfrm>
            <a:off x="1994981" y="3931128"/>
            <a:ext cx="2441939" cy="1927163"/>
          </a:xfrm>
          <a:prstGeom prst="chevron">
            <a:avLst>
              <a:gd name="adj" fmla="val 20758"/>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horz" lIns="91440" tIns="0" bIns="45720" rtlCol="0" anchor="ctr" anchorCtr="0"/>
          <a:lstStyle/>
          <a:p>
            <a:pPr algn="ctr"/>
            <a:endParaRPr lang="en-US" sz="667" dirty="0">
              <a:solidFill>
                <a:srgbClr val="FFFFFF"/>
              </a:solidFill>
            </a:endParaRPr>
          </a:p>
        </p:txBody>
      </p:sp>
      <p:sp>
        <p:nvSpPr>
          <p:cNvPr id="20" name="Chevron 19"/>
          <p:cNvSpPr/>
          <p:nvPr/>
        </p:nvSpPr>
        <p:spPr>
          <a:xfrm>
            <a:off x="4143153" y="1853654"/>
            <a:ext cx="2523273" cy="1927163"/>
          </a:xfrm>
          <a:prstGeom prst="chevron">
            <a:avLst>
              <a:gd name="adj" fmla="val 20758"/>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horz" lIns="91440" tIns="0" bIns="45720" rtlCol="0" anchor="ctr" anchorCtr="0"/>
          <a:lstStyle/>
          <a:p>
            <a:pPr algn="ctr"/>
            <a:endParaRPr lang="en-US" sz="667" dirty="0">
              <a:solidFill>
                <a:srgbClr val="FFFFFF"/>
              </a:solidFill>
            </a:endParaRPr>
          </a:p>
        </p:txBody>
      </p:sp>
      <p:sp>
        <p:nvSpPr>
          <p:cNvPr id="23" name="Chevron 22"/>
          <p:cNvSpPr/>
          <p:nvPr/>
        </p:nvSpPr>
        <p:spPr>
          <a:xfrm>
            <a:off x="1962559" y="1853654"/>
            <a:ext cx="2474361" cy="1927163"/>
          </a:xfrm>
          <a:prstGeom prst="chevron">
            <a:avLst>
              <a:gd name="adj" fmla="val 20758"/>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horz" lIns="91440" tIns="0" bIns="45720" rtlCol="0" anchor="ctr" anchorCtr="0"/>
          <a:lstStyle/>
          <a:p>
            <a:pPr algn="ctr"/>
            <a:endParaRPr lang="en-US" sz="667" dirty="0">
              <a:solidFill>
                <a:srgbClr val="FFFFFF"/>
              </a:solidFill>
            </a:endParaRPr>
          </a:p>
        </p:txBody>
      </p:sp>
      <p:sp>
        <p:nvSpPr>
          <p:cNvPr id="26" name="Pentagon 25"/>
          <p:cNvSpPr/>
          <p:nvPr/>
        </p:nvSpPr>
        <p:spPr>
          <a:xfrm>
            <a:off x="176873" y="1853654"/>
            <a:ext cx="2079453" cy="1927163"/>
          </a:xfrm>
          <a:prstGeom prst="homePlate">
            <a:avLst>
              <a:gd name="adj" fmla="val 22102"/>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lIns="45720" tIns="0" bIns="45720" rtlCol="0" anchor="ctr" anchorCtr="0"/>
          <a:lstStyle/>
          <a:p>
            <a:pPr algn="ctr"/>
            <a:endParaRPr lang="en-US" sz="667" dirty="0">
              <a:solidFill>
                <a:srgbClr val="FFFFFF"/>
              </a:solidFill>
            </a:endParaRPr>
          </a:p>
        </p:txBody>
      </p:sp>
      <p:sp>
        <p:nvSpPr>
          <p:cNvPr id="27" name="Chevron 26"/>
          <p:cNvSpPr/>
          <p:nvPr/>
        </p:nvSpPr>
        <p:spPr>
          <a:xfrm>
            <a:off x="6409382" y="1845202"/>
            <a:ext cx="2523273" cy="1927163"/>
          </a:xfrm>
          <a:prstGeom prst="chevron">
            <a:avLst>
              <a:gd name="adj" fmla="val 20758"/>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lIns="91440" tIns="0" bIns="45720" rtlCol="0" anchor="ctr" anchorCtr="0"/>
          <a:lstStyle/>
          <a:p>
            <a:pPr algn="ctr"/>
            <a:endParaRPr lang="en-US" sz="667" dirty="0">
              <a:solidFill>
                <a:srgbClr val="FFFFFF"/>
              </a:solidFill>
            </a:endParaRPr>
          </a:p>
        </p:txBody>
      </p:sp>
      <p:sp>
        <p:nvSpPr>
          <p:cNvPr id="4" name="Oval 3"/>
          <p:cNvSpPr/>
          <p:nvPr/>
        </p:nvSpPr>
        <p:spPr>
          <a:xfrm>
            <a:off x="1918927" y="2576475"/>
            <a:ext cx="524365" cy="524365"/>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bIns="68580" rtlCol="0" anchor="ctr"/>
          <a:lstStyle/>
          <a:p>
            <a:pPr algn="ctr"/>
            <a:endParaRPr lang="en-US" sz="1600" dirty="0">
              <a:solidFill>
                <a:schemeClr val="accent1"/>
              </a:solidFill>
              <a:latin typeface="Lato Light"/>
              <a:cs typeface="Lato Light"/>
            </a:endParaRPr>
          </a:p>
        </p:txBody>
      </p:sp>
      <p:sp>
        <p:nvSpPr>
          <p:cNvPr id="28" name="Oval 27"/>
          <p:cNvSpPr/>
          <p:nvPr/>
        </p:nvSpPr>
        <p:spPr>
          <a:xfrm>
            <a:off x="4111578" y="2576475"/>
            <a:ext cx="524365" cy="524365"/>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bIns="68580" rtlCol="0" anchor="ctr"/>
          <a:lstStyle/>
          <a:p>
            <a:pPr algn="ctr"/>
            <a:endParaRPr lang="en-US" sz="1600" dirty="0">
              <a:solidFill>
                <a:schemeClr val="accent3"/>
              </a:solidFill>
              <a:latin typeface="Lato Light"/>
              <a:cs typeface="Lato Light"/>
            </a:endParaRPr>
          </a:p>
        </p:txBody>
      </p:sp>
      <p:sp>
        <p:nvSpPr>
          <p:cNvPr id="51" name="Rectangle 50"/>
          <p:cNvSpPr/>
          <p:nvPr/>
        </p:nvSpPr>
        <p:spPr>
          <a:xfrm>
            <a:off x="2682399" y="2450990"/>
            <a:ext cx="1085517" cy="732490"/>
          </a:xfrm>
          <a:prstGeom prst="rect">
            <a:avLst/>
          </a:prstGeom>
        </p:spPr>
        <p:txBody>
          <a:bodyPr wrap="none" lIns="91422" tIns="45711" rIns="91422" bIns="45711">
            <a:spAutoFit/>
          </a:bodyPr>
          <a:lstStyle/>
          <a:p>
            <a:pPr algn="ctr">
              <a:lnSpc>
                <a:spcPct val="130000"/>
              </a:lnSpc>
            </a:pPr>
            <a:r>
              <a:rPr lang="en-US" sz="1600" dirty="0">
                <a:solidFill>
                  <a:schemeClr val="bg1"/>
                </a:solidFill>
                <a:latin typeface="Roboto Regular"/>
                <a:ea typeface="Open Sans" panose="020B0606030504020204" pitchFamily="34" charset="0"/>
                <a:cs typeface="Roboto Regular"/>
              </a:rPr>
              <a:t>GEO-</a:t>
            </a:r>
          </a:p>
          <a:p>
            <a:pPr algn="ctr">
              <a:lnSpc>
                <a:spcPct val="130000"/>
              </a:lnSpc>
            </a:pPr>
            <a:r>
              <a:rPr lang="en-US" sz="1600" dirty="0">
                <a:solidFill>
                  <a:schemeClr val="bg1"/>
                </a:solidFill>
                <a:latin typeface="Roboto Regular"/>
                <a:ea typeface="Open Sans" panose="020B0606030504020204" pitchFamily="34" charset="0"/>
                <a:cs typeface="Roboto Regular"/>
              </a:rPr>
              <a:t>VIRGINIA</a:t>
            </a:r>
          </a:p>
        </p:txBody>
      </p:sp>
      <p:sp>
        <p:nvSpPr>
          <p:cNvPr id="53" name="Rectangle 52"/>
          <p:cNvSpPr/>
          <p:nvPr/>
        </p:nvSpPr>
        <p:spPr>
          <a:xfrm>
            <a:off x="4891647" y="2442539"/>
            <a:ext cx="1100201" cy="732490"/>
          </a:xfrm>
          <a:prstGeom prst="rect">
            <a:avLst/>
          </a:prstGeom>
        </p:spPr>
        <p:txBody>
          <a:bodyPr wrap="none" lIns="91422" tIns="45711" rIns="91422" bIns="45711">
            <a:spAutoFit/>
          </a:bodyPr>
          <a:lstStyle/>
          <a:p>
            <a:pPr algn="ctr">
              <a:lnSpc>
                <a:spcPct val="130000"/>
              </a:lnSpc>
            </a:pPr>
            <a:r>
              <a:rPr lang="en-US" sz="1600" dirty="0">
                <a:solidFill>
                  <a:schemeClr val="bg1"/>
                </a:solidFill>
                <a:latin typeface="Roboto Regular"/>
                <a:ea typeface="Open Sans" panose="020B0606030504020204" pitchFamily="34" charset="0"/>
                <a:cs typeface="Roboto Regular"/>
              </a:rPr>
              <a:t>DRINK</a:t>
            </a:r>
          </a:p>
          <a:p>
            <a:pPr algn="ctr">
              <a:lnSpc>
                <a:spcPct val="130000"/>
              </a:lnSpc>
            </a:pPr>
            <a:r>
              <a:rPr lang="en-US" sz="1600" dirty="0">
                <a:solidFill>
                  <a:schemeClr val="bg1"/>
                </a:solidFill>
                <a:latin typeface="Roboto Regular"/>
                <a:ea typeface="Open Sans" panose="020B0606030504020204" pitchFamily="34" charset="0"/>
                <a:cs typeface="Roboto Regular"/>
              </a:rPr>
              <a:t>AT HOME</a:t>
            </a:r>
          </a:p>
        </p:txBody>
      </p:sp>
      <p:sp>
        <p:nvSpPr>
          <p:cNvPr id="57" name="Rectangle 56"/>
          <p:cNvSpPr/>
          <p:nvPr/>
        </p:nvSpPr>
        <p:spPr>
          <a:xfrm>
            <a:off x="9914341" y="2546742"/>
            <a:ext cx="1000046" cy="412402"/>
          </a:xfrm>
          <a:prstGeom prst="rect">
            <a:avLst/>
          </a:prstGeom>
        </p:spPr>
        <p:txBody>
          <a:bodyPr wrap="none" lIns="91422" tIns="45711" rIns="91422" bIns="45711">
            <a:spAutoFit/>
          </a:bodyPr>
          <a:lstStyle/>
          <a:p>
            <a:pPr algn="ctr">
              <a:lnSpc>
                <a:spcPct val="130000"/>
              </a:lnSpc>
            </a:pPr>
            <a:r>
              <a:rPr lang="en-US" sz="1600" dirty="0">
                <a:solidFill>
                  <a:schemeClr val="bg1"/>
                </a:solidFill>
                <a:latin typeface="Roboto Regular"/>
                <a:ea typeface="Open Sans" panose="020B0606030504020204" pitchFamily="34" charset="0"/>
                <a:cs typeface="Roboto Regular"/>
              </a:rPr>
              <a:t>STEP 05</a:t>
            </a:r>
          </a:p>
        </p:txBody>
      </p:sp>
      <p:sp>
        <p:nvSpPr>
          <p:cNvPr id="59" name="Rectangle 58"/>
          <p:cNvSpPr/>
          <p:nvPr/>
        </p:nvSpPr>
        <p:spPr>
          <a:xfrm>
            <a:off x="455372" y="2450990"/>
            <a:ext cx="1241009" cy="732490"/>
          </a:xfrm>
          <a:prstGeom prst="rect">
            <a:avLst/>
          </a:prstGeom>
        </p:spPr>
        <p:txBody>
          <a:bodyPr wrap="none" lIns="91422" tIns="45711" rIns="91422" bIns="45711">
            <a:spAutoFit/>
          </a:bodyPr>
          <a:lstStyle/>
          <a:p>
            <a:pPr algn="ctr">
              <a:lnSpc>
                <a:spcPct val="130000"/>
              </a:lnSpc>
            </a:pPr>
            <a:r>
              <a:rPr lang="en-US" sz="1600" dirty="0">
                <a:solidFill>
                  <a:schemeClr val="bg1"/>
                </a:solidFill>
                <a:latin typeface="Roboto Regular"/>
                <a:ea typeface="Open Sans" panose="020B0606030504020204" pitchFamily="34" charset="0"/>
                <a:cs typeface="Roboto Regular"/>
              </a:rPr>
              <a:t>SPIRIT </a:t>
            </a:r>
          </a:p>
          <a:p>
            <a:pPr algn="ctr">
              <a:lnSpc>
                <a:spcPct val="130000"/>
              </a:lnSpc>
            </a:pPr>
            <a:r>
              <a:rPr lang="en-US" sz="1600" dirty="0">
                <a:solidFill>
                  <a:schemeClr val="bg1"/>
                </a:solidFill>
                <a:latin typeface="Roboto Regular"/>
                <a:ea typeface="Open Sans" panose="020B0606030504020204" pitchFamily="34" charset="0"/>
                <a:cs typeface="Roboto Regular"/>
              </a:rPr>
              <a:t>DRINKERS</a:t>
            </a:r>
          </a:p>
        </p:txBody>
      </p:sp>
      <p:sp>
        <p:nvSpPr>
          <p:cNvPr id="2" name="Plus Sign 1">
            <a:extLst>
              <a:ext uri="{FF2B5EF4-FFF2-40B4-BE49-F238E27FC236}">
                <a16:creationId xmlns:a16="http://schemas.microsoft.com/office/drawing/2014/main" id="{62DE141D-13C0-4075-BAFD-28A5312178DA}"/>
              </a:ext>
            </a:extLst>
          </p:cNvPr>
          <p:cNvSpPr/>
          <p:nvPr/>
        </p:nvSpPr>
        <p:spPr>
          <a:xfrm>
            <a:off x="2043057" y="2726786"/>
            <a:ext cx="262183" cy="237393"/>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Pentagon 25">
            <a:extLst>
              <a:ext uri="{FF2B5EF4-FFF2-40B4-BE49-F238E27FC236}">
                <a16:creationId xmlns:a16="http://schemas.microsoft.com/office/drawing/2014/main" id="{A76B3C7A-360A-4C55-8ABF-639AF0B62F79}"/>
              </a:ext>
            </a:extLst>
          </p:cNvPr>
          <p:cNvSpPr/>
          <p:nvPr/>
        </p:nvSpPr>
        <p:spPr>
          <a:xfrm>
            <a:off x="176873" y="3931128"/>
            <a:ext cx="2079453" cy="1927163"/>
          </a:xfrm>
          <a:prstGeom prst="homePlate">
            <a:avLst>
              <a:gd name="adj" fmla="val 22102"/>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lIns="45720" tIns="0" bIns="45720" rtlCol="0" anchor="ctr" anchorCtr="0"/>
          <a:lstStyle/>
          <a:p>
            <a:pPr algn="ctr"/>
            <a:endParaRPr lang="en-US" sz="667" dirty="0">
              <a:solidFill>
                <a:srgbClr val="FFFFFF"/>
              </a:solidFill>
            </a:endParaRPr>
          </a:p>
        </p:txBody>
      </p:sp>
      <p:sp>
        <p:nvSpPr>
          <p:cNvPr id="39" name="Oval 38">
            <a:extLst>
              <a:ext uri="{FF2B5EF4-FFF2-40B4-BE49-F238E27FC236}">
                <a16:creationId xmlns:a16="http://schemas.microsoft.com/office/drawing/2014/main" id="{CBA55359-D567-413F-95B2-305ABEC0AA1D}"/>
              </a:ext>
            </a:extLst>
          </p:cNvPr>
          <p:cNvSpPr/>
          <p:nvPr/>
        </p:nvSpPr>
        <p:spPr>
          <a:xfrm>
            <a:off x="1962559" y="4632525"/>
            <a:ext cx="524365" cy="524365"/>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bIns="68580" rtlCol="0" anchor="ctr"/>
          <a:lstStyle/>
          <a:p>
            <a:pPr algn="ctr"/>
            <a:endParaRPr lang="en-US" sz="1600" dirty="0">
              <a:solidFill>
                <a:schemeClr val="accent1"/>
              </a:solidFill>
              <a:latin typeface="Lato Light"/>
              <a:cs typeface="Lato Light"/>
            </a:endParaRPr>
          </a:p>
        </p:txBody>
      </p:sp>
      <p:sp>
        <p:nvSpPr>
          <p:cNvPr id="40" name="Plus Sign 39">
            <a:extLst>
              <a:ext uri="{FF2B5EF4-FFF2-40B4-BE49-F238E27FC236}">
                <a16:creationId xmlns:a16="http://schemas.microsoft.com/office/drawing/2014/main" id="{4C393A41-6DA6-42E0-B15F-75FB4EFD7373}"/>
              </a:ext>
            </a:extLst>
          </p:cNvPr>
          <p:cNvSpPr/>
          <p:nvPr/>
        </p:nvSpPr>
        <p:spPr>
          <a:xfrm>
            <a:off x="2058194" y="4776010"/>
            <a:ext cx="262183" cy="237393"/>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Plus Sign 41">
            <a:extLst>
              <a:ext uri="{FF2B5EF4-FFF2-40B4-BE49-F238E27FC236}">
                <a16:creationId xmlns:a16="http://schemas.microsoft.com/office/drawing/2014/main" id="{83F7A8D1-26A2-4571-8393-01CC99C4276C}"/>
              </a:ext>
            </a:extLst>
          </p:cNvPr>
          <p:cNvSpPr/>
          <p:nvPr/>
        </p:nvSpPr>
        <p:spPr>
          <a:xfrm>
            <a:off x="4248335" y="2698538"/>
            <a:ext cx="262183" cy="237393"/>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7073009-A0A2-4A52-A76B-C2251963436A}"/>
              </a:ext>
            </a:extLst>
          </p:cNvPr>
          <p:cNvSpPr/>
          <p:nvPr/>
        </p:nvSpPr>
        <p:spPr>
          <a:xfrm>
            <a:off x="2682399" y="4424400"/>
            <a:ext cx="1085517" cy="732490"/>
          </a:xfrm>
          <a:prstGeom prst="rect">
            <a:avLst/>
          </a:prstGeom>
        </p:spPr>
        <p:txBody>
          <a:bodyPr wrap="none" lIns="91422" tIns="45711" rIns="91422" bIns="45711">
            <a:spAutoFit/>
          </a:bodyPr>
          <a:lstStyle/>
          <a:p>
            <a:pPr algn="ctr">
              <a:lnSpc>
                <a:spcPct val="130000"/>
              </a:lnSpc>
            </a:pPr>
            <a:r>
              <a:rPr lang="en-US" sz="1600" dirty="0">
                <a:solidFill>
                  <a:schemeClr val="bg1"/>
                </a:solidFill>
                <a:latin typeface="Roboto Regular"/>
                <a:ea typeface="Open Sans" panose="020B0606030504020204" pitchFamily="34" charset="0"/>
                <a:cs typeface="Roboto Regular"/>
              </a:rPr>
              <a:t>GEO-</a:t>
            </a:r>
          </a:p>
          <a:p>
            <a:pPr algn="ctr">
              <a:lnSpc>
                <a:spcPct val="130000"/>
              </a:lnSpc>
            </a:pPr>
            <a:r>
              <a:rPr lang="en-US" sz="1600" dirty="0">
                <a:solidFill>
                  <a:schemeClr val="bg1"/>
                </a:solidFill>
                <a:latin typeface="Roboto Regular"/>
                <a:ea typeface="Open Sans" panose="020B0606030504020204" pitchFamily="34" charset="0"/>
                <a:cs typeface="Roboto Regular"/>
              </a:rPr>
              <a:t>VIRGINIA</a:t>
            </a:r>
          </a:p>
        </p:txBody>
      </p:sp>
      <p:sp>
        <p:nvSpPr>
          <p:cNvPr id="46" name="Rectangle 45">
            <a:extLst>
              <a:ext uri="{FF2B5EF4-FFF2-40B4-BE49-F238E27FC236}">
                <a16:creationId xmlns:a16="http://schemas.microsoft.com/office/drawing/2014/main" id="{85884819-5E29-46DF-8BA0-57DDA782A1D2}"/>
              </a:ext>
            </a:extLst>
          </p:cNvPr>
          <p:cNvSpPr/>
          <p:nvPr/>
        </p:nvSpPr>
        <p:spPr>
          <a:xfrm>
            <a:off x="6862128" y="2491001"/>
            <a:ext cx="1747558" cy="732490"/>
          </a:xfrm>
          <a:prstGeom prst="rect">
            <a:avLst/>
          </a:prstGeom>
        </p:spPr>
        <p:txBody>
          <a:bodyPr wrap="none" lIns="91422" tIns="45711" rIns="91422" bIns="45711">
            <a:spAutoFit/>
          </a:bodyPr>
          <a:lstStyle/>
          <a:p>
            <a:pPr algn="ctr">
              <a:lnSpc>
                <a:spcPct val="130000"/>
              </a:lnSpc>
            </a:pPr>
            <a:r>
              <a:rPr lang="en-US" sz="1600" dirty="0">
                <a:solidFill>
                  <a:schemeClr val="bg1"/>
                </a:solidFill>
                <a:latin typeface="Roboto Regular"/>
                <a:ea typeface="Open Sans" panose="020B0606030504020204" pitchFamily="34" charset="0"/>
                <a:cs typeface="Roboto Regular"/>
              </a:rPr>
              <a:t>1- 4</a:t>
            </a:r>
          </a:p>
          <a:p>
            <a:pPr algn="ctr">
              <a:lnSpc>
                <a:spcPct val="130000"/>
              </a:lnSpc>
            </a:pPr>
            <a:r>
              <a:rPr lang="en-US" sz="1600" dirty="0">
                <a:solidFill>
                  <a:schemeClr val="bg1"/>
                </a:solidFill>
                <a:latin typeface="Roboto Regular"/>
                <a:ea typeface="Open Sans" panose="020B0606030504020204" pitchFamily="34" charset="0"/>
                <a:cs typeface="Roboto Regular"/>
              </a:rPr>
              <a:t>Drinks per Month</a:t>
            </a:r>
            <a:endParaRPr lang="en-US" sz="1400" dirty="0">
              <a:solidFill>
                <a:schemeClr val="bg1"/>
              </a:solidFill>
              <a:latin typeface="Roboto Regular"/>
              <a:ea typeface="Open Sans" panose="020B0606030504020204" pitchFamily="34" charset="0"/>
              <a:cs typeface="Roboto Regular"/>
            </a:endParaRPr>
          </a:p>
        </p:txBody>
      </p:sp>
      <p:sp>
        <p:nvSpPr>
          <p:cNvPr id="48" name="Rectangle 47">
            <a:extLst>
              <a:ext uri="{FF2B5EF4-FFF2-40B4-BE49-F238E27FC236}">
                <a16:creationId xmlns:a16="http://schemas.microsoft.com/office/drawing/2014/main" id="{1E4E1EDE-FB2F-4104-89D5-8131A7A9F827}"/>
              </a:ext>
            </a:extLst>
          </p:cNvPr>
          <p:cNvSpPr/>
          <p:nvPr/>
        </p:nvSpPr>
        <p:spPr>
          <a:xfrm>
            <a:off x="455372" y="4424400"/>
            <a:ext cx="1241009" cy="732490"/>
          </a:xfrm>
          <a:prstGeom prst="rect">
            <a:avLst/>
          </a:prstGeom>
        </p:spPr>
        <p:txBody>
          <a:bodyPr wrap="none" lIns="91422" tIns="45711" rIns="91422" bIns="45711">
            <a:spAutoFit/>
          </a:bodyPr>
          <a:lstStyle/>
          <a:p>
            <a:pPr algn="ctr">
              <a:lnSpc>
                <a:spcPct val="130000"/>
              </a:lnSpc>
            </a:pPr>
            <a:r>
              <a:rPr lang="en-US" sz="1600" dirty="0">
                <a:solidFill>
                  <a:schemeClr val="bg1"/>
                </a:solidFill>
                <a:latin typeface="Roboto Regular"/>
                <a:ea typeface="Open Sans" panose="020B0606030504020204" pitchFamily="34" charset="0"/>
                <a:cs typeface="Roboto Regular"/>
              </a:rPr>
              <a:t>SPIRIT </a:t>
            </a:r>
          </a:p>
          <a:p>
            <a:pPr algn="ctr">
              <a:lnSpc>
                <a:spcPct val="130000"/>
              </a:lnSpc>
            </a:pPr>
            <a:r>
              <a:rPr lang="en-US" sz="1600" dirty="0">
                <a:solidFill>
                  <a:schemeClr val="bg1"/>
                </a:solidFill>
                <a:latin typeface="Roboto Regular"/>
                <a:ea typeface="Open Sans" panose="020B0606030504020204" pitchFamily="34" charset="0"/>
                <a:cs typeface="Roboto Regular"/>
              </a:rPr>
              <a:t>DRINKERS</a:t>
            </a:r>
          </a:p>
        </p:txBody>
      </p:sp>
      <p:sp>
        <p:nvSpPr>
          <p:cNvPr id="49" name="Title 1">
            <a:extLst>
              <a:ext uri="{FF2B5EF4-FFF2-40B4-BE49-F238E27FC236}">
                <a16:creationId xmlns:a16="http://schemas.microsoft.com/office/drawing/2014/main" id="{E184F0AD-16E4-4AE8-BE9D-F62B43754BA1}"/>
              </a:ext>
            </a:extLst>
          </p:cNvPr>
          <p:cNvSpPr txBox="1">
            <a:spLocks/>
          </p:cNvSpPr>
          <p:nvPr/>
        </p:nvSpPr>
        <p:spPr>
          <a:xfrm>
            <a:off x="419048" y="173903"/>
            <a:ext cx="11157817" cy="6605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50000"/>
                    <a:lumOff val="50000"/>
                  </a:schemeClr>
                </a:solidFill>
              </a:rPr>
              <a:t>Methodology/Approach – Step 2</a:t>
            </a:r>
          </a:p>
        </p:txBody>
      </p:sp>
      <p:sp>
        <p:nvSpPr>
          <p:cNvPr id="63" name="Rectangle 62">
            <a:extLst>
              <a:ext uri="{FF2B5EF4-FFF2-40B4-BE49-F238E27FC236}">
                <a16:creationId xmlns:a16="http://schemas.microsoft.com/office/drawing/2014/main" id="{D54736D1-2445-45DF-BA11-77B883983B66}"/>
              </a:ext>
            </a:extLst>
          </p:cNvPr>
          <p:cNvSpPr/>
          <p:nvPr/>
        </p:nvSpPr>
        <p:spPr>
          <a:xfrm>
            <a:off x="9030295" y="4027646"/>
            <a:ext cx="2719302" cy="2373154"/>
          </a:xfrm>
          <a:prstGeom prst="rect">
            <a:avLst/>
          </a:prstGeom>
          <a:noFill/>
          <a:ln w="38100"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dirty="0"/>
          </a:p>
        </p:txBody>
      </p:sp>
      <p:sp>
        <p:nvSpPr>
          <p:cNvPr id="3" name="TextBox 2">
            <a:extLst>
              <a:ext uri="{FF2B5EF4-FFF2-40B4-BE49-F238E27FC236}">
                <a16:creationId xmlns:a16="http://schemas.microsoft.com/office/drawing/2014/main" id="{9FFB64BB-195D-4C96-AF02-1B2BF6BECEC5}"/>
              </a:ext>
            </a:extLst>
          </p:cNvPr>
          <p:cNvSpPr txBox="1"/>
          <p:nvPr/>
        </p:nvSpPr>
        <p:spPr>
          <a:xfrm>
            <a:off x="117052" y="899797"/>
            <a:ext cx="8069820" cy="1107996"/>
          </a:xfrm>
          <a:prstGeom prst="rect">
            <a:avLst/>
          </a:prstGeom>
          <a:noFill/>
        </p:spPr>
        <p:txBody>
          <a:bodyPr wrap="square" rtlCol="0">
            <a:spAutoFit/>
          </a:bodyPr>
          <a:lstStyle/>
          <a:p>
            <a:r>
              <a:rPr lang="en-US" sz="1600" dirty="0">
                <a:solidFill>
                  <a:schemeClr val="tx1">
                    <a:lumMod val="50000"/>
                    <a:lumOff val="50000"/>
                  </a:schemeClr>
                </a:solidFill>
              </a:rPr>
              <a:t>Using the more preferred “drink at home”, the next step was to determine if those who drink at home 1-4 times a month have different behaviors and demographics then those that drink 10+ times a month. </a:t>
            </a:r>
          </a:p>
          <a:p>
            <a:endParaRPr lang="en-US" dirty="0"/>
          </a:p>
        </p:txBody>
      </p:sp>
      <p:sp>
        <p:nvSpPr>
          <p:cNvPr id="5" name="TextBox 4">
            <a:extLst>
              <a:ext uri="{FF2B5EF4-FFF2-40B4-BE49-F238E27FC236}">
                <a16:creationId xmlns:a16="http://schemas.microsoft.com/office/drawing/2014/main" id="{AA2D5DEC-7710-4CB7-8219-F15ED768CAB2}"/>
              </a:ext>
            </a:extLst>
          </p:cNvPr>
          <p:cNvSpPr txBox="1"/>
          <p:nvPr/>
        </p:nvSpPr>
        <p:spPr>
          <a:xfrm>
            <a:off x="9166789" y="4094487"/>
            <a:ext cx="2582808" cy="2031325"/>
          </a:xfrm>
          <a:prstGeom prst="rect">
            <a:avLst/>
          </a:prstGeom>
          <a:noFill/>
        </p:spPr>
        <p:txBody>
          <a:bodyPr wrap="square" rtlCol="0">
            <a:spAutoFit/>
          </a:bodyPr>
          <a:lstStyle/>
          <a:p>
            <a:r>
              <a:rPr lang="en-US" sz="1400" dirty="0">
                <a:solidFill>
                  <a:schemeClr val="tx1">
                    <a:lumMod val="50000"/>
                    <a:lumOff val="50000"/>
                  </a:schemeClr>
                </a:solidFill>
              </a:rPr>
              <a:t>We found almost zero difference in demographics and behaviors between those who drink at home 1-4 times a month or 10+ times a month.  </a:t>
            </a:r>
          </a:p>
          <a:p>
            <a:endParaRPr lang="en-US" sz="1400" dirty="0">
              <a:solidFill>
                <a:schemeClr val="tx1">
                  <a:lumMod val="50000"/>
                  <a:lumOff val="50000"/>
                </a:schemeClr>
              </a:solidFill>
            </a:endParaRPr>
          </a:p>
          <a:p>
            <a:r>
              <a:rPr lang="en-US" sz="1400" dirty="0">
                <a:solidFill>
                  <a:schemeClr val="tx1">
                    <a:lumMod val="50000"/>
                    <a:lumOff val="50000"/>
                  </a:schemeClr>
                </a:solidFill>
              </a:rPr>
              <a:t>Statistically, there are no significant relevant differences.</a:t>
            </a:r>
          </a:p>
        </p:txBody>
      </p:sp>
      <p:sp>
        <p:nvSpPr>
          <p:cNvPr id="29" name="Chevron 19">
            <a:extLst>
              <a:ext uri="{FF2B5EF4-FFF2-40B4-BE49-F238E27FC236}">
                <a16:creationId xmlns:a16="http://schemas.microsoft.com/office/drawing/2014/main" id="{53292465-4227-4DF0-9E7C-B957E250B173}"/>
              </a:ext>
            </a:extLst>
          </p:cNvPr>
          <p:cNvSpPr/>
          <p:nvPr/>
        </p:nvSpPr>
        <p:spPr>
          <a:xfrm>
            <a:off x="4141327" y="3956116"/>
            <a:ext cx="2523273" cy="1927163"/>
          </a:xfrm>
          <a:prstGeom prst="chevron">
            <a:avLst>
              <a:gd name="adj" fmla="val 20758"/>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horz" lIns="91440" tIns="0" bIns="45720" rtlCol="0" anchor="ctr" anchorCtr="0"/>
          <a:lstStyle/>
          <a:p>
            <a:pPr algn="ctr"/>
            <a:endParaRPr lang="en-US" sz="667" dirty="0">
              <a:solidFill>
                <a:srgbClr val="FFFFFF"/>
              </a:solidFill>
            </a:endParaRPr>
          </a:p>
        </p:txBody>
      </p:sp>
      <p:sp>
        <p:nvSpPr>
          <p:cNvPr id="31" name="Rectangle 30">
            <a:extLst>
              <a:ext uri="{FF2B5EF4-FFF2-40B4-BE49-F238E27FC236}">
                <a16:creationId xmlns:a16="http://schemas.microsoft.com/office/drawing/2014/main" id="{6454FCA9-0653-4001-A3BD-50B387FBE219}"/>
              </a:ext>
            </a:extLst>
          </p:cNvPr>
          <p:cNvSpPr/>
          <p:nvPr/>
        </p:nvSpPr>
        <p:spPr>
          <a:xfrm>
            <a:off x="4889821" y="4545001"/>
            <a:ext cx="1100201" cy="732490"/>
          </a:xfrm>
          <a:prstGeom prst="rect">
            <a:avLst/>
          </a:prstGeom>
        </p:spPr>
        <p:txBody>
          <a:bodyPr wrap="none" lIns="91422" tIns="45711" rIns="91422" bIns="45711">
            <a:spAutoFit/>
          </a:bodyPr>
          <a:lstStyle/>
          <a:p>
            <a:pPr algn="ctr">
              <a:lnSpc>
                <a:spcPct val="130000"/>
              </a:lnSpc>
            </a:pPr>
            <a:r>
              <a:rPr lang="en-US" sz="1600" dirty="0">
                <a:solidFill>
                  <a:schemeClr val="bg1"/>
                </a:solidFill>
                <a:latin typeface="Roboto Regular"/>
                <a:ea typeface="Open Sans" panose="020B0606030504020204" pitchFamily="34" charset="0"/>
                <a:cs typeface="Roboto Regular"/>
              </a:rPr>
              <a:t>DRINK</a:t>
            </a:r>
          </a:p>
          <a:p>
            <a:pPr algn="ctr">
              <a:lnSpc>
                <a:spcPct val="130000"/>
              </a:lnSpc>
            </a:pPr>
            <a:r>
              <a:rPr lang="en-US" sz="1600" dirty="0">
                <a:solidFill>
                  <a:schemeClr val="bg1"/>
                </a:solidFill>
                <a:latin typeface="Roboto Regular"/>
                <a:ea typeface="Open Sans" panose="020B0606030504020204" pitchFamily="34" charset="0"/>
                <a:cs typeface="Roboto Regular"/>
              </a:rPr>
              <a:t>AT HOME</a:t>
            </a:r>
          </a:p>
        </p:txBody>
      </p:sp>
      <p:sp>
        <p:nvSpPr>
          <p:cNvPr id="32" name="Oval 31">
            <a:extLst>
              <a:ext uri="{FF2B5EF4-FFF2-40B4-BE49-F238E27FC236}">
                <a16:creationId xmlns:a16="http://schemas.microsoft.com/office/drawing/2014/main" id="{18DB4A15-71BF-4938-B51B-889C4393ED82}"/>
              </a:ext>
            </a:extLst>
          </p:cNvPr>
          <p:cNvSpPr/>
          <p:nvPr/>
        </p:nvSpPr>
        <p:spPr>
          <a:xfrm>
            <a:off x="4143153" y="4632525"/>
            <a:ext cx="524365" cy="524365"/>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bIns="68580" rtlCol="0" anchor="ctr"/>
          <a:lstStyle/>
          <a:p>
            <a:pPr algn="ctr"/>
            <a:endParaRPr lang="en-US" sz="1600" dirty="0">
              <a:solidFill>
                <a:schemeClr val="accent6"/>
              </a:solidFill>
              <a:latin typeface="Lato Light"/>
              <a:cs typeface="Lato Light"/>
            </a:endParaRPr>
          </a:p>
        </p:txBody>
      </p:sp>
      <p:sp>
        <p:nvSpPr>
          <p:cNvPr id="33" name="Plus Sign 32">
            <a:extLst>
              <a:ext uri="{FF2B5EF4-FFF2-40B4-BE49-F238E27FC236}">
                <a16:creationId xmlns:a16="http://schemas.microsoft.com/office/drawing/2014/main" id="{03F40474-3254-4176-868B-97D50DC44D60}"/>
              </a:ext>
            </a:extLst>
          </p:cNvPr>
          <p:cNvSpPr/>
          <p:nvPr/>
        </p:nvSpPr>
        <p:spPr>
          <a:xfrm>
            <a:off x="4258010" y="4776010"/>
            <a:ext cx="262183" cy="237393"/>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hevron 26">
            <a:extLst>
              <a:ext uri="{FF2B5EF4-FFF2-40B4-BE49-F238E27FC236}">
                <a16:creationId xmlns:a16="http://schemas.microsoft.com/office/drawing/2014/main" id="{BD651403-D807-43BF-B9E4-F534A2966B27}"/>
              </a:ext>
            </a:extLst>
          </p:cNvPr>
          <p:cNvSpPr/>
          <p:nvPr/>
        </p:nvSpPr>
        <p:spPr>
          <a:xfrm>
            <a:off x="6370281" y="3956115"/>
            <a:ext cx="2523273" cy="1927163"/>
          </a:xfrm>
          <a:prstGeom prst="chevron">
            <a:avLst>
              <a:gd name="adj" fmla="val 20758"/>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lIns="91440" tIns="0" bIns="45720" rtlCol="0" anchor="ctr" anchorCtr="0"/>
          <a:lstStyle/>
          <a:p>
            <a:pPr algn="ctr"/>
            <a:endParaRPr lang="en-US" sz="667" dirty="0">
              <a:solidFill>
                <a:srgbClr val="FFFFFF"/>
              </a:solidFill>
            </a:endParaRPr>
          </a:p>
        </p:txBody>
      </p:sp>
      <p:sp>
        <p:nvSpPr>
          <p:cNvPr id="35" name="Rectangle 34">
            <a:extLst>
              <a:ext uri="{FF2B5EF4-FFF2-40B4-BE49-F238E27FC236}">
                <a16:creationId xmlns:a16="http://schemas.microsoft.com/office/drawing/2014/main" id="{33772B0F-C4A6-4150-98F3-152209F5D3B5}"/>
              </a:ext>
            </a:extLst>
          </p:cNvPr>
          <p:cNvSpPr/>
          <p:nvPr/>
        </p:nvSpPr>
        <p:spPr>
          <a:xfrm>
            <a:off x="6862128" y="4528461"/>
            <a:ext cx="1747558" cy="732490"/>
          </a:xfrm>
          <a:prstGeom prst="rect">
            <a:avLst/>
          </a:prstGeom>
        </p:spPr>
        <p:txBody>
          <a:bodyPr wrap="none" lIns="91422" tIns="45711" rIns="91422" bIns="45711">
            <a:spAutoFit/>
          </a:bodyPr>
          <a:lstStyle/>
          <a:p>
            <a:pPr algn="ctr">
              <a:lnSpc>
                <a:spcPct val="130000"/>
              </a:lnSpc>
            </a:pPr>
            <a:r>
              <a:rPr lang="en-US" sz="1600" dirty="0">
                <a:solidFill>
                  <a:schemeClr val="bg1"/>
                </a:solidFill>
                <a:latin typeface="Roboto Regular"/>
                <a:ea typeface="Open Sans" panose="020B0606030504020204" pitchFamily="34" charset="0"/>
                <a:cs typeface="Roboto Regular"/>
              </a:rPr>
              <a:t>10+</a:t>
            </a:r>
          </a:p>
          <a:p>
            <a:pPr algn="ctr">
              <a:lnSpc>
                <a:spcPct val="130000"/>
              </a:lnSpc>
            </a:pPr>
            <a:r>
              <a:rPr lang="en-US" sz="1600" dirty="0">
                <a:solidFill>
                  <a:schemeClr val="bg1"/>
                </a:solidFill>
                <a:latin typeface="Roboto Regular"/>
                <a:ea typeface="Open Sans" panose="020B0606030504020204" pitchFamily="34" charset="0"/>
                <a:cs typeface="Roboto Regular"/>
              </a:rPr>
              <a:t>Drinks per Month</a:t>
            </a:r>
            <a:endParaRPr lang="en-US" sz="1400" dirty="0">
              <a:solidFill>
                <a:schemeClr val="bg1"/>
              </a:solidFill>
              <a:latin typeface="Roboto Regular"/>
              <a:ea typeface="Open Sans" panose="020B0606030504020204" pitchFamily="34" charset="0"/>
              <a:cs typeface="Roboto Regular"/>
            </a:endParaRPr>
          </a:p>
        </p:txBody>
      </p:sp>
      <p:sp>
        <p:nvSpPr>
          <p:cNvPr id="36" name="Oval 35">
            <a:extLst>
              <a:ext uri="{FF2B5EF4-FFF2-40B4-BE49-F238E27FC236}">
                <a16:creationId xmlns:a16="http://schemas.microsoft.com/office/drawing/2014/main" id="{BA0A5E7A-A7EC-4A60-933C-3F990123EF91}"/>
              </a:ext>
            </a:extLst>
          </p:cNvPr>
          <p:cNvSpPr/>
          <p:nvPr/>
        </p:nvSpPr>
        <p:spPr>
          <a:xfrm>
            <a:off x="6402417" y="4640611"/>
            <a:ext cx="524365" cy="524365"/>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bIns="68580" rtlCol="0" anchor="ctr"/>
          <a:lstStyle/>
          <a:p>
            <a:pPr algn="ctr"/>
            <a:endParaRPr lang="en-US" sz="1600" dirty="0">
              <a:solidFill>
                <a:schemeClr val="accent3"/>
              </a:solidFill>
              <a:latin typeface="Lato Light"/>
              <a:cs typeface="Lato Light"/>
            </a:endParaRPr>
          </a:p>
        </p:txBody>
      </p:sp>
      <p:sp>
        <p:nvSpPr>
          <p:cNvPr id="37" name="Plus Sign 36">
            <a:extLst>
              <a:ext uri="{FF2B5EF4-FFF2-40B4-BE49-F238E27FC236}">
                <a16:creationId xmlns:a16="http://schemas.microsoft.com/office/drawing/2014/main" id="{02949DDC-E1A2-46EA-B4EB-9220562C5D03}"/>
              </a:ext>
            </a:extLst>
          </p:cNvPr>
          <p:cNvSpPr/>
          <p:nvPr/>
        </p:nvSpPr>
        <p:spPr>
          <a:xfrm>
            <a:off x="6539174" y="4762674"/>
            <a:ext cx="262183" cy="237393"/>
          </a:xfrm>
          <a:prstGeom prst="mathPlu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FF7FE92A-B4EE-410A-B248-75473E0E1B4E}"/>
              </a:ext>
            </a:extLst>
          </p:cNvPr>
          <p:cNvSpPr/>
          <p:nvPr/>
        </p:nvSpPr>
        <p:spPr>
          <a:xfrm>
            <a:off x="6426437" y="2581925"/>
            <a:ext cx="524365" cy="524365"/>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bIns="68580" rtlCol="0" anchor="ctr"/>
          <a:lstStyle/>
          <a:p>
            <a:pPr algn="ctr"/>
            <a:endParaRPr lang="en-US" sz="1600" dirty="0">
              <a:solidFill>
                <a:schemeClr val="accent3"/>
              </a:solidFill>
              <a:latin typeface="Lato Light"/>
              <a:cs typeface="Lato Light"/>
            </a:endParaRPr>
          </a:p>
        </p:txBody>
      </p:sp>
      <p:sp>
        <p:nvSpPr>
          <p:cNvPr id="44" name="Plus Sign 43">
            <a:extLst>
              <a:ext uri="{FF2B5EF4-FFF2-40B4-BE49-F238E27FC236}">
                <a16:creationId xmlns:a16="http://schemas.microsoft.com/office/drawing/2014/main" id="{2EB3C330-E4C8-4ACF-9684-382CB4BE0DC6}"/>
              </a:ext>
            </a:extLst>
          </p:cNvPr>
          <p:cNvSpPr/>
          <p:nvPr/>
        </p:nvSpPr>
        <p:spPr>
          <a:xfrm>
            <a:off x="6563194" y="2703988"/>
            <a:ext cx="262183" cy="237393"/>
          </a:xfrm>
          <a:prstGeom prst="mathPlu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7" name="Chart 46">
            <a:extLst>
              <a:ext uri="{FF2B5EF4-FFF2-40B4-BE49-F238E27FC236}">
                <a16:creationId xmlns:a16="http://schemas.microsoft.com/office/drawing/2014/main" id="{3661BE3D-C6AC-466F-B033-FEC4627C5EE5}"/>
              </a:ext>
            </a:extLst>
          </p:cNvPr>
          <p:cNvGraphicFramePr/>
          <p:nvPr>
            <p:extLst>
              <p:ext uri="{D42A27DB-BD31-4B8C-83A1-F6EECF244321}">
                <p14:modId xmlns:p14="http://schemas.microsoft.com/office/powerpoint/2010/main" val="858766130"/>
              </p:ext>
            </p:extLst>
          </p:nvPr>
        </p:nvGraphicFramePr>
        <p:xfrm>
          <a:off x="9183150" y="841001"/>
          <a:ext cx="2413592" cy="29398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026550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9914341" y="2546742"/>
            <a:ext cx="1000046" cy="412402"/>
          </a:xfrm>
          <a:prstGeom prst="rect">
            <a:avLst/>
          </a:prstGeom>
        </p:spPr>
        <p:txBody>
          <a:bodyPr wrap="none" lIns="91422" tIns="45711" rIns="91422" bIns="45711">
            <a:spAutoFit/>
          </a:bodyPr>
          <a:lstStyle/>
          <a:p>
            <a:pPr algn="ctr">
              <a:lnSpc>
                <a:spcPct val="130000"/>
              </a:lnSpc>
            </a:pPr>
            <a:r>
              <a:rPr lang="en-US" sz="1600" dirty="0">
                <a:solidFill>
                  <a:schemeClr val="bg1"/>
                </a:solidFill>
                <a:latin typeface="Roboto Regular"/>
                <a:ea typeface="Open Sans" panose="020B0606030504020204" pitchFamily="34" charset="0"/>
                <a:cs typeface="Roboto Regular"/>
              </a:rPr>
              <a:t>STEP 05</a:t>
            </a:r>
          </a:p>
        </p:txBody>
      </p:sp>
      <p:sp>
        <p:nvSpPr>
          <p:cNvPr id="49" name="Title 1">
            <a:extLst>
              <a:ext uri="{FF2B5EF4-FFF2-40B4-BE49-F238E27FC236}">
                <a16:creationId xmlns:a16="http://schemas.microsoft.com/office/drawing/2014/main" id="{E184F0AD-16E4-4AE8-BE9D-F62B43754BA1}"/>
              </a:ext>
            </a:extLst>
          </p:cNvPr>
          <p:cNvSpPr txBox="1">
            <a:spLocks/>
          </p:cNvSpPr>
          <p:nvPr/>
        </p:nvSpPr>
        <p:spPr>
          <a:xfrm>
            <a:off x="419048" y="173903"/>
            <a:ext cx="11157817" cy="6605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50000"/>
                    <a:lumOff val="50000"/>
                  </a:schemeClr>
                </a:solidFill>
              </a:rPr>
              <a:t>Methodology/Approach – Step 3</a:t>
            </a:r>
          </a:p>
        </p:txBody>
      </p:sp>
      <p:sp>
        <p:nvSpPr>
          <p:cNvPr id="63" name="Rectangle 62">
            <a:extLst>
              <a:ext uri="{FF2B5EF4-FFF2-40B4-BE49-F238E27FC236}">
                <a16:creationId xmlns:a16="http://schemas.microsoft.com/office/drawing/2014/main" id="{D54736D1-2445-45DF-BA11-77B883983B66}"/>
              </a:ext>
            </a:extLst>
          </p:cNvPr>
          <p:cNvSpPr/>
          <p:nvPr/>
        </p:nvSpPr>
        <p:spPr>
          <a:xfrm>
            <a:off x="594237" y="1502672"/>
            <a:ext cx="10767354" cy="1701921"/>
          </a:xfrm>
          <a:prstGeom prst="rect">
            <a:avLst/>
          </a:prstGeom>
          <a:noFill/>
          <a:ln w="38100"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dirty="0"/>
          </a:p>
        </p:txBody>
      </p:sp>
      <p:sp>
        <p:nvSpPr>
          <p:cNvPr id="5" name="TextBox 4">
            <a:extLst>
              <a:ext uri="{FF2B5EF4-FFF2-40B4-BE49-F238E27FC236}">
                <a16:creationId xmlns:a16="http://schemas.microsoft.com/office/drawing/2014/main" id="{AA2D5DEC-7710-4CB7-8219-F15ED768CAB2}"/>
              </a:ext>
            </a:extLst>
          </p:cNvPr>
          <p:cNvSpPr txBox="1"/>
          <p:nvPr/>
        </p:nvSpPr>
        <p:spPr>
          <a:xfrm>
            <a:off x="769426" y="1614969"/>
            <a:ext cx="10416976" cy="1477328"/>
          </a:xfrm>
          <a:prstGeom prst="rect">
            <a:avLst/>
          </a:prstGeom>
          <a:noFill/>
        </p:spPr>
        <p:txBody>
          <a:bodyPr wrap="square" rtlCol="0">
            <a:spAutoFit/>
          </a:bodyPr>
          <a:lstStyle/>
          <a:p>
            <a:pPr algn="ctr"/>
            <a:r>
              <a:rPr lang="en-US" dirty="0">
                <a:solidFill>
                  <a:schemeClr val="tx1">
                    <a:lumMod val="50000"/>
                    <a:lumOff val="50000"/>
                  </a:schemeClr>
                </a:solidFill>
              </a:rPr>
              <a:t>We repeated our methodology steps 1 &amp; 2 for both Beer and Wine Drinkers in Virginia.  We found that in almost all areas there were significant similarities and not enough variances to quantify a statistical difference. </a:t>
            </a:r>
          </a:p>
          <a:p>
            <a:pPr algn="ctr"/>
            <a:endParaRPr lang="en-US" dirty="0">
              <a:solidFill>
                <a:schemeClr val="tx1">
                  <a:lumMod val="50000"/>
                  <a:lumOff val="50000"/>
                </a:schemeClr>
              </a:solidFill>
            </a:endParaRPr>
          </a:p>
          <a:p>
            <a:pPr algn="ctr"/>
            <a:r>
              <a:rPr lang="en-US" dirty="0">
                <a:solidFill>
                  <a:schemeClr val="tx1">
                    <a:lumMod val="50000"/>
                    <a:lumOff val="50000"/>
                  </a:schemeClr>
                </a:solidFill>
              </a:rPr>
              <a:t>There is a slight skew in gender and age.</a:t>
            </a:r>
            <a:endParaRPr lang="en-US" sz="1400" dirty="0">
              <a:solidFill>
                <a:schemeClr val="tx1">
                  <a:lumMod val="50000"/>
                  <a:lumOff val="50000"/>
                </a:schemeClr>
              </a:solidFill>
            </a:endParaRPr>
          </a:p>
        </p:txBody>
      </p:sp>
      <p:pic>
        <p:nvPicPr>
          <p:cNvPr id="16" name="Picture 15">
            <a:extLst>
              <a:ext uri="{FF2B5EF4-FFF2-40B4-BE49-F238E27FC236}">
                <a16:creationId xmlns:a16="http://schemas.microsoft.com/office/drawing/2014/main" id="{A706CB3C-9B31-48A5-BA6D-A6FD56379E1D}"/>
              </a:ext>
            </a:extLst>
          </p:cNvPr>
          <p:cNvPicPr>
            <a:picLocks noChangeAspect="1"/>
          </p:cNvPicPr>
          <p:nvPr/>
        </p:nvPicPr>
        <p:blipFill>
          <a:blip r:embed="rId3"/>
          <a:stretch>
            <a:fillRect/>
          </a:stretch>
        </p:blipFill>
        <p:spPr>
          <a:xfrm>
            <a:off x="2521039" y="3934985"/>
            <a:ext cx="2994646" cy="2080174"/>
          </a:xfrm>
          <a:prstGeom prst="roundRect">
            <a:avLst/>
          </a:prstGeom>
        </p:spPr>
      </p:pic>
      <p:pic>
        <p:nvPicPr>
          <p:cNvPr id="17" name="Picture 16">
            <a:extLst>
              <a:ext uri="{FF2B5EF4-FFF2-40B4-BE49-F238E27FC236}">
                <a16:creationId xmlns:a16="http://schemas.microsoft.com/office/drawing/2014/main" id="{82436EA5-D191-4E0B-97E7-83563033B168}"/>
              </a:ext>
            </a:extLst>
          </p:cNvPr>
          <p:cNvPicPr>
            <a:picLocks noChangeAspect="1"/>
          </p:cNvPicPr>
          <p:nvPr/>
        </p:nvPicPr>
        <p:blipFill>
          <a:blip r:embed="rId4"/>
          <a:stretch>
            <a:fillRect/>
          </a:stretch>
        </p:blipFill>
        <p:spPr>
          <a:xfrm>
            <a:off x="6126977" y="3929043"/>
            <a:ext cx="2673074" cy="2080174"/>
          </a:xfrm>
          <a:prstGeom prst="roundRect">
            <a:avLst/>
          </a:prstGeom>
        </p:spPr>
      </p:pic>
      <p:sp>
        <p:nvSpPr>
          <p:cNvPr id="18" name="TextBox 17">
            <a:extLst>
              <a:ext uri="{FF2B5EF4-FFF2-40B4-BE49-F238E27FC236}">
                <a16:creationId xmlns:a16="http://schemas.microsoft.com/office/drawing/2014/main" id="{13B1C657-75D6-409A-8926-C0675CEC564E}"/>
              </a:ext>
            </a:extLst>
          </p:cNvPr>
          <p:cNvSpPr txBox="1"/>
          <p:nvPr/>
        </p:nvSpPr>
        <p:spPr>
          <a:xfrm>
            <a:off x="3165237" y="3500440"/>
            <a:ext cx="1706251" cy="369332"/>
          </a:xfrm>
          <a:prstGeom prst="rect">
            <a:avLst/>
          </a:prstGeom>
          <a:noFill/>
        </p:spPr>
        <p:txBody>
          <a:bodyPr wrap="square" rtlCol="0">
            <a:spAutoFit/>
          </a:bodyPr>
          <a:lstStyle/>
          <a:p>
            <a:r>
              <a:rPr lang="en-US" dirty="0">
                <a:solidFill>
                  <a:schemeClr val="tx1">
                    <a:lumMod val="50000"/>
                    <a:lumOff val="50000"/>
                  </a:schemeClr>
                </a:solidFill>
              </a:rPr>
              <a:t>Wine Drinkers</a:t>
            </a:r>
          </a:p>
        </p:txBody>
      </p:sp>
      <p:sp>
        <p:nvSpPr>
          <p:cNvPr id="19" name="TextBox 18">
            <a:extLst>
              <a:ext uri="{FF2B5EF4-FFF2-40B4-BE49-F238E27FC236}">
                <a16:creationId xmlns:a16="http://schemas.microsoft.com/office/drawing/2014/main" id="{A0CB74E9-BBDD-48A2-AFCF-7ECDD2774E93}"/>
              </a:ext>
            </a:extLst>
          </p:cNvPr>
          <p:cNvSpPr txBox="1"/>
          <p:nvPr/>
        </p:nvSpPr>
        <p:spPr>
          <a:xfrm>
            <a:off x="6610389" y="3503519"/>
            <a:ext cx="1706251" cy="369332"/>
          </a:xfrm>
          <a:prstGeom prst="rect">
            <a:avLst/>
          </a:prstGeom>
          <a:noFill/>
        </p:spPr>
        <p:txBody>
          <a:bodyPr wrap="square" rtlCol="0">
            <a:spAutoFit/>
          </a:bodyPr>
          <a:lstStyle/>
          <a:p>
            <a:r>
              <a:rPr lang="en-US" dirty="0">
                <a:solidFill>
                  <a:schemeClr val="tx1">
                    <a:lumMod val="50000"/>
                    <a:lumOff val="50000"/>
                  </a:schemeClr>
                </a:solidFill>
              </a:rPr>
              <a:t>Beer Drinkers</a:t>
            </a:r>
          </a:p>
        </p:txBody>
      </p:sp>
    </p:spTree>
    <p:extLst>
      <p:ext uri="{BB962C8B-B14F-4D97-AF65-F5344CB8AC3E}">
        <p14:creationId xmlns:p14="http://schemas.microsoft.com/office/powerpoint/2010/main" val="19675357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9914341" y="2546742"/>
            <a:ext cx="1000046" cy="412402"/>
          </a:xfrm>
          <a:prstGeom prst="rect">
            <a:avLst/>
          </a:prstGeom>
        </p:spPr>
        <p:txBody>
          <a:bodyPr wrap="none" lIns="91422" tIns="45711" rIns="91422" bIns="45711">
            <a:spAutoFit/>
          </a:bodyPr>
          <a:lstStyle/>
          <a:p>
            <a:pPr algn="ctr">
              <a:lnSpc>
                <a:spcPct val="130000"/>
              </a:lnSpc>
            </a:pPr>
            <a:r>
              <a:rPr lang="en-US" sz="1600" dirty="0">
                <a:solidFill>
                  <a:schemeClr val="bg1"/>
                </a:solidFill>
                <a:latin typeface="Roboto Regular"/>
                <a:ea typeface="Open Sans" panose="020B0606030504020204" pitchFamily="34" charset="0"/>
                <a:cs typeface="Roboto Regular"/>
              </a:rPr>
              <a:t>STEP 05</a:t>
            </a:r>
          </a:p>
        </p:txBody>
      </p:sp>
      <p:sp>
        <p:nvSpPr>
          <p:cNvPr id="49" name="Title 1">
            <a:extLst>
              <a:ext uri="{FF2B5EF4-FFF2-40B4-BE49-F238E27FC236}">
                <a16:creationId xmlns:a16="http://schemas.microsoft.com/office/drawing/2014/main" id="{E184F0AD-16E4-4AE8-BE9D-F62B43754BA1}"/>
              </a:ext>
            </a:extLst>
          </p:cNvPr>
          <p:cNvSpPr txBox="1">
            <a:spLocks/>
          </p:cNvSpPr>
          <p:nvPr/>
        </p:nvSpPr>
        <p:spPr>
          <a:xfrm>
            <a:off x="419048" y="173903"/>
            <a:ext cx="11157817" cy="6605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50000"/>
                    <a:lumOff val="50000"/>
                  </a:schemeClr>
                </a:solidFill>
              </a:rPr>
              <a:t>Methodology/Approach – Step 4</a:t>
            </a:r>
          </a:p>
        </p:txBody>
      </p:sp>
      <p:sp>
        <p:nvSpPr>
          <p:cNvPr id="63" name="Rectangle 62">
            <a:extLst>
              <a:ext uri="{FF2B5EF4-FFF2-40B4-BE49-F238E27FC236}">
                <a16:creationId xmlns:a16="http://schemas.microsoft.com/office/drawing/2014/main" id="{D54736D1-2445-45DF-BA11-77B883983B66}"/>
              </a:ext>
            </a:extLst>
          </p:cNvPr>
          <p:cNvSpPr/>
          <p:nvPr/>
        </p:nvSpPr>
        <p:spPr>
          <a:xfrm>
            <a:off x="419048" y="1502673"/>
            <a:ext cx="10767354" cy="2500539"/>
          </a:xfrm>
          <a:prstGeom prst="rect">
            <a:avLst/>
          </a:prstGeom>
          <a:noFill/>
          <a:ln w="38100"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dirty="0"/>
          </a:p>
        </p:txBody>
      </p:sp>
      <p:sp>
        <p:nvSpPr>
          <p:cNvPr id="5" name="TextBox 4">
            <a:extLst>
              <a:ext uri="{FF2B5EF4-FFF2-40B4-BE49-F238E27FC236}">
                <a16:creationId xmlns:a16="http://schemas.microsoft.com/office/drawing/2014/main" id="{AA2D5DEC-7710-4CB7-8219-F15ED768CAB2}"/>
              </a:ext>
            </a:extLst>
          </p:cNvPr>
          <p:cNvSpPr txBox="1"/>
          <p:nvPr/>
        </p:nvSpPr>
        <p:spPr>
          <a:xfrm>
            <a:off x="594237" y="1531239"/>
            <a:ext cx="10416976" cy="2308324"/>
          </a:xfrm>
          <a:prstGeom prst="rect">
            <a:avLst/>
          </a:prstGeom>
          <a:noFill/>
        </p:spPr>
        <p:txBody>
          <a:bodyPr wrap="square" rtlCol="0">
            <a:spAutoFit/>
          </a:bodyPr>
          <a:lstStyle/>
          <a:p>
            <a:r>
              <a:rPr lang="en-US" dirty="0">
                <a:solidFill>
                  <a:schemeClr val="tx1">
                    <a:lumMod val="50000"/>
                    <a:lumOff val="50000"/>
                  </a:schemeClr>
                </a:solidFill>
              </a:rPr>
              <a:t>There are few behavioral or attitude differences between;  Those who drink at home or those who drink out, those who drink 10 or more drinks a month or those who drink 1-4 a month,  and those who drink beer or those who drink wine.   </a:t>
            </a:r>
          </a:p>
          <a:p>
            <a:endParaRPr lang="en-US" dirty="0">
              <a:solidFill>
                <a:schemeClr val="tx1">
                  <a:lumMod val="50000"/>
                  <a:lumOff val="50000"/>
                </a:schemeClr>
              </a:solidFill>
            </a:endParaRPr>
          </a:p>
          <a:p>
            <a:r>
              <a:rPr lang="en-US" dirty="0">
                <a:solidFill>
                  <a:schemeClr val="tx1">
                    <a:lumMod val="50000"/>
                    <a:lumOff val="50000"/>
                  </a:schemeClr>
                </a:solidFill>
              </a:rPr>
              <a:t>There are some demographic differences between those that drink at home or drink out. </a:t>
            </a:r>
          </a:p>
          <a:p>
            <a:endParaRPr lang="en-US" dirty="0">
              <a:solidFill>
                <a:schemeClr val="tx1">
                  <a:lumMod val="50000"/>
                  <a:lumOff val="50000"/>
                </a:schemeClr>
              </a:solidFill>
            </a:endParaRPr>
          </a:p>
          <a:p>
            <a:r>
              <a:rPr lang="en-US" dirty="0">
                <a:solidFill>
                  <a:schemeClr val="tx1">
                    <a:lumMod val="50000"/>
                    <a:lumOff val="50000"/>
                  </a:schemeClr>
                </a:solidFill>
              </a:rPr>
              <a:t>Because the differences seem to center around demographics our next step was to break down spirit drinkers age demographics by 5 year demo cells</a:t>
            </a:r>
            <a:r>
              <a:rPr lang="en-US" dirty="0"/>
              <a:t>.</a:t>
            </a:r>
            <a:endParaRPr lang="en-US" sz="1400" dirty="0"/>
          </a:p>
        </p:txBody>
      </p:sp>
      <p:sp>
        <p:nvSpPr>
          <p:cNvPr id="29" name="Chevron 19">
            <a:extLst>
              <a:ext uri="{FF2B5EF4-FFF2-40B4-BE49-F238E27FC236}">
                <a16:creationId xmlns:a16="http://schemas.microsoft.com/office/drawing/2014/main" id="{4EF4411E-7BA1-4460-BC69-424D2A4CA867}"/>
              </a:ext>
            </a:extLst>
          </p:cNvPr>
          <p:cNvSpPr/>
          <p:nvPr/>
        </p:nvSpPr>
        <p:spPr>
          <a:xfrm>
            <a:off x="6596042" y="4331933"/>
            <a:ext cx="2523273" cy="1927163"/>
          </a:xfrm>
          <a:prstGeom prst="chevron">
            <a:avLst>
              <a:gd name="adj" fmla="val 20758"/>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horz" lIns="91440" tIns="0" bIns="45720" rtlCol="0" anchor="ctr" anchorCtr="0"/>
          <a:lstStyle/>
          <a:p>
            <a:pPr algn="ctr"/>
            <a:endParaRPr lang="en-US" sz="667" dirty="0">
              <a:solidFill>
                <a:srgbClr val="FFFFFF"/>
              </a:solidFill>
            </a:endParaRPr>
          </a:p>
        </p:txBody>
      </p:sp>
      <p:sp>
        <p:nvSpPr>
          <p:cNvPr id="31" name="Chevron 22">
            <a:extLst>
              <a:ext uri="{FF2B5EF4-FFF2-40B4-BE49-F238E27FC236}">
                <a16:creationId xmlns:a16="http://schemas.microsoft.com/office/drawing/2014/main" id="{0B772C1A-0496-4A05-9AF4-2287F8032D3C}"/>
              </a:ext>
            </a:extLst>
          </p:cNvPr>
          <p:cNvSpPr/>
          <p:nvPr/>
        </p:nvSpPr>
        <p:spPr>
          <a:xfrm>
            <a:off x="4406657" y="4331935"/>
            <a:ext cx="2474361" cy="1927163"/>
          </a:xfrm>
          <a:prstGeom prst="chevron">
            <a:avLst>
              <a:gd name="adj" fmla="val 20758"/>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horz" lIns="91440" tIns="0" bIns="45720" rtlCol="0" anchor="ctr" anchorCtr="0"/>
          <a:lstStyle/>
          <a:p>
            <a:pPr algn="ctr"/>
            <a:endParaRPr lang="en-US" sz="667" dirty="0">
              <a:solidFill>
                <a:srgbClr val="FFFFFF"/>
              </a:solidFill>
            </a:endParaRPr>
          </a:p>
        </p:txBody>
      </p:sp>
      <p:sp>
        <p:nvSpPr>
          <p:cNvPr id="32" name="Pentagon 25">
            <a:extLst>
              <a:ext uri="{FF2B5EF4-FFF2-40B4-BE49-F238E27FC236}">
                <a16:creationId xmlns:a16="http://schemas.microsoft.com/office/drawing/2014/main" id="{4530ECB3-A7AB-48EA-83F3-9DCB4F031F50}"/>
              </a:ext>
            </a:extLst>
          </p:cNvPr>
          <p:cNvSpPr/>
          <p:nvPr/>
        </p:nvSpPr>
        <p:spPr>
          <a:xfrm>
            <a:off x="2620971" y="4331935"/>
            <a:ext cx="2079453" cy="1927163"/>
          </a:xfrm>
          <a:prstGeom prst="homePlate">
            <a:avLst>
              <a:gd name="adj" fmla="val 22102"/>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lIns="45720" tIns="0" bIns="45720" rtlCol="0" anchor="ctr" anchorCtr="0"/>
          <a:lstStyle/>
          <a:p>
            <a:pPr algn="ctr"/>
            <a:endParaRPr lang="en-US" sz="667" dirty="0">
              <a:solidFill>
                <a:srgbClr val="FFFFFF"/>
              </a:solidFill>
            </a:endParaRPr>
          </a:p>
        </p:txBody>
      </p:sp>
      <p:sp>
        <p:nvSpPr>
          <p:cNvPr id="33" name="Oval 32">
            <a:extLst>
              <a:ext uri="{FF2B5EF4-FFF2-40B4-BE49-F238E27FC236}">
                <a16:creationId xmlns:a16="http://schemas.microsoft.com/office/drawing/2014/main" id="{415AA4F6-FA76-4EC8-800D-AC8FA77705B8}"/>
              </a:ext>
            </a:extLst>
          </p:cNvPr>
          <p:cNvSpPr/>
          <p:nvPr/>
        </p:nvSpPr>
        <p:spPr>
          <a:xfrm>
            <a:off x="4363025" y="5054756"/>
            <a:ext cx="524365" cy="524365"/>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bIns="68580" rtlCol="0" anchor="ctr"/>
          <a:lstStyle/>
          <a:p>
            <a:pPr algn="ctr"/>
            <a:endParaRPr lang="en-US" sz="1600" dirty="0">
              <a:solidFill>
                <a:schemeClr val="accent1"/>
              </a:solidFill>
              <a:latin typeface="Lato Light"/>
              <a:cs typeface="Lato Light"/>
            </a:endParaRPr>
          </a:p>
        </p:txBody>
      </p:sp>
      <p:sp>
        <p:nvSpPr>
          <p:cNvPr id="34" name="Oval 33">
            <a:extLst>
              <a:ext uri="{FF2B5EF4-FFF2-40B4-BE49-F238E27FC236}">
                <a16:creationId xmlns:a16="http://schemas.microsoft.com/office/drawing/2014/main" id="{27E083DA-C38E-4BE9-A2BC-D5912A0CDE4D}"/>
              </a:ext>
            </a:extLst>
          </p:cNvPr>
          <p:cNvSpPr/>
          <p:nvPr/>
        </p:nvSpPr>
        <p:spPr>
          <a:xfrm>
            <a:off x="6555676" y="5054756"/>
            <a:ext cx="524365" cy="524365"/>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bIns="68580" rtlCol="0" anchor="ctr"/>
          <a:lstStyle/>
          <a:p>
            <a:pPr algn="ctr"/>
            <a:endParaRPr lang="en-US" sz="1600" dirty="0">
              <a:solidFill>
                <a:schemeClr val="accent3"/>
              </a:solidFill>
              <a:latin typeface="Lato Light"/>
              <a:cs typeface="Lato Light"/>
            </a:endParaRPr>
          </a:p>
        </p:txBody>
      </p:sp>
      <p:sp>
        <p:nvSpPr>
          <p:cNvPr id="35" name="Rectangle 34">
            <a:extLst>
              <a:ext uri="{FF2B5EF4-FFF2-40B4-BE49-F238E27FC236}">
                <a16:creationId xmlns:a16="http://schemas.microsoft.com/office/drawing/2014/main" id="{5544A643-CE60-4FDA-B9C6-4ADA721A6F64}"/>
              </a:ext>
            </a:extLst>
          </p:cNvPr>
          <p:cNvSpPr/>
          <p:nvPr/>
        </p:nvSpPr>
        <p:spPr>
          <a:xfrm>
            <a:off x="4896181" y="4629463"/>
            <a:ext cx="1504104" cy="1169533"/>
          </a:xfrm>
          <a:prstGeom prst="rect">
            <a:avLst/>
          </a:prstGeom>
        </p:spPr>
        <p:txBody>
          <a:bodyPr wrap="square" lIns="91422" tIns="45711" rIns="91422" bIns="45711">
            <a:spAutoFit/>
          </a:bodyPr>
          <a:lstStyle/>
          <a:p>
            <a:pPr algn="ctr"/>
            <a:r>
              <a:rPr lang="en-US" sz="1400" dirty="0">
                <a:solidFill>
                  <a:schemeClr val="bg1"/>
                </a:solidFill>
                <a:latin typeface="Roboto Regular"/>
                <a:ea typeface="Open Sans" panose="020B0606030504020204" pitchFamily="34" charset="0"/>
                <a:cs typeface="Roboto Regular"/>
              </a:rPr>
              <a:t>Grouped increments into similar behaviors and attitudes</a:t>
            </a:r>
          </a:p>
        </p:txBody>
      </p:sp>
      <p:sp>
        <p:nvSpPr>
          <p:cNvPr id="36" name="Rectangle 35">
            <a:extLst>
              <a:ext uri="{FF2B5EF4-FFF2-40B4-BE49-F238E27FC236}">
                <a16:creationId xmlns:a16="http://schemas.microsoft.com/office/drawing/2014/main" id="{385C6739-47CC-40B2-BD1E-F6795707717D}"/>
              </a:ext>
            </a:extLst>
          </p:cNvPr>
          <p:cNvSpPr/>
          <p:nvPr/>
        </p:nvSpPr>
        <p:spPr>
          <a:xfrm>
            <a:off x="7150373" y="4798739"/>
            <a:ext cx="1583112" cy="830979"/>
          </a:xfrm>
          <a:prstGeom prst="rect">
            <a:avLst/>
          </a:prstGeom>
        </p:spPr>
        <p:txBody>
          <a:bodyPr wrap="square" lIns="91422" tIns="45711" rIns="91422" bIns="45711">
            <a:spAutoFit/>
          </a:bodyPr>
          <a:lstStyle/>
          <a:p>
            <a:pPr algn="ctr"/>
            <a:r>
              <a:rPr lang="en-US" sz="1600" dirty="0">
                <a:solidFill>
                  <a:schemeClr val="bg1"/>
                </a:solidFill>
                <a:latin typeface="Roboto Regular"/>
                <a:ea typeface="Open Sans" panose="020B0606030504020204" pitchFamily="34" charset="0"/>
                <a:cs typeface="Roboto Regular"/>
              </a:rPr>
              <a:t>Discovered 4 audience segments </a:t>
            </a:r>
          </a:p>
        </p:txBody>
      </p:sp>
      <p:sp>
        <p:nvSpPr>
          <p:cNvPr id="37" name="Rectangle 36">
            <a:extLst>
              <a:ext uri="{FF2B5EF4-FFF2-40B4-BE49-F238E27FC236}">
                <a16:creationId xmlns:a16="http://schemas.microsoft.com/office/drawing/2014/main" id="{940560C5-426E-405D-A629-3D303B746F15}"/>
              </a:ext>
            </a:extLst>
          </p:cNvPr>
          <p:cNvSpPr/>
          <p:nvPr/>
        </p:nvSpPr>
        <p:spPr>
          <a:xfrm>
            <a:off x="2862829" y="4666467"/>
            <a:ext cx="1214706" cy="1077200"/>
          </a:xfrm>
          <a:prstGeom prst="rect">
            <a:avLst/>
          </a:prstGeom>
        </p:spPr>
        <p:txBody>
          <a:bodyPr wrap="square" lIns="91422" tIns="45711" rIns="91422" bIns="45711">
            <a:spAutoFit/>
          </a:bodyPr>
          <a:lstStyle/>
          <a:p>
            <a:pPr algn="ctr"/>
            <a:r>
              <a:rPr lang="en-US" sz="1600" dirty="0">
                <a:solidFill>
                  <a:schemeClr val="bg1"/>
                </a:solidFill>
                <a:latin typeface="Roboto Regular"/>
                <a:ea typeface="Open Sans" panose="020B0606030504020204" pitchFamily="34" charset="0"/>
                <a:cs typeface="Roboto Regular"/>
              </a:rPr>
              <a:t>Spirit drinkers by 5 year increments</a:t>
            </a:r>
          </a:p>
        </p:txBody>
      </p:sp>
      <p:sp>
        <p:nvSpPr>
          <p:cNvPr id="43" name="Plus Sign 42">
            <a:extLst>
              <a:ext uri="{FF2B5EF4-FFF2-40B4-BE49-F238E27FC236}">
                <a16:creationId xmlns:a16="http://schemas.microsoft.com/office/drawing/2014/main" id="{ABBD8886-735B-4890-9DC5-DD7D3F18E93C}"/>
              </a:ext>
            </a:extLst>
          </p:cNvPr>
          <p:cNvSpPr/>
          <p:nvPr/>
        </p:nvSpPr>
        <p:spPr>
          <a:xfrm>
            <a:off x="4487155" y="5205067"/>
            <a:ext cx="262183" cy="237393"/>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Equals 43">
            <a:extLst>
              <a:ext uri="{FF2B5EF4-FFF2-40B4-BE49-F238E27FC236}">
                <a16:creationId xmlns:a16="http://schemas.microsoft.com/office/drawing/2014/main" id="{316B7EF7-FC2F-420D-A0B3-3B8F7D3D5B27}"/>
              </a:ext>
            </a:extLst>
          </p:cNvPr>
          <p:cNvSpPr/>
          <p:nvPr/>
        </p:nvSpPr>
        <p:spPr>
          <a:xfrm>
            <a:off x="6692433" y="5176819"/>
            <a:ext cx="262183" cy="237393"/>
          </a:xfrm>
          <a:prstGeom prst="mathEqual">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327055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6264991" y="2187927"/>
            <a:ext cx="2193859" cy="367118"/>
          </a:xfrm>
          <a:custGeom>
            <a:avLst/>
            <a:gdLst>
              <a:gd name="T0" fmla="*/ 339 w 902"/>
              <a:gd name="T1" fmla="*/ 147 h 151"/>
              <a:gd name="T2" fmla="*/ 342 w 902"/>
              <a:gd name="T3" fmla="*/ 151 h 151"/>
              <a:gd name="T4" fmla="*/ 480 w 902"/>
              <a:gd name="T5" fmla="*/ 13 h 151"/>
              <a:gd name="T6" fmla="*/ 902 w 902"/>
              <a:gd name="T7" fmla="*/ 13 h 151"/>
              <a:gd name="T8" fmla="*/ 902 w 902"/>
              <a:gd name="T9" fmla="*/ 3 h 151"/>
              <a:gd name="T10" fmla="*/ 475 w 902"/>
              <a:gd name="T11" fmla="*/ 3 h 151"/>
              <a:gd name="T12" fmla="*/ 475 w 902"/>
              <a:gd name="T13" fmla="*/ 5 h 151"/>
              <a:gd name="T14" fmla="*/ 475 w 902"/>
              <a:gd name="T15" fmla="*/ 4 h 151"/>
              <a:gd name="T16" fmla="*/ 340 w 902"/>
              <a:gd name="T17" fmla="*/ 139 h 151"/>
              <a:gd name="T18" fmla="*/ 0 w 902"/>
              <a:gd name="T19" fmla="*/ 0 h 151"/>
              <a:gd name="T20" fmla="*/ 0 w 902"/>
              <a:gd name="T21" fmla="*/ 7 h 151"/>
              <a:gd name="T22" fmla="*/ 339 w 902"/>
              <a:gd name="T23" fmla="*/ 148 h 151"/>
              <a:gd name="T24" fmla="*/ 339 w 902"/>
              <a:gd name="T25"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2" h="151">
                <a:moveTo>
                  <a:pt x="339" y="147"/>
                </a:moveTo>
                <a:cubicBezTo>
                  <a:pt x="342" y="151"/>
                  <a:pt x="342" y="151"/>
                  <a:pt x="342" y="151"/>
                </a:cubicBezTo>
                <a:cubicBezTo>
                  <a:pt x="480" y="13"/>
                  <a:pt x="480" y="13"/>
                  <a:pt x="480" y="13"/>
                </a:cubicBezTo>
                <a:cubicBezTo>
                  <a:pt x="902" y="13"/>
                  <a:pt x="902" y="13"/>
                  <a:pt x="902" y="13"/>
                </a:cubicBezTo>
                <a:cubicBezTo>
                  <a:pt x="902" y="3"/>
                  <a:pt x="902" y="3"/>
                  <a:pt x="902" y="3"/>
                </a:cubicBezTo>
                <a:cubicBezTo>
                  <a:pt x="475" y="3"/>
                  <a:pt x="475" y="3"/>
                  <a:pt x="475" y="3"/>
                </a:cubicBezTo>
                <a:cubicBezTo>
                  <a:pt x="475" y="5"/>
                  <a:pt x="475" y="5"/>
                  <a:pt x="475" y="5"/>
                </a:cubicBezTo>
                <a:cubicBezTo>
                  <a:pt x="475" y="4"/>
                  <a:pt x="475" y="4"/>
                  <a:pt x="475" y="4"/>
                </a:cubicBezTo>
                <a:cubicBezTo>
                  <a:pt x="340" y="139"/>
                  <a:pt x="340" y="139"/>
                  <a:pt x="340" y="139"/>
                </a:cubicBezTo>
                <a:cubicBezTo>
                  <a:pt x="243" y="60"/>
                  <a:pt x="125" y="12"/>
                  <a:pt x="0" y="0"/>
                </a:cubicBezTo>
                <a:cubicBezTo>
                  <a:pt x="0" y="7"/>
                  <a:pt x="0" y="7"/>
                  <a:pt x="0" y="7"/>
                </a:cubicBezTo>
                <a:cubicBezTo>
                  <a:pt x="128" y="20"/>
                  <a:pt x="244" y="70"/>
                  <a:pt x="339" y="148"/>
                </a:cubicBezTo>
                <a:lnTo>
                  <a:pt x="339" y="14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p:nvSpPr>
        <p:spPr bwMode="auto">
          <a:xfrm>
            <a:off x="3762988" y="4927303"/>
            <a:ext cx="2195334" cy="367118"/>
          </a:xfrm>
          <a:custGeom>
            <a:avLst/>
            <a:gdLst>
              <a:gd name="T0" fmla="*/ 564 w 902"/>
              <a:gd name="T1" fmla="*/ 3 h 151"/>
              <a:gd name="T2" fmla="*/ 560 w 902"/>
              <a:gd name="T3" fmla="*/ 0 h 151"/>
              <a:gd name="T4" fmla="*/ 422 w 902"/>
              <a:gd name="T5" fmla="*/ 138 h 151"/>
              <a:gd name="T6" fmla="*/ 0 w 902"/>
              <a:gd name="T7" fmla="*/ 138 h 151"/>
              <a:gd name="T8" fmla="*/ 0 w 902"/>
              <a:gd name="T9" fmla="*/ 148 h 151"/>
              <a:gd name="T10" fmla="*/ 427 w 902"/>
              <a:gd name="T11" fmla="*/ 148 h 151"/>
              <a:gd name="T12" fmla="*/ 427 w 902"/>
              <a:gd name="T13" fmla="*/ 146 h 151"/>
              <a:gd name="T14" fmla="*/ 428 w 902"/>
              <a:gd name="T15" fmla="*/ 146 h 151"/>
              <a:gd name="T16" fmla="*/ 562 w 902"/>
              <a:gd name="T17" fmla="*/ 12 h 151"/>
              <a:gd name="T18" fmla="*/ 902 w 902"/>
              <a:gd name="T19" fmla="*/ 151 h 151"/>
              <a:gd name="T20" fmla="*/ 902 w 902"/>
              <a:gd name="T21" fmla="*/ 144 h 151"/>
              <a:gd name="T22" fmla="*/ 564 w 902"/>
              <a:gd name="T23" fmla="*/ 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2" h="151">
                <a:moveTo>
                  <a:pt x="564" y="3"/>
                </a:moveTo>
                <a:cubicBezTo>
                  <a:pt x="560" y="0"/>
                  <a:pt x="560" y="0"/>
                  <a:pt x="560" y="0"/>
                </a:cubicBezTo>
                <a:cubicBezTo>
                  <a:pt x="422" y="138"/>
                  <a:pt x="422" y="138"/>
                  <a:pt x="422" y="138"/>
                </a:cubicBezTo>
                <a:cubicBezTo>
                  <a:pt x="0" y="138"/>
                  <a:pt x="0" y="138"/>
                  <a:pt x="0" y="138"/>
                </a:cubicBezTo>
                <a:cubicBezTo>
                  <a:pt x="0" y="148"/>
                  <a:pt x="0" y="148"/>
                  <a:pt x="0" y="148"/>
                </a:cubicBezTo>
                <a:cubicBezTo>
                  <a:pt x="427" y="148"/>
                  <a:pt x="427" y="148"/>
                  <a:pt x="427" y="148"/>
                </a:cubicBezTo>
                <a:cubicBezTo>
                  <a:pt x="427" y="146"/>
                  <a:pt x="427" y="146"/>
                  <a:pt x="427" y="146"/>
                </a:cubicBezTo>
                <a:cubicBezTo>
                  <a:pt x="428" y="146"/>
                  <a:pt x="428" y="146"/>
                  <a:pt x="428" y="146"/>
                </a:cubicBezTo>
                <a:cubicBezTo>
                  <a:pt x="562" y="12"/>
                  <a:pt x="562" y="12"/>
                  <a:pt x="562" y="12"/>
                </a:cubicBezTo>
                <a:cubicBezTo>
                  <a:pt x="660" y="91"/>
                  <a:pt x="777" y="139"/>
                  <a:pt x="902" y="151"/>
                </a:cubicBezTo>
                <a:cubicBezTo>
                  <a:pt x="902" y="144"/>
                  <a:pt x="902" y="144"/>
                  <a:pt x="902" y="144"/>
                </a:cubicBezTo>
                <a:cubicBezTo>
                  <a:pt x="775" y="131"/>
                  <a:pt x="658" y="80"/>
                  <a:pt x="564" y="3"/>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p:nvSpPr>
        <p:spPr bwMode="auto">
          <a:xfrm>
            <a:off x="7291680" y="2745121"/>
            <a:ext cx="822697" cy="850711"/>
          </a:xfrm>
          <a:custGeom>
            <a:avLst/>
            <a:gdLst>
              <a:gd name="T0" fmla="*/ 338 w 338"/>
              <a:gd name="T1" fmla="*/ 349 h 349"/>
              <a:gd name="T2" fmla="*/ 338 w 338"/>
              <a:gd name="T3" fmla="*/ 339 h 349"/>
              <a:gd name="T4" fmla="*/ 148 w 338"/>
              <a:gd name="T5" fmla="*/ 339 h 349"/>
              <a:gd name="T6" fmla="*/ 6 w 338"/>
              <a:gd name="T7" fmla="*/ 0 h 349"/>
              <a:gd name="T8" fmla="*/ 0 w 338"/>
              <a:gd name="T9" fmla="*/ 5 h 349"/>
              <a:gd name="T10" fmla="*/ 141 w 338"/>
              <a:gd name="T11" fmla="*/ 344 h 349"/>
              <a:gd name="T12" fmla="*/ 141 w 338"/>
              <a:gd name="T13" fmla="*/ 344 h 349"/>
              <a:gd name="T14" fmla="*/ 141 w 338"/>
              <a:gd name="T15" fmla="*/ 349 h 349"/>
              <a:gd name="T16" fmla="*/ 338 w 338"/>
              <a:gd name="T17"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349">
                <a:moveTo>
                  <a:pt x="338" y="349"/>
                </a:moveTo>
                <a:cubicBezTo>
                  <a:pt x="338" y="339"/>
                  <a:pt x="338" y="339"/>
                  <a:pt x="338" y="339"/>
                </a:cubicBezTo>
                <a:cubicBezTo>
                  <a:pt x="148" y="339"/>
                  <a:pt x="148" y="339"/>
                  <a:pt x="148" y="339"/>
                </a:cubicBezTo>
                <a:cubicBezTo>
                  <a:pt x="135" y="214"/>
                  <a:pt x="86" y="97"/>
                  <a:pt x="6" y="0"/>
                </a:cubicBezTo>
                <a:cubicBezTo>
                  <a:pt x="0" y="5"/>
                  <a:pt x="0" y="5"/>
                  <a:pt x="0" y="5"/>
                </a:cubicBezTo>
                <a:cubicBezTo>
                  <a:pt x="78" y="100"/>
                  <a:pt x="128" y="216"/>
                  <a:pt x="141" y="344"/>
                </a:cubicBezTo>
                <a:cubicBezTo>
                  <a:pt x="141" y="344"/>
                  <a:pt x="141" y="344"/>
                  <a:pt x="141" y="344"/>
                </a:cubicBezTo>
                <a:cubicBezTo>
                  <a:pt x="141" y="349"/>
                  <a:pt x="141" y="349"/>
                  <a:pt x="141" y="349"/>
                </a:cubicBezTo>
                <a:lnTo>
                  <a:pt x="338" y="349"/>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p:cNvSpPr>
          <p:nvPr/>
        </p:nvSpPr>
        <p:spPr bwMode="auto">
          <a:xfrm>
            <a:off x="5120882" y="1724976"/>
            <a:ext cx="849236" cy="822697"/>
          </a:xfrm>
          <a:custGeom>
            <a:avLst/>
            <a:gdLst>
              <a:gd name="T0" fmla="*/ 339 w 349"/>
              <a:gd name="T1" fmla="*/ 190 h 338"/>
              <a:gd name="T2" fmla="*/ 0 w 349"/>
              <a:gd name="T3" fmla="*/ 332 h 338"/>
              <a:gd name="T4" fmla="*/ 6 w 349"/>
              <a:gd name="T5" fmla="*/ 338 h 338"/>
              <a:gd name="T6" fmla="*/ 344 w 349"/>
              <a:gd name="T7" fmla="*/ 197 h 338"/>
              <a:gd name="T8" fmla="*/ 344 w 349"/>
              <a:gd name="T9" fmla="*/ 197 h 338"/>
              <a:gd name="T10" fmla="*/ 349 w 349"/>
              <a:gd name="T11" fmla="*/ 197 h 338"/>
              <a:gd name="T12" fmla="*/ 349 w 349"/>
              <a:gd name="T13" fmla="*/ 0 h 338"/>
              <a:gd name="T14" fmla="*/ 339 w 349"/>
              <a:gd name="T15" fmla="*/ 0 h 338"/>
              <a:gd name="T16" fmla="*/ 339 w 349"/>
              <a:gd name="T17" fmla="*/ 19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38">
                <a:moveTo>
                  <a:pt x="339" y="190"/>
                </a:moveTo>
                <a:cubicBezTo>
                  <a:pt x="214" y="203"/>
                  <a:pt x="97" y="252"/>
                  <a:pt x="0" y="332"/>
                </a:cubicBezTo>
                <a:cubicBezTo>
                  <a:pt x="6" y="338"/>
                  <a:pt x="6" y="338"/>
                  <a:pt x="6" y="338"/>
                </a:cubicBezTo>
                <a:cubicBezTo>
                  <a:pt x="100" y="260"/>
                  <a:pt x="217" y="210"/>
                  <a:pt x="344" y="197"/>
                </a:cubicBezTo>
                <a:cubicBezTo>
                  <a:pt x="344" y="197"/>
                  <a:pt x="344" y="197"/>
                  <a:pt x="344" y="197"/>
                </a:cubicBezTo>
                <a:cubicBezTo>
                  <a:pt x="349" y="197"/>
                  <a:pt x="349" y="197"/>
                  <a:pt x="349" y="197"/>
                </a:cubicBezTo>
                <a:cubicBezTo>
                  <a:pt x="349" y="0"/>
                  <a:pt x="349" y="0"/>
                  <a:pt x="349" y="0"/>
                </a:cubicBezTo>
                <a:cubicBezTo>
                  <a:pt x="339" y="0"/>
                  <a:pt x="339" y="0"/>
                  <a:pt x="339" y="0"/>
                </a:cubicBezTo>
                <a:lnTo>
                  <a:pt x="339" y="19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p:nvSpPr>
        <p:spPr bwMode="auto">
          <a:xfrm>
            <a:off x="3544782" y="2412031"/>
            <a:ext cx="1381483" cy="1175072"/>
          </a:xfrm>
          <a:custGeom>
            <a:avLst/>
            <a:gdLst>
              <a:gd name="T0" fmla="*/ 556 w 568"/>
              <a:gd name="T1" fmla="*/ 143 h 483"/>
              <a:gd name="T2" fmla="*/ 417 w 568"/>
              <a:gd name="T3" fmla="*/ 483 h 483"/>
              <a:gd name="T4" fmla="*/ 424 w 568"/>
              <a:gd name="T5" fmla="*/ 483 h 483"/>
              <a:gd name="T6" fmla="*/ 565 w 568"/>
              <a:gd name="T7" fmla="*/ 144 h 483"/>
              <a:gd name="T8" fmla="*/ 565 w 568"/>
              <a:gd name="T9" fmla="*/ 144 h 483"/>
              <a:gd name="T10" fmla="*/ 568 w 568"/>
              <a:gd name="T11" fmla="*/ 141 h 483"/>
              <a:gd name="T12" fmla="*/ 429 w 568"/>
              <a:gd name="T13" fmla="*/ 1 h 483"/>
              <a:gd name="T14" fmla="*/ 427 w 568"/>
              <a:gd name="T15" fmla="*/ 3 h 483"/>
              <a:gd name="T16" fmla="*/ 427 w 568"/>
              <a:gd name="T17" fmla="*/ 0 h 483"/>
              <a:gd name="T18" fmla="*/ 0 w 568"/>
              <a:gd name="T19" fmla="*/ 0 h 483"/>
              <a:gd name="T20" fmla="*/ 0 w 568"/>
              <a:gd name="T21" fmla="*/ 10 h 483"/>
              <a:gd name="T22" fmla="*/ 423 w 568"/>
              <a:gd name="T23" fmla="*/ 10 h 483"/>
              <a:gd name="T24" fmla="*/ 556 w 568"/>
              <a:gd name="T25" fmla="*/ 143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8" h="483">
                <a:moveTo>
                  <a:pt x="556" y="143"/>
                </a:moveTo>
                <a:cubicBezTo>
                  <a:pt x="477" y="240"/>
                  <a:pt x="429" y="358"/>
                  <a:pt x="417" y="483"/>
                </a:cubicBezTo>
                <a:cubicBezTo>
                  <a:pt x="424" y="483"/>
                  <a:pt x="424" y="483"/>
                  <a:pt x="424" y="483"/>
                </a:cubicBezTo>
                <a:cubicBezTo>
                  <a:pt x="437" y="355"/>
                  <a:pt x="488" y="239"/>
                  <a:pt x="565" y="144"/>
                </a:cubicBezTo>
                <a:cubicBezTo>
                  <a:pt x="565" y="144"/>
                  <a:pt x="565" y="144"/>
                  <a:pt x="565" y="144"/>
                </a:cubicBezTo>
                <a:cubicBezTo>
                  <a:pt x="568" y="141"/>
                  <a:pt x="568" y="141"/>
                  <a:pt x="568" y="141"/>
                </a:cubicBezTo>
                <a:cubicBezTo>
                  <a:pt x="429" y="1"/>
                  <a:pt x="429" y="1"/>
                  <a:pt x="429" y="1"/>
                </a:cubicBezTo>
                <a:cubicBezTo>
                  <a:pt x="427" y="3"/>
                  <a:pt x="427" y="3"/>
                  <a:pt x="427" y="3"/>
                </a:cubicBezTo>
                <a:cubicBezTo>
                  <a:pt x="427" y="0"/>
                  <a:pt x="427" y="0"/>
                  <a:pt x="427" y="0"/>
                </a:cubicBezTo>
                <a:cubicBezTo>
                  <a:pt x="0" y="0"/>
                  <a:pt x="0" y="0"/>
                  <a:pt x="0" y="0"/>
                </a:cubicBezTo>
                <a:cubicBezTo>
                  <a:pt x="0" y="10"/>
                  <a:pt x="0" y="10"/>
                  <a:pt x="0" y="10"/>
                </a:cubicBezTo>
                <a:cubicBezTo>
                  <a:pt x="423" y="10"/>
                  <a:pt x="423" y="10"/>
                  <a:pt x="423" y="10"/>
                </a:cubicBezTo>
                <a:lnTo>
                  <a:pt x="556" y="14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p:nvSpPr>
        <p:spPr bwMode="auto">
          <a:xfrm>
            <a:off x="4136704" y="3891095"/>
            <a:ext cx="789561" cy="742446"/>
          </a:xfrm>
          <a:custGeom>
            <a:avLst/>
            <a:gdLst>
              <a:gd name="T0" fmla="*/ 0 w 338"/>
              <a:gd name="T1" fmla="*/ 0 h 349"/>
              <a:gd name="T2" fmla="*/ 0 w 338"/>
              <a:gd name="T3" fmla="*/ 10 h 349"/>
              <a:gd name="T4" fmla="*/ 191 w 338"/>
              <a:gd name="T5" fmla="*/ 10 h 349"/>
              <a:gd name="T6" fmla="*/ 332 w 338"/>
              <a:gd name="T7" fmla="*/ 349 h 349"/>
              <a:gd name="T8" fmla="*/ 338 w 338"/>
              <a:gd name="T9" fmla="*/ 343 h 349"/>
              <a:gd name="T10" fmla="*/ 197 w 338"/>
              <a:gd name="T11" fmla="*/ 5 h 349"/>
              <a:gd name="T12" fmla="*/ 197 w 338"/>
              <a:gd name="T13" fmla="*/ 5 h 349"/>
              <a:gd name="T14" fmla="*/ 197 w 338"/>
              <a:gd name="T15" fmla="*/ 0 h 349"/>
              <a:gd name="T16" fmla="*/ 0 w 338"/>
              <a:gd name="T17"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349">
                <a:moveTo>
                  <a:pt x="0" y="0"/>
                </a:moveTo>
                <a:cubicBezTo>
                  <a:pt x="0" y="10"/>
                  <a:pt x="0" y="10"/>
                  <a:pt x="0" y="10"/>
                </a:cubicBezTo>
                <a:cubicBezTo>
                  <a:pt x="191" y="10"/>
                  <a:pt x="191" y="10"/>
                  <a:pt x="191" y="10"/>
                </a:cubicBezTo>
                <a:cubicBezTo>
                  <a:pt x="204" y="135"/>
                  <a:pt x="253" y="252"/>
                  <a:pt x="332" y="349"/>
                </a:cubicBezTo>
                <a:cubicBezTo>
                  <a:pt x="338" y="343"/>
                  <a:pt x="338" y="343"/>
                  <a:pt x="338" y="343"/>
                </a:cubicBezTo>
                <a:cubicBezTo>
                  <a:pt x="261" y="249"/>
                  <a:pt x="210" y="132"/>
                  <a:pt x="197" y="5"/>
                </a:cubicBezTo>
                <a:cubicBezTo>
                  <a:pt x="197" y="5"/>
                  <a:pt x="197" y="5"/>
                  <a:pt x="197" y="5"/>
                </a:cubicBezTo>
                <a:cubicBezTo>
                  <a:pt x="197" y="0"/>
                  <a:pt x="197" y="0"/>
                  <a:pt x="197" y="0"/>
                </a:cubicBez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p:nvSpPr>
        <p:spPr bwMode="auto">
          <a:xfrm>
            <a:off x="7407478" y="3895246"/>
            <a:ext cx="706899" cy="618058"/>
          </a:xfrm>
          <a:custGeom>
            <a:avLst/>
            <a:gdLst>
              <a:gd name="T0" fmla="*/ 145 w 567"/>
              <a:gd name="T1" fmla="*/ 473 h 483"/>
              <a:gd name="T2" fmla="*/ 12 w 567"/>
              <a:gd name="T3" fmla="*/ 340 h 483"/>
              <a:gd name="T4" fmla="*/ 151 w 567"/>
              <a:gd name="T5" fmla="*/ 0 h 483"/>
              <a:gd name="T6" fmla="*/ 144 w 567"/>
              <a:gd name="T7" fmla="*/ 0 h 483"/>
              <a:gd name="T8" fmla="*/ 3 w 567"/>
              <a:gd name="T9" fmla="*/ 338 h 483"/>
              <a:gd name="T10" fmla="*/ 4 w 567"/>
              <a:gd name="T11" fmla="*/ 338 h 483"/>
              <a:gd name="T12" fmla="*/ 0 w 567"/>
              <a:gd name="T13" fmla="*/ 342 h 483"/>
              <a:gd name="T14" fmla="*/ 140 w 567"/>
              <a:gd name="T15" fmla="*/ 481 h 483"/>
              <a:gd name="T16" fmla="*/ 140 w 567"/>
              <a:gd name="T17" fmla="*/ 481 h 483"/>
              <a:gd name="T18" fmla="*/ 140 w 567"/>
              <a:gd name="T19" fmla="*/ 483 h 483"/>
              <a:gd name="T20" fmla="*/ 567 w 567"/>
              <a:gd name="T21" fmla="*/ 483 h 483"/>
              <a:gd name="T22" fmla="*/ 567 w 567"/>
              <a:gd name="T23" fmla="*/ 473 h 483"/>
              <a:gd name="T24" fmla="*/ 145 w 567"/>
              <a:gd name="T25" fmla="*/ 473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7" h="483">
                <a:moveTo>
                  <a:pt x="145" y="473"/>
                </a:moveTo>
                <a:cubicBezTo>
                  <a:pt x="12" y="340"/>
                  <a:pt x="12" y="340"/>
                  <a:pt x="12" y="340"/>
                </a:cubicBezTo>
                <a:cubicBezTo>
                  <a:pt x="91" y="242"/>
                  <a:pt x="139" y="125"/>
                  <a:pt x="151" y="0"/>
                </a:cubicBezTo>
                <a:cubicBezTo>
                  <a:pt x="144" y="0"/>
                  <a:pt x="144" y="0"/>
                  <a:pt x="144" y="0"/>
                </a:cubicBezTo>
                <a:cubicBezTo>
                  <a:pt x="131" y="127"/>
                  <a:pt x="81" y="244"/>
                  <a:pt x="3" y="338"/>
                </a:cubicBezTo>
                <a:cubicBezTo>
                  <a:pt x="4" y="338"/>
                  <a:pt x="4" y="338"/>
                  <a:pt x="4" y="338"/>
                </a:cubicBezTo>
                <a:cubicBezTo>
                  <a:pt x="0" y="342"/>
                  <a:pt x="0" y="342"/>
                  <a:pt x="0" y="342"/>
                </a:cubicBezTo>
                <a:cubicBezTo>
                  <a:pt x="140" y="481"/>
                  <a:pt x="140" y="481"/>
                  <a:pt x="140" y="481"/>
                </a:cubicBezTo>
                <a:cubicBezTo>
                  <a:pt x="140" y="481"/>
                  <a:pt x="140" y="481"/>
                  <a:pt x="140" y="481"/>
                </a:cubicBezTo>
                <a:cubicBezTo>
                  <a:pt x="140" y="483"/>
                  <a:pt x="140" y="483"/>
                  <a:pt x="140" y="483"/>
                </a:cubicBezTo>
                <a:cubicBezTo>
                  <a:pt x="567" y="483"/>
                  <a:pt x="567" y="483"/>
                  <a:pt x="567" y="483"/>
                </a:cubicBezTo>
                <a:cubicBezTo>
                  <a:pt x="567" y="473"/>
                  <a:pt x="567" y="473"/>
                  <a:pt x="567" y="473"/>
                </a:cubicBezTo>
                <a:lnTo>
                  <a:pt x="145" y="47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p:nvSpPr>
        <p:spPr bwMode="auto">
          <a:xfrm>
            <a:off x="6242875" y="4927303"/>
            <a:ext cx="849236" cy="822697"/>
          </a:xfrm>
          <a:custGeom>
            <a:avLst/>
            <a:gdLst>
              <a:gd name="T0" fmla="*/ 10 w 349"/>
              <a:gd name="T1" fmla="*/ 147 h 338"/>
              <a:gd name="T2" fmla="*/ 349 w 349"/>
              <a:gd name="T3" fmla="*/ 5 h 338"/>
              <a:gd name="T4" fmla="*/ 343 w 349"/>
              <a:gd name="T5" fmla="*/ 0 h 338"/>
              <a:gd name="T6" fmla="*/ 5 w 349"/>
              <a:gd name="T7" fmla="*/ 140 h 338"/>
              <a:gd name="T8" fmla="*/ 5 w 349"/>
              <a:gd name="T9" fmla="*/ 140 h 338"/>
              <a:gd name="T10" fmla="*/ 0 w 349"/>
              <a:gd name="T11" fmla="*/ 140 h 338"/>
              <a:gd name="T12" fmla="*/ 0 w 349"/>
              <a:gd name="T13" fmla="*/ 338 h 338"/>
              <a:gd name="T14" fmla="*/ 10 w 349"/>
              <a:gd name="T15" fmla="*/ 338 h 338"/>
              <a:gd name="T16" fmla="*/ 10 w 349"/>
              <a:gd name="T17" fmla="*/ 14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38">
                <a:moveTo>
                  <a:pt x="10" y="147"/>
                </a:moveTo>
                <a:cubicBezTo>
                  <a:pt x="135" y="134"/>
                  <a:pt x="252" y="85"/>
                  <a:pt x="349" y="5"/>
                </a:cubicBezTo>
                <a:cubicBezTo>
                  <a:pt x="343" y="0"/>
                  <a:pt x="343" y="0"/>
                  <a:pt x="343" y="0"/>
                </a:cubicBezTo>
                <a:cubicBezTo>
                  <a:pt x="249" y="77"/>
                  <a:pt x="132" y="128"/>
                  <a:pt x="5" y="140"/>
                </a:cubicBezTo>
                <a:cubicBezTo>
                  <a:pt x="5" y="140"/>
                  <a:pt x="5" y="140"/>
                  <a:pt x="5" y="140"/>
                </a:cubicBezTo>
                <a:cubicBezTo>
                  <a:pt x="0" y="140"/>
                  <a:pt x="0" y="140"/>
                  <a:pt x="0" y="140"/>
                </a:cubicBezTo>
                <a:cubicBezTo>
                  <a:pt x="0" y="338"/>
                  <a:pt x="0" y="338"/>
                  <a:pt x="0" y="338"/>
                </a:cubicBezTo>
                <a:cubicBezTo>
                  <a:pt x="10" y="338"/>
                  <a:pt x="10" y="338"/>
                  <a:pt x="10" y="338"/>
                </a:cubicBezTo>
                <a:lnTo>
                  <a:pt x="10" y="14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p:nvSpPr>
        <p:spPr bwMode="auto">
          <a:xfrm>
            <a:off x="4576839" y="2755560"/>
            <a:ext cx="510131" cy="852185"/>
          </a:xfrm>
          <a:custGeom>
            <a:avLst/>
            <a:gdLst>
              <a:gd name="T0" fmla="*/ 210 w 210"/>
              <a:gd name="T1" fmla="*/ 54 h 350"/>
              <a:gd name="T2" fmla="*/ 144 w 210"/>
              <a:gd name="T3" fmla="*/ 0 h 350"/>
              <a:gd name="T4" fmla="*/ 0 w 210"/>
              <a:gd name="T5" fmla="*/ 342 h 350"/>
              <a:gd name="T6" fmla="*/ 86 w 210"/>
              <a:gd name="T7" fmla="*/ 350 h 350"/>
              <a:gd name="T8" fmla="*/ 210 w 210"/>
              <a:gd name="T9" fmla="*/ 54 h 350"/>
            </a:gdLst>
            <a:ahLst/>
            <a:cxnLst>
              <a:cxn ang="0">
                <a:pos x="T0" y="T1"/>
              </a:cxn>
              <a:cxn ang="0">
                <a:pos x="T2" y="T3"/>
              </a:cxn>
              <a:cxn ang="0">
                <a:pos x="T4" y="T5"/>
              </a:cxn>
              <a:cxn ang="0">
                <a:pos x="T6" y="T7"/>
              </a:cxn>
              <a:cxn ang="0">
                <a:pos x="T8" y="T9"/>
              </a:cxn>
            </a:cxnLst>
            <a:rect l="0" t="0" r="r" b="b"/>
            <a:pathLst>
              <a:path w="210" h="350">
                <a:moveTo>
                  <a:pt x="210" y="54"/>
                </a:moveTo>
                <a:cubicBezTo>
                  <a:pt x="144" y="0"/>
                  <a:pt x="144" y="0"/>
                  <a:pt x="144" y="0"/>
                </a:cubicBezTo>
                <a:cubicBezTo>
                  <a:pt x="7" y="132"/>
                  <a:pt x="0" y="342"/>
                  <a:pt x="0" y="342"/>
                </a:cubicBezTo>
                <a:cubicBezTo>
                  <a:pt x="86" y="350"/>
                  <a:pt x="86" y="350"/>
                  <a:pt x="86" y="350"/>
                </a:cubicBezTo>
                <a:cubicBezTo>
                  <a:pt x="97" y="238"/>
                  <a:pt x="142" y="136"/>
                  <a:pt x="210" y="5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p:nvSpPr>
        <p:spPr bwMode="auto">
          <a:xfrm>
            <a:off x="4576839" y="3873130"/>
            <a:ext cx="507183" cy="844813"/>
          </a:xfrm>
          <a:custGeom>
            <a:avLst/>
            <a:gdLst>
              <a:gd name="T0" fmla="*/ 87 w 209"/>
              <a:gd name="T1" fmla="*/ 0 h 347"/>
              <a:gd name="T2" fmla="*/ 0 w 209"/>
              <a:gd name="T3" fmla="*/ 9 h 347"/>
              <a:gd name="T4" fmla="*/ 141 w 209"/>
              <a:gd name="T5" fmla="*/ 347 h 347"/>
              <a:gd name="T6" fmla="*/ 209 w 209"/>
              <a:gd name="T7" fmla="*/ 291 h 347"/>
              <a:gd name="T8" fmla="*/ 87 w 209"/>
              <a:gd name="T9" fmla="*/ 0 h 347"/>
            </a:gdLst>
            <a:ahLst/>
            <a:cxnLst>
              <a:cxn ang="0">
                <a:pos x="T0" y="T1"/>
              </a:cxn>
              <a:cxn ang="0">
                <a:pos x="T2" y="T3"/>
              </a:cxn>
              <a:cxn ang="0">
                <a:pos x="T4" y="T5"/>
              </a:cxn>
              <a:cxn ang="0">
                <a:pos x="T6" y="T7"/>
              </a:cxn>
              <a:cxn ang="0">
                <a:pos x="T8" y="T9"/>
              </a:cxn>
            </a:cxnLst>
            <a:rect l="0" t="0" r="r" b="b"/>
            <a:pathLst>
              <a:path w="209" h="347">
                <a:moveTo>
                  <a:pt x="87" y="0"/>
                </a:moveTo>
                <a:cubicBezTo>
                  <a:pt x="0" y="9"/>
                  <a:pt x="0" y="9"/>
                  <a:pt x="0" y="9"/>
                </a:cubicBezTo>
                <a:cubicBezTo>
                  <a:pt x="14" y="217"/>
                  <a:pt x="141" y="347"/>
                  <a:pt x="141" y="347"/>
                </a:cubicBezTo>
                <a:cubicBezTo>
                  <a:pt x="209" y="291"/>
                  <a:pt x="209" y="291"/>
                  <a:pt x="209" y="291"/>
                </a:cubicBezTo>
                <a:cubicBezTo>
                  <a:pt x="142" y="210"/>
                  <a:pt x="98" y="110"/>
                  <a:pt x="87" y="0"/>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p:nvSpPr>
        <p:spPr bwMode="auto">
          <a:xfrm>
            <a:off x="5126779" y="4762174"/>
            <a:ext cx="853659" cy="523401"/>
          </a:xfrm>
          <a:custGeom>
            <a:avLst/>
            <a:gdLst>
              <a:gd name="T0" fmla="*/ 56 w 351"/>
              <a:gd name="T1" fmla="*/ 0 h 215"/>
              <a:gd name="T2" fmla="*/ 0 w 351"/>
              <a:gd name="T3" fmla="*/ 68 h 215"/>
              <a:gd name="T4" fmla="*/ 342 w 351"/>
              <a:gd name="T5" fmla="*/ 212 h 215"/>
              <a:gd name="T6" fmla="*/ 351 w 351"/>
              <a:gd name="T7" fmla="*/ 123 h 215"/>
              <a:gd name="T8" fmla="*/ 56 w 351"/>
              <a:gd name="T9" fmla="*/ 0 h 215"/>
            </a:gdLst>
            <a:ahLst/>
            <a:cxnLst>
              <a:cxn ang="0">
                <a:pos x="T0" y="T1"/>
              </a:cxn>
              <a:cxn ang="0">
                <a:pos x="T2" y="T3"/>
              </a:cxn>
              <a:cxn ang="0">
                <a:pos x="T4" y="T5"/>
              </a:cxn>
              <a:cxn ang="0">
                <a:pos x="T6" y="T7"/>
              </a:cxn>
              <a:cxn ang="0">
                <a:pos x="T8" y="T9"/>
              </a:cxn>
            </a:cxnLst>
            <a:rect l="0" t="0" r="r" b="b"/>
            <a:pathLst>
              <a:path w="351" h="215">
                <a:moveTo>
                  <a:pt x="56" y="0"/>
                </a:moveTo>
                <a:cubicBezTo>
                  <a:pt x="0" y="68"/>
                  <a:pt x="0" y="68"/>
                  <a:pt x="0" y="68"/>
                </a:cubicBezTo>
                <a:cubicBezTo>
                  <a:pt x="173" y="215"/>
                  <a:pt x="342" y="212"/>
                  <a:pt x="342" y="212"/>
                </a:cubicBezTo>
                <a:cubicBezTo>
                  <a:pt x="351" y="123"/>
                  <a:pt x="351" y="123"/>
                  <a:pt x="351" y="123"/>
                </a:cubicBezTo>
                <a:cubicBezTo>
                  <a:pt x="240" y="112"/>
                  <a:pt x="138" y="68"/>
                  <a:pt x="56" y="0"/>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p:nvSpPr>
        <p:spPr bwMode="auto">
          <a:xfrm>
            <a:off x="6223709" y="4766597"/>
            <a:ext cx="853659" cy="501285"/>
          </a:xfrm>
          <a:custGeom>
            <a:avLst/>
            <a:gdLst>
              <a:gd name="T0" fmla="*/ 0 w 351"/>
              <a:gd name="T1" fmla="*/ 121 h 206"/>
              <a:gd name="T2" fmla="*/ 8 w 351"/>
              <a:gd name="T3" fmla="*/ 206 h 206"/>
              <a:gd name="T4" fmla="*/ 351 w 351"/>
              <a:gd name="T5" fmla="*/ 66 h 206"/>
              <a:gd name="T6" fmla="*/ 298 w 351"/>
              <a:gd name="T7" fmla="*/ 0 h 206"/>
              <a:gd name="T8" fmla="*/ 0 w 351"/>
              <a:gd name="T9" fmla="*/ 121 h 206"/>
            </a:gdLst>
            <a:ahLst/>
            <a:cxnLst>
              <a:cxn ang="0">
                <a:pos x="T0" y="T1"/>
              </a:cxn>
              <a:cxn ang="0">
                <a:pos x="T2" y="T3"/>
              </a:cxn>
              <a:cxn ang="0">
                <a:pos x="T4" y="T5"/>
              </a:cxn>
              <a:cxn ang="0">
                <a:pos x="T6" y="T7"/>
              </a:cxn>
              <a:cxn ang="0">
                <a:pos x="T8" y="T9"/>
              </a:cxn>
            </a:cxnLst>
            <a:rect l="0" t="0" r="r" b="b"/>
            <a:pathLst>
              <a:path w="351" h="206">
                <a:moveTo>
                  <a:pt x="0" y="121"/>
                </a:moveTo>
                <a:cubicBezTo>
                  <a:pt x="8" y="206"/>
                  <a:pt x="8" y="206"/>
                  <a:pt x="8" y="206"/>
                </a:cubicBezTo>
                <a:cubicBezTo>
                  <a:pt x="8" y="206"/>
                  <a:pt x="223" y="197"/>
                  <a:pt x="351" y="66"/>
                </a:cubicBezTo>
                <a:cubicBezTo>
                  <a:pt x="298" y="0"/>
                  <a:pt x="298" y="0"/>
                  <a:pt x="298" y="0"/>
                </a:cubicBezTo>
                <a:cubicBezTo>
                  <a:pt x="215" y="68"/>
                  <a:pt x="113" y="111"/>
                  <a:pt x="0" y="12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p:nvSpPr>
        <p:spPr bwMode="auto">
          <a:xfrm>
            <a:off x="7128971" y="3873130"/>
            <a:ext cx="517504" cy="853659"/>
          </a:xfrm>
          <a:custGeom>
            <a:avLst/>
            <a:gdLst>
              <a:gd name="T0" fmla="*/ 124 w 213"/>
              <a:gd name="T1" fmla="*/ 0 h 351"/>
              <a:gd name="T2" fmla="*/ 0 w 213"/>
              <a:gd name="T3" fmla="*/ 294 h 351"/>
              <a:gd name="T4" fmla="*/ 69 w 213"/>
              <a:gd name="T5" fmla="*/ 351 h 351"/>
              <a:gd name="T6" fmla="*/ 213 w 213"/>
              <a:gd name="T7" fmla="*/ 9 h 351"/>
              <a:gd name="T8" fmla="*/ 124 w 213"/>
              <a:gd name="T9" fmla="*/ 0 h 351"/>
            </a:gdLst>
            <a:ahLst/>
            <a:cxnLst>
              <a:cxn ang="0">
                <a:pos x="T0" y="T1"/>
              </a:cxn>
              <a:cxn ang="0">
                <a:pos x="T2" y="T3"/>
              </a:cxn>
              <a:cxn ang="0">
                <a:pos x="T4" y="T5"/>
              </a:cxn>
              <a:cxn ang="0">
                <a:pos x="T6" y="T7"/>
              </a:cxn>
              <a:cxn ang="0">
                <a:pos x="T8" y="T9"/>
              </a:cxn>
            </a:cxnLst>
            <a:rect l="0" t="0" r="r" b="b"/>
            <a:pathLst>
              <a:path w="213" h="351">
                <a:moveTo>
                  <a:pt x="124" y="0"/>
                </a:moveTo>
                <a:cubicBezTo>
                  <a:pt x="113" y="111"/>
                  <a:pt x="68" y="212"/>
                  <a:pt x="0" y="294"/>
                </a:cubicBezTo>
                <a:cubicBezTo>
                  <a:pt x="69" y="351"/>
                  <a:pt x="69" y="351"/>
                  <a:pt x="69" y="351"/>
                </a:cubicBezTo>
                <a:cubicBezTo>
                  <a:pt x="69" y="351"/>
                  <a:pt x="209" y="205"/>
                  <a:pt x="213" y="9"/>
                </a:cubicBezTo>
                <a:lnTo>
                  <a:pt x="124"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auto">
          <a:xfrm>
            <a:off x="7140766" y="2762931"/>
            <a:ext cx="505709" cy="856608"/>
          </a:xfrm>
          <a:custGeom>
            <a:avLst/>
            <a:gdLst>
              <a:gd name="T0" fmla="*/ 120 w 208"/>
              <a:gd name="T1" fmla="*/ 352 h 352"/>
              <a:gd name="T2" fmla="*/ 208 w 208"/>
              <a:gd name="T3" fmla="*/ 344 h 352"/>
              <a:gd name="T4" fmla="*/ 67 w 208"/>
              <a:gd name="T5" fmla="*/ 0 h 352"/>
              <a:gd name="T6" fmla="*/ 0 w 208"/>
              <a:gd name="T7" fmla="*/ 56 h 352"/>
              <a:gd name="T8" fmla="*/ 120 w 208"/>
              <a:gd name="T9" fmla="*/ 352 h 352"/>
            </a:gdLst>
            <a:ahLst/>
            <a:cxnLst>
              <a:cxn ang="0">
                <a:pos x="T0" y="T1"/>
              </a:cxn>
              <a:cxn ang="0">
                <a:pos x="T2" y="T3"/>
              </a:cxn>
              <a:cxn ang="0">
                <a:pos x="T4" y="T5"/>
              </a:cxn>
              <a:cxn ang="0">
                <a:pos x="T6" y="T7"/>
              </a:cxn>
              <a:cxn ang="0">
                <a:pos x="T8" y="T9"/>
              </a:cxn>
            </a:cxnLst>
            <a:rect l="0" t="0" r="r" b="b"/>
            <a:pathLst>
              <a:path w="208" h="352">
                <a:moveTo>
                  <a:pt x="120" y="352"/>
                </a:moveTo>
                <a:cubicBezTo>
                  <a:pt x="208" y="344"/>
                  <a:pt x="208" y="344"/>
                  <a:pt x="208" y="344"/>
                </a:cubicBezTo>
                <a:cubicBezTo>
                  <a:pt x="208" y="344"/>
                  <a:pt x="207" y="153"/>
                  <a:pt x="67" y="0"/>
                </a:cubicBezTo>
                <a:cubicBezTo>
                  <a:pt x="0" y="56"/>
                  <a:pt x="0" y="56"/>
                  <a:pt x="0" y="56"/>
                </a:cubicBezTo>
                <a:cubicBezTo>
                  <a:pt x="67" y="138"/>
                  <a:pt x="110" y="240"/>
                  <a:pt x="120" y="352"/>
                </a:cubicBez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p:cNvSpPr>
            <a:spLocks/>
          </p:cNvSpPr>
          <p:nvPr/>
        </p:nvSpPr>
        <p:spPr bwMode="auto">
          <a:xfrm>
            <a:off x="6242875" y="2204146"/>
            <a:ext cx="853659" cy="511606"/>
          </a:xfrm>
          <a:custGeom>
            <a:avLst/>
            <a:gdLst>
              <a:gd name="T0" fmla="*/ 296 w 351"/>
              <a:gd name="T1" fmla="*/ 210 h 210"/>
              <a:gd name="T2" fmla="*/ 351 w 351"/>
              <a:gd name="T3" fmla="*/ 144 h 210"/>
              <a:gd name="T4" fmla="*/ 9 w 351"/>
              <a:gd name="T5" fmla="*/ 0 h 210"/>
              <a:gd name="T6" fmla="*/ 0 w 351"/>
              <a:gd name="T7" fmla="*/ 86 h 210"/>
              <a:gd name="T8" fmla="*/ 296 w 351"/>
              <a:gd name="T9" fmla="*/ 210 h 210"/>
            </a:gdLst>
            <a:ahLst/>
            <a:cxnLst>
              <a:cxn ang="0">
                <a:pos x="T0" y="T1"/>
              </a:cxn>
              <a:cxn ang="0">
                <a:pos x="T2" y="T3"/>
              </a:cxn>
              <a:cxn ang="0">
                <a:pos x="T4" y="T5"/>
              </a:cxn>
              <a:cxn ang="0">
                <a:pos x="T6" y="T7"/>
              </a:cxn>
              <a:cxn ang="0">
                <a:pos x="T8" y="T9"/>
              </a:cxn>
            </a:cxnLst>
            <a:rect l="0" t="0" r="r" b="b"/>
            <a:pathLst>
              <a:path w="351" h="210">
                <a:moveTo>
                  <a:pt x="296" y="210"/>
                </a:moveTo>
                <a:cubicBezTo>
                  <a:pt x="351" y="144"/>
                  <a:pt x="351" y="144"/>
                  <a:pt x="351" y="144"/>
                </a:cubicBezTo>
                <a:cubicBezTo>
                  <a:pt x="351" y="144"/>
                  <a:pt x="238" y="19"/>
                  <a:pt x="9" y="0"/>
                </a:cubicBezTo>
                <a:cubicBezTo>
                  <a:pt x="0" y="86"/>
                  <a:pt x="0" y="86"/>
                  <a:pt x="0" y="86"/>
                </a:cubicBezTo>
                <a:cubicBezTo>
                  <a:pt x="112" y="97"/>
                  <a:pt x="214" y="142"/>
                  <a:pt x="296" y="21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p:cNvSpPr>
            <a:spLocks/>
          </p:cNvSpPr>
          <p:nvPr/>
        </p:nvSpPr>
        <p:spPr bwMode="auto">
          <a:xfrm>
            <a:off x="5135625" y="2204146"/>
            <a:ext cx="853659" cy="504234"/>
          </a:xfrm>
          <a:custGeom>
            <a:avLst/>
            <a:gdLst>
              <a:gd name="T0" fmla="*/ 351 w 351"/>
              <a:gd name="T1" fmla="*/ 85 h 207"/>
              <a:gd name="T2" fmla="*/ 343 w 351"/>
              <a:gd name="T3" fmla="*/ 0 h 207"/>
              <a:gd name="T4" fmla="*/ 0 w 351"/>
              <a:gd name="T5" fmla="*/ 141 h 207"/>
              <a:gd name="T6" fmla="*/ 54 w 351"/>
              <a:gd name="T7" fmla="*/ 207 h 207"/>
              <a:gd name="T8" fmla="*/ 351 w 351"/>
              <a:gd name="T9" fmla="*/ 85 h 207"/>
            </a:gdLst>
            <a:ahLst/>
            <a:cxnLst>
              <a:cxn ang="0">
                <a:pos x="T0" y="T1"/>
              </a:cxn>
              <a:cxn ang="0">
                <a:pos x="T2" y="T3"/>
              </a:cxn>
              <a:cxn ang="0">
                <a:pos x="T4" y="T5"/>
              </a:cxn>
              <a:cxn ang="0">
                <a:pos x="T6" y="T7"/>
              </a:cxn>
              <a:cxn ang="0">
                <a:pos x="T8" y="T9"/>
              </a:cxn>
            </a:cxnLst>
            <a:rect l="0" t="0" r="r" b="b"/>
            <a:pathLst>
              <a:path w="351" h="207">
                <a:moveTo>
                  <a:pt x="351" y="85"/>
                </a:moveTo>
                <a:cubicBezTo>
                  <a:pt x="343" y="0"/>
                  <a:pt x="343" y="0"/>
                  <a:pt x="343" y="0"/>
                </a:cubicBezTo>
                <a:cubicBezTo>
                  <a:pt x="343" y="0"/>
                  <a:pt x="153" y="0"/>
                  <a:pt x="0" y="141"/>
                </a:cubicBezTo>
                <a:cubicBezTo>
                  <a:pt x="54" y="207"/>
                  <a:pt x="54" y="207"/>
                  <a:pt x="54" y="207"/>
                </a:cubicBezTo>
                <a:cubicBezTo>
                  <a:pt x="136" y="139"/>
                  <a:pt x="239" y="95"/>
                  <a:pt x="351" y="8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485115" y="36154"/>
            <a:ext cx="11157817" cy="660511"/>
          </a:xfrm>
        </p:spPr>
        <p:txBody>
          <a:bodyPr/>
          <a:lstStyle/>
          <a:p>
            <a:r>
              <a:rPr lang="en-US" sz="3600" dirty="0"/>
              <a:t>Segment 1 – Primary Audience 30-39</a:t>
            </a:r>
          </a:p>
        </p:txBody>
      </p:sp>
      <p:sp>
        <p:nvSpPr>
          <p:cNvPr id="22" name="Inhaltsplatzhalter 4"/>
          <p:cNvSpPr txBox="1">
            <a:spLocks/>
          </p:cNvSpPr>
          <p:nvPr/>
        </p:nvSpPr>
        <p:spPr>
          <a:xfrm>
            <a:off x="8295194" y="2289472"/>
            <a:ext cx="3463575" cy="384721"/>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b="1" dirty="0">
                <a:solidFill>
                  <a:schemeClr val="accent1"/>
                </a:solidFill>
                <a:latin typeface="+mj-lt"/>
              </a:rPr>
              <a:t>Self Concepts</a:t>
            </a:r>
            <a:br>
              <a:rPr lang="en-US" sz="1400" b="1" dirty="0">
                <a:solidFill>
                  <a:schemeClr val="bg1">
                    <a:lumMod val="65000"/>
                  </a:schemeClr>
                </a:solidFill>
                <a:latin typeface="+mj-lt"/>
              </a:rPr>
            </a:br>
            <a:r>
              <a:rPr lang="en-US" sz="1100" dirty="0">
                <a:solidFill>
                  <a:schemeClr val="bg1">
                    <a:lumMod val="65000"/>
                  </a:schemeClr>
                </a:solidFill>
                <a:latin typeface="+mn-lt"/>
              </a:rPr>
              <a:t>Adventurous. Loving. Romantic. Smart. Likeable</a:t>
            </a:r>
            <a:r>
              <a:rPr lang="en-US" sz="1100" dirty="0">
                <a:solidFill>
                  <a:schemeClr val="bg1">
                    <a:lumMod val="65000"/>
                  </a:schemeClr>
                </a:solidFill>
              </a:rPr>
              <a:t>.</a:t>
            </a:r>
            <a:endParaRPr lang="en-US" sz="1100" dirty="0">
              <a:solidFill>
                <a:schemeClr val="bg1">
                  <a:lumMod val="65000"/>
                </a:schemeClr>
              </a:solidFill>
              <a:latin typeface="+mn-lt"/>
            </a:endParaRPr>
          </a:p>
        </p:txBody>
      </p:sp>
      <p:sp>
        <p:nvSpPr>
          <p:cNvPr id="23" name="Inhaltsplatzhalter 4"/>
          <p:cNvSpPr txBox="1">
            <a:spLocks/>
          </p:cNvSpPr>
          <p:nvPr/>
        </p:nvSpPr>
        <p:spPr>
          <a:xfrm>
            <a:off x="8458850" y="4762765"/>
            <a:ext cx="3347737" cy="723275"/>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b="1" dirty="0">
                <a:solidFill>
                  <a:schemeClr val="accent3"/>
                </a:solidFill>
                <a:latin typeface="+mj-lt"/>
              </a:rPr>
              <a:t>Shopping Attitudes</a:t>
            </a:r>
            <a:br>
              <a:rPr lang="en-US" sz="1400" b="1" dirty="0">
                <a:solidFill>
                  <a:schemeClr val="bg1">
                    <a:lumMod val="65000"/>
                  </a:schemeClr>
                </a:solidFill>
                <a:latin typeface="+mj-lt"/>
              </a:rPr>
            </a:br>
            <a:r>
              <a:rPr lang="en-US" sz="1100" dirty="0">
                <a:solidFill>
                  <a:schemeClr val="bg1">
                    <a:lumMod val="65000"/>
                  </a:schemeClr>
                </a:solidFill>
                <a:latin typeface="+mn-lt"/>
              </a:rPr>
              <a:t>Store environment important (#1). Preplans shopping trips online. Looks for special offers. Responds to free standing displays with product.</a:t>
            </a:r>
          </a:p>
        </p:txBody>
      </p:sp>
      <p:sp>
        <p:nvSpPr>
          <p:cNvPr id="24" name="Inhaltsplatzhalter 4"/>
          <p:cNvSpPr txBox="1">
            <a:spLocks/>
          </p:cNvSpPr>
          <p:nvPr/>
        </p:nvSpPr>
        <p:spPr>
          <a:xfrm>
            <a:off x="584804" y="3577921"/>
            <a:ext cx="2794849" cy="553998"/>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sz="1400" b="1" dirty="0">
                <a:solidFill>
                  <a:schemeClr val="accent6">
                    <a:lumMod val="75000"/>
                  </a:schemeClr>
                </a:solidFill>
                <a:latin typeface="+mn-lt"/>
              </a:rPr>
              <a:t>Leisure Times</a:t>
            </a:r>
            <a:br>
              <a:rPr lang="en-US" sz="1400" b="1" dirty="0">
                <a:solidFill>
                  <a:schemeClr val="accent1"/>
                </a:solidFill>
                <a:latin typeface="+mn-lt"/>
              </a:rPr>
            </a:br>
            <a:r>
              <a:rPr lang="en-US" sz="1100" dirty="0">
                <a:solidFill>
                  <a:schemeClr val="bg1">
                    <a:lumMod val="65000"/>
                  </a:schemeClr>
                </a:solidFill>
                <a:latin typeface="+mn-lt"/>
              </a:rPr>
              <a:t>Travel. Barbecuing. Board games.         Beach trips. Entertaining at home.</a:t>
            </a:r>
          </a:p>
        </p:txBody>
      </p:sp>
      <p:sp>
        <p:nvSpPr>
          <p:cNvPr id="25" name="Inhaltsplatzhalter 4"/>
          <p:cNvSpPr txBox="1">
            <a:spLocks/>
          </p:cNvSpPr>
          <p:nvPr/>
        </p:nvSpPr>
        <p:spPr>
          <a:xfrm>
            <a:off x="1183747" y="5503781"/>
            <a:ext cx="3347737" cy="723275"/>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sz="1400" b="1" dirty="0">
                <a:solidFill>
                  <a:schemeClr val="accent5">
                    <a:lumMod val="75000"/>
                  </a:schemeClr>
                </a:solidFill>
                <a:latin typeface="+mn-lt"/>
              </a:rPr>
              <a:t>Priorities</a:t>
            </a:r>
            <a:br>
              <a:rPr lang="en-US" sz="1400" b="1" dirty="0">
                <a:solidFill>
                  <a:schemeClr val="accent6"/>
                </a:solidFill>
                <a:latin typeface="+mn-lt"/>
              </a:rPr>
            </a:br>
            <a:r>
              <a:rPr lang="en-US" sz="1100" b="1" dirty="0">
                <a:solidFill>
                  <a:schemeClr val="bg1">
                    <a:lumMod val="65000"/>
                  </a:schemeClr>
                </a:solidFill>
                <a:latin typeface="+mn-lt"/>
              </a:rPr>
              <a:t>Family</a:t>
            </a:r>
            <a:r>
              <a:rPr lang="en-US" sz="1100" dirty="0">
                <a:solidFill>
                  <a:schemeClr val="bg1">
                    <a:lumMod val="65000"/>
                  </a:schemeClr>
                </a:solidFill>
                <a:latin typeface="+mn-lt"/>
              </a:rPr>
              <a:t>. Career advancement. Aspires to own business. Likes to stay informed and continue to learn</a:t>
            </a:r>
            <a:r>
              <a:rPr lang="en-US" sz="1100" dirty="0">
                <a:solidFill>
                  <a:schemeClr val="bg1">
                    <a:lumMod val="65000"/>
                  </a:schemeClr>
                </a:solidFill>
              </a:rPr>
              <a:t>.</a:t>
            </a:r>
            <a:endParaRPr lang="en-US" sz="1100" dirty="0">
              <a:solidFill>
                <a:schemeClr val="bg1">
                  <a:lumMod val="65000"/>
                </a:schemeClr>
              </a:solidFill>
              <a:latin typeface="+mn-lt"/>
            </a:endParaRPr>
          </a:p>
        </p:txBody>
      </p:sp>
      <p:sp>
        <p:nvSpPr>
          <p:cNvPr id="26" name="Inhaltsplatzhalter 4"/>
          <p:cNvSpPr txBox="1">
            <a:spLocks/>
          </p:cNvSpPr>
          <p:nvPr/>
        </p:nvSpPr>
        <p:spPr>
          <a:xfrm>
            <a:off x="612865" y="2237824"/>
            <a:ext cx="2095213" cy="384721"/>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sz="1400" b="1" dirty="0">
                <a:solidFill>
                  <a:schemeClr val="accent2"/>
                </a:solidFill>
                <a:latin typeface="+mj-lt"/>
              </a:rPr>
              <a:t>Potential Base</a:t>
            </a:r>
            <a:br>
              <a:rPr lang="en-US" sz="1400" b="1" dirty="0">
                <a:solidFill>
                  <a:schemeClr val="accent3"/>
                </a:solidFill>
                <a:latin typeface="+mj-lt"/>
              </a:rPr>
            </a:br>
            <a:r>
              <a:rPr lang="en-US" sz="1100" dirty="0">
                <a:solidFill>
                  <a:schemeClr val="bg1">
                    <a:lumMod val="65000"/>
                  </a:schemeClr>
                </a:solidFill>
                <a:latin typeface="+mn-lt"/>
              </a:rPr>
              <a:t>28.8% of Spirit Drinkers. </a:t>
            </a:r>
          </a:p>
        </p:txBody>
      </p:sp>
      <p:sp>
        <p:nvSpPr>
          <p:cNvPr id="27" name="Inhaltsplatzhalter 4"/>
          <p:cNvSpPr txBox="1">
            <a:spLocks/>
          </p:cNvSpPr>
          <p:nvPr/>
        </p:nvSpPr>
        <p:spPr>
          <a:xfrm>
            <a:off x="8961611" y="3112761"/>
            <a:ext cx="2681321" cy="89255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0"/>
              </a:spcAft>
              <a:buNone/>
            </a:pPr>
            <a:r>
              <a:rPr lang="en-US" sz="1400" b="1" dirty="0">
                <a:solidFill>
                  <a:schemeClr val="accent2">
                    <a:lumMod val="50000"/>
                  </a:schemeClr>
                </a:solidFill>
                <a:latin typeface="+mj-lt"/>
              </a:rPr>
              <a:t>Brand Loyalty</a:t>
            </a:r>
            <a:br>
              <a:rPr lang="en-US" sz="1400" b="1" dirty="0">
                <a:solidFill>
                  <a:schemeClr val="bg1">
                    <a:lumMod val="65000"/>
                  </a:schemeClr>
                </a:solidFill>
                <a:latin typeface="+mj-lt"/>
              </a:rPr>
            </a:br>
            <a:r>
              <a:rPr lang="en-US" sz="1100" dirty="0">
                <a:solidFill>
                  <a:schemeClr val="bg1">
                    <a:lumMod val="65000"/>
                  </a:schemeClr>
                </a:solidFill>
                <a:latin typeface="+mn-lt"/>
              </a:rPr>
              <a:t>Buys unknown brands to save money (#1). Will buy spur of the moment. Likes to change brands often for variety. Not brand loyal.</a:t>
            </a:r>
          </a:p>
        </p:txBody>
      </p:sp>
      <p:sp>
        <p:nvSpPr>
          <p:cNvPr id="28" name="Inhaltsplatzhalter 4"/>
          <p:cNvSpPr txBox="1">
            <a:spLocks/>
          </p:cNvSpPr>
          <p:nvPr/>
        </p:nvSpPr>
        <p:spPr>
          <a:xfrm>
            <a:off x="914381" y="1522560"/>
            <a:ext cx="4934297" cy="384721"/>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sz="1400" b="1" dirty="0">
                <a:solidFill>
                  <a:schemeClr val="accent1">
                    <a:lumMod val="60000"/>
                    <a:lumOff val="40000"/>
                  </a:schemeClr>
                </a:solidFill>
                <a:latin typeface="+mj-lt"/>
              </a:rPr>
              <a:t>Demographics</a:t>
            </a:r>
            <a:br>
              <a:rPr lang="en-US" sz="1400" b="1" dirty="0">
                <a:solidFill>
                  <a:schemeClr val="accent1">
                    <a:lumMod val="60000"/>
                    <a:lumOff val="40000"/>
                  </a:schemeClr>
                </a:solidFill>
                <a:latin typeface="+mj-lt"/>
              </a:rPr>
            </a:br>
            <a:r>
              <a:rPr lang="en-US" sz="1100" dirty="0">
                <a:solidFill>
                  <a:schemeClr val="bg1">
                    <a:lumMod val="65000"/>
                  </a:schemeClr>
                </a:solidFill>
                <a:latin typeface="+mn-lt"/>
              </a:rPr>
              <a:t>Adults 30-39. Slight advantage Male. HHI $88K. Married 59.3%. Kids 39.9%</a:t>
            </a:r>
          </a:p>
        </p:txBody>
      </p:sp>
      <p:sp>
        <p:nvSpPr>
          <p:cNvPr id="29" name="Inhaltsplatzhalter 4"/>
          <p:cNvSpPr txBox="1">
            <a:spLocks/>
          </p:cNvSpPr>
          <p:nvPr/>
        </p:nvSpPr>
        <p:spPr>
          <a:xfrm>
            <a:off x="6559230" y="5670384"/>
            <a:ext cx="3306223" cy="5539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1400" b="1" dirty="0">
                <a:solidFill>
                  <a:schemeClr val="accent4"/>
                </a:solidFill>
                <a:latin typeface="+mj-lt"/>
              </a:rPr>
              <a:t>Shopping Behavior</a:t>
            </a:r>
            <a:br>
              <a:rPr lang="en-US" sz="1400" b="1" dirty="0">
                <a:solidFill>
                  <a:schemeClr val="bg1">
                    <a:lumMod val="65000"/>
                  </a:schemeClr>
                </a:solidFill>
                <a:latin typeface="+mj-lt"/>
              </a:rPr>
            </a:br>
            <a:r>
              <a:rPr lang="en-US" sz="1100" dirty="0">
                <a:solidFill>
                  <a:schemeClr val="bg1">
                    <a:lumMod val="65000"/>
                  </a:schemeClr>
                </a:solidFill>
                <a:latin typeface="+mn-lt"/>
              </a:rPr>
              <a:t>Largest groups are virtual shoppers (29%) and Upscale clicks &amp; bricks (23%). 21% store/brand loyal</a:t>
            </a:r>
          </a:p>
        </p:txBody>
      </p:sp>
      <p:sp>
        <p:nvSpPr>
          <p:cNvPr id="34" name="Freeform 27"/>
          <p:cNvSpPr>
            <a:spLocks noEditPoints="1"/>
          </p:cNvSpPr>
          <p:nvPr/>
        </p:nvSpPr>
        <p:spPr bwMode="auto">
          <a:xfrm>
            <a:off x="8509925" y="1733847"/>
            <a:ext cx="422275" cy="555625"/>
          </a:xfrm>
          <a:custGeom>
            <a:avLst/>
            <a:gdLst>
              <a:gd name="T0" fmla="*/ 593 w 2659"/>
              <a:gd name="T1" fmla="*/ 2426 h 3500"/>
              <a:gd name="T2" fmla="*/ 402 w 2659"/>
              <a:gd name="T3" fmla="*/ 2455 h 3500"/>
              <a:gd name="T4" fmla="*/ 183 w 2659"/>
              <a:gd name="T5" fmla="*/ 2675 h 3500"/>
              <a:gd name="T6" fmla="*/ 2499 w 2659"/>
              <a:gd name="T7" fmla="*/ 2765 h 3500"/>
              <a:gd name="T8" fmla="*/ 2338 w 2659"/>
              <a:gd name="T9" fmla="*/ 2499 h 3500"/>
              <a:gd name="T10" fmla="*/ 2102 w 2659"/>
              <a:gd name="T11" fmla="*/ 2430 h 3500"/>
              <a:gd name="T12" fmla="*/ 1890 w 2659"/>
              <a:gd name="T13" fmla="*/ 2381 h 3500"/>
              <a:gd name="T14" fmla="*/ 1329 w 2659"/>
              <a:gd name="T15" fmla="*/ 3055 h 3500"/>
              <a:gd name="T16" fmla="*/ 1190 w 2659"/>
              <a:gd name="T17" fmla="*/ 2981 h 3500"/>
              <a:gd name="T18" fmla="*/ 1021 w 2659"/>
              <a:gd name="T19" fmla="*/ 2184 h 3500"/>
              <a:gd name="T20" fmla="*/ 1329 w 2659"/>
              <a:gd name="T21" fmla="*/ 2897 h 3500"/>
              <a:gd name="T22" fmla="*/ 1637 w 2659"/>
              <a:gd name="T23" fmla="*/ 2184 h 3500"/>
              <a:gd name="T24" fmla="*/ 1429 w 2659"/>
              <a:gd name="T25" fmla="*/ 1956 h 3500"/>
              <a:gd name="T26" fmla="*/ 992 w 2659"/>
              <a:gd name="T27" fmla="*/ 806 h 3500"/>
              <a:gd name="T28" fmla="*/ 773 w 2659"/>
              <a:gd name="T29" fmla="*/ 1196 h 3500"/>
              <a:gd name="T30" fmla="*/ 954 w 2659"/>
              <a:gd name="T31" fmla="*/ 1608 h 3500"/>
              <a:gd name="T32" fmla="*/ 1279 w 2659"/>
              <a:gd name="T33" fmla="*/ 1803 h 3500"/>
              <a:gd name="T34" fmla="*/ 1619 w 2659"/>
              <a:gd name="T35" fmla="*/ 1696 h 3500"/>
              <a:gd name="T36" fmla="*/ 1849 w 2659"/>
              <a:gd name="T37" fmla="*/ 1345 h 3500"/>
              <a:gd name="T38" fmla="*/ 1889 w 2659"/>
              <a:gd name="T39" fmla="*/ 972 h 3500"/>
              <a:gd name="T40" fmla="*/ 1198 w 2659"/>
              <a:gd name="T41" fmla="*/ 887 h 3500"/>
              <a:gd name="T42" fmla="*/ 1396 w 2659"/>
              <a:gd name="T43" fmla="*/ 158 h 3500"/>
              <a:gd name="T44" fmla="*/ 1112 w 2659"/>
              <a:gd name="T45" fmla="*/ 230 h 3500"/>
              <a:gd name="T46" fmla="*/ 828 w 2659"/>
              <a:gd name="T47" fmla="*/ 368 h 3500"/>
              <a:gd name="T48" fmla="*/ 686 w 2659"/>
              <a:gd name="T49" fmla="*/ 688 h 3500"/>
              <a:gd name="T50" fmla="*/ 778 w 2659"/>
              <a:gd name="T51" fmla="*/ 873 h 3500"/>
              <a:gd name="T52" fmla="*/ 911 w 2659"/>
              <a:gd name="T53" fmla="*/ 599 h 3500"/>
              <a:gd name="T54" fmla="*/ 1039 w 2659"/>
              <a:gd name="T55" fmla="*/ 605 h 3500"/>
              <a:gd name="T56" fmla="*/ 1152 w 2659"/>
              <a:gd name="T57" fmla="*/ 722 h 3500"/>
              <a:gd name="T58" fmla="*/ 1908 w 2659"/>
              <a:gd name="T59" fmla="*/ 777 h 3500"/>
              <a:gd name="T60" fmla="*/ 1934 w 2659"/>
              <a:gd name="T61" fmla="*/ 550 h 3500"/>
              <a:gd name="T62" fmla="*/ 1673 w 2659"/>
              <a:gd name="T63" fmla="*/ 235 h 3500"/>
              <a:gd name="T64" fmla="*/ 1463 w 2659"/>
              <a:gd name="T65" fmla="*/ 3 h 3500"/>
              <a:gd name="T66" fmla="*/ 1872 w 2659"/>
              <a:gd name="T67" fmla="*/ 189 h 3500"/>
              <a:gd name="T68" fmla="*/ 2111 w 2659"/>
              <a:gd name="T69" fmla="*/ 589 h 3500"/>
              <a:gd name="T70" fmla="*/ 2095 w 2659"/>
              <a:gd name="T71" fmla="*/ 1068 h 3500"/>
              <a:gd name="T72" fmla="*/ 1984 w 2659"/>
              <a:gd name="T73" fmla="*/ 1435 h 3500"/>
              <a:gd name="T74" fmla="*/ 1722 w 2659"/>
              <a:gd name="T75" fmla="*/ 1815 h 3500"/>
              <a:gd name="T76" fmla="*/ 1771 w 2659"/>
              <a:gd name="T77" fmla="*/ 2100 h 3500"/>
              <a:gd name="T78" fmla="*/ 1954 w 2659"/>
              <a:gd name="T79" fmla="*/ 2236 h 3500"/>
              <a:gd name="T80" fmla="*/ 2106 w 2659"/>
              <a:gd name="T81" fmla="*/ 2272 h 3500"/>
              <a:gd name="T82" fmla="*/ 2303 w 2659"/>
              <a:gd name="T83" fmla="*/ 2305 h 3500"/>
              <a:gd name="T84" fmla="*/ 2588 w 2659"/>
              <a:gd name="T85" fmla="*/ 2545 h 3500"/>
              <a:gd name="T86" fmla="*/ 2657 w 2659"/>
              <a:gd name="T87" fmla="*/ 3442 h 3500"/>
              <a:gd name="T88" fmla="*/ 58 w 2659"/>
              <a:gd name="T89" fmla="*/ 3497 h 3500"/>
              <a:gd name="T90" fmla="*/ 3 w 2659"/>
              <a:gd name="T91" fmla="*/ 2755 h 3500"/>
              <a:gd name="T92" fmla="*/ 171 w 2659"/>
              <a:gd name="T93" fmla="*/ 2418 h 3500"/>
              <a:gd name="T94" fmla="*/ 522 w 2659"/>
              <a:gd name="T95" fmla="*/ 2273 h 3500"/>
              <a:gd name="T96" fmla="*/ 608 w 2659"/>
              <a:gd name="T97" fmla="*/ 2264 h 3500"/>
              <a:gd name="T98" fmla="*/ 786 w 2659"/>
              <a:gd name="T99" fmla="*/ 2194 h 3500"/>
              <a:gd name="T100" fmla="*/ 949 w 2659"/>
              <a:gd name="T101" fmla="*/ 1994 h 3500"/>
              <a:gd name="T102" fmla="*/ 796 w 2659"/>
              <a:gd name="T103" fmla="*/ 1661 h 3500"/>
              <a:gd name="T104" fmla="*/ 609 w 2659"/>
              <a:gd name="T105" fmla="*/ 1165 h 3500"/>
              <a:gd name="T106" fmla="*/ 522 w 2659"/>
              <a:gd name="T107" fmla="*/ 819 h 3500"/>
              <a:gd name="T108" fmla="*/ 622 w 2659"/>
              <a:gd name="T109" fmla="*/ 387 h 3500"/>
              <a:gd name="T110" fmla="*/ 923 w 2659"/>
              <a:gd name="T111" fmla="*/ 112 h 3500"/>
              <a:gd name="T112" fmla="*/ 1332 w 2659"/>
              <a:gd name="T113" fmla="*/ 3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59" h="3500">
                <a:moveTo>
                  <a:pt x="769" y="2381"/>
                </a:moveTo>
                <a:lnTo>
                  <a:pt x="739" y="2394"/>
                </a:lnTo>
                <a:lnTo>
                  <a:pt x="707" y="2403"/>
                </a:lnTo>
                <a:lnTo>
                  <a:pt x="676" y="2412"/>
                </a:lnTo>
                <a:lnTo>
                  <a:pt x="647" y="2418"/>
                </a:lnTo>
                <a:lnTo>
                  <a:pt x="618" y="2422"/>
                </a:lnTo>
                <a:lnTo>
                  <a:pt x="593" y="2426"/>
                </a:lnTo>
                <a:lnTo>
                  <a:pt x="572" y="2428"/>
                </a:lnTo>
                <a:lnTo>
                  <a:pt x="556" y="2429"/>
                </a:lnTo>
                <a:lnTo>
                  <a:pt x="544" y="2430"/>
                </a:lnTo>
                <a:lnTo>
                  <a:pt x="540" y="2430"/>
                </a:lnTo>
                <a:lnTo>
                  <a:pt x="492" y="2433"/>
                </a:lnTo>
                <a:lnTo>
                  <a:pt x="446" y="2442"/>
                </a:lnTo>
                <a:lnTo>
                  <a:pt x="402" y="2455"/>
                </a:lnTo>
                <a:lnTo>
                  <a:pt x="360" y="2474"/>
                </a:lnTo>
                <a:lnTo>
                  <a:pt x="322" y="2499"/>
                </a:lnTo>
                <a:lnTo>
                  <a:pt x="286" y="2526"/>
                </a:lnTo>
                <a:lnTo>
                  <a:pt x="254" y="2559"/>
                </a:lnTo>
                <a:lnTo>
                  <a:pt x="226" y="2594"/>
                </a:lnTo>
                <a:lnTo>
                  <a:pt x="202" y="2633"/>
                </a:lnTo>
                <a:lnTo>
                  <a:pt x="183" y="2675"/>
                </a:lnTo>
                <a:lnTo>
                  <a:pt x="169" y="2719"/>
                </a:lnTo>
                <a:lnTo>
                  <a:pt x="161" y="2765"/>
                </a:lnTo>
                <a:lnTo>
                  <a:pt x="158" y="2813"/>
                </a:lnTo>
                <a:lnTo>
                  <a:pt x="158" y="3342"/>
                </a:lnTo>
                <a:lnTo>
                  <a:pt x="2502" y="3342"/>
                </a:lnTo>
                <a:lnTo>
                  <a:pt x="2502" y="2813"/>
                </a:lnTo>
                <a:lnTo>
                  <a:pt x="2499" y="2765"/>
                </a:lnTo>
                <a:lnTo>
                  <a:pt x="2491" y="2719"/>
                </a:lnTo>
                <a:lnTo>
                  <a:pt x="2476" y="2675"/>
                </a:lnTo>
                <a:lnTo>
                  <a:pt x="2457" y="2633"/>
                </a:lnTo>
                <a:lnTo>
                  <a:pt x="2433" y="2594"/>
                </a:lnTo>
                <a:lnTo>
                  <a:pt x="2405" y="2559"/>
                </a:lnTo>
                <a:lnTo>
                  <a:pt x="2373" y="2526"/>
                </a:lnTo>
                <a:lnTo>
                  <a:pt x="2338" y="2499"/>
                </a:lnTo>
                <a:lnTo>
                  <a:pt x="2299" y="2474"/>
                </a:lnTo>
                <a:lnTo>
                  <a:pt x="2258" y="2455"/>
                </a:lnTo>
                <a:lnTo>
                  <a:pt x="2213" y="2442"/>
                </a:lnTo>
                <a:lnTo>
                  <a:pt x="2167" y="2433"/>
                </a:lnTo>
                <a:lnTo>
                  <a:pt x="2119" y="2430"/>
                </a:lnTo>
                <a:lnTo>
                  <a:pt x="2115" y="2430"/>
                </a:lnTo>
                <a:lnTo>
                  <a:pt x="2102" y="2430"/>
                </a:lnTo>
                <a:lnTo>
                  <a:pt x="2084" y="2428"/>
                </a:lnTo>
                <a:lnTo>
                  <a:pt x="2060" y="2426"/>
                </a:lnTo>
                <a:lnTo>
                  <a:pt x="2031" y="2421"/>
                </a:lnTo>
                <a:lnTo>
                  <a:pt x="1999" y="2415"/>
                </a:lnTo>
                <a:lnTo>
                  <a:pt x="1965" y="2407"/>
                </a:lnTo>
                <a:lnTo>
                  <a:pt x="1927" y="2396"/>
                </a:lnTo>
                <a:lnTo>
                  <a:pt x="1890" y="2381"/>
                </a:lnTo>
                <a:lnTo>
                  <a:pt x="1469" y="2981"/>
                </a:lnTo>
                <a:lnTo>
                  <a:pt x="1452" y="3003"/>
                </a:lnTo>
                <a:lnTo>
                  <a:pt x="1431" y="3021"/>
                </a:lnTo>
                <a:lnTo>
                  <a:pt x="1409" y="3034"/>
                </a:lnTo>
                <a:lnTo>
                  <a:pt x="1383" y="3045"/>
                </a:lnTo>
                <a:lnTo>
                  <a:pt x="1357" y="3051"/>
                </a:lnTo>
                <a:lnTo>
                  <a:pt x="1329" y="3055"/>
                </a:lnTo>
                <a:lnTo>
                  <a:pt x="1329" y="3055"/>
                </a:lnTo>
                <a:lnTo>
                  <a:pt x="1302" y="3051"/>
                </a:lnTo>
                <a:lnTo>
                  <a:pt x="1275" y="3045"/>
                </a:lnTo>
                <a:lnTo>
                  <a:pt x="1251" y="3034"/>
                </a:lnTo>
                <a:lnTo>
                  <a:pt x="1228" y="3021"/>
                </a:lnTo>
                <a:lnTo>
                  <a:pt x="1208" y="3003"/>
                </a:lnTo>
                <a:lnTo>
                  <a:pt x="1190" y="2981"/>
                </a:lnTo>
                <a:lnTo>
                  <a:pt x="769" y="2381"/>
                </a:lnTo>
                <a:close/>
                <a:moveTo>
                  <a:pt x="1135" y="1929"/>
                </a:moveTo>
                <a:lnTo>
                  <a:pt x="1121" y="1984"/>
                </a:lnTo>
                <a:lnTo>
                  <a:pt x="1103" y="2038"/>
                </a:lnTo>
                <a:lnTo>
                  <a:pt x="1080" y="2089"/>
                </a:lnTo>
                <a:lnTo>
                  <a:pt x="1053" y="2138"/>
                </a:lnTo>
                <a:lnTo>
                  <a:pt x="1021" y="2184"/>
                </a:lnTo>
                <a:lnTo>
                  <a:pt x="986" y="2226"/>
                </a:lnTo>
                <a:lnTo>
                  <a:pt x="947" y="2265"/>
                </a:lnTo>
                <a:lnTo>
                  <a:pt x="906" y="2302"/>
                </a:lnTo>
                <a:lnTo>
                  <a:pt x="1319" y="2890"/>
                </a:lnTo>
                <a:lnTo>
                  <a:pt x="1322" y="2893"/>
                </a:lnTo>
                <a:lnTo>
                  <a:pt x="1325" y="2895"/>
                </a:lnTo>
                <a:lnTo>
                  <a:pt x="1329" y="2897"/>
                </a:lnTo>
                <a:lnTo>
                  <a:pt x="1334" y="2895"/>
                </a:lnTo>
                <a:lnTo>
                  <a:pt x="1338" y="2893"/>
                </a:lnTo>
                <a:lnTo>
                  <a:pt x="1341" y="2890"/>
                </a:lnTo>
                <a:lnTo>
                  <a:pt x="1754" y="2302"/>
                </a:lnTo>
                <a:lnTo>
                  <a:pt x="1712" y="2265"/>
                </a:lnTo>
                <a:lnTo>
                  <a:pt x="1673" y="2226"/>
                </a:lnTo>
                <a:lnTo>
                  <a:pt x="1637" y="2184"/>
                </a:lnTo>
                <a:lnTo>
                  <a:pt x="1607" y="2138"/>
                </a:lnTo>
                <a:lnTo>
                  <a:pt x="1579" y="2089"/>
                </a:lnTo>
                <a:lnTo>
                  <a:pt x="1557" y="2038"/>
                </a:lnTo>
                <a:lnTo>
                  <a:pt x="1538" y="1985"/>
                </a:lnTo>
                <a:lnTo>
                  <a:pt x="1525" y="1929"/>
                </a:lnTo>
                <a:lnTo>
                  <a:pt x="1478" y="1945"/>
                </a:lnTo>
                <a:lnTo>
                  <a:pt x="1429" y="1956"/>
                </a:lnTo>
                <a:lnTo>
                  <a:pt x="1380" y="1962"/>
                </a:lnTo>
                <a:lnTo>
                  <a:pt x="1329" y="1964"/>
                </a:lnTo>
                <a:lnTo>
                  <a:pt x="1280" y="1962"/>
                </a:lnTo>
                <a:lnTo>
                  <a:pt x="1230" y="1955"/>
                </a:lnTo>
                <a:lnTo>
                  <a:pt x="1181" y="1944"/>
                </a:lnTo>
                <a:lnTo>
                  <a:pt x="1135" y="1929"/>
                </a:lnTo>
                <a:close/>
                <a:moveTo>
                  <a:pt x="992" y="806"/>
                </a:moveTo>
                <a:lnTo>
                  <a:pt x="964" y="867"/>
                </a:lnTo>
                <a:lnTo>
                  <a:pt x="931" y="925"/>
                </a:lnTo>
                <a:lnTo>
                  <a:pt x="895" y="980"/>
                </a:lnTo>
                <a:lnTo>
                  <a:pt x="855" y="1032"/>
                </a:lnTo>
                <a:lnTo>
                  <a:pt x="811" y="1082"/>
                </a:lnTo>
                <a:lnTo>
                  <a:pt x="763" y="1127"/>
                </a:lnTo>
                <a:lnTo>
                  <a:pt x="773" y="1196"/>
                </a:lnTo>
                <a:lnTo>
                  <a:pt x="787" y="1263"/>
                </a:lnTo>
                <a:lnTo>
                  <a:pt x="805" y="1328"/>
                </a:lnTo>
                <a:lnTo>
                  <a:pt x="828" y="1390"/>
                </a:lnTo>
                <a:lnTo>
                  <a:pt x="854" y="1450"/>
                </a:lnTo>
                <a:lnTo>
                  <a:pt x="884" y="1506"/>
                </a:lnTo>
                <a:lnTo>
                  <a:pt x="917" y="1558"/>
                </a:lnTo>
                <a:lnTo>
                  <a:pt x="954" y="1608"/>
                </a:lnTo>
                <a:lnTo>
                  <a:pt x="994" y="1652"/>
                </a:lnTo>
                <a:lnTo>
                  <a:pt x="1037" y="1693"/>
                </a:lnTo>
                <a:lnTo>
                  <a:pt x="1082" y="1727"/>
                </a:lnTo>
                <a:lnTo>
                  <a:pt x="1129" y="1755"/>
                </a:lnTo>
                <a:lnTo>
                  <a:pt x="1178" y="1778"/>
                </a:lnTo>
                <a:lnTo>
                  <a:pt x="1228" y="1793"/>
                </a:lnTo>
                <a:lnTo>
                  <a:pt x="1279" y="1803"/>
                </a:lnTo>
                <a:lnTo>
                  <a:pt x="1329" y="1806"/>
                </a:lnTo>
                <a:lnTo>
                  <a:pt x="1382" y="1803"/>
                </a:lnTo>
                <a:lnTo>
                  <a:pt x="1433" y="1793"/>
                </a:lnTo>
                <a:lnTo>
                  <a:pt x="1482" y="1778"/>
                </a:lnTo>
                <a:lnTo>
                  <a:pt x="1529" y="1756"/>
                </a:lnTo>
                <a:lnTo>
                  <a:pt x="1576" y="1729"/>
                </a:lnTo>
                <a:lnTo>
                  <a:pt x="1619" y="1696"/>
                </a:lnTo>
                <a:lnTo>
                  <a:pt x="1661" y="1659"/>
                </a:lnTo>
                <a:lnTo>
                  <a:pt x="1700" y="1616"/>
                </a:lnTo>
                <a:lnTo>
                  <a:pt x="1736" y="1570"/>
                </a:lnTo>
                <a:lnTo>
                  <a:pt x="1769" y="1519"/>
                </a:lnTo>
                <a:lnTo>
                  <a:pt x="1798" y="1465"/>
                </a:lnTo>
                <a:lnTo>
                  <a:pt x="1826" y="1406"/>
                </a:lnTo>
                <a:lnTo>
                  <a:pt x="1849" y="1345"/>
                </a:lnTo>
                <a:lnTo>
                  <a:pt x="1868" y="1281"/>
                </a:lnTo>
                <a:lnTo>
                  <a:pt x="1883" y="1213"/>
                </a:lnTo>
                <a:lnTo>
                  <a:pt x="1895" y="1144"/>
                </a:lnTo>
                <a:lnTo>
                  <a:pt x="1902" y="1073"/>
                </a:lnTo>
                <a:lnTo>
                  <a:pt x="1904" y="999"/>
                </a:lnTo>
                <a:lnTo>
                  <a:pt x="1904" y="998"/>
                </a:lnTo>
                <a:lnTo>
                  <a:pt x="1889" y="972"/>
                </a:lnTo>
                <a:lnTo>
                  <a:pt x="1870" y="947"/>
                </a:lnTo>
                <a:lnTo>
                  <a:pt x="1849" y="927"/>
                </a:lnTo>
                <a:lnTo>
                  <a:pt x="1824" y="910"/>
                </a:lnTo>
                <a:lnTo>
                  <a:pt x="1795" y="897"/>
                </a:lnTo>
                <a:lnTo>
                  <a:pt x="1766" y="890"/>
                </a:lnTo>
                <a:lnTo>
                  <a:pt x="1734" y="887"/>
                </a:lnTo>
                <a:lnTo>
                  <a:pt x="1198" y="887"/>
                </a:lnTo>
                <a:lnTo>
                  <a:pt x="1158" y="885"/>
                </a:lnTo>
                <a:lnTo>
                  <a:pt x="1121" y="877"/>
                </a:lnTo>
                <a:lnTo>
                  <a:pt x="1084" y="865"/>
                </a:lnTo>
                <a:lnTo>
                  <a:pt x="1049" y="848"/>
                </a:lnTo>
                <a:lnTo>
                  <a:pt x="1016" y="827"/>
                </a:lnTo>
                <a:lnTo>
                  <a:pt x="992" y="806"/>
                </a:lnTo>
                <a:close/>
                <a:moveTo>
                  <a:pt x="1396" y="158"/>
                </a:moveTo>
                <a:lnTo>
                  <a:pt x="1344" y="160"/>
                </a:lnTo>
                <a:lnTo>
                  <a:pt x="1293" y="168"/>
                </a:lnTo>
                <a:lnTo>
                  <a:pt x="1243" y="180"/>
                </a:lnTo>
                <a:lnTo>
                  <a:pt x="1193" y="198"/>
                </a:lnTo>
                <a:lnTo>
                  <a:pt x="1145" y="221"/>
                </a:lnTo>
                <a:lnTo>
                  <a:pt x="1129" y="227"/>
                </a:lnTo>
                <a:lnTo>
                  <a:pt x="1112" y="230"/>
                </a:lnTo>
                <a:lnTo>
                  <a:pt x="1066" y="234"/>
                </a:lnTo>
                <a:lnTo>
                  <a:pt x="1021" y="244"/>
                </a:lnTo>
                <a:lnTo>
                  <a:pt x="978" y="260"/>
                </a:lnTo>
                <a:lnTo>
                  <a:pt x="936" y="281"/>
                </a:lnTo>
                <a:lnTo>
                  <a:pt x="896" y="305"/>
                </a:lnTo>
                <a:lnTo>
                  <a:pt x="860" y="335"/>
                </a:lnTo>
                <a:lnTo>
                  <a:pt x="828" y="368"/>
                </a:lnTo>
                <a:lnTo>
                  <a:pt x="797" y="405"/>
                </a:lnTo>
                <a:lnTo>
                  <a:pt x="769" y="445"/>
                </a:lnTo>
                <a:lnTo>
                  <a:pt x="746" y="489"/>
                </a:lnTo>
                <a:lnTo>
                  <a:pt x="725" y="536"/>
                </a:lnTo>
                <a:lnTo>
                  <a:pt x="708" y="584"/>
                </a:lnTo>
                <a:lnTo>
                  <a:pt x="695" y="635"/>
                </a:lnTo>
                <a:lnTo>
                  <a:pt x="686" y="688"/>
                </a:lnTo>
                <a:lnTo>
                  <a:pt x="681" y="742"/>
                </a:lnTo>
                <a:lnTo>
                  <a:pt x="679" y="798"/>
                </a:lnTo>
                <a:lnTo>
                  <a:pt x="682" y="854"/>
                </a:lnTo>
                <a:lnTo>
                  <a:pt x="689" y="911"/>
                </a:lnTo>
                <a:lnTo>
                  <a:pt x="701" y="968"/>
                </a:lnTo>
                <a:lnTo>
                  <a:pt x="742" y="923"/>
                </a:lnTo>
                <a:lnTo>
                  <a:pt x="778" y="873"/>
                </a:lnTo>
                <a:lnTo>
                  <a:pt x="810" y="821"/>
                </a:lnTo>
                <a:lnTo>
                  <a:pt x="838" y="766"/>
                </a:lnTo>
                <a:lnTo>
                  <a:pt x="860" y="708"/>
                </a:lnTo>
                <a:lnTo>
                  <a:pt x="878" y="649"/>
                </a:lnTo>
                <a:lnTo>
                  <a:pt x="886" y="630"/>
                </a:lnTo>
                <a:lnTo>
                  <a:pt x="896" y="613"/>
                </a:lnTo>
                <a:lnTo>
                  <a:pt x="911" y="599"/>
                </a:lnTo>
                <a:lnTo>
                  <a:pt x="927" y="589"/>
                </a:lnTo>
                <a:lnTo>
                  <a:pt x="946" y="581"/>
                </a:lnTo>
                <a:lnTo>
                  <a:pt x="966" y="577"/>
                </a:lnTo>
                <a:lnTo>
                  <a:pt x="986" y="578"/>
                </a:lnTo>
                <a:lnTo>
                  <a:pt x="1007" y="583"/>
                </a:lnTo>
                <a:lnTo>
                  <a:pt x="1024" y="592"/>
                </a:lnTo>
                <a:lnTo>
                  <a:pt x="1039" y="605"/>
                </a:lnTo>
                <a:lnTo>
                  <a:pt x="1052" y="619"/>
                </a:lnTo>
                <a:lnTo>
                  <a:pt x="1062" y="637"/>
                </a:lnTo>
                <a:lnTo>
                  <a:pt x="1074" y="662"/>
                </a:lnTo>
                <a:lnTo>
                  <a:pt x="1090" y="683"/>
                </a:lnTo>
                <a:lnTo>
                  <a:pt x="1110" y="700"/>
                </a:lnTo>
                <a:lnTo>
                  <a:pt x="1130" y="713"/>
                </a:lnTo>
                <a:lnTo>
                  <a:pt x="1152" y="722"/>
                </a:lnTo>
                <a:lnTo>
                  <a:pt x="1174" y="728"/>
                </a:lnTo>
                <a:lnTo>
                  <a:pt x="1198" y="730"/>
                </a:lnTo>
                <a:lnTo>
                  <a:pt x="1734" y="730"/>
                </a:lnTo>
                <a:lnTo>
                  <a:pt x="1780" y="733"/>
                </a:lnTo>
                <a:lnTo>
                  <a:pt x="1826" y="742"/>
                </a:lnTo>
                <a:lnTo>
                  <a:pt x="1868" y="757"/>
                </a:lnTo>
                <a:lnTo>
                  <a:pt x="1908" y="777"/>
                </a:lnTo>
                <a:lnTo>
                  <a:pt x="1945" y="803"/>
                </a:lnTo>
                <a:lnTo>
                  <a:pt x="1978" y="833"/>
                </a:lnTo>
                <a:lnTo>
                  <a:pt x="1979" y="801"/>
                </a:lnTo>
                <a:lnTo>
                  <a:pt x="1976" y="735"/>
                </a:lnTo>
                <a:lnTo>
                  <a:pt x="1968" y="671"/>
                </a:lnTo>
                <a:lnTo>
                  <a:pt x="1953" y="610"/>
                </a:lnTo>
                <a:lnTo>
                  <a:pt x="1934" y="550"/>
                </a:lnTo>
                <a:lnTo>
                  <a:pt x="1908" y="494"/>
                </a:lnTo>
                <a:lnTo>
                  <a:pt x="1880" y="441"/>
                </a:lnTo>
                <a:lnTo>
                  <a:pt x="1846" y="391"/>
                </a:lnTo>
                <a:lnTo>
                  <a:pt x="1808" y="346"/>
                </a:lnTo>
                <a:lnTo>
                  <a:pt x="1767" y="304"/>
                </a:lnTo>
                <a:lnTo>
                  <a:pt x="1722" y="267"/>
                </a:lnTo>
                <a:lnTo>
                  <a:pt x="1673" y="235"/>
                </a:lnTo>
                <a:lnTo>
                  <a:pt x="1623" y="208"/>
                </a:lnTo>
                <a:lnTo>
                  <a:pt x="1569" y="187"/>
                </a:lnTo>
                <a:lnTo>
                  <a:pt x="1514" y="171"/>
                </a:lnTo>
                <a:lnTo>
                  <a:pt x="1455" y="161"/>
                </a:lnTo>
                <a:lnTo>
                  <a:pt x="1396" y="158"/>
                </a:lnTo>
                <a:close/>
                <a:moveTo>
                  <a:pt x="1396" y="0"/>
                </a:moveTo>
                <a:lnTo>
                  <a:pt x="1463" y="3"/>
                </a:lnTo>
                <a:lnTo>
                  <a:pt x="1528" y="13"/>
                </a:lnTo>
                <a:lnTo>
                  <a:pt x="1593" y="29"/>
                </a:lnTo>
                <a:lnTo>
                  <a:pt x="1654" y="50"/>
                </a:lnTo>
                <a:lnTo>
                  <a:pt x="1713" y="77"/>
                </a:lnTo>
                <a:lnTo>
                  <a:pt x="1770" y="109"/>
                </a:lnTo>
                <a:lnTo>
                  <a:pt x="1823" y="146"/>
                </a:lnTo>
                <a:lnTo>
                  <a:pt x="1872" y="189"/>
                </a:lnTo>
                <a:lnTo>
                  <a:pt x="1919" y="234"/>
                </a:lnTo>
                <a:lnTo>
                  <a:pt x="1962" y="285"/>
                </a:lnTo>
                <a:lnTo>
                  <a:pt x="2000" y="339"/>
                </a:lnTo>
                <a:lnTo>
                  <a:pt x="2035" y="397"/>
                </a:lnTo>
                <a:lnTo>
                  <a:pt x="2065" y="458"/>
                </a:lnTo>
                <a:lnTo>
                  <a:pt x="2090" y="522"/>
                </a:lnTo>
                <a:lnTo>
                  <a:pt x="2111" y="589"/>
                </a:lnTo>
                <a:lnTo>
                  <a:pt x="2124" y="657"/>
                </a:lnTo>
                <a:lnTo>
                  <a:pt x="2134" y="728"/>
                </a:lnTo>
                <a:lnTo>
                  <a:pt x="2137" y="801"/>
                </a:lnTo>
                <a:lnTo>
                  <a:pt x="2134" y="870"/>
                </a:lnTo>
                <a:lnTo>
                  <a:pt x="2126" y="937"/>
                </a:lnTo>
                <a:lnTo>
                  <a:pt x="2113" y="1003"/>
                </a:lnTo>
                <a:lnTo>
                  <a:pt x="2095" y="1068"/>
                </a:lnTo>
                <a:lnTo>
                  <a:pt x="2071" y="1131"/>
                </a:lnTo>
                <a:lnTo>
                  <a:pt x="2063" y="1147"/>
                </a:lnTo>
                <a:lnTo>
                  <a:pt x="2051" y="1158"/>
                </a:lnTo>
                <a:lnTo>
                  <a:pt x="2041" y="1230"/>
                </a:lnTo>
                <a:lnTo>
                  <a:pt x="2025" y="1300"/>
                </a:lnTo>
                <a:lnTo>
                  <a:pt x="2006" y="1368"/>
                </a:lnTo>
                <a:lnTo>
                  <a:pt x="1984" y="1435"/>
                </a:lnTo>
                <a:lnTo>
                  <a:pt x="1957" y="1499"/>
                </a:lnTo>
                <a:lnTo>
                  <a:pt x="1926" y="1559"/>
                </a:lnTo>
                <a:lnTo>
                  <a:pt x="1893" y="1617"/>
                </a:lnTo>
                <a:lnTo>
                  <a:pt x="1854" y="1673"/>
                </a:lnTo>
                <a:lnTo>
                  <a:pt x="1813" y="1726"/>
                </a:lnTo>
                <a:lnTo>
                  <a:pt x="1769" y="1772"/>
                </a:lnTo>
                <a:lnTo>
                  <a:pt x="1722" y="1815"/>
                </a:lnTo>
                <a:lnTo>
                  <a:pt x="1673" y="1853"/>
                </a:lnTo>
                <a:lnTo>
                  <a:pt x="1682" y="1904"/>
                </a:lnTo>
                <a:lnTo>
                  <a:pt x="1695" y="1952"/>
                </a:lnTo>
                <a:lnTo>
                  <a:pt x="1710" y="1995"/>
                </a:lnTo>
                <a:lnTo>
                  <a:pt x="1728" y="2033"/>
                </a:lnTo>
                <a:lnTo>
                  <a:pt x="1749" y="2069"/>
                </a:lnTo>
                <a:lnTo>
                  <a:pt x="1771" y="2100"/>
                </a:lnTo>
                <a:lnTo>
                  <a:pt x="1794" y="2129"/>
                </a:lnTo>
                <a:lnTo>
                  <a:pt x="1819" y="2153"/>
                </a:lnTo>
                <a:lnTo>
                  <a:pt x="1846" y="2175"/>
                </a:lnTo>
                <a:lnTo>
                  <a:pt x="1872" y="2194"/>
                </a:lnTo>
                <a:lnTo>
                  <a:pt x="1900" y="2210"/>
                </a:lnTo>
                <a:lnTo>
                  <a:pt x="1926" y="2224"/>
                </a:lnTo>
                <a:lnTo>
                  <a:pt x="1954" y="2236"/>
                </a:lnTo>
                <a:lnTo>
                  <a:pt x="1980" y="2245"/>
                </a:lnTo>
                <a:lnTo>
                  <a:pt x="2005" y="2254"/>
                </a:lnTo>
                <a:lnTo>
                  <a:pt x="2029" y="2259"/>
                </a:lnTo>
                <a:lnTo>
                  <a:pt x="2051" y="2264"/>
                </a:lnTo>
                <a:lnTo>
                  <a:pt x="2072" y="2268"/>
                </a:lnTo>
                <a:lnTo>
                  <a:pt x="2090" y="2270"/>
                </a:lnTo>
                <a:lnTo>
                  <a:pt x="2106" y="2272"/>
                </a:lnTo>
                <a:lnTo>
                  <a:pt x="2119" y="2272"/>
                </a:lnTo>
                <a:lnTo>
                  <a:pt x="2130" y="2273"/>
                </a:lnTo>
                <a:lnTo>
                  <a:pt x="2135" y="2273"/>
                </a:lnTo>
                <a:lnTo>
                  <a:pt x="2138" y="2273"/>
                </a:lnTo>
                <a:lnTo>
                  <a:pt x="2195" y="2278"/>
                </a:lnTo>
                <a:lnTo>
                  <a:pt x="2250" y="2289"/>
                </a:lnTo>
                <a:lnTo>
                  <a:pt x="2303" y="2305"/>
                </a:lnTo>
                <a:lnTo>
                  <a:pt x="2354" y="2326"/>
                </a:lnTo>
                <a:lnTo>
                  <a:pt x="2402" y="2352"/>
                </a:lnTo>
                <a:lnTo>
                  <a:pt x="2446" y="2383"/>
                </a:lnTo>
                <a:lnTo>
                  <a:pt x="2487" y="2418"/>
                </a:lnTo>
                <a:lnTo>
                  <a:pt x="2526" y="2457"/>
                </a:lnTo>
                <a:lnTo>
                  <a:pt x="2558" y="2500"/>
                </a:lnTo>
                <a:lnTo>
                  <a:pt x="2588" y="2545"/>
                </a:lnTo>
                <a:lnTo>
                  <a:pt x="2613" y="2594"/>
                </a:lnTo>
                <a:lnTo>
                  <a:pt x="2632" y="2646"/>
                </a:lnTo>
                <a:lnTo>
                  <a:pt x="2647" y="2699"/>
                </a:lnTo>
                <a:lnTo>
                  <a:pt x="2656" y="2755"/>
                </a:lnTo>
                <a:lnTo>
                  <a:pt x="2659" y="2813"/>
                </a:lnTo>
                <a:lnTo>
                  <a:pt x="2659" y="3422"/>
                </a:lnTo>
                <a:lnTo>
                  <a:pt x="2657" y="3442"/>
                </a:lnTo>
                <a:lnTo>
                  <a:pt x="2648" y="3461"/>
                </a:lnTo>
                <a:lnTo>
                  <a:pt x="2636" y="3477"/>
                </a:lnTo>
                <a:lnTo>
                  <a:pt x="2620" y="3489"/>
                </a:lnTo>
                <a:lnTo>
                  <a:pt x="2602" y="3497"/>
                </a:lnTo>
                <a:lnTo>
                  <a:pt x="2581" y="3500"/>
                </a:lnTo>
                <a:lnTo>
                  <a:pt x="78" y="3500"/>
                </a:lnTo>
                <a:lnTo>
                  <a:pt x="58" y="3497"/>
                </a:lnTo>
                <a:lnTo>
                  <a:pt x="39" y="3489"/>
                </a:lnTo>
                <a:lnTo>
                  <a:pt x="23" y="3477"/>
                </a:lnTo>
                <a:lnTo>
                  <a:pt x="11" y="3461"/>
                </a:lnTo>
                <a:lnTo>
                  <a:pt x="3" y="3442"/>
                </a:lnTo>
                <a:lnTo>
                  <a:pt x="0" y="3422"/>
                </a:lnTo>
                <a:lnTo>
                  <a:pt x="0" y="2813"/>
                </a:lnTo>
                <a:lnTo>
                  <a:pt x="3" y="2755"/>
                </a:lnTo>
                <a:lnTo>
                  <a:pt x="12" y="2699"/>
                </a:lnTo>
                <a:lnTo>
                  <a:pt x="26" y="2646"/>
                </a:lnTo>
                <a:lnTo>
                  <a:pt x="47" y="2594"/>
                </a:lnTo>
                <a:lnTo>
                  <a:pt x="71" y="2545"/>
                </a:lnTo>
                <a:lnTo>
                  <a:pt x="100" y="2500"/>
                </a:lnTo>
                <a:lnTo>
                  <a:pt x="134" y="2457"/>
                </a:lnTo>
                <a:lnTo>
                  <a:pt x="171" y="2418"/>
                </a:lnTo>
                <a:lnTo>
                  <a:pt x="213" y="2383"/>
                </a:lnTo>
                <a:lnTo>
                  <a:pt x="258" y="2352"/>
                </a:lnTo>
                <a:lnTo>
                  <a:pt x="306" y="2326"/>
                </a:lnTo>
                <a:lnTo>
                  <a:pt x="357" y="2305"/>
                </a:lnTo>
                <a:lnTo>
                  <a:pt x="410" y="2289"/>
                </a:lnTo>
                <a:lnTo>
                  <a:pt x="465" y="2278"/>
                </a:lnTo>
                <a:lnTo>
                  <a:pt x="522" y="2273"/>
                </a:lnTo>
                <a:lnTo>
                  <a:pt x="524" y="2273"/>
                </a:lnTo>
                <a:lnTo>
                  <a:pt x="530" y="2273"/>
                </a:lnTo>
                <a:lnTo>
                  <a:pt x="540" y="2272"/>
                </a:lnTo>
                <a:lnTo>
                  <a:pt x="552" y="2272"/>
                </a:lnTo>
                <a:lnTo>
                  <a:pt x="568" y="2270"/>
                </a:lnTo>
                <a:lnTo>
                  <a:pt x="586" y="2268"/>
                </a:lnTo>
                <a:lnTo>
                  <a:pt x="608" y="2264"/>
                </a:lnTo>
                <a:lnTo>
                  <a:pt x="630" y="2259"/>
                </a:lnTo>
                <a:lnTo>
                  <a:pt x="654" y="2254"/>
                </a:lnTo>
                <a:lnTo>
                  <a:pt x="679" y="2245"/>
                </a:lnTo>
                <a:lnTo>
                  <a:pt x="706" y="2236"/>
                </a:lnTo>
                <a:lnTo>
                  <a:pt x="732" y="2224"/>
                </a:lnTo>
                <a:lnTo>
                  <a:pt x="760" y="2210"/>
                </a:lnTo>
                <a:lnTo>
                  <a:pt x="786" y="2194"/>
                </a:lnTo>
                <a:lnTo>
                  <a:pt x="814" y="2175"/>
                </a:lnTo>
                <a:lnTo>
                  <a:pt x="839" y="2153"/>
                </a:lnTo>
                <a:lnTo>
                  <a:pt x="865" y="2129"/>
                </a:lnTo>
                <a:lnTo>
                  <a:pt x="889" y="2100"/>
                </a:lnTo>
                <a:lnTo>
                  <a:pt x="911" y="2068"/>
                </a:lnTo>
                <a:lnTo>
                  <a:pt x="931" y="2033"/>
                </a:lnTo>
                <a:lnTo>
                  <a:pt x="949" y="1994"/>
                </a:lnTo>
                <a:lnTo>
                  <a:pt x="964" y="1952"/>
                </a:lnTo>
                <a:lnTo>
                  <a:pt x="977" y="1904"/>
                </a:lnTo>
                <a:lnTo>
                  <a:pt x="986" y="1852"/>
                </a:lnTo>
                <a:lnTo>
                  <a:pt x="935" y="1812"/>
                </a:lnTo>
                <a:lnTo>
                  <a:pt x="885" y="1767"/>
                </a:lnTo>
                <a:lnTo>
                  <a:pt x="839" y="1716"/>
                </a:lnTo>
                <a:lnTo>
                  <a:pt x="796" y="1661"/>
                </a:lnTo>
                <a:lnTo>
                  <a:pt x="757" y="1602"/>
                </a:lnTo>
                <a:lnTo>
                  <a:pt x="722" y="1538"/>
                </a:lnTo>
                <a:lnTo>
                  <a:pt x="690" y="1470"/>
                </a:lnTo>
                <a:lnTo>
                  <a:pt x="663" y="1398"/>
                </a:lnTo>
                <a:lnTo>
                  <a:pt x="640" y="1324"/>
                </a:lnTo>
                <a:lnTo>
                  <a:pt x="622" y="1245"/>
                </a:lnTo>
                <a:lnTo>
                  <a:pt x="609" y="1165"/>
                </a:lnTo>
                <a:lnTo>
                  <a:pt x="598" y="1152"/>
                </a:lnTo>
                <a:lnTo>
                  <a:pt x="591" y="1137"/>
                </a:lnTo>
                <a:lnTo>
                  <a:pt x="568" y="1078"/>
                </a:lnTo>
                <a:lnTo>
                  <a:pt x="550" y="1016"/>
                </a:lnTo>
                <a:lnTo>
                  <a:pt x="537" y="950"/>
                </a:lnTo>
                <a:lnTo>
                  <a:pt x="527" y="885"/>
                </a:lnTo>
                <a:lnTo>
                  <a:pt x="522" y="819"/>
                </a:lnTo>
                <a:lnTo>
                  <a:pt x="523" y="754"/>
                </a:lnTo>
                <a:lnTo>
                  <a:pt x="527" y="689"/>
                </a:lnTo>
                <a:lnTo>
                  <a:pt x="537" y="626"/>
                </a:lnTo>
                <a:lnTo>
                  <a:pt x="551" y="563"/>
                </a:lnTo>
                <a:lnTo>
                  <a:pt x="570" y="503"/>
                </a:lnTo>
                <a:lnTo>
                  <a:pt x="594" y="444"/>
                </a:lnTo>
                <a:lnTo>
                  <a:pt x="622" y="387"/>
                </a:lnTo>
                <a:lnTo>
                  <a:pt x="655" y="334"/>
                </a:lnTo>
                <a:lnTo>
                  <a:pt x="692" y="285"/>
                </a:lnTo>
                <a:lnTo>
                  <a:pt x="731" y="241"/>
                </a:lnTo>
                <a:lnTo>
                  <a:pt x="775" y="200"/>
                </a:lnTo>
                <a:lnTo>
                  <a:pt x="821" y="167"/>
                </a:lnTo>
                <a:lnTo>
                  <a:pt x="871" y="137"/>
                </a:lnTo>
                <a:lnTo>
                  <a:pt x="923" y="112"/>
                </a:lnTo>
                <a:lnTo>
                  <a:pt x="978" y="93"/>
                </a:lnTo>
                <a:lnTo>
                  <a:pt x="1032" y="81"/>
                </a:lnTo>
                <a:lnTo>
                  <a:pt x="1087" y="73"/>
                </a:lnTo>
                <a:lnTo>
                  <a:pt x="1146" y="47"/>
                </a:lnTo>
                <a:lnTo>
                  <a:pt x="1208" y="27"/>
                </a:lnTo>
                <a:lnTo>
                  <a:pt x="1269" y="12"/>
                </a:lnTo>
                <a:lnTo>
                  <a:pt x="1332" y="3"/>
                </a:lnTo>
                <a:lnTo>
                  <a:pt x="139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Text Placeholder 20">
            <a:extLst>
              <a:ext uri="{FF2B5EF4-FFF2-40B4-BE49-F238E27FC236}">
                <a16:creationId xmlns:a16="http://schemas.microsoft.com/office/drawing/2014/main" id="{4999E633-8580-4CFC-ADE8-3412CAE28721}"/>
              </a:ext>
            </a:extLst>
          </p:cNvPr>
          <p:cNvSpPr txBox="1">
            <a:spLocks/>
          </p:cNvSpPr>
          <p:nvPr/>
        </p:nvSpPr>
        <p:spPr>
          <a:xfrm>
            <a:off x="3190068" y="719311"/>
            <a:ext cx="5884460" cy="325561"/>
          </a:xfrm>
          <a:prstGeom prst="rect">
            <a:avLst/>
          </a:prstGeom>
        </p:spPr>
        <p:txBody>
          <a:bodyPr wrap="none" lIns="0" tIns="0" rIns="0" bIns="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600" b="0" kern="1200" baseline="0">
                <a:solidFill>
                  <a:schemeClr val="bg1">
                    <a:lumMod val="65000"/>
                  </a:schemeClr>
                </a:solidFill>
                <a:latin typeface="+mn-lt"/>
                <a:ea typeface="Roboto" panose="02000000000000000000" pitchFamily="2" charset="0"/>
                <a:cs typeface="+mn-cs"/>
              </a:defRPr>
            </a:lvl1pPr>
            <a:lvl2pPr marL="60957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39"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2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84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417"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6987"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557"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b="1" dirty="0"/>
              <a:t>Demographic &amp; Psychographic Summary</a:t>
            </a:r>
          </a:p>
        </p:txBody>
      </p:sp>
      <p:sp>
        <p:nvSpPr>
          <p:cNvPr id="52" name="Freeform 120">
            <a:extLst>
              <a:ext uri="{FF2B5EF4-FFF2-40B4-BE49-F238E27FC236}">
                <a16:creationId xmlns:a16="http://schemas.microsoft.com/office/drawing/2014/main" id="{4F932E4C-D702-4078-9FF6-449EC0D7281B}"/>
              </a:ext>
            </a:extLst>
          </p:cNvPr>
          <p:cNvSpPr>
            <a:spLocks noChangeArrowheads="1"/>
          </p:cNvSpPr>
          <p:nvPr/>
        </p:nvSpPr>
        <p:spPr bwMode="auto">
          <a:xfrm>
            <a:off x="8144556" y="4235368"/>
            <a:ext cx="581025" cy="443211"/>
          </a:xfrm>
          <a:custGeom>
            <a:avLst/>
            <a:gdLst>
              <a:gd name="T0" fmla="*/ 558682562 w 602"/>
              <a:gd name="T1" fmla="*/ 97258336 h 482"/>
              <a:gd name="T2" fmla="*/ 558682562 w 602"/>
              <a:gd name="T3" fmla="*/ 97258336 h 482"/>
              <a:gd name="T4" fmla="*/ 558682562 w 602"/>
              <a:gd name="T5" fmla="*/ 97258336 h 482"/>
              <a:gd name="T6" fmla="*/ 479667023 w 602"/>
              <a:gd name="T7" fmla="*/ 266083403 h 482"/>
              <a:gd name="T8" fmla="*/ 479667023 w 602"/>
              <a:gd name="T9" fmla="*/ 266083403 h 482"/>
              <a:gd name="T10" fmla="*/ 460145741 w 602"/>
              <a:gd name="T11" fmla="*/ 285351627 h 482"/>
              <a:gd name="T12" fmla="*/ 460145741 w 602"/>
              <a:gd name="T13" fmla="*/ 285351627 h 482"/>
              <a:gd name="T14" fmla="*/ 229608147 w 602"/>
              <a:gd name="T15" fmla="*/ 298197429 h 482"/>
              <a:gd name="T16" fmla="*/ 242622335 w 602"/>
              <a:gd name="T17" fmla="*/ 337651093 h 482"/>
              <a:gd name="T18" fmla="*/ 492681210 w 602"/>
              <a:gd name="T19" fmla="*/ 337651093 h 482"/>
              <a:gd name="T20" fmla="*/ 545668374 w 602"/>
              <a:gd name="T21" fmla="*/ 389032385 h 482"/>
              <a:gd name="T22" fmla="*/ 492681210 w 602"/>
              <a:gd name="T23" fmla="*/ 441331851 h 482"/>
              <a:gd name="T24" fmla="*/ 440624459 w 602"/>
              <a:gd name="T25" fmla="*/ 389032385 h 482"/>
              <a:gd name="T26" fmla="*/ 190565583 w 602"/>
              <a:gd name="T27" fmla="*/ 389032385 h 482"/>
              <a:gd name="T28" fmla="*/ 137579385 w 602"/>
              <a:gd name="T29" fmla="*/ 441331851 h 482"/>
              <a:gd name="T30" fmla="*/ 85521668 w 602"/>
              <a:gd name="T31" fmla="*/ 389032385 h 482"/>
              <a:gd name="T32" fmla="*/ 137579385 w 602"/>
              <a:gd name="T33" fmla="*/ 337651093 h 482"/>
              <a:gd name="T34" fmla="*/ 190565583 w 602"/>
              <a:gd name="T35" fmla="*/ 337651093 h 482"/>
              <a:gd name="T36" fmla="*/ 85521668 w 602"/>
              <a:gd name="T37" fmla="*/ 52299466 h 482"/>
              <a:gd name="T38" fmla="*/ 26028376 w 602"/>
              <a:gd name="T39" fmla="*/ 52299466 h 482"/>
              <a:gd name="T40" fmla="*/ 0 w 602"/>
              <a:gd name="T41" fmla="*/ 25690646 h 482"/>
              <a:gd name="T42" fmla="*/ 26028376 w 602"/>
              <a:gd name="T43" fmla="*/ 0 h 482"/>
              <a:gd name="T44" fmla="*/ 105043915 w 602"/>
              <a:gd name="T45" fmla="*/ 0 h 482"/>
              <a:gd name="T46" fmla="*/ 131072291 w 602"/>
              <a:gd name="T47" fmla="*/ 12845802 h 482"/>
              <a:gd name="T48" fmla="*/ 131072291 w 602"/>
              <a:gd name="T49" fmla="*/ 12845802 h 482"/>
              <a:gd name="T50" fmla="*/ 145015926 w 602"/>
              <a:gd name="T51" fmla="*/ 58721888 h 482"/>
              <a:gd name="T52" fmla="*/ 531724739 w 602"/>
              <a:gd name="T53" fmla="*/ 58721888 h 482"/>
              <a:gd name="T54" fmla="*/ 558682562 w 602"/>
              <a:gd name="T55" fmla="*/ 84412534 h 482"/>
              <a:gd name="T56" fmla="*/ 558682562 w 602"/>
              <a:gd name="T57" fmla="*/ 97258336 h 482"/>
              <a:gd name="T58" fmla="*/ 164537208 w 602"/>
              <a:gd name="T59" fmla="*/ 110103180 h 482"/>
              <a:gd name="T60" fmla="*/ 164537208 w 602"/>
              <a:gd name="T61" fmla="*/ 110103180 h 482"/>
              <a:gd name="T62" fmla="*/ 210086865 w 602"/>
              <a:gd name="T63" fmla="*/ 246815179 h 482"/>
              <a:gd name="T64" fmla="*/ 440624459 w 602"/>
              <a:gd name="T65" fmla="*/ 233970335 h 482"/>
              <a:gd name="T66" fmla="*/ 492681210 w 602"/>
              <a:gd name="T67" fmla="*/ 110103180 h 482"/>
              <a:gd name="T68" fmla="*/ 164537208 w 602"/>
              <a:gd name="T69" fmla="*/ 110103180 h 4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02" h="482">
                <a:moveTo>
                  <a:pt x="601" y="106"/>
                </a:moveTo>
                <a:lnTo>
                  <a:pt x="601" y="106"/>
                </a:lnTo>
                <a:cubicBezTo>
                  <a:pt x="516" y="290"/>
                  <a:pt x="516" y="290"/>
                  <a:pt x="516" y="290"/>
                </a:cubicBezTo>
                <a:cubicBezTo>
                  <a:pt x="509" y="304"/>
                  <a:pt x="502" y="311"/>
                  <a:pt x="495" y="311"/>
                </a:cubicBezTo>
                <a:cubicBezTo>
                  <a:pt x="247" y="325"/>
                  <a:pt x="247" y="325"/>
                  <a:pt x="247" y="325"/>
                </a:cubicBezTo>
                <a:cubicBezTo>
                  <a:pt x="261" y="368"/>
                  <a:pt x="261" y="368"/>
                  <a:pt x="261" y="368"/>
                </a:cubicBezTo>
                <a:cubicBezTo>
                  <a:pt x="530" y="368"/>
                  <a:pt x="530" y="368"/>
                  <a:pt x="530" y="368"/>
                </a:cubicBezTo>
                <a:cubicBezTo>
                  <a:pt x="558" y="368"/>
                  <a:pt x="587" y="389"/>
                  <a:pt x="587" y="424"/>
                </a:cubicBezTo>
                <a:cubicBezTo>
                  <a:pt x="587" y="453"/>
                  <a:pt x="558" y="481"/>
                  <a:pt x="530" y="481"/>
                </a:cubicBezTo>
                <a:cubicBezTo>
                  <a:pt x="495" y="481"/>
                  <a:pt x="474" y="453"/>
                  <a:pt x="474" y="424"/>
                </a:cubicBezTo>
                <a:cubicBezTo>
                  <a:pt x="205" y="424"/>
                  <a:pt x="205" y="424"/>
                  <a:pt x="205" y="424"/>
                </a:cubicBezTo>
                <a:cubicBezTo>
                  <a:pt x="205" y="453"/>
                  <a:pt x="184" y="481"/>
                  <a:pt x="148" y="481"/>
                </a:cubicBezTo>
                <a:cubicBezTo>
                  <a:pt x="120" y="481"/>
                  <a:pt x="92" y="453"/>
                  <a:pt x="92" y="424"/>
                </a:cubicBezTo>
                <a:cubicBezTo>
                  <a:pt x="92" y="389"/>
                  <a:pt x="120" y="368"/>
                  <a:pt x="148" y="368"/>
                </a:cubicBezTo>
                <a:cubicBezTo>
                  <a:pt x="205" y="368"/>
                  <a:pt x="205" y="368"/>
                  <a:pt x="205" y="368"/>
                </a:cubicBezTo>
                <a:cubicBezTo>
                  <a:pt x="92" y="57"/>
                  <a:pt x="92" y="57"/>
                  <a:pt x="92" y="57"/>
                </a:cubicBezTo>
                <a:cubicBezTo>
                  <a:pt x="28" y="57"/>
                  <a:pt x="28" y="57"/>
                  <a:pt x="28" y="57"/>
                </a:cubicBezTo>
                <a:cubicBezTo>
                  <a:pt x="14" y="57"/>
                  <a:pt x="0" y="42"/>
                  <a:pt x="0" y="28"/>
                </a:cubicBezTo>
                <a:cubicBezTo>
                  <a:pt x="0" y="7"/>
                  <a:pt x="14" y="0"/>
                  <a:pt x="28" y="0"/>
                </a:cubicBezTo>
                <a:cubicBezTo>
                  <a:pt x="113" y="0"/>
                  <a:pt x="113" y="0"/>
                  <a:pt x="113" y="0"/>
                </a:cubicBezTo>
                <a:cubicBezTo>
                  <a:pt x="127" y="0"/>
                  <a:pt x="134" y="7"/>
                  <a:pt x="141" y="14"/>
                </a:cubicBezTo>
                <a:cubicBezTo>
                  <a:pt x="156" y="64"/>
                  <a:pt x="156" y="64"/>
                  <a:pt x="156" y="64"/>
                </a:cubicBezTo>
                <a:cubicBezTo>
                  <a:pt x="572" y="64"/>
                  <a:pt x="572" y="64"/>
                  <a:pt x="572" y="64"/>
                </a:cubicBezTo>
                <a:cubicBezTo>
                  <a:pt x="594" y="64"/>
                  <a:pt x="601" y="78"/>
                  <a:pt x="601" y="92"/>
                </a:cubicBezTo>
                <a:cubicBezTo>
                  <a:pt x="601" y="99"/>
                  <a:pt x="601" y="99"/>
                  <a:pt x="601" y="106"/>
                </a:cubicBezTo>
                <a:close/>
                <a:moveTo>
                  <a:pt x="177" y="120"/>
                </a:moveTo>
                <a:lnTo>
                  <a:pt x="177" y="120"/>
                </a:lnTo>
                <a:cubicBezTo>
                  <a:pt x="226" y="269"/>
                  <a:pt x="226" y="269"/>
                  <a:pt x="226" y="269"/>
                </a:cubicBezTo>
                <a:cubicBezTo>
                  <a:pt x="474" y="255"/>
                  <a:pt x="474" y="255"/>
                  <a:pt x="474" y="255"/>
                </a:cubicBezTo>
                <a:cubicBezTo>
                  <a:pt x="530" y="120"/>
                  <a:pt x="530" y="120"/>
                  <a:pt x="530" y="120"/>
                </a:cubicBezTo>
                <a:lnTo>
                  <a:pt x="177" y="120"/>
                </a:lnTo>
                <a:close/>
              </a:path>
            </a:pathLst>
          </a:custGeom>
          <a:solidFill>
            <a:schemeClr val="accent3"/>
          </a:solidFill>
          <a:ln>
            <a:noFill/>
          </a:ln>
        </p:spPr>
        <p:txBody>
          <a:bodyPr wrap="none" anchor="ctr"/>
          <a:lstStyle/>
          <a:p>
            <a:endParaRPr lang="en-US" dirty="0"/>
          </a:p>
        </p:txBody>
      </p:sp>
      <p:sp>
        <p:nvSpPr>
          <p:cNvPr id="53" name="Freeform 115">
            <a:extLst>
              <a:ext uri="{FF2B5EF4-FFF2-40B4-BE49-F238E27FC236}">
                <a16:creationId xmlns:a16="http://schemas.microsoft.com/office/drawing/2014/main" id="{D3D21507-EA7F-43AA-9D88-5E1D63D8F79A}"/>
              </a:ext>
            </a:extLst>
          </p:cNvPr>
          <p:cNvSpPr>
            <a:spLocks noChangeArrowheads="1"/>
          </p:cNvSpPr>
          <p:nvPr/>
        </p:nvSpPr>
        <p:spPr bwMode="auto">
          <a:xfrm>
            <a:off x="5782614" y="5674124"/>
            <a:ext cx="574675" cy="530225"/>
          </a:xfrm>
          <a:custGeom>
            <a:avLst/>
            <a:gdLst>
              <a:gd name="T0" fmla="*/ 549455278 w 601"/>
              <a:gd name="T1" fmla="*/ 208105628 h 552"/>
              <a:gd name="T2" fmla="*/ 549455278 w 601"/>
              <a:gd name="T3" fmla="*/ 208105628 h 552"/>
              <a:gd name="T4" fmla="*/ 478026331 w 601"/>
              <a:gd name="T5" fmla="*/ 279929983 h 552"/>
              <a:gd name="T6" fmla="*/ 413922816 w 601"/>
              <a:gd name="T7" fmla="*/ 208105628 h 552"/>
              <a:gd name="T8" fmla="*/ 413922816 w 601"/>
              <a:gd name="T9" fmla="*/ 208105628 h 552"/>
              <a:gd name="T10" fmla="*/ 413922816 w 601"/>
              <a:gd name="T11" fmla="*/ 208105628 h 552"/>
              <a:gd name="T12" fmla="*/ 413922816 w 601"/>
              <a:gd name="T13" fmla="*/ 208105628 h 552"/>
              <a:gd name="T14" fmla="*/ 342493869 w 601"/>
              <a:gd name="T15" fmla="*/ 279929983 h 552"/>
              <a:gd name="T16" fmla="*/ 271064922 w 601"/>
              <a:gd name="T17" fmla="*/ 208105628 h 552"/>
              <a:gd name="T18" fmla="*/ 271064922 w 601"/>
              <a:gd name="T19" fmla="*/ 208105628 h 552"/>
              <a:gd name="T20" fmla="*/ 271064922 w 601"/>
              <a:gd name="T21" fmla="*/ 208105628 h 552"/>
              <a:gd name="T22" fmla="*/ 271064922 w 601"/>
              <a:gd name="T23" fmla="*/ 208105628 h 552"/>
              <a:gd name="T24" fmla="*/ 271064922 w 601"/>
              <a:gd name="T25" fmla="*/ 208105628 h 552"/>
              <a:gd name="T26" fmla="*/ 206961408 w 601"/>
              <a:gd name="T27" fmla="*/ 279929983 h 552"/>
              <a:gd name="T28" fmla="*/ 135532461 w 601"/>
              <a:gd name="T29" fmla="*/ 208105628 h 552"/>
              <a:gd name="T30" fmla="*/ 135532461 w 601"/>
              <a:gd name="T31" fmla="*/ 208105628 h 552"/>
              <a:gd name="T32" fmla="*/ 135532461 w 601"/>
              <a:gd name="T33" fmla="*/ 208105628 h 552"/>
              <a:gd name="T34" fmla="*/ 135532461 w 601"/>
              <a:gd name="T35" fmla="*/ 208105628 h 552"/>
              <a:gd name="T36" fmla="*/ 135532461 w 601"/>
              <a:gd name="T37" fmla="*/ 208105628 h 552"/>
              <a:gd name="T38" fmla="*/ 64103514 w 601"/>
              <a:gd name="T39" fmla="*/ 279929983 h 552"/>
              <a:gd name="T40" fmla="*/ 0 w 601"/>
              <a:gd name="T41" fmla="*/ 208105628 h 552"/>
              <a:gd name="T42" fmla="*/ 0 w 601"/>
              <a:gd name="T43" fmla="*/ 208105628 h 552"/>
              <a:gd name="T44" fmla="*/ 0 w 601"/>
              <a:gd name="T45" fmla="*/ 208105628 h 552"/>
              <a:gd name="T46" fmla="*/ 0 w 601"/>
              <a:gd name="T47" fmla="*/ 208105628 h 552"/>
              <a:gd name="T48" fmla="*/ 44872460 w 601"/>
              <a:gd name="T49" fmla="*/ 77349454 h 552"/>
              <a:gd name="T50" fmla="*/ 504583774 w 601"/>
              <a:gd name="T51" fmla="*/ 77349454 h 552"/>
              <a:gd name="T52" fmla="*/ 549455278 w 601"/>
              <a:gd name="T53" fmla="*/ 208105628 h 552"/>
              <a:gd name="T54" fmla="*/ 465205628 w 601"/>
              <a:gd name="T55" fmla="*/ 51566302 h 552"/>
              <a:gd name="T56" fmla="*/ 465205628 w 601"/>
              <a:gd name="T57" fmla="*/ 51566302 h 552"/>
              <a:gd name="T58" fmla="*/ 83334568 w 601"/>
              <a:gd name="T59" fmla="*/ 51566302 h 552"/>
              <a:gd name="T60" fmla="*/ 57693163 w 601"/>
              <a:gd name="T61" fmla="*/ 25783151 h 552"/>
              <a:gd name="T62" fmla="*/ 83334568 w 601"/>
              <a:gd name="T63" fmla="*/ 0 h 552"/>
              <a:gd name="T64" fmla="*/ 465205628 w 601"/>
              <a:gd name="T65" fmla="*/ 0 h 552"/>
              <a:gd name="T66" fmla="*/ 491763071 w 601"/>
              <a:gd name="T67" fmla="*/ 25783151 h 552"/>
              <a:gd name="T68" fmla="*/ 465205628 w 601"/>
              <a:gd name="T69" fmla="*/ 51566302 h 552"/>
              <a:gd name="T70" fmla="*/ 76924217 w 601"/>
              <a:gd name="T71" fmla="*/ 305713135 h 552"/>
              <a:gd name="T72" fmla="*/ 76924217 w 601"/>
              <a:gd name="T73" fmla="*/ 305713135 h 552"/>
              <a:gd name="T74" fmla="*/ 76924217 w 601"/>
              <a:gd name="T75" fmla="*/ 305713135 h 552"/>
              <a:gd name="T76" fmla="*/ 83334568 w 601"/>
              <a:gd name="T77" fmla="*/ 305713135 h 552"/>
              <a:gd name="T78" fmla="*/ 83334568 w 601"/>
              <a:gd name="T79" fmla="*/ 305713135 h 552"/>
              <a:gd name="T80" fmla="*/ 89743964 w 601"/>
              <a:gd name="T81" fmla="*/ 305713135 h 552"/>
              <a:gd name="T82" fmla="*/ 103480704 w 601"/>
              <a:gd name="T83" fmla="*/ 299266867 h 552"/>
              <a:gd name="T84" fmla="*/ 103480704 w 601"/>
              <a:gd name="T85" fmla="*/ 299266867 h 552"/>
              <a:gd name="T86" fmla="*/ 103480704 w 601"/>
              <a:gd name="T87" fmla="*/ 299266867 h 552"/>
              <a:gd name="T88" fmla="*/ 103480704 w 601"/>
              <a:gd name="T89" fmla="*/ 429102832 h 552"/>
              <a:gd name="T90" fmla="*/ 445974574 w 601"/>
              <a:gd name="T91" fmla="*/ 429102832 h 552"/>
              <a:gd name="T92" fmla="*/ 445974574 w 601"/>
              <a:gd name="T93" fmla="*/ 299266867 h 552"/>
              <a:gd name="T94" fmla="*/ 445974574 w 601"/>
              <a:gd name="T95" fmla="*/ 299266867 h 552"/>
              <a:gd name="T96" fmla="*/ 445974574 w 601"/>
              <a:gd name="T97" fmla="*/ 299266867 h 552"/>
              <a:gd name="T98" fmla="*/ 458795276 w 601"/>
              <a:gd name="T99" fmla="*/ 305713135 h 552"/>
              <a:gd name="T100" fmla="*/ 465205628 w 601"/>
              <a:gd name="T101" fmla="*/ 305713135 h 552"/>
              <a:gd name="T102" fmla="*/ 465205628 w 601"/>
              <a:gd name="T103" fmla="*/ 305713135 h 552"/>
              <a:gd name="T104" fmla="*/ 471615979 w 601"/>
              <a:gd name="T105" fmla="*/ 305713135 h 552"/>
              <a:gd name="T106" fmla="*/ 471615979 w 601"/>
              <a:gd name="T107" fmla="*/ 305713135 h 552"/>
              <a:gd name="T108" fmla="*/ 478026331 w 601"/>
              <a:gd name="T109" fmla="*/ 305713135 h 552"/>
              <a:gd name="T110" fmla="*/ 498173423 w 601"/>
              <a:gd name="T111" fmla="*/ 305713135 h 552"/>
              <a:gd name="T112" fmla="*/ 498173423 w 601"/>
              <a:gd name="T113" fmla="*/ 481590304 h 552"/>
              <a:gd name="T114" fmla="*/ 471615979 w 601"/>
              <a:gd name="T115" fmla="*/ 507372495 h 552"/>
              <a:gd name="T116" fmla="*/ 76924217 w 601"/>
              <a:gd name="T117" fmla="*/ 507372495 h 552"/>
              <a:gd name="T118" fmla="*/ 51282811 w 601"/>
              <a:gd name="T119" fmla="*/ 481590304 h 552"/>
              <a:gd name="T120" fmla="*/ 51282811 w 601"/>
              <a:gd name="T121" fmla="*/ 305713135 h 552"/>
              <a:gd name="T122" fmla="*/ 64103514 w 601"/>
              <a:gd name="T123" fmla="*/ 305713135 h 552"/>
              <a:gd name="T124" fmla="*/ 76924217 w 601"/>
              <a:gd name="T125" fmla="*/ 305713135 h 55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01" h="552">
                <a:moveTo>
                  <a:pt x="600" y="226"/>
                </a:moveTo>
                <a:lnTo>
                  <a:pt x="600" y="226"/>
                </a:lnTo>
                <a:cubicBezTo>
                  <a:pt x="600" y="268"/>
                  <a:pt x="565" y="304"/>
                  <a:pt x="522" y="304"/>
                </a:cubicBezTo>
                <a:cubicBezTo>
                  <a:pt x="480" y="304"/>
                  <a:pt x="452" y="268"/>
                  <a:pt x="452" y="226"/>
                </a:cubicBezTo>
                <a:cubicBezTo>
                  <a:pt x="452" y="268"/>
                  <a:pt x="417" y="304"/>
                  <a:pt x="374" y="304"/>
                </a:cubicBezTo>
                <a:cubicBezTo>
                  <a:pt x="332" y="304"/>
                  <a:pt x="296" y="268"/>
                  <a:pt x="296" y="226"/>
                </a:cubicBezTo>
                <a:cubicBezTo>
                  <a:pt x="296" y="268"/>
                  <a:pt x="268" y="304"/>
                  <a:pt x="226" y="304"/>
                </a:cubicBezTo>
                <a:cubicBezTo>
                  <a:pt x="183" y="304"/>
                  <a:pt x="148" y="268"/>
                  <a:pt x="148" y="226"/>
                </a:cubicBezTo>
                <a:cubicBezTo>
                  <a:pt x="148" y="268"/>
                  <a:pt x="113" y="304"/>
                  <a:pt x="70" y="304"/>
                </a:cubicBezTo>
                <a:cubicBezTo>
                  <a:pt x="28" y="304"/>
                  <a:pt x="0" y="268"/>
                  <a:pt x="0" y="226"/>
                </a:cubicBezTo>
                <a:cubicBezTo>
                  <a:pt x="49" y="84"/>
                  <a:pt x="49" y="84"/>
                  <a:pt x="49" y="84"/>
                </a:cubicBezTo>
                <a:cubicBezTo>
                  <a:pt x="551" y="84"/>
                  <a:pt x="551" y="84"/>
                  <a:pt x="551" y="84"/>
                </a:cubicBezTo>
                <a:cubicBezTo>
                  <a:pt x="600" y="226"/>
                  <a:pt x="600" y="226"/>
                  <a:pt x="600" y="226"/>
                </a:cubicBezTo>
                <a:close/>
                <a:moveTo>
                  <a:pt x="508" y="56"/>
                </a:moveTo>
                <a:lnTo>
                  <a:pt x="508" y="56"/>
                </a:lnTo>
                <a:cubicBezTo>
                  <a:pt x="91" y="56"/>
                  <a:pt x="91" y="56"/>
                  <a:pt x="91" y="56"/>
                </a:cubicBezTo>
                <a:cubicBezTo>
                  <a:pt x="77" y="56"/>
                  <a:pt x="63" y="49"/>
                  <a:pt x="63" y="28"/>
                </a:cubicBezTo>
                <a:cubicBezTo>
                  <a:pt x="63" y="14"/>
                  <a:pt x="77" y="0"/>
                  <a:pt x="91" y="0"/>
                </a:cubicBezTo>
                <a:cubicBezTo>
                  <a:pt x="508" y="0"/>
                  <a:pt x="508" y="0"/>
                  <a:pt x="508" y="0"/>
                </a:cubicBezTo>
                <a:cubicBezTo>
                  <a:pt x="522" y="0"/>
                  <a:pt x="537" y="14"/>
                  <a:pt x="537" y="28"/>
                </a:cubicBezTo>
                <a:cubicBezTo>
                  <a:pt x="537" y="49"/>
                  <a:pt x="522" y="56"/>
                  <a:pt x="508" y="56"/>
                </a:cubicBezTo>
                <a:close/>
                <a:moveTo>
                  <a:pt x="84" y="332"/>
                </a:moveTo>
                <a:lnTo>
                  <a:pt x="84" y="332"/>
                </a:lnTo>
                <a:cubicBezTo>
                  <a:pt x="84" y="332"/>
                  <a:pt x="84" y="332"/>
                  <a:pt x="91" y="332"/>
                </a:cubicBezTo>
                <a:cubicBezTo>
                  <a:pt x="91" y="332"/>
                  <a:pt x="91" y="332"/>
                  <a:pt x="98" y="332"/>
                </a:cubicBezTo>
                <a:cubicBezTo>
                  <a:pt x="98" y="325"/>
                  <a:pt x="106" y="325"/>
                  <a:pt x="113" y="325"/>
                </a:cubicBezTo>
                <a:cubicBezTo>
                  <a:pt x="113" y="466"/>
                  <a:pt x="113" y="466"/>
                  <a:pt x="113" y="466"/>
                </a:cubicBezTo>
                <a:cubicBezTo>
                  <a:pt x="487" y="466"/>
                  <a:pt x="487" y="466"/>
                  <a:pt x="487" y="466"/>
                </a:cubicBezTo>
                <a:cubicBezTo>
                  <a:pt x="487" y="325"/>
                  <a:pt x="487" y="325"/>
                  <a:pt x="487" y="325"/>
                </a:cubicBezTo>
                <a:cubicBezTo>
                  <a:pt x="494" y="325"/>
                  <a:pt x="494" y="325"/>
                  <a:pt x="501" y="332"/>
                </a:cubicBezTo>
                <a:cubicBezTo>
                  <a:pt x="501" y="332"/>
                  <a:pt x="501" y="332"/>
                  <a:pt x="508" y="332"/>
                </a:cubicBezTo>
                <a:lnTo>
                  <a:pt x="515" y="332"/>
                </a:lnTo>
                <a:lnTo>
                  <a:pt x="522" y="332"/>
                </a:lnTo>
                <a:cubicBezTo>
                  <a:pt x="530" y="332"/>
                  <a:pt x="537" y="332"/>
                  <a:pt x="544" y="332"/>
                </a:cubicBezTo>
                <a:cubicBezTo>
                  <a:pt x="544" y="523"/>
                  <a:pt x="544" y="523"/>
                  <a:pt x="544" y="523"/>
                </a:cubicBezTo>
                <a:cubicBezTo>
                  <a:pt x="544" y="537"/>
                  <a:pt x="530" y="551"/>
                  <a:pt x="515" y="551"/>
                </a:cubicBezTo>
                <a:cubicBezTo>
                  <a:pt x="84" y="551"/>
                  <a:pt x="84" y="551"/>
                  <a:pt x="84" y="551"/>
                </a:cubicBezTo>
                <a:cubicBezTo>
                  <a:pt x="63" y="551"/>
                  <a:pt x="56" y="537"/>
                  <a:pt x="56" y="523"/>
                </a:cubicBezTo>
                <a:cubicBezTo>
                  <a:pt x="56" y="332"/>
                  <a:pt x="56" y="332"/>
                  <a:pt x="56" y="332"/>
                </a:cubicBezTo>
                <a:cubicBezTo>
                  <a:pt x="63" y="332"/>
                  <a:pt x="63" y="332"/>
                  <a:pt x="70" y="332"/>
                </a:cubicBezTo>
                <a:cubicBezTo>
                  <a:pt x="77" y="332"/>
                  <a:pt x="77" y="332"/>
                  <a:pt x="84" y="332"/>
                </a:cubicBezTo>
                <a:close/>
              </a:path>
            </a:pathLst>
          </a:custGeom>
          <a:solidFill>
            <a:schemeClr val="accent4"/>
          </a:solidFill>
          <a:ln>
            <a:noFill/>
          </a:ln>
        </p:spPr>
        <p:txBody>
          <a:bodyPr wrap="none" anchor="ctr"/>
          <a:lstStyle/>
          <a:p>
            <a:endParaRPr lang="en-US" dirty="0"/>
          </a:p>
        </p:txBody>
      </p:sp>
      <p:sp>
        <p:nvSpPr>
          <p:cNvPr id="56" name="Freeform 84">
            <a:extLst>
              <a:ext uri="{FF2B5EF4-FFF2-40B4-BE49-F238E27FC236}">
                <a16:creationId xmlns:a16="http://schemas.microsoft.com/office/drawing/2014/main" id="{36DE848C-3D46-4EE4-AA27-A38A966C256D}"/>
              </a:ext>
            </a:extLst>
          </p:cNvPr>
          <p:cNvSpPr>
            <a:spLocks noChangeArrowheads="1"/>
          </p:cNvSpPr>
          <p:nvPr/>
        </p:nvSpPr>
        <p:spPr bwMode="auto">
          <a:xfrm>
            <a:off x="6097752" y="1409509"/>
            <a:ext cx="461478" cy="472831"/>
          </a:xfrm>
          <a:custGeom>
            <a:avLst/>
            <a:gdLst>
              <a:gd name="T0" fmla="*/ 2147483646 w 602"/>
              <a:gd name="T1" fmla="*/ 2147483646 h 602"/>
              <a:gd name="T2" fmla="*/ 2147483646 w 602"/>
              <a:gd name="T3" fmla="*/ 2147483646 h 602"/>
              <a:gd name="T4" fmla="*/ 2147483646 w 602"/>
              <a:gd name="T5" fmla="*/ 0 h 602"/>
              <a:gd name="T6" fmla="*/ 2147483646 w 602"/>
              <a:gd name="T7" fmla="*/ 2147483646 h 602"/>
              <a:gd name="T8" fmla="*/ 2147483646 w 602"/>
              <a:gd name="T9" fmla="*/ 2147483646 h 602"/>
              <a:gd name="T10" fmla="*/ 2147483646 w 602"/>
              <a:gd name="T11" fmla="*/ 2147483646 h 602"/>
              <a:gd name="T12" fmla="*/ 2147483646 w 602"/>
              <a:gd name="T13" fmla="*/ 2147483646 h 602"/>
              <a:gd name="T14" fmla="*/ 0 w 602"/>
              <a:gd name="T15" fmla="*/ 2147483646 h 602"/>
              <a:gd name="T16" fmla="*/ 2147483646 w 602"/>
              <a:gd name="T17" fmla="*/ 2147483646 h 602"/>
              <a:gd name="T18" fmla="*/ 2147483646 w 602"/>
              <a:gd name="T19" fmla="*/ 2147483646 h 602"/>
              <a:gd name="T20" fmla="*/ 2147483646 w 602"/>
              <a:gd name="T21" fmla="*/ 2147483646 h 602"/>
              <a:gd name="T22" fmla="*/ 2147483646 w 602"/>
              <a:gd name="T23" fmla="*/ 2147483646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accent1">
              <a:lumMod val="60000"/>
              <a:lumOff val="40000"/>
            </a:schemeClr>
          </a:solidFill>
          <a:ln>
            <a:noFill/>
          </a:ln>
        </p:spPr>
        <p:txBody>
          <a:bodyPr wrap="none" anchor="ctr"/>
          <a:lstStyle/>
          <a:p>
            <a:endParaRPr lang="en-US" dirty="0"/>
          </a:p>
        </p:txBody>
      </p:sp>
      <p:sp>
        <p:nvSpPr>
          <p:cNvPr id="57" name="Freeform 8">
            <a:extLst>
              <a:ext uri="{FF2B5EF4-FFF2-40B4-BE49-F238E27FC236}">
                <a16:creationId xmlns:a16="http://schemas.microsoft.com/office/drawing/2014/main" id="{95620F00-183B-4A71-AA85-196B329793D7}"/>
              </a:ext>
            </a:extLst>
          </p:cNvPr>
          <p:cNvSpPr>
            <a:spLocks noChangeArrowheads="1"/>
          </p:cNvSpPr>
          <p:nvPr/>
        </p:nvSpPr>
        <p:spPr bwMode="auto">
          <a:xfrm>
            <a:off x="8130608" y="3248928"/>
            <a:ext cx="584200" cy="490537"/>
          </a:xfrm>
          <a:custGeom>
            <a:avLst/>
            <a:gdLst>
              <a:gd name="T0" fmla="*/ 364309614 w 609"/>
              <a:gd name="T1" fmla="*/ 196339839 h 510"/>
              <a:gd name="T2" fmla="*/ 364309614 w 609"/>
              <a:gd name="T3" fmla="*/ 196339839 h 510"/>
              <a:gd name="T4" fmla="*/ 292551820 w 609"/>
              <a:gd name="T5" fmla="*/ 125027301 h 510"/>
              <a:gd name="T6" fmla="*/ 221713972 w 609"/>
              <a:gd name="T7" fmla="*/ 125027301 h 510"/>
              <a:gd name="T8" fmla="*/ 201474176 w 609"/>
              <a:gd name="T9" fmla="*/ 144476612 h 510"/>
              <a:gd name="T10" fmla="*/ 130636329 w 609"/>
              <a:gd name="T11" fmla="*/ 111135486 h 510"/>
              <a:gd name="T12" fmla="*/ 0 w 609"/>
              <a:gd name="T13" fmla="*/ 242646532 h 510"/>
              <a:gd name="T14" fmla="*/ 130636329 w 609"/>
              <a:gd name="T15" fmla="*/ 366747583 h 510"/>
              <a:gd name="T16" fmla="*/ 143515589 w 609"/>
              <a:gd name="T17" fmla="*/ 360264800 h 510"/>
              <a:gd name="T18" fmla="*/ 260352711 w 609"/>
              <a:gd name="T19" fmla="*/ 471400286 h 510"/>
              <a:gd name="T20" fmla="*/ 559344161 w 609"/>
              <a:gd name="T21" fmla="*/ 203748871 h 510"/>
              <a:gd name="T22" fmla="*/ 559344161 w 609"/>
              <a:gd name="T23" fmla="*/ 0 h 510"/>
              <a:gd name="T24" fmla="*/ 364309614 w 609"/>
              <a:gd name="T25" fmla="*/ 196339839 h 510"/>
              <a:gd name="T26" fmla="*/ 130636329 w 609"/>
              <a:gd name="T27" fmla="*/ 334332706 h 510"/>
              <a:gd name="T28" fmla="*/ 130636329 w 609"/>
              <a:gd name="T29" fmla="*/ 334332706 h 510"/>
              <a:gd name="T30" fmla="*/ 130636329 w 609"/>
              <a:gd name="T31" fmla="*/ 334332706 h 510"/>
              <a:gd name="T32" fmla="*/ 33119056 w 609"/>
              <a:gd name="T33" fmla="*/ 242646532 h 510"/>
              <a:gd name="T34" fmla="*/ 130636329 w 609"/>
              <a:gd name="T35" fmla="*/ 144476612 h 510"/>
              <a:gd name="T36" fmla="*/ 182155287 w 609"/>
              <a:gd name="T37" fmla="*/ 163924962 h 510"/>
              <a:gd name="T38" fmla="*/ 221713972 w 609"/>
              <a:gd name="T39" fmla="*/ 242646532 h 510"/>
              <a:gd name="T40" fmla="*/ 130636329 w 609"/>
              <a:gd name="T41" fmla="*/ 334332706 h 510"/>
              <a:gd name="T42" fmla="*/ 520705422 w 609"/>
              <a:gd name="T43" fmla="*/ 196339839 h 510"/>
              <a:gd name="T44" fmla="*/ 520705422 w 609"/>
              <a:gd name="T45" fmla="*/ 196339839 h 510"/>
              <a:gd name="T46" fmla="*/ 423188149 w 609"/>
              <a:gd name="T47" fmla="*/ 288026975 h 510"/>
              <a:gd name="T48" fmla="*/ 266792341 w 609"/>
              <a:gd name="T49" fmla="*/ 432502626 h 510"/>
              <a:gd name="T50" fmla="*/ 182155287 w 609"/>
              <a:gd name="T51" fmla="*/ 353782017 h 510"/>
              <a:gd name="T52" fmla="*/ 234593232 w 609"/>
              <a:gd name="T53" fmla="*/ 301918791 h 510"/>
              <a:gd name="T54" fmla="*/ 266792341 w 609"/>
              <a:gd name="T55" fmla="*/ 340816451 h 510"/>
              <a:gd name="T56" fmla="*/ 383629463 w 609"/>
              <a:gd name="T57" fmla="*/ 216714437 h 510"/>
              <a:gd name="T58" fmla="*/ 520705422 w 609"/>
              <a:gd name="T59" fmla="*/ 78721570 h 510"/>
              <a:gd name="T60" fmla="*/ 520705422 w 609"/>
              <a:gd name="T61" fmla="*/ 196339839 h 5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09" h="510">
                <a:moveTo>
                  <a:pt x="396" y="212"/>
                </a:moveTo>
                <a:lnTo>
                  <a:pt x="396" y="212"/>
                </a:lnTo>
                <a:cubicBezTo>
                  <a:pt x="318" y="135"/>
                  <a:pt x="318" y="135"/>
                  <a:pt x="318" y="135"/>
                </a:cubicBezTo>
                <a:cubicBezTo>
                  <a:pt x="297" y="113"/>
                  <a:pt x="262" y="113"/>
                  <a:pt x="241" y="135"/>
                </a:cubicBezTo>
                <a:cubicBezTo>
                  <a:pt x="219" y="156"/>
                  <a:pt x="219" y="156"/>
                  <a:pt x="219" y="156"/>
                </a:cubicBezTo>
                <a:cubicBezTo>
                  <a:pt x="198" y="135"/>
                  <a:pt x="170" y="120"/>
                  <a:pt x="142" y="120"/>
                </a:cubicBezTo>
                <a:cubicBezTo>
                  <a:pt x="64" y="120"/>
                  <a:pt x="0" y="184"/>
                  <a:pt x="0" y="262"/>
                </a:cubicBezTo>
                <a:cubicBezTo>
                  <a:pt x="0" y="333"/>
                  <a:pt x="64" y="396"/>
                  <a:pt x="142" y="396"/>
                </a:cubicBezTo>
                <a:cubicBezTo>
                  <a:pt x="149" y="396"/>
                  <a:pt x="149" y="389"/>
                  <a:pt x="156" y="389"/>
                </a:cubicBezTo>
                <a:cubicBezTo>
                  <a:pt x="283" y="509"/>
                  <a:pt x="283" y="509"/>
                  <a:pt x="283" y="509"/>
                </a:cubicBezTo>
                <a:cubicBezTo>
                  <a:pt x="608" y="220"/>
                  <a:pt x="608" y="220"/>
                  <a:pt x="608" y="220"/>
                </a:cubicBezTo>
                <a:cubicBezTo>
                  <a:pt x="608" y="0"/>
                  <a:pt x="608" y="0"/>
                  <a:pt x="608" y="0"/>
                </a:cubicBezTo>
                <a:lnTo>
                  <a:pt x="396" y="212"/>
                </a:lnTo>
                <a:close/>
                <a:moveTo>
                  <a:pt x="142" y="361"/>
                </a:moveTo>
                <a:lnTo>
                  <a:pt x="142" y="361"/>
                </a:lnTo>
                <a:cubicBezTo>
                  <a:pt x="85" y="361"/>
                  <a:pt x="36" y="311"/>
                  <a:pt x="36" y="262"/>
                </a:cubicBezTo>
                <a:cubicBezTo>
                  <a:pt x="36" y="205"/>
                  <a:pt x="85" y="156"/>
                  <a:pt x="142" y="156"/>
                </a:cubicBezTo>
                <a:cubicBezTo>
                  <a:pt x="163" y="156"/>
                  <a:pt x="184" y="163"/>
                  <a:pt x="198" y="177"/>
                </a:cubicBezTo>
                <a:cubicBezTo>
                  <a:pt x="226" y="198"/>
                  <a:pt x="241" y="227"/>
                  <a:pt x="241" y="262"/>
                </a:cubicBezTo>
                <a:cubicBezTo>
                  <a:pt x="241" y="311"/>
                  <a:pt x="198" y="361"/>
                  <a:pt x="142" y="361"/>
                </a:cubicBezTo>
                <a:close/>
                <a:moveTo>
                  <a:pt x="566" y="212"/>
                </a:moveTo>
                <a:lnTo>
                  <a:pt x="566" y="212"/>
                </a:lnTo>
                <a:cubicBezTo>
                  <a:pt x="460" y="311"/>
                  <a:pt x="460" y="311"/>
                  <a:pt x="460" y="311"/>
                </a:cubicBezTo>
                <a:cubicBezTo>
                  <a:pt x="290" y="467"/>
                  <a:pt x="290" y="467"/>
                  <a:pt x="290" y="467"/>
                </a:cubicBezTo>
                <a:cubicBezTo>
                  <a:pt x="198" y="382"/>
                  <a:pt x="198" y="382"/>
                  <a:pt x="198" y="382"/>
                </a:cubicBezTo>
                <a:cubicBezTo>
                  <a:pt x="219" y="368"/>
                  <a:pt x="241" y="354"/>
                  <a:pt x="255" y="326"/>
                </a:cubicBezTo>
                <a:cubicBezTo>
                  <a:pt x="290" y="368"/>
                  <a:pt x="290" y="368"/>
                  <a:pt x="290" y="368"/>
                </a:cubicBezTo>
                <a:cubicBezTo>
                  <a:pt x="417" y="234"/>
                  <a:pt x="417" y="234"/>
                  <a:pt x="417" y="234"/>
                </a:cubicBezTo>
                <a:cubicBezTo>
                  <a:pt x="566" y="85"/>
                  <a:pt x="566" y="85"/>
                  <a:pt x="566" y="85"/>
                </a:cubicBezTo>
                <a:lnTo>
                  <a:pt x="566" y="212"/>
                </a:lnTo>
                <a:close/>
              </a:path>
            </a:pathLst>
          </a:custGeom>
          <a:solidFill>
            <a:schemeClr val="accent2">
              <a:lumMod val="50000"/>
            </a:schemeClr>
          </a:solidFill>
          <a:ln>
            <a:noFill/>
          </a:ln>
        </p:spPr>
        <p:txBody>
          <a:bodyPr wrap="none" anchor="ctr"/>
          <a:lstStyle/>
          <a:p>
            <a:endParaRPr lang="en-US" dirty="0"/>
          </a:p>
        </p:txBody>
      </p:sp>
      <p:sp>
        <p:nvSpPr>
          <p:cNvPr id="58" name="Freeform 170">
            <a:extLst>
              <a:ext uri="{FF2B5EF4-FFF2-40B4-BE49-F238E27FC236}">
                <a16:creationId xmlns:a16="http://schemas.microsoft.com/office/drawing/2014/main" id="{709641FD-1191-4D38-91B7-AFA09C35372C}"/>
              </a:ext>
            </a:extLst>
          </p:cNvPr>
          <p:cNvSpPr>
            <a:spLocks noChangeArrowheads="1"/>
          </p:cNvSpPr>
          <p:nvPr/>
        </p:nvSpPr>
        <p:spPr bwMode="auto">
          <a:xfrm>
            <a:off x="3144703" y="4881309"/>
            <a:ext cx="469900" cy="554037"/>
          </a:xfrm>
          <a:custGeom>
            <a:avLst/>
            <a:gdLst>
              <a:gd name="T0" fmla="*/ 408629126 w 391"/>
              <a:gd name="T1" fmla="*/ 255123867 h 463"/>
              <a:gd name="T2" fmla="*/ 408629126 w 391"/>
              <a:gd name="T3" fmla="*/ 255123867 h 463"/>
              <a:gd name="T4" fmla="*/ 460610161 w 391"/>
              <a:gd name="T5" fmla="*/ 25799218 h 463"/>
              <a:gd name="T6" fmla="*/ 294560000 w 391"/>
              <a:gd name="T7" fmla="*/ 192059379 h 463"/>
              <a:gd name="T8" fmla="*/ 141503595 w 391"/>
              <a:gd name="T9" fmla="*/ 331087964 h 463"/>
              <a:gd name="T10" fmla="*/ 141503595 w 391"/>
              <a:gd name="T11" fmla="*/ 573312222 h 463"/>
              <a:gd name="T12" fmla="*/ 447615203 w 391"/>
              <a:gd name="T13" fmla="*/ 662175928 h 463"/>
              <a:gd name="T14" fmla="*/ 563128881 w 391"/>
              <a:gd name="T15" fmla="*/ 318188355 h 463"/>
              <a:gd name="T16" fmla="*/ 408629126 w 391"/>
              <a:gd name="T17" fmla="*/ 255123867 h 463"/>
              <a:gd name="T18" fmla="*/ 102518720 w 391"/>
              <a:gd name="T19" fmla="*/ 255123867 h 463"/>
              <a:gd name="T20" fmla="*/ 102518720 w 391"/>
              <a:gd name="T21" fmla="*/ 255123867 h 463"/>
              <a:gd name="T22" fmla="*/ 0 w 391"/>
              <a:gd name="T23" fmla="*/ 368353235 h 463"/>
              <a:gd name="T24" fmla="*/ 0 w 391"/>
              <a:gd name="T25" fmla="*/ 533181037 h 463"/>
              <a:gd name="T26" fmla="*/ 102518720 w 391"/>
              <a:gd name="T27" fmla="*/ 649276319 h 463"/>
              <a:gd name="T28" fmla="*/ 63532643 w 391"/>
              <a:gd name="T29" fmla="*/ 573312222 h 463"/>
              <a:gd name="T30" fmla="*/ 63532643 w 391"/>
              <a:gd name="T31" fmla="*/ 343987573 h 463"/>
              <a:gd name="T32" fmla="*/ 102518720 w 391"/>
              <a:gd name="T33" fmla="*/ 255123867 h 4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1" h="463">
                <a:moveTo>
                  <a:pt x="283" y="178"/>
                </a:moveTo>
                <a:lnTo>
                  <a:pt x="283" y="178"/>
                </a:lnTo>
                <a:cubicBezTo>
                  <a:pt x="283" y="169"/>
                  <a:pt x="373" y="89"/>
                  <a:pt x="319" y="18"/>
                </a:cubicBezTo>
                <a:cubicBezTo>
                  <a:pt x="310" y="0"/>
                  <a:pt x="266" y="98"/>
                  <a:pt x="204" y="134"/>
                </a:cubicBezTo>
                <a:cubicBezTo>
                  <a:pt x="169" y="160"/>
                  <a:pt x="98" y="204"/>
                  <a:pt x="98" y="231"/>
                </a:cubicBezTo>
                <a:cubicBezTo>
                  <a:pt x="98" y="400"/>
                  <a:pt x="98" y="400"/>
                  <a:pt x="98" y="400"/>
                </a:cubicBezTo>
                <a:cubicBezTo>
                  <a:pt x="98" y="435"/>
                  <a:pt x="213" y="462"/>
                  <a:pt x="310" y="462"/>
                </a:cubicBezTo>
                <a:cubicBezTo>
                  <a:pt x="345" y="462"/>
                  <a:pt x="390" y="249"/>
                  <a:pt x="390" y="222"/>
                </a:cubicBezTo>
                <a:cubicBezTo>
                  <a:pt x="390" y="187"/>
                  <a:pt x="292" y="187"/>
                  <a:pt x="283" y="178"/>
                </a:cubicBezTo>
                <a:close/>
                <a:moveTo>
                  <a:pt x="71" y="178"/>
                </a:moveTo>
                <a:lnTo>
                  <a:pt x="71" y="178"/>
                </a:lnTo>
                <a:cubicBezTo>
                  <a:pt x="54" y="178"/>
                  <a:pt x="0" y="187"/>
                  <a:pt x="0" y="257"/>
                </a:cubicBezTo>
                <a:cubicBezTo>
                  <a:pt x="0" y="372"/>
                  <a:pt x="0" y="372"/>
                  <a:pt x="0" y="372"/>
                </a:cubicBezTo>
                <a:cubicBezTo>
                  <a:pt x="0" y="444"/>
                  <a:pt x="54" y="453"/>
                  <a:pt x="71" y="453"/>
                </a:cubicBezTo>
                <a:cubicBezTo>
                  <a:pt x="89" y="453"/>
                  <a:pt x="44" y="435"/>
                  <a:pt x="44" y="400"/>
                </a:cubicBezTo>
                <a:cubicBezTo>
                  <a:pt x="44" y="240"/>
                  <a:pt x="44" y="240"/>
                  <a:pt x="44" y="240"/>
                </a:cubicBezTo>
                <a:cubicBezTo>
                  <a:pt x="44" y="196"/>
                  <a:pt x="89" y="178"/>
                  <a:pt x="71" y="178"/>
                </a:cubicBezTo>
                <a:close/>
              </a:path>
            </a:pathLst>
          </a:custGeom>
          <a:solidFill>
            <a:schemeClr val="accent5">
              <a:lumMod val="50000"/>
            </a:schemeClr>
          </a:solidFill>
          <a:ln>
            <a:noFill/>
          </a:ln>
        </p:spPr>
        <p:txBody>
          <a:bodyPr wrap="none" lIns="91424" tIns="45712" rIns="91424" bIns="45712" anchor="ctr"/>
          <a:lstStyle/>
          <a:p>
            <a:endParaRPr lang="en-US" dirty="0"/>
          </a:p>
        </p:txBody>
      </p:sp>
      <p:sp>
        <p:nvSpPr>
          <p:cNvPr id="36" name="Freeform 30">
            <a:extLst>
              <a:ext uri="{FF2B5EF4-FFF2-40B4-BE49-F238E27FC236}">
                <a16:creationId xmlns:a16="http://schemas.microsoft.com/office/drawing/2014/main" id="{CDE1706A-798E-4F30-AB65-58BF2B1340C4}"/>
              </a:ext>
            </a:extLst>
          </p:cNvPr>
          <p:cNvSpPr>
            <a:spLocks noChangeArrowheads="1"/>
          </p:cNvSpPr>
          <p:nvPr/>
        </p:nvSpPr>
        <p:spPr bwMode="auto">
          <a:xfrm>
            <a:off x="3528337" y="3577921"/>
            <a:ext cx="550422" cy="527819"/>
          </a:xfrm>
          <a:custGeom>
            <a:avLst/>
            <a:gdLst>
              <a:gd name="T0" fmla="*/ 188153315 w 498"/>
              <a:gd name="T1" fmla="*/ 673678414 h 470"/>
              <a:gd name="T2" fmla="*/ 188153315 w 498"/>
              <a:gd name="T3" fmla="*/ 673678414 h 470"/>
              <a:gd name="T4" fmla="*/ 263132366 w 498"/>
              <a:gd name="T5" fmla="*/ 673678414 h 470"/>
              <a:gd name="T6" fmla="*/ 414503034 w 498"/>
              <a:gd name="T7" fmla="*/ 380649635 h 470"/>
              <a:gd name="T8" fmla="*/ 602657539 w 498"/>
              <a:gd name="T9" fmla="*/ 380649635 h 470"/>
              <a:gd name="T10" fmla="*/ 703099669 w 498"/>
              <a:gd name="T11" fmla="*/ 330375019 h 470"/>
              <a:gd name="T12" fmla="*/ 602657539 w 498"/>
              <a:gd name="T13" fmla="*/ 280100404 h 470"/>
              <a:gd name="T14" fmla="*/ 414503034 w 498"/>
              <a:gd name="T15" fmla="*/ 280100404 h 470"/>
              <a:gd name="T16" fmla="*/ 263132366 w 498"/>
              <a:gd name="T17" fmla="*/ 0 h 470"/>
              <a:gd name="T18" fmla="*/ 188153315 w 498"/>
              <a:gd name="T19" fmla="*/ 0 h 470"/>
              <a:gd name="T20" fmla="*/ 275864500 w 498"/>
              <a:gd name="T21" fmla="*/ 280100404 h 470"/>
              <a:gd name="T22" fmla="*/ 151371858 w 498"/>
              <a:gd name="T23" fmla="*/ 280100404 h 470"/>
              <a:gd name="T24" fmla="*/ 74979050 w 498"/>
              <a:gd name="T25" fmla="*/ 215462126 h 470"/>
              <a:gd name="T26" fmla="*/ 0 w 498"/>
              <a:gd name="T27" fmla="*/ 215462126 h 470"/>
              <a:gd name="T28" fmla="*/ 50928538 w 498"/>
              <a:gd name="T29" fmla="*/ 330375019 h 470"/>
              <a:gd name="T30" fmla="*/ 0 w 498"/>
              <a:gd name="T31" fmla="*/ 458216288 h 470"/>
              <a:gd name="T32" fmla="*/ 74979050 w 498"/>
              <a:gd name="T33" fmla="*/ 458216288 h 470"/>
              <a:gd name="T34" fmla="*/ 151371858 w 498"/>
              <a:gd name="T35" fmla="*/ 380649635 h 470"/>
              <a:gd name="T36" fmla="*/ 275864500 w 498"/>
              <a:gd name="T37" fmla="*/ 380649635 h 470"/>
              <a:gd name="T38" fmla="*/ 188153315 w 498"/>
              <a:gd name="T39" fmla="*/ 673678414 h 4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98" h="47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chemeClr val="accent5"/>
          </a:solidFill>
          <a:ln>
            <a:noFill/>
          </a:ln>
        </p:spPr>
        <p:txBody>
          <a:bodyPr wrap="none" lIns="91424" tIns="45712" rIns="91424" bIns="45712" anchor="ctr"/>
          <a:lstStyle/>
          <a:p>
            <a:endParaRPr lang="en-US" dirty="0"/>
          </a:p>
        </p:txBody>
      </p:sp>
      <p:pic>
        <p:nvPicPr>
          <p:cNvPr id="37" name="Graphic 36" descr="Martini">
            <a:extLst>
              <a:ext uri="{FF2B5EF4-FFF2-40B4-BE49-F238E27FC236}">
                <a16:creationId xmlns:a16="http://schemas.microsoft.com/office/drawing/2014/main" id="{6D71924F-F7CA-4275-9D3A-67ED7E76A1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0595" y="2035644"/>
            <a:ext cx="698650" cy="698650"/>
          </a:xfrm>
          <a:prstGeom prst="rect">
            <a:avLst/>
          </a:prstGeom>
        </p:spPr>
      </p:pic>
      <p:pic>
        <p:nvPicPr>
          <p:cNvPr id="42" name="Picture 41">
            <a:extLst>
              <a:ext uri="{FF2B5EF4-FFF2-40B4-BE49-F238E27FC236}">
                <a16:creationId xmlns:a16="http://schemas.microsoft.com/office/drawing/2014/main" id="{33509A9E-C295-439B-A73B-78818A570EF7}"/>
              </a:ext>
            </a:extLst>
          </p:cNvPr>
          <p:cNvPicPr>
            <a:picLocks noChangeAspect="1"/>
          </p:cNvPicPr>
          <p:nvPr/>
        </p:nvPicPr>
        <p:blipFill rotWithShape="1">
          <a:blip r:embed="rId4"/>
          <a:srcRect l="1070"/>
          <a:stretch/>
        </p:blipFill>
        <p:spPr>
          <a:xfrm>
            <a:off x="4843165" y="2658570"/>
            <a:ext cx="2597121" cy="2021040"/>
          </a:xfrm>
          <a:prstGeom prst="ellipse">
            <a:avLst/>
          </a:prstGeom>
        </p:spPr>
      </p:pic>
    </p:spTree>
    <p:extLst>
      <p:ext uri="{BB962C8B-B14F-4D97-AF65-F5344CB8AC3E}">
        <p14:creationId xmlns:p14="http://schemas.microsoft.com/office/powerpoint/2010/main" val="18551345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right)">
                                      <p:cBhvr>
                                        <p:cTn id="22" dur="500"/>
                                        <p:tgtEl>
                                          <p:spTgt spid="28"/>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left)">
                                      <p:cBhvr>
                                        <p:cTn id="35" dur="500"/>
                                        <p:tgtEl>
                                          <p:spTgt spid="22"/>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p:cTn id="39" dur="500" fill="hold"/>
                                        <p:tgtEl>
                                          <p:spTgt spid="18"/>
                                        </p:tgtEl>
                                        <p:attrNameLst>
                                          <p:attrName>ppt_w</p:attrName>
                                        </p:attrNameLst>
                                      </p:cBhvr>
                                      <p:tavLst>
                                        <p:tav tm="0">
                                          <p:val>
                                            <p:fltVal val="0"/>
                                          </p:val>
                                        </p:tav>
                                        <p:tav tm="100000">
                                          <p:val>
                                            <p:strVal val="#ppt_w"/>
                                          </p:val>
                                        </p:tav>
                                      </p:tavLst>
                                    </p:anim>
                                    <p:anim calcmode="lin" valueType="num">
                                      <p:cBhvr>
                                        <p:cTn id="40" dur="500" fill="hold"/>
                                        <p:tgtEl>
                                          <p:spTgt spid="18"/>
                                        </p:tgtEl>
                                        <p:attrNameLst>
                                          <p:attrName>ppt_h</p:attrName>
                                        </p:attrNameLst>
                                      </p:cBhvr>
                                      <p:tavLst>
                                        <p:tav tm="0">
                                          <p:val>
                                            <p:fltVal val="0"/>
                                          </p:val>
                                        </p:tav>
                                        <p:tav tm="100000">
                                          <p:val>
                                            <p:strVal val="#ppt_h"/>
                                          </p:val>
                                        </p:tav>
                                      </p:tavLst>
                                    </p:anim>
                                    <p:animEffect transition="in" filter="fade">
                                      <p:cBhvr>
                                        <p:cTn id="41" dur="500"/>
                                        <p:tgtEl>
                                          <p:spTgt spid="18"/>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childTnLst>
                          </p:cTn>
                        </p:par>
                        <p:par>
                          <p:cTn id="49" fill="hold">
                            <p:stCondLst>
                              <p:cond delay="3500"/>
                            </p:stCondLst>
                            <p:childTnLst>
                              <p:par>
                                <p:cTn id="50" presetID="53" presetClass="entr" presetSubtype="16"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childTnLst>
                          </p:cTn>
                        </p:par>
                        <p:par>
                          <p:cTn id="55" fill="hold">
                            <p:stCondLst>
                              <p:cond delay="4000"/>
                            </p:stCondLst>
                            <p:childTnLst>
                              <p:par>
                                <p:cTn id="56" presetID="22" presetClass="entr" presetSubtype="8" fill="hold" grpId="0"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left)">
                                      <p:cBhvr>
                                        <p:cTn id="58" dur="500"/>
                                        <p:tgtEl>
                                          <p:spTgt spid="11"/>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500"/>
                                        <p:tgtEl>
                                          <p:spTgt spid="23"/>
                                        </p:tgtEl>
                                      </p:cBhvr>
                                    </p:animEffect>
                                  </p:childTnLst>
                                </p:cTn>
                              </p:par>
                            </p:childTnLst>
                          </p:cTn>
                        </p:par>
                        <p:par>
                          <p:cTn id="62" fill="hold">
                            <p:stCondLst>
                              <p:cond delay="4500"/>
                            </p:stCondLst>
                            <p:childTnLst>
                              <p:par>
                                <p:cTn id="63" presetID="53" presetClass="entr" presetSubtype="16"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p:cTn id="65" dur="500" fill="hold"/>
                                        <p:tgtEl>
                                          <p:spTgt spid="16"/>
                                        </p:tgtEl>
                                        <p:attrNameLst>
                                          <p:attrName>ppt_w</p:attrName>
                                        </p:attrNameLst>
                                      </p:cBhvr>
                                      <p:tavLst>
                                        <p:tav tm="0">
                                          <p:val>
                                            <p:fltVal val="0"/>
                                          </p:val>
                                        </p:tav>
                                        <p:tav tm="100000">
                                          <p:val>
                                            <p:strVal val="#ppt_w"/>
                                          </p:val>
                                        </p:tav>
                                      </p:tavLst>
                                    </p:anim>
                                    <p:anim calcmode="lin" valueType="num">
                                      <p:cBhvr>
                                        <p:cTn id="66" dur="500" fill="hold"/>
                                        <p:tgtEl>
                                          <p:spTgt spid="16"/>
                                        </p:tgtEl>
                                        <p:attrNameLst>
                                          <p:attrName>ppt_h</p:attrName>
                                        </p:attrNameLst>
                                      </p:cBhvr>
                                      <p:tavLst>
                                        <p:tav tm="0">
                                          <p:val>
                                            <p:fltVal val="0"/>
                                          </p:val>
                                        </p:tav>
                                        <p:tav tm="100000">
                                          <p:val>
                                            <p:strVal val="#ppt_h"/>
                                          </p:val>
                                        </p:tav>
                                      </p:tavLst>
                                    </p:anim>
                                    <p:animEffect transition="in" filter="fade">
                                      <p:cBhvr>
                                        <p:cTn id="67" dur="500"/>
                                        <p:tgtEl>
                                          <p:spTgt spid="16"/>
                                        </p:tgtEl>
                                      </p:cBhvr>
                                    </p:animEffect>
                                  </p:childTnLst>
                                </p:cTn>
                              </p:par>
                            </p:childTnLst>
                          </p:cTn>
                        </p:par>
                        <p:par>
                          <p:cTn id="68" fill="hold">
                            <p:stCondLst>
                              <p:cond delay="5000"/>
                            </p:stCondLst>
                            <p:childTnLst>
                              <p:par>
                                <p:cTn id="69" presetID="22" presetClass="entr" presetSubtype="1"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up)">
                                      <p:cBhvr>
                                        <p:cTn id="71" dur="500"/>
                                        <p:tgtEl>
                                          <p:spTgt spid="12"/>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childTnLst>
                          </p:cTn>
                        </p:par>
                        <p:par>
                          <p:cTn id="75" fill="hold">
                            <p:stCondLst>
                              <p:cond delay="5500"/>
                            </p:stCondLst>
                            <p:childTnLst>
                              <p:par>
                                <p:cTn id="76" presetID="53" presetClass="entr" presetSubtype="16" fill="hold" grpId="0" nodeType="after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p:cTn id="78" dur="500" fill="hold"/>
                                        <p:tgtEl>
                                          <p:spTgt spid="15"/>
                                        </p:tgtEl>
                                        <p:attrNameLst>
                                          <p:attrName>ppt_w</p:attrName>
                                        </p:attrNameLst>
                                      </p:cBhvr>
                                      <p:tavLst>
                                        <p:tav tm="0">
                                          <p:val>
                                            <p:fltVal val="0"/>
                                          </p:val>
                                        </p:tav>
                                        <p:tav tm="100000">
                                          <p:val>
                                            <p:strVal val="#ppt_w"/>
                                          </p:val>
                                        </p:tav>
                                      </p:tavLst>
                                    </p:anim>
                                    <p:anim calcmode="lin" valueType="num">
                                      <p:cBhvr>
                                        <p:cTn id="79" dur="500" fill="hold"/>
                                        <p:tgtEl>
                                          <p:spTgt spid="15"/>
                                        </p:tgtEl>
                                        <p:attrNameLst>
                                          <p:attrName>ppt_h</p:attrName>
                                        </p:attrNameLst>
                                      </p:cBhvr>
                                      <p:tavLst>
                                        <p:tav tm="0">
                                          <p:val>
                                            <p:fltVal val="0"/>
                                          </p:val>
                                        </p:tav>
                                        <p:tav tm="100000">
                                          <p:val>
                                            <p:strVal val="#ppt_h"/>
                                          </p:val>
                                        </p:tav>
                                      </p:tavLst>
                                    </p:anim>
                                    <p:animEffect transition="in" filter="fade">
                                      <p:cBhvr>
                                        <p:cTn id="80" dur="500"/>
                                        <p:tgtEl>
                                          <p:spTgt spid="15"/>
                                        </p:tgtEl>
                                      </p:cBhvr>
                                    </p:animEffect>
                                  </p:childTnLst>
                                </p:cTn>
                              </p:par>
                            </p:childTnLst>
                          </p:cTn>
                        </p:par>
                        <p:par>
                          <p:cTn id="81" fill="hold">
                            <p:stCondLst>
                              <p:cond delay="6000"/>
                            </p:stCondLst>
                            <p:childTnLst>
                              <p:par>
                                <p:cTn id="82" presetID="22" presetClass="entr" presetSubtype="2" fill="hold" grpId="0" nodeType="after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wipe(right)">
                                      <p:cBhvr>
                                        <p:cTn id="84" dur="500"/>
                                        <p:tgtEl>
                                          <p:spTgt spid="6"/>
                                        </p:tgtEl>
                                      </p:cBhvr>
                                    </p:animEffect>
                                  </p:childTnLst>
                                </p:cTn>
                              </p:par>
                              <p:par>
                                <p:cTn id="85" presetID="22" presetClass="entr" presetSubtype="2"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right)">
                                      <p:cBhvr>
                                        <p:cTn id="87" dur="500"/>
                                        <p:tgtEl>
                                          <p:spTgt spid="25"/>
                                        </p:tgtEl>
                                      </p:cBhvr>
                                    </p:animEffect>
                                  </p:childTnLst>
                                </p:cTn>
                              </p:par>
                            </p:childTnLst>
                          </p:cTn>
                        </p:par>
                        <p:par>
                          <p:cTn id="88" fill="hold">
                            <p:stCondLst>
                              <p:cond delay="6500"/>
                            </p:stCondLst>
                            <p:childTnLst>
                              <p:par>
                                <p:cTn id="89" presetID="53" presetClass="entr" presetSubtype="16"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p:cTn id="91" dur="500" fill="hold"/>
                                        <p:tgtEl>
                                          <p:spTgt spid="14"/>
                                        </p:tgtEl>
                                        <p:attrNameLst>
                                          <p:attrName>ppt_w</p:attrName>
                                        </p:attrNameLst>
                                      </p:cBhvr>
                                      <p:tavLst>
                                        <p:tav tm="0">
                                          <p:val>
                                            <p:fltVal val="0"/>
                                          </p:val>
                                        </p:tav>
                                        <p:tav tm="100000">
                                          <p:val>
                                            <p:strVal val="#ppt_w"/>
                                          </p:val>
                                        </p:tav>
                                      </p:tavLst>
                                    </p:anim>
                                    <p:anim calcmode="lin" valueType="num">
                                      <p:cBhvr>
                                        <p:cTn id="92" dur="500" fill="hold"/>
                                        <p:tgtEl>
                                          <p:spTgt spid="14"/>
                                        </p:tgtEl>
                                        <p:attrNameLst>
                                          <p:attrName>ppt_h</p:attrName>
                                        </p:attrNameLst>
                                      </p:cBhvr>
                                      <p:tavLst>
                                        <p:tav tm="0">
                                          <p:val>
                                            <p:fltVal val="0"/>
                                          </p:val>
                                        </p:tav>
                                        <p:tav tm="100000">
                                          <p:val>
                                            <p:strVal val="#ppt_h"/>
                                          </p:val>
                                        </p:tav>
                                      </p:tavLst>
                                    </p:anim>
                                    <p:animEffect transition="in" filter="fade">
                                      <p:cBhvr>
                                        <p:cTn id="93" dur="500"/>
                                        <p:tgtEl>
                                          <p:spTgt spid="14"/>
                                        </p:tgtEl>
                                      </p:cBhvr>
                                    </p:animEffect>
                                  </p:childTnLst>
                                </p:cTn>
                              </p:par>
                            </p:childTnLst>
                          </p:cTn>
                        </p:par>
                        <p:par>
                          <p:cTn id="94" fill="hold">
                            <p:stCondLst>
                              <p:cond delay="7000"/>
                            </p:stCondLst>
                            <p:childTnLst>
                              <p:par>
                                <p:cTn id="95" presetID="22" presetClass="entr" presetSubtype="2" fill="hold" grpId="0" nodeType="after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wipe(right)">
                                      <p:cBhvr>
                                        <p:cTn id="97" dur="500"/>
                                        <p:tgtEl>
                                          <p:spTgt spid="10"/>
                                        </p:tgtEl>
                                      </p:cBhvr>
                                    </p:animEffect>
                                  </p:childTnLst>
                                </p:cTn>
                              </p:par>
                              <p:par>
                                <p:cTn id="98" presetID="22" presetClass="entr" presetSubtype="2"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wipe(right)">
                                      <p:cBhvr>
                                        <p:cTn id="100" dur="500"/>
                                        <p:tgtEl>
                                          <p:spTgt spid="24"/>
                                        </p:tgtEl>
                                      </p:cBhvr>
                                    </p:animEffect>
                                  </p:childTnLst>
                                </p:cTn>
                              </p:par>
                            </p:childTnLst>
                          </p:cTn>
                        </p:par>
                        <p:par>
                          <p:cTn id="101" fill="hold">
                            <p:stCondLst>
                              <p:cond delay="7500"/>
                            </p:stCondLst>
                            <p:childTnLst>
                              <p:par>
                                <p:cTn id="102" presetID="53" presetClass="entr" presetSubtype="16" fill="hold" grpId="0" nodeType="afterEffect">
                                  <p:stCondLst>
                                    <p:cond delay="0"/>
                                  </p:stCondLst>
                                  <p:childTnLst>
                                    <p:set>
                                      <p:cBhvr>
                                        <p:cTn id="103" dur="1" fill="hold">
                                          <p:stCondLst>
                                            <p:cond delay="0"/>
                                          </p:stCondLst>
                                        </p:cTn>
                                        <p:tgtEl>
                                          <p:spTgt spid="13"/>
                                        </p:tgtEl>
                                        <p:attrNameLst>
                                          <p:attrName>style.visibility</p:attrName>
                                        </p:attrNameLst>
                                      </p:cBhvr>
                                      <p:to>
                                        <p:strVal val="visible"/>
                                      </p:to>
                                    </p:set>
                                    <p:anim calcmode="lin" valueType="num">
                                      <p:cBhvr>
                                        <p:cTn id="104" dur="500" fill="hold"/>
                                        <p:tgtEl>
                                          <p:spTgt spid="13"/>
                                        </p:tgtEl>
                                        <p:attrNameLst>
                                          <p:attrName>ppt_w</p:attrName>
                                        </p:attrNameLst>
                                      </p:cBhvr>
                                      <p:tavLst>
                                        <p:tav tm="0">
                                          <p:val>
                                            <p:fltVal val="0"/>
                                          </p:val>
                                        </p:tav>
                                        <p:tav tm="100000">
                                          <p:val>
                                            <p:strVal val="#ppt_w"/>
                                          </p:val>
                                        </p:tav>
                                      </p:tavLst>
                                    </p:anim>
                                    <p:anim calcmode="lin" valueType="num">
                                      <p:cBhvr>
                                        <p:cTn id="105" dur="500" fill="hold"/>
                                        <p:tgtEl>
                                          <p:spTgt spid="13"/>
                                        </p:tgtEl>
                                        <p:attrNameLst>
                                          <p:attrName>ppt_h</p:attrName>
                                        </p:attrNameLst>
                                      </p:cBhvr>
                                      <p:tavLst>
                                        <p:tav tm="0">
                                          <p:val>
                                            <p:fltVal val="0"/>
                                          </p:val>
                                        </p:tav>
                                        <p:tav tm="100000">
                                          <p:val>
                                            <p:strVal val="#ppt_h"/>
                                          </p:val>
                                        </p:tav>
                                      </p:tavLst>
                                    </p:anim>
                                    <p:animEffect transition="in" filter="fade">
                                      <p:cBhvr>
                                        <p:cTn id="106" dur="500"/>
                                        <p:tgtEl>
                                          <p:spTgt spid="13"/>
                                        </p:tgtEl>
                                      </p:cBhvr>
                                    </p:animEffect>
                                  </p:childTnLst>
                                </p:cTn>
                              </p:par>
                            </p:childTnLst>
                          </p:cTn>
                        </p:par>
                        <p:par>
                          <p:cTn id="107" fill="hold">
                            <p:stCondLst>
                              <p:cond delay="8000"/>
                            </p:stCondLst>
                            <p:childTnLst>
                              <p:par>
                                <p:cTn id="108" presetID="22" presetClass="entr" presetSubtype="2" fill="hold" grpId="0" nodeType="afterEffect">
                                  <p:stCondLst>
                                    <p:cond delay="0"/>
                                  </p:stCondLst>
                                  <p:childTnLst>
                                    <p:set>
                                      <p:cBhvr>
                                        <p:cTn id="109" dur="1" fill="hold">
                                          <p:stCondLst>
                                            <p:cond delay="0"/>
                                          </p:stCondLst>
                                        </p:cTn>
                                        <p:tgtEl>
                                          <p:spTgt spid="9"/>
                                        </p:tgtEl>
                                        <p:attrNameLst>
                                          <p:attrName>style.visibility</p:attrName>
                                        </p:attrNameLst>
                                      </p:cBhvr>
                                      <p:to>
                                        <p:strVal val="visible"/>
                                      </p:to>
                                    </p:set>
                                    <p:animEffect transition="in" filter="wipe(right)">
                                      <p:cBhvr>
                                        <p:cTn id="110" dur="500"/>
                                        <p:tgtEl>
                                          <p:spTgt spid="9"/>
                                        </p:tgtEl>
                                      </p:cBhvr>
                                    </p:animEffect>
                                  </p:childTnLst>
                                </p:cTn>
                              </p:par>
                              <p:par>
                                <p:cTn id="111" presetID="22" presetClass="entr" presetSubtype="2" fill="hold" grpId="0" nodeType="with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wipe(right)">
                                      <p:cBhvr>
                                        <p:cTn id="1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p:bldP spid="23" grpId="0"/>
      <p:bldP spid="24" grpId="0"/>
      <p:bldP spid="25" grpId="0"/>
      <p:bldP spid="26" grpId="0"/>
      <p:bldP spid="27" grpId="0"/>
      <p:bldP spid="28" grpId="0"/>
      <p:bldP spid="29" grpId="0"/>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0" y="163891"/>
            <a:ext cx="11157817" cy="660511"/>
          </a:xfrm>
        </p:spPr>
        <p:txBody>
          <a:bodyPr/>
          <a:lstStyle/>
          <a:p>
            <a:r>
              <a:rPr lang="en-US" sz="3600" dirty="0"/>
              <a:t>Segment 1 - Primary Audience</a:t>
            </a:r>
          </a:p>
        </p:txBody>
      </p:sp>
      <p:sp>
        <p:nvSpPr>
          <p:cNvPr id="15" name="Text Placeholder 14"/>
          <p:cNvSpPr>
            <a:spLocks noGrp="1"/>
          </p:cNvSpPr>
          <p:nvPr>
            <p:ph type="body" sz="half" idx="2"/>
          </p:nvPr>
        </p:nvSpPr>
        <p:spPr>
          <a:xfrm>
            <a:off x="444566" y="919148"/>
            <a:ext cx="11157817" cy="231007"/>
          </a:xfrm>
        </p:spPr>
        <p:txBody>
          <a:bodyPr/>
          <a:lstStyle/>
          <a:p>
            <a:r>
              <a:rPr lang="en-US" dirty="0"/>
              <a:t>Weekly Reach by Channel and Time Spent with Each</a:t>
            </a:r>
          </a:p>
        </p:txBody>
      </p:sp>
      <p:sp>
        <p:nvSpPr>
          <p:cNvPr id="2" name="Donut 1"/>
          <p:cNvSpPr/>
          <p:nvPr/>
        </p:nvSpPr>
        <p:spPr>
          <a:xfrm flipH="1" flipV="1">
            <a:off x="508002" y="2318417"/>
            <a:ext cx="1538008" cy="1453911"/>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Block Arc 3"/>
          <p:cNvSpPr/>
          <p:nvPr/>
        </p:nvSpPr>
        <p:spPr>
          <a:xfrm rot="5400000" flipH="1" flipV="1">
            <a:off x="391899" y="2159841"/>
            <a:ext cx="1765668" cy="1812176"/>
          </a:xfrm>
          <a:prstGeom prst="blockArc">
            <a:avLst>
              <a:gd name="adj1" fmla="val 21444790"/>
              <a:gd name="adj2" fmla="val 21034043"/>
              <a:gd name="adj3" fmla="val 265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Donut 6"/>
          <p:cNvSpPr/>
          <p:nvPr/>
        </p:nvSpPr>
        <p:spPr>
          <a:xfrm flipH="1" flipV="1">
            <a:off x="2470011" y="2266262"/>
            <a:ext cx="1528728" cy="1542207"/>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Block Arc 7"/>
          <p:cNvSpPr/>
          <p:nvPr/>
        </p:nvSpPr>
        <p:spPr>
          <a:xfrm rot="5400000" flipH="1" flipV="1">
            <a:off x="2298716" y="2192796"/>
            <a:ext cx="1777451" cy="1782596"/>
          </a:xfrm>
          <a:prstGeom prst="blockArc">
            <a:avLst>
              <a:gd name="adj1" fmla="val 49014"/>
              <a:gd name="adj2" fmla="val 21219376"/>
              <a:gd name="adj3" fmla="val 243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Donut 9"/>
          <p:cNvSpPr/>
          <p:nvPr/>
        </p:nvSpPr>
        <p:spPr>
          <a:xfrm flipH="1" flipV="1">
            <a:off x="4437962" y="2262400"/>
            <a:ext cx="1585513" cy="1523074"/>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Block Arc 10"/>
          <p:cNvSpPr/>
          <p:nvPr/>
        </p:nvSpPr>
        <p:spPr>
          <a:xfrm rot="5400000" flipH="1" flipV="1">
            <a:off x="4285109" y="2159133"/>
            <a:ext cx="1777451" cy="1849924"/>
          </a:xfrm>
          <a:prstGeom prst="blockArc">
            <a:avLst>
              <a:gd name="adj1" fmla="val 2981920"/>
              <a:gd name="adj2" fmla="val 0"/>
              <a:gd name="adj3" fmla="val 25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Donut 12"/>
          <p:cNvSpPr/>
          <p:nvPr/>
        </p:nvSpPr>
        <p:spPr>
          <a:xfrm flipH="1" flipV="1">
            <a:off x="6435051" y="2264776"/>
            <a:ext cx="1534432" cy="1537182"/>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Block Arc 13"/>
          <p:cNvSpPr/>
          <p:nvPr/>
        </p:nvSpPr>
        <p:spPr>
          <a:xfrm rot="5400000" flipH="1" flipV="1">
            <a:off x="6239997" y="2177848"/>
            <a:ext cx="1781013" cy="1808929"/>
          </a:xfrm>
          <a:prstGeom prst="blockArc">
            <a:avLst>
              <a:gd name="adj1" fmla="val 5619686"/>
              <a:gd name="adj2" fmla="val 0"/>
              <a:gd name="adj3"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Inhaltsplatzhalter 4"/>
          <p:cNvSpPr txBox="1">
            <a:spLocks/>
          </p:cNvSpPr>
          <p:nvPr/>
        </p:nvSpPr>
        <p:spPr>
          <a:xfrm>
            <a:off x="401335" y="4180656"/>
            <a:ext cx="1681999" cy="246221"/>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1"/>
                </a:solidFill>
                <a:latin typeface="+mj-lt"/>
              </a:rPr>
              <a:t>Television</a:t>
            </a:r>
            <a:endParaRPr lang="en-US" sz="1100" dirty="0">
              <a:solidFill>
                <a:schemeClr val="bg1">
                  <a:lumMod val="50000"/>
                </a:schemeClr>
              </a:solidFill>
              <a:latin typeface="+mn-lt"/>
            </a:endParaRPr>
          </a:p>
        </p:txBody>
      </p:sp>
      <p:sp>
        <p:nvSpPr>
          <p:cNvPr id="18" name="Inhaltsplatzhalter 4"/>
          <p:cNvSpPr txBox="1">
            <a:spLocks/>
          </p:cNvSpPr>
          <p:nvPr/>
        </p:nvSpPr>
        <p:spPr>
          <a:xfrm>
            <a:off x="2276672" y="4166603"/>
            <a:ext cx="1802066" cy="415498"/>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2"/>
                </a:solidFill>
                <a:latin typeface="+mj-lt"/>
              </a:rPr>
              <a:t>Mobil Phone</a:t>
            </a:r>
            <a:br>
              <a:rPr lang="en-US" sz="1600" b="1" dirty="0">
                <a:solidFill>
                  <a:schemeClr val="accent1"/>
                </a:solidFill>
                <a:latin typeface="+mj-lt"/>
              </a:rPr>
            </a:br>
            <a:endParaRPr lang="en-US" sz="1100" dirty="0">
              <a:solidFill>
                <a:schemeClr val="bg1">
                  <a:lumMod val="50000"/>
                </a:schemeClr>
              </a:solidFill>
              <a:latin typeface="+mn-lt"/>
            </a:endParaRPr>
          </a:p>
        </p:txBody>
      </p:sp>
      <p:sp>
        <p:nvSpPr>
          <p:cNvPr id="19" name="Inhaltsplatzhalter 4"/>
          <p:cNvSpPr txBox="1">
            <a:spLocks/>
          </p:cNvSpPr>
          <p:nvPr/>
        </p:nvSpPr>
        <p:spPr>
          <a:xfrm>
            <a:off x="4258205" y="4166603"/>
            <a:ext cx="1752126" cy="246221"/>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600"/>
              </a:spcAft>
              <a:buNone/>
            </a:pPr>
            <a:r>
              <a:rPr lang="en-US" sz="1600" b="1" dirty="0">
                <a:solidFill>
                  <a:schemeClr val="accent3"/>
                </a:solidFill>
                <a:latin typeface="+mj-lt"/>
              </a:rPr>
              <a:t>Radio</a:t>
            </a:r>
            <a:endParaRPr lang="en-US" sz="1400" b="1" dirty="0">
              <a:solidFill>
                <a:schemeClr val="bg1">
                  <a:lumMod val="50000"/>
                </a:schemeClr>
              </a:solidFill>
              <a:latin typeface="+mj-lt"/>
            </a:endParaRPr>
          </a:p>
        </p:txBody>
      </p:sp>
      <p:sp>
        <p:nvSpPr>
          <p:cNvPr id="20" name="Inhaltsplatzhalter 4"/>
          <p:cNvSpPr txBox="1">
            <a:spLocks/>
          </p:cNvSpPr>
          <p:nvPr/>
        </p:nvSpPr>
        <p:spPr>
          <a:xfrm>
            <a:off x="6287605" y="4180656"/>
            <a:ext cx="1651706" cy="630942"/>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4"/>
                </a:solidFill>
                <a:latin typeface="+mj-lt"/>
              </a:rPr>
              <a:t>PC Home/Work</a:t>
            </a:r>
            <a:br>
              <a:rPr lang="en-US" sz="1600" b="1" dirty="0">
                <a:solidFill>
                  <a:schemeClr val="accent1"/>
                </a:solidFill>
                <a:latin typeface="+mj-lt"/>
              </a:rPr>
            </a:br>
            <a:br>
              <a:rPr lang="en-US" sz="1400" b="1" dirty="0">
                <a:solidFill>
                  <a:schemeClr val="bg1">
                    <a:lumMod val="50000"/>
                  </a:schemeClr>
                </a:solidFill>
                <a:latin typeface="+mj-lt"/>
              </a:rPr>
            </a:br>
            <a:endParaRPr lang="en-US" sz="1100" dirty="0">
              <a:solidFill>
                <a:schemeClr val="bg1">
                  <a:lumMod val="50000"/>
                </a:schemeClr>
              </a:solidFill>
              <a:latin typeface="+mn-lt"/>
            </a:endParaRPr>
          </a:p>
        </p:txBody>
      </p:sp>
      <p:sp>
        <p:nvSpPr>
          <p:cNvPr id="22" name="Inhaltsplatzhalter 4"/>
          <p:cNvSpPr txBox="1">
            <a:spLocks/>
          </p:cNvSpPr>
          <p:nvPr/>
        </p:nvSpPr>
        <p:spPr>
          <a:xfrm>
            <a:off x="854173" y="2788369"/>
            <a:ext cx="885242"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1"/>
                </a:solidFill>
                <a:latin typeface="+mj-lt"/>
              </a:rPr>
              <a:t>99%</a:t>
            </a:r>
            <a:endParaRPr lang="en-US" sz="1600" dirty="0">
              <a:solidFill>
                <a:schemeClr val="accent1"/>
              </a:solidFill>
              <a:latin typeface="+mn-lt"/>
            </a:endParaRPr>
          </a:p>
        </p:txBody>
      </p:sp>
      <p:sp>
        <p:nvSpPr>
          <p:cNvPr id="23" name="Inhaltsplatzhalter 4"/>
          <p:cNvSpPr txBox="1">
            <a:spLocks/>
          </p:cNvSpPr>
          <p:nvPr/>
        </p:nvSpPr>
        <p:spPr>
          <a:xfrm>
            <a:off x="2879321" y="2776316"/>
            <a:ext cx="618363"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2"/>
                </a:solidFill>
                <a:latin typeface="+mj-lt"/>
              </a:rPr>
              <a:t>99%</a:t>
            </a:r>
            <a:endParaRPr lang="en-US" sz="1600" dirty="0">
              <a:solidFill>
                <a:schemeClr val="accent2"/>
              </a:solidFill>
              <a:latin typeface="+mn-lt"/>
            </a:endParaRPr>
          </a:p>
        </p:txBody>
      </p:sp>
      <p:sp>
        <p:nvSpPr>
          <p:cNvPr id="24" name="Inhaltsplatzhalter 4"/>
          <p:cNvSpPr txBox="1">
            <a:spLocks/>
          </p:cNvSpPr>
          <p:nvPr/>
        </p:nvSpPr>
        <p:spPr>
          <a:xfrm>
            <a:off x="4754533" y="2870048"/>
            <a:ext cx="885242"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3"/>
                </a:solidFill>
                <a:latin typeface="+mj-lt"/>
              </a:rPr>
              <a:t>88%</a:t>
            </a:r>
            <a:endParaRPr lang="en-US" sz="1600" dirty="0">
              <a:solidFill>
                <a:schemeClr val="accent3"/>
              </a:solidFill>
              <a:latin typeface="+mn-lt"/>
            </a:endParaRPr>
          </a:p>
        </p:txBody>
      </p:sp>
      <p:sp>
        <p:nvSpPr>
          <p:cNvPr id="25" name="Inhaltsplatzhalter 4"/>
          <p:cNvSpPr txBox="1">
            <a:spLocks/>
          </p:cNvSpPr>
          <p:nvPr/>
        </p:nvSpPr>
        <p:spPr>
          <a:xfrm>
            <a:off x="6663584" y="2860286"/>
            <a:ext cx="885242"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4"/>
                </a:solidFill>
                <a:latin typeface="+mj-lt"/>
              </a:rPr>
              <a:t>74%</a:t>
            </a:r>
            <a:endParaRPr lang="en-US" sz="1600" dirty="0">
              <a:solidFill>
                <a:schemeClr val="accent4"/>
              </a:solidFill>
              <a:latin typeface="+mn-lt"/>
            </a:endParaRPr>
          </a:p>
        </p:txBody>
      </p:sp>
      <p:sp>
        <p:nvSpPr>
          <p:cNvPr id="5" name="TextBox 4">
            <a:extLst>
              <a:ext uri="{FF2B5EF4-FFF2-40B4-BE49-F238E27FC236}">
                <a16:creationId xmlns:a16="http://schemas.microsoft.com/office/drawing/2014/main" id="{E4282171-8360-4E96-9C60-CD55FEE25735}"/>
              </a:ext>
            </a:extLst>
          </p:cNvPr>
          <p:cNvSpPr txBox="1"/>
          <p:nvPr/>
        </p:nvSpPr>
        <p:spPr>
          <a:xfrm>
            <a:off x="873690" y="3096146"/>
            <a:ext cx="806631" cy="276999"/>
          </a:xfrm>
          <a:prstGeom prst="rect">
            <a:avLst/>
          </a:prstGeom>
          <a:noFill/>
        </p:spPr>
        <p:txBody>
          <a:bodyPr wrap="none" rtlCol="0">
            <a:spAutoFit/>
          </a:bodyPr>
          <a:lstStyle/>
          <a:p>
            <a:r>
              <a:rPr lang="en-US" sz="1200" dirty="0">
                <a:solidFill>
                  <a:schemeClr val="bg1">
                    <a:lumMod val="50000"/>
                  </a:schemeClr>
                </a:solidFill>
              </a:rPr>
              <a:t>23 Hours</a:t>
            </a:r>
          </a:p>
        </p:txBody>
      </p:sp>
      <p:sp>
        <p:nvSpPr>
          <p:cNvPr id="26" name="Donut 12">
            <a:extLst>
              <a:ext uri="{FF2B5EF4-FFF2-40B4-BE49-F238E27FC236}">
                <a16:creationId xmlns:a16="http://schemas.microsoft.com/office/drawing/2014/main" id="{96C44897-D062-4AD5-8293-BA6DBF03D6B6}"/>
              </a:ext>
            </a:extLst>
          </p:cNvPr>
          <p:cNvSpPr/>
          <p:nvPr/>
        </p:nvSpPr>
        <p:spPr>
          <a:xfrm flipH="1" flipV="1">
            <a:off x="8471435" y="2331785"/>
            <a:ext cx="1534432" cy="1537182"/>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Block Arc 26">
            <a:extLst>
              <a:ext uri="{FF2B5EF4-FFF2-40B4-BE49-F238E27FC236}">
                <a16:creationId xmlns:a16="http://schemas.microsoft.com/office/drawing/2014/main" id="{8273622D-F5BD-474A-8891-3E78696E52B2}"/>
              </a:ext>
            </a:extLst>
          </p:cNvPr>
          <p:cNvSpPr/>
          <p:nvPr/>
        </p:nvSpPr>
        <p:spPr>
          <a:xfrm rot="5400000" flipH="1" flipV="1">
            <a:off x="8311638" y="2200944"/>
            <a:ext cx="1751284" cy="1792466"/>
          </a:xfrm>
          <a:prstGeom prst="blockArc">
            <a:avLst>
              <a:gd name="adj1" fmla="val 6953496"/>
              <a:gd name="adj2" fmla="val 0"/>
              <a:gd name="adj3" fmla="val 25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Inhaltsplatzhalter 4">
            <a:extLst>
              <a:ext uri="{FF2B5EF4-FFF2-40B4-BE49-F238E27FC236}">
                <a16:creationId xmlns:a16="http://schemas.microsoft.com/office/drawing/2014/main" id="{B817C2FC-8308-451C-AD1F-7CDA60078EDE}"/>
              </a:ext>
            </a:extLst>
          </p:cNvPr>
          <p:cNvSpPr txBox="1">
            <a:spLocks/>
          </p:cNvSpPr>
          <p:nvPr/>
        </p:nvSpPr>
        <p:spPr>
          <a:xfrm>
            <a:off x="8723464" y="2902610"/>
            <a:ext cx="885242"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5">
                    <a:lumMod val="75000"/>
                  </a:schemeClr>
                </a:solidFill>
                <a:latin typeface="+mj-lt"/>
              </a:rPr>
              <a:t>68%</a:t>
            </a:r>
            <a:endParaRPr lang="en-US" sz="1600" dirty="0">
              <a:solidFill>
                <a:schemeClr val="accent5">
                  <a:lumMod val="75000"/>
                </a:schemeClr>
              </a:solidFill>
              <a:latin typeface="+mn-lt"/>
            </a:endParaRPr>
          </a:p>
        </p:txBody>
      </p:sp>
      <p:sp>
        <p:nvSpPr>
          <p:cNvPr id="29" name="Donut 12">
            <a:extLst>
              <a:ext uri="{FF2B5EF4-FFF2-40B4-BE49-F238E27FC236}">
                <a16:creationId xmlns:a16="http://schemas.microsoft.com/office/drawing/2014/main" id="{B067A74A-B156-4512-861B-8C67B4B60D4E}"/>
              </a:ext>
            </a:extLst>
          </p:cNvPr>
          <p:cNvSpPr/>
          <p:nvPr/>
        </p:nvSpPr>
        <p:spPr>
          <a:xfrm flipH="1" flipV="1">
            <a:off x="10403028" y="2297338"/>
            <a:ext cx="1534432" cy="1537182"/>
          </a:xfrm>
          <a:prstGeom prst="donut">
            <a:avLst>
              <a:gd name="adj" fmla="val 16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Block Arc 29">
            <a:extLst>
              <a:ext uri="{FF2B5EF4-FFF2-40B4-BE49-F238E27FC236}">
                <a16:creationId xmlns:a16="http://schemas.microsoft.com/office/drawing/2014/main" id="{FBFA1F44-3E84-47F1-8B56-286741247C29}"/>
              </a:ext>
            </a:extLst>
          </p:cNvPr>
          <p:cNvSpPr/>
          <p:nvPr/>
        </p:nvSpPr>
        <p:spPr>
          <a:xfrm rot="5400000" flipH="1" flipV="1">
            <a:off x="10256503" y="2200945"/>
            <a:ext cx="1751286" cy="1792466"/>
          </a:xfrm>
          <a:prstGeom prst="blockArc">
            <a:avLst>
              <a:gd name="adj1" fmla="val 11784188"/>
              <a:gd name="adj2" fmla="val 0"/>
              <a:gd name="adj3" fmla="val 25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Inhaltsplatzhalter 4">
            <a:extLst>
              <a:ext uri="{FF2B5EF4-FFF2-40B4-BE49-F238E27FC236}">
                <a16:creationId xmlns:a16="http://schemas.microsoft.com/office/drawing/2014/main" id="{56F01D18-03D4-488E-8FFF-E387F7E551B3}"/>
              </a:ext>
            </a:extLst>
          </p:cNvPr>
          <p:cNvSpPr txBox="1">
            <a:spLocks/>
          </p:cNvSpPr>
          <p:nvPr/>
        </p:nvSpPr>
        <p:spPr>
          <a:xfrm>
            <a:off x="10655057" y="2902610"/>
            <a:ext cx="885242" cy="30777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000" b="1" dirty="0">
                <a:solidFill>
                  <a:schemeClr val="accent6">
                    <a:lumMod val="75000"/>
                  </a:schemeClr>
                </a:solidFill>
                <a:latin typeface="+mj-lt"/>
              </a:rPr>
              <a:t>45%</a:t>
            </a:r>
            <a:endParaRPr lang="en-US" sz="1600" dirty="0">
              <a:solidFill>
                <a:schemeClr val="accent6">
                  <a:lumMod val="75000"/>
                </a:schemeClr>
              </a:solidFill>
              <a:latin typeface="+mn-lt"/>
            </a:endParaRPr>
          </a:p>
        </p:txBody>
      </p:sp>
      <p:sp>
        <p:nvSpPr>
          <p:cNvPr id="32" name="Inhaltsplatzhalter 4">
            <a:extLst>
              <a:ext uri="{FF2B5EF4-FFF2-40B4-BE49-F238E27FC236}">
                <a16:creationId xmlns:a16="http://schemas.microsoft.com/office/drawing/2014/main" id="{4E2EF2CC-B115-40F3-A1B7-54436CCD3532}"/>
              </a:ext>
            </a:extLst>
          </p:cNvPr>
          <p:cNvSpPr txBox="1">
            <a:spLocks/>
          </p:cNvSpPr>
          <p:nvPr/>
        </p:nvSpPr>
        <p:spPr>
          <a:xfrm>
            <a:off x="10185334" y="4166603"/>
            <a:ext cx="1752126" cy="246221"/>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6">
                    <a:lumMod val="75000"/>
                  </a:schemeClr>
                </a:solidFill>
                <a:latin typeface="+mj-lt"/>
              </a:rPr>
              <a:t>Newspaper</a:t>
            </a:r>
          </a:p>
        </p:txBody>
      </p:sp>
      <p:sp>
        <p:nvSpPr>
          <p:cNvPr id="33" name="Inhaltsplatzhalter 4">
            <a:extLst>
              <a:ext uri="{FF2B5EF4-FFF2-40B4-BE49-F238E27FC236}">
                <a16:creationId xmlns:a16="http://schemas.microsoft.com/office/drawing/2014/main" id="{35C88169-315C-4936-BD43-69C1BFC62E8B}"/>
              </a:ext>
            </a:extLst>
          </p:cNvPr>
          <p:cNvSpPr txBox="1">
            <a:spLocks/>
          </p:cNvSpPr>
          <p:nvPr/>
        </p:nvSpPr>
        <p:spPr>
          <a:xfrm>
            <a:off x="8253741" y="4166603"/>
            <a:ext cx="1752126" cy="246221"/>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chemeClr val="accent5">
                    <a:lumMod val="75000"/>
                  </a:schemeClr>
                </a:solidFill>
                <a:latin typeface="+mj-lt"/>
              </a:rPr>
              <a:t>Streaming/Video</a:t>
            </a:r>
            <a:endParaRPr lang="en-US" sz="1100" dirty="0">
              <a:solidFill>
                <a:schemeClr val="bg1">
                  <a:lumMod val="50000"/>
                </a:schemeClr>
              </a:solidFill>
              <a:latin typeface="+mn-lt"/>
            </a:endParaRPr>
          </a:p>
        </p:txBody>
      </p:sp>
      <p:sp>
        <p:nvSpPr>
          <p:cNvPr id="34" name="TextBox 33">
            <a:extLst>
              <a:ext uri="{FF2B5EF4-FFF2-40B4-BE49-F238E27FC236}">
                <a16:creationId xmlns:a16="http://schemas.microsoft.com/office/drawing/2014/main" id="{0473EFD4-BDDA-42E1-8C8C-9CB2BC67240A}"/>
              </a:ext>
            </a:extLst>
          </p:cNvPr>
          <p:cNvSpPr txBox="1"/>
          <p:nvPr/>
        </p:nvSpPr>
        <p:spPr>
          <a:xfrm>
            <a:off x="4802883" y="3106356"/>
            <a:ext cx="721672" cy="276999"/>
          </a:xfrm>
          <a:prstGeom prst="rect">
            <a:avLst/>
          </a:prstGeom>
          <a:noFill/>
        </p:spPr>
        <p:txBody>
          <a:bodyPr wrap="none" rtlCol="0">
            <a:spAutoFit/>
          </a:bodyPr>
          <a:lstStyle/>
          <a:p>
            <a:r>
              <a:rPr lang="en-US" sz="1200" dirty="0">
                <a:solidFill>
                  <a:schemeClr val="bg1">
                    <a:lumMod val="50000"/>
                  </a:schemeClr>
                </a:solidFill>
              </a:rPr>
              <a:t>7 Hours</a:t>
            </a:r>
          </a:p>
        </p:txBody>
      </p:sp>
      <p:sp>
        <p:nvSpPr>
          <p:cNvPr id="35" name="TextBox 34">
            <a:extLst>
              <a:ext uri="{FF2B5EF4-FFF2-40B4-BE49-F238E27FC236}">
                <a16:creationId xmlns:a16="http://schemas.microsoft.com/office/drawing/2014/main" id="{5F75B97C-4A5B-4483-95FE-1228910C6F70}"/>
              </a:ext>
            </a:extLst>
          </p:cNvPr>
          <p:cNvSpPr txBox="1"/>
          <p:nvPr/>
        </p:nvSpPr>
        <p:spPr>
          <a:xfrm>
            <a:off x="6691290" y="3110228"/>
            <a:ext cx="873957" cy="261610"/>
          </a:xfrm>
          <a:prstGeom prst="rect">
            <a:avLst/>
          </a:prstGeom>
          <a:noFill/>
        </p:spPr>
        <p:txBody>
          <a:bodyPr wrap="none" rtlCol="0">
            <a:spAutoFit/>
          </a:bodyPr>
          <a:lstStyle/>
          <a:p>
            <a:r>
              <a:rPr lang="en-US" sz="1100" dirty="0">
                <a:solidFill>
                  <a:schemeClr val="bg1">
                    <a:lumMod val="50000"/>
                  </a:schemeClr>
                </a:solidFill>
              </a:rPr>
              <a:t>8/12 Hours</a:t>
            </a:r>
          </a:p>
        </p:txBody>
      </p:sp>
      <p:sp>
        <p:nvSpPr>
          <p:cNvPr id="36" name="TextBox 35">
            <a:extLst>
              <a:ext uri="{FF2B5EF4-FFF2-40B4-BE49-F238E27FC236}">
                <a16:creationId xmlns:a16="http://schemas.microsoft.com/office/drawing/2014/main" id="{9EAC5457-011A-4736-A91B-511E0A2FAE63}"/>
              </a:ext>
            </a:extLst>
          </p:cNvPr>
          <p:cNvSpPr txBox="1"/>
          <p:nvPr/>
        </p:nvSpPr>
        <p:spPr>
          <a:xfrm>
            <a:off x="8762769" y="3123105"/>
            <a:ext cx="721672" cy="276999"/>
          </a:xfrm>
          <a:prstGeom prst="rect">
            <a:avLst/>
          </a:prstGeom>
          <a:noFill/>
        </p:spPr>
        <p:txBody>
          <a:bodyPr wrap="none" rtlCol="0">
            <a:spAutoFit/>
          </a:bodyPr>
          <a:lstStyle/>
          <a:p>
            <a:r>
              <a:rPr lang="en-US" sz="1200" dirty="0">
                <a:solidFill>
                  <a:schemeClr val="bg1">
                    <a:lumMod val="50000"/>
                  </a:schemeClr>
                </a:solidFill>
              </a:rPr>
              <a:t>8 Hours</a:t>
            </a:r>
          </a:p>
        </p:txBody>
      </p:sp>
      <p:sp>
        <p:nvSpPr>
          <p:cNvPr id="37" name="TextBox 36">
            <a:extLst>
              <a:ext uri="{FF2B5EF4-FFF2-40B4-BE49-F238E27FC236}">
                <a16:creationId xmlns:a16="http://schemas.microsoft.com/office/drawing/2014/main" id="{125177D0-C63D-4C38-9FD9-9148FB7A13E0}"/>
              </a:ext>
            </a:extLst>
          </p:cNvPr>
          <p:cNvSpPr txBox="1"/>
          <p:nvPr/>
        </p:nvSpPr>
        <p:spPr>
          <a:xfrm>
            <a:off x="10766928" y="3110046"/>
            <a:ext cx="721672" cy="276999"/>
          </a:xfrm>
          <a:prstGeom prst="rect">
            <a:avLst/>
          </a:prstGeom>
          <a:noFill/>
        </p:spPr>
        <p:txBody>
          <a:bodyPr wrap="none" rtlCol="0">
            <a:spAutoFit/>
          </a:bodyPr>
          <a:lstStyle/>
          <a:p>
            <a:r>
              <a:rPr lang="en-US" sz="1200" dirty="0">
                <a:solidFill>
                  <a:schemeClr val="bg1">
                    <a:lumMod val="50000"/>
                  </a:schemeClr>
                </a:solidFill>
              </a:rPr>
              <a:t>2 Hours</a:t>
            </a:r>
          </a:p>
        </p:txBody>
      </p:sp>
      <p:sp>
        <p:nvSpPr>
          <p:cNvPr id="38" name="TextBox 37">
            <a:extLst>
              <a:ext uri="{FF2B5EF4-FFF2-40B4-BE49-F238E27FC236}">
                <a16:creationId xmlns:a16="http://schemas.microsoft.com/office/drawing/2014/main" id="{FF01F529-CBD2-4FD9-912B-40972B70C84B}"/>
              </a:ext>
            </a:extLst>
          </p:cNvPr>
          <p:cNvSpPr txBox="1"/>
          <p:nvPr/>
        </p:nvSpPr>
        <p:spPr>
          <a:xfrm>
            <a:off x="2795327" y="3097853"/>
            <a:ext cx="806631" cy="276999"/>
          </a:xfrm>
          <a:prstGeom prst="rect">
            <a:avLst/>
          </a:prstGeom>
          <a:noFill/>
        </p:spPr>
        <p:txBody>
          <a:bodyPr wrap="none" rtlCol="0">
            <a:spAutoFit/>
          </a:bodyPr>
          <a:lstStyle/>
          <a:p>
            <a:r>
              <a:rPr lang="en-US" sz="1200" dirty="0">
                <a:solidFill>
                  <a:schemeClr val="bg1">
                    <a:lumMod val="50000"/>
                  </a:schemeClr>
                </a:solidFill>
              </a:rPr>
              <a:t>14 Hours</a:t>
            </a:r>
          </a:p>
        </p:txBody>
      </p:sp>
      <p:sp>
        <p:nvSpPr>
          <p:cNvPr id="39" name="TextBox 38">
            <a:extLst>
              <a:ext uri="{FF2B5EF4-FFF2-40B4-BE49-F238E27FC236}">
                <a16:creationId xmlns:a16="http://schemas.microsoft.com/office/drawing/2014/main" id="{47FE5538-FDEA-4ECF-9CBD-592599AF461B}"/>
              </a:ext>
            </a:extLst>
          </p:cNvPr>
          <p:cNvSpPr txBox="1"/>
          <p:nvPr/>
        </p:nvSpPr>
        <p:spPr>
          <a:xfrm>
            <a:off x="368646" y="4497462"/>
            <a:ext cx="1802058" cy="1569660"/>
          </a:xfrm>
          <a:prstGeom prst="rect">
            <a:avLst/>
          </a:prstGeom>
          <a:noFill/>
        </p:spPr>
        <p:txBody>
          <a:bodyPr wrap="square" rtlCol="0">
            <a:spAutoFit/>
          </a:bodyPr>
          <a:lstStyle/>
          <a:p>
            <a:r>
              <a:rPr lang="en-US" sz="1200" dirty="0">
                <a:solidFill>
                  <a:schemeClr val="bg1">
                    <a:lumMod val="50000"/>
                  </a:schemeClr>
                </a:solidFill>
              </a:rPr>
              <a:t>TV still provides the most reach and time spent by the consumer. </a:t>
            </a:r>
          </a:p>
          <a:p>
            <a:r>
              <a:rPr lang="en-US" sz="1200" dirty="0">
                <a:solidFill>
                  <a:schemeClr val="bg1">
                    <a:lumMod val="50000"/>
                  </a:schemeClr>
                </a:solidFill>
              </a:rPr>
              <a:t>Mostly viewed live but are engaging in alternative viewing.</a:t>
            </a:r>
          </a:p>
          <a:p>
            <a:endParaRPr lang="en-US" sz="1200" dirty="0">
              <a:solidFill>
                <a:schemeClr val="bg1">
                  <a:lumMod val="50000"/>
                </a:schemeClr>
              </a:solidFill>
            </a:endParaRPr>
          </a:p>
          <a:p>
            <a:endParaRPr lang="en-US" sz="1200" dirty="0">
              <a:solidFill>
                <a:schemeClr val="bg1">
                  <a:lumMod val="50000"/>
                </a:schemeClr>
              </a:solidFill>
            </a:endParaRPr>
          </a:p>
        </p:txBody>
      </p:sp>
      <p:sp>
        <p:nvSpPr>
          <p:cNvPr id="40" name="TextBox 39">
            <a:extLst>
              <a:ext uri="{FF2B5EF4-FFF2-40B4-BE49-F238E27FC236}">
                <a16:creationId xmlns:a16="http://schemas.microsoft.com/office/drawing/2014/main" id="{017C4EDF-947A-49DB-806C-64EC9751E7E7}"/>
              </a:ext>
            </a:extLst>
          </p:cNvPr>
          <p:cNvSpPr txBox="1"/>
          <p:nvPr/>
        </p:nvSpPr>
        <p:spPr>
          <a:xfrm>
            <a:off x="2418101" y="4485377"/>
            <a:ext cx="1802058" cy="1569660"/>
          </a:xfrm>
          <a:prstGeom prst="rect">
            <a:avLst/>
          </a:prstGeom>
          <a:noFill/>
        </p:spPr>
        <p:txBody>
          <a:bodyPr wrap="square" rtlCol="0">
            <a:spAutoFit/>
          </a:bodyPr>
          <a:lstStyle/>
          <a:p>
            <a:r>
              <a:rPr lang="en-US" sz="1200" dirty="0">
                <a:solidFill>
                  <a:schemeClr val="bg1">
                    <a:lumMod val="50000"/>
                  </a:schemeClr>
                </a:solidFill>
              </a:rPr>
              <a:t>Both mobile and television provide full reach by channel. Television captures more hours, but mobile offers more diversity and real-time metrics.</a:t>
            </a:r>
          </a:p>
          <a:p>
            <a:endParaRPr lang="en-US" sz="1200" dirty="0">
              <a:solidFill>
                <a:schemeClr val="bg1">
                  <a:lumMod val="50000"/>
                </a:schemeClr>
              </a:solidFill>
            </a:endParaRPr>
          </a:p>
        </p:txBody>
      </p:sp>
      <p:sp>
        <p:nvSpPr>
          <p:cNvPr id="41" name="TextBox 40">
            <a:extLst>
              <a:ext uri="{FF2B5EF4-FFF2-40B4-BE49-F238E27FC236}">
                <a16:creationId xmlns:a16="http://schemas.microsoft.com/office/drawing/2014/main" id="{D8A76DB4-FA66-43EF-9073-74629D334C9C}"/>
              </a:ext>
            </a:extLst>
          </p:cNvPr>
          <p:cNvSpPr txBox="1"/>
          <p:nvPr/>
        </p:nvSpPr>
        <p:spPr>
          <a:xfrm>
            <a:off x="4374098" y="4497462"/>
            <a:ext cx="1802058" cy="1461939"/>
          </a:xfrm>
          <a:prstGeom prst="rect">
            <a:avLst/>
          </a:prstGeom>
          <a:noFill/>
        </p:spPr>
        <p:txBody>
          <a:bodyPr wrap="square" rtlCol="0">
            <a:spAutoFit/>
          </a:bodyPr>
          <a:lstStyle/>
          <a:p>
            <a:pPr algn="ctr">
              <a:spcAft>
                <a:spcPts val="600"/>
              </a:spcAft>
            </a:pPr>
            <a:r>
              <a:rPr lang="en-US" sz="1200" dirty="0">
                <a:solidFill>
                  <a:schemeClr val="bg1">
                    <a:lumMod val="50000"/>
                  </a:schemeClr>
                </a:solidFill>
              </a:rPr>
              <a:t>Provides great reach but less time per week.  The value here is that we know exactly what that 1 hour a day is and it is easy to target.</a:t>
            </a:r>
          </a:p>
          <a:p>
            <a:endParaRPr lang="en-US" sz="1200" dirty="0">
              <a:solidFill>
                <a:schemeClr val="bg1">
                  <a:lumMod val="50000"/>
                </a:schemeClr>
              </a:solidFill>
            </a:endParaRPr>
          </a:p>
        </p:txBody>
      </p:sp>
      <p:sp>
        <p:nvSpPr>
          <p:cNvPr id="42" name="TextBox 41">
            <a:extLst>
              <a:ext uri="{FF2B5EF4-FFF2-40B4-BE49-F238E27FC236}">
                <a16:creationId xmlns:a16="http://schemas.microsoft.com/office/drawing/2014/main" id="{A098B7A9-BA27-453C-8D2A-F1916997B568}"/>
              </a:ext>
            </a:extLst>
          </p:cNvPr>
          <p:cNvSpPr txBox="1"/>
          <p:nvPr/>
        </p:nvSpPr>
        <p:spPr>
          <a:xfrm>
            <a:off x="6313919" y="4519591"/>
            <a:ext cx="1802058" cy="1200329"/>
          </a:xfrm>
          <a:prstGeom prst="rect">
            <a:avLst/>
          </a:prstGeom>
          <a:noFill/>
        </p:spPr>
        <p:txBody>
          <a:bodyPr wrap="square" rtlCol="0">
            <a:spAutoFit/>
          </a:bodyPr>
          <a:lstStyle/>
          <a:p>
            <a:r>
              <a:rPr lang="en-US" sz="1200" dirty="0">
                <a:solidFill>
                  <a:schemeClr val="bg1">
                    <a:lumMod val="50000"/>
                  </a:schemeClr>
                </a:solidFill>
              </a:rPr>
              <a:t>PC options are many; email, display, SEM, native content, and timed media based on device behavior. </a:t>
            </a:r>
            <a:endParaRPr lang="en-US" sz="1200" dirty="0"/>
          </a:p>
          <a:p>
            <a:endParaRPr lang="en-US" sz="1200" dirty="0">
              <a:solidFill>
                <a:schemeClr val="bg1">
                  <a:lumMod val="50000"/>
                </a:schemeClr>
              </a:solidFill>
            </a:endParaRPr>
          </a:p>
        </p:txBody>
      </p:sp>
      <p:sp>
        <p:nvSpPr>
          <p:cNvPr id="43" name="TextBox 42">
            <a:extLst>
              <a:ext uri="{FF2B5EF4-FFF2-40B4-BE49-F238E27FC236}">
                <a16:creationId xmlns:a16="http://schemas.microsoft.com/office/drawing/2014/main" id="{0D679F7F-FE48-45FD-9F93-A2871007E138}"/>
              </a:ext>
            </a:extLst>
          </p:cNvPr>
          <p:cNvSpPr txBox="1"/>
          <p:nvPr/>
        </p:nvSpPr>
        <p:spPr>
          <a:xfrm>
            <a:off x="8216585" y="4545660"/>
            <a:ext cx="1802058" cy="1384995"/>
          </a:xfrm>
          <a:prstGeom prst="rect">
            <a:avLst/>
          </a:prstGeom>
          <a:noFill/>
        </p:spPr>
        <p:txBody>
          <a:bodyPr wrap="square" rtlCol="0">
            <a:spAutoFit/>
          </a:bodyPr>
          <a:lstStyle/>
          <a:p>
            <a:r>
              <a:rPr lang="en-US" sz="1200" dirty="0">
                <a:solidFill>
                  <a:schemeClr val="bg1">
                    <a:lumMod val="50000"/>
                  </a:schemeClr>
                </a:solidFill>
              </a:rPr>
              <a:t>This channel continues to grow in use by multiple age groups.  There are many opportunities to engage the primary audience with video.</a:t>
            </a:r>
          </a:p>
        </p:txBody>
      </p:sp>
      <p:sp>
        <p:nvSpPr>
          <p:cNvPr id="44" name="TextBox 43">
            <a:extLst>
              <a:ext uri="{FF2B5EF4-FFF2-40B4-BE49-F238E27FC236}">
                <a16:creationId xmlns:a16="http://schemas.microsoft.com/office/drawing/2014/main" id="{AECABB78-EA18-46DF-9DBD-7BC048C56045}"/>
              </a:ext>
            </a:extLst>
          </p:cNvPr>
          <p:cNvSpPr txBox="1"/>
          <p:nvPr/>
        </p:nvSpPr>
        <p:spPr>
          <a:xfrm>
            <a:off x="10186803" y="4496127"/>
            <a:ext cx="1802058" cy="1384995"/>
          </a:xfrm>
          <a:prstGeom prst="rect">
            <a:avLst/>
          </a:prstGeom>
          <a:noFill/>
        </p:spPr>
        <p:txBody>
          <a:bodyPr wrap="square" rtlCol="0">
            <a:spAutoFit/>
          </a:bodyPr>
          <a:lstStyle/>
          <a:p>
            <a:r>
              <a:rPr lang="en-US" sz="1200" dirty="0">
                <a:solidFill>
                  <a:schemeClr val="bg1">
                    <a:lumMod val="50000"/>
                  </a:schemeClr>
                </a:solidFill>
              </a:rPr>
              <a:t>Newsprint only captures 2 hours per week.  Print is still an option but community papers and tabloids do a better job of reaching the Primary audience.</a:t>
            </a:r>
          </a:p>
        </p:txBody>
      </p:sp>
    </p:spTree>
    <p:extLst>
      <p:ext uri="{BB962C8B-B14F-4D97-AF65-F5344CB8AC3E}">
        <p14:creationId xmlns:p14="http://schemas.microsoft.com/office/powerpoint/2010/main" val="17796382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500"/>
                                        <p:tgtEl>
                                          <p:spTgt spid="2"/>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49" presetClass="entr" presetSubtype="0" decel="10000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 calcmode="lin" valueType="num">
                                      <p:cBhvr>
                                        <p:cTn id="18" dur="500" fill="hold"/>
                                        <p:tgtEl>
                                          <p:spTgt spid="22"/>
                                        </p:tgtEl>
                                        <p:attrNameLst>
                                          <p:attrName>style.rotation</p:attrName>
                                        </p:attrNameLst>
                                      </p:cBhvr>
                                      <p:tavLst>
                                        <p:tav tm="0">
                                          <p:val>
                                            <p:fltVal val="360"/>
                                          </p:val>
                                        </p:tav>
                                        <p:tav tm="100000">
                                          <p:val>
                                            <p:fltVal val="0"/>
                                          </p:val>
                                        </p:tav>
                                      </p:tavLst>
                                    </p:anim>
                                    <p:animEffect transition="in" filter="fade">
                                      <p:cBhvr>
                                        <p:cTn id="19" dur="500"/>
                                        <p:tgtEl>
                                          <p:spTgt spid="22"/>
                                        </p:tgtEl>
                                      </p:cBhvr>
                                    </p:animEffect>
                                  </p:childTnLst>
                                </p:cTn>
                              </p:par>
                              <p:par>
                                <p:cTn id="20" presetID="2" presetClass="entr" presetSubtype="4" accel="20000" decel="8000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1500"/>
                                        <p:tgtEl>
                                          <p:spTgt spid="7"/>
                                        </p:tgtEl>
                                      </p:cBhvr>
                                    </p:animEffect>
                                  </p:childTnLst>
                                </p:cTn>
                              </p:par>
                            </p:childTnLst>
                          </p:cTn>
                        </p:par>
                        <p:par>
                          <p:cTn id="28" fill="hold">
                            <p:stCondLst>
                              <p:cond delay="35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fltVal val="0"/>
                                          </p:val>
                                        </p:tav>
                                        <p:tav tm="100000">
                                          <p:val>
                                            <p:strVal val="#ppt_h"/>
                                          </p:val>
                                        </p:tav>
                                      </p:tavLst>
                                    </p:anim>
                                    <p:anim calcmode="lin" valueType="num">
                                      <p:cBhvr>
                                        <p:cTn id="38" dur="500" fill="hold"/>
                                        <p:tgtEl>
                                          <p:spTgt spid="23"/>
                                        </p:tgtEl>
                                        <p:attrNameLst>
                                          <p:attrName>style.rotation</p:attrName>
                                        </p:attrNameLst>
                                      </p:cBhvr>
                                      <p:tavLst>
                                        <p:tav tm="0">
                                          <p:val>
                                            <p:fltVal val="360"/>
                                          </p:val>
                                        </p:tav>
                                        <p:tav tm="100000">
                                          <p:val>
                                            <p:fltVal val="0"/>
                                          </p:val>
                                        </p:tav>
                                      </p:tavLst>
                                    </p:anim>
                                    <p:animEffect transition="in" filter="fade">
                                      <p:cBhvr>
                                        <p:cTn id="39" dur="500"/>
                                        <p:tgtEl>
                                          <p:spTgt spid="23"/>
                                        </p:tgtEl>
                                      </p:cBhvr>
                                    </p:animEffect>
                                  </p:childTnLst>
                                </p:cTn>
                              </p:par>
                              <p:par>
                                <p:cTn id="40" presetID="2" presetClass="entr" presetSubtype="4" accel="20000" decel="8000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1" presetClass="entr" presetSubtype="1"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heel(1)">
                                      <p:cBhvr>
                                        <p:cTn id="47" dur="1500"/>
                                        <p:tgtEl>
                                          <p:spTgt spid="10"/>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par>
                                <p:cTn id="54" presetID="49" presetClass="entr" presetSubtype="0" decel="10000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500" fill="hold"/>
                                        <p:tgtEl>
                                          <p:spTgt spid="24"/>
                                        </p:tgtEl>
                                        <p:attrNameLst>
                                          <p:attrName>ppt_w</p:attrName>
                                        </p:attrNameLst>
                                      </p:cBhvr>
                                      <p:tavLst>
                                        <p:tav tm="0">
                                          <p:val>
                                            <p:fltVal val="0"/>
                                          </p:val>
                                        </p:tav>
                                        <p:tav tm="100000">
                                          <p:val>
                                            <p:strVal val="#ppt_w"/>
                                          </p:val>
                                        </p:tav>
                                      </p:tavLst>
                                    </p:anim>
                                    <p:anim calcmode="lin" valueType="num">
                                      <p:cBhvr>
                                        <p:cTn id="57" dur="500" fill="hold"/>
                                        <p:tgtEl>
                                          <p:spTgt spid="24"/>
                                        </p:tgtEl>
                                        <p:attrNameLst>
                                          <p:attrName>ppt_h</p:attrName>
                                        </p:attrNameLst>
                                      </p:cBhvr>
                                      <p:tavLst>
                                        <p:tav tm="0">
                                          <p:val>
                                            <p:fltVal val="0"/>
                                          </p:val>
                                        </p:tav>
                                        <p:tav tm="100000">
                                          <p:val>
                                            <p:strVal val="#ppt_h"/>
                                          </p:val>
                                        </p:tav>
                                      </p:tavLst>
                                    </p:anim>
                                    <p:anim calcmode="lin" valueType="num">
                                      <p:cBhvr>
                                        <p:cTn id="58" dur="500" fill="hold"/>
                                        <p:tgtEl>
                                          <p:spTgt spid="24"/>
                                        </p:tgtEl>
                                        <p:attrNameLst>
                                          <p:attrName>style.rotation</p:attrName>
                                        </p:attrNameLst>
                                      </p:cBhvr>
                                      <p:tavLst>
                                        <p:tav tm="0">
                                          <p:val>
                                            <p:fltVal val="360"/>
                                          </p:val>
                                        </p:tav>
                                        <p:tav tm="100000">
                                          <p:val>
                                            <p:fltVal val="0"/>
                                          </p:val>
                                        </p:tav>
                                      </p:tavLst>
                                    </p:anim>
                                    <p:animEffect transition="in" filter="fade">
                                      <p:cBhvr>
                                        <p:cTn id="59" dur="500"/>
                                        <p:tgtEl>
                                          <p:spTgt spid="24"/>
                                        </p:tgtEl>
                                      </p:cBhvr>
                                    </p:animEffect>
                                  </p:childTnLst>
                                </p:cTn>
                              </p:par>
                              <p:par>
                                <p:cTn id="60" presetID="2" presetClass="entr" presetSubtype="4" accel="20000" decel="8000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additive="base">
                                        <p:cTn id="62" dur="500" fill="hold"/>
                                        <p:tgtEl>
                                          <p:spTgt spid="19"/>
                                        </p:tgtEl>
                                        <p:attrNameLst>
                                          <p:attrName>ppt_x</p:attrName>
                                        </p:attrNameLst>
                                      </p:cBhvr>
                                      <p:tavLst>
                                        <p:tav tm="0">
                                          <p:val>
                                            <p:strVal val="#ppt_x"/>
                                          </p:val>
                                        </p:tav>
                                        <p:tav tm="100000">
                                          <p:val>
                                            <p:strVal val="#ppt_x"/>
                                          </p:val>
                                        </p:tav>
                                      </p:tavLst>
                                    </p:anim>
                                    <p:anim calcmode="lin" valueType="num">
                                      <p:cBhvr additive="base">
                                        <p:cTn id="63" dur="500" fill="hold"/>
                                        <p:tgtEl>
                                          <p:spTgt spid="19"/>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1" presetClass="entr" presetSubtype="1"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heel(1)">
                                      <p:cBhvr>
                                        <p:cTn id="67" dur="1500"/>
                                        <p:tgtEl>
                                          <p:spTgt spid="13"/>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p:cTn id="71" dur="500" fill="hold"/>
                                        <p:tgtEl>
                                          <p:spTgt spid="14"/>
                                        </p:tgtEl>
                                        <p:attrNameLst>
                                          <p:attrName>ppt_w</p:attrName>
                                        </p:attrNameLst>
                                      </p:cBhvr>
                                      <p:tavLst>
                                        <p:tav tm="0">
                                          <p:val>
                                            <p:fltVal val="0"/>
                                          </p:val>
                                        </p:tav>
                                        <p:tav tm="100000">
                                          <p:val>
                                            <p:strVal val="#ppt_w"/>
                                          </p:val>
                                        </p:tav>
                                      </p:tavLst>
                                    </p:anim>
                                    <p:anim calcmode="lin" valueType="num">
                                      <p:cBhvr>
                                        <p:cTn id="72" dur="500" fill="hold"/>
                                        <p:tgtEl>
                                          <p:spTgt spid="14"/>
                                        </p:tgtEl>
                                        <p:attrNameLst>
                                          <p:attrName>ppt_h</p:attrName>
                                        </p:attrNameLst>
                                      </p:cBhvr>
                                      <p:tavLst>
                                        <p:tav tm="0">
                                          <p:val>
                                            <p:fltVal val="0"/>
                                          </p:val>
                                        </p:tav>
                                        <p:tav tm="100000">
                                          <p:val>
                                            <p:strVal val="#ppt_h"/>
                                          </p:val>
                                        </p:tav>
                                      </p:tavLst>
                                    </p:anim>
                                    <p:animEffect transition="in" filter="fade">
                                      <p:cBhvr>
                                        <p:cTn id="73" dur="500"/>
                                        <p:tgtEl>
                                          <p:spTgt spid="14"/>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ppt_w</p:attrName>
                                        </p:attrNameLst>
                                      </p:cBhvr>
                                      <p:tavLst>
                                        <p:tav tm="0">
                                          <p:val>
                                            <p:fltVal val="0"/>
                                          </p:val>
                                        </p:tav>
                                        <p:tav tm="100000">
                                          <p:val>
                                            <p:strVal val="#ppt_w"/>
                                          </p:val>
                                        </p:tav>
                                      </p:tavLst>
                                    </p:anim>
                                    <p:anim calcmode="lin" valueType="num">
                                      <p:cBhvr>
                                        <p:cTn id="77" dur="500" fill="hold"/>
                                        <p:tgtEl>
                                          <p:spTgt spid="25"/>
                                        </p:tgtEl>
                                        <p:attrNameLst>
                                          <p:attrName>ppt_h</p:attrName>
                                        </p:attrNameLst>
                                      </p:cBhvr>
                                      <p:tavLst>
                                        <p:tav tm="0">
                                          <p:val>
                                            <p:fltVal val="0"/>
                                          </p:val>
                                        </p:tav>
                                        <p:tav tm="100000">
                                          <p:val>
                                            <p:strVal val="#ppt_h"/>
                                          </p:val>
                                        </p:tav>
                                      </p:tavLst>
                                    </p:anim>
                                    <p:anim calcmode="lin" valueType="num">
                                      <p:cBhvr>
                                        <p:cTn id="78" dur="500" fill="hold"/>
                                        <p:tgtEl>
                                          <p:spTgt spid="25"/>
                                        </p:tgtEl>
                                        <p:attrNameLst>
                                          <p:attrName>style.rotation</p:attrName>
                                        </p:attrNameLst>
                                      </p:cBhvr>
                                      <p:tavLst>
                                        <p:tav tm="0">
                                          <p:val>
                                            <p:fltVal val="360"/>
                                          </p:val>
                                        </p:tav>
                                        <p:tav tm="100000">
                                          <p:val>
                                            <p:fltVal val="0"/>
                                          </p:val>
                                        </p:tav>
                                      </p:tavLst>
                                    </p:anim>
                                    <p:animEffect transition="in" filter="fade">
                                      <p:cBhvr>
                                        <p:cTn id="79" dur="500"/>
                                        <p:tgtEl>
                                          <p:spTgt spid="25"/>
                                        </p:tgtEl>
                                      </p:cBhvr>
                                    </p:animEffect>
                                  </p:childTnLst>
                                </p:cTn>
                              </p:par>
                              <p:par>
                                <p:cTn id="80" presetID="2" presetClass="entr" presetSubtype="4" accel="20000" decel="80000"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additive="base">
                                        <p:cTn id="82" dur="500" fill="hold"/>
                                        <p:tgtEl>
                                          <p:spTgt spid="20"/>
                                        </p:tgtEl>
                                        <p:attrNameLst>
                                          <p:attrName>ppt_x</p:attrName>
                                        </p:attrNameLst>
                                      </p:cBhvr>
                                      <p:tavLst>
                                        <p:tav tm="0">
                                          <p:val>
                                            <p:strVal val="#ppt_x"/>
                                          </p:val>
                                        </p:tav>
                                        <p:tav tm="100000">
                                          <p:val>
                                            <p:strVal val="#ppt_x"/>
                                          </p:val>
                                        </p:tav>
                                      </p:tavLst>
                                    </p:anim>
                                    <p:anim calcmode="lin" valueType="num">
                                      <p:cBhvr additive="base">
                                        <p:cTn id="83" dur="500" fill="hold"/>
                                        <p:tgtEl>
                                          <p:spTgt spid="20"/>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1" presetClass="entr" presetSubtype="1" fill="hold" grpId="0" nodeType="after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heel(1)">
                                      <p:cBhvr>
                                        <p:cTn id="87" dur="1500"/>
                                        <p:tgtEl>
                                          <p:spTgt spid="26"/>
                                        </p:tgtEl>
                                      </p:cBhvr>
                                    </p:animEffect>
                                  </p:childTnLst>
                                </p:cTn>
                              </p:par>
                            </p:childTnLst>
                          </p:cTn>
                        </p:par>
                        <p:par>
                          <p:cTn id="88" fill="hold">
                            <p:stCondLst>
                              <p:cond delay="9500"/>
                            </p:stCondLst>
                            <p:childTnLst>
                              <p:par>
                                <p:cTn id="89" presetID="53" presetClass="entr" presetSubtype="16" fill="hold" grpId="0" nodeType="after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p:cTn id="91" dur="500" fill="hold"/>
                                        <p:tgtEl>
                                          <p:spTgt spid="27"/>
                                        </p:tgtEl>
                                        <p:attrNameLst>
                                          <p:attrName>ppt_w</p:attrName>
                                        </p:attrNameLst>
                                      </p:cBhvr>
                                      <p:tavLst>
                                        <p:tav tm="0">
                                          <p:val>
                                            <p:fltVal val="0"/>
                                          </p:val>
                                        </p:tav>
                                        <p:tav tm="100000">
                                          <p:val>
                                            <p:strVal val="#ppt_w"/>
                                          </p:val>
                                        </p:tav>
                                      </p:tavLst>
                                    </p:anim>
                                    <p:anim calcmode="lin" valueType="num">
                                      <p:cBhvr>
                                        <p:cTn id="92" dur="500" fill="hold"/>
                                        <p:tgtEl>
                                          <p:spTgt spid="27"/>
                                        </p:tgtEl>
                                        <p:attrNameLst>
                                          <p:attrName>ppt_h</p:attrName>
                                        </p:attrNameLst>
                                      </p:cBhvr>
                                      <p:tavLst>
                                        <p:tav tm="0">
                                          <p:val>
                                            <p:fltVal val="0"/>
                                          </p:val>
                                        </p:tav>
                                        <p:tav tm="100000">
                                          <p:val>
                                            <p:strVal val="#ppt_h"/>
                                          </p:val>
                                        </p:tav>
                                      </p:tavLst>
                                    </p:anim>
                                    <p:animEffect transition="in" filter="fade">
                                      <p:cBhvr>
                                        <p:cTn id="93" dur="500"/>
                                        <p:tgtEl>
                                          <p:spTgt spid="27"/>
                                        </p:tgtEl>
                                      </p:cBhvr>
                                    </p:animEffect>
                                  </p:childTnLst>
                                </p:cTn>
                              </p:par>
                              <p:par>
                                <p:cTn id="94" presetID="49" presetClass="entr" presetSubtype="0" decel="100000" fill="hold" grpId="0" nodeType="withEffect">
                                  <p:stCondLst>
                                    <p:cond delay="0"/>
                                  </p:stCondLst>
                                  <p:childTnLst>
                                    <p:set>
                                      <p:cBhvr>
                                        <p:cTn id="95" dur="1" fill="hold">
                                          <p:stCondLst>
                                            <p:cond delay="0"/>
                                          </p:stCondLst>
                                        </p:cTn>
                                        <p:tgtEl>
                                          <p:spTgt spid="28"/>
                                        </p:tgtEl>
                                        <p:attrNameLst>
                                          <p:attrName>style.visibility</p:attrName>
                                        </p:attrNameLst>
                                      </p:cBhvr>
                                      <p:to>
                                        <p:strVal val="visible"/>
                                      </p:to>
                                    </p:set>
                                    <p:anim calcmode="lin" valueType="num">
                                      <p:cBhvr>
                                        <p:cTn id="96" dur="500" fill="hold"/>
                                        <p:tgtEl>
                                          <p:spTgt spid="28"/>
                                        </p:tgtEl>
                                        <p:attrNameLst>
                                          <p:attrName>ppt_w</p:attrName>
                                        </p:attrNameLst>
                                      </p:cBhvr>
                                      <p:tavLst>
                                        <p:tav tm="0">
                                          <p:val>
                                            <p:fltVal val="0"/>
                                          </p:val>
                                        </p:tav>
                                        <p:tav tm="100000">
                                          <p:val>
                                            <p:strVal val="#ppt_w"/>
                                          </p:val>
                                        </p:tav>
                                      </p:tavLst>
                                    </p:anim>
                                    <p:anim calcmode="lin" valueType="num">
                                      <p:cBhvr>
                                        <p:cTn id="97" dur="500" fill="hold"/>
                                        <p:tgtEl>
                                          <p:spTgt spid="28"/>
                                        </p:tgtEl>
                                        <p:attrNameLst>
                                          <p:attrName>ppt_h</p:attrName>
                                        </p:attrNameLst>
                                      </p:cBhvr>
                                      <p:tavLst>
                                        <p:tav tm="0">
                                          <p:val>
                                            <p:fltVal val="0"/>
                                          </p:val>
                                        </p:tav>
                                        <p:tav tm="100000">
                                          <p:val>
                                            <p:strVal val="#ppt_h"/>
                                          </p:val>
                                        </p:tav>
                                      </p:tavLst>
                                    </p:anim>
                                    <p:anim calcmode="lin" valueType="num">
                                      <p:cBhvr>
                                        <p:cTn id="98" dur="500" fill="hold"/>
                                        <p:tgtEl>
                                          <p:spTgt spid="28"/>
                                        </p:tgtEl>
                                        <p:attrNameLst>
                                          <p:attrName>style.rotation</p:attrName>
                                        </p:attrNameLst>
                                      </p:cBhvr>
                                      <p:tavLst>
                                        <p:tav tm="0">
                                          <p:val>
                                            <p:fltVal val="360"/>
                                          </p:val>
                                        </p:tav>
                                        <p:tav tm="100000">
                                          <p:val>
                                            <p:fltVal val="0"/>
                                          </p:val>
                                        </p:tav>
                                      </p:tavLst>
                                    </p:anim>
                                    <p:animEffect transition="in" filter="fade">
                                      <p:cBhvr>
                                        <p:cTn id="99" dur="500"/>
                                        <p:tgtEl>
                                          <p:spTgt spid="28"/>
                                        </p:tgtEl>
                                      </p:cBhvr>
                                    </p:animEffect>
                                  </p:childTnLst>
                                </p:cTn>
                              </p:par>
                            </p:childTnLst>
                          </p:cTn>
                        </p:par>
                        <p:par>
                          <p:cTn id="100" fill="hold">
                            <p:stCondLst>
                              <p:cond delay="10000"/>
                            </p:stCondLst>
                            <p:childTnLst>
                              <p:par>
                                <p:cTn id="101" presetID="21" presetClass="entr" presetSubtype="1"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wheel(1)">
                                      <p:cBhvr>
                                        <p:cTn id="103" dur="1500"/>
                                        <p:tgtEl>
                                          <p:spTgt spid="29"/>
                                        </p:tgtEl>
                                      </p:cBhvr>
                                    </p:animEffect>
                                  </p:childTnLst>
                                </p:cTn>
                              </p:par>
                            </p:childTnLst>
                          </p:cTn>
                        </p:par>
                        <p:par>
                          <p:cTn id="104" fill="hold">
                            <p:stCondLst>
                              <p:cond delay="11500"/>
                            </p:stCondLst>
                            <p:childTnLst>
                              <p:par>
                                <p:cTn id="105" presetID="53" presetClass="entr" presetSubtype="16" fill="hold" grpId="0" nodeType="afterEffect">
                                  <p:stCondLst>
                                    <p:cond delay="0"/>
                                  </p:stCondLst>
                                  <p:childTnLst>
                                    <p:set>
                                      <p:cBhvr>
                                        <p:cTn id="106" dur="1" fill="hold">
                                          <p:stCondLst>
                                            <p:cond delay="0"/>
                                          </p:stCondLst>
                                        </p:cTn>
                                        <p:tgtEl>
                                          <p:spTgt spid="30"/>
                                        </p:tgtEl>
                                        <p:attrNameLst>
                                          <p:attrName>style.visibility</p:attrName>
                                        </p:attrNameLst>
                                      </p:cBhvr>
                                      <p:to>
                                        <p:strVal val="visible"/>
                                      </p:to>
                                    </p:set>
                                    <p:anim calcmode="lin" valueType="num">
                                      <p:cBhvr>
                                        <p:cTn id="107" dur="500" fill="hold"/>
                                        <p:tgtEl>
                                          <p:spTgt spid="30"/>
                                        </p:tgtEl>
                                        <p:attrNameLst>
                                          <p:attrName>ppt_w</p:attrName>
                                        </p:attrNameLst>
                                      </p:cBhvr>
                                      <p:tavLst>
                                        <p:tav tm="0">
                                          <p:val>
                                            <p:fltVal val="0"/>
                                          </p:val>
                                        </p:tav>
                                        <p:tav tm="100000">
                                          <p:val>
                                            <p:strVal val="#ppt_w"/>
                                          </p:val>
                                        </p:tav>
                                      </p:tavLst>
                                    </p:anim>
                                    <p:anim calcmode="lin" valueType="num">
                                      <p:cBhvr>
                                        <p:cTn id="108" dur="500" fill="hold"/>
                                        <p:tgtEl>
                                          <p:spTgt spid="30"/>
                                        </p:tgtEl>
                                        <p:attrNameLst>
                                          <p:attrName>ppt_h</p:attrName>
                                        </p:attrNameLst>
                                      </p:cBhvr>
                                      <p:tavLst>
                                        <p:tav tm="0">
                                          <p:val>
                                            <p:fltVal val="0"/>
                                          </p:val>
                                        </p:tav>
                                        <p:tav tm="100000">
                                          <p:val>
                                            <p:strVal val="#ppt_h"/>
                                          </p:val>
                                        </p:tav>
                                      </p:tavLst>
                                    </p:anim>
                                    <p:animEffect transition="in" filter="fade">
                                      <p:cBhvr>
                                        <p:cTn id="109" dur="500"/>
                                        <p:tgtEl>
                                          <p:spTgt spid="30"/>
                                        </p:tgtEl>
                                      </p:cBhvr>
                                    </p:animEffect>
                                  </p:childTnLst>
                                </p:cTn>
                              </p:par>
                              <p:par>
                                <p:cTn id="110" presetID="49" presetClass="entr" presetSubtype="0" decel="100000" fill="hold" grpId="0" nodeType="withEffect">
                                  <p:stCondLst>
                                    <p:cond delay="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500" fill="hold"/>
                                        <p:tgtEl>
                                          <p:spTgt spid="31"/>
                                        </p:tgtEl>
                                        <p:attrNameLst>
                                          <p:attrName>ppt_w</p:attrName>
                                        </p:attrNameLst>
                                      </p:cBhvr>
                                      <p:tavLst>
                                        <p:tav tm="0">
                                          <p:val>
                                            <p:fltVal val="0"/>
                                          </p:val>
                                        </p:tav>
                                        <p:tav tm="100000">
                                          <p:val>
                                            <p:strVal val="#ppt_w"/>
                                          </p:val>
                                        </p:tav>
                                      </p:tavLst>
                                    </p:anim>
                                    <p:anim calcmode="lin" valueType="num">
                                      <p:cBhvr>
                                        <p:cTn id="113" dur="500" fill="hold"/>
                                        <p:tgtEl>
                                          <p:spTgt spid="31"/>
                                        </p:tgtEl>
                                        <p:attrNameLst>
                                          <p:attrName>ppt_h</p:attrName>
                                        </p:attrNameLst>
                                      </p:cBhvr>
                                      <p:tavLst>
                                        <p:tav tm="0">
                                          <p:val>
                                            <p:fltVal val="0"/>
                                          </p:val>
                                        </p:tav>
                                        <p:tav tm="100000">
                                          <p:val>
                                            <p:strVal val="#ppt_h"/>
                                          </p:val>
                                        </p:tav>
                                      </p:tavLst>
                                    </p:anim>
                                    <p:anim calcmode="lin" valueType="num">
                                      <p:cBhvr>
                                        <p:cTn id="114" dur="500" fill="hold"/>
                                        <p:tgtEl>
                                          <p:spTgt spid="31"/>
                                        </p:tgtEl>
                                        <p:attrNameLst>
                                          <p:attrName>style.rotation</p:attrName>
                                        </p:attrNameLst>
                                      </p:cBhvr>
                                      <p:tavLst>
                                        <p:tav tm="0">
                                          <p:val>
                                            <p:fltVal val="360"/>
                                          </p:val>
                                        </p:tav>
                                        <p:tav tm="100000">
                                          <p:val>
                                            <p:fltVal val="0"/>
                                          </p:val>
                                        </p:tav>
                                      </p:tavLst>
                                    </p:anim>
                                    <p:animEffect transition="in" filter="fade">
                                      <p:cBhvr>
                                        <p:cTn id="115" dur="500"/>
                                        <p:tgtEl>
                                          <p:spTgt spid="31"/>
                                        </p:tgtEl>
                                      </p:cBhvr>
                                    </p:animEffect>
                                  </p:childTnLst>
                                </p:cTn>
                              </p:par>
                              <p:par>
                                <p:cTn id="116" presetID="2" presetClass="entr" presetSubtype="4" accel="20000" decel="80000" fill="hold" grpId="0" nodeType="withEffect">
                                  <p:stCondLst>
                                    <p:cond delay="0"/>
                                  </p:stCondLst>
                                  <p:childTnLst>
                                    <p:set>
                                      <p:cBhvr>
                                        <p:cTn id="117" dur="1" fill="hold">
                                          <p:stCondLst>
                                            <p:cond delay="0"/>
                                          </p:stCondLst>
                                        </p:cTn>
                                        <p:tgtEl>
                                          <p:spTgt spid="32"/>
                                        </p:tgtEl>
                                        <p:attrNameLst>
                                          <p:attrName>style.visibility</p:attrName>
                                        </p:attrNameLst>
                                      </p:cBhvr>
                                      <p:to>
                                        <p:strVal val="visible"/>
                                      </p:to>
                                    </p:set>
                                    <p:anim calcmode="lin" valueType="num">
                                      <p:cBhvr additive="base">
                                        <p:cTn id="118" dur="500" fill="hold"/>
                                        <p:tgtEl>
                                          <p:spTgt spid="32"/>
                                        </p:tgtEl>
                                        <p:attrNameLst>
                                          <p:attrName>ppt_x</p:attrName>
                                        </p:attrNameLst>
                                      </p:cBhvr>
                                      <p:tavLst>
                                        <p:tav tm="0">
                                          <p:val>
                                            <p:strVal val="#ppt_x"/>
                                          </p:val>
                                        </p:tav>
                                        <p:tav tm="100000">
                                          <p:val>
                                            <p:strVal val="#ppt_x"/>
                                          </p:val>
                                        </p:tav>
                                      </p:tavLst>
                                    </p:anim>
                                    <p:anim calcmode="lin" valueType="num">
                                      <p:cBhvr additive="base">
                                        <p:cTn id="119" dur="500" fill="hold"/>
                                        <p:tgtEl>
                                          <p:spTgt spid="32"/>
                                        </p:tgtEl>
                                        <p:attrNameLst>
                                          <p:attrName>ppt_y</p:attrName>
                                        </p:attrNameLst>
                                      </p:cBhvr>
                                      <p:tavLst>
                                        <p:tav tm="0">
                                          <p:val>
                                            <p:strVal val="1+#ppt_h/2"/>
                                          </p:val>
                                        </p:tav>
                                        <p:tav tm="100000">
                                          <p:val>
                                            <p:strVal val="#ppt_y"/>
                                          </p:val>
                                        </p:tav>
                                      </p:tavLst>
                                    </p:anim>
                                  </p:childTnLst>
                                </p:cTn>
                              </p:par>
                              <p:par>
                                <p:cTn id="120" presetID="2" presetClass="entr" presetSubtype="4" accel="20000" decel="80000" fill="hold" grpId="0" nodeType="withEffect">
                                  <p:stCondLst>
                                    <p:cond delay="0"/>
                                  </p:stCondLst>
                                  <p:childTnLst>
                                    <p:set>
                                      <p:cBhvr>
                                        <p:cTn id="121" dur="1" fill="hold">
                                          <p:stCondLst>
                                            <p:cond delay="0"/>
                                          </p:stCondLst>
                                        </p:cTn>
                                        <p:tgtEl>
                                          <p:spTgt spid="33"/>
                                        </p:tgtEl>
                                        <p:attrNameLst>
                                          <p:attrName>style.visibility</p:attrName>
                                        </p:attrNameLst>
                                      </p:cBhvr>
                                      <p:to>
                                        <p:strVal val="visible"/>
                                      </p:to>
                                    </p:set>
                                    <p:anim calcmode="lin" valueType="num">
                                      <p:cBhvr additive="base">
                                        <p:cTn id="122" dur="500" fill="hold"/>
                                        <p:tgtEl>
                                          <p:spTgt spid="33"/>
                                        </p:tgtEl>
                                        <p:attrNameLst>
                                          <p:attrName>ppt_x</p:attrName>
                                        </p:attrNameLst>
                                      </p:cBhvr>
                                      <p:tavLst>
                                        <p:tav tm="0">
                                          <p:val>
                                            <p:strVal val="#ppt_x"/>
                                          </p:val>
                                        </p:tav>
                                        <p:tav tm="100000">
                                          <p:val>
                                            <p:strVal val="#ppt_x"/>
                                          </p:val>
                                        </p:tav>
                                      </p:tavLst>
                                    </p:anim>
                                    <p:anim calcmode="lin" valueType="num">
                                      <p:cBhvr additive="base">
                                        <p:cTn id="12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P spid="8" grpId="0" animBg="1"/>
      <p:bldP spid="10" grpId="0" animBg="1"/>
      <p:bldP spid="11" grpId="0" animBg="1"/>
      <p:bldP spid="13" grpId="0" animBg="1"/>
      <p:bldP spid="14" grpId="0" animBg="1"/>
      <p:bldP spid="17" grpId="0"/>
      <p:bldP spid="18" grpId="0"/>
      <p:bldP spid="19" grpId="0"/>
      <p:bldP spid="20" grpId="0"/>
      <p:bldP spid="22" grpId="0"/>
      <p:bldP spid="23" grpId="0"/>
      <p:bldP spid="24" grpId="0"/>
      <p:bldP spid="25" grpId="0"/>
      <p:bldP spid="26" grpId="0" animBg="1"/>
      <p:bldP spid="27" grpId="0" animBg="1"/>
      <p:bldP spid="28" grpId="0"/>
      <p:bldP spid="29" grpId="0" animBg="1"/>
      <p:bldP spid="30" grpId="0" animBg="1"/>
      <p:bldP spid="31"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p:cNvSpPr/>
          <p:nvPr/>
        </p:nvSpPr>
        <p:spPr>
          <a:xfrm>
            <a:off x="6861733" y="4205022"/>
            <a:ext cx="657581" cy="65775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70" name="TextBox 169"/>
          <p:cNvSpPr txBox="1"/>
          <p:nvPr/>
        </p:nvSpPr>
        <p:spPr>
          <a:xfrm>
            <a:off x="6911470" y="4166610"/>
            <a:ext cx="569592"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4</a:t>
            </a:r>
          </a:p>
        </p:txBody>
      </p:sp>
      <p:sp>
        <p:nvSpPr>
          <p:cNvPr id="172" name="Rectangle 171"/>
          <p:cNvSpPr/>
          <p:nvPr/>
        </p:nvSpPr>
        <p:spPr>
          <a:xfrm>
            <a:off x="6872103" y="5071541"/>
            <a:ext cx="657581" cy="65775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73" name="TextBox 172"/>
          <p:cNvSpPr txBox="1"/>
          <p:nvPr/>
        </p:nvSpPr>
        <p:spPr>
          <a:xfrm>
            <a:off x="6950535" y="5030512"/>
            <a:ext cx="446755"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5</a:t>
            </a:r>
          </a:p>
        </p:txBody>
      </p:sp>
      <p:sp>
        <p:nvSpPr>
          <p:cNvPr id="176" name="Rectangle 175"/>
          <p:cNvSpPr/>
          <p:nvPr/>
        </p:nvSpPr>
        <p:spPr>
          <a:xfrm>
            <a:off x="6869383" y="3303056"/>
            <a:ext cx="657581" cy="65775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77" name="TextBox 176"/>
          <p:cNvSpPr txBox="1"/>
          <p:nvPr/>
        </p:nvSpPr>
        <p:spPr>
          <a:xfrm>
            <a:off x="6929591" y="3264644"/>
            <a:ext cx="551470"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3</a:t>
            </a:r>
          </a:p>
        </p:txBody>
      </p:sp>
      <p:sp>
        <p:nvSpPr>
          <p:cNvPr id="180" name="Rectangle 179"/>
          <p:cNvSpPr/>
          <p:nvPr/>
        </p:nvSpPr>
        <p:spPr>
          <a:xfrm>
            <a:off x="6869383" y="2409718"/>
            <a:ext cx="657581" cy="65775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81" name="TextBox 180"/>
          <p:cNvSpPr txBox="1"/>
          <p:nvPr/>
        </p:nvSpPr>
        <p:spPr>
          <a:xfrm>
            <a:off x="6910621" y="2367057"/>
            <a:ext cx="551470"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2</a:t>
            </a:r>
          </a:p>
        </p:txBody>
      </p:sp>
      <p:sp>
        <p:nvSpPr>
          <p:cNvPr id="184" name="Rectangle 183"/>
          <p:cNvSpPr/>
          <p:nvPr/>
        </p:nvSpPr>
        <p:spPr>
          <a:xfrm>
            <a:off x="6877034" y="1507752"/>
            <a:ext cx="657581" cy="6577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lstStyle/>
          <a:p>
            <a:pPr algn="ctr"/>
            <a:endParaRPr lang="en-US" sz="900" dirty="0">
              <a:latin typeface="Lato Light"/>
              <a:cs typeface="Lato Light"/>
            </a:endParaRPr>
          </a:p>
        </p:txBody>
      </p:sp>
      <p:sp>
        <p:nvSpPr>
          <p:cNvPr id="185" name="TextBox 184"/>
          <p:cNvSpPr txBox="1"/>
          <p:nvPr/>
        </p:nvSpPr>
        <p:spPr>
          <a:xfrm>
            <a:off x="6950913" y="1469341"/>
            <a:ext cx="467319" cy="700198"/>
          </a:xfrm>
          <a:prstGeom prst="rect">
            <a:avLst/>
          </a:prstGeom>
          <a:noFill/>
        </p:spPr>
        <p:txBody>
          <a:bodyPr wrap="square" lIns="121926" tIns="60963" rIns="121926" bIns="60963" rtlCol="0">
            <a:spAutoFit/>
          </a:bodyPr>
          <a:lstStyle/>
          <a:p>
            <a:pPr algn="ctr"/>
            <a:r>
              <a:rPr lang="en-US" sz="3750" dirty="0">
                <a:solidFill>
                  <a:schemeClr val="bg1"/>
                </a:solidFill>
                <a:latin typeface="Lato Light"/>
                <a:cs typeface="Lato Light"/>
              </a:rPr>
              <a:t>1</a:t>
            </a:r>
          </a:p>
        </p:txBody>
      </p:sp>
      <p:sp>
        <p:nvSpPr>
          <p:cNvPr id="17" name="Rectangle 16"/>
          <p:cNvSpPr/>
          <p:nvPr/>
        </p:nvSpPr>
        <p:spPr>
          <a:xfrm>
            <a:off x="7608494" y="1566922"/>
            <a:ext cx="3820319" cy="307783"/>
          </a:xfrm>
          <a:prstGeom prst="rect">
            <a:avLst/>
          </a:prstGeom>
        </p:spPr>
        <p:txBody>
          <a:bodyPr wrap="square" lIns="91445" tIns="45723" rIns="91445" bIns="45723">
            <a:spAutoFit/>
          </a:bodyPr>
          <a:lstStyle/>
          <a:p>
            <a:r>
              <a:rPr lang="en-US" sz="1400" dirty="0">
                <a:cs typeface="Lato Light"/>
              </a:rPr>
              <a:t>Use Smartphone 14+ hours per week</a:t>
            </a:r>
          </a:p>
        </p:txBody>
      </p:sp>
      <p:sp>
        <p:nvSpPr>
          <p:cNvPr id="18" name="Rectangle 17"/>
          <p:cNvSpPr/>
          <p:nvPr/>
        </p:nvSpPr>
        <p:spPr>
          <a:xfrm>
            <a:off x="7608494" y="2409718"/>
            <a:ext cx="3820319" cy="307783"/>
          </a:xfrm>
          <a:prstGeom prst="rect">
            <a:avLst/>
          </a:prstGeom>
        </p:spPr>
        <p:txBody>
          <a:bodyPr wrap="square" lIns="91445" tIns="45723" rIns="91445" bIns="45723">
            <a:spAutoFit/>
          </a:bodyPr>
          <a:lstStyle/>
          <a:p>
            <a:r>
              <a:rPr lang="en-US" sz="1400" dirty="0">
                <a:cs typeface="Lato Light"/>
              </a:rPr>
              <a:t>86% Access the Web via Smartphone</a:t>
            </a:r>
          </a:p>
        </p:txBody>
      </p:sp>
      <p:sp>
        <p:nvSpPr>
          <p:cNvPr id="19" name="Rectangle 18"/>
          <p:cNvSpPr/>
          <p:nvPr/>
        </p:nvSpPr>
        <p:spPr>
          <a:xfrm>
            <a:off x="7566523" y="3341551"/>
            <a:ext cx="4154743" cy="307783"/>
          </a:xfrm>
          <a:prstGeom prst="rect">
            <a:avLst/>
          </a:prstGeom>
        </p:spPr>
        <p:txBody>
          <a:bodyPr wrap="square" lIns="91445" tIns="45723" rIns="91445" bIns="45723">
            <a:spAutoFit/>
          </a:bodyPr>
          <a:lstStyle/>
          <a:p>
            <a:r>
              <a:rPr lang="en-US" sz="1400" dirty="0">
                <a:cs typeface="Lato Light"/>
              </a:rPr>
              <a:t>High social media frequency and engagement  </a:t>
            </a:r>
          </a:p>
        </p:txBody>
      </p:sp>
      <p:sp>
        <p:nvSpPr>
          <p:cNvPr id="20" name="Rectangle 19"/>
          <p:cNvSpPr/>
          <p:nvPr/>
        </p:nvSpPr>
        <p:spPr>
          <a:xfrm>
            <a:off x="7614539" y="4217902"/>
            <a:ext cx="3820319" cy="307783"/>
          </a:xfrm>
          <a:prstGeom prst="rect">
            <a:avLst/>
          </a:prstGeom>
        </p:spPr>
        <p:txBody>
          <a:bodyPr wrap="square" lIns="91445" tIns="45723" rIns="91445" bIns="45723">
            <a:spAutoFit/>
          </a:bodyPr>
          <a:lstStyle/>
          <a:p>
            <a:r>
              <a:rPr lang="en-US" sz="1400" dirty="0">
                <a:cs typeface="Lato Light"/>
              </a:rPr>
              <a:t>Streaming media &amp; music (multiple formats)</a:t>
            </a:r>
          </a:p>
        </p:txBody>
      </p:sp>
      <p:sp>
        <p:nvSpPr>
          <p:cNvPr id="21" name="Rectangle 20"/>
          <p:cNvSpPr/>
          <p:nvPr/>
        </p:nvSpPr>
        <p:spPr>
          <a:xfrm>
            <a:off x="7591319" y="5024241"/>
            <a:ext cx="3820319" cy="307783"/>
          </a:xfrm>
          <a:prstGeom prst="rect">
            <a:avLst/>
          </a:prstGeom>
        </p:spPr>
        <p:txBody>
          <a:bodyPr wrap="square" lIns="91445" tIns="45723" rIns="91445" bIns="45723">
            <a:spAutoFit/>
          </a:bodyPr>
          <a:lstStyle/>
          <a:p>
            <a:r>
              <a:rPr lang="en-US" sz="1400" dirty="0">
                <a:cs typeface="Lato Light"/>
              </a:rPr>
              <a:t>60% reach with Tablet. </a:t>
            </a:r>
          </a:p>
        </p:txBody>
      </p:sp>
      <p:sp>
        <p:nvSpPr>
          <p:cNvPr id="136" name="Rectangle 135"/>
          <p:cNvSpPr/>
          <p:nvPr/>
        </p:nvSpPr>
        <p:spPr>
          <a:xfrm>
            <a:off x="1016985" y="2774009"/>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7" name="Rectangle 136"/>
          <p:cNvSpPr/>
          <p:nvPr/>
        </p:nvSpPr>
        <p:spPr>
          <a:xfrm>
            <a:off x="1016985" y="2942752"/>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8" name="Rectangle 137"/>
          <p:cNvSpPr/>
          <p:nvPr/>
        </p:nvSpPr>
        <p:spPr>
          <a:xfrm>
            <a:off x="1016985" y="2436522"/>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39" name="Rectangle 138"/>
          <p:cNvSpPr/>
          <p:nvPr/>
        </p:nvSpPr>
        <p:spPr>
          <a:xfrm>
            <a:off x="1016985" y="2605265"/>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0" name="Rectangle 139"/>
          <p:cNvSpPr/>
          <p:nvPr/>
        </p:nvSpPr>
        <p:spPr>
          <a:xfrm>
            <a:off x="1016985" y="2099033"/>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1" name="Rectangle 140"/>
          <p:cNvSpPr/>
          <p:nvPr/>
        </p:nvSpPr>
        <p:spPr>
          <a:xfrm>
            <a:off x="1016985" y="2267777"/>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2" name="Rectangle 141"/>
          <p:cNvSpPr/>
          <p:nvPr/>
        </p:nvSpPr>
        <p:spPr>
          <a:xfrm>
            <a:off x="1016985" y="1761547"/>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3" name="Rectangle 142"/>
          <p:cNvSpPr/>
          <p:nvPr/>
        </p:nvSpPr>
        <p:spPr>
          <a:xfrm>
            <a:off x="1016985" y="1930290"/>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4" name="Rectangle 143"/>
          <p:cNvSpPr/>
          <p:nvPr/>
        </p:nvSpPr>
        <p:spPr>
          <a:xfrm>
            <a:off x="1016985" y="3111495"/>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5" name="Rectangle 144"/>
          <p:cNvSpPr/>
          <p:nvPr/>
        </p:nvSpPr>
        <p:spPr>
          <a:xfrm>
            <a:off x="1016985" y="3280239"/>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6" name="Rectangle 145"/>
          <p:cNvSpPr/>
          <p:nvPr/>
        </p:nvSpPr>
        <p:spPr>
          <a:xfrm>
            <a:off x="1016985" y="4461444"/>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7" name="Rectangle 146"/>
          <p:cNvSpPr/>
          <p:nvPr/>
        </p:nvSpPr>
        <p:spPr>
          <a:xfrm>
            <a:off x="1016985" y="4630187"/>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8" name="Rectangle 147"/>
          <p:cNvSpPr/>
          <p:nvPr/>
        </p:nvSpPr>
        <p:spPr>
          <a:xfrm>
            <a:off x="1016985" y="4123957"/>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49" name="Rectangle 148"/>
          <p:cNvSpPr/>
          <p:nvPr/>
        </p:nvSpPr>
        <p:spPr>
          <a:xfrm>
            <a:off x="1016985" y="4292700"/>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0" name="Rectangle 149"/>
          <p:cNvSpPr/>
          <p:nvPr/>
        </p:nvSpPr>
        <p:spPr>
          <a:xfrm>
            <a:off x="1016985" y="3786470"/>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1" name="Rectangle 150"/>
          <p:cNvSpPr/>
          <p:nvPr/>
        </p:nvSpPr>
        <p:spPr>
          <a:xfrm>
            <a:off x="1016985" y="3955214"/>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2" name="Rectangle 151"/>
          <p:cNvSpPr/>
          <p:nvPr/>
        </p:nvSpPr>
        <p:spPr>
          <a:xfrm>
            <a:off x="1016985" y="3448982"/>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3" name="Rectangle 152"/>
          <p:cNvSpPr/>
          <p:nvPr/>
        </p:nvSpPr>
        <p:spPr>
          <a:xfrm>
            <a:off x="1016985" y="3617727"/>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4" name="Rectangle 153"/>
          <p:cNvSpPr/>
          <p:nvPr/>
        </p:nvSpPr>
        <p:spPr>
          <a:xfrm>
            <a:off x="1016985" y="4798932"/>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5" name="Rectangle 154"/>
          <p:cNvSpPr/>
          <p:nvPr/>
        </p:nvSpPr>
        <p:spPr>
          <a:xfrm>
            <a:off x="1016985" y="4967663"/>
            <a:ext cx="671296"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6" name="Rectangle 155"/>
          <p:cNvSpPr/>
          <p:nvPr/>
        </p:nvSpPr>
        <p:spPr>
          <a:xfrm>
            <a:off x="2096822" y="2774009"/>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7" name="Rectangle 156"/>
          <p:cNvSpPr/>
          <p:nvPr/>
        </p:nvSpPr>
        <p:spPr>
          <a:xfrm>
            <a:off x="2096822" y="2942752"/>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8" name="Rectangle 157"/>
          <p:cNvSpPr/>
          <p:nvPr/>
        </p:nvSpPr>
        <p:spPr>
          <a:xfrm>
            <a:off x="2096822" y="2436522"/>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59" name="Rectangle 158"/>
          <p:cNvSpPr/>
          <p:nvPr/>
        </p:nvSpPr>
        <p:spPr>
          <a:xfrm>
            <a:off x="2096822" y="2605265"/>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0" name="Rectangle 159"/>
          <p:cNvSpPr/>
          <p:nvPr/>
        </p:nvSpPr>
        <p:spPr>
          <a:xfrm>
            <a:off x="2096822" y="209903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1" name="Rectangle 160"/>
          <p:cNvSpPr/>
          <p:nvPr/>
        </p:nvSpPr>
        <p:spPr>
          <a:xfrm>
            <a:off x="2096822" y="226777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2" name="Rectangle 161"/>
          <p:cNvSpPr/>
          <p:nvPr/>
        </p:nvSpPr>
        <p:spPr>
          <a:xfrm>
            <a:off x="2096822" y="176154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3" name="Rectangle 162"/>
          <p:cNvSpPr/>
          <p:nvPr/>
        </p:nvSpPr>
        <p:spPr>
          <a:xfrm>
            <a:off x="2096822" y="193029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4" name="Rectangle 163"/>
          <p:cNvSpPr/>
          <p:nvPr/>
        </p:nvSpPr>
        <p:spPr>
          <a:xfrm>
            <a:off x="2096822" y="3111495"/>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5" name="Rectangle 164"/>
          <p:cNvSpPr/>
          <p:nvPr/>
        </p:nvSpPr>
        <p:spPr>
          <a:xfrm>
            <a:off x="2096822" y="3280239"/>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6" name="Rectangle 165"/>
          <p:cNvSpPr/>
          <p:nvPr/>
        </p:nvSpPr>
        <p:spPr>
          <a:xfrm>
            <a:off x="2096822" y="4461444"/>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7" name="Rectangle 166"/>
          <p:cNvSpPr/>
          <p:nvPr/>
        </p:nvSpPr>
        <p:spPr>
          <a:xfrm>
            <a:off x="2096822" y="4630187"/>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68" name="Rectangle 167"/>
          <p:cNvSpPr/>
          <p:nvPr/>
        </p:nvSpPr>
        <p:spPr>
          <a:xfrm>
            <a:off x="2096822" y="4123957"/>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1" name="Rectangle 170"/>
          <p:cNvSpPr/>
          <p:nvPr/>
        </p:nvSpPr>
        <p:spPr>
          <a:xfrm>
            <a:off x="2096822" y="4292700"/>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4" name="Rectangle 173"/>
          <p:cNvSpPr/>
          <p:nvPr/>
        </p:nvSpPr>
        <p:spPr>
          <a:xfrm>
            <a:off x="2096822" y="3786470"/>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5" name="Rectangle 174"/>
          <p:cNvSpPr/>
          <p:nvPr/>
        </p:nvSpPr>
        <p:spPr>
          <a:xfrm>
            <a:off x="2096822" y="3955214"/>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8" name="Rectangle 177"/>
          <p:cNvSpPr/>
          <p:nvPr/>
        </p:nvSpPr>
        <p:spPr>
          <a:xfrm>
            <a:off x="2096822" y="3448982"/>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79" name="Rectangle 178"/>
          <p:cNvSpPr/>
          <p:nvPr/>
        </p:nvSpPr>
        <p:spPr>
          <a:xfrm>
            <a:off x="2096822" y="3617727"/>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2" name="Rectangle 181"/>
          <p:cNvSpPr/>
          <p:nvPr/>
        </p:nvSpPr>
        <p:spPr>
          <a:xfrm>
            <a:off x="2096822" y="4798932"/>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3" name="Rectangle 182"/>
          <p:cNvSpPr/>
          <p:nvPr/>
        </p:nvSpPr>
        <p:spPr>
          <a:xfrm>
            <a:off x="2096822" y="4967663"/>
            <a:ext cx="671296"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7" name="Rectangle 186"/>
          <p:cNvSpPr/>
          <p:nvPr/>
        </p:nvSpPr>
        <p:spPr>
          <a:xfrm>
            <a:off x="3176657" y="277400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8" name="Rectangle 187"/>
          <p:cNvSpPr/>
          <p:nvPr/>
        </p:nvSpPr>
        <p:spPr>
          <a:xfrm>
            <a:off x="3176657" y="294275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89" name="Rectangle 188"/>
          <p:cNvSpPr/>
          <p:nvPr/>
        </p:nvSpPr>
        <p:spPr>
          <a:xfrm>
            <a:off x="3176657" y="243652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0" name="Rectangle 189"/>
          <p:cNvSpPr/>
          <p:nvPr/>
        </p:nvSpPr>
        <p:spPr>
          <a:xfrm>
            <a:off x="3176657" y="2605265"/>
            <a:ext cx="671296" cy="113158"/>
          </a:xfrm>
          <a:prstGeom prst="rect">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1" name="Rectangle 190"/>
          <p:cNvSpPr/>
          <p:nvPr/>
        </p:nvSpPr>
        <p:spPr>
          <a:xfrm>
            <a:off x="3176657" y="209903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2" name="Rectangle 191"/>
          <p:cNvSpPr/>
          <p:nvPr/>
        </p:nvSpPr>
        <p:spPr>
          <a:xfrm>
            <a:off x="3176657" y="226777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3" name="Rectangle 192"/>
          <p:cNvSpPr/>
          <p:nvPr/>
        </p:nvSpPr>
        <p:spPr>
          <a:xfrm>
            <a:off x="3176657" y="176154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4" name="Rectangle 193"/>
          <p:cNvSpPr/>
          <p:nvPr/>
        </p:nvSpPr>
        <p:spPr>
          <a:xfrm>
            <a:off x="3176657" y="193029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5" name="Rectangle 194"/>
          <p:cNvSpPr/>
          <p:nvPr/>
        </p:nvSpPr>
        <p:spPr>
          <a:xfrm>
            <a:off x="3176657" y="3111495"/>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6" name="Rectangle 195"/>
          <p:cNvSpPr/>
          <p:nvPr/>
        </p:nvSpPr>
        <p:spPr>
          <a:xfrm>
            <a:off x="3176657" y="328023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7" name="Rectangle 196"/>
          <p:cNvSpPr/>
          <p:nvPr/>
        </p:nvSpPr>
        <p:spPr>
          <a:xfrm>
            <a:off x="3176657" y="446144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8" name="Rectangle 197"/>
          <p:cNvSpPr/>
          <p:nvPr/>
        </p:nvSpPr>
        <p:spPr>
          <a:xfrm>
            <a:off x="3176657" y="463018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99" name="Rectangle 198"/>
          <p:cNvSpPr/>
          <p:nvPr/>
        </p:nvSpPr>
        <p:spPr>
          <a:xfrm>
            <a:off x="3176657" y="412395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0" name="Rectangle 199"/>
          <p:cNvSpPr/>
          <p:nvPr/>
        </p:nvSpPr>
        <p:spPr>
          <a:xfrm>
            <a:off x="3176657" y="429270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1" name="Rectangle 200"/>
          <p:cNvSpPr/>
          <p:nvPr/>
        </p:nvSpPr>
        <p:spPr>
          <a:xfrm>
            <a:off x="3176657" y="378647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2" name="Rectangle 201"/>
          <p:cNvSpPr/>
          <p:nvPr/>
        </p:nvSpPr>
        <p:spPr>
          <a:xfrm>
            <a:off x="3176657" y="395521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3" name="Rectangle 202"/>
          <p:cNvSpPr/>
          <p:nvPr/>
        </p:nvSpPr>
        <p:spPr>
          <a:xfrm>
            <a:off x="3176657" y="344898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4" name="Rectangle 203"/>
          <p:cNvSpPr/>
          <p:nvPr/>
        </p:nvSpPr>
        <p:spPr>
          <a:xfrm>
            <a:off x="3176657" y="361772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5" name="Rectangle 204"/>
          <p:cNvSpPr/>
          <p:nvPr/>
        </p:nvSpPr>
        <p:spPr>
          <a:xfrm>
            <a:off x="3176657" y="479893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6" name="Rectangle 205"/>
          <p:cNvSpPr/>
          <p:nvPr/>
        </p:nvSpPr>
        <p:spPr>
          <a:xfrm>
            <a:off x="3176657" y="496766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7" name="Rectangle 206"/>
          <p:cNvSpPr/>
          <p:nvPr/>
        </p:nvSpPr>
        <p:spPr>
          <a:xfrm>
            <a:off x="4256495" y="277400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8" name="Rectangle 207"/>
          <p:cNvSpPr/>
          <p:nvPr/>
        </p:nvSpPr>
        <p:spPr>
          <a:xfrm>
            <a:off x="4256495" y="2942752"/>
            <a:ext cx="671296"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9" name="Rectangle 208"/>
          <p:cNvSpPr/>
          <p:nvPr/>
        </p:nvSpPr>
        <p:spPr>
          <a:xfrm>
            <a:off x="4256495" y="243652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0" name="Rectangle 209"/>
          <p:cNvSpPr/>
          <p:nvPr/>
        </p:nvSpPr>
        <p:spPr>
          <a:xfrm>
            <a:off x="4256495" y="2605265"/>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1" name="Rectangle 210"/>
          <p:cNvSpPr/>
          <p:nvPr/>
        </p:nvSpPr>
        <p:spPr>
          <a:xfrm>
            <a:off x="4256495" y="209903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2" name="Rectangle 211"/>
          <p:cNvSpPr/>
          <p:nvPr/>
        </p:nvSpPr>
        <p:spPr>
          <a:xfrm>
            <a:off x="4256495" y="226777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3" name="Rectangle 212"/>
          <p:cNvSpPr/>
          <p:nvPr/>
        </p:nvSpPr>
        <p:spPr>
          <a:xfrm>
            <a:off x="4256495" y="176154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4" name="Rectangle 213"/>
          <p:cNvSpPr/>
          <p:nvPr/>
        </p:nvSpPr>
        <p:spPr>
          <a:xfrm>
            <a:off x="4256495" y="193029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5" name="Rectangle 214"/>
          <p:cNvSpPr/>
          <p:nvPr/>
        </p:nvSpPr>
        <p:spPr>
          <a:xfrm>
            <a:off x="4256495" y="3111495"/>
            <a:ext cx="671296"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6" name="Rectangle 215"/>
          <p:cNvSpPr/>
          <p:nvPr/>
        </p:nvSpPr>
        <p:spPr>
          <a:xfrm>
            <a:off x="4256495" y="3280239"/>
            <a:ext cx="671296"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7" name="Rectangle 216"/>
          <p:cNvSpPr/>
          <p:nvPr/>
        </p:nvSpPr>
        <p:spPr>
          <a:xfrm>
            <a:off x="4256495" y="446144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8" name="Rectangle 217"/>
          <p:cNvSpPr/>
          <p:nvPr/>
        </p:nvSpPr>
        <p:spPr>
          <a:xfrm>
            <a:off x="4256495" y="463018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19" name="Rectangle 218"/>
          <p:cNvSpPr/>
          <p:nvPr/>
        </p:nvSpPr>
        <p:spPr>
          <a:xfrm>
            <a:off x="4256495" y="412395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0" name="Rectangle 219"/>
          <p:cNvSpPr/>
          <p:nvPr/>
        </p:nvSpPr>
        <p:spPr>
          <a:xfrm>
            <a:off x="4256495" y="429270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1" name="Rectangle 220"/>
          <p:cNvSpPr/>
          <p:nvPr/>
        </p:nvSpPr>
        <p:spPr>
          <a:xfrm>
            <a:off x="4256495" y="378647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2" name="Rectangle 221"/>
          <p:cNvSpPr/>
          <p:nvPr/>
        </p:nvSpPr>
        <p:spPr>
          <a:xfrm>
            <a:off x="4256495" y="395521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3" name="Rectangle 222"/>
          <p:cNvSpPr/>
          <p:nvPr/>
        </p:nvSpPr>
        <p:spPr>
          <a:xfrm>
            <a:off x="4256495" y="3448982"/>
            <a:ext cx="671296"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4" name="Rectangle 223"/>
          <p:cNvSpPr/>
          <p:nvPr/>
        </p:nvSpPr>
        <p:spPr>
          <a:xfrm>
            <a:off x="4256495" y="361772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5" name="Rectangle 224"/>
          <p:cNvSpPr/>
          <p:nvPr/>
        </p:nvSpPr>
        <p:spPr>
          <a:xfrm>
            <a:off x="4256495" y="479893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6" name="Rectangle 225"/>
          <p:cNvSpPr/>
          <p:nvPr/>
        </p:nvSpPr>
        <p:spPr>
          <a:xfrm>
            <a:off x="4256495" y="496766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7" name="Rectangle 226"/>
          <p:cNvSpPr/>
          <p:nvPr/>
        </p:nvSpPr>
        <p:spPr>
          <a:xfrm>
            <a:off x="5336332" y="277400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8" name="Rectangle 227"/>
          <p:cNvSpPr/>
          <p:nvPr/>
        </p:nvSpPr>
        <p:spPr>
          <a:xfrm>
            <a:off x="5336332" y="294275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29" name="Rectangle 228"/>
          <p:cNvSpPr/>
          <p:nvPr/>
        </p:nvSpPr>
        <p:spPr>
          <a:xfrm>
            <a:off x="5336332" y="243652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0" name="Rectangle 229"/>
          <p:cNvSpPr/>
          <p:nvPr/>
        </p:nvSpPr>
        <p:spPr>
          <a:xfrm>
            <a:off x="5336332" y="2605265"/>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1" name="Rectangle 230"/>
          <p:cNvSpPr/>
          <p:nvPr/>
        </p:nvSpPr>
        <p:spPr>
          <a:xfrm>
            <a:off x="5336332" y="209903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2" name="Rectangle 231"/>
          <p:cNvSpPr/>
          <p:nvPr/>
        </p:nvSpPr>
        <p:spPr>
          <a:xfrm>
            <a:off x="5336332" y="226777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3" name="Rectangle 232"/>
          <p:cNvSpPr/>
          <p:nvPr/>
        </p:nvSpPr>
        <p:spPr>
          <a:xfrm>
            <a:off x="5336332" y="176154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4" name="Rectangle 233"/>
          <p:cNvSpPr/>
          <p:nvPr/>
        </p:nvSpPr>
        <p:spPr>
          <a:xfrm>
            <a:off x="5336332" y="193029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5" name="Rectangle 234"/>
          <p:cNvSpPr/>
          <p:nvPr/>
        </p:nvSpPr>
        <p:spPr>
          <a:xfrm>
            <a:off x="5336332" y="3111495"/>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6" name="Rectangle 235"/>
          <p:cNvSpPr/>
          <p:nvPr/>
        </p:nvSpPr>
        <p:spPr>
          <a:xfrm>
            <a:off x="5336332" y="3280239"/>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7" name="Rectangle 236"/>
          <p:cNvSpPr/>
          <p:nvPr/>
        </p:nvSpPr>
        <p:spPr>
          <a:xfrm>
            <a:off x="5336332" y="446144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8" name="Rectangle 237"/>
          <p:cNvSpPr/>
          <p:nvPr/>
        </p:nvSpPr>
        <p:spPr>
          <a:xfrm>
            <a:off x="5336332" y="463018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39" name="Rectangle 238"/>
          <p:cNvSpPr/>
          <p:nvPr/>
        </p:nvSpPr>
        <p:spPr>
          <a:xfrm>
            <a:off x="5336332" y="412395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0" name="Rectangle 239"/>
          <p:cNvSpPr/>
          <p:nvPr/>
        </p:nvSpPr>
        <p:spPr>
          <a:xfrm>
            <a:off x="5336332" y="429270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1" name="Rectangle 240"/>
          <p:cNvSpPr/>
          <p:nvPr/>
        </p:nvSpPr>
        <p:spPr>
          <a:xfrm>
            <a:off x="5336332" y="3786470"/>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2" name="Rectangle 241"/>
          <p:cNvSpPr/>
          <p:nvPr/>
        </p:nvSpPr>
        <p:spPr>
          <a:xfrm>
            <a:off x="5336332" y="3955214"/>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3" name="Rectangle 242"/>
          <p:cNvSpPr/>
          <p:nvPr/>
        </p:nvSpPr>
        <p:spPr>
          <a:xfrm>
            <a:off x="5336332" y="344898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4" name="Rectangle 243"/>
          <p:cNvSpPr/>
          <p:nvPr/>
        </p:nvSpPr>
        <p:spPr>
          <a:xfrm>
            <a:off x="5336332" y="3617727"/>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5" name="Rectangle 244"/>
          <p:cNvSpPr/>
          <p:nvPr/>
        </p:nvSpPr>
        <p:spPr>
          <a:xfrm>
            <a:off x="5336332" y="4798932"/>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6" name="Rectangle 245"/>
          <p:cNvSpPr/>
          <p:nvPr/>
        </p:nvSpPr>
        <p:spPr>
          <a:xfrm>
            <a:off x="5336332" y="4967663"/>
            <a:ext cx="671296" cy="11315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47" name="Rectangle 246"/>
          <p:cNvSpPr/>
          <p:nvPr/>
        </p:nvSpPr>
        <p:spPr>
          <a:xfrm>
            <a:off x="1016985" y="4461444"/>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48" name="Rectangle 247"/>
          <p:cNvSpPr/>
          <p:nvPr/>
        </p:nvSpPr>
        <p:spPr>
          <a:xfrm>
            <a:off x="1016985" y="4630187"/>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49" name="Rectangle 248"/>
          <p:cNvSpPr/>
          <p:nvPr/>
        </p:nvSpPr>
        <p:spPr>
          <a:xfrm>
            <a:off x="1016985" y="4123957"/>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0" name="Rectangle 249"/>
          <p:cNvSpPr/>
          <p:nvPr/>
        </p:nvSpPr>
        <p:spPr>
          <a:xfrm>
            <a:off x="1016985" y="4292700"/>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1" name="Rectangle 250"/>
          <p:cNvSpPr/>
          <p:nvPr/>
        </p:nvSpPr>
        <p:spPr>
          <a:xfrm>
            <a:off x="1016985" y="3955214"/>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2" name="Rectangle 251"/>
          <p:cNvSpPr/>
          <p:nvPr/>
        </p:nvSpPr>
        <p:spPr>
          <a:xfrm>
            <a:off x="1016985" y="4798933"/>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3" name="Rectangle 252"/>
          <p:cNvSpPr/>
          <p:nvPr/>
        </p:nvSpPr>
        <p:spPr>
          <a:xfrm>
            <a:off x="1016985" y="4967662"/>
            <a:ext cx="671297" cy="113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4" name="Rectangle 253"/>
          <p:cNvSpPr/>
          <p:nvPr/>
        </p:nvSpPr>
        <p:spPr>
          <a:xfrm>
            <a:off x="2096822" y="4461444"/>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5" name="Rectangle 254"/>
          <p:cNvSpPr/>
          <p:nvPr/>
        </p:nvSpPr>
        <p:spPr>
          <a:xfrm>
            <a:off x="2096822" y="4630187"/>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6" name="Rectangle 255"/>
          <p:cNvSpPr/>
          <p:nvPr/>
        </p:nvSpPr>
        <p:spPr>
          <a:xfrm>
            <a:off x="2096822" y="4292700"/>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7" name="Rectangle 256"/>
          <p:cNvSpPr/>
          <p:nvPr/>
        </p:nvSpPr>
        <p:spPr>
          <a:xfrm>
            <a:off x="2096822" y="4798933"/>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8" name="Rectangle 257"/>
          <p:cNvSpPr/>
          <p:nvPr/>
        </p:nvSpPr>
        <p:spPr>
          <a:xfrm>
            <a:off x="2096822" y="4967662"/>
            <a:ext cx="671297" cy="1131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59" name="Rectangle 258"/>
          <p:cNvSpPr/>
          <p:nvPr/>
        </p:nvSpPr>
        <p:spPr>
          <a:xfrm>
            <a:off x="3176658" y="2774008"/>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0" name="Rectangle 259"/>
          <p:cNvSpPr/>
          <p:nvPr/>
        </p:nvSpPr>
        <p:spPr>
          <a:xfrm>
            <a:off x="3176658" y="2942751"/>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1" name="Rectangle 260"/>
          <p:cNvSpPr/>
          <p:nvPr/>
        </p:nvSpPr>
        <p:spPr>
          <a:xfrm>
            <a:off x="3176658" y="3111496"/>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2" name="Rectangle 261"/>
          <p:cNvSpPr/>
          <p:nvPr/>
        </p:nvSpPr>
        <p:spPr>
          <a:xfrm>
            <a:off x="3176658" y="3280239"/>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3" name="Rectangle 262"/>
          <p:cNvSpPr/>
          <p:nvPr/>
        </p:nvSpPr>
        <p:spPr>
          <a:xfrm>
            <a:off x="3176658" y="4461444"/>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4" name="Rectangle 263"/>
          <p:cNvSpPr/>
          <p:nvPr/>
        </p:nvSpPr>
        <p:spPr>
          <a:xfrm>
            <a:off x="3176658" y="4630187"/>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5" name="Rectangle 264"/>
          <p:cNvSpPr/>
          <p:nvPr/>
        </p:nvSpPr>
        <p:spPr>
          <a:xfrm>
            <a:off x="3176658" y="4123957"/>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6" name="Rectangle 265"/>
          <p:cNvSpPr/>
          <p:nvPr/>
        </p:nvSpPr>
        <p:spPr>
          <a:xfrm>
            <a:off x="3176658" y="4292700"/>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7" name="Rectangle 266"/>
          <p:cNvSpPr/>
          <p:nvPr/>
        </p:nvSpPr>
        <p:spPr>
          <a:xfrm>
            <a:off x="3176658" y="3786470"/>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8" name="Rectangle 267"/>
          <p:cNvSpPr/>
          <p:nvPr/>
        </p:nvSpPr>
        <p:spPr>
          <a:xfrm>
            <a:off x="3176658" y="3955214"/>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69" name="Rectangle 268"/>
          <p:cNvSpPr/>
          <p:nvPr/>
        </p:nvSpPr>
        <p:spPr>
          <a:xfrm>
            <a:off x="3176658" y="3448982"/>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0" name="Rectangle 269"/>
          <p:cNvSpPr/>
          <p:nvPr/>
        </p:nvSpPr>
        <p:spPr>
          <a:xfrm>
            <a:off x="3176658" y="3617727"/>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1" name="Rectangle 270"/>
          <p:cNvSpPr/>
          <p:nvPr/>
        </p:nvSpPr>
        <p:spPr>
          <a:xfrm>
            <a:off x="3176658" y="4798933"/>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2" name="Rectangle 271"/>
          <p:cNvSpPr/>
          <p:nvPr/>
        </p:nvSpPr>
        <p:spPr>
          <a:xfrm>
            <a:off x="3176658" y="4967662"/>
            <a:ext cx="671297" cy="11315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3" name="Rectangle 272"/>
          <p:cNvSpPr/>
          <p:nvPr/>
        </p:nvSpPr>
        <p:spPr>
          <a:xfrm>
            <a:off x="4256496" y="4461444"/>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4" name="Rectangle 273"/>
          <p:cNvSpPr/>
          <p:nvPr/>
        </p:nvSpPr>
        <p:spPr>
          <a:xfrm>
            <a:off x="4256496" y="4630187"/>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5" name="Rectangle 274"/>
          <p:cNvSpPr/>
          <p:nvPr/>
        </p:nvSpPr>
        <p:spPr>
          <a:xfrm>
            <a:off x="4256496" y="4123957"/>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6" name="Rectangle 275"/>
          <p:cNvSpPr/>
          <p:nvPr/>
        </p:nvSpPr>
        <p:spPr>
          <a:xfrm>
            <a:off x="4256496" y="4292700"/>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7" name="Rectangle 276"/>
          <p:cNvSpPr/>
          <p:nvPr/>
        </p:nvSpPr>
        <p:spPr>
          <a:xfrm>
            <a:off x="4256496" y="3786470"/>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8" name="Rectangle 277"/>
          <p:cNvSpPr/>
          <p:nvPr/>
        </p:nvSpPr>
        <p:spPr>
          <a:xfrm>
            <a:off x="4256496" y="3955214"/>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79" name="Rectangle 278"/>
          <p:cNvSpPr/>
          <p:nvPr/>
        </p:nvSpPr>
        <p:spPr>
          <a:xfrm>
            <a:off x="4256496" y="3617727"/>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0" name="Rectangle 279"/>
          <p:cNvSpPr/>
          <p:nvPr/>
        </p:nvSpPr>
        <p:spPr>
          <a:xfrm>
            <a:off x="4256496" y="4798933"/>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1" name="Rectangle 280"/>
          <p:cNvSpPr/>
          <p:nvPr/>
        </p:nvSpPr>
        <p:spPr>
          <a:xfrm>
            <a:off x="4256496" y="4967662"/>
            <a:ext cx="671297" cy="11315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2" name="Rectangle 281"/>
          <p:cNvSpPr/>
          <p:nvPr/>
        </p:nvSpPr>
        <p:spPr>
          <a:xfrm>
            <a:off x="5336333" y="2774008"/>
            <a:ext cx="671297" cy="113158"/>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3" name="Rectangle 282"/>
          <p:cNvSpPr/>
          <p:nvPr/>
        </p:nvSpPr>
        <p:spPr>
          <a:xfrm>
            <a:off x="5336333" y="2942751"/>
            <a:ext cx="671297" cy="113158"/>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4" name="Rectangle 283"/>
          <p:cNvSpPr/>
          <p:nvPr/>
        </p:nvSpPr>
        <p:spPr>
          <a:xfrm>
            <a:off x="5336333" y="2436521"/>
            <a:ext cx="671297" cy="113158"/>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5" name="Rectangle 284"/>
          <p:cNvSpPr/>
          <p:nvPr/>
        </p:nvSpPr>
        <p:spPr>
          <a:xfrm>
            <a:off x="5336333" y="2605265"/>
            <a:ext cx="671297" cy="113158"/>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6" name="Rectangle 285"/>
          <p:cNvSpPr/>
          <p:nvPr/>
        </p:nvSpPr>
        <p:spPr>
          <a:xfrm>
            <a:off x="5336333" y="3111496"/>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7" name="Rectangle 286"/>
          <p:cNvSpPr/>
          <p:nvPr/>
        </p:nvSpPr>
        <p:spPr>
          <a:xfrm>
            <a:off x="5336333" y="3280239"/>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8" name="Rectangle 287"/>
          <p:cNvSpPr/>
          <p:nvPr/>
        </p:nvSpPr>
        <p:spPr>
          <a:xfrm>
            <a:off x="5336333" y="4461444"/>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89" name="Rectangle 288"/>
          <p:cNvSpPr/>
          <p:nvPr/>
        </p:nvSpPr>
        <p:spPr>
          <a:xfrm>
            <a:off x="5336333" y="4630187"/>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0" name="Rectangle 289"/>
          <p:cNvSpPr/>
          <p:nvPr/>
        </p:nvSpPr>
        <p:spPr>
          <a:xfrm>
            <a:off x="5336333" y="4123957"/>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1" name="Rectangle 290"/>
          <p:cNvSpPr/>
          <p:nvPr/>
        </p:nvSpPr>
        <p:spPr>
          <a:xfrm>
            <a:off x="5336333" y="4292700"/>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2" name="Rectangle 291"/>
          <p:cNvSpPr/>
          <p:nvPr/>
        </p:nvSpPr>
        <p:spPr>
          <a:xfrm>
            <a:off x="5336333" y="3786470"/>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3" name="Rectangle 292"/>
          <p:cNvSpPr/>
          <p:nvPr/>
        </p:nvSpPr>
        <p:spPr>
          <a:xfrm>
            <a:off x="5336333" y="3955214"/>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4" name="Rectangle 293"/>
          <p:cNvSpPr/>
          <p:nvPr/>
        </p:nvSpPr>
        <p:spPr>
          <a:xfrm>
            <a:off x="5336333" y="3448982"/>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5" name="Rectangle 294"/>
          <p:cNvSpPr/>
          <p:nvPr/>
        </p:nvSpPr>
        <p:spPr>
          <a:xfrm>
            <a:off x="5336333" y="3617727"/>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6" name="Rectangle 295"/>
          <p:cNvSpPr/>
          <p:nvPr/>
        </p:nvSpPr>
        <p:spPr>
          <a:xfrm>
            <a:off x="5336333" y="4798933"/>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7" name="Rectangle 296"/>
          <p:cNvSpPr/>
          <p:nvPr/>
        </p:nvSpPr>
        <p:spPr>
          <a:xfrm>
            <a:off x="5336333" y="4967662"/>
            <a:ext cx="671297" cy="11315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200" dirty="0"/>
          </a:p>
        </p:txBody>
      </p:sp>
      <p:sp>
        <p:nvSpPr>
          <p:cNvPr id="298" name="TextBox 297"/>
          <p:cNvSpPr txBox="1"/>
          <p:nvPr/>
        </p:nvSpPr>
        <p:spPr>
          <a:xfrm>
            <a:off x="901050" y="1256559"/>
            <a:ext cx="891554" cy="423175"/>
          </a:xfrm>
          <a:prstGeom prst="rect">
            <a:avLst/>
          </a:prstGeom>
          <a:noFill/>
        </p:spPr>
        <p:txBody>
          <a:bodyPr wrap="none" lIns="91422" tIns="45711" rIns="91422" bIns="45711" rtlCol="0">
            <a:spAutoFit/>
          </a:bodyPr>
          <a:lstStyle/>
          <a:p>
            <a:pPr algn="ctr"/>
            <a:r>
              <a:rPr lang="en-US" sz="2150" dirty="0"/>
              <a:t>100%</a:t>
            </a:r>
          </a:p>
        </p:txBody>
      </p:sp>
      <p:sp>
        <p:nvSpPr>
          <p:cNvPr id="299" name="TextBox 298"/>
          <p:cNvSpPr txBox="1"/>
          <p:nvPr/>
        </p:nvSpPr>
        <p:spPr>
          <a:xfrm>
            <a:off x="2048282" y="1232635"/>
            <a:ext cx="737666" cy="423175"/>
          </a:xfrm>
          <a:prstGeom prst="rect">
            <a:avLst/>
          </a:prstGeom>
          <a:noFill/>
        </p:spPr>
        <p:txBody>
          <a:bodyPr wrap="none" lIns="91422" tIns="45711" rIns="91422" bIns="45711" rtlCol="0">
            <a:spAutoFit/>
          </a:bodyPr>
          <a:lstStyle/>
          <a:p>
            <a:pPr algn="ctr"/>
            <a:r>
              <a:rPr lang="en-US" sz="2150" dirty="0"/>
              <a:t>86%</a:t>
            </a:r>
          </a:p>
        </p:txBody>
      </p:sp>
      <p:sp>
        <p:nvSpPr>
          <p:cNvPr id="300" name="TextBox 299"/>
          <p:cNvSpPr txBox="1"/>
          <p:nvPr/>
        </p:nvSpPr>
        <p:spPr>
          <a:xfrm>
            <a:off x="3134409" y="1232635"/>
            <a:ext cx="737666" cy="423175"/>
          </a:xfrm>
          <a:prstGeom prst="rect">
            <a:avLst/>
          </a:prstGeom>
          <a:noFill/>
        </p:spPr>
        <p:txBody>
          <a:bodyPr wrap="none" lIns="91422" tIns="45711" rIns="91422" bIns="45711" rtlCol="0">
            <a:spAutoFit/>
          </a:bodyPr>
          <a:lstStyle/>
          <a:p>
            <a:pPr algn="ctr"/>
            <a:r>
              <a:rPr lang="en-US" sz="2150" dirty="0"/>
              <a:t>71%</a:t>
            </a:r>
          </a:p>
        </p:txBody>
      </p:sp>
      <p:sp>
        <p:nvSpPr>
          <p:cNvPr id="301" name="TextBox 300"/>
          <p:cNvSpPr txBox="1"/>
          <p:nvPr/>
        </p:nvSpPr>
        <p:spPr>
          <a:xfrm>
            <a:off x="4230067" y="1232635"/>
            <a:ext cx="737666" cy="423175"/>
          </a:xfrm>
          <a:prstGeom prst="rect">
            <a:avLst/>
          </a:prstGeom>
          <a:noFill/>
        </p:spPr>
        <p:txBody>
          <a:bodyPr wrap="none" lIns="91422" tIns="45711" rIns="91422" bIns="45711" rtlCol="0">
            <a:spAutoFit/>
          </a:bodyPr>
          <a:lstStyle/>
          <a:p>
            <a:pPr algn="ctr"/>
            <a:r>
              <a:rPr lang="en-US" sz="2150" dirty="0"/>
              <a:t>68%</a:t>
            </a:r>
          </a:p>
        </p:txBody>
      </p:sp>
      <p:sp>
        <p:nvSpPr>
          <p:cNvPr id="302" name="TextBox 301"/>
          <p:cNvSpPr txBox="1"/>
          <p:nvPr/>
        </p:nvSpPr>
        <p:spPr>
          <a:xfrm>
            <a:off x="5300952" y="1232635"/>
            <a:ext cx="737666" cy="423175"/>
          </a:xfrm>
          <a:prstGeom prst="rect">
            <a:avLst/>
          </a:prstGeom>
          <a:noFill/>
        </p:spPr>
        <p:txBody>
          <a:bodyPr wrap="none" lIns="91422" tIns="45711" rIns="91422" bIns="45711" rtlCol="0">
            <a:spAutoFit/>
          </a:bodyPr>
          <a:lstStyle/>
          <a:p>
            <a:pPr algn="ctr"/>
            <a:r>
              <a:rPr lang="en-US" sz="2150" dirty="0"/>
              <a:t>65%</a:t>
            </a:r>
          </a:p>
        </p:txBody>
      </p:sp>
      <p:sp>
        <p:nvSpPr>
          <p:cNvPr id="186" name="Rectangle 185">
            <a:extLst>
              <a:ext uri="{FF2B5EF4-FFF2-40B4-BE49-F238E27FC236}">
                <a16:creationId xmlns:a16="http://schemas.microsoft.com/office/drawing/2014/main" id="{606CC440-541A-4962-9237-6C070F8D563B}"/>
              </a:ext>
            </a:extLst>
          </p:cNvPr>
          <p:cNvSpPr/>
          <p:nvPr/>
        </p:nvSpPr>
        <p:spPr>
          <a:xfrm>
            <a:off x="7608494" y="1818154"/>
            <a:ext cx="3820319" cy="523226"/>
          </a:xfrm>
          <a:prstGeom prst="rect">
            <a:avLst/>
          </a:prstGeom>
        </p:spPr>
        <p:txBody>
          <a:bodyPr wrap="square" lIns="91445" tIns="45723" rIns="91445" bIns="45723">
            <a:spAutoFit/>
          </a:bodyPr>
          <a:lstStyle/>
          <a:p>
            <a:r>
              <a:rPr lang="en-US" sz="1400" dirty="0">
                <a:solidFill>
                  <a:schemeClr val="accent1">
                    <a:lumMod val="75000"/>
                  </a:schemeClr>
                </a:solidFill>
                <a:cs typeface="Lato Light"/>
              </a:rPr>
              <a:t>84% access social media primarily via Smartphone</a:t>
            </a:r>
          </a:p>
        </p:txBody>
      </p:sp>
      <p:sp>
        <p:nvSpPr>
          <p:cNvPr id="303" name="Rectangle 302">
            <a:extLst>
              <a:ext uri="{FF2B5EF4-FFF2-40B4-BE49-F238E27FC236}">
                <a16:creationId xmlns:a16="http://schemas.microsoft.com/office/drawing/2014/main" id="{1B41949B-20EA-460E-8359-17681C038903}"/>
              </a:ext>
            </a:extLst>
          </p:cNvPr>
          <p:cNvSpPr/>
          <p:nvPr/>
        </p:nvSpPr>
        <p:spPr>
          <a:xfrm>
            <a:off x="7608494" y="2717500"/>
            <a:ext cx="3820319" cy="307783"/>
          </a:xfrm>
          <a:prstGeom prst="rect">
            <a:avLst/>
          </a:prstGeom>
        </p:spPr>
        <p:txBody>
          <a:bodyPr wrap="square" lIns="91445" tIns="45723" rIns="91445" bIns="45723">
            <a:spAutoFit/>
          </a:bodyPr>
          <a:lstStyle/>
          <a:p>
            <a:r>
              <a:rPr lang="en-US" sz="1400" dirty="0">
                <a:solidFill>
                  <a:schemeClr val="accent2"/>
                </a:solidFill>
                <a:cs typeface="Lato Light"/>
              </a:rPr>
              <a:t>All Web interaction should be responsive</a:t>
            </a:r>
          </a:p>
        </p:txBody>
      </p:sp>
      <p:sp>
        <p:nvSpPr>
          <p:cNvPr id="304" name="Rectangle 303">
            <a:extLst>
              <a:ext uri="{FF2B5EF4-FFF2-40B4-BE49-F238E27FC236}">
                <a16:creationId xmlns:a16="http://schemas.microsoft.com/office/drawing/2014/main" id="{68ED2745-9212-4CC1-857E-E84C38D6266F}"/>
              </a:ext>
            </a:extLst>
          </p:cNvPr>
          <p:cNvSpPr/>
          <p:nvPr/>
        </p:nvSpPr>
        <p:spPr>
          <a:xfrm>
            <a:off x="7608494" y="3573793"/>
            <a:ext cx="3820319" cy="307783"/>
          </a:xfrm>
          <a:prstGeom prst="rect">
            <a:avLst/>
          </a:prstGeom>
        </p:spPr>
        <p:txBody>
          <a:bodyPr wrap="square" lIns="91445" tIns="45723" rIns="91445" bIns="45723">
            <a:spAutoFit/>
          </a:bodyPr>
          <a:lstStyle/>
          <a:p>
            <a:r>
              <a:rPr lang="en-US" sz="1400" dirty="0">
                <a:solidFill>
                  <a:schemeClr val="accent3"/>
                </a:solidFill>
                <a:cs typeface="Lato Light"/>
              </a:rPr>
              <a:t>71% visit social media sites 3+ times per day</a:t>
            </a:r>
          </a:p>
        </p:txBody>
      </p:sp>
      <p:sp>
        <p:nvSpPr>
          <p:cNvPr id="305" name="Rectangle 304">
            <a:extLst>
              <a:ext uri="{FF2B5EF4-FFF2-40B4-BE49-F238E27FC236}">
                <a16:creationId xmlns:a16="http://schemas.microsoft.com/office/drawing/2014/main" id="{3C56189F-B5C9-484D-9CF0-47787F73BAC2}"/>
              </a:ext>
            </a:extLst>
          </p:cNvPr>
          <p:cNvSpPr/>
          <p:nvPr/>
        </p:nvSpPr>
        <p:spPr>
          <a:xfrm>
            <a:off x="7608494" y="4529675"/>
            <a:ext cx="3820319" cy="307783"/>
          </a:xfrm>
          <a:prstGeom prst="rect">
            <a:avLst/>
          </a:prstGeom>
        </p:spPr>
        <p:txBody>
          <a:bodyPr wrap="square" lIns="91445" tIns="45723" rIns="91445" bIns="45723">
            <a:spAutoFit/>
          </a:bodyPr>
          <a:lstStyle/>
          <a:p>
            <a:r>
              <a:rPr lang="en-US" sz="1400" dirty="0">
                <a:solidFill>
                  <a:schemeClr val="accent4"/>
                </a:solidFill>
                <a:cs typeface="Lato Light"/>
              </a:rPr>
              <a:t>66% of this are accessing via Smartphone</a:t>
            </a:r>
          </a:p>
        </p:txBody>
      </p:sp>
      <p:sp>
        <p:nvSpPr>
          <p:cNvPr id="306" name="Rectangle 305">
            <a:extLst>
              <a:ext uri="{FF2B5EF4-FFF2-40B4-BE49-F238E27FC236}">
                <a16:creationId xmlns:a16="http://schemas.microsoft.com/office/drawing/2014/main" id="{911EC9DA-A791-4FE6-ABE7-CD04E8B39194}"/>
              </a:ext>
            </a:extLst>
          </p:cNvPr>
          <p:cNvSpPr/>
          <p:nvPr/>
        </p:nvSpPr>
        <p:spPr>
          <a:xfrm>
            <a:off x="7579203" y="5296376"/>
            <a:ext cx="3820319" cy="523226"/>
          </a:xfrm>
          <a:prstGeom prst="rect">
            <a:avLst/>
          </a:prstGeom>
        </p:spPr>
        <p:txBody>
          <a:bodyPr wrap="square" lIns="91445" tIns="45723" rIns="91445" bIns="45723">
            <a:spAutoFit/>
          </a:bodyPr>
          <a:lstStyle/>
          <a:p>
            <a:r>
              <a:rPr lang="en-US" sz="1400" dirty="0">
                <a:solidFill>
                  <a:schemeClr val="accent5"/>
                </a:solidFill>
                <a:cs typeface="Lato Light"/>
              </a:rPr>
              <a:t>They spend over 7 hours a week – often used while watching TV.</a:t>
            </a:r>
          </a:p>
        </p:txBody>
      </p:sp>
      <p:sp>
        <p:nvSpPr>
          <p:cNvPr id="2" name="Oval 1">
            <a:extLst>
              <a:ext uri="{FF2B5EF4-FFF2-40B4-BE49-F238E27FC236}">
                <a16:creationId xmlns:a16="http://schemas.microsoft.com/office/drawing/2014/main" id="{D91219EF-C36A-4791-8F46-D4F4BFEEC82A}"/>
              </a:ext>
            </a:extLst>
          </p:cNvPr>
          <p:cNvSpPr/>
          <p:nvPr/>
        </p:nvSpPr>
        <p:spPr>
          <a:xfrm>
            <a:off x="884661" y="5171163"/>
            <a:ext cx="9144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CB569E5F-810D-4748-86D8-E00977A10646}"/>
              </a:ext>
            </a:extLst>
          </p:cNvPr>
          <p:cNvSpPr/>
          <p:nvPr/>
        </p:nvSpPr>
        <p:spPr>
          <a:xfrm>
            <a:off x="1994506" y="5155531"/>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Oval 306">
            <a:extLst>
              <a:ext uri="{FF2B5EF4-FFF2-40B4-BE49-F238E27FC236}">
                <a16:creationId xmlns:a16="http://schemas.microsoft.com/office/drawing/2014/main" id="{8930F829-7746-4519-AC1E-88F9B5F7C961}"/>
              </a:ext>
            </a:extLst>
          </p:cNvPr>
          <p:cNvSpPr/>
          <p:nvPr/>
        </p:nvSpPr>
        <p:spPr>
          <a:xfrm>
            <a:off x="3046042" y="5155531"/>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Oval 307">
            <a:extLst>
              <a:ext uri="{FF2B5EF4-FFF2-40B4-BE49-F238E27FC236}">
                <a16:creationId xmlns:a16="http://schemas.microsoft.com/office/drawing/2014/main" id="{4508E363-FAC3-4632-8CCE-79345B6B9BF1}"/>
              </a:ext>
            </a:extLst>
          </p:cNvPr>
          <p:cNvSpPr/>
          <p:nvPr/>
        </p:nvSpPr>
        <p:spPr>
          <a:xfrm>
            <a:off x="4104156" y="5131012"/>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Oval 308">
            <a:extLst>
              <a:ext uri="{FF2B5EF4-FFF2-40B4-BE49-F238E27FC236}">
                <a16:creationId xmlns:a16="http://schemas.microsoft.com/office/drawing/2014/main" id="{1C80EEC1-AD0A-4516-A1F3-E2BB6649E332}"/>
              </a:ext>
            </a:extLst>
          </p:cNvPr>
          <p:cNvSpPr/>
          <p:nvPr/>
        </p:nvSpPr>
        <p:spPr>
          <a:xfrm>
            <a:off x="5212585" y="5155531"/>
            <a:ext cx="914400" cy="914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 name="Freeform 144">
            <a:extLst>
              <a:ext uri="{FF2B5EF4-FFF2-40B4-BE49-F238E27FC236}">
                <a16:creationId xmlns:a16="http://schemas.microsoft.com/office/drawing/2014/main" id="{44CA4DA0-AF08-43A9-B971-22CD7E4EAEFF}"/>
              </a:ext>
            </a:extLst>
          </p:cNvPr>
          <p:cNvSpPr>
            <a:spLocks noChangeArrowheads="1"/>
          </p:cNvSpPr>
          <p:nvPr/>
        </p:nvSpPr>
        <p:spPr bwMode="auto">
          <a:xfrm>
            <a:off x="1147719" y="5303543"/>
            <a:ext cx="365018" cy="649640"/>
          </a:xfrm>
          <a:custGeom>
            <a:avLst/>
            <a:gdLst>
              <a:gd name="T0" fmla="*/ 177 w 354"/>
              <a:gd name="T1" fmla="*/ 545 h 634"/>
              <a:gd name="T2" fmla="*/ 177 w 354"/>
              <a:gd name="T3" fmla="*/ 545 h 634"/>
              <a:gd name="T4" fmla="*/ 221 w 354"/>
              <a:gd name="T5" fmla="*/ 516 h 634"/>
              <a:gd name="T6" fmla="*/ 177 w 354"/>
              <a:gd name="T7" fmla="*/ 471 h 634"/>
              <a:gd name="T8" fmla="*/ 147 w 354"/>
              <a:gd name="T9" fmla="*/ 516 h 634"/>
              <a:gd name="T10" fmla="*/ 177 w 354"/>
              <a:gd name="T11" fmla="*/ 545 h 634"/>
              <a:gd name="T12" fmla="*/ 280 w 354"/>
              <a:gd name="T13" fmla="*/ 0 h 634"/>
              <a:gd name="T14" fmla="*/ 280 w 354"/>
              <a:gd name="T15" fmla="*/ 0 h 634"/>
              <a:gd name="T16" fmla="*/ 89 w 354"/>
              <a:gd name="T17" fmla="*/ 0 h 634"/>
              <a:gd name="T18" fmla="*/ 0 w 354"/>
              <a:gd name="T19" fmla="*/ 74 h 634"/>
              <a:gd name="T20" fmla="*/ 0 w 354"/>
              <a:gd name="T21" fmla="*/ 545 h 634"/>
              <a:gd name="T22" fmla="*/ 89 w 354"/>
              <a:gd name="T23" fmla="*/ 633 h 634"/>
              <a:gd name="T24" fmla="*/ 280 w 354"/>
              <a:gd name="T25" fmla="*/ 633 h 634"/>
              <a:gd name="T26" fmla="*/ 353 w 354"/>
              <a:gd name="T27" fmla="*/ 545 h 634"/>
              <a:gd name="T28" fmla="*/ 353 w 354"/>
              <a:gd name="T29" fmla="*/ 74 h 634"/>
              <a:gd name="T30" fmla="*/ 280 w 354"/>
              <a:gd name="T31" fmla="*/ 0 h 634"/>
              <a:gd name="T32" fmla="*/ 324 w 354"/>
              <a:gd name="T33" fmla="*/ 545 h 634"/>
              <a:gd name="T34" fmla="*/ 324 w 354"/>
              <a:gd name="T35" fmla="*/ 545 h 634"/>
              <a:gd name="T36" fmla="*/ 280 w 354"/>
              <a:gd name="T37" fmla="*/ 589 h 634"/>
              <a:gd name="T38" fmla="*/ 89 w 354"/>
              <a:gd name="T39" fmla="*/ 589 h 634"/>
              <a:gd name="T40" fmla="*/ 44 w 354"/>
              <a:gd name="T41" fmla="*/ 545 h 634"/>
              <a:gd name="T42" fmla="*/ 44 w 354"/>
              <a:gd name="T43" fmla="*/ 427 h 634"/>
              <a:gd name="T44" fmla="*/ 324 w 354"/>
              <a:gd name="T45" fmla="*/ 427 h 634"/>
              <a:gd name="T46" fmla="*/ 324 w 354"/>
              <a:gd name="T47" fmla="*/ 545 h 634"/>
              <a:gd name="T48" fmla="*/ 324 w 354"/>
              <a:gd name="T49" fmla="*/ 398 h 634"/>
              <a:gd name="T50" fmla="*/ 324 w 354"/>
              <a:gd name="T51" fmla="*/ 398 h 634"/>
              <a:gd name="T52" fmla="*/ 44 w 354"/>
              <a:gd name="T53" fmla="*/ 398 h 634"/>
              <a:gd name="T54" fmla="*/ 44 w 354"/>
              <a:gd name="T55" fmla="*/ 133 h 634"/>
              <a:gd name="T56" fmla="*/ 324 w 354"/>
              <a:gd name="T57" fmla="*/ 133 h 634"/>
              <a:gd name="T58" fmla="*/ 324 w 354"/>
              <a:gd name="T59" fmla="*/ 398 h 634"/>
              <a:gd name="T60" fmla="*/ 324 w 354"/>
              <a:gd name="T61" fmla="*/ 103 h 634"/>
              <a:gd name="T62" fmla="*/ 324 w 354"/>
              <a:gd name="T63" fmla="*/ 103 h 634"/>
              <a:gd name="T64" fmla="*/ 44 w 354"/>
              <a:gd name="T65" fmla="*/ 103 h 634"/>
              <a:gd name="T66" fmla="*/ 44 w 354"/>
              <a:gd name="T67" fmla="*/ 74 h 634"/>
              <a:gd name="T68" fmla="*/ 89 w 354"/>
              <a:gd name="T69" fmla="*/ 44 h 634"/>
              <a:gd name="T70" fmla="*/ 280 w 354"/>
              <a:gd name="T71" fmla="*/ 44 h 634"/>
              <a:gd name="T72" fmla="*/ 324 w 354"/>
              <a:gd name="T73" fmla="*/ 74 h 634"/>
              <a:gd name="T74" fmla="*/ 324 w 354"/>
              <a:gd name="T75" fmla="*/ 103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4" h="634">
                <a:moveTo>
                  <a:pt x="177" y="545"/>
                </a:moveTo>
                <a:lnTo>
                  <a:pt x="177" y="545"/>
                </a:lnTo>
                <a:cubicBezTo>
                  <a:pt x="206" y="545"/>
                  <a:pt x="221" y="530"/>
                  <a:pt x="221" y="516"/>
                </a:cubicBezTo>
                <a:cubicBezTo>
                  <a:pt x="221" y="486"/>
                  <a:pt x="206" y="471"/>
                  <a:pt x="177" y="471"/>
                </a:cubicBezTo>
                <a:cubicBezTo>
                  <a:pt x="162" y="471"/>
                  <a:pt x="147" y="486"/>
                  <a:pt x="147" y="516"/>
                </a:cubicBezTo>
                <a:cubicBezTo>
                  <a:pt x="147" y="530"/>
                  <a:pt x="162" y="545"/>
                  <a:pt x="177" y="545"/>
                </a:cubicBezTo>
                <a:close/>
                <a:moveTo>
                  <a:pt x="280" y="0"/>
                </a:moveTo>
                <a:lnTo>
                  <a:pt x="280" y="0"/>
                </a:lnTo>
                <a:cubicBezTo>
                  <a:pt x="89" y="0"/>
                  <a:pt x="89" y="0"/>
                  <a:pt x="89" y="0"/>
                </a:cubicBezTo>
                <a:cubicBezTo>
                  <a:pt x="44" y="0"/>
                  <a:pt x="0" y="30"/>
                  <a:pt x="0" y="74"/>
                </a:cubicBezTo>
                <a:cubicBezTo>
                  <a:pt x="0" y="545"/>
                  <a:pt x="0" y="545"/>
                  <a:pt x="0" y="545"/>
                </a:cubicBezTo>
                <a:cubicBezTo>
                  <a:pt x="0" y="589"/>
                  <a:pt x="44" y="633"/>
                  <a:pt x="89" y="633"/>
                </a:cubicBezTo>
                <a:cubicBezTo>
                  <a:pt x="280" y="633"/>
                  <a:pt x="280" y="633"/>
                  <a:pt x="280" y="633"/>
                </a:cubicBezTo>
                <a:cubicBezTo>
                  <a:pt x="324" y="633"/>
                  <a:pt x="353" y="589"/>
                  <a:pt x="353" y="545"/>
                </a:cubicBezTo>
                <a:cubicBezTo>
                  <a:pt x="353" y="74"/>
                  <a:pt x="353" y="74"/>
                  <a:pt x="353" y="74"/>
                </a:cubicBezTo>
                <a:cubicBezTo>
                  <a:pt x="353" y="30"/>
                  <a:pt x="324" y="0"/>
                  <a:pt x="280" y="0"/>
                </a:cubicBezTo>
                <a:close/>
                <a:moveTo>
                  <a:pt x="324" y="545"/>
                </a:moveTo>
                <a:lnTo>
                  <a:pt x="324" y="545"/>
                </a:lnTo>
                <a:cubicBezTo>
                  <a:pt x="324" y="574"/>
                  <a:pt x="294" y="589"/>
                  <a:pt x="280" y="589"/>
                </a:cubicBezTo>
                <a:cubicBezTo>
                  <a:pt x="89" y="589"/>
                  <a:pt x="89" y="589"/>
                  <a:pt x="89" y="589"/>
                </a:cubicBezTo>
                <a:cubicBezTo>
                  <a:pt x="59" y="589"/>
                  <a:pt x="44" y="574"/>
                  <a:pt x="44" y="545"/>
                </a:cubicBezTo>
                <a:cubicBezTo>
                  <a:pt x="44" y="427"/>
                  <a:pt x="44" y="427"/>
                  <a:pt x="44" y="427"/>
                </a:cubicBezTo>
                <a:cubicBezTo>
                  <a:pt x="324" y="427"/>
                  <a:pt x="324" y="427"/>
                  <a:pt x="324" y="427"/>
                </a:cubicBezTo>
                <a:lnTo>
                  <a:pt x="324" y="545"/>
                </a:lnTo>
                <a:close/>
                <a:moveTo>
                  <a:pt x="324" y="398"/>
                </a:moveTo>
                <a:lnTo>
                  <a:pt x="324" y="398"/>
                </a:lnTo>
                <a:cubicBezTo>
                  <a:pt x="44" y="398"/>
                  <a:pt x="44" y="398"/>
                  <a:pt x="44" y="398"/>
                </a:cubicBezTo>
                <a:cubicBezTo>
                  <a:pt x="44" y="133"/>
                  <a:pt x="44" y="133"/>
                  <a:pt x="44" y="133"/>
                </a:cubicBezTo>
                <a:cubicBezTo>
                  <a:pt x="324" y="133"/>
                  <a:pt x="324" y="133"/>
                  <a:pt x="324" y="133"/>
                </a:cubicBezTo>
                <a:lnTo>
                  <a:pt x="324" y="398"/>
                </a:lnTo>
                <a:close/>
                <a:moveTo>
                  <a:pt x="324" y="103"/>
                </a:moveTo>
                <a:lnTo>
                  <a:pt x="324" y="103"/>
                </a:lnTo>
                <a:cubicBezTo>
                  <a:pt x="44" y="103"/>
                  <a:pt x="44" y="103"/>
                  <a:pt x="44" y="103"/>
                </a:cubicBezTo>
                <a:cubicBezTo>
                  <a:pt x="44" y="74"/>
                  <a:pt x="44" y="74"/>
                  <a:pt x="44" y="74"/>
                </a:cubicBezTo>
                <a:cubicBezTo>
                  <a:pt x="44" y="59"/>
                  <a:pt x="59" y="44"/>
                  <a:pt x="89" y="44"/>
                </a:cubicBezTo>
                <a:cubicBezTo>
                  <a:pt x="280" y="44"/>
                  <a:pt x="280" y="44"/>
                  <a:pt x="280" y="44"/>
                </a:cubicBezTo>
                <a:cubicBezTo>
                  <a:pt x="294" y="44"/>
                  <a:pt x="324" y="59"/>
                  <a:pt x="324" y="74"/>
                </a:cubicBezTo>
                <a:lnTo>
                  <a:pt x="324" y="103"/>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Roboto Light"/>
              <a:ea typeface="+mn-ea"/>
              <a:cs typeface="+mn-cs"/>
            </a:endParaRPr>
          </a:p>
        </p:txBody>
      </p:sp>
      <p:sp>
        <p:nvSpPr>
          <p:cNvPr id="313" name="Freeform 61">
            <a:extLst>
              <a:ext uri="{FF2B5EF4-FFF2-40B4-BE49-F238E27FC236}">
                <a16:creationId xmlns:a16="http://schemas.microsoft.com/office/drawing/2014/main" id="{A97F9974-A35E-4685-8E1F-B2604673EA9C}"/>
              </a:ext>
            </a:extLst>
          </p:cNvPr>
          <p:cNvSpPr>
            <a:spLocks noChangeArrowheads="1"/>
          </p:cNvSpPr>
          <p:nvPr/>
        </p:nvSpPr>
        <p:spPr bwMode="auto">
          <a:xfrm>
            <a:off x="4659388" y="5356822"/>
            <a:ext cx="269669" cy="462780"/>
          </a:xfrm>
          <a:custGeom>
            <a:avLst/>
            <a:gdLst>
              <a:gd name="T0" fmla="*/ 54282578 w 418"/>
              <a:gd name="T1" fmla="*/ 36023527 h 602"/>
              <a:gd name="T2" fmla="*/ 54282578 w 418"/>
              <a:gd name="T3" fmla="*/ 36023527 h 602"/>
              <a:gd name="T4" fmla="*/ 30330731 w 418"/>
              <a:gd name="T5" fmla="*/ 62649550 h 602"/>
              <a:gd name="T6" fmla="*/ 30330731 w 418"/>
              <a:gd name="T7" fmla="*/ 71002968 h 602"/>
              <a:gd name="T8" fmla="*/ 43217666 w 418"/>
              <a:gd name="T9" fmla="*/ 71002968 h 602"/>
              <a:gd name="T10" fmla="*/ 46862795 w 418"/>
              <a:gd name="T11" fmla="*/ 74657633 h 602"/>
              <a:gd name="T12" fmla="*/ 43217666 w 418"/>
              <a:gd name="T13" fmla="*/ 78442719 h 602"/>
              <a:gd name="T14" fmla="*/ 26685603 w 418"/>
              <a:gd name="T15" fmla="*/ 78442719 h 602"/>
              <a:gd name="T16" fmla="*/ 11064912 w 418"/>
              <a:gd name="T17" fmla="*/ 78442719 h 602"/>
              <a:gd name="T18" fmla="*/ 7289896 w 418"/>
              <a:gd name="T19" fmla="*/ 74657633 h 602"/>
              <a:gd name="T20" fmla="*/ 11064912 w 418"/>
              <a:gd name="T21" fmla="*/ 71002968 h 602"/>
              <a:gd name="T22" fmla="*/ 23040835 w 418"/>
              <a:gd name="T23" fmla="*/ 71002968 h 602"/>
              <a:gd name="T24" fmla="*/ 23040835 w 418"/>
              <a:gd name="T25" fmla="*/ 62649550 h 602"/>
              <a:gd name="T26" fmla="*/ 0 w 418"/>
              <a:gd name="T27" fmla="*/ 36023527 h 602"/>
              <a:gd name="T28" fmla="*/ 0 w 418"/>
              <a:gd name="T29" fmla="*/ 36023527 h 602"/>
              <a:gd name="T30" fmla="*/ 0 w 418"/>
              <a:gd name="T31" fmla="*/ 36023527 h 602"/>
              <a:gd name="T32" fmla="*/ 3644768 w 418"/>
              <a:gd name="T33" fmla="*/ 32238441 h 602"/>
              <a:gd name="T34" fmla="*/ 7289896 w 418"/>
              <a:gd name="T35" fmla="*/ 36023527 h 602"/>
              <a:gd name="T36" fmla="*/ 7289896 w 418"/>
              <a:gd name="T37" fmla="*/ 36023527 h 602"/>
              <a:gd name="T38" fmla="*/ 26685603 w 418"/>
              <a:gd name="T39" fmla="*/ 55340580 h 602"/>
              <a:gd name="T40" fmla="*/ 46862795 w 418"/>
              <a:gd name="T41" fmla="*/ 36023527 h 602"/>
              <a:gd name="T42" fmla="*/ 46862795 w 418"/>
              <a:gd name="T43" fmla="*/ 36023527 h 602"/>
              <a:gd name="T44" fmla="*/ 50637810 w 418"/>
              <a:gd name="T45" fmla="*/ 32238441 h 602"/>
              <a:gd name="T46" fmla="*/ 54282578 w 418"/>
              <a:gd name="T47" fmla="*/ 36023527 h 602"/>
              <a:gd name="T48" fmla="*/ 26685603 w 418"/>
              <a:gd name="T49" fmla="*/ 48814495 h 602"/>
              <a:gd name="T50" fmla="*/ 26685603 w 418"/>
              <a:gd name="T51" fmla="*/ 48814495 h 602"/>
              <a:gd name="T52" fmla="*/ 26685603 w 418"/>
              <a:gd name="T53" fmla="*/ 48814495 h 602"/>
              <a:gd name="T54" fmla="*/ 11975923 w 418"/>
              <a:gd name="T55" fmla="*/ 34065774 h 602"/>
              <a:gd name="T56" fmla="*/ 11975923 w 418"/>
              <a:gd name="T57" fmla="*/ 14748721 h 602"/>
              <a:gd name="T58" fmla="*/ 26685603 w 418"/>
              <a:gd name="T59" fmla="*/ 0 h 602"/>
              <a:gd name="T60" fmla="*/ 26685603 w 418"/>
              <a:gd name="T61" fmla="*/ 0 h 602"/>
              <a:gd name="T62" fmla="*/ 41395282 w 418"/>
              <a:gd name="T63" fmla="*/ 14748721 h 602"/>
              <a:gd name="T64" fmla="*/ 41395282 w 418"/>
              <a:gd name="T65" fmla="*/ 34065774 h 602"/>
              <a:gd name="T66" fmla="*/ 26685603 w 418"/>
              <a:gd name="T67" fmla="*/ 48814495 h 6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18" h="602">
                <a:moveTo>
                  <a:pt x="417" y="276"/>
                </a:moveTo>
                <a:lnTo>
                  <a:pt x="417" y="276"/>
                </a:lnTo>
                <a:cubicBezTo>
                  <a:pt x="417" y="382"/>
                  <a:pt x="339" y="466"/>
                  <a:pt x="233" y="480"/>
                </a:cubicBezTo>
                <a:cubicBezTo>
                  <a:pt x="233" y="544"/>
                  <a:pt x="233" y="544"/>
                  <a:pt x="233" y="544"/>
                </a:cubicBezTo>
                <a:cubicBezTo>
                  <a:pt x="332" y="544"/>
                  <a:pt x="332" y="544"/>
                  <a:pt x="332" y="544"/>
                </a:cubicBezTo>
                <a:cubicBezTo>
                  <a:pt x="346" y="544"/>
                  <a:pt x="360" y="558"/>
                  <a:pt x="360" y="572"/>
                </a:cubicBezTo>
                <a:cubicBezTo>
                  <a:pt x="360" y="594"/>
                  <a:pt x="346" y="601"/>
                  <a:pt x="332" y="601"/>
                </a:cubicBezTo>
                <a:cubicBezTo>
                  <a:pt x="205" y="601"/>
                  <a:pt x="205" y="601"/>
                  <a:pt x="205" y="601"/>
                </a:cubicBezTo>
                <a:cubicBezTo>
                  <a:pt x="85" y="601"/>
                  <a:pt x="85" y="601"/>
                  <a:pt x="85" y="601"/>
                </a:cubicBezTo>
                <a:cubicBezTo>
                  <a:pt x="71" y="601"/>
                  <a:pt x="56" y="594"/>
                  <a:pt x="56" y="572"/>
                </a:cubicBezTo>
                <a:cubicBezTo>
                  <a:pt x="56" y="558"/>
                  <a:pt x="71" y="544"/>
                  <a:pt x="85" y="544"/>
                </a:cubicBezTo>
                <a:cubicBezTo>
                  <a:pt x="177" y="544"/>
                  <a:pt x="177" y="544"/>
                  <a:pt x="177" y="544"/>
                </a:cubicBezTo>
                <a:cubicBezTo>
                  <a:pt x="177" y="480"/>
                  <a:pt x="177" y="480"/>
                  <a:pt x="177" y="480"/>
                </a:cubicBezTo>
                <a:cubicBezTo>
                  <a:pt x="78" y="466"/>
                  <a:pt x="0" y="382"/>
                  <a:pt x="0" y="276"/>
                </a:cubicBezTo>
                <a:cubicBezTo>
                  <a:pt x="0" y="254"/>
                  <a:pt x="14" y="247"/>
                  <a:pt x="28" y="247"/>
                </a:cubicBezTo>
                <a:cubicBezTo>
                  <a:pt x="42" y="247"/>
                  <a:pt x="56" y="254"/>
                  <a:pt x="56" y="276"/>
                </a:cubicBezTo>
                <a:cubicBezTo>
                  <a:pt x="56" y="353"/>
                  <a:pt x="127" y="424"/>
                  <a:pt x="205" y="424"/>
                </a:cubicBezTo>
                <a:cubicBezTo>
                  <a:pt x="290" y="424"/>
                  <a:pt x="360" y="353"/>
                  <a:pt x="360" y="276"/>
                </a:cubicBezTo>
                <a:cubicBezTo>
                  <a:pt x="360" y="254"/>
                  <a:pt x="367" y="247"/>
                  <a:pt x="389" y="247"/>
                </a:cubicBezTo>
                <a:cubicBezTo>
                  <a:pt x="403" y="247"/>
                  <a:pt x="417" y="254"/>
                  <a:pt x="417" y="276"/>
                </a:cubicBezTo>
                <a:close/>
                <a:moveTo>
                  <a:pt x="205" y="374"/>
                </a:moveTo>
                <a:lnTo>
                  <a:pt x="205" y="374"/>
                </a:lnTo>
                <a:cubicBezTo>
                  <a:pt x="141" y="374"/>
                  <a:pt x="92" y="325"/>
                  <a:pt x="92" y="261"/>
                </a:cubicBezTo>
                <a:cubicBezTo>
                  <a:pt x="92" y="113"/>
                  <a:pt x="92" y="113"/>
                  <a:pt x="92" y="113"/>
                </a:cubicBezTo>
                <a:cubicBezTo>
                  <a:pt x="92" y="49"/>
                  <a:pt x="141" y="0"/>
                  <a:pt x="205" y="0"/>
                </a:cubicBezTo>
                <a:cubicBezTo>
                  <a:pt x="269" y="0"/>
                  <a:pt x="318" y="49"/>
                  <a:pt x="318" y="113"/>
                </a:cubicBezTo>
                <a:cubicBezTo>
                  <a:pt x="318" y="261"/>
                  <a:pt x="318" y="261"/>
                  <a:pt x="318" y="261"/>
                </a:cubicBezTo>
                <a:cubicBezTo>
                  <a:pt x="318" y="325"/>
                  <a:pt x="269" y="374"/>
                  <a:pt x="205" y="374"/>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latin typeface="Roboto Light"/>
            </a:endParaRPr>
          </a:p>
        </p:txBody>
      </p:sp>
      <p:sp>
        <p:nvSpPr>
          <p:cNvPr id="315" name="Freeform 142">
            <a:extLst>
              <a:ext uri="{FF2B5EF4-FFF2-40B4-BE49-F238E27FC236}">
                <a16:creationId xmlns:a16="http://schemas.microsoft.com/office/drawing/2014/main" id="{A0133E51-92B2-49DD-B271-D4F49619B5C4}"/>
              </a:ext>
            </a:extLst>
          </p:cNvPr>
          <p:cNvSpPr>
            <a:spLocks noChangeArrowheads="1"/>
          </p:cNvSpPr>
          <p:nvPr/>
        </p:nvSpPr>
        <p:spPr bwMode="auto">
          <a:xfrm>
            <a:off x="3213333" y="5321413"/>
            <a:ext cx="579817" cy="571499"/>
          </a:xfrm>
          <a:custGeom>
            <a:avLst/>
            <a:gdLst>
              <a:gd name="T0" fmla="*/ 530 w 602"/>
              <a:gd name="T1" fmla="*/ 241 h 595"/>
              <a:gd name="T2" fmla="*/ 530 w 602"/>
              <a:gd name="T3" fmla="*/ 241 h 595"/>
              <a:gd name="T4" fmla="*/ 573 w 602"/>
              <a:gd name="T5" fmla="*/ 318 h 595"/>
              <a:gd name="T6" fmla="*/ 453 w 602"/>
              <a:gd name="T7" fmla="*/ 269 h 595"/>
              <a:gd name="T8" fmla="*/ 410 w 602"/>
              <a:gd name="T9" fmla="*/ 276 h 595"/>
              <a:gd name="T10" fmla="*/ 240 w 602"/>
              <a:gd name="T11" fmla="*/ 135 h 595"/>
              <a:gd name="T12" fmla="*/ 410 w 602"/>
              <a:gd name="T13" fmla="*/ 0 h 595"/>
              <a:gd name="T14" fmla="*/ 601 w 602"/>
              <a:gd name="T15" fmla="*/ 135 h 595"/>
              <a:gd name="T16" fmla="*/ 530 w 602"/>
              <a:gd name="T17" fmla="*/ 241 h 595"/>
              <a:gd name="T18" fmla="*/ 205 w 602"/>
              <a:gd name="T19" fmla="*/ 149 h 595"/>
              <a:gd name="T20" fmla="*/ 205 w 602"/>
              <a:gd name="T21" fmla="*/ 149 h 595"/>
              <a:gd name="T22" fmla="*/ 396 w 602"/>
              <a:gd name="T23" fmla="*/ 311 h 595"/>
              <a:gd name="T24" fmla="*/ 438 w 602"/>
              <a:gd name="T25" fmla="*/ 304 h 595"/>
              <a:gd name="T26" fmla="*/ 438 w 602"/>
              <a:gd name="T27" fmla="*/ 304 h 595"/>
              <a:gd name="T28" fmla="*/ 438 w 602"/>
              <a:gd name="T29" fmla="*/ 304 h 595"/>
              <a:gd name="T30" fmla="*/ 537 w 602"/>
              <a:gd name="T31" fmla="*/ 347 h 595"/>
              <a:gd name="T32" fmla="*/ 283 w 602"/>
              <a:gd name="T33" fmla="*/ 509 h 595"/>
              <a:gd name="T34" fmla="*/ 226 w 602"/>
              <a:gd name="T35" fmla="*/ 495 h 595"/>
              <a:gd name="T36" fmla="*/ 36 w 602"/>
              <a:gd name="T37" fmla="*/ 573 h 595"/>
              <a:gd name="T38" fmla="*/ 99 w 602"/>
              <a:gd name="T39" fmla="*/ 460 h 595"/>
              <a:gd name="T40" fmla="*/ 0 w 602"/>
              <a:gd name="T41" fmla="*/ 297 h 595"/>
              <a:gd name="T42" fmla="*/ 219 w 602"/>
              <a:gd name="T43" fmla="*/ 92 h 595"/>
              <a:gd name="T44" fmla="*/ 205 w 602"/>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2" h="595">
                <a:moveTo>
                  <a:pt x="530" y="241"/>
                </a:moveTo>
                <a:lnTo>
                  <a:pt x="530" y="241"/>
                </a:lnTo>
                <a:cubicBezTo>
                  <a:pt x="523" y="248"/>
                  <a:pt x="523" y="290"/>
                  <a:pt x="573" y="318"/>
                </a:cubicBezTo>
                <a:cubicBezTo>
                  <a:pt x="573" y="318"/>
                  <a:pt x="502" y="332"/>
                  <a:pt x="453" y="269"/>
                </a:cubicBezTo>
                <a:cubicBezTo>
                  <a:pt x="438" y="269"/>
                  <a:pt x="424" y="276"/>
                  <a:pt x="410" y="276"/>
                </a:cubicBezTo>
                <a:cubicBezTo>
                  <a:pt x="304" y="276"/>
                  <a:pt x="240" y="212"/>
                  <a:pt x="240" y="135"/>
                </a:cubicBezTo>
                <a:cubicBezTo>
                  <a:pt x="240" y="64"/>
                  <a:pt x="304" y="0"/>
                  <a:pt x="410" y="0"/>
                </a:cubicBezTo>
                <a:cubicBezTo>
                  <a:pt x="516" y="0"/>
                  <a:pt x="601" y="64"/>
                  <a:pt x="601" y="135"/>
                </a:cubicBezTo>
                <a:cubicBezTo>
                  <a:pt x="601" y="177"/>
                  <a:pt x="573" y="219"/>
                  <a:pt x="530" y="241"/>
                </a:cubicBezTo>
                <a:close/>
                <a:moveTo>
                  <a:pt x="205" y="149"/>
                </a:moveTo>
                <a:lnTo>
                  <a:pt x="205" y="149"/>
                </a:lnTo>
                <a:cubicBezTo>
                  <a:pt x="212" y="233"/>
                  <a:pt x="283" y="304"/>
                  <a:pt x="396" y="311"/>
                </a:cubicBezTo>
                <a:cubicBezTo>
                  <a:pt x="410" y="311"/>
                  <a:pt x="424" y="311"/>
                  <a:pt x="438" y="304"/>
                </a:cubicBezTo>
                <a:lnTo>
                  <a:pt x="438" y="304"/>
                </a:lnTo>
                <a:lnTo>
                  <a:pt x="438" y="304"/>
                </a:lnTo>
                <a:cubicBezTo>
                  <a:pt x="474" y="339"/>
                  <a:pt x="516" y="347"/>
                  <a:pt x="537" y="347"/>
                </a:cubicBezTo>
                <a:cubicBezTo>
                  <a:pt x="516" y="439"/>
                  <a:pt x="424" y="509"/>
                  <a:pt x="283" y="509"/>
                </a:cubicBezTo>
                <a:cubicBezTo>
                  <a:pt x="269" y="509"/>
                  <a:pt x="248" y="502"/>
                  <a:pt x="226" y="495"/>
                </a:cubicBezTo>
                <a:cubicBezTo>
                  <a:pt x="156" y="594"/>
                  <a:pt x="36" y="573"/>
                  <a:pt x="36" y="573"/>
                </a:cubicBezTo>
                <a:cubicBezTo>
                  <a:pt x="120" y="537"/>
                  <a:pt x="120" y="467"/>
                  <a:pt x="99" y="460"/>
                </a:cubicBezTo>
                <a:cubicBezTo>
                  <a:pt x="36" y="424"/>
                  <a:pt x="0" y="361"/>
                  <a:pt x="0" y="297"/>
                </a:cubicBezTo>
                <a:cubicBezTo>
                  <a:pt x="0" y="198"/>
                  <a:pt x="92" y="113"/>
                  <a:pt x="219" y="92"/>
                </a:cubicBezTo>
                <a:cubicBezTo>
                  <a:pt x="212" y="113"/>
                  <a:pt x="205" y="128"/>
                  <a:pt x="205" y="149"/>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Roboto Light"/>
              <a:ea typeface="+mn-ea"/>
              <a:cs typeface="+mn-cs"/>
            </a:endParaRPr>
          </a:p>
        </p:txBody>
      </p:sp>
      <p:sp>
        <p:nvSpPr>
          <p:cNvPr id="316" name="Freeform 121">
            <a:extLst>
              <a:ext uri="{FF2B5EF4-FFF2-40B4-BE49-F238E27FC236}">
                <a16:creationId xmlns:a16="http://schemas.microsoft.com/office/drawing/2014/main" id="{29B13F6B-3AB5-4372-9CFE-A72D17A1C906}"/>
              </a:ext>
            </a:extLst>
          </p:cNvPr>
          <p:cNvSpPr>
            <a:spLocks noChangeArrowheads="1"/>
          </p:cNvSpPr>
          <p:nvPr/>
        </p:nvSpPr>
        <p:spPr bwMode="auto">
          <a:xfrm>
            <a:off x="2167270" y="5301491"/>
            <a:ext cx="579814" cy="584200"/>
          </a:xfrm>
          <a:custGeom>
            <a:avLst/>
            <a:gdLst>
              <a:gd name="T0" fmla="*/ 8353379 w 602"/>
              <a:gd name="T1" fmla="*/ 46715136 h 609"/>
              <a:gd name="T2" fmla="*/ 25842658 w 602"/>
              <a:gd name="T3" fmla="*/ 10999436 h 609"/>
              <a:gd name="T4" fmla="*/ 25842658 w 602"/>
              <a:gd name="T5" fmla="*/ 11905233 h 609"/>
              <a:gd name="T6" fmla="*/ 26756320 w 602"/>
              <a:gd name="T7" fmla="*/ 13716829 h 609"/>
              <a:gd name="T8" fmla="*/ 24928996 w 602"/>
              <a:gd name="T9" fmla="*/ 15528425 h 609"/>
              <a:gd name="T10" fmla="*/ 25842658 w 602"/>
              <a:gd name="T11" fmla="*/ 16434582 h 609"/>
              <a:gd name="T12" fmla="*/ 23102033 w 602"/>
              <a:gd name="T13" fmla="*/ 18246178 h 609"/>
              <a:gd name="T14" fmla="*/ 22188371 w 602"/>
              <a:gd name="T15" fmla="*/ 21093073 h 609"/>
              <a:gd name="T16" fmla="*/ 20230265 w 602"/>
              <a:gd name="T17" fmla="*/ 22904669 h 609"/>
              <a:gd name="T18" fmla="*/ 18403302 w 602"/>
              <a:gd name="T19" fmla="*/ 21998871 h 609"/>
              <a:gd name="T20" fmla="*/ 17489640 w 602"/>
              <a:gd name="T21" fmla="*/ 20187276 h 609"/>
              <a:gd name="T22" fmla="*/ 16575978 w 602"/>
              <a:gd name="T23" fmla="*/ 19281478 h 609"/>
              <a:gd name="T24" fmla="*/ 17489640 w 602"/>
              <a:gd name="T25" fmla="*/ 17340380 h 609"/>
              <a:gd name="T26" fmla="*/ 13834991 w 602"/>
              <a:gd name="T27" fmla="*/ 20187276 h 609"/>
              <a:gd name="T28" fmla="*/ 13834991 w 602"/>
              <a:gd name="T29" fmla="*/ 23810467 h 609"/>
              <a:gd name="T30" fmla="*/ 17489640 w 602"/>
              <a:gd name="T31" fmla="*/ 27434018 h 609"/>
              <a:gd name="T32" fmla="*/ 14748653 w 602"/>
              <a:gd name="T33" fmla="*/ 31963007 h 609"/>
              <a:gd name="T34" fmla="*/ 12921329 w 602"/>
              <a:gd name="T35" fmla="*/ 31963007 h 609"/>
              <a:gd name="T36" fmla="*/ 10180342 w 602"/>
              <a:gd name="T37" fmla="*/ 33904105 h 609"/>
              <a:gd name="T38" fmla="*/ 10180342 w 602"/>
              <a:gd name="T39" fmla="*/ 34809902 h 609"/>
              <a:gd name="T40" fmla="*/ 10180342 w 602"/>
              <a:gd name="T41" fmla="*/ 35715700 h 609"/>
              <a:gd name="T42" fmla="*/ 10180342 w 602"/>
              <a:gd name="T43" fmla="*/ 41150847 h 609"/>
              <a:gd name="T44" fmla="*/ 12921329 w 602"/>
              <a:gd name="T45" fmla="*/ 46715136 h 609"/>
              <a:gd name="T46" fmla="*/ 22188371 w 602"/>
              <a:gd name="T47" fmla="*/ 52150282 h 609"/>
              <a:gd name="T48" fmla="*/ 69174956 w 602"/>
              <a:gd name="T49" fmla="*/ 42056644 h 609"/>
              <a:gd name="T50" fmla="*/ 64607006 w 602"/>
              <a:gd name="T51" fmla="*/ 39339251 h 609"/>
              <a:gd name="T52" fmla="*/ 54426302 w 602"/>
              <a:gd name="T53" fmla="*/ 36621498 h 609"/>
              <a:gd name="T54" fmla="*/ 55339965 w 602"/>
              <a:gd name="T55" fmla="*/ 38433453 h 609"/>
              <a:gd name="T56" fmla="*/ 45159622 w 602"/>
              <a:gd name="T57" fmla="*/ 32868804 h 609"/>
              <a:gd name="T58" fmla="*/ 45159622 w 602"/>
              <a:gd name="T59" fmla="*/ 30151411 h 609"/>
              <a:gd name="T60" fmla="*/ 46073284 w 602"/>
              <a:gd name="T61" fmla="*/ 28339815 h 609"/>
              <a:gd name="T62" fmla="*/ 42418636 w 602"/>
              <a:gd name="T63" fmla="*/ 31057209 h 609"/>
              <a:gd name="T64" fmla="*/ 40591311 w 602"/>
              <a:gd name="T65" fmla="*/ 30151411 h 609"/>
              <a:gd name="T66" fmla="*/ 39677649 w 602"/>
              <a:gd name="T67" fmla="*/ 31057209 h 609"/>
              <a:gd name="T68" fmla="*/ 30410969 w 602"/>
              <a:gd name="T69" fmla="*/ 31963007 h 609"/>
              <a:gd name="T70" fmla="*/ 34196037 w 602"/>
              <a:gd name="T71" fmla="*/ 26527860 h 609"/>
              <a:gd name="T72" fmla="*/ 37850325 w 602"/>
              <a:gd name="T73" fmla="*/ 23810467 h 609"/>
              <a:gd name="T74" fmla="*/ 43332298 w 602"/>
              <a:gd name="T75" fmla="*/ 21998871 h 609"/>
              <a:gd name="T76" fmla="*/ 43332298 w 602"/>
              <a:gd name="T77" fmla="*/ 19281478 h 609"/>
              <a:gd name="T78" fmla="*/ 39677649 w 602"/>
              <a:gd name="T79" fmla="*/ 23810467 h 609"/>
              <a:gd name="T80" fmla="*/ 36023362 w 602"/>
              <a:gd name="T81" fmla="*/ 21998871 h 609"/>
              <a:gd name="T82" fmla="*/ 38763987 w 602"/>
              <a:gd name="T83" fmla="*/ 18246178 h 609"/>
              <a:gd name="T84" fmla="*/ 45159622 w 602"/>
              <a:gd name="T85" fmla="*/ 16434582 h 609"/>
              <a:gd name="T86" fmla="*/ 53512640 w 602"/>
              <a:gd name="T87" fmla="*/ 17340380 h 609"/>
              <a:gd name="T88" fmla="*/ 54426302 w 602"/>
              <a:gd name="T89" fmla="*/ 12811031 h 609"/>
              <a:gd name="T90" fmla="*/ 51685677 w 602"/>
              <a:gd name="T91" fmla="*/ 30151411 h 609"/>
              <a:gd name="T92" fmla="*/ 54426302 w 602"/>
              <a:gd name="T93" fmla="*/ 15528425 h 609"/>
              <a:gd name="T94" fmla="*/ 39677649 w 602"/>
              <a:gd name="T95" fmla="*/ 10999436 h 609"/>
              <a:gd name="T96" fmla="*/ 33282375 w 602"/>
              <a:gd name="T97" fmla="*/ 26527860 h 609"/>
              <a:gd name="T98" fmla="*/ 33282375 w 602"/>
              <a:gd name="T99" fmla="*/ 23810467 h 609"/>
              <a:gd name="T100" fmla="*/ 31324631 w 602"/>
              <a:gd name="T101" fmla="*/ 24716265 h 609"/>
              <a:gd name="T102" fmla="*/ 43332298 w 602"/>
              <a:gd name="T103" fmla="*/ 34809902 h 609"/>
              <a:gd name="T104" fmla="*/ 52598978 w 602"/>
              <a:gd name="T105" fmla="*/ 42962442 h 609"/>
              <a:gd name="T106" fmla="*/ 42418636 w 602"/>
              <a:gd name="T107" fmla="*/ 58491226 h 609"/>
              <a:gd name="T108" fmla="*/ 37850325 w 602"/>
              <a:gd name="T109" fmla="*/ 45809338 h 609"/>
              <a:gd name="T110" fmla="*/ 28583644 w 602"/>
              <a:gd name="T111" fmla="*/ 41150847 h 609"/>
              <a:gd name="T112" fmla="*/ 26756320 w 602"/>
              <a:gd name="T113" fmla="*/ 18246178 h 609"/>
              <a:gd name="T114" fmla="*/ 52598978 w 602"/>
              <a:gd name="T115" fmla="*/ 52150282 h 609"/>
              <a:gd name="T116" fmla="*/ 36937024 w 602"/>
              <a:gd name="T117" fmla="*/ 30151411 h 609"/>
              <a:gd name="T118" fmla="*/ 17489640 w 602"/>
              <a:gd name="T119" fmla="*/ 31057209 h 609"/>
              <a:gd name="T120" fmla="*/ 17489640 w 602"/>
              <a:gd name="T121" fmla="*/ 31057209 h 609"/>
              <a:gd name="T122" fmla="*/ 11094005 w 602"/>
              <a:gd name="T123" fmla="*/ 42056644 h 609"/>
              <a:gd name="T124" fmla="*/ 38763987 w 602"/>
              <a:gd name="T125" fmla="*/ 24716265 h 60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02" h="609">
                <a:moveTo>
                  <a:pt x="297" y="608"/>
                </a:moveTo>
                <a:lnTo>
                  <a:pt x="297" y="608"/>
                </a:lnTo>
                <a:cubicBezTo>
                  <a:pt x="134" y="608"/>
                  <a:pt x="0" y="474"/>
                  <a:pt x="0" y="304"/>
                </a:cubicBezTo>
                <a:cubicBezTo>
                  <a:pt x="0" y="134"/>
                  <a:pt x="134" y="0"/>
                  <a:pt x="297" y="0"/>
                </a:cubicBezTo>
                <a:cubicBezTo>
                  <a:pt x="466" y="0"/>
                  <a:pt x="601" y="134"/>
                  <a:pt x="601" y="304"/>
                </a:cubicBezTo>
                <a:cubicBezTo>
                  <a:pt x="601" y="474"/>
                  <a:pt x="466" y="608"/>
                  <a:pt x="297" y="608"/>
                </a:cubicBezTo>
                <a:close/>
                <a:moveTo>
                  <a:pt x="466" y="127"/>
                </a:moveTo>
                <a:lnTo>
                  <a:pt x="466" y="127"/>
                </a:lnTo>
                <a:cubicBezTo>
                  <a:pt x="466" y="127"/>
                  <a:pt x="466" y="127"/>
                  <a:pt x="466" y="120"/>
                </a:cubicBezTo>
                <a:lnTo>
                  <a:pt x="459" y="120"/>
                </a:lnTo>
                <a:cubicBezTo>
                  <a:pt x="459" y="120"/>
                  <a:pt x="459" y="120"/>
                  <a:pt x="459" y="127"/>
                </a:cubicBezTo>
                <a:cubicBezTo>
                  <a:pt x="459" y="127"/>
                  <a:pt x="459" y="127"/>
                  <a:pt x="466" y="127"/>
                </a:cubicBezTo>
                <a:cubicBezTo>
                  <a:pt x="466" y="134"/>
                  <a:pt x="466" y="134"/>
                  <a:pt x="459" y="134"/>
                </a:cubicBezTo>
                <a:cubicBezTo>
                  <a:pt x="459" y="141"/>
                  <a:pt x="459" y="141"/>
                  <a:pt x="459" y="141"/>
                </a:cubicBezTo>
                <a:lnTo>
                  <a:pt x="452" y="141"/>
                </a:lnTo>
                <a:cubicBezTo>
                  <a:pt x="452" y="141"/>
                  <a:pt x="452" y="141"/>
                  <a:pt x="459" y="141"/>
                </a:cubicBezTo>
                <a:cubicBezTo>
                  <a:pt x="459" y="141"/>
                  <a:pt x="459" y="141"/>
                  <a:pt x="466" y="141"/>
                </a:cubicBezTo>
                <a:cubicBezTo>
                  <a:pt x="466" y="134"/>
                  <a:pt x="466" y="134"/>
                  <a:pt x="466" y="134"/>
                </a:cubicBezTo>
                <a:cubicBezTo>
                  <a:pt x="466" y="127"/>
                  <a:pt x="466" y="127"/>
                  <a:pt x="474" y="127"/>
                </a:cubicBezTo>
                <a:lnTo>
                  <a:pt x="466" y="127"/>
                </a:lnTo>
                <a:close/>
                <a:moveTo>
                  <a:pt x="474" y="134"/>
                </a:moveTo>
                <a:lnTo>
                  <a:pt x="474" y="134"/>
                </a:lnTo>
                <a:close/>
                <a:moveTo>
                  <a:pt x="544" y="339"/>
                </a:moveTo>
                <a:lnTo>
                  <a:pt x="544" y="339"/>
                </a:lnTo>
                <a:cubicBezTo>
                  <a:pt x="544" y="332"/>
                  <a:pt x="544" y="325"/>
                  <a:pt x="544" y="325"/>
                </a:cubicBezTo>
                <a:cubicBezTo>
                  <a:pt x="544" y="318"/>
                  <a:pt x="544" y="325"/>
                  <a:pt x="537" y="325"/>
                </a:cubicBezTo>
                <a:cubicBezTo>
                  <a:pt x="537" y="318"/>
                  <a:pt x="537" y="318"/>
                  <a:pt x="537" y="318"/>
                </a:cubicBezTo>
                <a:cubicBezTo>
                  <a:pt x="537" y="318"/>
                  <a:pt x="537" y="318"/>
                  <a:pt x="537" y="325"/>
                </a:cubicBezTo>
                <a:cubicBezTo>
                  <a:pt x="537" y="325"/>
                  <a:pt x="530" y="332"/>
                  <a:pt x="537" y="332"/>
                </a:cubicBezTo>
                <a:cubicBezTo>
                  <a:pt x="537" y="339"/>
                  <a:pt x="537" y="339"/>
                  <a:pt x="544" y="339"/>
                </a:cubicBezTo>
                <a:close/>
                <a:moveTo>
                  <a:pt x="64" y="361"/>
                </a:moveTo>
                <a:lnTo>
                  <a:pt x="64" y="361"/>
                </a:lnTo>
                <a:cubicBezTo>
                  <a:pt x="71" y="361"/>
                  <a:pt x="71" y="361"/>
                  <a:pt x="71" y="361"/>
                </a:cubicBezTo>
                <a:cubicBezTo>
                  <a:pt x="71" y="354"/>
                  <a:pt x="71" y="354"/>
                  <a:pt x="71" y="354"/>
                </a:cubicBezTo>
                <a:cubicBezTo>
                  <a:pt x="71" y="354"/>
                  <a:pt x="71" y="354"/>
                  <a:pt x="64" y="354"/>
                </a:cubicBezTo>
                <a:lnTo>
                  <a:pt x="64" y="361"/>
                </a:lnTo>
                <a:cubicBezTo>
                  <a:pt x="64" y="354"/>
                  <a:pt x="64" y="354"/>
                  <a:pt x="64" y="354"/>
                </a:cubicBezTo>
                <a:cubicBezTo>
                  <a:pt x="64" y="354"/>
                  <a:pt x="64" y="354"/>
                  <a:pt x="57" y="354"/>
                </a:cubicBezTo>
                <a:cubicBezTo>
                  <a:pt x="64" y="361"/>
                  <a:pt x="64" y="361"/>
                  <a:pt x="64" y="361"/>
                </a:cubicBezTo>
                <a:close/>
                <a:moveTo>
                  <a:pt x="71" y="269"/>
                </a:moveTo>
                <a:lnTo>
                  <a:pt x="71" y="269"/>
                </a:lnTo>
                <a:close/>
                <a:moveTo>
                  <a:pt x="71" y="226"/>
                </a:moveTo>
                <a:lnTo>
                  <a:pt x="71" y="226"/>
                </a:lnTo>
                <a:lnTo>
                  <a:pt x="71" y="219"/>
                </a:lnTo>
                <a:lnTo>
                  <a:pt x="71" y="226"/>
                </a:lnTo>
                <a:close/>
                <a:moveTo>
                  <a:pt x="134" y="127"/>
                </a:moveTo>
                <a:lnTo>
                  <a:pt x="134" y="127"/>
                </a:lnTo>
                <a:cubicBezTo>
                  <a:pt x="134" y="127"/>
                  <a:pt x="134" y="127"/>
                  <a:pt x="127" y="127"/>
                </a:cubicBezTo>
                <a:cubicBezTo>
                  <a:pt x="134" y="127"/>
                  <a:pt x="134" y="127"/>
                  <a:pt x="134" y="127"/>
                </a:cubicBezTo>
                <a:close/>
                <a:moveTo>
                  <a:pt x="127" y="134"/>
                </a:moveTo>
                <a:lnTo>
                  <a:pt x="127" y="134"/>
                </a:lnTo>
                <a:close/>
                <a:moveTo>
                  <a:pt x="191" y="85"/>
                </a:moveTo>
                <a:lnTo>
                  <a:pt x="191" y="85"/>
                </a:lnTo>
                <a:lnTo>
                  <a:pt x="198" y="85"/>
                </a:lnTo>
                <a:lnTo>
                  <a:pt x="191" y="85"/>
                </a:lnTo>
                <a:cubicBezTo>
                  <a:pt x="198" y="85"/>
                  <a:pt x="198" y="85"/>
                  <a:pt x="198" y="85"/>
                </a:cubicBezTo>
                <a:lnTo>
                  <a:pt x="198" y="92"/>
                </a:lnTo>
                <a:lnTo>
                  <a:pt x="198" y="85"/>
                </a:lnTo>
                <a:cubicBezTo>
                  <a:pt x="191" y="85"/>
                  <a:pt x="191" y="92"/>
                  <a:pt x="191" y="92"/>
                </a:cubicBezTo>
                <a:cubicBezTo>
                  <a:pt x="191" y="92"/>
                  <a:pt x="191" y="92"/>
                  <a:pt x="191" y="85"/>
                </a:cubicBezTo>
                <a:cubicBezTo>
                  <a:pt x="191" y="92"/>
                  <a:pt x="191" y="92"/>
                  <a:pt x="191" y="92"/>
                </a:cubicBezTo>
                <a:cubicBezTo>
                  <a:pt x="191" y="92"/>
                  <a:pt x="191" y="92"/>
                  <a:pt x="198" y="92"/>
                </a:cubicBezTo>
                <a:lnTo>
                  <a:pt x="191" y="92"/>
                </a:lnTo>
                <a:lnTo>
                  <a:pt x="198" y="92"/>
                </a:lnTo>
                <a:lnTo>
                  <a:pt x="191" y="92"/>
                </a:lnTo>
                <a:cubicBezTo>
                  <a:pt x="198" y="92"/>
                  <a:pt x="198" y="92"/>
                  <a:pt x="198" y="92"/>
                </a:cubicBezTo>
                <a:cubicBezTo>
                  <a:pt x="198" y="92"/>
                  <a:pt x="205" y="99"/>
                  <a:pt x="198" y="99"/>
                </a:cubicBezTo>
                <a:lnTo>
                  <a:pt x="191" y="99"/>
                </a:lnTo>
                <a:lnTo>
                  <a:pt x="198" y="99"/>
                </a:lnTo>
                <a:cubicBezTo>
                  <a:pt x="191" y="99"/>
                  <a:pt x="191" y="99"/>
                  <a:pt x="191" y="99"/>
                </a:cubicBezTo>
                <a:cubicBezTo>
                  <a:pt x="191" y="106"/>
                  <a:pt x="184" y="106"/>
                  <a:pt x="191" y="106"/>
                </a:cubicBezTo>
                <a:cubicBezTo>
                  <a:pt x="191" y="99"/>
                  <a:pt x="191" y="99"/>
                  <a:pt x="191" y="99"/>
                </a:cubicBezTo>
                <a:cubicBezTo>
                  <a:pt x="191" y="106"/>
                  <a:pt x="191" y="106"/>
                  <a:pt x="191" y="106"/>
                </a:cubicBezTo>
                <a:lnTo>
                  <a:pt x="198" y="106"/>
                </a:lnTo>
                <a:cubicBezTo>
                  <a:pt x="198" y="106"/>
                  <a:pt x="198" y="106"/>
                  <a:pt x="205" y="106"/>
                </a:cubicBezTo>
                <a:cubicBezTo>
                  <a:pt x="212" y="106"/>
                  <a:pt x="212" y="106"/>
                  <a:pt x="212" y="106"/>
                </a:cubicBezTo>
                <a:cubicBezTo>
                  <a:pt x="212" y="113"/>
                  <a:pt x="212" y="113"/>
                  <a:pt x="212" y="113"/>
                </a:cubicBezTo>
                <a:cubicBezTo>
                  <a:pt x="212" y="113"/>
                  <a:pt x="205" y="113"/>
                  <a:pt x="205" y="106"/>
                </a:cubicBezTo>
                <a:cubicBezTo>
                  <a:pt x="205" y="113"/>
                  <a:pt x="212" y="113"/>
                  <a:pt x="205" y="113"/>
                </a:cubicBezTo>
                <a:cubicBezTo>
                  <a:pt x="198" y="106"/>
                  <a:pt x="198" y="106"/>
                  <a:pt x="198" y="106"/>
                </a:cubicBezTo>
                <a:lnTo>
                  <a:pt x="198" y="113"/>
                </a:lnTo>
                <a:cubicBezTo>
                  <a:pt x="191" y="106"/>
                  <a:pt x="191" y="106"/>
                  <a:pt x="191" y="106"/>
                </a:cubicBezTo>
                <a:cubicBezTo>
                  <a:pt x="191" y="106"/>
                  <a:pt x="191" y="106"/>
                  <a:pt x="191" y="113"/>
                </a:cubicBezTo>
                <a:cubicBezTo>
                  <a:pt x="198" y="113"/>
                  <a:pt x="198" y="113"/>
                  <a:pt x="198" y="113"/>
                </a:cubicBezTo>
                <a:lnTo>
                  <a:pt x="198" y="106"/>
                </a:lnTo>
                <a:cubicBezTo>
                  <a:pt x="198" y="113"/>
                  <a:pt x="198" y="113"/>
                  <a:pt x="198" y="113"/>
                </a:cubicBezTo>
                <a:lnTo>
                  <a:pt x="191" y="113"/>
                </a:lnTo>
                <a:cubicBezTo>
                  <a:pt x="198" y="113"/>
                  <a:pt x="191" y="113"/>
                  <a:pt x="191" y="120"/>
                </a:cubicBezTo>
                <a:cubicBezTo>
                  <a:pt x="191" y="120"/>
                  <a:pt x="191" y="113"/>
                  <a:pt x="198" y="113"/>
                </a:cubicBezTo>
                <a:lnTo>
                  <a:pt x="198" y="120"/>
                </a:lnTo>
                <a:cubicBezTo>
                  <a:pt x="198" y="120"/>
                  <a:pt x="198" y="120"/>
                  <a:pt x="198" y="113"/>
                </a:cubicBezTo>
                <a:lnTo>
                  <a:pt x="205" y="113"/>
                </a:lnTo>
                <a:cubicBezTo>
                  <a:pt x="205" y="113"/>
                  <a:pt x="205" y="113"/>
                  <a:pt x="212" y="113"/>
                </a:cubicBezTo>
                <a:lnTo>
                  <a:pt x="205" y="113"/>
                </a:lnTo>
                <a:cubicBezTo>
                  <a:pt x="205" y="120"/>
                  <a:pt x="205" y="120"/>
                  <a:pt x="212" y="120"/>
                </a:cubicBezTo>
                <a:cubicBezTo>
                  <a:pt x="205" y="120"/>
                  <a:pt x="205" y="120"/>
                  <a:pt x="205" y="120"/>
                </a:cubicBezTo>
                <a:lnTo>
                  <a:pt x="205" y="127"/>
                </a:lnTo>
                <a:cubicBezTo>
                  <a:pt x="198" y="127"/>
                  <a:pt x="198" y="127"/>
                  <a:pt x="198" y="127"/>
                </a:cubicBezTo>
                <a:cubicBezTo>
                  <a:pt x="198" y="127"/>
                  <a:pt x="198" y="127"/>
                  <a:pt x="191" y="127"/>
                </a:cubicBezTo>
                <a:lnTo>
                  <a:pt x="191" y="134"/>
                </a:lnTo>
                <a:cubicBezTo>
                  <a:pt x="191" y="134"/>
                  <a:pt x="191" y="134"/>
                  <a:pt x="191" y="141"/>
                </a:cubicBezTo>
                <a:cubicBezTo>
                  <a:pt x="191" y="141"/>
                  <a:pt x="191" y="141"/>
                  <a:pt x="184" y="141"/>
                </a:cubicBezTo>
                <a:cubicBezTo>
                  <a:pt x="184" y="141"/>
                  <a:pt x="184" y="149"/>
                  <a:pt x="177" y="149"/>
                </a:cubicBezTo>
                <a:cubicBezTo>
                  <a:pt x="177" y="149"/>
                  <a:pt x="177" y="149"/>
                  <a:pt x="177" y="141"/>
                </a:cubicBezTo>
                <a:cubicBezTo>
                  <a:pt x="177" y="141"/>
                  <a:pt x="177" y="141"/>
                  <a:pt x="177" y="149"/>
                </a:cubicBezTo>
                <a:cubicBezTo>
                  <a:pt x="170" y="149"/>
                  <a:pt x="177" y="149"/>
                  <a:pt x="170" y="149"/>
                </a:cubicBezTo>
                <a:cubicBezTo>
                  <a:pt x="170" y="149"/>
                  <a:pt x="170" y="149"/>
                  <a:pt x="177" y="149"/>
                </a:cubicBezTo>
                <a:cubicBezTo>
                  <a:pt x="170" y="149"/>
                  <a:pt x="170" y="149"/>
                  <a:pt x="170" y="149"/>
                </a:cubicBezTo>
                <a:cubicBezTo>
                  <a:pt x="170" y="156"/>
                  <a:pt x="170" y="149"/>
                  <a:pt x="170" y="156"/>
                </a:cubicBezTo>
                <a:lnTo>
                  <a:pt x="177" y="156"/>
                </a:lnTo>
                <a:cubicBezTo>
                  <a:pt x="170" y="156"/>
                  <a:pt x="170" y="156"/>
                  <a:pt x="170" y="156"/>
                </a:cubicBezTo>
                <a:cubicBezTo>
                  <a:pt x="170" y="156"/>
                  <a:pt x="170" y="156"/>
                  <a:pt x="170" y="163"/>
                </a:cubicBezTo>
                <a:cubicBezTo>
                  <a:pt x="170" y="163"/>
                  <a:pt x="170" y="163"/>
                  <a:pt x="170" y="170"/>
                </a:cubicBezTo>
                <a:cubicBezTo>
                  <a:pt x="170" y="170"/>
                  <a:pt x="170" y="170"/>
                  <a:pt x="170" y="177"/>
                </a:cubicBezTo>
                <a:cubicBezTo>
                  <a:pt x="170" y="177"/>
                  <a:pt x="170" y="177"/>
                  <a:pt x="163" y="177"/>
                </a:cubicBezTo>
                <a:lnTo>
                  <a:pt x="170" y="177"/>
                </a:lnTo>
                <a:cubicBezTo>
                  <a:pt x="170" y="177"/>
                  <a:pt x="170" y="177"/>
                  <a:pt x="163" y="177"/>
                </a:cubicBezTo>
                <a:cubicBezTo>
                  <a:pt x="155" y="177"/>
                  <a:pt x="163" y="177"/>
                  <a:pt x="155" y="177"/>
                </a:cubicBezTo>
                <a:lnTo>
                  <a:pt x="163" y="177"/>
                </a:lnTo>
                <a:lnTo>
                  <a:pt x="155" y="177"/>
                </a:lnTo>
                <a:lnTo>
                  <a:pt x="155" y="170"/>
                </a:lnTo>
                <a:lnTo>
                  <a:pt x="155" y="177"/>
                </a:lnTo>
                <a:cubicBezTo>
                  <a:pt x="155" y="177"/>
                  <a:pt x="155" y="177"/>
                  <a:pt x="148" y="177"/>
                </a:cubicBezTo>
                <a:lnTo>
                  <a:pt x="148" y="170"/>
                </a:lnTo>
                <a:cubicBezTo>
                  <a:pt x="148" y="177"/>
                  <a:pt x="148" y="170"/>
                  <a:pt x="148" y="170"/>
                </a:cubicBezTo>
                <a:lnTo>
                  <a:pt x="148" y="177"/>
                </a:lnTo>
                <a:cubicBezTo>
                  <a:pt x="141" y="177"/>
                  <a:pt x="141" y="177"/>
                  <a:pt x="141" y="170"/>
                </a:cubicBezTo>
                <a:cubicBezTo>
                  <a:pt x="141" y="170"/>
                  <a:pt x="148" y="170"/>
                  <a:pt x="141" y="170"/>
                </a:cubicBezTo>
                <a:cubicBezTo>
                  <a:pt x="141" y="163"/>
                  <a:pt x="141" y="163"/>
                  <a:pt x="141" y="163"/>
                </a:cubicBezTo>
                <a:lnTo>
                  <a:pt x="141" y="170"/>
                </a:lnTo>
                <a:cubicBezTo>
                  <a:pt x="141" y="170"/>
                  <a:pt x="141" y="170"/>
                  <a:pt x="141" y="163"/>
                </a:cubicBezTo>
                <a:lnTo>
                  <a:pt x="141" y="170"/>
                </a:lnTo>
                <a:cubicBezTo>
                  <a:pt x="134" y="163"/>
                  <a:pt x="141" y="163"/>
                  <a:pt x="141" y="163"/>
                </a:cubicBezTo>
                <a:cubicBezTo>
                  <a:pt x="141" y="163"/>
                  <a:pt x="141" y="163"/>
                  <a:pt x="134" y="163"/>
                </a:cubicBezTo>
                <a:cubicBezTo>
                  <a:pt x="134" y="163"/>
                  <a:pt x="134" y="163"/>
                  <a:pt x="141" y="163"/>
                </a:cubicBezTo>
                <a:cubicBezTo>
                  <a:pt x="141" y="163"/>
                  <a:pt x="141" y="163"/>
                  <a:pt x="141" y="156"/>
                </a:cubicBezTo>
                <a:cubicBezTo>
                  <a:pt x="141" y="163"/>
                  <a:pt x="141" y="163"/>
                  <a:pt x="141" y="163"/>
                </a:cubicBezTo>
                <a:cubicBezTo>
                  <a:pt x="134" y="163"/>
                  <a:pt x="134" y="163"/>
                  <a:pt x="134" y="163"/>
                </a:cubicBezTo>
                <a:cubicBezTo>
                  <a:pt x="134" y="163"/>
                  <a:pt x="134" y="163"/>
                  <a:pt x="134" y="156"/>
                </a:cubicBezTo>
                <a:cubicBezTo>
                  <a:pt x="134" y="156"/>
                  <a:pt x="134" y="156"/>
                  <a:pt x="141" y="156"/>
                </a:cubicBezTo>
                <a:cubicBezTo>
                  <a:pt x="141" y="156"/>
                  <a:pt x="141" y="156"/>
                  <a:pt x="134" y="156"/>
                </a:cubicBezTo>
                <a:lnTo>
                  <a:pt x="134" y="163"/>
                </a:lnTo>
                <a:cubicBezTo>
                  <a:pt x="134" y="163"/>
                  <a:pt x="134" y="163"/>
                  <a:pt x="134" y="156"/>
                </a:cubicBezTo>
                <a:cubicBezTo>
                  <a:pt x="134" y="156"/>
                  <a:pt x="134" y="156"/>
                  <a:pt x="127" y="156"/>
                </a:cubicBezTo>
                <a:lnTo>
                  <a:pt x="127" y="149"/>
                </a:lnTo>
                <a:lnTo>
                  <a:pt x="134" y="149"/>
                </a:lnTo>
                <a:cubicBezTo>
                  <a:pt x="134" y="149"/>
                  <a:pt x="134" y="149"/>
                  <a:pt x="141" y="149"/>
                </a:cubicBezTo>
                <a:cubicBezTo>
                  <a:pt x="134" y="149"/>
                  <a:pt x="134" y="149"/>
                  <a:pt x="134" y="149"/>
                </a:cubicBezTo>
                <a:lnTo>
                  <a:pt x="127" y="149"/>
                </a:lnTo>
                <a:lnTo>
                  <a:pt x="134" y="149"/>
                </a:lnTo>
                <a:cubicBezTo>
                  <a:pt x="127" y="149"/>
                  <a:pt x="127" y="149"/>
                  <a:pt x="127" y="149"/>
                </a:cubicBezTo>
                <a:cubicBezTo>
                  <a:pt x="127" y="141"/>
                  <a:pt x="134" y="141"/>
                  <a:pt x="134" y="141"/>
                </a:cubicBezTo>
                <a:cubicBezTo>
                  <a:pt x="127" y="141"/>
                  <a:pt x="127" y="141"/>
                  <a:pt x="127" y="141"/>
                </a:cubicBezTo>
                <a:cubicBezTo>
                  <a:pt x="127" y="141"/>
                  <a:pt x="127" y="141"/>
                  <a:pt x="134" y="141"/>
                </a:cubicBezTo>
                <a:lnTo>
                  <a:pt x="127" y="141"/>
                </a:lnTo>
                <a:lnTo>
                  <a:pt x="134" y="141"/>
                </a:lnTo>
                <a:cubicBezTo>
                  <a:pt x="127" y="141"/>
                  <a:pt x="127" y="141"/>
                  <a:pt x="127" y="141"/>
                </a:cubicBezTo>
                <a:cubicBezTo>
                  <a:pt x="127" y="141"/>
                  <a:pt x="127" y="141"/>
                  <a:pt x="134" y="141"/>
                </a:cubicBezTo>
                <a:cubicBezTo>
                  <a:pt x="127" y="141"/>
                  <a:pt x="127" y="141"/>
                  <a:pt x="127" y="141"/>
                </a:cubicBezTo>
                <a:cubicBezTo>
                  <a:pt x="127" y="141"/>
                  <a:pt x="127" y="141"/>
                  <a:pt x="134" y="134"/>
                </a:cubicBezTo>
                <a:cubicBezTo>
                  <a:pt x="134" y="127"/>
                  <a:pt x="134" y="127"/>
                  <a:pt x="134" y="127"/>
                </a:cubicBezTo>
                <a:lnTo>
                  <a:pt x="127" y="127"/>
                </a:lnTo>
                <a:cubicBezTo>
                  <a:pt x="127" y="127"/>
                  <a:pt x="127" y="127"/>
                  <a:pt x="134" y="134"/>
                </a:cubicBezTo>
                <a:cubicBezTo>
                  <a:pt x="134" y="134"/>
                  <a:pt x="134" y="134"/>
                  <a:pt x="127" y="134"/>
                </a:cubicBezTo>
                <a:cubicBezTo>
                  <a:pt x="120" y="141"/>
                  <a:pt x="113" y="149"/>
                  <a:pt x="106" y="156"/>
                </a:cubicBezTo>
                <a:lnTo>
                  <a:pt x="113" y="156"/>
                </a:lnTo>
                <a:cubicBezTo>
                  <a:pt x="113" y="156"/>
                  <a:pt x="113" y="163"/>
                  <a:pt x="120" y="163"/>
                </a:cubicBezTo>
                <a:cubicBezTo>
                  <a:pt x="113" y="163"/>
                  <a:pt x="113" y="163"/>
                  <a:pt x="113" y="163"/>
                </a:cubicBezTo>
                <a:lnTo>
                  <a:pt x="113" y="170"/>
                </a:lnTo>
                <a:lnTo>
                  <a:pt x="106" y="170"/>
                </a:lnTo>
                <a:cubicBezTo>
                  <a:pt x="106" y="163"/>
                  <a:pt x="106" y="163"/>
                  <a:pt x="106" y="163"/>
                </a:cubicBezTo>
                <a:lnTo>
                  <a:pt x="99" y="163"/>
                </a:lnTo>
                <a:lnTo>
                  <a:pt x="99" y="170"/>
                </a:lnTo>
                <a:cubicBezTo>
                  <a:pt x="99" y="170"/>
                  <a:pt x="99" y="170"/>
                  <a:pt x="106" y="170"/>
                </a:cubicBezTo>
                <a:cubicBezTo>
                  <a:pt x="106" y="170"/>
                  <a:pt x="106" y="170"/>
                  <a:pt x="106" y="177"/>
                </a:cubicBezTo>
                <a:lnTo>
                  <a:pt x="106" y="170"/>
                </a:lnTo>
                <a:cubicBezTo>
                  <a:pt x="106" y="177"/>
                  <a:pt x="106" y="177"/>
                  <a:pt x="106" y="177"/>
                </a:cubicBezTo>
                <a:cubicBezTo>
                  <a:pt x="99" y="177"/>
                  <a:pt x="99" y="177"/>
                  <a:pt x="99" y="170"/>
                </a:cubicBezTo>
                <a:lnTo>
                  <a:pt x="99" y="177"/>
                </a:lnTo>
                <a:lnTo>
                  <a:pt x="99" y="170"/>
                </a:lnTo>
                <a:cubicBezTo>
                  <a:pt x="99" y="177"/>
                  <a:pt x="99" y="177"/>
                  <a:pt x="99" y="177"/>
                </a:cubicBezTo>
                <a:cubicBezTo>
                  <a:pt x="99" y="177"/>
                  <a:pt x="106" y="177"/>
                  <a:pt x="106" y="184"/>
                </a:cubicBezTo>
                <a:cubicBezTo>
                  <a:pt x="99" y="184"/>
                  <a:pt x="99" y="177"/>
                  <a:pt x="99" y="177"/>
                </a:cubicBezTo>
                <a:cubicBezTo>
                  <a:pt x="99" y="177"/>
                  <a:pt x="99" y="177"/>
                  <a:pt x="92" y="177"/>
                </a:cubicBezTo>
                <a:cubicBezTo>
                  <a:pt x="92" y="177"/>
                  <a:pt x="85" y="177"/>
                  <a:pt x="85" y="184"/>
                </a:cubicBezTo>
                <a:cubicBezTo>
                  <a:pt x="92" y="184"/>
                  <a:pt x="92" y="184"/>
                  <a:pt x="92" y="184"/>
                </a:cubicBezTo>
                <a:lnTo>
                  <a:pt x="92" y="191"/>
                </a:lnTo>
                <a:cubicBezTo>
                  <a:pt x="92" y="191"/>
                  <a:pt x="92" y="191"/>
                  <a:pt x="92" y="198"/>
                </a:cubicBezTo>
                <a:cubicBezTo>
                  <a:pt x="92" y="191"/>
                  <a:pt x="99" y="191"/>
                  <a:pt x="99" y="198"/>
                </a:cubicBezTo>
                <a:lnTo>
                  <a:pt x="99" y="191"/>
                </a:lnTo>
                <a:cubicBezTo>
                  <a:pt x="106" y="191"/>
                  <a:pt x="106" y="198"/>
                  <a:pt x="106" y="198"/>
                </a:cubicBezTo>
                <a:cubicBezTo>
                  <a:pt x="106" y="191"/>
                  <a:pt x="106" y="191"/>
                  <a:pt x="106" y="191"/>
                </a:cubicBezTo>
                <a:lnTo>
                  <a:pt x="113" y="191"/>
                </a:lnTo>
                <a:cubicBezTo>
                  <a:pt x="113" y="198"/>
                  <a:pt x="113" y="198"/>
                  <a:pt x="113" y="198"/>
                </a:cubicBezTo>
                <a:cubicBezTo>
                  <a:pt x="113" y="198"/>
                  <a:pt x="113" y="198"/>
                  <a:pt x="113" y="205"/>
                </a:cubicBezTo>
                <a:cubicBezTo>
                  <a:pt x="113" y="205"/>
                  <a:pt x="113" y="198"/>
                  <a:pt x="113" y="205"/>
                </a:cubicBezTo>
                <a:cubicBezTo>
                  <a:pt x="120" y="205"/>
                  <a:pt x="120" y="205"/>
                  <a:pt x="120" y="205"/>
                </a:cubicBezTo>
                <a:cubicBezTo>
                  <a:pt x="120" y="205"/>
                  <a:pt x="120" y="212"/>
                  <a:pt x="127" y="212"/>
                </a:cubicBezTo>
                <a:cubicBezTo>
                  <a:pt x="120" y="212"/>
                  <a:pt x="120" y="212"/>
                  <a:pt x="120" y="212"/>
                </a:cubicBezTo>
                <a:cubicBezTo>
                  <a:pt x="127" y="212"/>
                  <a:pt x="127" y="212"/>
                  <a:pt x="127" y="212"/>
                </a:cubicBezTo>
                <a:lnTo>
                  <a:pt x="134" y="212"/>
                </a:lnTo>
                <a:cubicBezTo>
                  <a:pt x="134" y="219"/>
                  <a:pt x="134" y="219"/>
                  <a:pt x="134" y="219"/>
                </a:cubicBezTo>
                <a:lnTo>
                  <a:pt x="127" y="219"/>
                </a:lnTo>
                <a:cubicBezTo>
                  <a:pt x="120" y="226"/>
                  <a:pt x="120" y="226"/>
                  <a:pt x="120" y="226"/>
                </a:cubicBezTo>
                <a:cubicBezTo>
                  <a:pt x="120" y="226"/>
                  <a:pt x="120" y="226"/>
                  <a:pt x="113" y="226"/>
                </a:cubicBezTo>
                <a:lnTo>
                  <a:pt x="106" y="226"/>
                </a:lnTo>
                <a:cubicBezTo>
                  <a:pt x="106" y="226"/>
                  <a:pt x="106" y="226"/>
                  <a:pt x="99" y="226"/>
                </a:cubicBezTo>
                <a:cubicBezTo>
                  <a:pt x="99" y="226"/>
                  <a:pt x="99" y="226"/>
                  <a:pt x="99" y="233"/>
                </a:cubicBezTo>
                <a:cubicBezTo>
                  <a:pt x="92" y="233"/>
                  <a:pt x="92" y="233"/>
                  <a:pt x="92" y="240"/>
                </a:cubicBezTo>
                <a:lnTo>
                  <a:pt x="92" y="233"/>
                </a:lnTo>
                <a:cubicBezTo>
                  <a:pt x="99" y="233"/>
                  <a:pt x="99" y="233"/>
                  <a:pt x="99" y="233"/>
                </a:cubicBezTo>
                <a:cubicBezTo>
                  <a:pt x="106" y="226"/>
                  <a:pt x="106" y="226"/>
                  <a:pt x="106" y="233"/>
                </a:cubicBezTo>
                <a:cubicBezTo>
                  <a:pt x="106" y="233"/>
                  <a:pt x="106" y="233"/>
                  <a:pt x="99" y="233"/>
                </a:cubicBezTo>
                <a:cubicBezTo>
                  <a:pt x="106" y="233"/>
                  <a:pt x="106" y="233"/>
                  <a:pt x="106" y="233"/>
                </a:cubicBezTo>
                <a:cubicBezTo>
                  <a:pt x="106" y="233"/>
                  <a:pt x="106" y="233"/>
                  <a:pt x="106" y="240"/>
                </a:cubicBezTo>
                <a:cubicBezTo>
                  <a:pt x="106" y="240"/>
                  <a:pt x="106" y="240"/>
                  <a:pt x="113" y="240"/>
                </a:cubicBezTo>
                <a:cubicBezTo>
                  <a:pt x="113" y="240"/>
                  <a:pt x="113" y="240"/>
                  <a:pt x="106" y="240"/>
                </a:cubicBezTo>
                <a:cubicBezTo>
                  <a:pt x="106" y="240"/>
                  <a:pt x="106" y="240"/>
                  <a:pt x="113" y="240"/>
                </a:cubicBezTo>
                <a:cubicBezTo>
                  <a:pt x="120" y="240"/>
                  <a:pt x="120" y="240"/>
                  <a:pt x="120" y="240"/>
                </a:cubicBezTo>
                <a:cubicBezTo>
                  <a:pt x="113" y="240"/>
                  <a:pt x="120" y="240"/>
                  <a:pt x="113" y="240"/>
                </a:cubicBezTo>
                <a:cubicBezTo>
                  <a:pt x="113" y="240"/>
                  <a:pt x="113" y="240"/>
                  <a:pt x="113" y="247"/>
                </a:cubicBezTo>
                <a:lnTo>
                  <a:pt x="113" y="240"/>
                </a:lnTo>
                <a:cubicBezTo>
                  <a:pt x="113" y="247"/>
                  <a:pt x="113" y="247"/>
                  <a:pt x="113" y="247"/>
                </a:cubicBezTo>
                <a:cubicBezTo>
                  <a:pt x="113" y="247"/>
                  <a:pt x="113" y="247"/>
                  <a:pt x="106" y="247"/>
                </a:cubicBezTo>
                <a:lnTo>
                  <a:pt x="106" y="240"/>
                </a:lnTo>
                <a:cubicBezTo>
                  <a:pt x="106" y="240"/>
                  <a:pt x="106" y="240"/>
                  <a:pt x="106" y="247"/>
                </a:cubicBezTo>
                <a:lnTo>
                  <a:pt x="106" y="240"/>
                </a:lnTo>
                <a:lnTo>
                  <a:pt x="113" y="240"/>
                </a:lnTo>
                <a:cubicBezTo>
                  <a:pt x="106" y="240"/>
                  <a:pt x="106" y="240"/>
                  <a:pt x="106" y="240"/>
                </a:cubicBezTo>
                <a:cubicBezTo>
                  <a:pt x="106" y="240"/>
                  <a:pt x="106" y="247"/>
                  <a:pt x="99" y="247"/>
                </a:cubicBezTo>
                <a:cubicBezTo>
                  <a:pt x="99" y="240"/>
                  <a:pt x="99" y="240"/>
                  <a:pt x="99" y="247"/>
                </a:cubicBezTo>
                <a:lnTo>
                  <a:pt x="99" y="240"/>
                </a:lnTo>
                <a:cubicBezTo>
                  <a:pt x="99" y="247"/>
                  <a:pt x="99" y="247"/>
                  <a:pt x="99" y="247"/>
                </a:cubicBezTo>
                <a:lnTo>
                  <a:pt x="92" y="247"/>
                </a:lnTo>
                <a:lnTo>
                  <a:pt x="92" y="254"/>
                </a:lnTo>
                <a:cubicBezTo>
                  <a:pt x="85" y="254"/>
                  <a:pt x="85" y="254"/>
                  <a:pt x="85" y="262"/>
                </a:cubicBezTo>
                <a:lnTo>
                  <a:pt x="85" y="254"/>
                </a:lnTo>
                <a:lnTo>
                  <a:pt x="85" y="262"/>
                </a:lnTo>
                <a:cubicBezTo>
                  <a:pt x="78" y="262"/>
                  <a:pt x="78" y="262"/>
                  <a:pt x="78" y="262"/>
                </a:cubicBezTo>
                <a:cubicBezTo>
                  <a:pt x="78" y="262"/>
                  <a:pt x="78" y="262"/>
                  <a:pt x="85" y="262"/>
                </a:cubicBezTo>
                <a:lnTo>
                  <a:pt x="78" y="262"/>
                </a:lnTo>
                <a:cubicBezTo>
                  <a:pt x="78" y="269"/>
                  <a:pt x="78" y="269"/>
                  <a:pt x="78" y="269"/>
                </a:cubicBezTo>
                <a:cubicBezTo>
                  <a:pt x="78" y="262"/>
                  <a:pt x="78" y="262"/>
                  <a:pt x="78" y="269"/>
                </a:cubicBezTo>
                <a:cubicBezTo>
                  <a:pt x="78" y="262"/>
                  <a:pt x="78" y="262"/>
                  <a:pt x="78" y="262"/>
                </a:cubicBezTo>
                <a:cubicBezTo>
                  <a:pt x="78" y="262"/>
                  <a:pt x="78" y="262"/>
                  <a:pt x="78" y="269"/>
                </a:cubicBezTo>
                <a:lnTo>
                  <a:pt x="71" y="269"/>
                </a:lnTo>
                <a:cubicBezTo>
                  <a:pt x="78" y="269"/>
                  <a:pt x="78" y="269"/>
                  <a:pt x="78" y="269"/>
                </a:cubicBezTo>
                <a:lnTo>
                  <a:pt x="71" y="269"/>
                </a:lnTo>
                <a:lnTo>
                  <a:pt x="78" y="269"/>
                </a:lnTo>
                <a:lnTo>
                  <a:pt x="71" y="269"/>
                </a:lnTo>
                <a:lnTo>
                  <a:pt x="78" y="269"/>
                </a:lnTo>
                <a:cubicBezTo>
                  <a:pt x="78" y="269"/>
                  <a:pt x="78" y="269"/>
                  <a:pt x="71" y="269"/>
                </a:cubicBezTo>
                <a:cubicBezTo>
                  <a:pt x="78" y="269"/>
                  <a:pt x="78" y="269"/>
                  <a:pt x="78" y="269"/>
                </a:cubicBezTo>
                <a:lnTo>
                  <a:pt x="71" y="269"/>
                </a:lnTo>
                <a:lnTo>
                  <a:pt x="78" y="269"/>
                </a:lnTo>
                <a:cubicBezTo>
                  <a:pt x="78" y="269"/>
                  <a:pt x="78" y="269"/>
                  <a:pt x="78" y="276"/>
                </a:cubicBezTo>
                <a:lnTo>
                  <a:pt x="71" y="276"/>
                </a:lnTo>
                <a:cubicBezTo>
                  <a:pt x="78" y="276"/>
                  <a:pt x="78" y="276"/>
                  <a:pt x="78" y="276"/>
                </a:cubicBezTo>
                <a:cubicBezTo>
                  <a:pt x="71" y="276"/>
                  <a:pt x="71" y="276"/>
                  <a:pt x="71" y="276"/>
                </a:cubicBezTo>
                <a:lnTo>
                  <a:pt x="78" y="276"/>
                </a:lnTo>
                <a:cubicBezTo>
                  <a:pt x="78" y="276"/>
                  <a:pt x="78" y="276"/>
                  <a:pt x="71" y="276"/>
                </a:cubicBezTo>
                <a:lnTo>
                  <a:pt x="78" y="276"/>
                </a:lnTo>
                <a:cubicBezTo>
                  <a:pt x="71" y="276"/>
                  <a:pt x="71" y="276"/>
                  <a:pt x="71" y="276"/>
                </a:cubicBezTo>
                <a:lnTo>
                  <a:pt x="71" y="283"/>
                </a:lnTo>
                <a:cubicBezTo>
                  <a:pt x="71" y="283"/>
                  <a:pt x="71" y="283"/>
                  <a:pt x="64" y="283"/>
                </a:cubicBezTo>
                <a:lnTo>
                  <a:pt x="64" y="290"/>
                </a:lnTo>
                <a:lnTo>
                  <a:pt x="64" y="297"/>
                </a:lnTo>
                <a:lnTo>
                  <a:pt x="64" y="304"/>
                </a:lnTo>
                <a:cubicBezTo>
                  <a:pt x="57" y="304"/>
                  <a:pt x="64" y="304"/>
                  <a:pt x="57" y="304"/>
                </a:cubicBezTo>
                <a:lnTo>
                  <a:pt x="57" y="297"/>
                </a:lnTo>
                <a:cubicBezTo>
                  <a:pt x="57" y="297"/>
                  <a:pt x="57" y="297"/>
                  <a:pt x="57" y="290"/>
                </a:cubicBezTo>
                <a:cubicBezTo>
                  <a:pt x="57" y="297"/>
                  <a:pt x="57" y="297"/>
                  <a:pt x="57" y="304"/>
                </a:cubicBezTo>
                <a:lnTo>
                  <a:pt x="57" y="311"/>
                </a:lnTo>
                <a:cubicBezTo>
                  <a:pt x="64" y="311"/>
                  <a:pt x="64" y="311"/>
                  <a:pt x="64" y="311"/>
                </a:cubicBezTo>
                <a:cubicBezTo>
                  <a:pt x="64" y="311"/>
                  <a:pt x="64" y="311"/>
                  <a:pt x="64" y="318"/>
                </a:cubicBezTo>
                <a:cubicBezTo>
                  <a:pt x="71" y="318"/>
                  <a:pt x="71" y="318"/>
                  <a:pt x="71" y="318"/>
                </a:cubicBezTo>
                <a:lnTo>
                  <a:pt x="78" y="318"/>
                </a:lnTo>
                <a:lnTo>
                  <a:pt x="78" y="325"/>
                </a:lnTo>
                <a:cubicBezTo>
                  <a:pt x="78" y="325"/>
                  <a:pt x="78" y="325"/>
                  <a:pt x="78" y="318"/>
                </a:cubicBezTo>
                <a:cubicBezTo>
                  <a:pt x="71" y="318"/>
                  <a:pt x="71" y="325"/>
                  <a:pt x="71" y="325"/>
                </a:cubicBezTo>
                <a:lnTo>
                  <a:pt x="71" y="318"/>
                </a:lnTo>
                <a:lnTo>
                  <a:pt x="64" y="318"/>
                </a:lnTo>
                <a:lnTo>
                  <a:pt x="57" y="318"/>
                </a:lnTo>
                <a:cubicBezTo>
                  <a:pt x="57" y="318"/>
                  <a:pt x="57" y="318"/>
                  <a:pt x="57" y="311"/>
                </a:cubicBezTo>
                <a:cubicBezTo>
                  <a:pt x="57" y="311"/>
                  <a:pt x="57" y="311"/>
                  <a:pt x="57" y="318"/>
                </a:cubicBezTo>
                <a:cubicBezTo>
                  <a:pt x="57" y="325"/>
                  <a:pt x="57" y="339"/>
                  <a:pt x="57" y="354"/>
                </a:cubicBezTo>
                <a:cubicBezTo>
                  <a:pt x="57" y="354"/>
                  <a:pt x="57" y="354"/>
                  <a:pt x="64" y="354"/>
                </a:cubicBezTo>
                <a:cubicBezTo>
                  <a:pt x="64" y="354"/>
                  <a:pt x="64" y="354"/>
                  <a:pt x="71" y="354"/>
                </a:cubicBezTo>
                <a:cubicBezTo>
                  <a:pt x="71" y="354"/>
                  <a:pt x="71" y="354"/>
                  <a:pt x="71" y="361"/>
                </a:cubicBezTo>
                <a:cubicBezTo>
                  <a:pt x="71" y="354"/>
                  <a:pt x="71" y="354"/>
                  <a:pt x="71" y="354"/>
                </a:cubicBezTo>
                <a:cubicBezTo>
                  <a:pt x="78" y="354"/>
                  <a:pt x="78" y="354"/>
                  <a:pt x="78" y="354"/>
                </a:cubicBezTo>
                <a:cubicBezTo>
                  <a:pt x="71" y="354"/>
                  <a:pt x="71" y="354"/>
                  <a:pt x="71" y="361"/>
                </a:cubicBezTo>
                <a:cubicBezTo>
                  <a:pt x="71" y="361"/>
                  <a:pt x="71" y="361"/>
                  <a:pt x="71" y="368"/>
                </a:cubicBezTo>
                <a:cubicBezTo>
                  <a:pt x="78" y="368"/>
                  <a:pt x="78" y="361"/>
                  <a:pt x="78" y="361"/>
                </a:cubicBezTo>
                <a:cubicBezTo>
                  <a:pt x="78" y="361"/>
                  <a:pt x="78" y="361"/>
                  <a:pt x="71" y="361"/>
                </a:cubicBezTo>
                <a:cubicBezTo>
                  <a:pt x="78" y="361"/>
                  <a:pt x="78" y="361"/>
                  <a:pt x="78" y="361"/>
                </a:cubicBezTo>
                <a:lnTo>
                  <a:pt x="78" y="354"/>
                </a:lnTo>
                <a:cubicBezTo>
                  <a:pt x="78" y="354"/>
                  <a:pt x="78" y="354"/>
                  <a:pt x="78" y="361"/>
                </a:cubicBezTo>
                <a:lnTo>
                  <a:pt x="85" y="361"/>
                </a:lnTo>
                <a:cubicBezTo>
                  <a:pt x="92" y="361"/>
                  <a:pt x="92" y="361"/>
                  <a:pt x="92" y="361"/>
                </a:cubicBezTo>
                <a:cubicBezTo>
                  <a:pt x="99" y="361"/>
                  <a:pt x="99" y="361"/>
                  <a:pt x="99" y="361"/>
                </a:cubicBezTo>
                <a:lnTo>
                  <a:pt x="106" y="361"/>
                </a:lnTo>
                <a:cubicBezTo>
                  <a:pt x="99" y="361"/>
                  <a:pt x="106" y="368"/>
                  <a:pt x="99" y="368"/>
                </a:cubicBezTo>
                <a:cubicBezTo>
                  <a:pt x="99" y="368"/>
                  <a:pt x="99" y="368"/>
                  <a:pt x="106" y="368"/>
                </a:cubicBezTo>
                <a:cubicBezTo>
                  <a:pt x="113" y="368"/>
                  <a:pt x="113" y="368"/>
                  <a:pt x="113" y="375"/>
                </a:cubicBezTo>
                <a:lnTo>
                  <a:pt x="113" y="368"/>
                </a:lnTo>
                <a:lnTo>
                  <a:pt x="113" y="375"/>
                </a:lnTo>
                <a:cubicBezTo>
                  <a:pt x="113" y="375"/>
                  <a:pt x="113" y="375"/>
                  <a:pt x="120" y="375"/>
                </a:cubicBezTo>
                <a:lnTo>
                  <a:pt x="127" y="375"/>
                </a:lnTo>
                <a:lnTo>
                  <a:pt x="127" y="382"/>
                </a:lnTo>
                <a:lnTo>
                  <a:pt x="134" y="382"/>
                </a:lnTo>
                <a:lnTo>
                  <a:pt x="134" y="389"/>
                </a:lnTo>
                <a:lnTo>
                  <a:pt x="127" y="389"/>
                </a:lnTo>
                <a:lnTo>
                  <a:pt x="127" y="396"/>
                </a:lnTo>
                <a:cubicBezTo>
                  <a:pt x="134" y="396"/>
                  <a:pt x="134" y="396"/>
                  <a:pt x="134" y="396"/>
                </a:cubicBezTo>
                <a:cubicBezTo>
                  <a:pt x="141" y="396"/>
                  <a:pt x="141" y="389"/>
                  <a:pt x="141" y="389"/>
                </a:cubicBezTo>
                <a:cubicBezTo>
                  <a:pt x="141" y="396"/>
                  <a:pt x="148" y="396"/>
                  <a:pt x="148" y="396"/>
                </a:cubicBezTo>
                <a:cubicBezTo>
                  <a:pt x="155" y="396"/>
                  <a:pt x="155" y="396"/>
                  <a:pt x="155" y="396"/>
                </a:cubicBezTo>
                <a:lnTo>
                  <a:pt x="163" y="396"/>
                </a:lnTo>
                <a:cubicBezTo>
                  <a:pt x="163" y="396"/>
                  <a:pt x="163" y="403"/>
                  <a:pt x="170" y="403"/>
                </a:cubicBezTo>
                <a:cubicBezTo>
                  <a:pt x="177" y="403"/>
                  <a:pt x="177" y="410"/>
                  <a:pt x="177" y="410"/>
                </a:cubicBezTo>
                <a:cubicBezTo>
                  <a:pt x="177" y="417"/>
                  <a:pt x="170" y="417"/>
                  <a:pt x="170" y="417"/>
                </a:cubicBezTo>
                <a:cubicBezTo>
                  <a:pt x="170" y="417"/>
                  <a:pt x="170" y="417"/>
                  <a:pt x="170" y="424"/>
                </a:cubicBezTo>
                <a:cubicBezTo>
                  <a:pt x="170" y="424"/>
                  <a:pt x="170" y="424"/>
                  <a:pt x="163" y="424"/>
                </a:cubicBezTo>
                <a:cubicBezTo>
                  <a:pt x="163" y="424"/>
                  <a:pt x="163" y="424"/>
                  <a:pt x="163" y="431"/>
                </a:cubicBezTo>
                <a:lnTo>
                  <a:pt x="163" y="438"/>
                </a:lnTo>
                <a:cubicBezTo>
                  <a:pt x="163" y="438"/>
                  <a:pt x="163" y="438"/>
                  <a:pt x="163" y="445"/>
                </a:cubicBezTo>
                <a:cubicBezTo>
                  <a:pt x="155" y="445"/>
                  <a:pt x="155" y="445"/>
                  <a:pt x="155" y="452"/>
                </a:cubicBezTo>
                <a:cubicBezTo>
                  <a:pt x="155" y="452"/>
                  <a:pt x="155" y="452"/>
                  <a:pt x="148" y="452"/>
                </a:cubicBezTo>
                <a:cubicBezTo>
                  <a:pt x="148" y="452"/>
                  <a:pt x="148" y="452"/>
                  <a:pt x="148" y="460"/>
                </a:cubicBezTo>
                <a:cubicBezTo>
                  <a:pt x="148" y="460"/>
                  <a:pt x="148" y="452"/>
                  <a:pt x="141" y="452"/>
                </a:cubicBezTo>
                <a:cubicBezTo>
                  <a:pt x="141" y="460"/>
                  <a:pt x="141" y="460"/>
                  <a:pt x="141" y="460"/>
                </a:cubicBezTo>
                <a:cubicBezTo>
                  <a:pt x="141" y="460"/>
                  <a:pt x="141" y="460"/>
                  <a:pt x="134" y="460"/>
                </a:cubicBezTo>
                <a:cubicBezTo>
                  <a:pt x="141" y="460"/>
                  <a:pt x="134" y="467"/>
                  <a:pt x="134" y="467"/>
                </a:cubicBezTo>
                <a:cubicBezTo>
                  <a:pt x="141" y="474"/>
                  <a:pt x="134" y="474"/>
                  <a:pt x="134" y="474"/>
                </a:cubicBezTo>
                <a:cubicBezTo>
                  <a:pt x="134" y="481"/>
                  <a:pt x="127" y="481"/>
                  <a:pt x="127" y="481"/>
                </a:cubicBezTo>
                <a:cubicBezTo>
                  <a:pt x="127" y="481"/>
                  <a:pt x="134" y="481"/>
                  <a:pt x="134" y="474"/>
                </a:cubicBezTo>
                <a:lnTo>
                  <a:pt x="127" y="474"/>
                </a:lnTo>
                <a:cubicBezTo>
                  <a:pt x="127" y="474"/>
                  <a:pt x="127" y="474"/>
                  <a:pt x="127" y="481"/>
                </a:cubicBezTo>
                <a:cubicBezTo>
                  <a:pt x="170" y="523"/>
                  <a:pt x="233" y="551"/>
                  <a:pt x="297" y="551"/>
                </a:cubicBezTo>
                <a:cubicBezTo>
                  <a:pt x="417" y="551"/>
                  <a:pt x="516" y="460"/>
                  <a:pt x="537" y="347"/>
                </a:cubicBezTo>
                <a:cubicBezTo>
                  <a:pt x="537" y="339"/>
                  <a:pt x="537" y="339"/>
                  <a:pt x="537" y="339"/>
                </a:cubicBezTo>
                <a:cubicBezTo>
                  <a:pt x="537" y="332"/>
                  <a:pt x="530" y="332"/>
                  <a:pt x="530" y="332"/>
                </a:cubicBezTo>
                <a:cubicBezTo>
                  <a:pt x="530" y="332"/>
                  <a:pt x="530" y="332"/>
                  <a:pt x="530" y="325"/>
                </a:cubicBezTo>
                <a:cubicBezTo>
                  <a:pt x="530" y="325"/>
                  <a:pt x="530" y="325"/>
                  <a:pt x="530" y="318"/>
                </a:cubicBezTo>
                <a:lnTo>
                  <a:pt x="530" y="311"/>
                </a:lnTo>
                <a:cubicBezTo>
                  <a:pt x="530" y="311"/>
                  <a:pt x="530" y="311"/>
                  <a:pt x="523" y="311"/>
                </a:cubicBezTo>
                <a:cubicBezTo>
                  <a:pt x="523" y="304"/>
                  <a:pt x="523" y="304"/>
                  <a:pt x="523" y="304"/>
                </a:cubicBezTo>
                <a:cubicBezTo>
                  <a:pt x="516" y="304"/>
                  <a:pt x="516" y="304"/>
                  <a:pt x="516" y="304"/>
                </a:cubicBezTo>
                <a:cubicBezTo>
                  <a:pt x="516" y="304"/>
                  <a:pt x="516" y="304"/>
                  <a:pt x="523" y="304"/>
                </a:cubicBezTo>
                <a:lnTo>
                  <a:pt x="516" y="304"/>
                </a:lnTo>
                <a:lnTo>
                  <a:pt x="516" y="297"/>
                </a:lnTo>
                <a:cubicBezTo>
                  <a:pt x="516" y="297"/>
                  <a:pt x="516" y="297"/>
                  <a:pt x="516" y="290"/>
                </a:cubicBezTo>
                <a:cubicBezTo>
                  <a:pt x="516" y="297"/>
                  <a:pt x="516" y="297"/>
                  <a:pt x="509" y="297"/>
                </a:cubicBezTo>
                <a:cubicBezTo>
                  <a:pt x="509" y="290"/>
                  <a:pt x="509" y="290"/>
                  <a:pt x="509" y="290"/>
                </a:cubicBezTo>
                <a:cubicBezTo>
                  <a:pt x="509" y="290"/>
                  <a:pt x="509" y="290"/>
                  <a:pt x="509" y="297"/>
                </a:cubicBezTo>
                <a:cubicBezTo>
                  <a:pt x="509" y="297"/>
                  <a:pt x="509" y="297"/>
                  <a:pt x="502" y="297"/>
                </a:cubicBezTo>
                <a:lnTo>
                  <a:pt x="502" y="304"/>
                </a:lnTo>
                <a:cubicBezTo>
                  <a:pt x="495" y="304"/>
                  <a:pt x="495" y="304"/>
                  <a:pt x="495" y="304"/>
                </a:cubicBezTo>
                <a:lnTo>
                  <a:pt x="488" y="311"/>
                </a:lnTo>
                <a:cubicBezTo>
                  <a:pt x="481" y="311"/>
                  <a:pt x="481" y="311"/>
                  <a:pt x="481" y="311"/>
                </a:cubicBezTo>
                <a:cubicBezTo>
                  <a:pt x="481" y="311"/>
                  <a:pt x="481" y="311"/>
                  <a:pt x="481" y="318"/>
                </a:cubicBezTo>
                <a:lnTo>
                  <a:pt x="481" y="325"/>
                </a:lnTo>
                <a:cubicBezTo>
                  <a:pt x="481" y="325"/>
                  <a:pt x="481" y="325"/>
                  <a:pt x="481" y="332"/>
                </a:cubicBezTo>
                <a:cubicBezTo>
                  <a:pt x="481" y="332"/>
                  <a:pt x="481" y="332"/>
                  <a:pt x="474" y="332"/>
                </a:cubicBezTo>
                <a:cubicBezTo>
                  <a:pt x="474" y="325"/>
                  <a:pt x="474" y="325"/>
                  <a:pt x="466" y="325"/>
                </a:cubicBezTo>
                <a:cubicBezTo>
                  <a:pt x="466" y="325"/>
                  <a:pt x="466" y="325"/>
                  <a:pt x="466" y="318"/>
                </a:cubicBezTo>
                <a:lnTo>
                  <a:pt x="466" y="311"/>
                </a:lnTo>
                <a:cubicBezTo>
                  <a:pt x="466" y="311"/>
                  <a:pt x="466" y="304"/>
                  <a:pt x="459" y="304"/>
                </a:cubicBezTo>
                <a:cubicBezTo>
                  <a:pt x="459" y="297"/>
                  <a:pt x="459" y="297"/>
                  <a:pt x="459" y="297"/>
                </a:cubicBezTo>
                <a:cubicBezTo>
                  <a:pt x="466" y="297"/>
                  <a:pt x="459" y="297"/>
                  <a:pt x="459" y="297"/>
                </a:cubicBezTo>
                <a:cubicBezTo>
                  <a:pt x="452" y="297"/>
                  <a:pt x="452" y="297"/>
                  <a:pt x="452" y="297"/>
                </a:cubicBezTo>
                <a:cubicBezTo>
                  <a:pt x="452" y="297"/>
                  <a:pt x="452" y="297"/>
                  <a:pt x="452" y="290"/>
                </a:cubicBezTo>
                <a:cubicBezTo>
                  <a:pt x="452" y="297"/>
                  <a:pt x="452" y="290"/>
                  <a:pt x="452" y="290"/>
                </a:cubicBezTo>
                <a:cubicBezTo>
                  <a:pt x="445" y="290"/>
                  <a:pt x="445" y="290"/>
                  <a:pt x="445" y="290"/>
                </a:cubicBezTo>
                <a:cubicBezTo>
                  <a:pt x="445" y="283"/>
                  <a:pt x="445" y="283"/>
                  <a:pt x="445" y="283"/>
                </a:cubicBezTo>
                <a:cubicBezTo>
                  <a:pt x="445" y="283"/>
                  <a:pt x="438" y="290"/>
                  <a:pt x="438" y="283"/>
                </a:cubicBezTo>
                <a:lnTo>
                  <a:pt x="431" y="283"/>
                </a:lnTo>
                <a:cubicBezTo>
                  <a:pt x="431" y="290"/>
                  <a:pt x="431" y="290"/>
                  <a:pt x="431" y="290"/>
                </a:cubicBezTo>
                <a:lnTo>
                  <a:pt x="431" y="283"/>
                </a:lnTo>
                <a:cubicBezTo>
                  <a:pt x="424" y="283"/>
                  <a:pt x="424" y="283"/>
                  <a:pt x="424" y="283"/>
                </a:cubicBezTo>
                <a:cubicBezTo>
                  <a:pt x="417" y="283"/>
                  <a:pt x="417" y="283"/>
                  <a:pt x="417" y="283"/>
                </a:cubicBezTo>
                <a:lnTo>
                  <a:pt x="410" y="283"/>
                </a:lnTo>
                <a:cubicBezTo>
                  <a:pt x="410" y="283"/>
                  <a:pt x="403" y="283"/>
                  <a:pt x="403" y="276"/>
                </a:cubicBezTo>
                <a:cubicBezTo>
                  <a:pt x="403" y="276"/>
                  <a:pt x="403" y="276"/>
                  <a:pt x="403" y="269"/>
                </a:cubicBezTo>
                <a:cubicBezTo>
                  <a:pt x="396" y="269"/>
                  <a:pt x="396" y="269"/>
                  <a:pt x="396" y="269"/>
                </a:cubicBezTo>
                <a:cubicBezTo>
                  <a:pt x="396" y="269"/>
                  <a:pt x="396" y="269"/>
                  <a:pt x="396" y="276"/>
                </a:cubicBezTo>
                <a:cubicBezTo>
                  <a:pt x="396" y="276"/>
                  <a:pt x="396" y="276"/>
                  <a:pt x="396" y="283"/>
                </a:cubicBezTo>
                <a:cubicBezTo>
                  <a:pt x="396" y="283"/>
                  <a:pt x="396" y="283"/>
                  <a:pt x="403" y="283"/>
                </a:cubicBezTo>
                <a:cubicBezTo>
                  <a:pt x="403" y="283"/>
                  <a:pt x="403" y="283"/>
                  <a:pt x="396" y="283"/>
                </a:cubicBezTo>
                <a:lnTo>
                  <a:pt x="403" y="283"/>
                </a:lnTo>
                <a:cubicBezTo>
                  <a:pt x="396" y="283"/>
                  <a:pt x="396" y="283"/>
                  <a:pt x="403" y="283"/>
                </a:cubicBezTo>
                <a:lnTo>
                  <a:pt x="403" y="290"/>
                </a:lnTo>
                <a:cubicBezTo>
                  <a:pt x="403" y="283"/>
                  <a:pt x="403" y="283"/>
                  <a:pt x="403" y="283"/>
                </a:cubicBezTo>
                <a:lnTo>
                  <a:pt x="403" y="290"/>
                </a:lnTo>
                <a:cubicBezTo>
                  <a:pt x="410" y="290"/>
                  <a:pt x="410" y="290"/>
                  <a:pt x="410" y="290"/>
                </a:cubicBezTo>
                <a:cubicBezTo>
                  <a:pt x="417" y="283"/>
                  <a:pt x="417" y="283"/>
                  <a:pt x="417" y="283"/>
                </a:cubicBezTo>
                <a:lnTo>
                  <a:pt x="417" y="290"/>
                </a:lnTo>
                <a:lnTo>
                  <a:pt x="424" y="290"/>
                </a:lnTo>
                <a:cubicBezTo>
                  <a:pt x="424" y="290"/>
                  <a:pt x="424" y="290"/>
                  <a:pt x="424" y="297"/>
                </a:cubicBezTo>
                <a:cubicBezTo>
                  <a:pt x="424" y="304"/>
                  <a:pt x="424" y="304"/>
                  <a:pt x="424" y="304"/>
                </a:cubicBezTo>
                <a:cubicBezTo>
                  <a:pt x="417" y="304"/>
                  <a:pt x="417" y="304"/>
                  <a:pt x="417" y="304"/>
                </a:cubicBezTo>
                <a:lnTo>
                  <a:pt x="417" y="311"/>
                </a:lnTo>
                <a:cubicBezTo>
                  <a:pt x="410" y="311"/>
                  <a:pt x="410" y="311"/>
                  <a:pt x="410" y="311"/>
                </a:cubicBezTo>
                <a:lnTo>
                  <a:pt x="403" y="311"/>
                </a:lnTo>
                <a:cubicBezTo>
                  <a:pt x="403" y="318"/>
                  <a:pt x="403" y="318"/>
                  <a:pt x="396" y="318"/>
                </a:cubicBezTo>
                <a:lnTo>
                  <a:pt x="389" y="318"/>
                </a:lnTo>
                <a:cubicBezTo>
                  <a:pt x="382" y="325"/>
                  <a:pt x="382" y="325"/>
                  <a:pt x="382" y="318"/>
                </a:cubicBezTo>
                <a:cubicBezTo>
                  <a:pt x="382" y="318"/>
                  <a:pt x="382" y="318"/>
                  <a:pt x="382" y="311"/>
                </a:cubicBezTo>
                <a:cubicBezTo>
                  <a:pt x="382" y="311"/>
                  <a:pt x="375" y="311"/>
                  <a:pt x="375" y="304"/>
                </a:cubicBezTo>
                <a:cubicBezTo>
                  <a:pt x="375" y="304"/>
                  <a:pt x="375" y="304"/>
                  <a:pt x="368" y="297"/>
                </a:cubicBezTo>
                <a:cubicBezTo>
                  <a:pt x="368" y="297"/>
                  <a:pt x="368" y="297"/>
                  <a:pt x="368" y="290"/>
                </a:cubicBezTo>
                <a:cubicBezTo>
                  <a:pt x="368" y="283"/>
                  <a:pt x="361" y="283"/>
                  <a:pt x="361" y="283"/>
                </a:cubicBezTo>
                <a:cubicBezTo>
                  <a:pt x="361" y="276"/>
                  <a:pt x="361" y="276"/>
                  <a:pt x="361" y="276"/>
                </a:cubicBezTo>
                <a:cubicBezTo>
                  <a:pt x="361" y="269"/>
                  <a:pt x="353" y="269"/>
                  <a:pt x="353" y="269"/>
                </a:cubicBezTo>
                <a:cubicBezTo>
                  <a:pt x="353" y="269"/>
                  <a:pt x="353" y="269"/>
                  <a:pt x="361" y="262"/>
                </a:cubicBezTo>
                <a:cubicBezTo>
                  <a:pt x="361" y="254"/>
                  <a:pt x="361" y="254"/>
                  <a:pt x="361" y="254"/>
                </a:cubicBezTo>
                <a:cubicBezTo>
                  <a:pt x="361" y="254"/>
                  <a:pt x="361" y="254"/>
                  <a:pt x="353" y="254"/>
                </a:cubicBezTo>
                <a:cubicBezTo>
                  <a:pt x="353" y="254"/>
                  <a:pt x="353" y="254"/>
                  <a:pt x="346" y="254"/>
                </a:cubicBezTo>
                <a:cubicBezTo>
                  <a:pt x="346" y="254"/>
                  <a:pt x="346" y="247"/>
                  <a:pt x="346" y="254"/>
                </a:cubicBezTo>
                <a:cubicBezTo>
                  <a:pt x="346" y="254"/>
                  <a:pt x="346" y="254"/>
                  <a:pt x="339" y="254"/>
                </a:cubicBezTo>
                <a:cubicBezTo>
                  <a:pt x="339" y="247"/>
                  <a:pt x="339" y="247"/>
                  <a:pt x="339" y="247"/>
                </a:cubicBezTo>
                <a:cubicBezTo>
                  <a:pt x="332" y="247"/>
                  <a:pt x="332" y="247"/>
                  <a:pt x="332" y="247"/>
                </a:cubicBezTo>
                <a:cubicBezTo>
                  <a:pt x="339" y="247"/>
                  <a:pt x="339" y="247"/>
                  <a:pt x="332" y="247"/>
                </a:cubicBezTo>
                <a:lnTo>
                  <a:pt x="339" y="247"/>
                </a:lnTo>
                <a:lnTo>
                  <a:pt x="332" y="247"/>
                </a:lnTo>
                <a:cubicBezTo>
                  <a:pt x="332" y="240"/>
                  <a:pt x="332" y="240"/>
                  <a:pt x="332" y="240"/>
                </a:cubicBezTo>
                <a:cubicBezTo>
                  <a:pt x="332" y="240"/>
                  <a:pt x="332" y="240"/>
                  <a:pt x="339" y="240"/>
                </a:cubicBezTo>
                <a:cubicBezTo>
                  <a:pt x="332" y="240"/>
                  <a:pt x="332" y="240"/>
                  <a:pt x="332" y="240"/>
                </a:cubicBezTo>
                <a:lnTo>
                  <a:pt x="339" y="240"/>
                </a:lnTo>
                <a:lnTo>
                  <a:pt x="346" y="240"/>
                </a:lnTo>
                <a:cubicBezTo>
                  <a:pt x="346" y="240"/>
                  <a:pt x="346" y="240"/>
                  <a:pt x="339" y="240"/>
                </a:cubicBezTo>
                <a:cubicBezTo>
                  <a:pt x="339" y="240"/>
                  <a:pt x="339" y="240"/>
                  <a:pt x="339" y="233"/>
                </a:cubicBezTo>
                <a:lnTo>
                  <a:pt x="346" y="240"/>
                </a:lnTo>
                <a:lnTo>
                  <a:pt x="346" y="233"/>
                </a:lnTo>
                <a:cubicBezTo>
                  <a:pt x="346" y="240"/>
                  <a:pt x="346" y="240"/>
                  <a:pt x="346" y="240"/>
                </a:cubicBezTo>
                <a:cubicBezTo>
                  <a:pt x="346" y="233"/>
                  <a:pt x="346" y="233"/>
                  <a:pt x="346" y="233"/>
                </a:cubicBezTo>
                <a:lnTo>
                  <a:pt x="353" y="233"/>
                </a:lnTo>
                <a:cubicBezTo>
                  <a:pt x="353" y="233"/>
                  <a:pt x="353" y="233"/>
                  <a:pt x="361" y="233"/>
                </a:cubicBezTo>
                <a:cubicBezTo>
                  <a:pt x="361" y="233"/>
                  <a:pt x="361" y="240"/>
                  <a:pt x="368" y="240"/>
                </a:cubicBezTo>
                <a:lnTo>
                  <a:pt x="375" y="240"/>
                </a:lnTo>
                <a:lnTo>
                  <a:pt x="375" y="233"/>
                </a:lnTo>
                <a:cubicBezTo>
                  <a:pt x="375" y="226"/>
                  <a:pt x="375" y="226"/>
                  <a:pt x="375" y="226"/>
                </a:cubicBezTo>
                <a:lnTo>
                  <a:pt x="368" y="226"/>
                </a:lnTo>
                <a:lnTo>
                  <a:pt x="361" y="226"/>
                </a:lnTo>
                <a:cubicBezTo>
                  <a:pt x="361" y="226"/>
                  <a:pt x="368" y="226"/>
                  <a:pt x="368" y="219"/>
                </a:cubicBezTo>
                <a:cubicBezTo>
                  <a:pt x="368" y="219"/>
                  <a:pt x="368" y="219"/>
                  <a:pt x="361" y="219"/>
                </a:cubicBezTo>
                <a:cubicBezTo>
                  <a:pt x="353" y="219"/>
                  <a:pt x="353" y="219"/>
                  <a:pt x="353" y="219"/>
                </a:cubicBezTo>
                <a:cubicBezTo>
                  <a:pt x="353" y="219"/>
                  <a:pt x="361" y="219"/>
                  <a:pt x="361" y="226"/>
                </a:cubicBezTo>
                <a:cubicBezTo>
                  <a:pt x="361" y="226"/>
                  <a:pt x="361" y="226"/>
                  <a:pt x="353" y="226"/>
                </a:cubicBezTo>
                <a:cubicBezTo>
                  <a:pt x="353" y="219"/>
                  <a:pt x="353" y="219"/>
                  <a:pt x="353" y="219"/>
                </a:cubicBezTo>
                <a:cubicBezTo>
                  <a:pt x="353" y="219"/>
                  <a:pt x="353" y="219"/>
                  <a:pt x="346" y="219"/>
                </a:cubicBezTo>
                <a:cubicBezTo>
                  <a:pt x="346" y="219"/>
                  <a:pt x="346" y="219"/>
                  <a:pt x="353" y="219"/>
                </a:cubicBezTo>
                <a:cubicBezTo>
                  <a:pt x="346" y="219"/>
                  <a:pt x="346" y="219"/>
                  <a:pt x="346" y="219"/>
                </a:cubicBezTo>
                <a:cubicBezTo>
                  <a:pt x="346" y="219"/>
                  <a:pt x="339" y="219"/>
                  <a:pt x="346" y="219"/>
                </a:cubicBezTo>
                <a:cubicBezTo>
                  <a:pt x="346" y="226"/>
                  <a:pt x="346" y="226"/>
                  <a:pt x="346" y="226"/>
                </a:cubicBezTo>
                <a:cubicBezTo>
                  <a:pt x="346" y="226"/>
                  <a:pt x="346" y="226"/>
                  <a:pt x="339" y="226"/>
                </a:cubicBezTo>
                <a:cubicBezTo>
                  <a:pt x="339" y="226"/>
                  <a:pt x="339" y="226"/>
                  <a:pt x="339" y="233"/>
                </a:cubicBezTo>
                <a:cubicBezTo>
                  <a:pt x="339" y="240"/>
                  <a:pt x="339" y="240"/>
                  <a:pt x="339" y="240"/>
                </a:cubicBezTo>
                <a:lnTo>
                  <a:pt x="332" y="240"/>
                </a:lnTo>
                <a:cubicBezTo>
                  <a:pt x="332" y="240"/>
                  <a:pt x="332" y="240"/>
                  <a:pt x="325" y="240"/>
                </a:cubicBezTo>
                <a:cubicBezTo>
                  <a:pt x="325" y="240"/>
                  <a:pt x="325" y="240"/>
                  <a:pt x="325" y="247"/>
                </a:cubicBezTo>
                <a:cubicBezTo>
                  <a:pt x="325" y="247"/>
                  <a:pt x="325" y="247"/>
                  <a:pt x="325" y="254"/>
                </a:cubicBezTo>
                <a:lnTo>
                  <a:pt x="325" y="247"/>
                </a:lnTo>
                <a:cubicBezTo>
                  <a:pt x="325" y="247"/>
                  <a:pt x="325" y="247"/>
                  <a:pt x="318" y="254"/>
                </a:cubicBezTo>
                <a:cubicBezTo>
                  <a:pt x="318" y="247"/>
                  <a:pt x="318" y="247"/>
                  <a:pt x="318" y="247"/>
                </a:cubicBezTo>
                <a:lnTo>
                  <a:pt x="325" y="247"/>
                </a:lnTo>
                <a:lnTo>
                  <a:pt x="318" y="247"/>
                </a:lnTo>
                <a:cubicBezTo>
                  <a:pt x="318" y="247"/>
                  <a:pt x="318" y="247"/>
                  <a:pt x="318" y="240"/>
                </a:cubicBezTo>
                <a:cubicBezTo>
                  <a:pt x="318" y="247"/>
                  <a:pt x="318" y="240"/>
                  <a:pt x="318" y="240"/>
                </a:cubicBezTo>
                <a:lnTo>
                  <a:pt x="318" y="233"/>
                </a:lnTo>
                <a:cubicBezTo>
                  <a:pt x="318" y="233"/>
                  <a:pt x="318" y="233"/>
                  <a:pt x="311" y="233"/>
                </a:cubicBezTo>
                <a:lnTo>
                  <a:pt x="304" y="226"/>
                </a:lnTo>
                <a:cubicBezTo>
                  <a:pt x="297" y="226"/>
                  <a:pt x="297" y="226"/>
                  <a:pt x="297" y="226"/>
                </a:cubicBezTo>
                <a:lnTo>
                  <a:pt x="297" y="219"/>
                </a:lnTo>
                <a:lnTo>
                  <a:pt x="297" y="226"/>
                </a:lnTo>
                <a:cubicBezTo>
                  <a:pt x="297" y="233"/>
                  <a:pt x="297" y="233"/>
                  <a:pt x="297" y="233"/>
                </a:cubicBezTo>
                <a:lnTo>
                  <a:pt x="304" y="233"/>
                </a:lnTo>
                <a:cubicBezTo>
                  <a:pt x="311" y="240"/>
                  <a:pt x="311" y="240"/>
                  <a:pt x="311" y="240"/>
                </a:cubicBezTo>
                <a:lnTo>
                  <a:pt x="304" y="240"/>
                </a:lnTo>
                <a:cubicBezTo>
                  <a:pt x="311" y="240"/>
                  <a:pt x="311" y="240"/>
                  <a:pt x="311" y="240"/>
                </a:cubicBezTo>
                <a:cubicBezTo>
                  <a:pt x="311" y="240"/>
                  <a:pt x="311" y="240"/>
                  <a:pt x="311" y="247"/>
                </a:cubicBezTo>
                <a:cubicBezTo>
                  <a:pt x="311" y="247"/>
                  <a:pt x="311" y="247"/>
                  <a:pt x="304" y="247"/>
                </a:cubicBezTo>
                <a:lnTo>
                  <a:pt x="304" y="240"/>
                </a:lnTo>
                <a:cubicBezTo>
                  <a:pt x="304" y="240"/>
                  <a:pt x="304" y="240"/>
                  <a:pt x="297" y="240"/>
                </a:cubicBezTo>
                <a:cubicBezTo>
                  <a:pt x="297" y="233"/>
                  <a:pt x="297" y="240"/>
                  <a:pt x="297" y="233"/>
                </a:cubicBezTo>
                <a:cubicBezTo>
                  <a:pt x="297" y="233"/>
                  <a:pt x="297" y="233"/>
                  <a:pt x="290" y="233"/>
                </a:cubicBezTo>
                <a:lnTo>
                  <a:pt x="290" y="226"/>
                </a:lnTo>
                <a:lnTo>
                  <a:pt x="283" y="226"/>
                </a:lnTo>
                <a:cubicBezTo>
                  <a:pt x="283" y="226"/>
                  <a:pt x="283" y="233"/>
                  <a:pt x="276" y="233"/>
                </a:cubicBezTo>
                <a:cubicBezTo>
                  <a:pt x="276" y="226"/>
                  <a:pt x="276" y="233"/>
                  <a:pt x="276" y="233"/>
                </a:cubicBezTo>
                <a:cubicBezTo>
                  <a:pt x="276" y="233"/>
                  <a:pt x="276" y="226"/>
                  <a:pt x="269" y="233"/>
                </a:cubicBezTo>
                <a:cubicBezTo>
                  <a:pt x="269" y="240"/>
                  <a:pt x="262" y="233"/>
                  <a:pt x="262" y="240"/>
                </a:cubicBezTo>
                <a:cubicBezTo>
                  <a:pt x="262" y="240"/>
                  <a:pt x="262" y="240"/>
                  <a:pt x="262" y="247"/>
                </a:cubicBezTo>
                <a:lnTo>
                  <a:pt x="255" y="247"/>
                </a:lnTo>
                <a:cubicBezTo>
                  <a:pt x="255" y="247"/>
                  <a:pt x="255" y="247"/>
                  <a:pt x="255" y="254"/>
                </a:cubicBezTo>
                <a:lnTo>
                  <a:pt x="248" y="254"/>
                </a:lnTo>
                <a:cubicBezTo>
                  <a:pt x="248" y="254"/>
                  <a:pt x="248" y="254"/>
                  <a:pt x="240" y="254"/>
                </a:cubicBezTo>
                <a:cubicBezTo>
                  <a:pt x="240" y="247"/>
                  <a:pt x="240" y="247"/>
                  <a:pt x="240" y="247"/>
                </a:cubicBezTo>
                <a:cubicBezTo>
                  <a:pt x="233" y="247"/>
                  <a:pt x="240" y="247"/>
                  <a:pt x="240" y="247"/>
                </a:cubicBezTo>
                <a:lnTo>
                  <a:pt x="233" y="247"/>
                </a:lnTo>
                <a:cubicBezTo>
                  <a:pt x="233" y="247"/>
                  <a:pt x="233" y="247"/>
                  <a:pt x="240" y="247"/>
                </a:cubicBezTo>
                <a:cubicBezTo>
                  <a:pt x="240" y="247"/>
                  <a:pt x="240" y="247"/>
                  <a:pt x="233" y="247"/>
                </a:cubicBezTo>
                <a:lnTo>
                  <a:pt x="233" y="240"/>
                </a:lnTo>
                <a:cubicBezTo>
                  <a:pt x="240" y="240"/>
                  <a:pt x="240" y="240"/>
                  <a:pt x="240" y="233"/>
                </a:cubicBezTo>
                <a:cubicBezTo>
                  <a:pt x="240" y="233"/>
                  <a:pt x="240" y="233"/>
                  <a:pt x="233" y="233"/>
                </a:cubicBezTo>
                <a:lnTo>
                  <a:pt x="240" y="233"/>
                </a:lnTo>
                <a:cubicBezTo>
                  <a:pt x="240" y="226"/>
                  <a:pt x="240" y="226"/>
                  <a:pt x="240" y="226"/>
                </a:cubicBezTo>
                <a:lnTo>
                  <a:pt x="248" y="226"/>
                </a:lnTo>
                <a:cubicBezTo>
                  <a:pt x="248" y="226"/>
                  <a:pt x="255" y="233"/>
                  <a:pt x="255" y="226"/>
                </a:cubicBezTo>
                <a:lnTo>
                  <a:pt x="255" y="233"/>
                </a:lnTo>
                <a:cubicBezTo>
                  <a:pt x="255" y="226"/>
                  <a:pt x="255" y="226"/>
                  <a:pt x="255" y="226"/>
                </a:cubicBezTo>
                <a:cubicBezTo>
                  <a:pt x="262" y="226"/>
                  <a:pt x="262" y="226"/>
                  <a:pt x="262" y="226"/>
                </a:cubicBezTo>
                <a:lnTo>
                  <a:pt x="255" y="226"/>
                </a:lnTo>
                <a:cubicBezTo>
                  <a:pt x="255" y="226"/>
                  <a:pt x="255" y="226"/>
                  <a:pt x="262" y="219"/>
                </a:cubicBezTo>
                <a:cubicBezTo>
                  <a:pt x="262" y="226"/>
                  <a:pt x="262" y="226"/>
                  <a:pt x="262" y="226"/>
                </a:cubicBezTo>
                <a:lnTo>
                  <a:pt x="262" y="219"/>
                </a:lnTo>
                <a:cubicBezTo>
                  <a:pt x="255" y="219"/>
                  <a:pt x="262" y="219"/>
                  <a:pt x="255" y="219"/>
                </a:cubicBezTo>
                <a:cubicBezTo>
                  <a:pt x="255" y="212"/>
                  <a:pt x="255" y="212"/>
                  <a:pt x="255" y="212"/>
                </a:cubicBezTo>
                <a:lnTo>
                  <a:pt x="255" y="219"/>
                </a:lnTo>
                <a:cubicBezTo>
                  <a:pt x="255" y="212"/>
                  <a:pt x="255" y="212"/>
                  <a:pt x="248" y="212"/>
                </a:cubicBezTo>
                <a:lnTo>
                  <a:pt x="255" y="212"/>
                </a:lnTo>
                <a:cubicBezTo>
                  <a:pt x="255" y="212"/>
                  <a:pt x="255" y="212"/>
                  <a:pt x="255" y="205"/>
                </a:cubicBezTo>
                <a:cubicBezTo>
                  <a:pt x="255" y="205"/>
                  <a:pt x="255" y="205"/>
                  <a:pt x="262" y="205"/>
                </a:cubicBezTo>
                <a:lnTo>
                  <a:pt x="262" y="212"/>
                </a:lnTo>
                <a:cubicBezTo>
                  <a:pt x="262" y="205"/>
                  <a:pt x="262" y="212"/>
                  <a:pt x="262" y="212"/>
                </a:cubicBezTo>
                <a:cubicBezTo>
                  <a:pt x="262" y="205"/>
                  <a:pt x="262" y="205"/>
                  <a:pt x="262" y="205"/>
                </a:cubicBezTo>
                <a:cubicBezTo>
                  <a:pt x="262" y="205"/>
                  <a:pt x="262" y="205"/>
                  <a:pt x="269" y="205"/>
                </a:cubicBezTo>
                <a:cubicBezTo>
                  <a:pt x="269" y="198"/>
                  <a:pt x="269" y="198"/>
                  <a:pt x="269" y="198"/>
                </a:cubicBezTo>
                <a:lnTo>
                  <a:pt x="276" y="198"/>
                </a:lnTo>
                <a:cubicBezTo>
                  <a:pt x="276" y="198"/>
                  <a:pt x="276" y="191"/>
                  <a:pt x="283" y="198"/>
                </a:cubicBezTo>
                <a:cubicBezTo>
                  <a:pt x="283" y="198"/>
                  <a:pt x="283" y="198"/>
                  <a:pt x="283" y="191"/>
                </a:cubicBezTo>
                <a:cubicBezTo>
                  <a:pt x="283" y="191"/>
                  <a:pt x="283" y="191"/>
                  <a:pt x="283" y="198"/>
                </a:cubicBezTo>
                <a:cubicBezTo>
                  <a:pt x="283" y="198"/>
                  <a:pt x="283" y="198"/>
                  <a:pt x="283" y="191"/>
                </a:cubicBezTo>
                <a:cubicBezTo>
                  <a:pt x="283" y="191"/>
                  <a:pt x="283" y="191"/>
                  <a:pt x="290" y="191"/>
                </a:cubicBezTo>
                <a:lnTo>
                  <a:pt x="283" y="191"/>
                </a:lnTo>
                <a:cubicBezTo>
                  <a:pt x="283" y="191"/>
                  <a:pt x="283" y="191"/>
                  <a:pt x="283" y="184"/>
                </a:cubicBezTo>
                <a:cubicBezTo>
                  <a:pt x="283" y="184"/>
                  <a:pt x="283" y="184"/>
                  <a:pt x="290" y="184"/>
                </a:cubicBezTo>
                <a:lnTo>
                  <a:pt x="290" y="191"/>
                </a:lnTo>
                <a:lnTo>
                  <a:pt x="297" y="191"/>
                </a:lnTo>
                <a:lnTo>
                  <a:pt x="304" y="191"/>
                </a:lnTo>
                <a:cubicBezTo>
                  <a:pt x="304" y="191"/>
                  <a:pt x="304" y="191"/>
                  <a:pt x="311" y="191"/>
                </a:cubicBezTo>
                <a:lnTo>
                  <a:pt x="318" y="191"/>
                </a:lnTo>
                <a:cubicBezTo>
                  <a:pt x="318" y="184"/>
                  <a:pt x="318" y="191"/>
                  <a:pt x="318" y="184"/>
                </a:cubicBezTo>
                <a:lnTo>
                  <a:pt x="318" y="177"/>
                </a:lnTo>
                <a:cubicBezTo>
                  <a:pt x="325" y="177"/>
                  <a:pt x="325" y="177"/>
                  <a:pt x="325" y="177"/>
                </a:cubicBezTo>
                <a:cubicBezTo>
                  <a:pt x="325" y="177"/>
                  <a:pt x="325" y="177"/>
                  <a:pt x="325" y="184"/>
                </a:cubicBezTo>
                <a:cubicBezTo>
                  <a:pt x="325" y="184"/>
                  <a:pt x="325" y="184"/>
                  <a:pt x="325" y="177"/>
                </a:cubicBezTo>
                <a:cubicBezTo>
                  <a:pt x="325" y="177"/>
                  <a:pt x="325" y="177"/>
                  <a:pt x="332" y="177"/>
                </a:cubicBezTo>
                <a:lnTo>
                  <a:pt x="325" y="177"/>
                </a:lnTo>
                <a:cubicBezTo>
                  <a:pt x="325" y="177"/>
                  <a:pt x="325" y="177"/>
                  <a:pt x="325" y="170"/>
                </a:cubicBezTo>
                <a:cubicBezTo>
                  <a:pt x="332" y="170"/>
                  <a:pt x="332" y="170"/>
                  <a:pt x="332" y="170"/>
                </a:cubicBezTo>
                <a:lnTo>
                  <a:pt x="339" y="170"/>
                </a:lnTo>
                <a:lnTo>
                  <a:pt x="346" y="170"/>
                </a:lnTo>
                <a:lnTo>
                  <a:pt x="339" y="170"/>
                </a:lnTo>
                <a:lnTo>
                  <a:pt x="339" y="163"/>
                </a:lnTo>
                <a:lnTo>
                  <a:pt x="339" y="170"/>
                </a:lnTo>
                <a:cubicBezTo>
                  <a:pt x="339" y="170"/>
                  <a:pt x="339" y="170"/>
                  <a:pt x="332" y="170"/>
                </a:cubicBezTo>
                <a:cubicBezTo>
                  <a:pt x="325" y="170"/>
                  <a:pt x="325" y="170"/>
                  <a:pt x="325" y="170"/>
                </a:cubicBezTo>
                <a:cubicBezTo>
                  <a:pt x="318" y="170"/>
                  <a:pt x="318" y="163"/>
                  <a:pt x="318" y="163"/>
                </a:cubicBezTo>
                <a:cubicBezTo>
                  <a:pt x="318" y="163"/>
                  <a:pt x="318" y="163"/>
                  <a:pt x="318" y="156"/>
                </a:cubicBezTo>
                <a:lnTo>
                  <a:pt x="325" y="156"/>
                </a:lnTo>
                <a:lnTo>
                  <a:pt x="332" y="149"/>
                </a:lnTo>
                <a:cubicBezTo>
                  <a:pt x="332" y="141"/>
                  <a:pt x="332" y="141"/>
                  <a:pt x="332" y="141"/>
                </a:cubicBezTo>
                <a:cubicBezTo>
                  <a:pt x="332" y="141"/>
                  <a:pt x="332" y="141"/>
                  <a:pt x="325" y="141"/>
                </a:cubicBezTo>
                <a:cubicBezTo>
                  <a:pt x="325" y="141"/>
                  <a:pt x="325" y="141"/>
                  <a:pt x="325" y="149"/>
                </a:cubicBezTo>
                <a:cubicBezTo>
                  <a:pt x="318" y="149"/>
                  <a:pt x="318" y="149"/>
                  <a:pt x="318" y="149"/>
                </a:cubicBezTo>
                <a:cubicBezTo>
                  <a:pt x="318" y="149"/>
                  <a:pt x="318" y="149"/>
                  <a:pt x="318" y="156"/>
                </a:cubicBezTo>
                <a:cubicBezTo>
                  <a:pt x="311" y="156"/>
                  <a:pt x="311" y="156"/>
                  <a:pt x="311" y="156"/>
                </a:cubicBezTo>
                <a:cubicBezTo>
                  <a:pt x="311" y="163"/>
                  <a:pt x="311" y="163"/>
                  <a:pt x="311" y="163"/>
                </a:cubicBezTo>
                <a:cubicBezTo>
                  <a:pt x="311" y="170"/>
                  <a:pt x="311" y="170"/>
                  <a:pt x="311" y="170"/>
                </a:cubicBezTo>
                <a:lnTo>
                  <a:pt x="304" y="170"/>
                </a:lnTo>
                <a:cubicBezTo>
                  <a:pt x="311" y="170"/>
                  <a:pt x="311" y="170"/>
                  <a:pt x="311" y="170"/>
                </a:cubicBezTo>
                <a:lnTo>
                  <a:pt x="311" y="177"/>
                </a:lnTo>
                <a:lnTo>
                  <a:pt x="304" y="177"/>
                </a:lnTo>
                <a:lnTo>
                  <a:pt x="311" y="177"/>
                </a:lnTo>
                <a:cubicBezTo>
                  <a:pt x="304" y="177"/>
                  <a:pt x="304" y="177"/>
                  <a:pt x="304" y="177"/>
                </a:cubicBezTo>
                <a:cubicBezTo>
                  <a:pt x="304" y="184"/>
                  <a:pt x="304" y="184"/>
                  <a:pt x="304" y="184"/>
                </a:cubicBezTo>
                <a:cubicBezTo>
                  <a:pt x="304" y="184"/>
                  <a:pt x="304" y="184"/>
                  <a:pt x="297" y="184"/>
                </a:cubicBezTo>
                <a:cubicBezTo>
                  <a:pt x="297" y="184"/>
                  <a:pt x="297" y="184"/>
                  <a:pt x="297" y="177"/>
                </a:cubicBezTo>
                <a:cubicBezTo>
                  <a:pt x="297" y="177"/>
                  <a:pt x="297" y="177"/>
                  <a:pt x="290" y="177"/>
                </a:cubicBezTo>
                <a:cubicBezTo>
                  <a:pt x="290" y="177"/>
                  <a:pt x="290" y="177"/>
                  <a:pt x="290" y="170"/>
                </a:cubicBezTo>
                <a:lnTo>
                  <a:pt x="290" y="177"/>
                </a:lnTo>
                <a:cubicBezTo>
                  <a:pt x="283" y="177"/>
                  <a:pt x="283" y="177"/>
                  <a:pt x="283" y="177"/>
                </a:cubicBezTo>
                <a:cubicBezTo>
                  <a:pt x="276" y="177"/>
                  <a:pt x="276" y="177"/>
                  <a:pt x="276" y="177"/>
                </a:cubicBezTo>
                <a:lnTo>
                  <a:pt x="276" y="170"/>
                </a:lnTo>
                <a:cubicBezTo>
                  <a:pt x="276" y="170"/>
                  <a:pt x="276" y="170"/>
                  <a:pt x="276" y="177"/>
                </a:cubicBezTo>
                <a:cubicBezTo>
                  <a:pt x="276" y="170"/>
                  <a:pt x="276" y="170"/>
                  <a:pt x="276" y="170"/>
                </a:cubicBezTo>
                <a:lnTo>
                  <a:pt x="276" y="163"/>
                </a:lnTo>
                <a:cubicBezTo>
                  <a:pt x="276" y="170"/>
                  <a:pt x="276" y="163"/>
                  <a:pt x="276" y="163"/>
                </a:cubicBezTo>
                <a:lnTo>
                  <a:pt x="276" y="156"/>
                </a:lnTo>
                <a:cubicBezTo>
                  <a:pt x="283" y="156"/>
                  <a:pt x="283" y="156"/>
                  <a:pt x="283" y="156"/>
                </a:cubicBezTo>
                <a:cubicBezTo>
                  <a:pt x="283" y="156"/>
                  <a:pt x="283" y="156"/>
                  <a:pt x="290" y="156"/>
                </a:cubicBezTo>
                <a:cubicBezTo>
                  <a:pt x="290" y="156"/>
                  <a:pt x="290" y="156"/>
                  <a:pt x="290" y="149"/>
                </a:cubicBezTo>
                <a:cubicBezTo>
                  <a:pt x="297" y="149"/>
                  <a:pt x="297" y="149"/>
                  <a:pt x="297" y="149"/>
                </a:cubicBezTo>
                <a:cubicBezTo>
                  <a:pt x="297" y="141"/>
                  <a:pt x="297" y="141"/>
                  <a:pt x="297" y="141"/>
                </a:cubicBezTo>
                <a:cubicBezTo>
                  <a:pt x="297" y="134"/>
                  <a:pt x="304" y="134"/>
                  <a:pt x="304" y="134"/>
                </a:cubicBezTo>
                <a:cubicBezTo>
                  <a:pt x="311" y="134"/>
                  <a:pt x="311" y="134"/>
                  <a:pt x="311" y="134"/>
                </a:cubicBezTo>
                <a:cubicBezTo>
                  <a:pt x="311" y="134"/>
                  <a:pt x="311" y="134"/>
                  <a:pt x="311" y="127"/>
                </a:cubicBezTo>
                <a:cubicBezTo>
                  <a:pt x="311" y="127"/>
                  <a:pt x="311" y="127"/>
                  <a:pt x="318" y="127"/>
                </a:cubicBezTo>
                <a:cubicBezTo>
                  <a:pt x="318" y="127"/>
                  <a:pt x="318" y="127"/>
                  <a:pt x="318" y="120"/>
                </a:cubicBezTo>
                <a:cubicBezTo>
                  <a:pt x="318" y="127"/>
                  <a:pt x="318" y="127"/>
                  <a:pt x="325" y="127"/>
                </a:cubicBezTo>
                <a:cubicBezTo>
                  <a:pt x="325" y="120"/>
                  <a:pt x="325" y="120"/>
                  <a:pt x="325" y="120"/>
                </a:cubicBezTo>
                <a:cubicBezTo>
                  <a:pt x="332" y="120"/>
                  <a:pt x="332" y="120"/>
                  <a:pt x="332" y="120"/>
                </a:cubicBezTo>
                <a:cubicBezTo>
                  <a:pt x="339" y="120"/>
                  <a:pt x="339" y="120"/>
                  <a:pt x="339" y="120"/>
                </a:cubicBezTo>
                <a:cubicBezTo>
                  <a:pt x="339" y="120"/>
                  <a:pt x="339" y="120"/>
                  <a:pt x="346" y="120"/>
                </a:cubicBezTo>
                <a:cubicBezTo>
                  <a:pt x="346" y="120"/>
                  <a:pt x="346" y="120"/>
                  <a:pt x="339" y="120"/>
                </a:cubicBezTo>
                <a:cubicBezTo>
                  <a:pt x="339" y="127"/>
                  <a:pt x="339" y="127"/>
                  <a:pt x="346" y="127"/>
                </a:cubicBezTo>
                <a:cubicBezTo>
                  <a:pt x="346" y="127"/>
                  <a:pt x="346" y="127"/>
                  <a:pt x="353" y="127"/>
                </a:cubicBezTo>
                <a:lnTo>
                  <a:pt x="361" y="127"/>
                </a:lnTo>
                <a:cubicBezTo>
                  <a:pt x="361" y="127"/>
                  <a:pt x="361" y="127"/>
                  <a:pt x="368" y="127"/>
                </a:cubicBezTo>
                <a:lnTo>
                  <a:pt x="368" y="134"/>
                </a:lnTo>
                <a:cubicBezTo>
                  <a:pt x="368" y="134"/>
                  <a:pt x="368" y="134"/>
                  <a:pt x="375" y="134"/>
                </a:cubicBezTo>
                <a:cubicBezTo>
                  <a:pt x="375" y="141"/>
                  <a:pt x="375" y="141"/>
                  <a:pt x="375" y="141"/>
                </a:cubicBezTo>
                <a:cubicBezTo>
                  <a:pt x="368" y="141"/>
                  <a:pt x="361" y="141"/>
                  <a:pt x="353" y="141"/>
                </a:cubicBezTo>
                <a:lnTo>
                  <a:pt x="353" y="134"/>
                </a:lnTo>
                <a:cubicBezTo>
                  <a:pt x="353" y="141"/>
                  <a:pt x="353" y="141"/>
                  <a:pt x="353" y="141"/>
                </a:cubicBezTo>
                <a:cubicBezTo>
                  <a:pt x="361" y="141"/>
                  <a:pt x="361" y="141"/>
                  <a:pt x="353" y="141"/>
                </a:cubicBezTo>
                <a:cubicBezTo>
                  <a:pt x="353" y="149"/>
                  <a:pt x="361" y="149"/>
                  <a:pt x="361" y="149"/>
                </a:cubicBezTo>
                <a:cubicBezTo>
                  <a:pt x="368" y="156"/>
                  <a:pt x="368" y="156"/>
                  <a:pt x="368" y="149"/>
                </a:cubicBezTo>
                <a:cubicBezTo>
                  <a:pt x="361" y="149"/>
                  <a:pt x="361" y="149"/>
                  <a:pt x="361" y="149"/>
                </a:cubicBezTo>
                <a:cubicBezTo>
                  <a:pt x="368" y="149"/>
                  <a:pt x="368" y="149"/>
                  <a:pt x="368" y="149"/>
                </a:cubicBezTo>
                <a:cubicBezTo>
                  <a:pt x="368" y="149"/>
                  <a:pt x="368" y="149"/>
                  <a:pt x="375" y="149"/>
                </a:cubicBezTo>
                <a:cubicBezTo>
                  <a:pt x="375" y="149"/>
                  <a:pt x="375" y="149"/>
                  <a:pt x="375" y="141"/>
                </a:cubicBezTo>
                <a:cubicBezTo>
                  <a:pt x="382" y="141"/>
                  <a:pt x="382" y="141"/>
                  <a:pt x="382" y="141"/>
                </a:cubicBezTo>
                <a:cubicBezTo>
                  <a:pt x="382" y="141"/>
                  <a:pt x="382" y="141"/>
                  <a:pt x="382" y="134"/>
                </a:cubicBezTo>
                <a:cubicBezTo>
                  <a:pt x="382" y="134"/>
                  <a:pt x="382" y="134"/>
                  <a:pt x="382" y="127"/>
                </a:cubicBezTo>
                <a:lnTo>
                  <a:pt x="382" y="134"/>
                </a:lnTo>
                <a:cubicBezTo>
                  <a:pt x="382" y="134"/>
                  <a:pt x="389" y="134"/>
                  <a:pt x="389" y="127"/>
                </a:cubicBezTo>
                <a:cubicBezTo>
                  <a:pt x="389" y="134"/>
                  <a:pt x="389" y="134"/>
                  <a:pt x="389" y="134"/>
                </a:cubicBezTo>
                <a:cubicBezTo>
                  <a:pt x="389" y="134"/>
                  <a:pt x="389" y="134"/>
                  <a:pt x="382" y="134"/>
                </a:cubicBezTo>
                <a:cubicBezTo>
                  <a:pt x="389" y="134"/>
                  <a:pt x="389" y="141"/>
                  <a:pt x="389" y="141"/>
                </a:cubicBezTo>
                <a:cubicBezTo>
                  <a:pt x="389" y="141"/>
                  <a:pt x="389" y="141"/>
                  <a:pt x="396" y="141"/>
                </a:cubicBezTo>
                <a:cubicBezTo>
                  <a:pt x="396" y="134"/>
                  <a:pt x="396" y="134"/>
                  <a:pt x="396" y="134"/>
                </a:cubicBezTo>
                <a:lnTo>
                  <a:pt x="403" y="134"/>
                </a:lnTo>
                <a:cubicBezTo>
                  <a:pt x="403" y="134"/>
                  <a:pt x="403" y="134"/>
                  <a:pt x="403" y="127"/>
                </a:cubicBezTo>
                <a:lnTo>
                  <a:pt x="403" y="134"/>
                </a:lnTo>
                <a:cubicBezTo>
                  <a:pt x="410" y="134"/>
                  <a:pt x="403" y="127"/>
                  <a:pt x="410" y="127"/>
                </a:cubicBezTo>
                <a:cubicBezTo>
                  <a:pt x="410" y="127"/>
                  <a:pt x="410" y="127"/>
                  <a:pt x="410" y="134"/>
                </a:cubicBezTo>
                <a:cubicBezTo>
                  <a:pt x="410" y="134"/>
                  <a:pt x="410" y="134"/>
                  <a:pt x="417" y="127"/>
                </a:cubicBezTo>
                <a:cubicBezTo>
                  <a:pt x="417" y="127"/>
                  <a:pt x="417" y="134"/>
                  <a:pt x="417" y="127"/>
                </a:cubicBezTo>
                <a:cubicBezTo>
                  <a:pt x="417" y="127"/>
                  <a:pt x="417" y="127"/>
                  <a:pt x="424" y="127"/>
                </a:cubicBezTo>
                <a:cubicBezTo>
                  <a:pt x="424" y="134"/>
                  <a:pt x="424" y="134"/>
                  <a:pt x="424" y="134"/>
                </a:cubicBezTo>
                <a:lnTo>
                  <a:pt x="424" y="127"/>
                </a:lnTo>
                <a:cubicBezTo>
                  <a:pt x="431" y="127"/>
                  <a:pt x="431" y="127"/>
                  <a:pt x="431" y="127"/>
                </a:cubicBezTo>
                <a:cubicBezTo>
                  <a:pt x="431" y="127"/>
                  <a:pt x="431" y="127"/>
                  <a:pt x="438" y="127"/>
                </a:cubicBezTo>
                <a:cubicBezTo>
                  <a:pt x="438" y="127"/>
                  <a:pt x="445" y="127"/>
                  <a:pt x="452" y="134"/>
                </a:cubicBezTo>
                <a:lnTo>
                  <a:pt x="452" y="127"/>
                </a:lnTo>
                <a:cubicBezTo>
                  <a:pt x="445" y="127"/>
                  <a:pt x="452" y="127"/>
                  <a:pt x="445" y="127"/>
                </a:cubicBezTo>
                <a:cubicBezTo>
                  <a:pt x="445" y="120"/>
                  <a:pt x="445" y="120"/>
                  <a:pt x="445" y="120"/>
                </a:cubicBezTo>
                <a:cubicBezTo>
                  <a:pt x="445" y="120"/>
                  <a:pt x="445" y="113"/>
                  <a:pt x="452" y="113"/>
                </a:cubicBezTo>
                <a:cubicBezTo>
                  <a:pt x="445" y="106"/>
                  <a:pt x="438" y="99"/>
                  <a:pt x="431" y="99"/>
                </a:cubicBezTo>
                <a:cubicBezTo>
                  <a:pt x="424" y="99"/>
                  <a:pt x="424" y="99"/>
                  <a:pt x="424" y="99"/>
                </a:cubicBezTo>
                <a:cubicBezTo>
                  <a:pt x="424" y="99"/>
                  <a:pt x="424" y="99"/>
                  <a:pt x="417" y="99"/>
                </a:cubicBezTo>
                <a:cubicBezTo>
                  <a:pt x="417" y="99"/>
                  <a:pt x="417" y="99"/>
                  <a:pt x="417" y="106"/>
                </a:cubicBezTo>
                <a:cubicBezTo>
                  <a:pt x="417" y="106"/>
                  <a:pt x="417" y="106"/>
                  <a:pt x="424" y="106"/>
                </a:cubicBezTo>
                <a:cubicBezTo>
                  <a:pt x="417" y="106"/>
                  <a:pt x="417" y="106"/>
                  <a:pt x="417" y="106"/>
                </a:cubicBezTo>
                <a:cubicBezTo>
                  <a:pt x="410" y="106"/>
                  <a:pt x="410" y="106"/>
                  <a:pt x="410" y="106"/>
                </a:cubicBezTo>
                <a:cubicBezTo>
                  <a:pt x="410" y="106"/>
                  <a:pt x="410" y="99"/>
                  <a:pt x="417" y="99"/>
                </a:cubicBezTo>
                <a:cubicBezTo>
                  <a:pt x="417" y="99"/>
                  <a:pt x="417" y="99"/>
                  <a:pt x="417" y="92"/>
                </a:cubicBezTo>
                <a:lnTo>
                  <a:pt x="417" y="99"/>
                </a:lnTo>
                <a:cubicBezTo>
                  <a:pt x="424" y="92"/>
                  <a:pt x="424" y="92"/>
                  <a:pt x="424" y="92"/>
                </a:cubicBezTo>
                <a:cubicBezTo>
                  <a:pt x="389" y="71"/>
                  <a:pt x="346" y="57"/>
                  <a:pt x="297" y="57"/>
                </a:cubicBezTo>
                <a:cubicBezTo>
                  <a:pt x="262" y="57"/>
                  <a:pt x="226" y="71"/>
                  <a:pt x="191" y="85"/>
                </a:cubicBezTo>
                <a:close/>
                <a:moveTo>
                  <a:pt x="198" y="92"/>
                </a:moveTo>
                <a:lnTo>
                  <a:pt x="198" y="92"/>
                </a:lnTo>
                <a:close/>
                <a:moveTo>
                  <a:pt x="410" y="233"/>
                </a:moveTo>
                <a:lnTo>
                  <a:pt x="410" y="233"/>
                </a:lnTo>
                <a:cubicBezTo>
                  <a:pt x="410" y="233"/>
                  <a:pt x="410" y="233"/>
                  <a:pt x="403" y="233"/>
                </a:cubicBezTo>
                <a:cubicBezTo>
                  <a:pt x="410" y="233"/>
                  <a:pt x="410" y="233"/>
                  <a:pt x="410" y="233"/>
                </a:cubicBezTo>
                <a:lnTo>
                  <a:pt x="403" y="233"/>
                </a:lnTo>
                <a:cubicBezTo>
                  <a:pt x="403" y="226"/>
                  <a:pt x="403" y="226"/>
                  <a:pt x="403" y="226"/>
                </a:cubicBezTo>
                <a:lnTo>
                  <a:pt x="403" y="219"/>
                </a:lnTo>
                <a:lnTo>
                  <a:pt x="410" y="226"/>
                </a:lnTo>
                <a:cubicBezTo>
                  <a:pt x="410" y="219"/>
                  <a:pt x="410" y="219"/>
                  <a:pt x="410" y="219"/>
                </a:cubicBezTo>
                <a:cubicBezTo>
                  <a:pt x="410" y="219"/>
                  <a:pt x="410" y="219"/>
                  <a:pt x="403" y="219"/>
                </a:cubicBezTo>
                <a:cubicBezTo>
                  <a:pt x="403" y="219"/>
                  <a:pt x="403" y="219"/>
                  <a:pt x="396" y="219"/>
                </a:cubicBezTo>
                <a:lnTo>
                  <a:pt x="389" y="226"/>
                </a:lnTo>
                <a:lnTo>
                  <a:pt x="396" y="226"/>
                </a:lnTo>
                <a:cubicBezTo>
                  <a:pt x="396" y="226"/>
                  <a:pt x="389" y="233"/>
                  <a:pt x="396" y="233"/>
                </a:cubicBezTo>
                <a:cubicBezTo>
                  <a:pt x="396" y="233"/>
                  <a:pt x="396" y="233"/>
                  <a:pt x="396" y="240"/>
                </a:cubicBezTo>
                <a:lnTo>
                  <a:pt x="403" y="240"/>
                </a:lnTo>
                <a:cubicBezTo>
                  <a:pt x="396" y="240"/>
                  <a:pt x="396" y="240"/>
                  <a:pt x="396" y="240"/>
                </a:cubicBezTo>
                <a:cubicBezTo>
                  <a:pt x="396" y="247"/>
                  <a:pt x="396" y="247"/>
                  <a:pt x="396" y="247"/>
                </a:cubicBezTo>
                <a:cubicBezTo>
                  <a:pt x="396" y="247"/>
                  <a:pt x="396" y="247"/>
                  <a:pt x="403" y="247"/>
                </a:cubicBezTo>
                <a:cubicBezTo>
                  <a:pt x="403" y="254"/>
                  <a:pt x="403" y="254"/>
                  <a:pt x="410" y="254"/>
                </a:cubicBezTo>
                <a:cubicBezTo>
                  <a:pt x="410" y="247"/>
                  <a:pt x="410" y="247"/>
                  <a:pt x="410" y="247"/>
                </a:cubicBezTo>
                <a:cubicBezTo>
                  <a:pt x="410" y="240"/>
                  <a:pt x="410" y="240"/>
                  <a:pt x="410" y="240"/>
                </a:cubicBezTo>
                <a:cubicBezTo>
                  <a:pt x="410" y="233"/>
                  <a:pt x="410" y="233"/>
                  <a:pt x="410" y="233"/>
                </a:cubicBezTo>
                <a:cubicBezTo>
                  <a:pt x="410" y="233"/>
                  <a:pt x="410" y="233"/>
                  <a:pt x="410" y="240"/>
                </a:cubicBezTo>
                <a:cubicBezTo>
                  <a:pt x="410" y="233"/>
                  <a:pt x="410" y="233"/>
                  <a:pt x="410" y="233"/>
                </a:cubicBezTo>
                <a:close/>
                <a:moveTo>
                  <a:pt x="332" y="233"/>
                </a:moveTo>
                <a:lnTo>
                  <a:pt x="332" y="233"/>
                </a:lnTo>
                <a:close/>
                <a:moveTo>
                  <a:pt x="417" y="106"/>
                </a:moveTo>
                <a:lnTo>
                  <a:pt x="417" y="106"/>
                </a:lnTo>
                <a:cubicBezTo>
                  <a:pt x="417" y="113"/>
                  <a:pt x="417" y="106"/>
                  <a:pt x="417" y="113"/>
                </a:cubicBezTo>
                <a:lnTo>
                  <a:pt x="417" y="120"/>
                </a:lnTo>
                <a:cubicBezTo>
                  <a:pt x="417" y="120"/>
                  <a:pt x="417" y="120"/>
                  <a:pt x="410" y="120"/>
                </a:cubicBezTo>
                <a:lnTo>
                  <a:pt x="410" y="113"/>
                </a:lnTo>
                <a:cubicBezTo>
                  <a:pt x="403" y="113"/>
                  <a:pt x="403" y="113"/>
                  <a:pt x="403" y="113"/>
                </a:cubicBezTo>
                <a:cubicBezTo>
                  <a:pt x="410" y="113"/>
                  <a:pt x="410" y="113"/>
                  <a:pt x="410" y="113"/>
                </a:cubicBezTo>
                <a:cubicBezTo>
                  <a:pt x="410" y="113"/>
                  <a:pt x="410" y="113"/>
                  <a:pt x="403" y="106"/>
                </a:cubicBezTo>
                <a:lnTo>
                  <a:pt x="410" y="106"/>
                </a:lnTo>
                <a:lnTo>
                  <a:pt x="417" y="106"/>
                </a:lnTo>
                <a:close/>
                <a:moveTo>
                  <a:pt x="332" y="71"/>
                </a:moveTo>
                <a:lnTo>
                  <a:pt x="332" y="71"/>
                </a:lnTo>
                <a:cubicBezTo>
                  <a:pt x="325" y="71"/>
                  <a:pt x="325" y="71"/>
                  <a:pt x="325" y="71"/>
                </a:cubicBezTo>
                <a:cubicBezTo>
                  <a:pt x="325" y="71"/>
                  <a:pt x="325" y="71"/>
                  <a:pt x="318" y="71"/>
                </a:cubicBezTo>
                <a:cubicBezTo>
                  <a:pt x="318" y="71"/>
                  <a:pt x="318" y="71"/>
                  <a:pt x="325" y="71"/>
                </a:cubicBezTo>
                <a:cubicBezTo>
                  <a:pt x="318" y="71"/>
                  <a:pt x="311" y="71"/>
                  <a:pt x="311" y="71"/>
                </a:cubicBezTo>
                <a:cubicBezTo>
                  <a:pt x="311" y="71"/>
                  <a:pt x="311" y="71"/>
                  <a:pt x="311" y="64"/>
                </a:cubicBezTo>
                <a:cubicBezTo>
                  <a:pt x="318" y="64"/>
                  <a:pt x="318" y="64"/>
                  <a:pt x="318" y="64"/>
                </a:cubicBezTo>
                <a:cubicBezTo>
                  <a:pt x="318" y="71"/>
                  <a:pt x="318" y="64"/>
                  <a:pt x="325" y="71"/>
                </a:cubicBezTo>
                <a:lnTo>
                  <a:pt x="325" y="64"/>
                </a:lnTo>
                <a:cubicBezTo>
                  <a:pt x="325" y="64"/>
                  <a:pt x="325" y="64"/>
                  <a:pt x="325" y="71"/>
                </a:cubicBezTo>
                <a:cubicBezTo>
                  <a:pt x="325" y="64"/>
                  <a:pt x="325" y="64"/>
                  <a:pt x="332" y="64"/>
                </a:cubicBezTo>
                <a:cubicBezTo>
                  <a:pt x="332" y="64"/>
                  <a:pt x="332" y="71"/>
                  <a:pt x="339" y="71"/>
                </a:cubicBezTo>
                <a:cubicBezTo>
                  <a:pt x="332" y="71"/>
                  <a:pt x="332" y="71"/>
                  <a:pt x="332" y="71"/>
                </a:cubicBezTo>
                <a:close/>
                <a:moveTo>
                  <a:pt x="311" y="71"/>
                </a:moveTo>
                <a:lnTo>
                  <a:pt x="311" y="71"/>
                </a:lnTo>
                <a:cubicBezTo>
                  <a:pt x="318" y="71"/>
                  <a:pt x="318" y="71"/>
                  <a:pt x="318" y="71"/>
                </a:cubicBezTo>
                <a:lnTo>
                  <a:pt x="318" y="78"/>
                </a:lnTo>
                <a:cubicBezTo>
                  <a:pt x="311" y="78"/>
                  <a:pt x="311" y="78"/>
                  <a:pt x="311" y="78"/>
                </a:cubicBezTo>
                <a:cubicBezTo>
                  <a:pt x="311" y="85"/>
                  <a:pt x="311" y="85"/>
                  <a:pt x="311" y="85"/>
                </a:cubicBezTo>
                <a:cubicBezTo>
                  <a:pt x="304" y="85"/>
                  <a:pt x="304" y="85"/>
                  <a:pt x="304" y="85"/>
                </a:cubicBezTo>
                <a:cubicBezTo>
                  <a:pt x="304" y="85"/>
                  <a:pt x="304" y="85"/>
                  <a:pt x="311" y="85"/>
                </a:cubicBezTo>
                <a:cubicBezTo>
                  <a:pt x="304" y="85"/>
                  <a:pt x="304" y="78"/>
                  <a:pt x="304" y="78"/>
                </a:cubicBezTo>
                <a:lnTo>
                  <a:pt x="304" y="85"/>
                </a:lnTo>
                <a:cubicBezTo>
                  <a:pt x="297" y="85"/>
                  <a:pt x="297" y="78"/>
                  <a:pt x="297" y="78"/>
                </a:cubicBezTo>
                <a:cubicBezTo>
                  <a:pt x="304" y="78"/>
                  <a:pt x="304" y="78"/>
                  <a:pt x="304" y="78"/>
                </a:cubicBezTo>
                <a:cubicBezTo>
                  <a:pt x="304" y="78"/>
                  <a:pt x="304" y="78"/>
                  <a:pt x="297" y="78"/>
                </a:cubicBezTo>
                <a:cubicBezTo>
                  <a:pt x="297" y="78"/>
                  <a:pt x="297" y="78"/>
                  <a:pt x="297" y="71"/>
                </a:cubicBezTo>
                <a:cubicBezTo>
                  <a:pt x="297" y="71"/>
                  <a:pt x="297" y="71"/>
                  <a:pt x="290" y="71"/>
                </a:cubicBezTo>
                <a:cubicBezTo>
                  <a:pt x="290" y="71"/>
                  <a:pt x="290" y="71"/>
                  <a:pt x="297" y="71"/>
                </a:cubicBezTo>
                <a:cubicBezTo>
                  <a:pt x="297" y="71"/>
                  <a:pt x="297" y="71"/>
                  <a:pt x="304" y="71"/>
                </a:cubicBezTo>
                <a:lnTo>
                  <a:pt x="311" y="71"/>
                </a:lnTo>
                <a:close/>
                <a:moveTo>
                  <a:pt x="262" y="205"/>
                </a:moveTo>
                <a:lnTo>
                  <a:pt x="262" y="205"/>
                </a:lnTo>
                <a:lnTo>
                  <a:pt x="269" y="205"/>
                </a:lnTo>
                <a:cubicBezTo>
                  <a:pt x="262" y="205"/>
                  <a:pt x="262" y="205"/>
                  <a:pt x="262" y="205"/>
                </a:cubicBezTo>
                <a:cubicBezTo>
                  <a:pt x="255" y="205"/>
                  <a:pt x="255" y="205"/>
                  <a:pt x="255" y="205"/>
                </a:cubicBezTo>
                <a:cubicBezTo>
                  <a:pt x="255" y="205"/>
                  <a:pt x="255" y="205"/>
                  <a:pt x="248" y="205"/>
                </a:cubicBezTo>
                <a:cubicBezTo>
                  <a:pt x="255" y="205"/>
                  <a:pt x="255" y="205"/>
                  <a:pt x="255" y="205"/>
                </a:cubicBezTo>
                <a:lnTo>
                  <a:pt x="255" y="198"/>
                </a:lnTo>
                <a:lnTo>
                  <a:pt x="255" y="205"/>
                </a:lnTo>
                <a:cubicBezTo>
                  <a:pt x="255" y="198"/>
                  <a:pt x="248" y="198"/>
                  <a:pt x="248" y="198"/>
                </a:cubicBezTo>
                <a:lnTo>
                  <a:pt x="255" y="198"/>
                </a:lnTo>
                <a:cubicBezTo>
                  <a:pt x="255" y="191"/>
                  <a:pt x="255" y="191"/>
                  <a:pt x="255" y="191"/>
                </a:cubicBezTo>
                <a:cubicBezTo>
                  <a:pt x="255" y="191"/>
                  <a:pt x="255" y="191"/>
                  <a:pt x="248" y="191"/>
                </a:cubicBezTo>
                <a:lnTo>
                  <a:pt x="248" y="184"/>
                </a:lnTo>
                <a:cubicBezTo>
                  <a:pt x="248" y="177"/>
                  <a:pt x="248" y="177"/>
                  <a:pt x="248" y="177"/>
                </a:cubicBezTo>
                <a:lnTo>
                  <a:pt x="255" y="177"/>
                </a:lnTo>
                <a:lnTo>
                  <a:pt x="248" y="177"/>
                </a:lnTo>
                <a:cubicBezTo>
                  <a:pt x="255" y="177"/>
                  <a:pt x="255" y="177"/>
                  <a:pt x="255" y="177"/>
                </a:cubicBezTo>
                <a:cubicBezTo>
                  <a:pt x="255" y="184"/>
                  <a:pt x="255" y="184"/>
                  <a:pt x="255" y="184"/>
                </a:cubicBezTo>
                <a:cubicBezTo>
                  <a:pt x="255" y="191"/>
                  <a:pt x="255" y="191"/>
                  <a:pt x="255" y="191"/>
                </a:cubicBezTo>
                <a:cubicBezTo>
                  <a:pt x="262" y="191"/>
                  <a:pt x="262" y="191"/>
                  <a:pt x="262" y="191"/>
                </a:cubicBezTo>
                <a:cubicBezTo>
                  <a:pt x="262" y="198"/>
                  <a:pt x="262" y="198"/>
                  <a:pt x="262" y="198"/>
                </a:cubicBezTo>
                <a:lnTo>
                  <a:pt x="269" y="198"/>
                </a:lnTo>
                <a:cubicBezTo>
                  <a:pt x="269" y="198"/>
                  <a:pt x="262" y="198"/>
                  <a:pt x="262" y="205"/>
                </a:cubicBezTo>
                <a:close/>
                <a:moveTo>
                  <a:pt x="248" y="184"/>
                </a:moveTo>
                <a:lnTo>
                  <a:pt x="248" y="184"/>
                </a:lnTo>
                <a:close/>
                <a:moveTo>
                  <a:pt x="248" y="191"/>
                </a:moveTo>
                <a:lnTo>
                  <a:pt x="248" y="191"/>
                </a:lnTo>
                <a:cubicBezTo>
                  <a:pt x="248" y="191"/>
                  <a:pt x="248" y="191"/>
                  <a:pt x="240" y="191"/>
                </a:cubicBezTo>
                <a:cubicBezTo>
                  <a:pt x="248" y="191"/>
                  <a:pt x="248" y="198"/>
                  <a:pt x="248" y="198"/>
                </a:cubicBezTo>
                <a:cubicBezTo>
                  <a:pt x="240" y="198"/>
                  <a:pt x="240" y="198"/>
                  <a:pt x="240" y="198"/>
                </a:cubicBezTo>
                <a:cubicBezTo>
                  <a:pt x="233" y="198"/>
                  <a:pt x="233" y="205"/>
                  <a:pt x="233" y="205"/>
                </a:cubicBezTo>
                <a:cubicBezTo>
                  <a:pt x="233" y="198"/>
                  <a:pt x="233" y="198"/>
                  <a:pt x="233" y="198"/>
                </a:cubicBezTo>
                <a:cubicBezTo>
                  <a:pt x="233" y="198"/>
                  <a:pt x="233" y="198"/>
                  <a:pt x="240" y="198"/>
                </a:cubicBezTo>
                <a:cubicBezTo>
                  <a:pt x="233" y="198"/>
                  <a:pt x="233" y="198"/>
                  <a:pt x="233" y="191"/>
                </a:cubicBezTo>
                <a:cubicBezTo>
                  <a:pt x="233" y="191"/>
                  <a:pt x="233" y="191"/>
                  <a:pt x="240" y="191"/>
                </a:cubicBezTo>
                <a:cubicBezTo>
                  <a:pt x="240" y="191"/>
                  <a:pt x="240" y="191"/>
                  <a:pt x="240" y="184"/>
                </a:cubicBezTo>
                <a:cubicBezTo>
                  <a:pt x="240" y="191"/>
                  <a:pt x="240" y="191"/>
                  <a:pt x="240" y="191"/>
                </a:cubicBezTo>
                <a:cubicBezTo>
                  <a:pt x="240" y="191"/>
                  <a:pt x="248" y="184"/>
                  <a:pt x="248" y="191"/>
                </a:cubicBezTo>
                <a:close/>
                <a:moveTo>
                  <a:pt x="233" y="269"/>
                </a:moveTo>
                <a:lnTo>
                  <a:pt x="233" y="269"/>
                </a:lnTo>
                <a:lnTo>
                  <a:pt x="233" y="262"/>
                </a:lnTo>
                <a:lnTo>
                  <a:pt x="240" y="262"/>
                </a:lnTo>
                <a:lnTo>
                  <a:pt x="248" y="254"/>
                </a:lnTo>
                <a:lnTo>
                  <a:pt x="255" y="254"/>
                </a:lnTo>
                <a:cubicBezTo>
                  <a:pt x="255" y="254"/>
                  <a:pt x="255" y="254"/>
                  <a:pt x="262" y="254"/>
                </a:cubicBezTo>
                <a:lnTo>
                  <a:pt x="269" y="254"/>
                </a:lnTo>
                <a:cubicBezTo>
                  <a:pt x="269" y="254"/>
                  <a:pt x="269" y="254"/>
                  <a:pt x="269" y="247"/>
                </a:cubicBezTo>
                <a:cubicBezTo>
                  <a:pt x="276" y="247"/>
                  <a:pt x="276" y="254"/>
                  <a:pt x="276" y="254"/>
                </a:cubicBezTo>
                <a:lnTo>
                  <a:pt x="276" y="247"/>
                </a:lnTo>
                <a:cubicBezTo>
                  <a:pt x="283" y="247"/>
                  <a:pt x="283" y="247"/>
                  <a:pt x="283" y="247"/>
                </a:cubicBezTo>
                <a:lnTo>
                  <a:pt x="283" y="254"/>
                </a:lnTo>
                <a:lnTo>
                  <a:pt x="290" y="247"/>
                </a:lnTo>
                <a:cubicBezTo>
                  <a:pt x="290" y="247"/>
                  <a:pt x="290" y="247"/>
                  <a:pt x="290" y="254"/>
                </a:cubicBezTo>
                <a:cubicBezTo>
                  <a:pt x="290" y="247"/>
                  <a:pt x="290" y="247"/>
                  <a:pt x="290" y="247"/>
                </a:cubicBezTo>
                <a:cubicBezTo>
                  <a:pt x="290" y="254"/>
                  <a:pt x="290" y="254"/>
                  <a:pt x="290" y="254"/>
                </a:cubicBezTo>
                <a:lnTo>
                  <a:pt x="290" y="262"/>
                </a:lnTo>
                <a:cubicBezTo>
                  <a:pt x="297" y="262"/>
                  <a:pt x="297" y="262"/>
                  <a:pt x="297" y="262"/>
                </a:cubicBezTo>
                <a:cubicBezTo>
                  <a:pt x="297" y="262"/>
                  <a:pt x="297" y="262"/>
                  <a:pt x="304" y="262"/>
                </a:cubicBezTo>
                <a:cubicBezTo>
                  <a:pt x="304" y="269"/>
                  <a:pt x="304" y="269"/>
                  <a:pt x="304" y="269"/>
                </a:cubicBezTo>
                <a:lnTo>
                  <a:pt x="311" y="269"/>
                </a:lnTo>
                <a:lnTo>
                  <a:pt x="318" y="269"/>
                </a:lnTo>
                <a:cubicBezTo>
                  <a:pt x="318" y="262"/>
                  <a:pt x="318" y="262"/>
                  <a:pt x="325" y="262"/>
                </a:cubicBezTo>
                <a:lnTo>
                  <a:pt x="325" y="269"/>
                </a:lnTo>
                <a:cubicBezTo>
                  <a:pt x="332" y="269"/>
                  <a:pt x="332" y="269"/>
                  <a:pt x="332" y="269"/>
                </a:cubicBezTo>
                <a:lnTo>
                  <a:pt x="339" y="269"/>
                </a:lnTo>
                <a:cubicBezTo>
                  <a:pt x="339" y="269"/>
                  <a:pt x="339" y="269"/>
                  <a:pt x="346" y="269"/>
                </a:cubicBezTo>
                <a:cubicBezTo>
                  <a:pt x="353" y="269"/>
                  <a:pt x="353" y="269"/>
                  <a:pt x="353" y="269"/>
                </a:cubicBezTo>
                <a:cubicBezTo>
                  <a:pt x="353" y="269"/>
                  <a:pt x="353" y="269"/>
                  <a:pt x="361" y="276"/>
                </a:cubicBezTo>
                <a:cubicBezTo>
                  <a:pt x="353" y="276"/>
                  <a:pt x="353" y="276"/>
                  <a:pt x="353" y="276"/>
                </a:cubicBezTo>
                <a:cubicBezTo>
                  <a:pt x="353" y="283"/>
                  <a:pt x="353" y="283"/>
                  <a:pt x="353" y="283"/>
                </a:cubicBezTo>
                <a:lnTo>
                  <a:pt x="361" y="290"/>
                </a:lnTo>
                <a:lnTo>
                  <a:pt x="361" y="297"/>
                </a:lnTo>
                <a:cubicBezTo>
                  <a:pt x="368" y="297"/>
                  <a:pt x="361" y="304"/>
                  <a:pt x="368" y="304"/>
                </a:cubicBezTo>
                <a:cubicBezTo>
                  <a:pt x="368" y="311"/>
                  <a:pt x="368" y="311"/>
                  <a:pt x="375" y="318"/>
                </a:cubicBezTo>
                <a:lnTo>
                  <a:pt x="375" y="311"/>
                </a:lnTo>
                <a:lnTo>
                  <a:pt x="375" y="318"/>
                </a:lnTo>
                <a:cubicBezTo>
                  <a:pt x="375" y="318"/>
                  <a:pt x="375" y="318"/>
                  <a:pt x="382" y="318"/>
                </a:cubicBezTo>
                <a:lnTo>
                  <a:pt x="382" y="325"/>
                </a:lnTo>
                <a:cubicBezTo>
                  <a:pt x="389" y="325"/>
                  <a:pt x="389" y="325"/>
                  <a:pt x="389" y="325"/>
                </a:cubicBezTo>
                <a:cubicBezTo>
                  <a:pt x="396" y="325"/>
                  <a:pt x="396" y="325"/>
                  <a:pt x="396" y="325"/>
                </a:cubicBezTo>
                <a:lnTo>
                  <a:pt x="403" y="325"/>
                </a:lnTo>
                <a:cubicBezTo>
                  <a:pt x="403" y="325"/>
                  <a:pt x="403" y="325"/>
                  <a:pt x="403" y="332"/>
                </a:cubicBezTo>
                <a:lnTo>
                  <a:pt x="396" y="332"/>
                </a:lnTo>
                <a:cubicBezTo>
                  <a:pt x="396" y="332"/>
                  <a:pt x="396" y="332"/>
                  <a:pt x="396" y="339"/>
                </a:cubicBezTo>
                <a:cubicBezTo>
                  <a:pt x="396" y="347"/>
                  <a:pt x="396" y="347"/>
                  <a:pt x="389" y="347"/>
                </a:cubicBezTo>
                <a:cubicBezTo>
                  <a:pt x="389" y="347"/>
                  <a:pt x="389" y="347"/>
                  <a:pt x="389" y="354"/>
                </a:cubicBezTo>
                <a:lnTo>
                  <a:pt x="382" y="354"/>
                </a:lnTo>
                <a:cubicBezTo>
                  <a:pt x="382" y="361"/>
                  <a:pt x="375" y="361"/>
                  <a:pt x="375" y="361"/>
                </a:cubicBezTo>
                <a:cubicBezTo>
                  <a:pt x="375" y="368"/>
                  <a:pt x="375" y="368"/>
                  <a:pt x="375" y="368"/>
                </a:cubicBezTo>
                <a:lnTo>
                  <a:pt x="368" y="368"/>
                </a:lnTo>
                <a:lnTo>
                  <a:pt x="368" y="375"/>
                </a:lnTo>
                <a:cubicBezTo>
                  <a:pt x="368" y="375"/>
                  <a:pt x="368" y="375"/>
                  <a:pt x="368" y="382"/>
                </a:cubicBezTo>
                <a:cubicBezTo>
                  <a:pt x="375" y="389"/>
                  <a:pt x="375" y="389"/>
                  <a:pt x="375" y="389"/>
                </a:cubicBezTo>
                <a:cubicBezTo>
                  <a:pt x="375" y="396"/>
                  <a:pt x="375" y="396"/>
                  <a:pt x="375" y="396"/>
                </a:cubicBezTo>
                <a:lnTo>
                  <a:pt x="375" y="403"/>
                </a:lnTo>
                <a:cubicBezTo>
                  <a:pt x="375" y="403"/>
                  <a:pt x="375" y="403"/>
                  <a:pt x="368" y="403"/>
                </a:cubicBezTo>
                <a:cubicBezTo>
                  <a:pt x="361" y="410"/>
                  <a:pt x="361" y="410"/>
                  <a:pt x="361" y="410"/>
                </a:cubicBezTo>
                <a:lnTo>
                  <a:pt x="361" y="417"/>
                </a:lnTo>
                <a:lnTo>
                  <a:pt x="361" y="424"/>
                </a:lnTo>
                <a:cubicBezTo>
                  <a:pt x="361" y="424"/>
                  <a:pt x="353" y="424"/>
                  <a:pt x="353" y="431"/>
                </a:cubicBezTo>
                <a:lnTo>
                  <a:pt x="353" y="438"/>
                </a:lnTo>
                <a:lnTo>
                  <a:pt x="346" y="438"/>
                </a:lnTo>
                <a:cubicBezTo>
                  <a:pt x="346" y="445"/>
                  <a:pt x="339" y="445"/>
                  <a:pt x="339" y="452"/>
                </a:cubicBezTo>
                <a:cubicBezTo>
                  <a:pt x="332" y="452"/>
                  <a:pt x="332" y="452"/>
                  <a:pt x="332" y="452"/>
                </a:cubicBezTo>
                <a:cubicBezTo>
                  <a:pt x="325" y="452"/>
                  <a:pt x="325" y="452"/>
                  <a:pt x="325" y="452"/>
                </a:cubicBezTo>
                <a:lnTo>
                  <a:pt x="318" y="452"/>
                </a:lnTo>
                <a:cubicBezTo>
                  <a:pt x="318" y="460"/>
                  <a:pt x="318" y="452"/>
                  <a:pt x="318" y="452"/>
                </a:cubicBezTo>
                <a:cubicBezTo>
                  <a:pt x="318" y="460"/>
                  <a:pt x="318" y="460"/>
                  <a:pt x="318" y="460"/>
                </a:cubicBezTo>
                <a:cubicBezTo>
                  <a:pt x="311" y="460"/>
                  <a:pt x="311" y="452"/>
                  <a:pt x="311" y="452"/>
                </a:cubicBezTo>
                <a:cubicBezTo>
                  <a:pt x="311" y="445"/>
                  <a:pt x="311" y="445"/>
                  <a:pt x="311" y="445"/>
                </a:cubicBezTo>
                <a:cubicBezTo>
                  <a:pt x="311" y="445"/>
                  <a:pt x="311" y="438"/>
                  <a:pt x="304" y="438"/>
                </a:cubicBezTo>
                <a:cubicBezTo>
                  <a:pt x="304" y="431"/>
                  <a:pt x="304" y="431"/>
                  <a:pt x="304" y="431"/>
                </a:cubicBezTo>
                <a:cubicBezTo>
                  <a:pt x="304" y="431"/>
                  <a:pt x="304" y="431"/>
                  <a:pt x="304" y="424"/>
                </a:cubicBezTo>
                <a:cubicBezTo>
                  <a:pt x="304" y="417"/>
                  <a:pt x="297" y="417"/>
                  <a:pt x="297" y="417"/>
                </a:cubicBezTo>
                <a:lnTo>
                  <a:pt x="297" y="410"/>
                </a:lnTo>
                <a:cubicBezTo>
                  <a:pt x="297" y="403"/>
                  <a:pt x="297" y="403"/>
                  <a:pt x="297" y="403"/>
                </a:cubicBezTo>
                <a:lnTo>
                  <a:pt x="297" y="396"/>
                </a:lnTo>
                <a:cubicBezTo>
                  <a:pt x="297" y="389"/>
                  <a:pt x="297" y="389"/>
                  <a:pt x="297" y="389"/>
                </a:cubicBezTo>
                <a:cubicBezTo>
                  <a:pt x="297" y="382"/>
                  <a:pt x="297" y="382"/>
                  <a:pt x="297" y="382"/>
                </a:cubicBezTo>
                <a:cubicBezTo>
                  <a:pt x="297" y="382"/>
                  <a:pt x="297" y="382"/>
                  <a:pt x="297" y="375"/>
                </a:cubicBezTo>
                <a:lnTo>
                  <a:pt x="297" y="368"/>
                </a:lnTo>
                <a:cubicBezTo>
                  <a:pt x="290" y="368"/>
                  <a:pt x="290" y="368"/>
                  <a:pt x="290" y="368"/>
                </a:cubicBezTo>
                <a:cubicBezTo>
                  <a:pt x="290" y="361"/>
                  <a:pt x="290" y="361"/>
                  <a:pt x="290" y="361"/>
                </a:cubicBezTo>
                <a:cubicBezTo>
                  <a:pt x="283" y="361"/>
                  <a:pt x="283" y="361"/>
                  <a:pt x="283" y="361"/>
                </a:cubicBezTo>
                <a:cubicBezTo>
                  <a:pt x="290" y="361"/>
                  <a:pt x="290" y="361"/>
                  <a:pt x="290" y="354"/>
                </a:cubicBezTo>
                <a:lnTo>
                  <a:pt x="290" y="347"/>
                </a:lnTo>
                <a:cubicBezTo>
                  <a:pt x="283" y="347"/>
                  <a:pt x="290" y="347"/>
                  <a:pt x="283" y="347"/>
                </a:cubicBezTo>
                <a:cubicBezTo>
                  <a:pt x="283" y="347"/>
                  <a:pt x="276" y="347"/>
                  <a:pt x="276" y="339"/>
                </a:cubicBezTo>
                <a:cubicBezTo>
                  <a:pt x="276" y="339"/>
                  <a:pt x="276" y="339"/>
                  <a:pt x="269" y="339"/>
                </a:cubicBezTo>
                <a:cubicBezTo>
                  <a:pt x="262" y="339"/>
                  <a:pt x="262" y="339"/>
                  <a:pt x="262" y="339"/>
                </a:cubicBezTo>
                <a:lnTo>
                  <a:pt x="255" y="347"/>
                </a:lnTo>
                <a:lnTo>
                  <a:pt x="255" y="339"/>
                </a:lnTo>
                <a:cubicBezTo>
                  <a:pt x="255" y="339"/>
                  <a:pt x="255" y="339"/>
                  <a:pt x="255" y="347"/>
                </a:cubicBezTo>
                <a:cubicBezTo>
                  <a:pt x="255" y="347"/>
                  <a:pt x="255" y="339"/>
                  <a:pt x="248" y="339"/>
                </a:cubicBezTo>
                <a:cubicBezTo>
                  <a:pt x="248" y="347"/>
                  <a:pt x="248" y="347"/>
                  <a:pt x="248" y="347"/>
                </a:cubicBezTo>
                <a:cubicBezTo>
                  <a:pt x="240" y="347"/>
                  <a:pt x="240" y="347"/>
                  <a:pt x="240" y="347"/>
                </a:cubicBezTo>
                <a:cubicBezTo>
                  <a:pt x="233" y="339"/>
                  <a:pt x="233" y="339"/>
                  <a:pt x="233" y="339"/>
                </a:cubicBezTo>
                <a:cubicBezTo>
                  <a:pt x="226" y="339"/>
                  <a:pt x="226" y="339"/>
                  <a:pt x="226" y="339"/>
                </a:cubicBezTo>
                <a:cubicBezTo>
                  <a:pt x="226" y="332"/>
                  <a:pt x="226" y="332"/>
                  <a:pt x="226" y="332"/>
                </a:cubicBezTo>
                <a:cubicBezTo>
                  <a:pt x="226" y="332"/>
                  <a:pt x="219" y="332"/>
                  <a:pt x="219" y="325"/>
                </a:cubicBezTo>
                <a:cubicBezTo>
                  <a:pt x="219" y="325"/>
                  <a:pt x="219" y="325"/>
                  <a:pt x="212" y="325"/>
                </a:cubicBezTo>
                <a:cubicBezTo>
                  <a:pt x="212" y="318"/>
                  <a:pt x="212" y="318"/>
                  <a:pt x="212" y="318"/>
                </a:cubicBezTo>
                <a:cubicBezTo>
                  <a:pt x="219" y="318"/>
                  <a:pt x="219" y="318"/>
                  <a:pt x="219" y="318"/>
                </a:cubicBezTo>
                <a:cubicBezTo>
                  <a:pt x="212" y="318"/>
                  <a:pt x="212" y="318"/>
                  <a:pt x="212" y="318"/>
                </a:cubicBezTo>
                <a:lnTo>
                  <a:pt x="219" y="311"/>
                </a:lnTo>
                <a:lnTo>
                  <a:pt x="219" y="304"/>
                </a:lnTo>
                <a:cubicBezTo>
                  <a:pt x="219" y="304"/>
                  <a:pt x="219" y="297"/>
                  <a:pt x="212" y="297"/>
                </a:cubicBezTo>
                <a:cubicBezTo>
                  <a:pt x="219" y="297"/>
                  <a:pt x="219" y="297"/>
                  <a:pt x="219" y="297"/>
                </a:cubicBezTo>
                <a:cubicBezTo>
                  <a:pt x="219" y="290"/>
                  <a:pt x="219" y="290"/>
                  <a:pt x="219" y="290"/>
                </a:cubicBezTo>
                <a:cubicBezTo>
                  <a:pt x="219" y="283"/>
                  <a:pt x="219" y="283"/>
                  <a:pt x="219" y="283"/>
                </a:cubicBezTo>
                <a:lnTo>
                  <a:pt x="226" y="283"/>
                </a:lnTo>
                <a:lnTo>
                  <a:pt x="226" y="276"/>
                </a:lnTo>
                <a:cubicBezTo>
                  <a:pt x="233" y="276"/>
                  <a:pt x="233" y="276"/>
                  <a:pt x="233" y="276"/>
                </a:cubicBezTo>
                <a:cubicBezTo>
                  <a:pt x="233" y="269"/>
                  <a:pt x="233" y="269"/>
                  <a:pt x="233" y="269"/>
                </a:cubicBezTo>
                <a:close/>
                <a:moveTo>
                  <a:pt x="219" y="149"/>
                </a:moveTo>
                <a:lnTo>
                  <a:pt x="219" y="149"/>
                </a:lnTo>
                <a:cubicBezTo>
                  <a:pt x="219" y="149"/>
                  <a:pt x="219" y="149"/>
                  <a:pt x="219" y="156"/>
                </a:cubicBezTo>
                <a:cubicBezTo>
                  <a:pt x="212" y="156"/>
                  <a:pt x="212" y="156"/>
                  <a:pt x="212" y="156"/>
                </a:cubicBezTo>
                <a:lnTo>
                  <a:pt x="205" y="156"/>
                </a:lnTo>
                <a:lnTo>
                  <a:pt x="198" y="156"/>
                </a:lnTo>
                <a:cubicBezTo>
                  <a:pt x="198" y="149"/>
                  <a:pt x="205" y="149"/>
                  <a:pt x="205" y="149"/>
                </a:cubicBezTo>
                <a:cubicBezTo>
                  <a:pt x="198" y="149"/>
                  <a:pt x="198" y="149"/>
                  <a:pt x="198" y="149"/>
                </a:cubicBezTo>
                <a:cubicBezTo>
                  <a:pt x="198" y="149"/>
                  <a:pt x="198" y="149"/>
                  <a:pt x="205" y="149"/>
                </a:cubicBezTo>
                <a:cubicBezTo>
                  <a:pt x="198" y="149"/>
                  <a:pt x="198" y="149"/>
                  <a:pt x="198" y="141"/>
                </a:cubicBezTo>
                <a:cubicBezTo>
                  <a:pt x="198" y="141"/>
                  <a:pt x="198" y="149"/>
                  <a:pt x="198" y="141"/>
                </a:cubicBezTo>
                <a:lnTo>
                  <a:pt x="205" y="141"/>
                </a:lnTo>
                <a:cubicBezTo>
                  <a:pt x="205" y="149"/>
                  <a:pt x="205" y="149"/>
                  <a:pt x="205" y="149"/>
                </a:cubicBezTo>
                <a:cubicBezTo>
                  <a:pt x="205" y="141"/>
                  <a:pt x="205" y="141"/>
                  <a:pt x="205" y="141"/>
                </a:cubicBezTo>
                <a:lnTo>
                  <a:pt x="212" y="141"/>
                </a:lnTo>
                <a:cubicBezTo>
                  <a:pt x="212" y="141"/>
                  <a:pt x="212" y="141"/>
                  <a:pt x="219" y="141"/>
                </a:cubicBezTo>
                <a:lnTo>
                  <a:pt x="226" y="141"/>
                </a:lnTo>
                <a:cubicBezTo>
                  <a:pt x="226" y="149"/>
                  <a:pt x="226" y="149"/>
                  <a:pt x="226" y="149"/>
                </a:cubicBezTo>
                <a:cubicBezTo>
                  <a:pt x="226" y="149"/>
                  <a:pt x="226" y="149"/>
                  <a:pt x="219" y="149"/>
                </a:cubicBezTo>
                <a:close/>
                <a:moveTo>
                  <a:pt x="283" y="347"/>
                </a:moveTo>
                <a:lnTo>
                  <a:pt x="283" y="347"/>
                </a:lnTo>
                <a:close/>
                <a:moveTo>
                  <a:pt x="382" y="417"/>
                </a:moveTo>
                <a:lnTo>
                  <a:pt x="382" y="417"/>
                </a:lnTo>
                <a:lnTo>
                  <a:pt x="382" y="410"/>
                </a:lnTo>
                <a:cubicBezTo>
                  <a:pt x="382" y="410"/>
                  <a:pt x="382" y="410"/>
                  <a:pt x="382" y="403"/>
                </a:cubicBezTo>
                <a:cubicBezTo>
                  <a:pt x="389" y="403"/>
                  <a:pt x="389" y="403"/>
                  <a:pt x="389" y="403"/>
                </a:cubicBezTo>
                <a:cubicBezTo>
                  <a:pt x="389" y="396"/>
                  <a:pt x="389" y="396"/>
                  <a:pt x="389" y="396"/>
                </a:cubicBezTo>
                <a:cubicBezTo>
                  <a:pt x="389" y="396"/>
                  <a:pt x="389" y="396"/>
                  <a:pt x="396" y="396"/>
                </a:cubicBezTo>
                <a:cubicBezTo>
                  <a:pt x="396" y="396"/>
                  <a:pt x="396" y="396"/>
                  <a:pt x="396" y="389"/>
                </a:cubicBezTo>
                <a:cubicBezTo>
                  <a:pt x="396" y="389"/>
                  <a:pt x="396" y="389"/>
                  <a:pt x="396" y="396"/>
                </a:cubicBezTo>
                <a:cubicBezTo>
                  <a:pt x="403" y="396"/>
                  <a:pt x="396" y="396"/>
                  <a:pt x="403" y="396"/>
                </a:cubicBezTo>
                <a:cubicBezTo>
                  <a:pt x="403" y="396"/>
                  <a:pt x="403" y="396"/>
                  <a:pt x="403" y="403"/>
                </a:cubicBezTo>
                <a:cubicBezTo>
                  <a:pt x="396" y="403"/>
                  <a:pt x="396" y="403"/>
                  <a:pt x="396" y="403"/>
                </a:cubicBezTo>
                <a:lnTo>
                  <a:pt x="396" y="410"/>
                </a:lnTo>
                <a:cubicBezTo>
                  <a:pt x="396" y="410"/>
                  <a:pt x="396" y="417"/>
                  <a:pt x="396" y="424"/>
                </a:cubicBezTo>
                <a:cubicBezTo>
                  <a:pt x="396" y="424"/>
                  <a:pt x="389" y="424"/>
                  <a:pt x="389" y="431"/>
                </a:cubicBezTo>
                <a:cubicBezTo>
                  <a:pt x="382" y="431"/>
                  <a:pt x="382" y="431"/>
                  <a:pt x="382" y="424"/>
                </a:cubicBezTo>
                <a:cubicBezTo>
                  <a:pt x="382" y="424"/>
                  <a:pt x="382" y="424"/>
                  <a:pt x="382" y="417"/>
                </a:cubicBezTo>
                <a:close/>
                <a:moveTo>
                  <a:pt x="353" y="254"/>
                </a:moveTo>
                <a:lnTo>
                  <a:pt x="353" y="254"/>
                </a:lnTo>
                <a:close/>
                <a:moveTo>
                  <a:pt x="332" y="254"/>
                </a:moveTo>
                <a:lnTo>
                  <a:pt x="332" y="254"/>
                </a:lnTo>
                <a:cubicBezTo>
                  <a:pt x="325" y="254"/>
                  <a:pt x="325" y="254"/>
                  <a:pt x="325" y="254"/>
                </a:cubicBezTo>
                <a:cubicBezTo>
                  <a:pt x="332" y="254"/>
                  <a:pt x="332" y="254"/>
                  <a:pt x="332" y="254"/>
                </a:cubicBezTo>
                <a:close/>
                <a:moveTo>
                  <a:pt x="304" y="247"/>
                </a:moveTo>
                <a:lnTo>
                  <a:pt x="304" y="247"/>
                </a:lnTo>
                <a:lnTo>
                  <a:pt x="304" y="254"/>
                </a:lnTo>
                <a:cubicBezTo>
                  <a:pt x="304" y="247"/>
                  <a:pt x="297" y="247"/>
                  <a:pt x="297" y="247"/>
                </a:cubicBezTo>
                <a:lnTo>
                  <a:pt x="304" y="247"/>
                </a:lnTo>
                <a:close/>
                <a:moveTo>
                  <a:pt x="290" y="240"/>
                </a:moveTo>
                <a:lnTo>
                  <a:pt x="290" y="240"/>
                </a:lnTo>
                <a:cubicBezTo>
                  <a:pt x="283" y="240"/>
                  <a:pt x="283" y="247"/>
                  <a:pt x="283" y="247"/>
                </a:cubicBezTo>
                <a:cubicBezTo>
                  <a:pt x="283" y="240"/>
                  <a:pt x="283" y="240"/>
                  <a:pt x="283" y="240"/>
                </a:cubicBezTo>
                <a:cubicBezTo>
                  <a:pt x="283" y="240"/>
                  <a:pt x="283" y="240"/>
                  <a:pt x="290" y="240"/>
                </a:cubicBezTo>
                <a:close/>
                <a:moveTo>
                  <a:pt x="290" y="233"/>
                </a:moveTo>
                <a:lnTo>
                  <a:pt x="290" y="233"/>
                </a:lnTo>
                <a:cubicBezTo>
                  <a:pt x="283" y="233"/>
                  <a:pt x="283" y="233"/>
                  <a:pt x="283" y="233"/>
                </a:cubicBezTo>
                <a:lnTo>
                  <a:pt x="290" y="233"/>
                </a:lnTo>
                <a:close/>
                <a:moveTo>
                  <a:pt x="205" y="106"/>
                </a:moveTo>
                <a:lnTo>
                  <a:pt x="205" y="106"/>
                </a:lnTo>
                <a:lnTo>
                  <a:pt x="198" y="106"/>
                </a:lnTo>
                <a:cubicBezTo>
                  <a:pt x="198" y="106"/>
                  <a:pt x="198" y="106"/>
                  <a:pt x="198" y="99"/>
                </a:cubicBezTo>
                <a:cubicBezTo>
                  <a:pt x="198" y="99"/>
                  <a:pt x="198" y="99"/>
                  <a:pt x="205" y="99"/>
                </a:cubicBezTo>
                <a:cubicBezTo>
                  <a:pt x="205" y="99"/>
                  <a:pt x="198" y="99"/>
                  <a:pt x="198" y="106"/>
                </a:cubicBezTo>
                <a:cubicBezTo>
                  <a:pt x="205" y="106"/>
                  <a:pt x="205" y="106"/>
                  <a:pt x="205" y="106"/>
                </a:cubicBezTo>
                <a:close/>
                <a:moveTo>
                  <a:pt x="198" y="99"/>
                </a:moveTo>
                <a:lnTo>
                  <a:pt x="198" y="99"/>
                </a:lnTo>
                <a:close/>
                <a:moveTo>
                  <a:pt x="191" y="99"/>
                </a:moveTo>
                <a:lnTo>
                  <a:pt x="191" y="99"/>
                </a:lnTo>
                <a:lnTo>
                  <a:pt x="198" y="99"/>
                </a:lnTo>
                <a:lnTo>
                  <a:pt x="191" y="99"/>
                </a:lnTo>
                <a:close/>
                <a:moveTo>
                  <a:pt x="198" y="92"/>
                </a:moveTo>
                <a:lnTo>
                  <a:pt x="198" y="92"/>
                </a:lnTo>
                <a:lnTo>
                  <a:pt x="198" y="85"/>
                </a:lnTo>
                <a:lnTo>
                  <a:pt x="198" y="92"/>
                </a:lnTo>
                <a:close/>
                <a:moveTo>
                  <a:pt x="198" y="92"/>
                </a:moveTo>
                <a:lnTo>
                  <a:pt x="198" y="92"/>
                </a:lnTo>
                <a:close/>
                <a:moveTo>
                  <a:pt x="198" y="92"/>
                </a:moveTo>
                <a:lnTo>
                  <a:pt x="198" y="92"/>
                </a:lnTo>
                <a:close/>
                <a:moveTo>
                  <a:pt x="198" y="92"/>
                </a:moveTo>
                <a:lnTo>
                  <a:pt x="198" y="92"/>
                </a:lnTo>
                <a:close/>
                <a:moveTo>
                  <a:pt x="198" y="113"/>
                </a:moveTo>
                <a:lnTo>
                  <a:pt x="198" y="113"/>
                </a:lnTo>
                <a:close/>
                <a:moveTo>
                  <a:pt x="155" y="177"/>
                </a:moveTo>
                <a:lnTo>
                  <a:pt x="155" y="177"/>
                </a:lnTo>
                <a:close/>
                <a:moveTo>
                  <a:pt x="134" y="240"/>
                </a:moveTo>
                <a:lnTo>
                  <a:pt x="134" y="240"/>
                </a:lnTo>
                <a:cubicBezTo>
                  <a:pt x="134" y="233"/>
                  <a:pt x="134" y="233"/>
                  <a:pt x="134" y="233"/>
                </a:cubicBezTo>
                <a:lnTo>
                  <a:pt x="134" y="240"/>
                </a:lnTo>
                <a:lnTo>
                  <a:pt x="134" y="233"/>
                </a:lnTo>
                <a:cubicBezTo>
                  <a:pt x="127" y="233"/>
                  <a:pt x="127" y="233"/>
                  <a:pt x="127" y="233"/>
                </a:cubicBezTo>
                <a:lnTo>
                  <a:pt x="120" y="233"/>
                </a:lnTo>
                <a:lnTo>
                  <a:pt x="127" y="233"/>
                </a:lnTo>
                <a:cubicBezTo>
                  <a:pt x="127" y="226"/>
                  <a:pt x="127" y="226"/>
                  <a:pt x="127" y="226"/>
                </a:cubicBezTo>
                <a:cubicBezTo>
                  <a:pt x="127" y="226"/>
                  <a:pt x="127" y="226"/>
                  <a:pt x="127" y="219"/>
                </a:cubicBezTo>
                <a:lnTo>
                  <a:pt x="134" y="219"/>
                </a:lnTo>
                <a:cubicBezTo>
                  <a:pt x="134" y="226"/>
                  <a:pt x="127" y="226"/>
                  <a:pt x="127" y="226"/>
                </a:cubicBezTo>
                <a:cubicBezTo>
                  <a:pt x="127" y="226"/>
                  <a:pt x="127" y="226"/>
                  <a:pt x="134" y="226"/>
                </a:cubicBezTo>
                <a:cubicBezTo>
                  <a:pt x="134" y="226"/>
                  <a:pt x="134" y="233"/>
                  <a:pt x="134" y="226"/>
                </a:cubicBezTo>
                <a:cubicBezTo>
                  <a:pt x="134" y="226"/>
                  <a:pt x="134" y="226"/>
                  <a:pt x="141" y="226"/>
                </a:cubicBezTo>
                <a:cubicBezTo>
                  <a:pt x="134" y="233"/>
                  <a:pt x="134" y="233"/>
                  <a:pt x="134" y="233"/>
                </a:cubicBezTo>
                <a:lnTo>
                  <a:pt x="141" y="233"/>
                </a:lnTo>
                <a:cubicBezTo>
                  <a:pt x="141" y="233"/>
                  <a:pt x="141" y="233"/>
                  <a:pt x="134" y="233"/>
                </a:cubicBezTo>
                <a:cubicBezTo>
                  <a:pt x="141" y="233"/>
                  <a:pt x="141" y="233"/>
                  <a:pt x="141" y="233"/>
                </a:cubicBezTo>
                <a:lnTo>
                  <a:pt x="141" y="240"/>
                </a:lnTo>
                <a:cubicBezTo>
                  <a:pt x="141" y="240"/>
                  <a:pt x="141" y="240"/>
                  <a:pt x="134" y="240"/>
                </a:cubicBezTo>
                <a:close/>
                <a:moveTo>
                  <a:pt x="134" y="396"/>
                </a:moveTo>
                <a:lnTo>
                  <a:pt x="134" y="396"/>
                </a:lnTo>
                <a:lnTo>
                  <a:pt x="134" y="389"/>
                </a:lnTo>
                <a:lnTo>
                  <a:pt x="134" y="396"/>
                </a:lnTo>
                <a:close/>
                <a:moveTo>
                  <a:pt x="134" y="127"/>
                </a:moveTo>
                <a:lnTo>
                  <a:pt x="134" y="127"/>
                </a:lnTo>
                <a:cubicBezTo>
                  <a:pt x="134" y="134"/>
                  <a:pt x="134" y="134"/>
                  <a:pt x="134" y="134"/>
                </a:cubicBezTo>
                <a:cubicBezTo>
                  <a:pt x="134" y="134"/>
                  <a:pt x="134" y="134"/>
                  <a:pt x="134" y="127"/>
                </a:cubicBezTo>
                <a:close/>
                <a:moveTo>
                  <a:pt x="113" y="240"/>
                </a:moveTo>
                <a:lnTo>
                  <a:pt x="113" y="240"/>
                </a:lnTo>
                <a:lnTo>
                  <a:pt x="120" y="240"/>
                </a:lnTo>
                <a:cubicBezTo>
                  <a:pt x="120" y="240"/>
                  <a:pt x="120" y="240"/>
                  <a:pt x="113" y="240"/>
                </a:cubicBezTo>
                <a:close/>
                <a:moveTo>
                  <a:pt x="99" y="325"/>
                </a:moveTo>
                <a:lnTo>
                  <a:pt x="99" y="325"/>
                </a:lnTo>
                <a:lnTo>
                  <a:pt x="106" y="325"/>
                </a:lnTo>
                <a:cubicBezTo>
                  <a:pt x="106" y="325"/>
                  <a:pt x="106" y="325"/>
                  <a:pt x="99" y="325"/>
                </a:cubicBezTo>
                <a:close/>
                <a:moveTo>
                  <a:pt x="99" y="361"/>
                </a:moveTo>
                <a:lnTo>
                  <a:pt x="99" y="361"/>
                </a:lnTo>
                <a:lnTo>
                  <a:pt x="106" y="361"/>
                </a:lnTo>
                <a:cubicBezTo>
                  <a:pt x="99" y="361"/>
                  <a:pt x="106" y="361"/>
                  <a:pt x="99" y="361"/>
                </a:cubicBezTo>
                <a:close/>
                <a:moveTo>
                  <a:pt x="92" y="325"/>
                </a:moveTo>
                <a:lnTo>
                  <a:pt x="92" y="325"/>
                </a:lnTo>
                <a:cubicBezTo>
                  <a:pt x="92" y="325"/>
                  <a:pt x="92" y="325"/>
                  <a:pt x="85" y="325"/>
                </a:cubicBezTo>
                <a:cubicBezTo>
                  <a:pt x="85" y="325"/>
                  <a:pt x="85" y="325"/>
                  <a:pt x="78" y="325"/>
                </a:cubicBezTo>
                <a:cubicBezTo>
                  <a:pt x="85" y="325"/>
                  <a:pt x="85" y="325"/>
                  <a:pt x="85" y="325"/>
                </a:cubicBezTo>
                <a:lnTo>
                  <a:pt x="92" y="325"/>
                </a:lnTo>
                <a:lnTo>
                  <a:pt x="99" y="325"/>
                </a:lnTo>
                <a:cubicBezTo>
                  <a:pt x="92" y="325"/>
                  <a:pt x="92" y="325"/>
                  <a:pt x="92" y="325"/>
                </a:cubicBezTo>
                <a:close/>
                <a:moveTo>
                  <a:pt x="78" y="276"/>
                </a:moveTo>
                <a:lnTo>
                  <a:pt x="78" y="276"/>
                </a:lnTo>
                <a:close/>
                <a:moveTo>
                  <a:pt x="78" y="276"/>
                </a:moveTo>
                <a:lnTo>
                  <a:pt x="78" y="276"/>
                </a:lnTo>
                <a:close/>
                <a:moveTo>
                  <a:pt x="78" y="276"/>
                </a:moveTo>
                <a:lnTo>
                  <a:pt x="78" y="276"/>
                </a:lnTo>
                <a:close/>
                <a:moveTo>
                  <a:pt x="71" y="325"/>
                </a:moveTo>
                <a:lnTo>
                  <a:pt x="71" y="325"/>
                </a:lnTo>
                <a:cubicBezTo>
                  <a:pt x="71" y="325"/>
                  <a:pt x="71" y="325"/>
                  <a:pt x="78" y="325"/>
                </a:cubicBezTo>
                <a:cubicBezTo>
                  <a:pt x="71" y="325"/>
                  <a:pt x="71" y="325"/>
                  <a:pt x="71" y="325"/>
                </a:cubicBezTo>
                <a:close/>
                <a:moveTo>
                  <a:pt x="481" y="332"/>
                </a:moveTo>
                <a:lnTo>
                  <a:pt x="481" y="332"/>
                </a:lnTo>
                <a:lnTo>
                  <a:pt x="488" y="332"/>
                </a:lnTo>
                <a:lnTo>
                  <a:pt x="488" y="339"/>
                </a:lnTo>
                <a:cubicBezTo>
                  <a:pt x="488" y="339"/>
                  <a:pt x="488" y="339"/>
                  <a:pt x="481" y="339"/>
                </a:cubicBezTo>
                <a:lnTo>
                  <a:pt x="481" y="332"/>
                </a:lnTo>
                <a:close/>
                <a:moveTo>
                  <a:pt x="290" y="177"/>
                </a:moveTo>
                <a:lnTo>
                  <a:pt x="290" y="177"/>
                </a:lnTo>
                <a:cubicBezTo>
                  <a:pt x="290" y="177"/>
                  <a:pt x="290" y="177"/>
                  <a:pt x="290" y="184"/>
                </a:cubicBezTo>
                <a:cubicBezTo>
                  <a:pt x="290" y="184"/>
                  <a:pt x="290" y="184"/>
                  <a:pt x="283" y="184"/>
                </a:cubicBezTo>
                <a:cubicBezTo>
                  <a:pt x="283" y="184"/>
                  <a:pt x="283" y="184"/>
                  <a:pt x="283" y="177"/>
                </a:cubicBezTo>
                <a:lnTo>
                  <a:pt x="290" y="177"/>
                </a:lnTo>
                <a:close/>
                <a:moveTo>
                  <a:pt x="297" y="184"/>
                </a:moveTo>
                <a:lnTo>
                  <a:pt x="297" y="184"/>
                </a:lnTo>
                <a:cubicBezTo>
                  <a:pt x="297" y="191"/>
                  <a:pt x="297" y="184"/>
                  <a:pt x="297" y="191"/>
                </a:cubicBezTo>
                <a:lnTo>
                  <a:pt x="290" y="191"/>
                </a:lnTo>
                <a:cubicBezTo>
                  <a:pt x="290" y="184"/>
                  <a:pt x="290" y="184"/>
                  <a:pt x="297" y="184"/>
                </a:cubicBezTo>
                <a:close/>
                <a:moveTo>
                  <a:pt x="92" y="254"/>
                </a:moveTo>
                <a:lnTo>
                  <a:pt x="92" y="254"/>
                </a:lnTo>
                <a:close/>
                <a:moveTo>
                  <a:pt x="92" y="254"/>
                </a:moveTo>
                <a:lnTo>
                  <a:pt x="92" y="254"/>
                </a:lnTo>
                <a:close/>
                <a:moveTo>
                  <a:pt x="78" y="269"/>
                </a:moveTo>
                <a:lnTo>
                  <a:pt x="78" y="269"/>
                </a:lnTo>
                <a:close/>
                <a:moveTo>
                  <a:pt x="78" y="276"/>
                </a:moveTo>
                <a:lnTo>
                  <a:pt x="78" y="276"/>
                </a:lnTo>
                <a:cubicBezTo>
                  <a:pt x="78" y="269"/>
                  <a:pt x="78" y="269"/>
                  <a:pt x="78" y="269"/>
                </a:cubicBezTo>
                <a:cubicBezTo>
                  <a:pt x="78" y="269"/>
                  <a:pt x="78" y="269"/>
                  <a:pt x="78" y="276"/>
                </a:cubicBezTo>
                <a:close/>
                <a:moveTo>
                  <a:pt x="78" y="269"/>
                </a:moveTo>
                <a:lnTo>
                  <a:pt x="78" y="269"/>
                </a:lnTo>
                <a:close/>
                <a:moveTo>
                  <a:pt x="78" y="269"/>
                </a:moveTo>
                <a:lnTo>
                  <a:pt x="78" y="269"/>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latin typeface="Roboto Light"/>
            </a:endParaRPr>
          </a:p>
        </p:txBody>
      </p:sp>
      <p:sp>
        <p:nvSpPr>
          <p:cNvPr id="317" name="Title 1">
            <a:extLst>
              <a:ext uri="{FF2B5EF4-FFF2-40B4-BE49-F238E27FC236}">
                <a16:creationId xmlns:a16="http://schemas.microsoft.com/office/drawing/2014/main" id="{260E9C22-FA7C-4BC8-9C20-7A88DFA9C4E0}"/>
              </a:ext>
            </a:extLst>
          </p:cNvPr>
          <p:cNvSpPr txBox="1">
            <a:spLocks/>
          </p:cNvSpPr>
          <p:nvPr/>
        </p:nvSpPr>
        <p:spPr>
          <a:xfrm>
            <a:off x="519334" y="178072"/>
            <a:ext cx="11157817" cy="6605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lumMod val="50000"/>
                  </a:schemeClr>
                </a:solidFill>
              </a:rPr>
              <a:t>Segment 1 – Primary Audience</a:t>
            </a:r>
          </a:p>
        </p:txBody>
      </p:sp>
      <p:sp>
        <p:nvSpPr>
          <p:cNvPr id="311" name="Text Placeholder 20">
            <a:extLst>
              <a:ext uri="{FF2B5EF4-FFF2-40B4-BE49-F238E27FC236}">
                <a16:creationId xmlns:a16="http://schemas.microsoft.com/office/drawing/2014/main" id="{0444D630-C0BB-414B-8548-EA2D2BC6E3B9}"/>
              </a:ext>
            </a:extLst>
          </p:cNvPr>
          <p:cNvSpPr txBox="1">
            <a:spLocks/>
          </p:cNvSpPr>
          <p:nvPr/>
        </p:nvSpPr>
        <p:spPr>
          <a:xfrm>
            <a:off x="890947" y="698299"/>
            <a:ext cx="4311249" cy="350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lumMod val="50000"/>
                  </a:schemeClr>
                </a:solidFill>
              </a:rPr>
              <a:t>Smartphone/Device Use</a:t>
            </a:r>
          </a:p>
        </p:txBody>
      </p:sp>
      <p:sp>
        <p:nvSpPr>
          <p:cNvPr id="314" name="Freeform 40">
            <a:extLst>
              <a:ext uri="{FF2B5EF4-FFF2-40B4-BE49-F238E27FC236}">
                <a16:creationId xmlns:a16="http://schemas.microsoft.com/office/drawing/2014/main" id="{EEDAFC68-7AD2-4B30-A879-EB35965C128D}"/>
              </a:ext>
            </a:extLst>
          </p:cNvPr>
          <p:cNvSpPr>
            <a:spLocks noChangeArrowheads="1"/>
          </p:cNvSpPr>
          <p:nvPr/>
        </p:nvSpPr>
        <p:spPr bwMode="auto">
          <a:xfrm>
            <a:off x="4243171" y="5332024"/>
            <a:ext cx="377001" cy="494572"/>
          </a:xfrm>
          <a:custGeom>
            <a:avLst/>
            <a:gdLst>
              <a:gd name="T0" fmla="*/ 72192291 w 587"/>
              <a:gd name="T1" fmla="*/ 61832672 h 567"/>
              <a:gd name="T2" fmla="*/ 72192291 w 587"/>
              <a:gd name="T3" fmla="*/ 61832672 h 567"/>
              <a:gd name="T4" fmla="*/ 53950255 w 587"/>
              <a:gd name="T5" fmla="*/ 61832672 h 567"/>
              <a:gd name="T6" fmla="*/ 48386931 w 587"/>
              <a:gd name="T7" fmla="*/ 61832672 h 567"/>
              <a:gd name="T8" fmla="*/ 48386931 w 587"/>
              <a:gd name="T9" fmla="*/ 68224410 h 567"/>
              <a:gd name="T10" fmla="*/ 53950255 w 587"/>
              <a:gd name="T11" fmla="*/ 72920786 h 567"/>
              <a:gd name="T12" fmla="*/ 53950255 w 587"/>
              <a:gd name="T13" fmla="*/ 73833840 h 567"/>
              <a:gd name="T14" fmla="*/ 21864833 w 587"/>
              <a:gd name="T15" fmla="*/ 73833840 h 567"/>
              <a:gd name="T16" fmla="*/ 21864833 w 587"/>
              <a:gd name="T17" fmla="*/ 72920786 h 567"/>
              <a:gd name="T18" fmla="*/ 26522098 w 587"/>
              <a:gd name="T19" fmla="*/ 68224410 h 567"/>
              <a:gd name="T20" fmla="*/ 26522098 w 587"/>
              <a:gd name="T21" fmla="*/ 61832672 h 567"/>
              <a:gd name="T22" fmla="*/ 21864833 w 587"/>
              <a:gd name="T23" fmla="*/ 61832672 h 567"/>
              <a:gd name="T24" fmla="*/ 3622437 w 587"/>
              <a:gd name="T25" fmla="*/ 61832672 h 567"/>
              <a:gd name="T26" fmla="*/ 0 w 587"/>
              <a:gd name="T27" fmla="*/ 58180095 h 567"/>
              <a:gd name="T28" fmla="*/ 0 w 587"/>
              <a:gd name="T29" fmla="*/ 9262007 h 567"/>
              <a:gd name="T30" fmla="*/ 3622437 w 587"/>
              <a:gd name="T31" fmla="*/ 5609430 h 567"/>
              <a:gd name="T32" fmla="*/ 30144895 w 587"/>
              <a:gd name="T33" fmla="*/ 5609430 h 567"/>
              <a:gd name="T34" fmla="*/ 30144895 w 587"/>
              <a:gd name="T35" fmla="*/ 10175061 h 567"/>
              <a:gd name="T36" fmla="*/ 4528137 w 587"/>
              <a:gd name="T37" fmla="*/ 10175061 h 567"/>
              <a:gd name="T38" fmla="*/ 4528137 w 587"/>
              <a:gd name="T39" fmla="*/ 51657611 h 567"/>
              <a:gd name="T40" fmla="*/ 70380892 w 587"/>
              <a:gd name="T41" fmla="*/ 51657611 h 567"/>
              <a:gd name="T42" fmla="*/ 70380892 w 587"/>
              <a:gd name="T43" fmla="*/ 10175061 h 567"/>
              <a:gd name="T44" fmla="*/ 44764493 w 587"/>
              <a:gd name="T45" fmla="*/ 10175061 h 567"/>
              <a:gd name="T46" fmla="*/ 44764493 w 587"/>
              <a:gd name="T47" fmla="*/ 5609430 h 567"/>
              <a:gd name="T48" fmla="*/ 72192291 w 587"/>
              <a:gd name="T49" fmla="*/ 5609430 h 567"/>
              <a:gd name="T50" fmla="*/ 75814728 w 587"/>
              <a:gd name="T51" fmla="*/ 9262007 h 567"/>
              <a:gd name="T52" fmla="*/ 75814728 w 587"/>
              <a:gd name="T53" fmla="*/ 58180095 h 567"/>
              <a:gd name="T54" fmla="*/ 72192291 w 587"/>
              <a:gd name="T55" fmla="*/ 61832672 h 567"/>
              <a:gd name="T56" fmla="*/ 50327458 w 587"/>
              <a:gd name="T57" fmla="*/ 21263175 h 567"/>
              <a:gd name="T58" fmla="*/ 50327458 w 587"/>
              <a:gd name="T59" fmla="*/ 21263175 h 567"/>
              <a:gd name="T60" fmla="*/ 48386931 w 587"/>
              <a:gd name="T61" fmla="*/ 24002337 h 567"/>
              <a:gd name="T62" fmla="*/ 40236356 w 587"/>
              <a:gd name="T63" fmla="*/ 32351290 h 567"/>
              <a:gd name="T64" fmla="*/ 37519259 w 587"/>
              <a:gd name="T65" fmla="*/ 33264343 h 567"/>
              <a:gd name="T66" fmla="*/ 35707860 w 587"/>
              <a:gd name="T67" fmla="*/ 32351290 h 567"/>
              <a:gd name="T68" fmla="*/ 26522098 w 587"/>
              <a:gd name="T69" fmla="*/ 24002337 h 567"/>
              <a:gd name="T70" fmla="*/ 25616758 w 587"/>
              <a:gd name="T71" fmla="*/ 21263175 h 567"/>
              <a:gd name="T72" fmla="*/ 29239196 w 587"/>
              <a:gd name="T73" fmla="*/ 17610598 h 567"/>
              <a:gd name="T74" fmla="*/ 31955934 w 587"/>
              <a:gd name="T75" fmla="*/ 18523652 h 567"/>
              <a:gd name="T76" fmla="*/ 33767333 w 587"/>
              <a:gd name="T77" fmla="*/ 21263175 h 567"/>
              <a:gd name="T78" fmla="*/ 33767333 w 587"/>
              <a:gd name="T79" fmla="*/ 3782961 h 567"/>
              <a:gd name="T80" fmla="*/ 37519259 w 587"/>
              <a:gd name="T81" fmla="*/ 0 h 567"/>
              <a:gd name="T82" fmla="*/ 41141696 w 587"/>
              <a:gd name="T83" fmla="*/ 3782961 h 567"/>
              <a:gd name="T84" fmla="*/ 41141696 w 587"/>
              <a:gd name="T85" fmla="*/ 21263175 h 567"/>
              <a:gd name="T86" fmla="*/ 43858794 w 587"/>
              <a:gd name="T87" fmla="*/ 18523652 h 567"/>
              <a:gd name="T88" fmla="*/ 46575532 w 587"/>
              <a:gd name="T89" fmla="*/ 17610598 h 567"/>
              <a:gd name="T90" fmla="*/ 50327458 w 587"/>
              <a:gd name="T91" fmla="*/ 21263175 h 56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87" h="567">
                <a:moveTo>
                  <a:pt x="558" y="474"/>
                </a:moveTo>
                <a:lnTo>
                  <a:pt x="558" y="474"/>
                </a:lnTo>
                <a:cubicBezTo>
                  <a:pt x="417" y="474"/>
                  <a:pt x="417" y="474"/>
                  <a:pt x="417" y="474"/>
                </a:cubicBezTo>
                <a:cubicBezTo>
                  <a:pt x="374" y="474"/>
                  <a:pt x="374" y="474"/>
                  <a:pt x="374" y="474"/>
                </a:cubicBezTo>
                <a:cubicBezTo>
                  <a:pt x="374" y="523"/>
                  <a:pt x="374" y="523"/>
                  <a:pt x="374" y="523"/>
                </a:cubicBezTo>
                <a:cubicBezTo>
                  <a:pt x="417" y="559"/>
                  <a:pt x="417" y="559"/>
                  <a:pt x="417" y="559"/>
                </a:cubicBezTo>
                <a:cubicBezTo>
                  <a:pt x="417" y="566"/>
                  <a:pt x="417" y="566"/>
                  <a:pt x="417" y="566"/>
                </a:cubicBezTo>
                <a:cubicBezTo>
                  <a:pt x="169" y="566"/>
                  <a:pt x="169" y="566"/>
                  <a:pt x="169" y="566"/>
                </a:cubicBezTo>
                <a:cubicBezTo>
                  <a:pt x="169" y="559"/>
                  <a:pt x="169" y="559"/>
                  <a:pt x="169" y="559"/>
                </a:cubicBezTo>
                <a:cubicBezTo>
                  <a:pt x="205" y="523"/>
                  <a:pt x="205" y="523"/>
                  <a:pt x="205" y="523"/>
                </a:cubicBezTo>
                <a:cubicBezTo>
                  <a:pt x="205" y="474"/>
                  <a:pt x="205" y="474"/>
                  <a:pt x="205" y="474"/>
                </a:cubicBezTo>
                <a:cubicBezTo>
                  <a:pt x="169" y="474"/>
                  <a:pt x="169" y="474"/>
                  <a:pt x="169" y="474"/>
                </a:cubicBezTo>
                <a:cubicBezTo>
                  <a:pt x="28" y="474"/>
                  <a:pt x="28" y="474"/>
                  <a:pt x="28" y="474"/>
                </a:cubicBezTo>
                <a:cubicBezTo>
                  <a:pt x="14" y="474"/>
                  <a:pt x="0" y="460"/>
                  <a:pt x="0" y="446"/>
                </a:cubicBezTo>
                <a:cubicBezTo>
                  <a:pt x="0" y="71"/>
                  <a:pt x="0" y="71"/>
                  <a:pt x="0" y="71"/>
                </a:cubicBezTo>
                <a:cubicBezTo>
                  <a:pt x="0" y="50"/>
                  <a:pt x="14" y="43"/>
                  <a:pt x="28" y="43"/>
                </a:cubicBezTo>
                <a:cubicBezTo>
                  <a:pt x="233" y="43"/>
                  <a:pt x="233" y="43"/>
                  <a:pt x="233" y="43"/>
                </a:cubicBezTo>
                <a:cubicBezTo>
                  <a:pt x="233" y="78"/>
                  <a:pt x="233" y="78"/>
                  <a:pt x="233" y="78"/>
                </a:cubicBezTo>
                <a:cubicBezTo>
                  <a:pt x="35" y="78"/>
                  <a:pt x="35" y="78"/>
                  <a:pt x="35" y="78"/>
                </a:cubicBezTo>
                <a:cubicBezTo>
                  <a:pt x="35" y="396"/>
                  <a:pt x="35" y="396"/>
                  <a:pt x="35" y="396"/>
                </a:cubicBezTo>
                <a:cubicBezTo>
                  <a:pt x="544" y="396"/>
                  <a:pt x="544" y="396"/>
                  <a:pt x="544" y="396"/>
                </a:cubicBezTo>
                <a:cubicBezTo>
                  <a:pt x="544" y="78"/>
                  <a:pt x="544" y="78"/>
                  <a:pt x="544" y="78"/>
                </a:cubicBezTo>
                <a:cubicBezTo>
                  <a:pt x="346" y="78"/>
                  <a:pt x="346" y="78"/>
                  <a:pt x="346" y="78"/>
                </a:cubicBezTo>
                <a:cubicBezTo>
                  <a:pt x="346" y="43"/>
                  <a:pt x="346" y="43"/>
                  <a:pt x="346" y="43"/>
                </a:cubicBezTo>
                <a:cubicBezTo>
                  <a:pt x="558" y="43"/>
                  <a:pt x="558" y="43"/>
                  <a:pt x="558" y="43"/>
                </a:cubicBezTo>
                <a:cubicBezTo>
                  <a:pt x="572" y="43"/>
                  <a:pt x="586" y="50"/>
                  <a:pt x="586" y="71"/>
                </a:cubicBezTo>
                <a:cubicBezTo>
                  <a:pt x="586" y="446"/>
                  <a:pt x="586" y="446"/>
                  <a:pt x="586" y="446"/>
                </a:cubicBezTo>
                <a:cubicBezTo>
                  <a:pt x="586" y="460"/>
                  <a:pt x="572" y="474"/>
                  <a:pt x="558" y="474"/>
                </a:cubicBezTo>
                <a:close/>
                <a:moveTo>
                  <a:pt x="389" y="163"/>
                </a:moveTo>
                <a:lnTo>
                  <a:pt x="389" y="163"/>
                </a:lnTo>
                <a:cubicBezTo>
                  <a:pt x="389" y="170"/>
                  <a:pt x="382" y="177"/>
                  <a:pt x="374" y="184"/>
                </a:cubicBezTo>
                <a:cubicBezTo>
                  <a:pt x="311" y="248"/>
                  <a:pt x="311" y="248"/>
                  <a:pt x="311" y="248"/>
                </a:cubicBezTo>
                <a:cubicBezTo>
                  <a:pt x="304" y="255"/>
                  <a:pt x="297" y="255"/>
                  <a:pt x="290" y="255"/>
                </a:cubicBezTo>
                <a:cubicBezTo>
                  <a:pt x="283" y="255"/>
                  <a:pt x="276" y="255"/>
                  <a:pt x="276" y="248"/>
                </a:cubicBezTo>
                <a:cubicBezTo>
                  <a:pt x="205" y="184"/>
                  <a:pt x="205" y="184"/>
                  <a:pt x="205" y="184"/>
                </a:cubicBezTo>
                <a:cubicBezTo>
                  <a:pt x="198" y="177"/>
                  <a:pt x="198" y="170"/>
                  <a:pt x="198" y="163"/>
                </a:cubicBezTo>
                <a:cubicBezTo>
                  <a:pt x="198" y="149"/>
                  <a:pt x="212" y="135"/>
                  <a:pt x="226" y="135"/>
                </a:cubicBezTo>
                <a:cubicBezTo>
                  <a:pt x="233" y="135"/>
                  <a:pt x="240" y="135"/>
                  <a:pt x="247" y="142"/>
                </a:cubicBezTo>
                <a:cubicBezTo>
                  <a:pt x="261" y="163"/>
                  <a:pt x="261" y="163"/>
                  <a:pt x="261" y="163"/>
                </a:cubicBezTo>
                <a:cubicBezTo>
                  <a:pt x="261" y="29"/>
                  <a:pt x="261" y="29"/>
                  <a:pt x="261" y="29"/>
                </a:cubicBezTo>
                <a:cubicBezTo>
                  <a:pt x="261" y="15"/>
                  <a:pt x="276" y="0"/>
                  <a:pt x="290" y="0"/>
                </a:cubicBezTo>
                <a:cubicBezTo>
                  <a:pt x="311" y="0"/>
                  <a:pt x="318" y="15"/>
                  <a:pt x="318" y="29"/>
                </a:cubicBezTo>
                <a:cubicBezTo>
                  <a:pt x="318" y="163"/>
                  <a:pt x="318" y="163"/>
                  <a:pt x="318" y="163"/>
                </a:cubicBezTo>
                <a:cubicBezTo>
                  <a:pt x="339" y="142"/>
                  <a:pt x="339" y="142"/>
                  <a:pt x="339" y="142"/>
                </a:cubicBezTo>
                <a:cubicBezTo>
                  <a:pt x="346" y="135"/>
                  <a:pt x="353" y="135"/>
                  <a:pt x="360" y="135"/>
                </a:cubicBezTo>
                <a:cubicBezTo>
                  <a:pt x="374" y="135"/>
                  <a:pt x="389" y="149"/>
                  <a:pt x="389" y="163"/>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319" name="Freeform 47">
            <a:extLst>
              <a:ext uri="{FF2B5EF4-FFF2-40B4-BE49-F238E27FC236}">
                <a16:creationId xmlns:a16="http://schemas.microsoft.com/office/drawing/2014/main" id="{17B401DB-97CA-4490-990C-F6ABCAB9D635}"/>
              </a:ext>
            </a:extLst>
          </p:cNvPr>
          <p:cNvSpPr>
            <a:spLocks noChangeArrowheads="1"/>
          </p:cNvSpPr>
          <p:nvPr/>
        </p:nvSpPr>
        <p:spPr bwMode="auto">
          <a:xfrm>
            <a:off x="5443722" y="5343011"/>
            <a:ext cx="448616" cy="524933"/>
          </a:xfrm>
          <a:custGeom>
            <a:avLst/>
            <a:gdLst>
              <a:gd name="T0" fmla="*/ 56869383 w 467"/>
              <a:gd name="T1" fmla="*/ 70970385 h 545"/>
              <a:gd name="T2" fmla="*/ 56869383 w 467"/>
              <a:gd name="T3" fmla="*/ 70970385 h 545"/>
              <a:gd name="T4" fmla="*/ 3635389 w 467"/>
              <a:gd name="T5" fmla="*/ 70970385 h 545"/>
              <a:gd name="T6" fmla="*/ 0 w 467"/>
              <a:gd name="T7" fmla="*/ 67186892 h 545"/>
              <a:gd name="T8" fmla="*/ 0 w 467"/>
              <a:gd name="T9" fmla="*/ 3652741 h 545"/>
              <a:gd name="T10" fmla="*/ 3635389 w 467"/>
              <a:gd name="T11" fmla="*/ 0 h 545"/>
              <a:gd name="T12" fmla="*/ 56869383 w 467"/>
              <a:gd name="T13" fmla="*/ 0 h 545"/>
              <a:gd name="T14" fmla="*/ 60505132 w 467"/>
              <a:gd name="T15" fmla="*/ 3652741 h 545"/>
              <a:gd name="T16" fmla="*/ 60505132 w 467"/>
              <a:gd name="T17" fmla="*/ 67186892 h 545"/>
              <a:gd name="T18" fmla="*/ 56869383 w 467"/>
              <a:gd name="T19" fmla="*/ 70970385 h 545"/>
              <a:gd name="T20" fmla="*/ 30252386 w 467"/>
              <a:gd name="T21" fmla="*/ 68100348 h 545"/>
              <a:gd name="T22" fmla="*/ 30252386 w 467"/>
              <a:gd name="T23" fmla="*/ 68100348 h 545"/>
              <a:gd name="T24" fmla="*/ 32979017 w 467"/>
              <a:gd name="T25" fmla="*/ 66273797 h 545"/>
              <a:gd name="T26" fmla="*/ 30252386 w 467"/>
              <a:gd name="T27" fmla="*/ 63534150 h 545"/>
              <a:gd name="T28" fmla="*/ 27525754 w 467"/>
              <a:gd name="T29" fmla="*/ 66273797 h 545"/>
              <a:gd name="T30" fmla="*/ 30252386 w 467"/>
              <a:gd name="T31" fmla="*/ 68100348 h 545"/>
              <a:gd name="T32" fmla="*/ 53233994 w 467"/>
              <a:gd name="T33" fmla="*/ 7305844 h 545"/>
              <a:gd name="T34" fmla="*/ 53233994 w 467"/>
              <a:gd name="T35" fmla="*/ 7305844 h 545"/>
              <a:gd name="T36" fmla="*/ 7271138 w 467"/>
              <a:gd name="T37" fmla="*/ 7305844 h 545"/>
              <a:gd name="T38" fmla="*/ 7271138 w 467"/>
              <a:gd name="T39" fmla="*/ 60794504 h 545"/>
              <a:gd name="T40" fmla="*/ 53233994 w 467"/>
              <a:gd name="T41" fmla="*/ 60794504 h 545"/>
              <a:gd name="T42" fmla="*/ 53233994 w 467"/>
              <a:gd name="T43" fmla="*/ 7305844 h 5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67" h="545">
                <a:moveTo>
                  <a:pt x="438" y="544"/>
                </a:moveTo>
                <a:lnTo>
                  <a:pt x="438" y="544"/>
                </a:lnTo>
                <a:cubicBezTo>
                  <a:pt x="28" y="544"/>
                  <a:pt x="28" y="544"/>
                  <a:pt x="28" y="544"/>
                </a:cubicBezTo>
                <a:cubicBezTo>
                  <a:pt x="7" y="544"/>
                  <a:pt x="0" y="530"/>
                  <a:pt x="0" y="515"/>
                </a:cubicBezTo>
                <a:cubicBezTo>
                  <a:pt x="0" y="28"/>
                  <a:pt x="0" y="28"/>
                  <a:pt x="0" y="28"/>
                </a:cubicBezTo>
                <a:cubicBezTo>
                  <a:pt x="0" y="7"/>
                  <a:pt x="7" y="0"/>
                  <a:pt x="28" y="0"/>
                </a:cubicBezTo>
                <a:cubicBezTo>
                  <a:pt x="438" y="0"/>
                  <a:pt x="438" y="0"/>
                  <a:pt x="438" y="0"/>
                </a:cubicBezTo>
                <a:cubicBezTo>
                  <a:pt x="459" y="0"/>
                  <a:pt x="466" y="7"/>
                  <a:pt x="466" y="28"/>
                </a:cubicBezTo>
                <a:cubicBezTo>
                  <a:pt x="466" y="515"/>
                  <a:pt x="466" y="515"/>
                  <a:pt x="466" y="515"/>
                </a:cubicBezTo>
                <a:cubicBezTo>
                  <a:pt x="466" y="530"/>
                  <a:pt x="459" y="544"/>
                  <a:pt x="438" y="544"/>
                </a:cubicBezTo>
                <a:close/>
                <a:moveTo>
                  <a:pt x="233" y="522"/>
                </a:moveTo>
                <a:lnTo>
                  <a:pt x="233" y="522"/>
                </a:lnTo>
                <a:cubicBezTo>
                  <a:pt x="240" y="522"/>
                  <a:pt x="254" y="515"/>
                  <a:pt x="254" y="508"/>
                </a:cubicBezTo>
                <a:cubicBezTo>
                  <a:pt x="254" y="494"/>
                  <a:pt x="240" y="487"/>
                  <a:pt x="233" y="487"/>
                </a:cubicBezTo>
                <a:cubicBezTo>
                  <a:pt x="226" y="487"/>
                  <a:pt x="212" y="494"/>
                  <a:pt x="212" y="508"/>
                </a:cubicBezTo>
                <a:cubicBezTo>
                  <a:pt x="212" y="515"/>
                  <a:pt x="226" y="522"/>
                  <a:pt x="233" y="522"/>
                </a:cubicBezTo>
                <a:close/>
                <a:moveTo>
                  <a:pt x="410" y="56"/>
                </a:moveTo>
                <a:lnTo>
                  <a:pt x="410" y="56"/>
                </a:lnTo>
                <a:cubicBezTo>
                  <a:pt x="56" y="56"/>
                  <a:pt x="56" y="56"/>
                  <a:pt x="56" y="56"/>
                </a:cubicBezTo>
                <a:cubicBezTo>
                  <a:pt x="56" y="466"/>
                  <a:pt x="56" y="466"/>
                  <a:pt x="56" y="466"/>
                </a:cubicBezTo>
                <a:cubicBezTo>
                  <a:pt x="410" y="466"/>
                  <a:pt x="410" y="466"/>
                  <a:pt x="410" y="466"/>
                </a:cubicBezTo>
                <a:lnTo>
                  <a:pt x="410" y="5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Tree>
    <p:extLst>
      <p:ext uri="{BB962C8B-B14F-4D97-AF65-F5344CB8AC3E}">
        <p14:creationId xmlns:p14="http://schemas.microsoft.com/office/powerpoint/2010/main" val="2321402629"/>
      </p:ext>
    </p:extLst>
  </p:cSld>
  <p:clrMapOvr>
    <a:masterClrMapping/>
  </p:clrMapOvr>
</p:sld>
</file>

<file path=ppt/theme/theme1.xml><?xml version="1.0" encoding="utf-8"?>
<a:theme xmlns:a="http://schemas.openxmlformats.org/drawingml/2006/main" name="Office Theme">
  <a:themeElements>
    <a:clrScheme name="SlideSalad Theme 61">
      <a:dk1>
        <a:srgbClr val="262626"/>
      </a:dk1>
      <a:lt1>
        <a:srgbClr val="FFFFFF"/>
      </a:lt1>
      <a:dk2>
        <a:srgbClr val="262626"/>
      </a:dk2>
      <a:lt2>
        <a:srgbClr val="FFFFFF"/>
      </a:lt2>
      <a:accent1>
        <a:srgbClr val="1AAD96"/>
      </a:accent1>
      <a:accent2>
        <a:srgbClr val="A9C370"/>
      </a:accent2>
      <a:accent3>
        <a:srgbClr val="F5AE3B"/>
      </a:accent3>
      <a:accent4>
        <a:srgbClr val="CC4E3D"/>
      </a:accent4>
      <a:accent5>
        <a:srgbClr val="56687C"/>
      </a:accent5>
      <a:accent6>
        <a:srgbClr val="94A4B5"/>
      </a:accent6>
      <a:hlink>
        <a:srgbClr val="FFFFFF"/>
      </a:hlink>
      <a:folHlink>
        <a:srgbClr val="595959"/>
      </a:folHlink>
    </a:clrScheme>
    <a:fontScheme name="Custom 77">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6369</TotalTime>
  <Words>2277</Words>
  <Application>Microsoft Office PowerPoint</Application>
  <PresentationFormat>Widescreen</PresentationFormat>
  <Paragraphs>368</Paragraphs>
  <Slides>23</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Light</vt:lpstr>
      <vt:lpstr>Lato Light</vt:lpstr>
      <vt:lpstr>Open Sans</vt:lpstr>
      <vt:lpstr>Roboto</vt:lpstr>
      <vt:lpstr>Roboto Light</vt:lpstr>
      <vt:lpstr>Roboto Regular</vt:lpstr>
      <vt:lpstr>Wingdings</vt:lpstr>
      <vt:lpstr>Office Theme</vt:lpstr>
      <vt:lpstr>PowerPoint Presentation</vt:lpstr>
      <vt:lpstr>Media Segmentation Research Objectives</vt:lpstr>
      <vt:lpstr>PowerPoint Presentation</vt:lpstr>
      <vt:lpstr>PowerPoint Presentation</vt:lpstr>
      <vt:lpstr>PowerPoint Presentation</vt:lpstr>
      <vt:lpstr>PowerPoint Presentation</vt:lpstr>
      <vt:lpstr>Segment 1 – Primary Audience 30-39</vt:lpstr>
      <vt:lpstr>Segment 1 - Primary Audience</vt:lpstr>
      <vt:lpstr>PowerPoint Presentation</vt:lpstr>
      <vt:lpstr>Segment 1 - Primary Audience</vt:lpstr>
      <vt:lpstr>Segment 2 – Persudables 21-29  </vt:lpstr>
      <vt:lpstr>Segment 2 – Persudables</vt:lpstr>
      <vt:lpstr>PowerPoint Presentation</vt:lpstr>
      <vt:lpstr>Segment 2 – Persudables   </vt:lpstr>
      <vt:lpstr>Segment 3 – Set &amp; Secure 50-64</vt:lpstr>
      <vt:lpstr>Segment 3 – Set &amp; Secure 50-64</vt:lpstr>
      <vt:lpstr>PowerPoint Presentation</vt:lpstr>
      <vt:lpstr>Segment 3 – Set &amp; Secure 50-64</vt:lpstr>
      <vt:lpstr>Segment 4 – Too Busy 40-49</vt:lpstr>
      <vt:lpstr>Segment 4 – Too Busy 40-49</vt:lpstr>
      <vt:lpstr>PowerPoint Presentation</vt:lpstr>
      <vt:lpstr>Segment 4 – Too Busy 40-49</vt:lpstr>
      <vt:lpstr>Segment  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dc:creator>
  <cp:lastModifiedBy>Taylor Miles</cp:lastModifiedBy>
  <cp:revision>718</cp:revision>
  <dcterms:created xsi:type="dcterms:W3CDTF">2017-03-08T18:15:26Z</dcterms:created>
  <dcterms:modified xsi:type="dcterms:W3CDTF">2017-09-05T16:55:16Z</dcterms:modified>
</cp:coreProperties>
</file>