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2" r:id="rId6"/>
    <p:sldId id="265" r:id="rId7"/>
    <p:sldId id="263" r:id="rId8"/>
    <p:sldId id="266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 CC2530" id="{7A7A4725-2374-4A6C-BD82-472B6818F955}">
          <p14:sldIdLst>
            <p14:sldId id="256"/>
            <p14:sldId id="257"/>
            <p14:sldId id="264"/>
            <p14:sldId id="260"/>
            <p14:sldId id="262"/>
            <p14:sldId id="265"/>
            <p14:sldId id="263"/>
            <p14:sldId id="266"/>
            <p14:sldId id="268"/>
          </p14:sldIdLst>
        </p14:section>
        <p14:section name="NXP E75" id="{74BB3E24-E443-4595-873E-7B3D439C062B}">
          <p14:sldIdLst>
            <p14:sldId id="269"/>
            <p14:sldId id="270"/>
            <p14:sldId id="271"/>
          </p14:sldIdLst>
        </p14:section>
        <p14:section name="Compare" id="{B564BC58-DC75-493C-8C45-570091B836B1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958E-F3FE-49BE-9E43-9BF4E677CA8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26-A874-44F4-9759-8842A813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2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958E-F3FE-49BE-9E43-9BF4E677CA8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26-A874-44F4-9759-8842A813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9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958E-F3FE-49BE-9E43-9BF4E677CA8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26-A874-44F4-9759-8842A813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958E-F3FE-49BE-9E43-9BF4E677CA8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26-A874-44F4-9759-8842A813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3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958E-F3FE-49BE-9E43-9BF4E677CA8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26-A874-44F4-9759-8842A813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6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958E-F3FE-49BE-9E43-9BF4E677CA8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26-A874-44F4-9759-8842A813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1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958E-F3FE-49BE-9E43-9BF4E677CA8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26-A874-44F4-9759-8842A813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958E-F3FE-49BE-9E43-9BF4E677CA8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26-A874-44F4-9759-8842A813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958E-F3FE-49BE-9E43-9BF4E677CA8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26-A874-44F4-9759-8842A813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2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958E-F3FE-49BE-9E43-9BF4E677CA8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26-A874-44F4-9759-8842A813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5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958E-F3FE-49BE-9E43-9BF4E677CA8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26-A874-44F4-9759-8842A813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1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3958E-F3FE-49BE-9E43-9BF4E677CA8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B9F26-A874-44F4-9759-8842A813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6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55458" y="3019696"/>
            <a:ext cx="8637820" cy="1201784"/>
            <a:chOff x="1768475" y="2816496"/>
            <a:chExt cx="8637820" cy="12017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7" t="9974" r="7642" b="10595"/>
            <a:stretch/>
          </p:blipFill>
          <p:spPr>
            <a:xfrm>
              <a:off x="3496039" y="2816496"/>
              <a:ext cx="1727564" cy="120178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7" t="9974" r="7642" b="10595"/>
            <a:stretch/>
          </p:blipFill>
          <p:spPr>
            <a:xfrm>
              <a:off x="5223603" y="2816496"/>
              <a:ext cx="1727564" cy="12017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7" t="9974" r="7642" b="10595"/>
            <a:stretch/>
          </p:blipFill>
          <p:spPr>
            <a:xfrm>
              <a:off x="6951167" y="2816496"/>
              <a:ext cx="1727564" cy="120178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7" t="9974" r="7642" b="10595"/>
            <a:stretch/>
          </p:blipFill>
          <p:spPr>
            <a:xfrm>
              <a:off x="8678731" y="2816496"/>
              <a:ext cx="1727564" cy="1201784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768475" y="2816496"/>
              <a:ext cx="1727564" cy="1201784"/>
              <a:chOff x="1768475" y="2816496"/>
              <a:chExt cx="1727564" cy="1201784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7" t="9974" r="7642" b="10595"/>
              <a:stretch/>
            </p:blipFill>
            <p:spPr>
              <a:xfrm>
                <a:off x="1768475" y="2816496"/>
                <a:ext cx="1727564" cy="1201784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2474870" y="3168458"/>
                <a:ext cx="402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>
                    <a:solidFill>
                      <a:srgbClr val="FFFF00"/>
                    </a:solidFill>
                  </a:rPr>
                  <a:t>A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202434" y="3168458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smtClean="0">
                  <a:solidFill>
                    <a:srgbClr val="FFFF00"/>
                  </a:solidFill>
                </a:rPr>
                <a:t>B</a:t>
              </a:r>
              <a:endParaRPr 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40796" y="3168458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smtClean="0">
                  <a:solidFill>
                    <a:srgbClr val="FFFF00"/>
                  </a:solidFill>
                </a:rPr>
                <a:t>C</a:t>
              </a:r>
              <a:endParaRPr 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79158" y="316845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smtClean="0">
                  <a:solidFill>
                    <a:srgbClr val="FFFF00"/>
                  </a:solidFill>
                </a:rPr>
                <a:t>D</a:t>
              </a:r>
              <a:endParaRPr 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17520" y="3168458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smtClean="0">
                  <a:solidFill>
                    <a:srgbClr val="FFFF00"/>
                  </a:solidFill>
                </a:rPr>
                <a:t>E</a:t>
              </a:r>
              <a:endParaRPr lang="en-US" sz="2800" b="1">
                <a:solidFill>
                  <a:srgbClr val="FFFF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35227" y="515204"/>
            <a:ext cx="5583388" cy="95410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FF00"/>
                </a:solidFill>
              </a:rPr>
              <a:t>TEST KHOẢNG CÁCH TRUYỀN NHẬN </a:t>
            </a:r>
          </a:p>
          <a:p>
            <a:pPr algn="ctr"/>
            <a:r>
              <a:rPr lang="en-US" sz="2800" b="1" smtClean="0">
                <a:solidFill>
                  <a:srgbClr val="FFFF00"/>
                </a:solidFill>
              </a:rPr>
              <a:t>MODULE ZIGBEE TI CC2530</a:t>
            </a:r>
            <a:endParaRPr lang="en-US" sz="2800" b="1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7382" y="1715551"/>
            <a:ext cx="6092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Ta có 5 Module Zigbee Ti CC2530, </a:t>
            </a:r>
            <a:br>
              <a:rPr lang="en-US" sz="2400" smtClean="0"/>
            </a:br>
            <a:r>
              <a:rPr lang="en-US" sz="2400" smtClean="0"/>
              <a:t>để cho dễ theo dõi, ta sẽ đặt tên như bên dưới </a:t>
            </a:r>
            <a:endParaRPr lang="en-US" sz="2400"/>
          </a:p>
        </p:txBody>
      </p:sp>
      <p:sp>
        <p:nvSpPr>
          <p:cNvPr id="16" name="TextBox 15"/>
          <p:cNvSpPr txBox="1"/>
          <p:nvPr/>
        </p:nvSpPr>
        <p:spPr>
          <a:xfrm>
            <a:off x="3267382" y="4939900"/>
            <a:ext cx="561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Tất cả các module đều được setup như sau: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Baudrate: 9600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Chế độ truyền – nhận: Broadcast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4838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34072" y="515204"/>
            <a:ext cx="9385711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FF00"/>
                </a:solidFill>
              </a:rPr>
              <a:t>TEST KHOẢNG CÁCH TRUYỀN NHẬN MODULE ZIGBEE </a:t>
            </a:r>
            <a:r>
              <a:rPr lang="en-US" sz="2800" b="1" smtClean="0">
                <a:solidFill>
                  <a:srgbClr val="FFFF00"/>
                </a:solidFill>
              </a:rPr>
              <a:t>NXP E75</a:t>
            </a:r>
            <a:endParaRPr lang="en-US" sz="2800" b="1" smtClean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4155" y="1417891"/>
            <a:ext cx="5525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</a:rPr>
              <a:t>Sử dụng chip </a:t>
            </a:r>
            <a:r>
              <a:rPr lang="en-US" sz="2400" b="1" smtClean="0">
                <a:solidFill>
                  <a:srgbClr val="0070C0"/>
                </a:solidFill>
              </a:rPr>
              <a:t>NXP E75 </a:t>
            </a:r>
            <a:r>
              <a:rPr lang="en-US" sz="2400" b="1" smtClean="0">
                <a:solidFill>
                  <a:srgbClr val="0070C0"/>
                </a:solidFill>
              </a:rPr>
              <a:t>làm module zigbee </a:t>
            </a:r>
            <a:endParaRPr lang="en-US" sz="2400" b="1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4155" y="3117737"/>
            <a:ext cx="5745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</a:rPr>
              <a:t>Tất cả các module đều được </a:t>
            </a:r>
            <a:r>
              <a:rPr lang="en-US" sz="2400" b="1" smtClean="0">
                <a:solidFill>
                  <a:srgbClr val="0070C0"/>
                </a:solidFill>
              </a:rPr>
              <a:t>setup như sau:</a:t>
            </a:r>
            <a:endParaRPr lang="en-US" sz="2400" b="1" smtClean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smtClean="0"/>
              <a:t>Baudrate: 115200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Chế độ truyền – nhận: Broadcast</a:t>
            </a:r>
            <a:endParaRPr 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1974155" y="4765252"/>
            <a:ext cx="8594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</a:rPr>
              <a:t>Ta có 2 test </a:t>
            </a:r>
            <a:r>
              <a:rPr lang="en-US" sz="2400" b="1" smtClean="0">
                <a:solidFill>
                  <a:srgbClr val="0070C0"/>
                </a:solidFill>
              </a:rPr>
              <a:t>case:</a:t>
            </a:r>
            <a:endParaRPr lang="en-US" sz="2400" b="1" smtClean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smtClean="0"/>
              <a:t>Test case 1: test khoảng cách truyền nhận giữa 2 module (A và B)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Test case 2: test hoạt động lưới zigbee (mesh) của module</a:t>
            </a:r>
            <a:endParaRPr lang="en-US" sz="240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2" t="25977" r="17736" b="25976"/>
          <a:stretch/>
        </p:blipFill>
        <p:spPr>
          <a:xfrm>
            <a:off x="4114935" y="2086363"/>
            <a:ext cx="1332411" cy="82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6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09930" y="1746882"/>
            <a:ext cx="1332411" cy="824566"/>
            <a:chOff x="3636056" y="1720756"/>
            <a:chExt cx="1332411" cy="824566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12" t="25977" r="17736" b="25976"/>
            <a:stretch/>
          </p:blipFill>
          <p:spPr>
            <a:xfrm>
              <a:off x="3636056" y="1720756"/>
              <a:ext cx="1332411" cy="82456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989273" y="1848923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32270" y="1733819"/>
            <a:ext cx="1332411" cy="824566"/>
            <a:chOff x="7484522" y="1720756"/>
            <a:chExt cx="1332411" cy="8245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12" t="25977" r="17736" b="25976"/>
            <a:stretch/>
          </p:blipFill>
          <p:spPr>
            <a:xfrm>
              <a:off x="7484522" y="1720756"/>
              <a:ext cx="1332411" cy="82456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957406" y="1848922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smtClean="0">
                  <a:solidFill>
                    <a:srgbClr val="FF0000"/>
                  </a:solidFill>
                </a:rPr>
                <a:t>B</a:t>
              </a:r>
              <a:endParaRPr lang="en-US" sz="28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V="1">
            <a:off x="5115519" y="2168231"/>
            <a:ext cx="2074900" cy="1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83373" y="515204"/>
            <a:ext cx="6087116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70C0"/>
                </a:solidFill>
              </a:rPr>
              <a:t>Test Case 1: Truyền nhận giữa 2 module</a:t>
            </a:r>
            <a:endParaRPr lang="en-US" sz="2800" b="1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920" y="2916425"/>
            <a:ext cx="1091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smtClean="0">
                <a:solidFill>
                  <a:srgbClr val="0070C0"/>
                </a:solidFill>
              </a:rPr>
              <a:t>1. </a:t>
            </a:r>
            <a:r>
              <a:rPr lang="en-US" sz="2400" u="sng" smtClean="0">
                <a:solidFill>
                  <a:srgbClr val="0070C0"/>
                </a:solidFill>
              </a:rPr>
              <a:t>Điều kiện </a:t>
            </a:r>
            <a:r>
              <a:rPr lang="en-US" sz="2400" u="sng" smtClean="0">
                <a:solidFill>
                  <a:srgbClr val="0070C0"/>
                </a:solidFill>
              </a:rPr>
              <a:t>thực </a:t>
            </a:r>
            <a:r>
              <a:rPr lang="en-US" sz="2400" u="sng" smtClean="0">
                <a:solidFill>
                  <a:srgbClr val="0070C0"/>
                </a:solidFill>
              </a:rPr>
              <a:t>nghiệm:</a:t>
            </a:r>
            <a:r>
              <a:rPr lang="en-US" sz="2400" smtClean="0"/>
              <a:t> 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Trong </a:t>
            </a:r>
            <a:r>
              <a:rPr lang="en-US" sz="2400" smtClean="0"/>
              <a:t>một tòa nhà gồm 4 tầng </a:t>
            </a:r>
            <a:r>
              <a:rPr lang="en-US" sz="2400" smtClean="0"/>
              <a:t>lầu (cụ thể: văn phòng công ty cổ phần Woss)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1 module phát A đặt tại lầu 3 (phòng kỹ thuật). Tín hiệu phát: “Wellcome to server”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1 module thu B kết nối với máy tính qua cổng UART, có thể cầm tay di chuyển được.</a:t>
            </a:r>
            <a:endParaRPr lang="en-US" sz="240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750306" y="1848923"/>
            <a:ext cx="1041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Máy tính</a:t>
            </a:r>
            <a:br>
              <a:rPr lang="en-US" b="1" smtClean="0"/>
            </a:br>
            <a:r>
              <a:rPr lang="en-US" b="1" smtClean="0"/>
              <a:t>(MCU)</a:t>
            </a:r>
            <a:endParaRPr 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2801340" y="1867303"/>
            <a:ext cx="59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70C0"/>
                </a:solidFill>
              </a:rPr>
              <a:t>UART</a:t>
            </a:r>
            <a:endParaRPr lang="en-US" sz="1400" b="1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807315" y="2168232"/>
            <a:ext cx="578928" cy="1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530018" y="1848923"/>
            <a:ext cx="1041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Máy tính</a:t>
            </a:r>
            <a:br>
              <a:rPr lang="en-US" b="1" smtClean="0"/>
            </a:br>
            <a:r>
              <a:rPr lang="en-US" b="1" smtClean="0"/>
              <a:t>(MCU)</a:t>
            </a:r>
            <a:endParaRPr lang="en-US" b="1"/>
          </a:p>
        </p:txBody>
      </p:sp>
      <p:sp>
        <p:nvSpPr>
          <p:cNvPr id="26" name="TextBox 25"/>
          <p:cNvSpPr txBox="1"/>
          <p:nvPr/>
        </p:nvSpPr>
        <p:spPr>
          <a:xfrm>
            <a:off x="8954374" y="1867303"/>
            <a:ext cx="59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70C0"/>
                </a:solidFill>
              </a:rPr>
              <a:t>UART</a:t>
            </a:r>
            <a:endParaRPr lang="en-US" sz="1400" b="1">
              <a:solidFill>
                <a:srgbClr val="0070C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960349" y="2168232"/>
            <a:ext cx="578928" cy="1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97745" y="1867303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70C0"/>
                </a:solidFill>
              </a:rPr>
              <a:t>ZIGBEE</a:t>
            </a:r>
            <a:endParaRPr lang="en-US" sz="1400" b="1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920" y="4603651"/>
            <a:ext cx="107200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smtClean="0">
                <a:solidFill>
                  <a:srgbClr val="0070C0"/>
                </a:solidFill>
              </a:rPr>
              <a:t>2. </a:t>
            </a:r>
            <a:r>
              <a:rPr lang="en-US" sz="2400" u="sng" smtClean="0">
                <a:solidFill>
                  <a:srgbClr val="0070C0"/>
                </a:solidFill>
              </a:rPr>
              <a:t>Kết quả </a:t>
            </a:r>
            <a:r>
              <a:rPr lang="en-US" sz="2400" u="sng" smtClean="0">
                <a:solidFill>
                  <a:srgbClr val="0070C0"/>
                </a:solidFill>
              </a:rPr>
              <a:t>thực </a:t>
            </a:r>
            <a:r>
              <a:rPr lang="en-US" sz="2400" u="sng" smtClean="0">
                <a:solidFill>
                  <a:srgbClr val="0070C0"/>
                </a:solidFill>
              </a:rPr>
              <a:t>nghiệm:</a:t>
            </a:r>
            <a:r>
              <a:rPr lang="en-US" sz="2400" smtClean="0"/>
              <a:t> </a:t>
            </a:r>
          </a:p>
          <a:p>
            <a:pPr marL="342900" indent="-342900">
              <a:buFontTx/>
              <a:buChar char="-"/>
            </a:pP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Thời gian truyền – nhận dữ liệu: nhanh, gần như ngay 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lập </a:t>
            </a:r>
            <a:r>
              <a:rPr lang="vi-VN" sz="2400" smtClean="0">
                <a:latin typeface="Calibri" panose="020F0502020204030204" pitchFamily="34" charset="0"/>
                <a:cs typeface="Calibri" panose="020F0502020204030204" pitchFamily="34" charset="0"/>
              </a:rPr>
              <a:t>tức</a:t>
            </a:r>
            <a:endParaRPr lang="en-US" sz="24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Khoảng cách xa nhất nhận dữ liệu tốt và ổn định: 1 tầng (module thu tại lầu 2)</a:t>
            </a:r>
          </a:p>
          <a:p>
            <a:pPr marL="342900" indent="-342900">
              <a:buFontTx/>
              <a:buChar char="-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Khoảng cách xa nhất nhận được dữ liệu (mặc dù không ổn định, mất dữ liệu): 1 tầng rưỡi (module thu tại cầy thang giữa tầng 1 và tầng 2)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1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8391" y="1746880"/>
            <a:ext cx="1332411" cy="824566"/>
            <a:chOff x="3636056" y="1720756"/>
            <a:chExt cx="1332411" cy="824566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12" t="25977" r="17736" b="25976"/>
            <a:stretch/>
          </p:blipFill>
          <p:spPr>
            <a:xfrm>
              <a:off x="3636056" y="1720756"/>
              <a:ext cx="1332411" cy="82456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989273" y="1848923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264991" y="1733817"/>
            <a:ext cx="1332411" cy="824566"/>
            <a:chOff x="7484522" y="1720756"/>
            <a:chExt cx="1332411" cy="8245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12" t="25977" r="17736" b="25976"/>
            <a:stretch/>
          </p:blipFill>
          <p:spPr>
            <a:xfrm>
              <a:off x="7484522" y="1720756"/>
              <a:ext cx="1332411" cy="82456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957406" y="1848922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smtClean="0">
                  <a:solidFill>
                    <a:srgbClr val="FF0000"/>
                  </a:solidFill>
                </a:rPr>
                <a:t>B</a:t>
              </a:r>
              <a:endParaRPr lang="en-US" sz="28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3" name="Straight Arrow Connector 2"/>
          <p:cNvCxnSpPr>
            <a:stCxn id="29" idx="3"/>
            <a:endCxn id="36" idx="1"/>
          </p:cNvCxnSpPr>
          <p:nvPr/>
        </p:nvCxnSpPr>
        <p:spPr>
          <a:xfrm flipV="1">
            <a:off x="4080802" y="2146100"/>
            <a:ext cx="1413367" cy="1306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89396" y="515204"/>
            <a:ext cx="8275087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70C0"/>
                </a:solidFill>
              </a:rPr>
              <a:t>Test Case </a:t>
            </a:r>
            <a:r>
              <a:rPr lang="en-US" sz="2800" b="1" smtClean="0">
                <a:solidFill>
                  <a:srgbClr val="0070C0"/>
                </a:solidFill>
              </a:rPr>
              <a:t>2: Hoạt động lưới Zigbee (mesh) của module</a:t>
            </a:r>
            <a:endParaRPr lang="en-US" sz="2800" b="1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919" y="2602913"/>
            <a:ext cx="11055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smtClean="0">
                <a:solidFill>
                  <a:srgbClr val="0070C0"/>
                </a:solidFill>
              </a:rPr>
              <a:t>1. </a:t>
            </a:r>
            <a:r>
              <a:rPr lang="en-US" sz="2400" u="sng" smtClean="0">
                <a:solidFill>
                  <a:srgbClr val="0070C0"/>
                </a:solidFill>
              </a:rPr>
              <a:t>Điều kiện </a:t>
            </a:r>
            <a:r>
              <a:rPr lang="en-US" sz="2400" u="sng" smtClean="0">
                <a:solidFill>
                  <a:srgbClr val="0070C0"/>
                </a:solidFill>
              </a:rPr>
              <a:t>thực </a:t>
            </a:r>
            <a:r>
              <a:rPr lang="en-US" sz="2400" u="sng" smtClean="0">
                <a:solidFill>
                  <a:srgbClr val="0070C0"/>
                </a:solidFill>
              </a:rPr>
              <a:t>nghiệm:</a:t>
            </a:r>
            <a:r>
              <a:rPr lang="en-US" sz="2400" smtClean="0"/>
              <a:t> 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Trong </a:t>
            </a:r>
            <a:r>
              <a:rPr lang="en-US" sz="2400" smtClean="0"/>
              <a:t>một tòa nhà gồm 4 tầng </a:t>
            </a:r>
            <a:r>
              <a:rPr lang="en-US" sz="2400" smtClean="0"/>
              <a:t>lầu (cụ thể: văn phòng công ty cổ phần Woss)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1 module phát A đặt tại lầu 3 (phòng kỹ thuật). Tín hiệu phát: “Wellcome to server”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1 module thu B kết nối với máy tính qua cổng UART, có thể cầm tay di chuyển được.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1 module trung gian C có nguồn (kết nối với cục sạc dự phòng) đặt tại lầu 2</a:t>
            </a:r>
            <a:endParaRPr lang="en-US" sz="240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88767" y="1848921"/>
            <a:ext cx="1041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Máy tính</a:t>
            </a:r>
            <a:br>
              <a:rPr lang="en-US" b="1" smtClean="0"/>
            </a:br>
            <a:r>
              <a:rPr lang="en-US" b="1" smtClean="0"/>
              <a:t>(MCU)</a:t>
            </a:r>
            <a:endParaRPr 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1992053" y="1867301"/>
            <a:ext cx="59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70C0"/>
                </a:solidFill>
              </a:rPr>
              <a:t>UART</a:t>
            </a:r>
            <a:endParaRPr lang="en-US" sz="1400" b="1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945776" y="2168231"/>
            <a:ext cx="679858" cy="1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362739" y="1848921"/>
            <a:ext cx="1041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Máy tính</a:t>
            </a:r>
            <a:br>
              <a:rPr lang="en-US" b="1" smtClean="0"/>
            </a:br>
            <a:r>
              <a:rPr lang="en-US" b="1" smtClean="0"/>
              <a:t>(MCU)</a:t>
            </a:r>
            <a:endParaRPr lang="en-US" b="1"/>
          </a:p>
        </p:txBody>
      </p:sp>
      <p:sp>
        <p:nvSpPr>
          <p:cNvPr id="26" name="TextBox 25"/>
          <p:cNvSpPr txBox="1"/>
          <p:nvPr/>
        </p:nvSpPr>
        <p:spPr>
          <a:xfrm>
            <a:off x="9747906" y="1867301"/>
            <a:ext cx="59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70C0"/>
                </a:solidFill>
              </a:rPr>
              <a:t>UART</a:t>
            </a:r>
            <a:endParaRPr lang="en-US" sz="1400" b="1">
              <a:solidFill>
                <a:srgbClr val="0070C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787095" y="2168230"/>
            <a:ext cx="584903" cy="1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85144" y="1875047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70C0"/>
                </a:solidFill>
              </a:rPr>
              <a:t>ZIGBEE</a:t>
            </a:r>
            <a:endParaRPr lang="en-US" sz="1400" b="1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920" y="4459958"/>
            <a:ext cx="107200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smtClean="0">
                <a:solidFill>
                  <a:srgbClr val="0070C0"/>
                </a:solidFill>
              </a:rPr>
              <a:t>2. </a:t>
            </a:r>
            <a:r>
              <a:rPr lang="en-US" sz="2400" u="sng" smtClean="0">
                <a:solidFill>
                  <a:srgbClr val="0070C0"/>
                </a:solidFill>
              </a:rPr>
              <a:t>Kết quả </a:t>
            </a:r>
            <a:r>
              <a:rPr lang="en-US" sz="2400" u="sng" smtClean="0">
                <a:solidFill>
                  <a:srgbClr val="0070C0"/>
                </a:solidFill>
              </a:rPr>
              <a:t>thực </a:t>
            </a:r>
            <a:r>
              <a:rPr lang="en-US" sz="2400" u="sng" smtClean="0">
                <a:solidFill>
                  <a:srgbClr val="0070C0"/>
                </a:solidFill>
              </a:rPr>
              <a:t>nghiệm:</a:t>
            </a:r>
            <a:r>
              <a:rPr lang="en-US" sz="2400" smtClean="0"/>
              <a:t> </a:t>
            </a:r>
          </a:p>
          <a:p>
            <a:pPr marL="342900" indent="-342900">
              <a:buFontTx/>
              <a:buChar char="-"/>
            </a:pP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Thời gian truyền – nhận dữ liệu: nhanh, gần như ngay 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lập </a:t>
            </a:r>
            <a:r>
              <a:rPr lang="vi-VN" sz="2400" smtClean="0">
                <a:latin typeface="Calibri" panose="020F0502020204030204" pitchFamily="34" charset="0"/>
                <a:cs typeface="Calibri" panose="020F0502020204030204" pitchFamily="34" charset="0"/>
              </a:rPr>
              <a:t>tức</a:t>
            </a:r>
            <a:endParaRPr lang="en-US" sz="24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Khoảng cách xa nhất nhận dữ liệu tốt và ổn định: 2 tầng (module thu tại lầu 1)</a:t>
            </a:r>
          </a:p>
          <a:p>
            <a:pPr marL="342900" indent="-342900">
              <a:buFontTx/>
              <a:buChar char="-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Khoảng cách xa nhất nhận được dữ liệu (mặc dù không ổn định, mất dữ liệu): 2 tầng rưỡi (module thu tại cầy thang giữa tầng 1 và tầng trệt)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4169" y="1733817"/>
            <a:ext cx="1332411" cy="824566"/>
            <a:chOff x="7484522" y="1720756"/>
            <a:chExt cx="1332411" cy="82456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12" t="25977" r="17736" b="25976"/>
            <a:stretch/>
          </p:blipFill>
          <p:spPr>
            <a:xfrm>
              <a:off x="7484522" y="1720756"/>
              <a:ext cx="1332411" cy="82456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7957406" y="1848922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C</a:t>
              </a:r>
              <a:endParaRPr lang="en-US" sz="28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6844590" y="2146100"/>
            <a:ext cx="1413367" cy="13063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48932" y="1875047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70C0"/>
                </a:solidFill>
              </a:rPr>
              <a:t>ZIGBEE</a:t>
            </a:r>
            <a:endParaRPr lang="en-US" sz="1400" b="1">
              <a:solidFill>
                <a:srgbClr val="0070C0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3351418" y="1354235"/>
            <a:ext cx="5730671" cy="355921"/>
          </a:xfrm>
          <a:custGeom>
            <a:avLst/>
            <a:gdLst>
              <a:gd name="connsiteX0" fmla="*/ 0 w 5512526"/>
              <a:gd name="connsiteY0" fmla="*/ 679615 h 692678"/>
              <a:gd name="connsiteX1" fmla="*/ 613954 w 5512526"/>
              <a:gd name="connsiteY1" fmla="*/ 130975 h 692678"/>
              <a:gd name="connsiteX2" fmla="*/ 1946366 w 5512526"/>
              <a:gd name="connsiteY2" fmla="*/ 26472 h 692678"/>
              <a:gd name="connsiteX3" fmla="*/ 4585063 w 5512526"/>
              <a:gd name="connsiteY3" fmla="*/ 65661 h 692678"/>
              <a:gd name="connsiteX4" fmla="*/ 5512526 w 5512526"/>
              <a:gd name="connsiteY4" fmla="*/ 692678 h 69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2526" h="692678">
                <a:moveTo>
                  <a:pt x="0" y="679615"/>
                </a:moveTo>
                <a:cubicBezTo>
                  <a:pt x="144780" y="459723"/>
                  <a:pt x="289560" y="239832"/>
                  <a:pt x="613954" y="130975"/>
                </a:cubicBezTo>
                <a:cubicBezTo>
                  <a:pt x="938348" y="22118"/>
                  <a:pt x="1946366" y="26472"/>
                  <a:pt x="1946366" y="26472"/>
                </a:cubicBezTo>
                <a:cubicBezTo>
                  <a:pt x="2608217" y="15586"/>
                  <a:pt x="3990703" y="-45373"/>
                  <a:pt x="4585063" y="65661"/>
                </a:cubicBezTo>
                <a:cubicBezTo>
                  <a:pt x="5179423" y="176695"/>
                  <a:pt x="5466806" y="346512"/>
                  <a:pt x="5512526" y="692678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ysDot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676744" y="107400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70C0"/>
                </a:solidFill>
              </a:rPr>
              <a:t>ZIGBEE</a:t>
            </a:r>
            <a:endParaRPr lang="en-US" sz="1400" b="1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2920" y="6286179"/>
            <a:ext cx="1072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smtClean="0">
                <a:solidFill>
                  <a:srgbClr val="7030A0"/>
                </a:solidFill>
              </a:rPr>
              <a:t>=&gt; Mesh hoạt động</a:t>
            </a:r>
            <a:endParaRPr lang="vi-VN" sz="240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03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078605" y="515204"/>
            <a:ext cx="8183202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70C0"/>
                </a:solidFill>
              </a:rPr>
              <a:t>So sánh Module Zigbee sử dụng Ti CC2530 và NXP E75</a:t>
            </a:r>
            <a:endParaRPr lang="en-US" sz="2800" b="1">
              <a:solidFill>
                <a:srgbClr val="0070C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19781"/>
              </p:ext>
            </p:extLst>
          </p:nvPr>
        </p:nvGraphicFramePr>
        <p:xfrm>
          <a:off x="1681318" y="2139916"/>
          <a:ext cx="8977776" cy="275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592">
                  <a:extLst>
                    <a:ext uri="{9D8B030D-6E8A-4147-A177-3AD203B41FA5}">
                      <a16:colId xmlns:a16="http://schemas.microsoft.com/office/drawing/2014/main" val="689660128"/>
                    </a:ext>
                  </a:extLst>
                </a:gridCol>
                <a:gridCol w="2992592">
                  <a:extLst>
                    <a:ext uri="{9D8B030D-6E8A-4147-A177-3AD203B41FA5}">
                      <a16:colId xmlns:a16="http://schemas.microsoft.com/office/drawing/2014/main" val="3393143870"/>
                    </a:ext>
                  </a:extLst>
                </a:gridCol>
                <a:gridCol w="2992592">
                  <a:extLst>
                    <a:ext uri="{9D8B030D-6E8A-4147-A177-3AD203B41FA5}">
                      <a16:colId xmlns:a16="http://schemas.microsoft.com/office/drawing/2014/main" val="2834163491"/>
                    </a:ext>
                  </a:extLst>
                </a:gridCol>
              </a:tblGrid>
              <a:tr h="409611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01000" marR="101000" marT="50500" marB="50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Ti CC 2530</a:t>
                      </a:r>
                      <a:endParaRPr lang="en-US" sz="2000"/>
                    </a:p>
                  </a:txBody>
                  <a:tcPr marL="101000" marR="101000" marT="50500" marB="50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NXP E75</a:t>
                      </a:r>
                      <a:endParaRPr lang="en-US" sz="2000"/>
                    </a:p>
                  </a:txBody>
                  <a:tcPr marL="101000" marR="101000" marT="50500" marB="50500"/>
                </a:tc>
                <a:extLst>
                  <a:ext uri="{0D108BD9-81ED-4DB2-BD59-A6C34878D82A}">
                    <a16:rowId xmlns:a16="http://schemas.microsoft.com/office/drawing/2014/main" val="2743032187"/>
                  </a:ext>
                </a:extLst>
              </a:tr>
              <a:tr h="409611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Supply voltage</a:t>
                      </a:r>
                      <a:endParaRPr lang="en-US" sz="2000"/>
                    </a:p>
                  </a:txBody>
                  <a:tcPr marL="101000" marR="101000" marT="50500" marB="50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3 – 5.5V (proposal</a:t>
                      </a:r>
                      <a:r>
                        <a:rPr lang="en-US" sz="2000" baseline="0" smtClean="0"/>
                        <a:t> 5V)</a:t>
                      </a:r>
                      <a:endParaRPr lang="en-US" sz="2000" smtClean="0"/>
                    </a:p>
                  </a:txBody>
                  <a:tcPr marL="101000" marR="101000" marT="50500" marB="50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2 -3.6V (</a:t>
                      </a:r>
                      <a:r>
                        <a:rPr lang="en-US" sz="2000" smtClean="0"/>
                        <a:t>proposal </a:t>
                      </a:r>
                      <a:r>
                        <a:rPr lang="en-US" sz="2000" baseline="0" smtClean="0"/>
                        <a:t>3.3V)</a:t>
                      </a:r>
                      <a:endParaRPr lang="en-US" sz="2000"/>
                    </a:p>
                  </a:txBody>
                  <a:tcPr marL="101000" marR="101000" marT="50500" marB="50500"/>
                </a:tc>
                <a:extLst>
                  <a:ext uri="{0D108BD9-81ED-4DB2-BD59-A6C34878D82A}">
                    <a16:rowId xmlns:a16="http://schemas.microsoft.com/office/drawing/2014/main" val="1229777025"/>
                  </a:ext>
                </a:extLst>
              </a:tr>
              <a:tr h="409611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Energy consumption</a:t>
                      </a:r>
                      <a:endParaRPr lang="en-US" sz="2000"/>
                    </a:p>
                  </a:txBody>
                  <a:tcPr marL="101000" marR="101000" marT="50500" marB="50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Very</a:t>
                      </a:r>
                      <a:r>
                        <a:rPr lang="en-US" sz="2000" baseline="0" smtClean="0"/>
                        <a:t> l</a:t>
                      </a:r>
                      <a:r>
                        <a:rPr lang="en-US" sz="2000" smtClean="0"/>
                        <a:t>ow</a:t>
                      </a:r>
                      <a:endParaRPr lang="en-US" sz="2000"/>
                    </a:p>
                  </a:txBody>
                  <a:tcPr marL="101000" marR="101000" marT="50500" marB="50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Very</a:t>
                      </a:r>
                      <a:r>
                        <a:rPr lang="en-US" sz="2000" baseline="0" smtClean="0"/>
                        <a:t> l</a:t>
                      </a:r>
                      <a:r>
                        <a:rPr lang="en-US" sz="2000" smtClean="0"/>
                        <a:t>ow</a:t>
                      </a:r>
                      <a:endParaRPr lang="en-US" sz="2000"/>
                    </a:p>
                  </a:txBody>
                  <a:tcPr marL="101000" marR="101000" marT="50500" marB="50500"/>
                </a:tc>
                <a:extLst>
                  <a:ext uri="{0D108BD9-81ED-4DB2-BD59-A6C34878D82A}">
                    <a16:rowId xmlns:a16="http://schemas.microsoft.com/office/drawing/2014/main" val="1162233465"/>
                  </a:ext>
                </a:extLst>
              </a:tr>
              <a:tr h="70700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Range</a:t>
                      </a:r>
                      <a:r>
                        <a:rPr lang="en-US" sz="2000" baseline="0" smtClean="0"/>
                        <a:t> transmit – receive between 2 modules</a:t>
                      </a:r>
                      <a:endParaRPr lang="en-US" sz="2000"/>
                    </a:p>
                  </a:txBody>
                  <a:tcPr marL="101000" marR="101000" marT="50500" marB="50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smtClean="0"/>
                        <a:t>Larger </a:t>
                      </a:r>
                      <a:br>
                        <a:rPr lang="en-US" sz="2000" baseline="0" smtClean="0"/>
                      </a:br>
                      <a:r>
                        <a:rPr lang="en-US" sz="2000" baseline="0" smtClean="0"/>
                        <a:t>(2 floors)</a:t>
                      </a:r>
                      <a:endParaRPr lang="en-US" sz="2000"/>
                    </a:p>
                  </a:txBody>
                  <a:tcPr marL="101000" marR="101000" marT="50500" marB="50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Smaller</a:t>
                      </a:r>
                      <a:r>
                        <a:rPr lang="en-US" sz="2000" baseline="0" smtClean="0"/>
                        <a:t/>
                      </a:r>
                      <a:br>
                        <a:rPr lang="en-US" sz="2000" baseline="0" smtClean="0"/>
                      </a:br>
                      <a:r>
                        <a:rPr lang="en-US" sz="2000" baseline="0" smtClean="0"/>
                        <a:t>(1 floor and a half)</a:t>
                      </a:r>
                      <a:endParaRPr lang="en-US" sz="2000"/>
                    </a:p>
                  </a:txBody>
                  <a:tcPr marL="101000" marR="101000" marT="50500" marB="50500"/>
                </a:tc>
                <a:extLst>
                  <a:ext uri="{0D108BD9-81ED-4DB2-BD59-A6C34878D82A}">
                    <a16:rowId xmlns:a16="http://schemas.microsoft.com/office/drawing/2014/main" val="3997385747"/>
                  </a:ext>
                </a:extLst>
              </a:tr>
              <a:tr h="409611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Mesh</a:t>
                      </a:r>
                      <a:endParaRPr lang="en-US" sz="2000"/>
                    </a:p>
                  </a:txBody>
                  <a:tcPr marL="101000" marR="101000" marT="50500" marB="50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No</a:t>
                      </a:r>
                      <a:endParaRPr lang="en-US" sz="2000"/>
                    </a:p>
                  </a:txBody>
                  <a:tcPr marL="101000" marR="101000" marT="50500" marB="50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Yes</a:t>
                      </a:r>
                      <a:endParaRPr lang="en-US" sz="2000"/>
                    </a:p>
                  </a:txBody>
                  <a:tcPr marL="101000" marR="101000" marT="50500" marB="50500"/>
                </a:tc>
                <a:extLst>
                  <a:ext uri="{0D108BD9-81ED-4DB2-BD59-A6C34878D82A}">
                    <a16:rowId xmlns:a16="http://schemas.microsoft.com/office/drawing/2014/main" val="3480202071"/>
                  </a:ext>
                </a:extLst>
              </a:tr>
              <a:tr h="409611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01000" marR="101000" marT="50500" marB="50500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01000" marR="101000" marT="50500" marB="50500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101000" marR="101000" marT="50500" marB="50500"/>
                </a:tc>
                <a:extLst>
                  <a:ext uri="{0D108BD9-81ED-4DB2-BD59-A6C34878D82A}">
                    <a16:rowId xmlns:a16="http://schemas.microsoft.com/office/drawing/2014/main" val="230445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30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386243" y="1591658"/>
            <a:ext cx="1572611" cy="1093991"/>
            <a:chOff x="2661556" y="1920239"/>
            <a:chExt cx="1727564" cy="120178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7" t="9974" r="7642" b="10595"/>
            <a:stretch/>
          </p:blipFill>
          <p:spPr>
            <a:xfrm>
              <a:off x="2661556" y="1920239"/>
              <a:ext cx="1727564" cy="120178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324001" y="2202853"/>
              <a:ext cx="442350" cy="57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rgbClr val="FFFF00"/>
                  </a:solidFill>
                </a:rPr>
                <a:t>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347084" y="1580429"/>
            <a:ext cx="1572611" cy="1093991"/>
            <a:chOff x="7432766" y="1920239"/>
            <a:chExt cx="1727564" cy="120178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7" t="9974" r="7642" b="10595"/>
            <a:stretch/>
          </p:blipFill>
          <p:spPr>
            <a:xfrm>
              <a:off x="7432766" y="1920239"/>
              <a:ext cx="1727564" cy="120178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103226" y="2215188"/>
              <a:ext cx="424741" cy="57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smtClean="0">
                  <a:solidFill>
                    <a:srgbClr val="FFFF00"/>
                  </a:solidFill>
                </a:rPr>
                <a:t>B</a:t>
              </a:r>
              <a:endParaRPr lang="en-US" sz="2800" b="1">
                <a:solidFill>
                  <a:srgbClr val="FFFF00"/>
                </a:solidFill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V="1">
            <a:off x="5115519" y="2168231"/>
            <a:ext cx="2074900" cy="1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83373" y="515204"/>
            <a:ext cx="6087116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70C0"/>
                </a:solidFill>
              </a:rPr>
              <a:t>Test Case 1: Truyền nhận giữa 2 module</a:t>
            </a:r>
            <a:endParaRPr lang="en-US" sz="2800" b="1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8909" y="3227654"/>
            <a:ext cx="104980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mtClean="0">
                <a:solidFill>
                  <a:srgbClr val="0070C0"/>
                </a:solidFill>
              </a:rPr>
              <a:t>Các bước thực hiện:</a:t>
            </a:r>
          </a:p>
          <a:p>
            <a:pPr marL="457200" indent="-457200">
              <a:buAutoNum type="arabicPeriod"/>
            </a:pPr>
            <a:r>
              <a:rPr lang="en-US" sz="2400" smtClean="0"/>
              <a:t>Kết nối mỗi module A và B với máy tính (hoặc một MCU) qua chuẩn UART</a:t>
            </a:r>
          </a:p>
          <a:p>
            <a:pPr marL="457200" indent="-457200">
              <a:buAutoNum type="arabicPeriod"/>
            </a:pPr>
            <a:r>
              <a:rPr lang="en-US" sz="2400" smtClean="0"/>
              <a:t>Từ A phát tín hiệu “A sent to B” liên tục 1 giây/lần</a:t>
            </a:r>
          </a:p>
          <a:p>
            <a:pPr marL="457200" indent="-457200">
              <a:buAutoNum type="arabicPeriod"/>
            </a:pPr>
            <a:r>
              <a:rPr lang="en-US" sz="2400" smtClean="0"/>
              <a:t>Kiểm tra tín hiệu nhận được ở B</a:t>
            </a:r>
          </a:p>
          <a:p>
            <a:pPr marL="457200" indent="-457200">
              <a:buAutoNum type="arabicPeriod"/>
            </a:pPr>
            <a:r>
              <a:rPr lang="en-US" sz="2400" smtClean="0"/>
              <a:t>Cầm máy tính (MCU) có gắn B đi ra xa A, theo dõi tín hiệu nhận được tại 2 vị trí:</a:t>
            </a:r>
            <a:br>
              <a:rPr lang="en-US" sz="2400" smtClean="0"/>
            </a:br>
            <a:r>
              <a:rPr lang="en-US" sz="2400" smtClean="0"/>
              <a:t>+ Vị trí xa nhất mà B có thể nhận tốt (hầu như không mất dữ liệu) tín hiệu từ A</a:t>
            </a:r>
            <a:br>
              <a:rPr lang="en-US" sz="2400" smtClean="0"/>
            </a:br>
            <a:r>
              <a:rPr lang="en-US" sz="2400" smtClean="0"/>
              <a:t>+ Vị trí ngay khi B không nhận được tín hiệu từ A</a:t>
            </a:r>
          </a:p>
          <a:p>
            <a:pPr marL="457200" indent="-457200">
              <a:buAutoNum type="arabicPeriod"/>
            </a:pPr>
            <a:r>
              <a:rPr lang="en-US" sz="2400" smtClean="0"/>
              <a:t>Làm ngược lại: cho B phát – A thu</a:t>
            </a:r>
            <a:endParaRPr 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1750306" y="1848923"/>
            <a:ext cx="1041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Máy tính</a:t>
            </a:r>
            <a:br>
              <a:rPr lang="en-US" b="1" smtClean="0"/>
            </a:br>
            <a:r>
              <a:rPr lang="en-US" b="1" smtClean="0"/>
              <a:t>(MCU)</a:t>
            </a:r>
            <a:endParaRPr 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2801340" y="1867303"/>
            <a:ext cx="59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70C0"/>
                </a:solidFill>
              </a:rPr>
              <a:t>UART</a:t>
            </a:r>
            <a:endParaRPr lang="en-US" sz="1400" b="1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807315" y="2168232"/>
            <a:ext cx="578928" cy="1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530018" y="1848923"/>
            <a:ext cx="1041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Máy tính</a:t>
            </a:r>
            <a:br>
              <a:rPr lang="en-US" b="1" smtClean="0"/>
            </a:br>
            <a:r>
              <a:rPr lang="en-US" b="1" smtClean="0"/>
              <a:t>(MCU)</a:t>
            </a:r>
            <a:endParaRPr lang="en-US" b="1"/>
          </a:p>
        </p:txBody>
      </p:sp>
      <p:sp>
        <p:nvSpPr>
          <p:cNvPr id="26" name="TextBox 25"/>
          <p:cNvSpPr txBox="1"/>
          <p:nvPr/>
        </p:nvSpPr>
        <p:spPr>
          <a:xfrm>
            <a:off x="8954374" y="1867303"/>
            <a:ext cx="59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70C0"/>
                </a:solidFill>
              </a:rPr>
              <a:t>UART</a:t>
            </a:r>
            <a:endParaRPr lang="en-US" sz="1400" b="1">
              <a:solidFill>
                <a:srgbClr val="0070C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960349" y="2168232"/>
            <a:ext cx="578928" cy="1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97745" y="1867303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70C0"/>
                </a:solidFill>
              </a:rPr>
              <a:t>ZIGBEE</a:t>
            </a:r>
            <a:endParaRPr lang="en-US" sz="14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15798" y="1108392"/>
            <a:ext cx="1159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0070C0"/>
                </a:solidFill>
              </a:rPr>
              <a:t>Kết quả</a:t>
            </a:r>
            <a:endParaRPr lang="en-US" sz="2400" b="1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5798" y="1570057"/>
            <a:ext cx="108223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smtClean="0"/>
              <a:t>Thời gian truyền – nhận dữ liệu: nhanh, gần như ngay lập tức</a:t>
            </a:r>
          </a:p>
          <a:p>
            <a:pPr marL="457200" indent="-457200">
              <a:buAutoNum type="arabicPeriod"/>
            </a:pPr>
            <a:r>
              <a:rPr lang="en-US" sz="2400" smtClean="0"/>
              <a:t>Khoảng cách truyền:</a:t>
            </a:r>
            <a:br>
              <a:rPr lang="en-US" sz="2400" smtClean="0"/>
            </a:br>
            <a:r>
              <a:rPr lang="en-US" sz="2400" smtClean="0"/>
              <a:t>- Không có vật cản: A và B truyền nhận rất tốt trong phạm vi 50m (có thể xa hơn)</a:t>
            </a:r>
            <a:r>
              <a:rPr lang="en-US" sz="2400"/>
              <a:t/>
            </a:r>
            <a:br>
              <a:rPr lang="en-US" sz="2400"/>
            </a:br>
            <a:r>
              <a:rPr lang="en-US" sz="2400" smtClean="0"/>
              <a:t>- Khi có vật cản, cụ thể là đặt A phát ở lầu 3, B là bộ phận thu:</a:t>
            </a:r>
            <a:br>
              <a:rPr lang="en-US" sz="2400" smtClean="0"/>
            </a:br>
            <a:r>
              <a:rPr lang="en-US" sz="2400" smtClean="0"/>
              <a:t>  + Vị trí xa </a:t>
            </a:r>
            <a:r>
              <a:rPr lang="en-US" sz="2400"/>
              <a:t>nhất mà </a:t>
            </a:r>
            <a:r>
              <a:rPr lang="en-US" sz="2400" smtClean="0"/>
              <a:t>A và B có </a:t>
            </a:r>
            <a:r>
              <a:rPr lang="en-US" sz="2400"/>
              <a:t>thể </a:t>
            </a:r>
            <a:r>
              <a:rPr lang="en-US" sz="2400" smtClean="0"/>
              <a:t>truyền nhận ổn định: B ở lầu 2</a:t>
            </a:r>
            <a:br>
              <a:rPr lang="en-US" sz="2400" smtClean="0"/>
            </a:br>
            <a:r>
              <a:rPr lang="en-US" sz="2400" smtClean="0"/>
              <a:t>  + Vị trí xa nhất mà A và B có thể truyền nhận tín hiệu cho nhau: B ở lầu 1</a:t>
            </a:r>
            <a:r>
              <a:rPr lang="en-US" sz="2400"/>
              <a:t/>
            </a:r>
            <a:br>
              <a:rPr lang="en-US" sz="2400"/>
            </a:br>
            <a:endParaRPr lang="en-US" sz="2400" smtClean="0"/>
          </a:p>
        </p:txBody>
      </p:sp>
      <p:sp>
        <p:nvSpPr>
          <p:cNvPr id="29" name="TextBox 28"/>
          <p:cNvSpPr txBox="1"/>
          <p:nvPr/>
        </p:nvSpPr>
        <p:spPr>
          <a:xfrm>
            <a:off x="915798" y="4392405"/>
            <a:ext cx="10822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</a:rPr>
              <a:t>Kết luận:</a:t>
            </a:r>
          </a:p>
          <a:p>
            <a:r>
              <a:rPr lang="en-US" sz="2400" smtClean="0"/>
              <a:t>Khoảng cách truyền nhận giữa 2 module khi trong nhà là không quá xa (tối đa 2 tầng lầu), do vậy không thể dung cách này trong một ngôi nhà lớn, có nhiều tầng lầu</a:t>
            </a:r>
          </a:p>
          <a:p>
            <a:r>
              <a:rPr lang="en-US" sz="2400" smtClean="0"/>
              <a:t>=&gt; Mong muốn khoảng cách truyền nhận giữa 2 module lớn hơn.</a:t>
            </a:r>
            <a:endParaRPr lang="en-US" sz="2400" b="1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38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175491" y="515204"/>
            <a:ext cx="8302915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70C0"/>
                </a:solidFill>
              </a:rPr>
              <a:t>Test Case 2: Truyền nhận giữa 3 module trở lên (mesh)</a:t>
            </a:r>
            <a:endParaRPr lang="en-US" sz="2800" b="1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66485" y="4630757"/>
            <a:ext cx="10511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mtClean="0">
                <a:solidFill>
                  <a:srgbClr val="0070C0"/>
                </a:solidFill>
              </a:rPr>
              <a:t>Các trường hợp test:</a:t>
            </a:r>
          </a:p>
          <a:p>
            <a:pPr marL="457200" indent="-457200">
              <a:buAutoNum type="arabicPeriod"/>
            </a:pPr>
            <a:r>
              <a:rPr lang="en-US" sz="2400" smtClean="0"/>
              <a:t>Test truyền nhận giữa nhiều module (ở khoảng cách gần) </a:t>
            </a:r>
          </a:p>
          <a:p>
            <a:pPr marL="457200" indent="-457200">
              <a:buAutoNum type="arabicPeriod"/>
            </a:pPr>
            <a:r>
              <a:rPr lang="en-US" sz="2400" smtClean="0"/>
              <a:t>Test khoảng cách truyền nhận giữa 2 module A, B khi có C, D, E đặt giữa 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643729" y="1237739"/>
            <a:ext cx="4269879" cy="3193703"/>
            <a:chOff x="3467380" y="1136793"/>
            <a:chExt cx="4269879" cy="3193703"/>
          </a:xfrm>
        </p:grpSpPr>
        <p:grpSp>
          <p:nvGrpSpPr>
            <p:cNvPr id="20" name="Group 19"/>
            <p:cNvGrpSpPr/>
            <p:nvPr/>
          </p:nvGrpSpPr>
          <p:grpSpPr>
            <a:xfrm>
              <a:off x="5290846" y="1136793"/>
              <a:ext cx="1162824" cy="808922"/>
              <a:chOff x="2661556" y="1920239"/>
              <a:chExt cx="1727564" cy="120178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7" t="9974" r="7642" b="10595"/>
              <a:stretch/>
            </p:blipFill>
            <p:spPr>
              <a:xfrm>
                <a:off x="2661556" y="1920239"/>
                <a:ext cx="1727564" cy="1201784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304066" y="2233767"/>
                <a:ext cx="481545" cy="548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rgbClr val="FFFF00"/>
                    </a:solidFill>
                  </a:rPr>
                  <a:t>A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467380" y="2170102"/>
              <a:ext cx="1162824" cy="808921"/>
              <a:chOff x="2661556" y="1920239"/>
              <a:chExt cx="1727564" cy="120178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7" t="9974" r="7642" b="10595"/>
              <a:stretch/>
            </p:blipFill>
            <p:spPr>
              <a:xfrm>
                <a:off x="2661556" y="1920239"/>
                <a:ext cx="1727564" cy="1201784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319987" y="2218144"/>
                <a:ext cx="467256" cy="548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rgbClr val="FFFF00"/>
                    </a:solidFill>
                  </a:rPr>
                  <a:t>B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126453" y="3494066"/>
              <a:ext cx="1162824" cy="808921"/>
              <a:chOff x="2661556" y="1920239"/>
              <a:chExt cx="1727564" cy="120178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7" t="9974" r="7642" b="10595"/>
              <a:stretch/>
            </p:blipFill>
            <p:spPr>
              <a:xfrm>
                <a:off x="2661556" y="1920239"/>
                <a:ext cx="1727564" cy="1201784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3297665" y="2246777"/>
                <a:ext cx="455347" cy="548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rgbClr val="FFFF00"/>
                    </a:solidFill>
                  </a:rPr>
                  <a:t>C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993023" y="3521575"/>
              <a:ext cx="1162824" cy="808921"/>
              <a:chOff x="2661556" y="1920239"/>
              <a:chExt cx="1727564" cy="1201784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7" t="9974" r="7642" b="10595"/>
              <a:stretch/>
            </p:blipFill>
            <p:spPr>
              <a:xfrm>
                <a:off x="2661556" y="1920239"/>
                <a:ext cx="1727564" cy="120178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327693" y="2228157"/>
                <a:ext cx="491071" cy="548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rgbClr val="FFFF00"/>
                    </a:solidFill>
                  </a:rPr>
                  <a:t>D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574435" y="2170103"/>
              <a:ext cx="1162824" cy="808921"/>
              <a:chOff x="2661556" y="1920239"/>
              <a:chExt cx="1727564" cy="1201784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7" t="9974" r="7642" b="10595"/>
              <a:stretch/>
            </p:blipFill>
            <p:spPr>
              <a:xfrm>
                <a:off x="2661556" y="1920239"/>
                <a:ext cx="1727564" cy="1201784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3384491" y="2218143"/>
                <a:ext cx="441058" cy="548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rgbClr val="FFFF00"/>
                    </a:solidFill>
                  </a:rPr>
                  <a:t>E</a:t>
                </a:r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4581234" y="1778667"/>
              <a:ext cx="806910" cy="527560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5757359" y="1970786"/>
              <a:ext cx="545745" cy="1576611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067842" y="1970786"/>
              <a:ext cx="558337" cy="1481718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6187204" y="1746766"/>
              <a:ext cx="780338" cy="555753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4657679" y="2746431"/>
              <a:ext cx="1534534" cy="814505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32" idx="1"/>
            </p:cNvCxnSpPr>
            <p:nvPr/>
          </p:nvCxnSpPr>
          <p:spPr>
            <a:xfrm flipH="1" flipV="1">
              <a:off x="4616376" y="2546559"/>
              <a:ext cx="1958059" cy="28005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>
              <a:off x="5196334" y="2746431"/>
              <a:ext cx="1378101" cy="730668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6967542" y="2859166"/>
              <a:ext cx="346156" cy="701770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4189978" y="2868314"/>
              <a:ext cx="316839" cy="679083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4984690" y="4119013"/>
              <a:ext cx="1014536" cy="16653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94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60154" y="515204"/>
            <a:ext cx="8933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70C0"/>
                </a:solidFill>
              </a:rPr>
              <a:t>Truyền nhận tín hiệu giữa nhiều module (khoảng cách gần)</a:t>
            </a:r>
            <a:endParaRPr lang="en-US" sz="2800" b="1">
              <a:solidFill>
                <a:srgbClr val="0070C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38485" y="1370012"/>
            <a:ext cx="6675333" cy="2431798"/>
            <a:chOff x="2533981" y="1192835"/>
            <a:chExt cx="6675333" cy="2431798"/>
          </a:xfrm>
        </p:grpSpPr>
        <p:grpSp>
          <p:nvGrpSpPr>
            <p:cNvPr id="38" name="Group 37"/>
            <p:cNvGrpSpPr/>
            <p:nvPr/>
          </p:nvGrpSpPr>
          <p:grpSpPr>
            <a:xfrm>
              <a:off x="2533981" y="1192835"/>
              <a:ext cx="6675333" cy="2431798"/>
              <a:chOff x="2857677" y="943422"/>
              <a:chExt cx="8440545" cy="3074858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7" t="9974" r="7642" b="10595"/>
              <a:stretch/>
            </p:blipFill>
            <p:spPr>
              <a:xfrm>
                <a:off x="2857677" y="2816496"/>
                <a:ext cx="1727564" cy="1201784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7" t="9974" r="7642" b="10595"/>
              <a:stretch/>
            </p:blipFill>
            <p:spPr>
              <a:xfrm>
                <a:off x="5083428" y="2816496"/>
                <a:ext cx="1727564" cy="1201784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7" t="9974" r="7642" b="10595"/>
              <a:stretch/>
            </p:blipFill>
            <p:spPr>
              <a:xfrm>
                <a:off x="7364404" y="2816496"/>
                <a:ext cx="1727564" cy="1201784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7" t="9974" r="7642" b="10595"/>
              <a:stretch/>
            </p:blipFill>
            <p:spPr>
              <a:xfrm>
                <a:off x="9570658" y="2816496"/>
                <a:ext cx="1727564" cy="1201784"/>
              </a:xfrm>
              <a:prstGeom prst="rect">
                <a:avLst/>
              </a:prstGeom>
            </p:spPr>
          </p:pic>
          <p:grpSp>
            <p:nvGrpSpPr>
              <p:cNvPr id="43" name="Group 42"/>
              <p:cNvGrpSpPr/>
              <p:nvPr/>
            </p:nvGrpSpPr>
            <p:grpSpPr>
              <a:xfrm>
                <a:off x="6425901" y="943422"/>
                <a:ext cx="1727564" cy="1201784"/>
                <a:chOff x="6425901" y="943422"/>
                <a:chExt cx="1727564" cy="1201784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27" t="9974" r="7642" b="10595"/>
                <a:stretch/>
              </p:blipFill>
              <p:spPr>
                <a:xfrm>
                  <a:off x="6425901" y="943422"/>
                  <a:ext cx="1727564" cy="1201784"/>
                </a:xfrm>
                <a:prstGeom prst="rect">
                  <a:avLst/>
                </a:prstGeom>
              </p:spPr>
            </p:pic>
            <p:sp>
              <p:nvSpPr>
                <p:cNvPr id="49" name="TextBox 48"/>
                <p:cNvSpPr txBox="1"/>
                <p:nvPr/>
              </p:nvSpPr>
              <p:spPr>
                <a:xfrm>
                  <a:off x="7149349" y="1246518"/>
                  <a:ext cx="430109" cy="505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>
                      <a:solidFill>
                        <a:srgbClr val="FFFF00"/>
                      </a:solidFill>
                    </a:rPr>
                    <a:t>A</a:t>
                  </a: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3554218" y="3155325"/>
                <a:ext cx="415919" cy="505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smtClean="0">
                    <a:solidFill>
                      <a:srgbClr val="FFFF00"/>
                    </a:solidFill>
                  </a:rPr>
                  <a:t>B</a:t>
                </a:r>
                <a:endParaRPr lang="en-US" sz="20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74709" y="3155325"/>
                <a:ext cx="405786" cy="505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smtClean="0">
                    <a:solidFill>
                      <a:srgbClr val="FFFF00"/>
                    </a:solidFill>
                  </a:rPr>
                  <a:t>C</a:t>
                </a:r>
                <a:endParaRPr lang="en-US" sz="20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043561" y="3155325"/>
                <a:ext cx="438216" cy="505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smtClean="0">
                    <a:solidFill>
                      <a:srgbClr val="FFFF00"/>
                    </a:solidFill>
                  </a:rPr>
                  <a:t>D</a:t>
                </a:r>
                <a:endParaRPr lang="en-US" sz="20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283534" y="3155325"/>
                <a:ext cx="391596" cy="505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smtClean="0">
                    <a:solidFill>
                      <a:srgbClr val="FFFF00"/>
                    </a:solidFill>
                  </a:rPr>
                  <a:t>E</a:t>
                </a:r>
                <a:endParaRPr lang="en-US" sz="2000" b="1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>
            <a:xfrm flipV="1">
              <a:off x="3856576" y="2044548"/>
              <a:ext cx="1763492" cy="629636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6196780" y="2044548"/>
              <a:ext cx="1959359" cy="629636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5384327" y="2143284"/>
              <a:ext cx="475394" cy="530900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1" idx="0"/>
              <a:endCxn id="48" idx="2"/>
            </p:cNvCxnSpPr>
            <p:nvPr/>
          </p:nvCxnSpPr>
          <p:spPr>
            <a:xfrm flipH="1" flipV="1">
              <a:off x="6039100" y="2143284"/>
              <a:ext cx="742229" cy="530900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16212" y="4268735"/>
            <a:ext cx="104980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mtClean="0">
                <a:solidFill>
                  <a:srgbClr val="0070C0"/>
                </a:solidFill>
              </a:rPr>
              <a:t>Các bước thực hiện:</a:t>
            </a:r>
          </a:p>
          <a:p>
            <a:pPr marL="457200" indent="-457200">
              <a:buAutoNum type="arabicPeriod"/>
            </a:pPr>
            <a:r>
              <a:rPr lang="en-US" sz="2400" smtClean="0"/>
              <a:t>Kết nối mỗi module A, B, C, D, E với máy máy tính (hoặc MCU) qua chuẩn UART.</a:t>
            </a:r>
          </a:p>
          <a:p>
            <a:pPr marL="457200" indent="-457200">
              <a:buAutoNum type="arabicPeriod"/>
            </a:pPr>
            <a:r>
              <a:rPr lang="en-US" sz="2400"/>
              <a:t>Từ A phát tín hiệu “A sent to </a:t>
            </a:r>
            <a:r>
              <a:rPr lang="en-US" sz="2400" smtClean="0"/>
              <a:t>ALL” </a:t>
            </a:r>
            <a:r>
              <a:rPr lang="en-US" sz="2400"/>
              <a:t>liên tục 1 giây/lần</a:t>
            </a:r>
          </a:p>
          <a:p>
            <a:pPr marL="457200" indent="-457200">
              <a:buFontTx/>
              <a:buAutoNum type="arabicPeriod"/>
            </a:pP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Kiểm </a:t>
            </a:r>
            <a:r>
              <a:rPr lang="vi-VN" sz="2400" smtClean="0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 và ghi nhận các</a:t>
            </a:r>
            <a:r>
              <a:rPr lang="vi-VN" sz="240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tín hiệu nhận được ở </a:t>
            </a:r>
            <a:r>
              <a:rPr lang="vi-VN" sz="2400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, C, D, E</a:t>
            </a:r>
          </a:p>
          <a:p>
            <a:pPr marL="457200" indent="-457200">
              <a:buFontTx/>
              <a:buAutoNum type="arabicPeriod"/>
            </a:pP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Làm tương tự lần lượt cho B, C, D, E phát, các module còn lại thu</a:t>
            </a:r>
            <a:endParaRPr lang="vi-VN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6131" y="2116766"/>
            <a:ext cx="1041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Máy tính</a:t>
            </a:r>
            <a:br>
              <a:rPr lang="en-US" b="1" smtClean="0"/>
            </a:br>
            <a:r>
              <a:rPr lang="en-US" b="1" smtClean="0"/>
              <a:t>(MCU)</a:t>
            </a:r>
            <a:endParaRPr lang="en-US" b="1"/>
          </a:p>
        </p:txBody>
      </p:sp>
      <p:sp>
        <p:nvSpPr>
          <p:cNvPr id="66" name="Rounded Rectangle 65"/>
          <p:cNvSpPr/>
          <p:nvPr/>
        </p:nvSpPr>
        <p:spPr>
          <a:xfrm>
            <a:off x="2480438" y="1168400"/>
            <a:ext cx="7006462" cy="2767105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828040" y="2191914"/>
            <a:ext cx="59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70C0"/>
                </a:solidFill>
              </a:rPr>
              <a:t>UART</a:t>
            </a:r>
            <a:endParaRPr lang="en-US" sz="1400" b="1">
              <a:solidFill>
                <a:srgbClr val="0070C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745819" y="2518671"/>
            <a:ext cx="675525" cy="0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616959" y="1185914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70C0"/>
                </a:solidFill>
              </a:rPr>
              <a:t>ZIGBEE</a:t>
            </a:r>
            <a:endParaRPr lang="en-US" sz="14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0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15798" y="1095692"/>
            <a:ext cx="1159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0070C0"/>
                </a:solidFill>
              </a:rPr>
              <a:t>Kết quả</a:t>
            </a:r>
            <a:endParaRPr lang="en-US" sz="2400" b="1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5799" y="1557357"/>
            <a:ext cx="10527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smtClean="0"/>
              <a:t>Thời gian truyền – nhận dữ liệu: nhanh, gần như ngay lập tức</a:t>
            </a:r>
          </a:p>
          <a:p>
            <a:pPr marL="457200" indent="-457200">
              <a:buAutoNum type="arabicPeriod"/>
            </a:pPr>
            <a:r>
              <a:rPr lang="en-US" sz="2400" smtClean="0"/>
              <a:t>Tất cả các module B, C, D, E nhận được dữ liệu giống nhau và gần như cùng lúc (tương tự cho B, C, D, E phát, các module còn lại thu)</a:t>
            </a:r>
          </a:p>
          <a:p>
            <a:pPr marL="457200" indent="-457200">
              <a:buAutoNum type="arabicPeriod"/>
            </a:pPr>
            <a:r>
              <a:rPr lang="en-US" sz="2400" smtClean="0"/>
              <a:t>Các module thu: nhận dữ liệu độc lập với nhau và không bị ảnh hưởng lẫn nhau khi có 1 nguồn phát</a:t>
            </a:r>
          </a:p>
          <a:p>
            <a:pPr marL="457200" indent="-457200">
              <a:buAutoNum type="arabicPeriod"/>
            </a:pPr>
            <a:r>
              <a:rPr lang="en-US" sz="2400" smtClean="0"/>
              <a:t>Khoảng cách truyền – nhận xa nhất giữa A – B; A – C; A – D; A – E gần như bằng nhau. </a:t>
            </a:r>
          </a:p>
        </p:txBody>
      </p:sp>
    </p:spTree>
    <p:extLst>
      <p:ext uri="{BB962C8B-B14F-4D97-AF65-F5344CB8AC3E}">
        <p14:creationId xmlns:p14="http://schemas.microsoft.com/office/powerpoint/2010/main" val="91764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162294" y="515204"/>
            <a:ext cx="8329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70C0"/>
                </a:solidFill>
              </a:rPr>
              <a:t>Truyền nhận tín hiệu giữa A và B khi có C, D, E đặt giữa</a:t>
            </a:r>
            <a:endParaRPr lang="en-US" sz="2800" b="1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16212" y="3665033"/>
            <a:ext cx="104980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mtClean="0">
                <a:solidFill>
                  <a:srgbClr val="0070C0"/>
                </a:solidFill>
              </a:rPr>
              <a:t>Các bước thực hiện:</a:t>
            </a:r>
          </a:p>
          <a:p>
            <a:pPr marL="457200" indent="-457200">
              <a:buAutoNum type="arabicPeriod"/>
            </a:pPr>
            <a:r>
              <a:rPr lang="en-US" sz="2400" smtClean="0"/>
              <a:t>Kết nối mỗi module A, B với 2 máy máy tính (hoặc một MCU) khác nhau; cắm C, D, E vào cục sạc dự phòng qua chuẩn UART.</a:t>
            </a:r>
          </a:p>
          <a:p>
            <a:pPr marL="457200" indent="-457200">
              <a:buAutoNum type="arabicPeriod"/>
            </a:pPr>
            <a:r>
              <a:rPr lang="en-US" sz="2400" smtClean="0"/>
              <a:t>Đặt C ở vị trí chính giữa khoảng cách truyền nhận xa nhất của A và B (đã có ở Test case 1)</a:t>
            </a:r>
          </a:p>
          <a:p>
            <a:pPr marL="457200" indent="-457200">
              <a:buFontTx/>
              <a:buAutoNum type="arabicPeriod"/>
            </a:pPr>
            <a:r>
              <a:rPr lang="en-US" sz="2400"/>
              <a:t>Từ A phát tín hiệu “A sent to B” liên tục 1 </a:t>
            </a:r>
            <a:r>
              <a:rPr lang="en-US" sz="2400" smtClean="0"/>
              <a:t>giây/lần</a:t>
            </a:r>
          </a:p>
          <a:p>
            <a:pPr marL="457200" indent="-457200">
              <a:buAutoNum type="arabicPeriod"/>
            </a:pPr>
            <a:r>
              <a:rPr lang="en-US" sz="2400" smtClean="0"/>
              <a:t>Đặt máy tính (MCU) có gắn B tại vị trí xa nhất (đã đo được từ Test case 1). Sau đó đi xa hơn nữa, kiểm tra tín hiệu nhận được từ A.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4494" y="1038424"/>
            <a:ext cx="11188920" cy="2528133"/>
            <a:chOff x="414494" y="1038424"/>
            <a:chExt cx="11188920" cy="2528133"/>
          </a:xfrm>
        </p:grpSpPr>
        <p:grpSp>
          <p:nvGrpSpPr>
            <p:cNvPr id="21" name="Group 20"/>
            <p:cNvGrpSpPr/>
            <p:nvPr/>
          </p:nvGrpSpPr>
          <p:grpSpPr>
            <a:xfrm>
              <a:off x="1982713" y="1780997"/>
              <a:ext cx="1297347" cy="902503"/>
              <a:chOff x="2661556" y="1920239"/>
              <a:chExt cx="1727564" cy="1201784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7" t="9974" r="7642" b="10595"/>
              <a:stretch/>
            </p:blipFill>
            <p:spPr>
              <a:xfrm>
                <a:off x="2661556" y="1920239"/>
                <a:ext cx="1727564" cy="1201784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3338500" y="2276513"/>
                <a:ext cx="452959" cy="532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rgbClr val="FFFF00"/>
                    </a:solidFill>
                  </a:rPr>
                  <a:t>A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35271" y="1868244"/>
              <a:ext cx="1309166" cy="910725"/>
              <a:chOff x="7432766" y="2050187"/>
              <a:chExt cx="1727564" cy="1201784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7" t="9974" r="7642" b="10595"/>
              <a:stretch/>
            </p:blipFill>
            <p:spPr>
              <a:xfrm>
                <a:off x="7432766" y="2050187"/>
                <a:ext cx="1727564" cy="1201784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8115874" y="2393419"/>
                <a:ext cx="434061" cy="527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smtClean="0">
                    <a:solidFill>
                      <a:srgbClr val="FFFF00"/>
                    </a:solidFill>
                  </a:rPr>
                  <a:t>B</a:t>
                </a:r>
                <a:endParaRPr lang="en-US" sz="2000" b="1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3306803" y="2385249"/>
              <a:ext cx="1308107" cy="642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3280060" y="1318659"/>
              <a:ext cx="5730671" cy="669136"/>
            </a:xfrm>
            <a:custGeom>
              <a:avLst/>
              <a:gdLst>
                <a:gd name="connsiteX0" fmla="*/ 0 w 5512526"/>
                <a:gd name="connsiteY0" fmla="*/ 679615 h 692678"/>
                <a:gd name="connsiteX1" fmla="*/ 613954 w 5512526"/>
                <a:gd name="connsiteY1" fmla="*/ 130975 h 692678"/>
                <a:gd name="connsiteX2" fmla="*/ 1946366 w 5512526"/>
                <a:gd name="connsiteY2" fmla="*/ 26472 h 692678"/>
                <a:gd name="connsiteX3" fmla="*/ 4585063 w 5512526"/>
                <a:gd name="connsiteY3" fmla="*/ 65661 h 692678"/>
                <a:gd name="connsiteX4" fmla="*/ 5512526 w 5512526"/>
                <a:gd name="connsiteY4" fmla="*/ 692678 h 69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2526" h="692678">
                  <a:moveTo>
                    <a:pt x="0" y="679615"/>
                  </a:moveTo>
                  <a:cubicBezTo>
                    <a:pt x="144780" y="459723"/>
                    <a:pt x="289560" y="239832"/>
                    <a:pt x="613954" y="130975"/>
                  </a:cubicBezTo>
                  <a:cubicBezTo>
                    <a:pt x="938348" y="22118"/>
                    <a:pt x="1946366" y="26472"/>
                    <a:pt x="1946366" y="26472"/>
                  </a:cubicBezTo>
                  <a:cubicBezTo>
                    <a:pt x="2608217" y="15586"/>
                    <a:pt x="3990703" y="-45373"/>
                    <a:pt x="4585063" y="65661"/>
                  </a:cubicBezTo>
                  <a:cubicBezTo>
                    <a:pt x="5179423" y="176695"/>
                    <a:pt x="5466806" y="346512"/>
                    <a:pt x="5512526" y="692678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  <a:prstDash val="sysDot"/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786052" y="1638300"/>
              <a:ext cx="2420014" cy="1928257"/>
              <a:chOff x="5185304" y="1794759"/>
              <a:chExt cx="2420014" cy="192825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022831" y="2003193"/>
                <a:ext cx="1003878" cy="694526"/>
                <a:chOff x="7545798" y="2162168"/>
                <a:chExt cx="1727564" cy="1201784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27" t="9974" r="7642" b="10595"/>
                <a:stretch/>
              </p:blipFill>
              <p:spPr>
                <a:xfrm>
                  <a:off x="7545798" y="2162168"/>
                  <a:ext cx="1727564" cy="1201784"/>
                </a:xfrm>
                <a:prstGeom prst="rect">
                  <a:avLst/>
                </a:prstGeom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>
                  <a:off x="8120489" y="2390381"/>
                  <a:ext cx="552272" cy="6923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>
                      <a:solidFill>
                        <a:srgbClr val="FFFF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269712" y="2959517"/>
                <a:ext cx="1003878" cy="694526"/>
                <a:chOff x="7432766" y="2268821"/>
                <a:chExt cx="1727564" cy="1201785"/>
              </a:xfrm>
            </p:grpSpPr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27" t="9974" r="7642" b="10595"/>
                <a:stretch/>
              </p:blipFill>
              <p:spPr>
                <a:xfrm>
                  <a:off x="7432766" y="2268821"/>
                  <a:ext cx="1727564" cy="1201785"/>
                </a:xfrm>
                <a:prstGeom prst="rect">
                  <a:avLst/>
                </a:prstGeom>
              </p:spPr>
            </p:pic>
            <p:sp>
              <p:nvSpPr>
                <p:cNvPr id="37" name="TextBox 36"/>
                <p:cNvSpPr txBox="1"/>
                <p:nvPr/>
              </p:nvSpPr>
              <p:spPr>
                <a:xfrm>
                  <a:off x="8011914" y="2573411"/>
                  <a:ext cx="596409" cy="6923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smtClean="0">
                      <a:solidFill>
                        <a:srgbClr val="FFFF00"/>
                      </a:solidFill>
                    </a:rPr>
                    <a:t>D</a:t>
                  </a:r>
                  <a:endParaRPr lang="en-US" sz="2000" b="1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6576471" y="2981700"/>
                <a:ext cx="1003878" cy="694526"/>
                <a:chOff x="7432766" y="2268821"/>
                <a:chExt cx="1727564" cy="1201784"/>
              </a:xfrm>
            </p:grpSpPr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27" t="9974" r="7642" b="10595"/>
                <a:stretch/>
              </p:blipFill>
              <p:spPr>
                <a:xfrm>
                  <a:off x="7432766" y="2268821"/>
                  <a:ext cx="1727564" cy="1201784"/>
                </a:xfrm>
                <a:prstGeom prst="rect">
                  <a:avLst/>
                </a:prstGeom>
              </p:spPr>
            </p:pic>
            <p:sp>
              <p:nvSpPr>
                <p:cNvPr id="56" name="TextBox 55"/>
                <p:cNvSpPr txBox="1"/>
                <p:nvPr/>
              </p:nvSpPr>
              <p:spPr>
                <a:xfrm>
                  <a:off x="7966039" y="2602543"/>
                  <a:ext cx="552272" cy="6923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smtClean="0">
                      <a:solidFill>
                        <a:srgbClr val="FFFF00"/>
                      </a:solidFill>
                    </a:rPr>
                    <a:t>E</a:t>
                  </a:r>
                  <a:endParaRPr lang="en-US" sz="2000" b="1">
                    <a:solidFill>
                      <a:srgbClr val="FFFF00"/>
                    </a:solidFill>
                  </a:endParaRPr>
                </a:p>
              </p:txBody>
            </p:sp>
          </p:grpSp>
          <p:sp>
            <p:nvSpPr>
              <p:cNvPr id="10" name="Rounded Rectangle 9"/>
              <p:cNvSpPr/>
              <p:nvPr/>
            </p:nvSpPr>
            <p:spPr>
              <a:xfrm>
                <a:off x="5185304" y="1794759"/>
                <a:ext cx="2420014" cy="1928257"/>
              </a:xfrm>
              <a:prstGeom prst="roundRect">
                <a:avLst/>
              </a:prstGeom>
              <a:noFill/>
              <a:ln w="38100">
                <a:solidFill>
                  <a:srgbClr val="0070C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57"/>
              <p:cNvCxnSpPr>
                <a:endCxn id="55" idx="0"/>
              </p:cNvCxnSpPr>
              <p:nvPr/>
            </p:nvCxnSpPr>
            <p:spPr>
              <a:xfrm>
                <a:off x="6697587" y="2552093"/>
                <a:ext cx="380823" cy="4296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endCxn id="36" idx="0"/>
              </p:cNvCxnSpPr>
              <p:nvPr/>
            </p:nvCxnSpPr>
            <p:spPr>
              <a:xfrm flipH="1">
                <a:off x="5771651" y="2558515"/>
                <a:ext cx="332746" cy="4010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1" flipV="1">
                <a:off x="6085604" y="3535655"/>
                <a:ext cx="548520" cy="221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414494" y="2068505"/>
              <a:ext cx="10413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mtClean="0"/>
                <a:t>Máy tính</a:t>
              </a:r>
              <a:br>
                <a:rPr lang="en-US" b="1" smtClean="0"/>
              </a:br>
              <a:r>
                <a:rPr lang="en-US" b="1" smtClean="0"/>
                <a:t>(MCU)</a:t>
              </a:r>
              <a:endParaRPr lang="en-US" b="1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392305" y="2391671"/>
              <a:ext cx="635705" cy="0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441429" y="2093331"/>
              <a:ext cx="593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0070C0"/>
                  </a:solidFill>
                </a:rPr>
                <a:t>UART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89527" y="2403334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0070C0"/>
                  </a:solidFill>
                </a:rPr>
                <a:t>ZIGBEE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605386" y="1038424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0070C0"/>
                  </a:solidFill>
                </a:rPr>
                <a:t>ZIGBEE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562103" y="2166981"/>
              <a:ext cx="10413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mtClean="0"/>
                <a:t>Máy tính</a:t>
              </a:r>
              <a:br>
                <a:rPr lang="en-US" b="1" smtClean="0"/>
              </a:br>
              <a:r>
                <a:rPr lang="en-US" b="1" smtClean="0"/>
                <a:t>(MCU)</a:t>
              </a:r>
              <a:endParaRPr lang="en-US" b="1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9955343" y="2490147"/>
              <a:ext cx="635705" cy="0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0004467" y="2191807"/>
              <a:ext cx="593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0070C0"/>
                  </a:solidFill>
                </a:rPr>
                <a:t>UART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3334940" y="2711111"/>
              <a:ext cx="130810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091074" y="1315147"/>
              <a:ext cx="18357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accent2"/>
                  </a:solidFill>
                </a:rPr>
                <a:t>Nguồn </a:t>
              </a:r>
              <a:br>
                <a:rPr lang="en-US" b="1" smtClean="0">
                  <a:solidFill>
                    <a:schemeClr val="accent2"/>
                  </a:solidFill>
                </a:rPr>
              </a:br>
              <a:r>
                <a:rPr lang="en-US" b="1" smtClean="0">
                  <a:solidFill>
                    <a:schemeClr val="accent2"/>
                  </a:solidFill>
                </a:rPr>
                <a:t>cục sạc dự phòng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7316072" y="2694360"/>
              <a:ext cx="1308107" cy="6422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7344209" y="2387205"/>
              <a:ext cx="130810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602226" y="2375198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0070C0"/>
                  </a:solidFill>
                </a:rPr>
                <a:t>ZIGBEE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85731" y="2624909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0070C0"/>
                  </a:solidFill>
                </a:rPr>
                <a:t>ZIGBEE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23589" y="2817365"/>
              <a:ext cx="4347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FF0000"/>
                  </a:solidFill>
                </a:rPr>
                <a:t>???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21399" y="2104016"/>
              <a:ext cx="4347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FF0000"/>
                  </a:solidFill>
                </a:rPr>
                <a:t>???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826935" y="2088186"/>
              <a:ext cx="4347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FF0000"/>
                  </a:solidFill>
                </a:rPr>
                <a:t>???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10712" y="2981776"/>
            <a:ext cx="470711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smtClean="0"/>
              <a:t>Chú thích</a:t>
            </a:r>
            <a:r>
              <a:rPr lang="en-US" sz="2000" smtClean="0"/>
              <a:t>: Những </a:t>
            </a:r>
            <a:r>
              <a:rPr lang="en-US" sz="2000" b="1" smtClean="0">
                <a:solidFill>
                  <a:srgbClr val="FF0000"/>
                </a:solidFill>
              </a:rPr>
              <a:t>mũi tên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en-US" sz="2000" smtClean="0"/>
              <a:t>và “</a:t>
            </a:r>
            <a:r>
              <a:rPr lang="en-US" sz="2000" b="1" smtClean="0">
                <a:solidFill>
                  <a:srgbClr val="FF0000"/>
                </a:solidFill>
              </a:rPr>
              <a:t>???</a:t>
            </a:r>
            <a:r>
              <a:rPr lang="en-US" sz="2000" smtClean="0"/>
              <a:t>” màu đỏ chỉ là những giả thiết và kỳ vọng đặt ra, </a:t>
            </a:r>
            <a:br>
              <a:rPr lang="en-US" sz="2000" smtClean="0"/>
            </a:br>
            <a:r>
              <a:rPr lang="en-US" sz="2000" smtClean="0"/>
              <a:t>cần kiểm chứng bằng thực nghiệm.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4245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15798" y="393233"/>
            <a:ext cx="1159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0070C0"/>
                </a:solidFill>
              </a:rPr>
              <a:t>Kết quả</a:t>
            </a:r>
            <a:endParaRPr lang="en-US" sz="2400" b="1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5798" y="854898"/>
            <a:ext cx="10822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Khoảng cách truyền nhận tín hiệu giữa A và B không tăng lên khi có C, D và E đặt giữa</a:t>
            </a:r>
          </a:p>
          <a:p>
            <a:r>
              <a:rPr lang="en-US" sz="2400" smtClean="0"/>
              <a:t>Như vậy, sơ đồ ở đầu trang sẽ là như sau: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798" y="4355219"/>
            <a:ext cx="108223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</a:rPr>
              <a:t>Kết luận:</a:t>
            </a:r>
          </a:p>
          <a:p>
            <a:r>
              <a:rPr lang="vi-VN" sz="2400">
                <a:latin typeface="Calibri" panose="020F0502020204030204" pitchFamily="34" charset="0"/>
                <a:cs typeface="Calibri" panose="020F0502020204030204" pitchFamily="34" charset="0"/>
              </a:rPr>
              <a:t>Các module C, D, và E chỉ như bộ phận thu nhận tín hiệu từ A mà không chuyển tiếp dữ liệu đi ra xa hơn. </a:t>
            </a:r>
          </a:p>
          <a:p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Vậy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trong môi trường tòa nhà/văn phòng hoặc chung 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cư cao tầng có tường dày và nhiều vật cản (tường, cửa kính, bàn ghế, cây,…)</a:t>
            </a:r>
            <a:r>
              <a:rPr lang="en-US" sz="2400" smtClean="0"/>
              <a:t>, </a:t>
            </a:r>
            <a:r>
              <a:rPr lang="en-US" sz="2400" smtClean="0">
                <a:latin typeface="Calibri" panose="020F0502020204030204" pitchFamily="34" charset="0"/>
                <a:cs typeface="Calibri" panose="020F0502020204030204" pitchFamily="34" charset="0"/>
              </a:rPr>
              <a:t>các module chỉ truyền nhận được dữ liệu được cho nhau khoảng cách tối đa 2 tầng lầu.</a:t>
            </a:r>
            <a:endParaRPr lang="en-US" sz="2400" b="1" smtClean="0">
              <a:solidFill>
                <a:srgbClr val="0070C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6698" y="1752857"/>
            <a:ext cx="11188920" cy="2528133"/>
            <a:chOff x="456698" y="1896550"/>
            <a:chExt cx="11188920" cy="2528133"/>
          </a:xfrm>
        </p:grpSpPr>
        <p:grpSp>
          <p:nvGrpSpPr>
            <p:cNvPr id="81" name="Group 80"/>
            <p:cNvGrpSpPr/>
            <p:nvPr/>
          </p:nvGrpSpPr>
          <p:grpSpPr>
            <a:xfrm>
              <a:off x="2024917" y="2639123"/>
              <a:ext cx="1297347" cy="902503"/>
              <a:chOff x="2661556" y="1920239"/>
              <a:chExt cx="1727564" cy="1201784"/>
            </a:xfrm>
          </p:grpSpPr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7" t="9974" r="7642" b="10595"/>
              <a:stretch/>
            </p:blipFill>
            <p:spPr>
              <a:xfrm>
                <a:off x="2661556" y="1920239"/>
                <a:ext cx="1727564" cy="1201784"/>
              </a:xfrm>
              <a:prstGeom prst="rect">
                <a:avLst/>
              </a:prstGeom>
            </p:spPr>
          </p:pic>
          <p:sp>
            <p:nvSpPr>
              <p:cNvPr id="117" name="TextBox 116"/>
              <p:cNvSpPr txBox="1"/>
              <p:nvPr/>
            </p:nvSpPr>
            <p:spPr>
              <a:xfrm>
                <a:off x="3338500" y="2276513"/>
                <a:ext cx="452959" cy="532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rgbClr val="FFFF00"/>
                    </a:solidFill>
                  </a:rPr>
                  <a:t>A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8777475" y="2726370"/>
              <a:ext cx="1309166" cy="910725"/>
              <a:chOff x="7432766" y="2050187"/>
              <a:chExt cx="1727564" cy="1201784"/>
            </a:xfrm>
          </p:grpSpPr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7" t="9974" r="7642" b="10595"/>
              <a:stretch/>
            </p:blipFill>
            <p:spPr>
              <a:xfrm>
                <a:off x="7432766" y="2050187"/>
                <a:ext cx="1727564" cy="1201784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8115874" y="2393419"/>
                <a:ext cx="434061" cy="527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smtClean="0">
                    <a:solidFill>
                      <a:srgbClr val="FFFF00"/>
                    </a:solidFill>
                  </a:rPr>
                  <a:t>B</a:t>
                </a:r>
                <a:endParaRPr lang="en-US" sz="2000" b="1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84" name="Freeform 83"/>
            <p:cNvSpPr/>
            <p:nvPr/>
          </p:nvSpPr>
          <p:spPr>
            <a:xfrm>
              <a:off x="3322264" y="2176785"/>
              <a:ext cx="5730671" cy="669136"/>
            </a:xfrm>
            <a:custGeom>
              <a:avLst/>
              <a:gdLst>
                <a:gd name="connsiteX0" fmla="*/ 0 w 5512526"/>
                <a:gd name="connsiteY0" fmla="*/ 679615 h 692678"/>
                <a:gd name="connsiteX1" fmla="*/ 613954 w 5512526"/>
                <a:gd name="connsiteY1" fmla="*/ 130975 h 692678"/>
                <a:gd name="connsiteX2" fmla="*/ 1946366 w 5512526"/>
                <a:gd name="connsiteY2" fmla="*/ 26472 h 692678"/>
                <a:gd name="connsiteX3" fmla="*/ 4585063 w 5512526"/>
                <a:gd name="connsiteY3" fmla="*/ 65661 h 692678"/>
                <a:gd name="connsiteX4" fmla="*/ 5512526 w 5512526"/>
                <a:gd name="connsiteY4" fmla="*/ 692678 h 69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2526" h="692678">
                  <a:moveTo>
                    <a:pt x="0" y="679615"/>
                  </a:moveTo>
                  <a:cubicBezTo>
                    <a:pt x="144780" y="459723"/>
                    <a:pt x="289560" y="239832"/>
                    <a:pt x="613954" y="130975"/>
                  </a:cubicBezTo>
                  <a:cubicBezTo>
                    <a:pt x="938348" y="22118"/>
                    <a:pt x="1946366" y="26472"/>
                    <a:pt x="1946366" y="26472"/>
                  </a:cubicBezTo>
                  <a:cubicBezTo>
                    <a:pt x="2608217" y="15586"/>
                    <a:pt x="3990703" y="-45373"/>
                    <a:pt x="4585063" y="65661"/>
                  </a:cubicBezTo>
                  <a:cubicBezTo>
                    <a:pt x="5179423" y="176695"/>
                    <a:pt x="5466806" y="346512"/>
                    <a:pt x="5512526" y="692678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  <a:prstDash val="sysDot"/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828256" y="2496426"/>
              <a:ext cx="2420014" cy="1928257"/>
              <a:chOff x="5185304" y="1794759"/>
              <a:chExt cx="2420014" cy="1928257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6022831" y="2003193"/>
                <a:ext cx="1003878" cy="694526"/>
                <a:chOff x="7545798" y="2162168"/>
                <a:chExt cx="1727564" cy="1201784"/>
              </a:xfrm>
            </p:grpSpPr>
            <p:pic>
              <p:nvPicPr>
                <p:cNvPr id="112" name="Picture 11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27" t="9974" r="7642" b="10595"/>
                <a:stretch/>
              </p:blipFill>
              <p:spPr>
                <a:xfrm>
                  <a:off x="7545798" y="2162168"/>
                  <a:ext cx="1727564" cy="1201784"/>
                </a:xfrm>
                <a:prstGeom prst="rect">
                  <a:avLst/>
                </a:prstGeom>
              </p:spPr>
            </p:pic>
            <p:sp>
              <p:nvSpPr>
                <p:cNvPr id="113" name="TextBox 112"/>
                <p:cNvSpPr txBox="1"/>
                <p:nvPr/>
              </p:nvSpPr>
              <p:spPr>
                <a:xfrm>
                  <a:off x="8120489" y="2390381"/>
                  <a:ext cx="552272" cy="6923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>
                      <a:solidFill>
                        <a:srgbClr val="FFFF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5269712" y="2959517"/>
                <a:ext cx="1003878" cy="694526"/>
                <a:chOff x="7432766" y="2268821"/>
                <a:chExt cx="1727564" cy="1201785"/>
              </a:xfrm>
            </p:grpSpPr>
            <p:pic>
              <p:nvPicPr>
                <p:cNvPr id="110" name="Picture 109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27" t="9974" r="7642" b="10595"/>
                <a:stretch/>
              </p:blipFill>
              <p:spPr>
                <a:xfrm>
                  <a:off x="7432766" y="2268821"/>
                  <a:ext cx="1727564" cy="1201785"/>
                </a:xfrm>
                <a:prstGeom prst="rect">
                  <a:avLst/>
                </a:prstGeom>
              </p:spPr>
            </p:pic>
            <p:sp>
              <p:nvSpPr>
                <p:cNvPr id="111" name="TextBox 110"/>
                <p:cNvSpPr txBox="1"/>
                <p:nvPr/>
              </p:nvSpPr>
              <p:spPr>
                <a:xfrm>
                  <a:off x="8011914" y="2573411"/>
                  <a:ext cx="596409" cy="6923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smtClean="0">
                      <a:solidFill>
                        <a:srgbClr val="FFFF00"/>
                      </a:solidFill>
                    </a:rPr>
                    <a:t>D</a:t>
                  </a:r>
                  <a:endParaRPr lang="en-US" sz="2000" b="1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6576471" y="2981700"/>
                <a:ext cx="1003878" cy="694526"/>
                <a:chOff x="7432766" y="2268821"/>
                <a:chExt cx="1727564" cy="1201784"/>
              </a:xfrm>
            </p:grpSpPr>
            <p:pic>
              <p:nvPicPr>
                <p:cNvPr id="108" name="Picture 10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27" t="9974" r="7642" b="10595"/>
                <a:stretch/>
              </p:blipFill>
              <p:spPr>
                <a:xfrm>
                  <a:off x="7432766" y="2268821"/>
                  <a:ext cx="1727564" cy="1201784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7966039" y="2602543"/>
                  <a:ext cx="552272" cy="6923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smtClean="0">
                      <a:solidFill>
                        <a:srgbClr val="FFFF00"/>
                      </a:solidFill>
                    </a:rPr>
                    <a:t>E</a:t>
                  </a:r>
                  <a:endParaRPr lang="en-US" sz="2000" b="1">
                    <a:solidFill>
                      <a:srgbClr val="FFFF00"/>
                    </a:solidFill>
                  </a:endParaRPr>
                </a:p>
              </p:txBody>
            </p:sp>
          </p:grpSp>
          <p:sp>
            <p:nvSpPr>
              <p:cNvPr id="104" name="Rounded Rectangle 103"/>
              <p:cNvSpPr/>
              <p:nvPr/>
            </p:nvSpPr>
            <p:spPr>
              <a:xfrm>
                <a:off x="5185304" y="1794759"/>
                <a:ext cx="2420014" cy="1928257"/>
              </a:xfrm>
              <a:prstGeom prst="roundRect">
                <a:avLst/>
              </a:prstGeom>
              <a:noFill/>
              <a:ln w="38100">
                <a:solidFill>
                  <a:srgbClr val="0070C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456698" y="2926631"/>
              <a:ext cx="10413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mtClean="0"/>
                <a:t>Máy tính</a:t>
              </a:r>
              <a:br>
                <a:rPr lang="en-US" b="1" smtClean="0"/>
              </a:br>
              <a:r>
                <a:rPr lang="en-US" b="1" smtClean="0"/>
                <a:t>(MCU)</a:t>
              </a:r>
              <a:endParaRPr lang="en-US" b="1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1434509" y="3249797"/>
              <a:ext cx="635705" cy="0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483633" y="2951457"/>
              <a:ext cx="593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0070C0"/>
                  </a:solidFill>
                </a:rPr>
                <a:t>UART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631731" y="3036376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0070C0"/>
                  </a:solidFill>
                </a:rPr>
                <a:t>ZIGBEE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47590" y="1896550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0070C0"/>
                  </a:solidFill>
                </a:rPr>
                <a:t>ZIGBEE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04307" y="3025107"/>
              <a:ext cx="10413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mtClean="0"/>
                <a:t>Máy tính</a:t>
              </a:r>
              <a:br>
                <a:rPr lang="en-US" b="1" smtClean="0"/>
              </a:br>
              <a:r>
                <a:rPr lang="en-US" b="1" smtClean="0"/>
                <a:t>(MCU)</a:t>
              </a:r>
              <a:endParaRPr lang="en-US" b="1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9997547" y="3348273"/>
              <a:ext cx="635705" cy="0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0046671" y="3049933"/>
              <a:ext cx="593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0070C0"/>
                  </a:solidFill>
                </a:rPr>
                <a:t>UART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H="1">
              <a:off x="3377144" y="3344153"/>
              <a:ext cx="130810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133278" y="2173273"/>
              <a:ext cx="18357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accent2"/>
                  </a:solidFill>
                </a:rPr>
                <a:t>Nguồn </a:t>
              </a:r>
              <a:br>
                <a:rPr lang="en-US" b="1" smtClean="0">
                  <a:solidFill>
                    <a:schemeClr val="accent2"/>
                  </a:solidFill>
                </a:rPr>
              </a:br>
              <a:r>
                <a:rPr lang="en-US" b="1" smtClean="0">
                  <a:solidFill>
                    <a:schemeClr val="accent2"/>
                  </a:solidFill>
                </a:rPr>
                <a:t>cục sạc dự phòng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70863" y="3036376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0070C0"/>
                  </a:solidFill>
                </a:rPr>
                <a:t>ZIGBEE</a:t>
              </a:r>
              <a:endParaRPr lang="en-US" sz="1400" b="1">
                <a:solidFill>
                  <a:srgbClr val="0070C0"/>
                </a:solidFill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flipV="1">
              <a:off x="7391276" y="3351056"/>
              <a:ext cx="1308107" cy="6422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200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480404" y="515204"/>
            <a:ext cx="1693092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70C0"/>
                </a:solidFill>
              </a:rPr>
              <a:t>TỔNG KẾT</a:t>
            </a:r>
            <a:endParaRPr lang="en-US" sz="2800" b="1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71096" y="1835306"/>
            <a:ext cx="103980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smtClean="0"/>
              <a:t>Lệnh truyền nhận đáp ứng ngay lập tức và không bị cộng dồn dữ liệu khi truyền nhận.</a:t>
            </a:r>
          </a:p>
          <a:p>
            <a:pPr marL="457200" indent="-457200">
              <a:buAutoNum type="arabicPeriod"/>
            </a:pPr>
            <a:endParaRPr lang="en-US" sz="2400" smtClean="0"/>
          </a:p>
          <a:p>
            <a:pPr marL="457200" indent="-457200">
              <a:buFontTx/>
              <a:buAutoNum type="arabicPeriod"/>
            </a:pPr>
            <a:r>
              <a:rPr lang="en-US" sz="2400"/>
              <a:t>Có thể truyền nhận dữ liệu với nhau ở khoảng cách</a:t>
            </a:r>
            <a:br>
              <a:rPr lang="en-US" sz="2400"/>
            </a:br>
            <a:r>
              <a:rPr lang="en-US" sz="2400"/>
              <a:t>- Trong môi trường thoáng đãng: lên tới hàng trăm mét</a:t>
            </a:r>
            <a:br>
              <a:rPr lang="en-US" sz="2400"/>
            </a:br>
            <a:r>
              <a:rPr lang="en-US" sz="2400"/>
              <a:t>- Trong môi trường tòa nhà, cao ốc có nhiều vật cản: 2 tầng </a:t>
            </a:r>
            <a:r>
              <a:rPr lang="en-US" sz="2400" smtClean="0"/>
              <a:t>lầu</a:t>
            </a:r>
          </a:p>
          <a:p>
            <a:endParaRPr lang="en-US" sz="2400" smtClean="0"/>
          </a:p>
          <a:p>
            <a:pPr marL="457200" indent="-457200">
              <a:buAutoNum type="arabicPeriod"/>
            </a:pPr>
            <a:r>
              <a:rPr lang="en-US" sz="2400" smtClean="0"/>
              <a:t>Trong </a:t>
            </a:r>
            <a:r>
              <a:rPr lang="en-US" sz="2400" smtClean="0"/>
              <a:t>một hệ thống gồm nhiều module:</a:t>
            </a:r>
            <a:br>
              <a:rPr lang="en-US" sz="2400" smtClean="0"/>
            </a:br>
            <a:r>
              <a:rPr lang="en-US" sz="2400" smtClean="0"/>
              <a:t>- 1 module có thể truyền dữ liệu đồng thời cho nhiều module, đồng thời có thể nhận dữ liệu từ nhiều module khác</a:t>
            </a:r>
            <a:br>
              <a:rPr lang="en-US" sz="2400" smtClean="0"/>
            </a:br>
            <a:r>
              <a:rPr lang="en-US" sz="2400" smtClean="0"/>
              <a:t>- Các module chỉ có thể truyền nhận </a:t>
            </a:r>
            <a:r>
              <a:rPr lang="en-US" sz="2400" b="1" i="1" smtClean="0">
                <a:solidFill>
                  <a:srgbClr val="FF0000"/>
                </a:solidFill>
              </a:rPr>
              <a:t>trực tiếp</a:t>
            </a:r>
            <a:r>
              <a:rPr lang="en-US" sz="2400" smtClean="0"/>
              <a:t> qua lẫn </a:t>
            </a:r>
            <a:r>
              <a:rPr lang="en-US" sz="2400" smtClean="0"/>
              <a:t>nhau (</a:t>
            </a:r>
            <a:r>
              <a:rPr lang="en-US" sz="2400" b="1" smtClean="0">
                <a:solidFill>
                  <a:srgbClr val="FF0000"/>
                </a:solidFill>
              </a:rPr>
              <a:t>không có mesh</a:t>
            </a:r>
            <a:r>
              <a:rPr lang="en-US" sz="2400" smtClean="0"/>
              <a:t>). </a:t>
            </a:r>
            <a:r>
              <a:rPr lang="en-US" sz="2400" smtClean="0"/>
              <a:t>Do vậy, khoảng cách truyền nhận dữ liệu chỉ giới hạn trong khoảng cách truyền nhận tối đa </a:t>
            </a:r>
            <a:r>
              <a:rPr lang="en-US" sz="2400" smtClean="0"/>
              <a:t>của </a:t>
            </a:r>
            <a:r>
              <a:rPr lang="en-US" sz="2400" smtClean="0"/>
              <a:t>2 </a:t>
            </a:r>
            <a:r>
              <a:rPr lang="en-US" sz="2400" smtClean="0"/>
              <a:t>module.</a:t>
            </a:r>
            <a:endParaRPr lang="en-US" sz="240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071096" y="1262582"/>
            <a:ext cx="10398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Module Zigbee Ti CC2530 khi ở chế độ Broadcast:</a:t>
            </a:r>
          </a:p>
        </p:txBody>
      </p:sp>
    </p:spTree>
    <p:extLst>
      <p:ext uri="{BB962C8B-B14F-4D97-AF65-F5344CB8AC3E}">
        <p14:creationId xmlns:p14="http://schemas.microsoft.com/office/powerpoint/2010/main" val="144361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1313</Words>
  <Application>Microsoft Office PowerPoint</Application>
  <PresentationFormat>Widescreen</PresentationFormat>
  <Paragraphs>169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133</cp:revision>
  <dcterms:created xsi:type="dcterms:W3CDTF">2021-10-18T07:25:17Z</dcterms:created>
  <dcterms:modified xsi:type="dcterms:W3CDTF">2021-10-30T04:52:06Z</dcterms:modified>
</cp:coreProperties>
</file>