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95" r:id="rId3"/>
    <p:sldId id="319" r:id="rId4"/>
    <p:sldId id="290" r:id="rId5"/>
    <p:sldId id="291" r:id="rId6"/>
    <p:sldId id="292" r:id="rId7"/>
    <p:sldId id="296" r:id="rId8"/>
    <p:sldId id="297" r:id="rId9"/>
    <p:sldId id="298" r:id="rId10"/>
    <p:sldId id="293" r:id="rId11"/>
    <p:sldId id="321" r:id="rId12"/>
    <p:sldId id="299" r:id="rId13"/>
    <p:sldId id="300" r:id="rId14"/>
    <p:sldId id="301" r:id="rId15"/>
    <p:sldId id="305" r:id="rId16"/>
    <p:sldId id="309" r:id="rId17"/>
    <p:sldId id="276" r:id="rId18"/>
    <p:sldId id="310" r:id="rId19"/>
    <p:sldId id="322" r:id="rId20"/>
    <p:sldId id="306" r:id="rId21"/>
    <p:sldId id="311" r:id="rId22"/>
    <p:sldId id="312" r:id="rId23"/>
    <p:sldId id="313" r:id="rId24"/>
    <p:sldId id="314" r:id="rId25"/>
    <p:sldId id="315" r:id="rId26"/>
    <p:sldId id="316" r:id="rId27"/>
    <p:sldId id="318" r:id="rId28"/>
    <p:sldId id="31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5" autoAdjust="0"/>
  </p:normalViewPr>
  <p:slideViewPr>
    <p:cSldViewPr snapToGrid="0">
      <p:cViewPr varScale="1">
        <p:scale>
          <a:sx n="71" d="100"/>
          <a:sy n="71" d="100"/>
        </p:scale>
        <p:origin x="687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3CE9-A34F-4524-B7F8-A67B315DCB6B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81C45-759B-44A5-8C84-441FD31AA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14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05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Xam</a:t>
            </a:r>
            <a:r>
              <a:rPr lang="en-US" altLang="ko-KR" dirty="0"/>
              <a:t> 110, 300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66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자마린 폼스에서는 몇 가지 </a:t>
            </a:r>
            <a:r>
              <a:rPr lang="en-US" altLang="ko-KR" dirty="0"/>
              <a:t>Page </a:t>
            </a:r>
            <a:r>
              <a:rPr lang="ko-KR" altLang="en-US" dirty="0"/>
              <a:t>타입들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컨트롤들을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자마린 폼스를 이용해서 작성하면 </a:t>
            </a:r>
            <a:r>
              <a:rPr lang="en-US" altLang="ko-KR" dirty="0"/>
              <a:t>UI </a:t>
            </a:r>
            <a:r>
              <a:rPr lang="ko-KR" altLang="en-US" dirty="0"/>
              <a:t>까지 한방에 개발할 수 있는것이죠</a:t>
            </a:r>
            <a:r>
              <a:rPr lang="en-US" altLang="ko-KR" dirty="0"/>
              <a:t>. </a:t>
            </a:r>
            <a:r>
              <a:rPr lang="ko-KR" altLang="en-US" dirty="0"/>
              <a:t>말 그대로 </a:t>
            </a:r>
            <a:r>
              <a:rPr lang="en-US" altLang="ko-KR" dirty="0"/>
              <a:t>Write Ones Runs </a:t>
            </a:r>
            <a:r>
              <a:rPr lang="en-US" altLang="ko-KR" dirty="0" err="1"/>
              <a:t>EveryWhere</a:t>
            </a:r>
            <a:r>
              <a:rPr lang="en-US" altLang="ko-KR" dirty="0"/>
              <a:t> </a:t>
            </a:r>
            <a:r>
              <a:rPr lang="ko-KR" altLang="en-US" dirty="0"/>
              <a:t>가 되는 셈이죠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가끔가다 자마린 소개 영상에서 보면 헬로우 월드나 같은 애플리케이션이 세 폰에서 다돌아가는 영상 데모 나오잖아요</a:t>
            </a:r>
            <a:r>
              <a:rPr lang="en-US" altLang="ko-KR" dirty="0"/>
              <a:t>? </a:t>
            </a:r>
            <a:r>
              <a:rPr lang="ko-KR" altLang="en-US" dirty="0"/>
              <a:t>그게 바로 자마린 폼스 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3/26/2017 7:08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4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9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1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8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솔루션 및 프로젝트 보여주기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Dependency </a:t>
            </a:r>
            <a:r>
              <a:rPr lang="ko-KR" altLang="en-US" dirty="0"/>
              <a:t>확인시켜 주기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App.cs</a:t>
            </a:r>
            <a:r>
              <a:rPr lang="en-US" altLang="ko-KR" dirty="0"/>
              <a:t> </a:t>
            </a:r>
            <a:r>
              <a:rPr lang="ko-KR" altLang="en-US" dirty="0"/>
              <a:t>파일 열어서 구경시켜주기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화면 하나 추가해가지고 다른 화면 참조하게 만들기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관리자 확인시키기 </a:t>
            </a:r>
            <a:r>
              <a:rPr lang="en-US" altLang="ko-KR" dirty="0"/>
              <a:t>/10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Application</a:t>
            </a:r>
            <a:r>
              <a:rPr lang="ko-KR" altLang="en-US" dirty="0"/>
              <a:t> 상태 로그 찍어보기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0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97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app9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81C45-759B-44A5-8C84-441FD31AAD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2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00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418322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060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2659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3589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987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93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6759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683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8559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57697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638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219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84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948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2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9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0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0845486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[XAM 120]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소개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Alert </a:t>
            </a:r>
            <a:r>
              <a:rPr lang="ko-KR" altLang="en-US" dirty="0">
                <a:solidFill>
                  <a:schemeClr val="bg1"/>
                </a:solidFill>
              </a:rPr>
              <a:t>플랫폼 별로 실행해보기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가능하면</a:t>
            </a:r>
            <a:r>
              <a:rPr lang="en-US" altLang="ko-KR" dirty="0">
                <a:solidFill>
                  <a:schemeClr val="bg1"/>
                </a:solidFill>
              </a:rPr>
              <a:t> 2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64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64BBF4-D5EF-4811-A9A1-E0E9D7EF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14" y="2405496"/>
            <a:ext cx="3352800" cy="41529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만들기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i="1" dirty="0"/>
              <a:t>pages </a:t>
            </a:r>
            <a:r>
              <a:rPr lang="ko-KR" altLang="en-US" dirty="0"/>
              <a:t>와 </a:t>
            </a:r>
            <a:r>
              <a:rPr lang="en-US" altLang="ko-KR" i="1" dirty="0"/>
              <a:t>views </a:t>
            </a:r>
            <a:r>
              <a:rPr lang="ko-KR" altLang="en-US" dirty="0"/>
              <a:t>로 구성됩니다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C26AE-6975-4F89-ADF7-0FCCEED137E6}"/>
              </a:ext>
            </a:extLst>
          </p:cNvPr>
          <p:cNvSpPr txBox="1"/>
          <p:nvPr/>
        </p:nvSpPr>
        <p:spPr>
          <a:xfrm>
            <a:off x="1382683" y="4001294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화면을 구성하고 있는 각각의 </a:t>
            </a:r>
            <a:endParaRPr lang="en-US" altLang="ko-KR" dirty="0"/>
          </a:p>
          <a:p>
            <a:r>
              <a:rPr lang="ko-KR" altLang="en-US" dirty="0"/>
              <a:t>컨트롤들을 </a:t>
            </a:r>
            <a:r>
              <a:rPr lang="en-US" altLang="ko-KR" dirty="0"/>
              <a:t>View </a:t>
            </a:r>
            <a:r>
              <a:rPr lang="ko-KR" altLang="en-US" dirty="0"/>
              <a:t>라고 부릅니다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36A51-EFAF-4C6A-BA59-30164DD9C6FD}"/>
              </a:ext>
            </a:extLst>
          </p:cNvPr>
          <p:cNvSpPr txBox="1"/>
          <p:nvPr/>
        </p:nvSpPr>
        <p:spPr>
          <a:xfrm>
            <a:off x="7694814" y="3189418"/>
            <a:ext cx="328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각각의 화면들을 </a:t>
            </a:r>
            <a:r>
              <a:rPr lang="en-US" altLang="ko-KR" dirty="0"/>
              <a:t>page </a:t>
            </a:r>
            <a:r>
              <a:rPr lang="ko-KR" altLang="en-US" dirty="0"/>
              <a:t>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3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는 여러가지 템플릿의 </a:t>
            </a:r>
            <a:r>
              <a:rPr lang="en-US" altLang="ko-KR" dirty="0"/>
              <a:t>Page</a:t>
            </a:r>
            <a:r>
              <a:rPr lang="ko-KR" altLang="en-US" dirty="0"/>
              <a:t>들을 제공하고 있습니다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Pages</a:t>
            </a:r>
            <a:endParaRPr lang="ko-KR" altLang="en-US" dirty="0"/>
          </a:p>
        </p:txBody>
      </p:sp>
      <p:pic>
        <p:nvPicPr>
          <p:cNvPr id="1026" name="Picture 2" descr="https://developer.xamarin.com/guides/xamarin-forms/user-interface/controls/pages/Images/Pages.png">
            <a:extLst>
              <a:ext uri="{FF2B5EF4-FFF2-40B4-BE49-F238E27FC236}">
                <a16:creationId xmlns:a16="http://schemas.microsoft.com/office/drawing/2014/main" id="{4B1539FF-9497-437B-BEE0-49E5F51D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5920"/>
            <a:ext cx="10473856" cy="29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90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Views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A1D507-39A9-4D76-97FF-C93C5759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46" y="606309"/>
            <a:ext cx="3619500" cy="573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DF90E-5F6A-4280-B6BD-176A4DC30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8984"/>
            <a:ext cx="6875463" cy="3381375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F398623-204C-40E1-BF9C-F708182F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ko-KR" altLang="en-US" dirty="0"/>
              <a:t>화면에 보이는 시각적 컨트롤들을 </a:t>
            </a:r>
            <a:r>
              <a:rPr lang="en-US" altLang="ko-KR" dirty="0"/>
              <a:t>Views </a:t>
            </a:r>
            <a:r>
              <a:rPr lang="ko-KR" altLang="en-US" dirty="0"/>
              <a:t>라고 부릅니다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94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520" y="1690688"/>
            <a:ext cx="382801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배치 형태와 관련하여 다양한 형태의 </a:t>
            </a:r>
            <a:r>
              <a:rPr lang="en-US" altLang="ko-KR" dirty="0"/>
              <a:t>Layout</a:t>
            </a:r>
            <a:r>
              <a:rPr lang="ko-KR" altLang="en-US" dirty="0"/>
              <a:t>을 제공하고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5D661-1827-4527-A9C5-875A187B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03" y="1869014"/>
            <a:ext cx="6614977" cy="2154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334C6-58A4-4A9D-B86E-DAAED1C9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70" y="4194226"/>
            <a:ext cx="5196841" cy="21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9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4DB4-7FCC-42C1-B407-72B9135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 Layout </a:t>
            </a:r>
            <a:r>
              <a:rPr lang="ko-KR" altLang="en-US" dirty="0"/>
              <a:t>이란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E645-E167-46CB-B385-EF4266C5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Rows </a:t>
            </a:r>
            <a:r>
              <a:rPr lang="ko-KR" altLang="en-US" dirty="0"/>
              <a:t>와 </a:t>
            </a:r>
            <a:r>
              <a:rPr lang="en-US" altLang="ko-KR" dirty="0"/>
              <a:t>Columns </a:t>
            </a:r>
            <a:r>
              <a:rPr lang="ko-KR" altLang="en-US" dirty="0"/>
              <a:t>정보를 바탕으로 배치 하는 방법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C28BC-6096-4A7A-98F2-7DA2C5E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616200"/>
            <a:ext cx="9944100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3213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314FC7AC-CE26-4C8B-8BBC-ADD743ABE3D9}"/>
              </a:ext>
            </a:extLst>
          </p:cNvPr>
          <p:cNvSpPr/>
          <p:nvPr/>
        </p:nvSpPr>
        <p:spPr>
          <a:xfrm>
            <a:off x="6661265" y="1719347"/>
            <a:ext cx="4982095" cy="3458095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2FDE6-7BBC-4FFC-8EE6-DD17F8F5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9" y="457221"/>
            <a:ext cx="5027045" cy="614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D27FD-E738-442A-A4C2-9C35BFFEF693}"/>
              </a:ext>
            </a:extLst>
          </p:cNvPr>
          <p:cNvSpPr txBox="1"/>
          <p:nvPr/>
        </p:nvSpPr>
        <p:spPr>
          <a:xfrm>
            <a:off x="7714211" y="2172392"/>
            <a:ext cx="32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GridLayout</a:t>
            </a:r>
            <a:r>
              <a:rPr lang="ko-KR" altLang="en-US" sz="3200" dirty="0">
                <a:solidFill>
                  <a:schemeClr val="bg1"/>
                </a:solidFill>
              </a:rPr>
              <a:t>과 </a:t>
            </a:r>
            <a:r>
              <a:rPr lang="en-US" altLang="ko-KR" sz="3200" dirty="0" err="1">
                <a:solidFill>
                  <a:schemeClr val="bg1"/>
                </a:solidFill>
              </a:rPr>
              <a:t>StackLayout</a:t>
            </a:r>
            <a:r>
              <a:rPr lang="ko-KR" altLang="en-US" sz="3200" dirty="0">
                <a:solidFill>
                  <a:schemeClr val="bg1"/>
                </a:solidFill>
              </a:rPr>
              <a:t>을 이용해보기</a:t>
            </a:r>
            <a:r>
              <a:rPr lang="en-US" altLang="ko-KR" sz="3200" dirty="0">
                <a:solidFill>
                  <a:schemeClr val="bg1"/>
                </a:solidFill>
              </a:rPr>
              <a:t>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9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StackLayout</a:t>
            </a:r>
            <a:r>
              <a:rPr lang="en-US" altLang="ko-KR" dirty="0">
                <a:solidFill>
                  <a:schemeClr val="bg1"/>
                </a:solidFill>
              </a:rPr>
              <a:t> vs </a:t>
            </a:r>
            <a:r>
              <a:rPr lang="en-US" altLang="ko-KR" dirty="0" err="1">
                <a:solidFill>
                  <a:schemeClr val="bg1"/>
                </a:solidFill>
              </a:rPr>
              <a:t>GridLayout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3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</a:t>
            </a:r>
            <a:r>
              <a:rPr lang="en-US" altLang="ko-KR" dirty="0">
                <a:solidFill>
                  <a:schemeClr val="bg1"/>
                </a:solidFill>
              </a:rPr>
              <a:t> 120 –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</a:t>
            </a: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37087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ED7-C25A-466A-A773-7660923F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버튼이 클릭되었을 때와 같은 상황에서는 아래의 코드처럼 </a:t>
            </a:r>
            <a:r>
              <a:rPr lang="en-US" altLang="ko-KR" dirty="0"/>
              <a:t>C#</a:t>
            </a:r>
            <a:r>
              <a:rPr lang="ko-KR" altLang="en-US" dirty="0"/>
              <a:t>에서 사용되는 이벤트 구문을 통해 처리합니다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4BF55-2C8C-42BF-8DF0-1013BBB3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02E4E-6A50-46F5-B673-24F268A6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998"/>
            <a:ext cx="9810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6971" y="4761771"/>
            <a:ext cx="5332968" cy="66379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기존의 </a:t>
            </a: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 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개발 방식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259781" y="4761772"/>
            <a:ext cx="5332968" cy="1146560"/>
          </a:xfrm>
        </p:spPr>
        <p:txBody>
          <a:bodyPr vert="horz" wrap="square" lIns="143428" tIns="89642" rIns="143428" bIns="89642" rtlCol="0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137" dirty="0" err="1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Xamarin.Forms</a:t>
            </a:r>
            <a:b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</a:br>
            <a:r>
              <a:rPr 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:</a:t>
            </a:r>
            <a:r>
              <a:rPr lang="ko-KR" altLang="en-US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더욱 많은 부분을 공유</a:t>
            </a:r>
            <a:r>
              <a:rPr lang="en-US" altLang="ko-KR" sz="3137" dirty="0">
                <a:latin typeface="청소년서체" panose="02020603020101020101" pitchFamily="18" charset="-127"/>
                <a:ea typeface="청소년서체" panose="02020603020101020101" pitchFamily="18" charset="-127"/>
                <a:cs typeface="Segoe UI Light" charset="0"/>
              </a:rPr>
              <a:t>!</a:t>
            </a:r>
            <a:endParaRPr lang="en-US" sz="3137" dirty="0">
              <a:latin typeface="청소년서체" panose="02020603020101020101" pitchFamily="18" charset="-127"/>
              <a:ea typeface="청소년서체" panose="02020603020101020101" pitchFamily="18" charset="-127"/>
              <a:cs typeface="Segoe UI Light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58775" y="2550076"/>
            <a:ext cx="1757833" cy="671066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8775" y="2610369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iOS C# UI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118291" y="2550076"/>
            <a:ext cx="1761622" cy="67106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06664" y="2620727"/>
            <a:ext cx="178559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Windows C# UI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2342982" y="2550076"/>
            <a:ext cx="1754115" cy="671066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42980" y="2620727"/>
            <a:ext cx="1750328" cy="535837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Android C# UI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558775" y="3248713"/>
            <a:ext cx="5323534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9266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1111759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899753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29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00" name="Oval 99"/>
          <p:cNvSpPr/>
          <p:nvPr/>
        </p:nvSpPr>
        <p:spPr bwMode="auto">
          <a:xfrm>
            <a:off x="4682569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368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5" name="Rectangle 124"/>
          <p:cNvSpPr/>
          <p:nvPr/>
        </p:nvSpPr>
        <p:spPr bwMode="auto">
          <a:xfrm>
            <a:off x="6264887" y="2550077"/>
            <a:ext cx="1757832" cy="132947"/>
          </a:xfrm>
          <a:prstGeom prst="rect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9824403" y="2550077"/>
            <a:ext cx="1761622" cy="13294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8049095" y="2550077"/>
            <a:ext cx="1754115" cy="132947"/>
          </a:xfrm>
          <a:prstGeom prst="rect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264888" y="3248713"/>
            <a:ext cx="5321137" cy="1418362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4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45378" y="3537543"/>
            <a:ext cx="5364237" cy="797396"/>
          </a:xfrm>
          <a:prstGeom prst="rect">
            <a:avLst/>
          </a:prstGeom>
          <a:noFill/>
        </p:spPr>
        <p:txBody>
          <a:bodyPr wrap="square" lIns="179260" tIns="143407" rIns="179260" bIns="143407" rtlCol="0">
            <a:spAutoFit/>
          </a:bodyPr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Shared C# Logic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6817872" y="1741693"/>
            <a:ext cx="654953" cy="654953"/>
          </a:xfrm>
          <a:prstGeom prst="ellipse">
            <a:avLst/>
          </a:prstGeom>
          <a:solidFill>
            <a:srgbClr val="693F9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8605866" y="1739240"/>
            <a:ext cx="654953" cy="654953"/>
          </a:xfrm>
          <a:prstGeom prst="ellipse">
            <a:avLst/>
          </a:prstGeom>
          <a:solidFill>
            <a:srgbClr val="0181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41" y="1892034"/>
            <a:ext cx="280402" cy="337273"/>
          </a:xfrm>
          <a:prstGeom prst="rect">
            <a:avLst/>
          </a:prstGeom>
          <a:solidFill>
            <a:srgbClr val="018172"/>
          </a:solidFill>
        </p:spPr>
      </p:pic>
      <p:sp>
        <p:nvSpPr>
          <p:cNvPr id="113" name="Oval 112"/>
          <p:cNvSpPr/>
          <p:nvPr/>
        </p:nvSpPr>
        <p:spPr bwMode="auto">
          <a:xfrm>
            <a:off x="10388682" y="1749596"/>
            <a:ext cx="654953" cy="654953"/>
          </a:xfrm>
          <a:prstGeom prst="ellips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30" tIns="89630" rIns="33615" bIns="33615" rtlCol="0" anchor="b" anchorCtr="0"/>
          <a:lstStyle/>
          <a:p>
            <a:pPr marL="0" marR="0" lvl="0" indent="0" algn="ctr" defTabSz="9139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8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481" y="1942609"/>
            <a:ext cx="273668" cy="273588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2" name="Rectangle 11"/>
          <p:cNvSpPr/>
          <p:nvPr/>
        </p:nvSpPr>
        <p:spPr>
          <a:xfrm>
            <a:off x="6264888" y="2716301"/>
            <a:ext cx="5321137" cy="5048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Xamarin.Forms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+mn-cs"/>
            </a:endParaRP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36747035-A2A4-4CC6-A0E3-7ECAFE07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7"/>
            <a:ext cx="11655840" cy="899537"/>
          </a:xfrm>
        </p:spPr>
        <p:txBody>
          <a:bodyPr/>
          <a:lstStyle/>
          <a:p>
            <a:r>
              <a:rPr 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 </a:t>
            </a:r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개발 방법 </a:t>
            </a:r>
            <a:endParaRPr 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5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161D0976-77E4-4580-B47E-FADBC9D9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705" y="1840578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ww.clker.com/cliparts/0/9/R/7/v/Y/white-apple-logo-on-black-background-md.png">
            <a:extLst>
              <a:ext uri="{FF2B5EF4-FFF2-40B4-BE49-F238E27FC236}">
                <a16:creationId xmlns:a16="http://schemas.microsoft.com/office/drawing/2014/main" id="{F1E35616-7264-481B-8B22-BF195414F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91" y="1838225"/>
            <a:ext cx="316024" cy="3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5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Platform-specific features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Platform-specific feature</a:t>
            </a:r>
            <a:r>
              <a:rPr lang="ko-KR" altLang="en-US" dirty="0"/>
              <a:t>들은 </a:t>
            </a:r>
            <a:r>
              <a:rPr lang="en-US" altLang="ko-KR" dirty="0"/>
              <a:t>(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전화걸기 기능</a:t>
            </a:r>
            <a:r>
              <a:rPr lang="en-US" altLang="ko-KR" dirty="0"/>
              <a:t>)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구현할 수 없습니다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Platform </a:t>
            </a:r>
            <a:r>
              <a:rPr lang="ko-KR" altLang="en-US" dirty="0"/>
              <a:t>프로젝트에서 구현해야 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C3660-4E0A-467F-B12D-E9A1606A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849" y="3297382"/>
            <a:ext cx="6456302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5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B5A-9616-4177-8799-6E7B98D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추상화 클래스 이용하기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577B-371A-4825-AA56-CF30384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해결하기 위해 </a:t>
            </a:r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abstraction class</a:t>
            </a:r>
            <a:r>
              <a:rPr lang="ko-KR" altLang="en-US" dirty="0"/>
              <a:t>를 선언하고</a:t>
            </a:r>
            <a:r>
              <a:rPr lang="en-US" altLang="ko-KR" dirty="0"/>
              <a:t>, </a:t>
            </a:r>
            <a:r>
              <a:rPr lang="ko-KR" altLang="en-US" dirty="0"/>
              <a:t>이를 각 플랫폼 별 프로젝트에서 구현합니다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36DD8-31D3-47B2-A6F2-B1B71415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53" y="3404234"/>
            <a:ext cx="5819775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9C933-3C6C-4254-8366-89FAD37C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35" y="3075621"/>
            <a:ext cx="3238500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604EE8-EF1C-41E1-8E65-50ACD5EEDE9A}"/>
              </a:ext>
            </a:extLst>
          </p:cNvPr>
          <p:cNvSpPr txBox="1"/>
          <p:nvPr/>
        </p:nvSpPr>
        <p:spPr>
          <a:xfrm>
            <a:off x="1439964" y="5489467"/>
            <a:ext cx="499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Xamarin.Forms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IDialer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인터페이스를 선언합니다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3B89A-75FE-4BD4-9A3D-F1DE485ECD4B}"/>
              </a:ext>
            </a:extLst>
          </p:cNvPr>
          <p:cNvSpPr txBox="1"/>
          <p:nvPr/>
        </p:nvSpPr>
        <p:spPr>
          <a:xfrm>
            <a:off x="7034299" y="5778771"/>
            <a:ext cx="418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각 플랫폼별 프로젝트에서 </a:t>
            </a:r>
            <a:r>
              <a:rPr lang="en-US" altLang="ko-KR" sz="2000" dirty="0"/>
              <a:t>Platform Specific API</a:t>
            </a:r>
            <a:r>
              <a:rPr lang="ko-KR" altLang="en-US" sz="2000" dirty="0"/>
              <a:t>를 이용하여 구현합니다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83EE12-FE32-4841-B9C6-0B373E431A90}"/>
              </a:ext>
            </a:extLst>
          </p:cNvPr>
          <p:cNvCxnSpPr>
            <a:cxnSpLocks/>
          </p:cNvCxnSpPr>
          <p:nvPr/>
        </p:nvCxnSpPr>
        <p:spPr>
          <a:xfrm flipV="1">
            <a:off x="3681152" y="5070764"/>
            <a:ext cx="0" cy="440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9D5A4-ADD8-442E-A671-519EC4F86767}"/>
              </a:ext>
            </a:extLst>
          </p:cNvPr>
          <p:cNvCxnSpPr>
            <a:cxnSpLocks/>
          </p:cNvCxnSpPr>
          <p:nvPr/>
        </p:nvCxnSpPr>
        <p:spPr>
          <a:xfrm flipV="1">
            <a:off x="9118022" y="5439589"/>
            <a:ext cx="0" cy="379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16FDD-BCC1-415C-B8CB-08A59099C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313"/>
            <a:ext cx="6858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3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E76B5-45E4-4ED0-909A-25E9BD0B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6899"/>
            <a:ext cx="8477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5B00A-887F-4B56-A77D-5B1F01467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8260"/>
            <a:ext cx="8829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2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12-F896-46FF-9633-77EE995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Locating dependencies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74020-5C91-486F-87FB-3AB54F46A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58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3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120 – Lab3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전화걸기 기능 구현하기 </a:t>
            </a: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4070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Xamarin.Forms</a:t>
            </a:r>
            <a:r>
              <a:rPr lang="ko-KR" altLang="en-US" dirty="0"/>
              <a:t> 솔루션을 생성하시면 여러개의 프로젝트들이 생성됩니다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52C4-5FAD-4B9C-B1D7-7A246BD4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95" y="2596179"/>
            <a:ext cx="6839210" cy="3580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B3CF2-C7F8-4BEE-9563-239598F45916}"/>
              </a:ext>
            </a:extLst>
          </p:cNvPr>
          <p:cNvSpPr txBox="1"/>
          <p:nvPr/>
        </p:nvSpPr>
        <p:spPr>
          <a:xfrm>
            <a:off x="1267692" y="4856020"/>
            <a:ext cx="18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플랫폼 별 </a:t>
            </a:r>
            <a:endParaRPr lang="en-US" altLang="ko-KR" dirty="0"/>
          </a:p>
          <a:p>
            <a:r>
              <a:rPr lang="ko-KR" altLang="en-US" dirty="0"/>
              <a:t>프로젝트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567055" y="6176963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공통으로 사용할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코드가 담기는 </a:t>
            </a:r>
            <a:r>
              <a:rPr lang="en-US" altLang="ko-KR" dirty="0"/>
              <a:t>PCL/SAP </a:t>
            </a:r>
            <a:r>
              <a:rPr lang="ko-KR" altLang="en-US" dirty="0"/>
              <a:t>프로젝트 </a:t>
            </a:r>
          </a:p>
        </p:txBody>
      </p:sp>
    </p:spTree>
    <p:extLst>
      <p:ext uri="{BB962C8B-B14F-4D97-AF65-F5344CB8AC3E}">
        <p14:creationId xmlns:p14="http://schemas.microsoft.com/office/powerpoint/2010/main" val="15272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B11-C78D-4FEE-BA9B-426B8ACC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구조 </a:t>
            </a:r>
            <a:r>
              <a:rPr lang="en-US" altLang="ko-KR" dirty="0"/>
              <a:t>- PCL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962EF-518B-4F2F-AFD0-95FE0717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UI </a:t>
            </a:r>
            <a:r>
              <a:rPr lang="ko-KR" altLang="en-US" dirty="0"/>
              <a:t>및 </a:t>
            </a:r>
            <a:r>
              <a:rPr lang="en-US" altLang="ko-KR" dirty="0"/>
              <a:t>Logic </a:t>
            </a:r>
            <a:r>
              <a:rPr lang="ko-KR" altLang="en-US" dirty="0"/>
              <a:t>코드는 </a:t>
            </a:r>
            <a:r>
              <a:rPr lang="en-US" altLang="ko-KR" dirty="0"/>
              <a:t>PCL </a:t>
            </a:r>
            <a:r>
              <a:rPr lang="ko-KR" altLang="en-US" dirty="0"/>
              <a:t>프로젝트에 담기게 됩니다</a:t>
            </a:r>
            <a:r>
              <a:rPr lang="en-US" altLang="ko-KR" dirty="0"/>
              <a:t>.  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DCB4A-A1DB-4AE7-998D-E1D425AF2E6E}"/>
              </a:ext>
            </a:extLst>
          </p:cNvPr>
          <p:cNvSpPr txBox="1"/>
          <p:nvPr/>
        </p:nvSpPr>
        <p:spPr>
          <a:xfrm>
            <a:off x="6954983" y="4115407"/>
            <a:ext cx="47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애플리케이션 시작 시에 첫 실행화면을 결정하는 파일인 </a:t>
            </a:r>
            <a:r>
              <a:rPr lang="en-US" altLang="ko-KR" b="1" dirty="0" err="1"/>
              <a:t>App.cs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96CCF-E7F8-4AD8-BA4B-7A637DAA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64" y="2518411"/>
            <a:ext cx="5755026" cy="36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C170-89B9-4000-B602-5E3007EB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9C73-19C6-4184-968D-283C7565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916" y="1847792"/>
            <a:ext cx="5713615" cy="4351338"/>
          </a:xfrm>
        </p:spPr>
        <p:txBody>
          <a:bodyPr/>
          <a:lstStyle/>
          <a:p>
            <a:r>
              <a:rPr lang="en-US" altLang="ko-KR" dirty="0"/>
              <a:t>Xamarin</a:t>
            </a:r>
            <a:r>
              <a:rPr lang="ko-KR" altLang="en-US" dirty="0"/>
              <a:t>으로 애플리케이션 만들 때 필요한 패키지 들은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패키지 매니저에서 다운 받으실 수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프로젝트 선택 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마우스 우클릭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Manage </a:t>
            </a:r>
            <a:r>
              <a:rPr lang="en-US" altLang="ko-KR" dirty="0" err="1"/>
              <a:t>NuGet</a:t>
            </a:r>
            <a:r>
              <a:rPr lang="en-US" altLang="ko-KR" dirty="0"/>
              <a:t> Packages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DBC8D-4124-4E7E-80BB-A9B65FB4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39" y="1690688"/>
            <a:ext cx="4705784" cy="44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8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</a:t>
            </a:r>
            <a:r>
              <a:rPr lang="ko-KR" altLang="en-US" dirty="0"/>
              <a:t>구성요소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Xamarin.Forms</a:t>
            </a:r>
            <a:r>
              <a:rPr lang="ko-KR" altLang="en-US" dirty="0"/>
              <a:t>로 템플릿 프로젝트를 만들 때</a:t>
            </a:r>
            <a:r>
              <a:rPr lang="en-US" altLang="ko-KR" dirty="0"/>
              <a:t>, </a:t>
            </a:r>
            <a:r>
              <a:rPr lang="ko-KR" altLang="en-US" dirty="0"/>
              <a:t>필수적인 요소로 반드시 생성되는 것 두가지가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1163F8-EFB9-4B1C-BCE8-F4F4167B1DDB}"/>
              </a:ext>
            </a:extLst>
          </p:cNvPr>
          <p:cNvSpPr/>
          <p:nvPr/>
        </p:nvSpPr>
        <p:spPr>
          <a:xfrm>
            <a:off x="1923011" y="3236522"/>
            <a:ext cx="3546764" cy="152954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Application</a:t>
            </a:r>
            <a:endParaRPr lang="ko-KR" alt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0F7C4B-E76D-49F1-BA1B-F3B1DD85B486}"/>
              </a:ext>
            </a:extLst>
          </p:cNvPr>
          <p:cNvSpPr/>
          <p:nvPr/>
        </p:nvSpPr>
        <p:spPr>
          <a:xfrm>
            <a:off x="6251171" y="3236523"/>
            <a:ext cx="3546764" cy="15295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Pages</a:t>
            </a:r>
            <a:endParaRPr lang="ko-KR" altLang="en-US" sz="28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C7B89C1-FA90-494D-96F2-8F4153921738}"/>
              </a:ext>
            </a:extLst>
          </p:cNvPr>
          <p:cNvSpPr/>
          <p:nvPr/>
        </p:nvSpPr>
        <p:spPr>
          <a:xfrm>
            <a:off x="1231669" y="5079126"/>
            <a:ext cx="2992582" cy="784774"/>
          </a:xfrm>
          <a:prstGeom prst="wedgeRectCallout">
            <a:avLst>
              <a:gd name="adj1" fmla="val -2870"/>
              <a:gd name="adj2" fmla="val -11333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 </a:t>
            </a:r>
            <a:r>
              <a:rPr lang="ko-KR" altLang="en-US" dirty="0"/>
              <a:t>초기화 용도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E5F6829-6E45-4109-A9D4-05D24EAD5AF8}"/>
              </a:ext>
            </a:extLst>
          </p:cNvPr>
          <p:cNvSpPr/>
          <p:nvPr/>
        </p:nvSpPr>
        <p:spPr>
          <a:xfrm>
            <a:off x="6949439" y="5079126"/>
            <a:ext cx="3539836" cy="784774"/>
          </a:xfrm>
          <a:prstGeom prst="wedgeRectCallout">
            <a:avLst>
              <a:gd name="adj1" fmla="val 6993"/>
              <a:gd name="adj2" fmla="val -10839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각각의 개별 화면을 구성하는 용도</a:t>
            </a:r>
          </a:p>
        </p:txBody>
      </p:sp>
    </p:spTree>
    <p:extLst>
      <p:ext uri="{BB962C8B-B14F-4D97-AF65-F5344CB8AC3E}">
        <p14:creationId xmlns:p14="http://schemas.microsoft.com/office/powerpoint/2010/main" val="22354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2FF075-AD12-4043-AD83-7EFD499C39AD}"/>
              </a:ext>
            </a:extLst>
          </p:cNvPr>
          <p:cNvGrpSpPr/>
          <p:nvPr/>
        </p:nvGrpSpPr>
        <p:grpSpPr>
          <a:xfrm>
            <a:off x="652029" y="953626"/>
            <a:ext cx="9824131" cy="4649152"/>
            <a:chOff x="618778" y="621117"/>
            <a:chExt cx="9824131" cy="46491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961903-2045-4C71-8625-A57FAF6B2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778" y="3385876"/>
              <a:ext cx="8948790" cy="18843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B03F41-3ABD-474C-BA24-54BD2C240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778" y="621117"/>
              <a:ext cx="9824131" cy="22938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DB87CA-0415-415E-86EF-0554F1B79F82}"/>
                </a:ext>
              </a:extLst>
            </p:cNvPr>
            <p:cNvSpPr/>
            <p:nvPr/>
          </p:nvSpPr>
          <p:spPr>
            <a:xfrm>
              <a:off x="3513513" y="621117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41B2F-CB90-4B4B-9869-D18A1CE2E8EA}"/>
                </a:ext>
              </a:extLst>
            </p:cNvPr>
            <p:cNvSpPr/>
            <p:nvPr/>
          </p:nvSpPr>
          <p:spPr>
            <a:xfrm>
              <a:off x="4189856" y="3428049"/>
              <a:ext cx="1729047" cy="46507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139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E8FD08-C678-447B-99B5-016F1D2F5F57}"/>
              </a:ext>
            </a:extLst>
          </p:cNvPr>
          <p:cNvSpPr/>
          <p:nvPr/>
        </p:nvSpPr>
        <p:spPr>
          <a:xfrm>
            <a:off x="3501776" y="3688316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6E0AFD-3FBF-4415-BB0C-B197295EDDD3}"/>
              </a:ext>
            </a:extLst>
          </p:cNvPr>
          <p:cNvSpPr/>
          <p:nvPr/>
        </p:nvSpPr>
        <p:spPr>
          <a:xfrm>
            <a:off x="3501776" y="4593791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AA624-E64E-4E12-9B55-37D93C3F73C2}"/>
              </a:ext>
            </a:extLst>
          </p:cNvPr>
          <p:cNvSpPr/>
          <p:nvPr/>
        </p:nvSpPr>
        <p:spPr>
          <a:xfrm>
            <a:off x="3501776" y="5512725"/>
            <a:ext cx="41182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6D3A4-2E36-41D6-A2C3-2C53F30E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6"/>
          <a:stretch/>
        </p:blipFill>
        <p:spPr>
          <a:xfrm>
            <a:off x="7866112" y="10"/>
            <a:ext cx="4325887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E6744-7EAB-4FD1-BD8B-844791C4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904403" cy="167660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Xamarin.Forms</a:t>
            </a:r>
            <a:r>
              <a:rPr lang="en-US" altLang="ko-KR" dirty="0"/>
              <a:t> Application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0060F-7773-4232-85C7-2E2C43E5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7063835" cy="37854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Application </a:t>
            </a:r>
            <a:r>
              <a:rPr lang="ko-KR" altLang="en-US" sz="2400" dirty="0"/>
              <a:t>클래스에는 애플리케이션의 생명주기를 담당하는 메소드들이 포함되어 있습니다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9C6C29-CD35-4A2D-9624-D8451B239F48}"/>
              </a:ext>
            </a:extLst>
          </p:cNvPr>
          <p:cNvGrpSpPr/>
          <p:nvPr/>
        </p:nvGrpSpPr>
        <p:grpSpPr>
          <a:xfrm>
            <a:off x="799744" y="3610098"/>
            <a:ext cx="2418264" cy="2613721"/>
            <a:chOff x="904247" y="3610098"/>
            <a:chExt cx="2418264" cy="26137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98416F-4132-4F73-9EB3-36F7ECF260DC}"/>
                </a:ext>
              </a:extLst>
            </p:cNvPr>
            <p:cNvSpPr/>
            <p:nvPr/>
          </p:nvSpPr>
          <p:spPr>
            <a:xfrm>
              <a:off x="904247" y="3610098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OnStart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98F7D61-6008-4312-B13C-16FA326882BE}"/>
                </a:ext>
              </a:extLst>
            </p:cNvPr>
            <p:cNvSpPr/>
            <p:nvPr/>
          </p:nvSpPr>
          <p:spPr>
            <a:xfrm>
              <a:off x="904247" y="4529031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OnSleep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440646D-0609-49F2-9901-B7067BA654B0}"/>
                </a:ext>
              </a:extLst>
            </p:cNvPr>
            <p:cNvSpPr/>
            <p:nvPr/>
          </p:nvSpPr>
          <p:spPr>
            <a:xfrm>
              <a:off x="904247" y="5447964"/>
              <a:ext cx="2418264" cy="775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OnResume</a:t>
              </a:r>
              <a:r>
                <a:rPr lang="en-US" altLang="ko-KR" dirty="0"/>
                <a:t>( )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6B297EE-AA4B-4A47-8E41-6DAD11265EB9}"/>
              </a:ext>
            </a:extLst>
          </p:cNvPr>
          <p:cNvSpPr txBox="1"/>
          <p:nvPr/>
        </p:nvSpPr>
        <p:spPr>
          <a:xfrm>
            <a:off x="3501776" y="3684778"/>
            <a:ext cx="392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Application</a:t>
            </a:r>
            <a:r>
              <a:rPr lang="ko-KR" altLang="en-US" dirty="0"/>
              <a:t>을 초기화 하거나 데이터를 다시 로드하는데 사용됩니다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F0E1-D467-42C6-8D21-0988129103D2}"/>
              </a:ext>
            </a:extLst>
          </p:cNvPr>
          <p:cNvSpPr txBox="1"/>
          <p:nvPr/>
        </p:nvSpPr>
        <p:spPr>
          <a:xfrm>
            <a:off x="3501776" y="4593792"/>
            <a:ext cx="411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변경사항을 저장하거나 상태를 유지하는데 사용됩니다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0A36-D8FF-4A83-AE82-0AF11FDE4559}"/>
              </a:ext>
            </a:extLst>
          </p:cNvPr>
          <p:cNvSpPr txBox="1"/>
          <p:nvPr/>
        </p:nvSpPr>
        <p:spPr>
          <a:xfrm>
            <a:off x="3548159" y="5651619"/>
            <a:ext cx="411822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/>
              <a:t>데이터를 리프레쉬 하는데 사용됩니다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Demo #3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구조 및 </a:t>
            </a:r>
            <a:r>
              <a:rPr lang="en-US" altLang="ko-KR" dirty="0" err="1">
                <a:solidFill>
                  <a:schemeClr val="bg1"/>
                </a:solidFill>
              </a:rPr>
              <a:t>NuGet</a:t>
            </a:r>
            <a:r>
              <a:rPr lang="en-US" altLang="ko-KR" dirty="0">
                <a:solidFill>
                  <a:schemeClr val="bg1"/>
                </a:solidFill>
              </a:rPr>
              <a:t> Package Manger </a:t>
            </a:r>
            <a:r>
              <a:rPr lang="ko-KR" altLang="en-US" dirty="0">
                <a:solidFill>
                  <a:schemeClr val="bg1"/>
                </a:solidFill>
              </a:rPr>
              <a:t>살펴보기</a:t>
            </a:r>
          </a:p>
        </p:txBody>
      </p:sp>
    </p:spTree>
    <p:extLst>
      <p:ext uri="{BB962C8B-B14F-4D97-AF65-F5344CB8AC3E}">
        <p14:creationId xmlns:p14="http://schemas.microsoft.com/office/powerpoint/2010/main" val="122032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551</Words>
  <Application>Microsoft Office PowerPoint</Application>
  <PresentationFormat>Widescreen</PresentationFormat>
  <Paragraphs>114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WHITE TEMPLATE</vt:lpstr>
      <vt:lpstr>[XAM 120] Xamarin.Forms 소개</vt:lpstr>
      <vt:lpstr>Xamarin 개발 방법 </vt:lpstr>
      <vt:lpstr>프로젝트 구조</vt:lpstr>
      <vt:lpstr>프로젝트 구조 - PCL</vt:lpstr>
      <vt:lpstr>NuGet 패키지 </vt:lpstr>
      <vt:lpstr>Xamarin.Forms 구성요소</vt:lpstr>
      <vt:lpstr>PowerPoint Presentation</vt:lpstr>
      <vt:lpstr>Xamarin.Forms Application</vt:lpstr>
      <vt:lpstr>Demo #3</vt:lpstr>
      <vt:lpstr>실습 120 – Lab1</vt:lpstr>
      <vt:lpstr>UI 만들기 </vt:lpstr>
      <vt:lpstr>Pages</vt:lpstr>
      <vt:lpstr>Views</vt:lpstr>
      <vt:lpstr>Layout</vt:lpstr>
      <vt:lpstr>Grid Layout 이란</vt:lpstr>
      <vt:lpstr>PowerPoint Presentation</vt:lpstr>
      <vt:lpstr>Demo #4</vt:lpstr>
      <vt:lpstr>실습 120 – Lab2</vt:lpstr>
      <vt:lpstr>이벤트 처리</vt:lpstr>
      <vt:lpstr>Platform-specific features </vt:lpstr>
      <vt:lpstr>추상화 클래스 이용하기 </vt:lpstr>
      <vt:lpstr>Locating dependencies</vt:lpstr>
      <vt:lpstr>Locating dependencies</vt:lpstr>
      <vt:lpstr>Locating dependencies</vt:lpstr>
      <vt:lpstr>Locating dependencies</vt:lpstr>
      <vt:lpstr>실습 120 – Lab3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33</cp:revision>
  <dcterms:created xsi:type="dcterms:W3CDTF">2017-03-17T11:14:09Z</dcterms:created>
  <dcterms:modified xsi:type="dcterms:W3CDTF">2017-03-26T10:44:45Z</dcterms:modified>
</cp:coreProperties>
</file>