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462" r:id="rId4"/>
    <p:sldId id="475" r:id="rId5"/>
    <p:sldId id="476" r:id="rId6"/>
    <p:sldId id="474" r:id="rId7"/>
    <p:sldId id="466" r:id="rId8"/>
    <p:sldId id="459" r:id="rId9"/>
    <p:sldId id="467" r:id="rId10"/>
    <p:sldId id="468" r:id="rId11"/>
    <p:sldId id="469" r:id="rId12"/>
    <p:sldId id="470" r:id="rId13"/>
    <p:sldId id="471" r:id="rId14"/>
    <p:sldId id="472" r:id="rId15"/>
    <p:sldId id="456" r:id="rId16"/>
    <p:sldId id="473" r:id="rId17"/>
    <p:sldId id="458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84805" autoAdjust="0"/>
  </p:normalViewPr>
  <p:slideViewPr>
    <p:cSldViewPr showGuides="1">
      <p:cViewPr varScale="1">
        <p:scale>
          <a:sx n="115" d="100"/>
          <a:sy n="115" d="100"/>
        </p:scale>
        <p:origin x="1656" y="200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01000" cy="1371600"/>
          </a:xfrm>
        </p:spPr>
        <p:txBody>
          <a:bodyPr/>
          <a:lstStyle/>
          <a:p>
            <a:pPr algn="ctr"/>
            <a:r>
              <a:rPr lang="en-US" dirty="0">
                <a:latin typeface="Times"/>
                <a:cs typeface="Times"/>
              </a:rPr>
              <a:t>Machine Learning  Algorithm </a:t>
            </a:r>
            <a:br>
              <a:rPr lang="en-US" dirty="0">
                <a:latin typeface="Times"/>
                <a:cs typeface="Times"/>
              </a:rPr>
            </a:br>
            <a:r>
              <a:rPr lang="en-US" dirty="0">
                <a:latin typeface="Times"/>
                <a:cs typeface="Times"/>
              </a:rPr>
              <a:t>in Loan Repayment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876800"/>
            <a:ext cx="6858000" cy="1828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Presenter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Weixi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Liu,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Yixuan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Jiao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                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Xie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Tian, Fengrui Zhang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                            12/13/2018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6096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3: Random Forests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7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4: Support Vector Machines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11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5: Decision Tree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12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9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6: Neural Network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7620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Comparison 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7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14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016056-6E43-AF4E-8B41-72E114C3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51477"/>
              </p:ext>
            </p:extLst>
          </p:nvPr>
        </p:nvGraphicFramePr>
        <p:xfrm>
          <a:off x="457200" y="1397000"/>
          <a:ext cx="8001000" cy="28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13589321"/>
                    </a:ext>
                  </a:extLst>
                </a:gridCol>
                <a:gridCol w="1132394">
                  <a:extLst>
                    <a:ext uri="{9D8B030D-6E8A-4147-A177-3AD203B41FA5}">
                      <a16:colId xmlns:a16="http://schemas.microsoft.com/office/drawing/2014/main" val="240561993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42098558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79429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610945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70561418"/>
                    </a:ext>
                  </a:extLst>
                </a:gridCol>
              </a:tblGrid>
              <a:tr h="7252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8029"/>
                  </a:ext>
                </a:extLst>
              </a:tr>
              <a:tr h="858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98207"/>
                  </a:ext>
                </a:extLst>
              </a:tr>
              <a:tr h="1226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 Sample with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8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7620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15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52038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[1] Peter </a:t>
            </a:r>
            <a:r>
              <a:rPr lang="en-US" dirty="0" err="1"/>
              <a:t>Flach</a:t>
            </a:r>
            <a:r>
              <a:rPr lang="en-US" dirty="0"/>
              <a:t>, Cambridge University Press. The Art and Science of Algorithms That Make Sense of Data</a:t>
            </a:r>
          </a:p>
          <a:p>
            <a:r>
              <a:rPr lang="en-US" dirty="0"/>
              <a:t>[2] </a:t>
            </a:r>
            <a:r>
              <a:rPr lang="en-US" dirty="0" err="1"/>
              <a:t>Kyumin</a:t>
            </a:r>
            <a:r>
              <a:rPr lang="en-US" dirty="0"/>
              <a:t> Lee, Worcester Polytechnic Institute Lecture Slides: CS539 Machine Learning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8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16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86407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Thank you!</a:t>
            </a:r>
          </a:p>
          <a:p>
            <a:pPr marL="0" indent="0" algn="ctr">
              <a:buNone/>
            </a:pPr>
            <a:r>
              <a:rPr lang="en-US" sz="3600" b="1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8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17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606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</a:t>
            </a:r>
            <a:r>
              <a:rPr lang="en-US" dirty="0" err="1">
                <a:latin typeface="Times"/>
                <a:cs typeface="Times"/>
              </a:rPr>
              <a:t>LendingClub</a:t>
            </a:r>
            <a:r>
              <a:rPr lang="en-US" dirty="0">
                <a:latin typeface="Times"/>
                <a:cs typeface="Times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LendingClub</a:t>
            </a:r>
            <a:r>
              <a:rPr lang="en-US" sz="2800" dirty="0"/>
              <a:t> is a US peer-to-peer lending company, which operates an online lending platform. In Exchange for returns, investors purchase notes backed by payments made on loans. </a:t>
            </a:r>
          </a:p>
          <a:p>
            <a:pPr marL="0" indent="0">
              <a:buNone/>
            </a:pPr>
            <a:r>
              <a:rPr lang="en-US" sz="2800" dirty="0"/>
              <a:t>Our target is to investigate company money lending decision according to the feather of each client.</a:t>
            </a: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215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i="1" dirty="0"/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Column: Include 136 client feathers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Row: Over 60,000 lending records last 10 years 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Label: Payment status, “Good” or “bad”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3713"/>
            <a:ext cx="9144000" cy="24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 distribution?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D03DC-4633-F44B-8371-0A250EBB6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5" y="1524000"/>
            <a:ext cx="8030389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902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 distribution?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BC29A-1D39-4047-AF31-7819CDFD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0" y="1524000"/>
            <a:ext cx="8090280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690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136"/>
            <a:ext cx="8229600" cy="48636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1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st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Process nan-value</a:t>
            </a:r>
          </a:p>
          <a:p>
            <a:pPr marL="0" indent="0">
              <a:buNone/>
            </a:pP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       </a:t>
            </a: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Delete column with large proportion empty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Data imputation by column average value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2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nd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Create dummy variables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3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rd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Check variables correlation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Delete high correlated variables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Delete zero correlated variables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4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th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Apply dimensional reduction tool (PCA)</a:t>
            </a:r>
          </a:p>
          <a:p>
            <a:pPr marL="0" indent="0">
              <a:buNone/>
            </a:pP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r>
              <a:rPr lang="en-US" dirty="0"/>
              <a:t>/14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589" y="1447800"/>
            <a:ext cx="21980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8027307" y="20574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1653" y="2743200"/>
            <a:ext cx="10599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136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8027307" y="33528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7526" y="3962400"/>
            <a:ext cx="768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67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8027305" y="45720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7526" y="5181600"/>
            <a:ext cx="768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44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34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136"/>
            <a:ext cx="8229600" cy="48636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5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th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Data down Balance</a:t>
            </a:r>
          </a:p>
          <a:p>
            <a:pPr marL="0" indent="0">
              <a:buNone/>
            </a:pP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       </a:t>
            </a: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Original contains 13000K “good” and 2000K “bad” records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 Random pick 50K </a:t>
            </a:r>
            <a:r>
              <a:rPr lang="zh-CN" altLang="en-US" dirty="0">
                <a:latin typeface="Times"/>
                <a:ea typeface="Wingdings"/>
                <a:cs typeface="Times"/>
                <a:sym typeface="Wingdings"/>
              </a:rPr>
              <a:t>“</a:t>
            </a:r>
            <a:r>
              <a:rPr lang="en-US" altLang="zh-CN" dirty="0">
                <a:latin typeface="Times"/>
                <a:ea typeface="Wingdings"/>
                <a:cs typeface="Times"/>
                <a:sym typeface="Wingdings"/>
              </a:rPr>
              <a:t>good</a:t>
            </a:r>
            <a:r>
              <a:rPr lang="zh-CN" altLang="en-US" dirty="0">
                <a:latin typeface="Times"/>
                <a:ea typeface="Wingdings"/>
                <a:cs typeface="Times"/>
                <a:sym typeface="Wingdings"/>
              </a:rPr>
              <a:t>”</a:t>
            </a:r>
            <a:r>
              <a:rPr lang="en-US" altLang="zh-CN" dirty="0">
                <a:latin typeface="Times"/>
                <a:ea typeface="Wingdings"/>
                <a:cs typeface="Times"/>
                <a:sym typeface="Wingdings"/>
              </a:rPr>
              <a:t> and 50K “bad” as training data</a:t>
            </a:r>
            <a:endParaRPr lang="en-US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7733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1: Logistic Regression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6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2: k-Nearest Neighbors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59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10651</TotalTime>
  <Words>330</Words>
  <Application>Microsoft Macintosh PowerPoint</Application>
  <PresentationFormat>On-screen Show (4:3)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</vt:lpstr>
      <vt:lpstr>Times New Roman</vt:lpstr>
      <vt:lpstr>Verdana</vt:lpstr>
      <vt:lpstr>Wingdings</vt:lpstr>
      <vt:lpstr>WPI-White</vt:lpstr>
      <vt:lpstr>Machine Learning  Algorithm  in Loan Repayment </vt:lpstr>
      <vt:lpstr>What is LendingClub?</vt:lpstr>
      <vt:lpstr>What is our Dataset?</vt:lpstr>
      <vt:lpstr>What is our data distribution?</vt:lpstr>
      <vt:lpstr>What is our data distribution?</vt:lpstr>
      <vt:lpstr>Data Preprocessing</vt:lpstr>
      <vt:lpstr>Data Preprocessing</vt:lpstr>
      <vt:lpstr>Algorithm 1: Logistic Regression</vt:lpstr>
      <vt:lpstr>Algorithm 2: k-Nearest Neighbors</vt:lpstr>
      <vt:lpstr>Algorithm 3: Random Forests</vt:lpstr>
      <vt:lpstr>Algorithm 4: Support Vector Machines</vt:lpstr>
      <vt:lpstr>Algorithm 5: Decision Tree</vt:lpstr>
      <vt:lpstr>Algorithm 6: Neural Network</vt:lpstr>
      <vt:lpstr>Comparison </vt:lpstr>
      <vt:lpstr>Future Work</vt:lpstr>
      <vt:lpstr>Reference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Fengrui Zhang</dc:creator>
  <cp:lastModifiedBy>Zhang, Fengrui</cp:lastModifiedBy>
  <cp:revision>1317</cp:revision>
  <dcterms:created xsi:type="dcterms:W3CDTF">2016-10-10T17:55:03Z</dcterms:created>
  <dcterms:modified xsi:type="dcterms:W3CDTF">2018-12-08T16:34:48Z</dcterms:modified>
</cp:coreProperties>
</file>