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322" r:id="rId3"/>
    <p:sldId id="462" r:id="rId4"/>
    <p:sldId id="466" r:id="rId5"/>
    <p:sldId id="459" r:id="rId6"/>
    <p:sldId id="467" r:id="rId7"/>
    <p:sldId id="468" r:id="rId8"/>
    <p:sldId id="469" r:id="rId9"/>
    <p:sldId id="470" r:id="rId10"/>
    <p:sldId id="471" r:id="rId11"/>
    <p:sldId id="472" r:id="rId12"/>
    <p:sldId id="456" r:id="rId13"/>
    <p:sldId id="473" r:id="rId14"/>
    <p:sldId id="458" r:id="rId15"/>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960">
          <p15:clr>
            <a:srgbClr val="A4A3A4"/>
          </p15:clr>
        </p15:guide>
        <p15:guide id="3" orient="horz" pos="3888">
          <p15:clr>
            <a:srgbClr val="A4A3A4"/>
          </p15:clr>
        </p15:guide>
        <p15:guide id="4" pos="288">
          <p15:clr>
            <a:srgbClr val="A4A3A4"/>
          </p15:clr>
        </p15:guide>
        <p15:guide id="5"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D95"/>
    <a:srgbClr val="46A0DC"/>
    <a:srgbClr val="B7A079"/>
    <a:srgbClr val="2C6A8C"/>
    <a:srgbClr val="000000"/>
    <a:srgbClr val="FFFFFF"/>
    <a:srgbClr val="6D6D6D"/>
    <a:srgbClr val="AB192D"/>
    <a:srgbClr val="C4122F"/>
    <a:srgbClr val="B2B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0" autoAdjust="0"/>
    <p:restoredTop sz="84830" autoAdjust="0"/>
  </p:normalViewPr>
  <p:slideViewPr>
    <p:cSldViewPr showGuides="1">
      <p:cViewPr varScale="1">
        <p:scale>
          <a:sx n="94" d="100"/>
          <a:sy n="94" d="100"/>
        </p:scale>
        <p:origin x="1572" y="90"/>
      </p:cViewPr>
      <p:guideLst>
        <p:guide orient="horz" pos="720"/>
        <p:guide orient="horz" pos="960"/>
        <p:guide orient="horz" pos="3888"/>
        <p:guide pos="288"/>
        <p:guide pos="5472"/>
      </p:guideLst>
    </p:cSldViewPr>
  </p:slideViewPr>
  <p:outlineViewPr>
    <p:cViewPr>
      <p:scale>
        <a:sx n="33" d="100"/>
        <a:sy n="33" d="100"/>
      </p:scale>
      <p:origin x="16" y="6316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0449CD-19C8-44C0-A36B-1667EDB1312B}" type="datetimeFigureOut">
              <a:rPr lang="en-US" smtClean="0"/>
              <a:t>11/17/2018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7A2D6-6A74-4789-8A27-67CDFFE8E463}" type="slidenum">
              <a:rPr lang="en-US" smtClean="0"/>
              <a:t>‹#›</a:t>
            </a:fld>
            <a:endParaRPr lang="en-US"/>
          </a:p>
        </p:txBody>
      </p:sp>
    </p:spTree>
    <p:extLst>
      <p:ext uri="{BB962C8B-B14F-4D97-AF65-F5344CB8AC3E}">
        <p14:creationId xmlns:p14="http://schemas.microsoft.com/office/powerpoint/2010/main" val="2909079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C511E-AA3B-43E3-B946-406AB5E4C4BB}" type="datetimeFigureOut">
              <a:rPr lang="en-US" smtClean="0"/>
              <a:pPr/>
              <a:t>11/17/2018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4A049-8685-4352-9DC2-828F08FD542B}" type="slidenum">
              <a:rPr lang="en-US" smtClean="0"/>
              <a:pPr/>
              <a:t>‹#›</a:t>
            </a:fld>
            <a:endParaRPr lang="en-US"/>
          </a:p>
        </p:txBody>
      </p:sp>
    </p:spTree>
    <p:extLst>
      <p:ext uri="{BB962C8B-B14F-4D97-AF65-F5344CB8AC3E}">
        <p14:creationId xmlns:p14="http://schemas.microsoft.com/office/powerpoint/2010/main" val="54425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holarpedia.org/article/Computational_intelligenc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Ensemble learning is a very important technic in machine learning,</a:t>
            </a:r>
            <a:r>
              <a:rPr lang="en-US" baseline="0" dirty="0" smtClean="0"/>
              <a:t> and it is also widely used in industry field because of the good performance on predictions. However, the reason why it works so well is rarely understood. So our project aims to figure out the </a:t>
            </a:r>
            <a:r>
              <a:rPr lang="en-US" sz="1200" kern="1200" dirty="0" smtClean="0">
                <a:solidFill>
                  <a:schemeClr val="tx1"/>
                </a:solidFill>
                <a:latin typeface="+mn-lt"/>
                <a:ea typeface="+mn-ea"/>
                <a:cs typeface="+mn-cs"/>
              </a:rPr>
              <a:t>mysterious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parts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of</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ensemble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learning</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and</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we also hope to eventually</a:t>
            </a:r>
            <a:r>
              <a:rPr lang="en-US" altLang="zh-CN" sz="1200" kern="1200" baseline="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develop</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some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theorems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that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support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ensemble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learning.</a:t>
            </a:r>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1</a:t>
            </a:fld>
            <a:endParaRPr lang="en-US"/>
          </a:p>
        </p:txBody>
      </p:sp>
    </p:spTree>
    <p:extLst>
      <p:ext uri="{BB962C8B-B14F-4D97-AF65-F5344CB8AC3E}">
        <p14:creationId xmlns:p14="http://schemas.microsoft.com/office/powerpoint/2010/main" val="2970527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10</a:t>
            </a:fld>
            <a:endParaRPr lang="en-US"/>
          </a:p>
        </p:txBody>
      </p:sp>
    </p:spTree>
    <p:extLst>
      <p:ext uri="{BB962C8B-B14F-4D97-AF65-F5344CB8AC3E}">
        <p14:creationId xmlns:p14="http://schemas.microsoft.com/office/powerpoint/2010/main" val="4355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11</a:t>
            </a:fld>
            <a:endParaRPr lang="en-US"/>
          </a:p>
        </p:txBody>
      </p:sp>
    </p:spTree>
    <p:extLst>
      <p:ext uri="{BB962C8B-B14F-4D97-AF65-F5344CB8AC3E}">
        <p14:creationId xmlns:p14="http://schemas.microsoft.com/office/powerpoint/2010/main" val="2920361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12</a:t>
            </a:fld>
            <a:endParaRPr lang="en-US"/>
          </a:p>
        </p:txBody>
      </p:sp>
    </p:spTree>
    <p:extLst>
      <p:ext uri="{BB962C8B-B14F-4D97-AF65-F5344CB8AC3E}">
        <p14:creationId xmlns:p14="http://schemas.microsoft.com/office/powerpoint/2010/main" val="44456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13</a:t>
            </a:fld>
            <a:endParaRPr lang="en-US"/>
          </a:p>
        </p:txBody>
      </p:sp>
    </p:spTree>
    <p:extLst>
      <p:ext uri="{BB962C8B-B14F-4D97-AF65-F5344CB8AC3E}">
        <p14:creationId xmlns:p14="http://schemas.microsoft.com/office/powerpoint/2010/main" val="69538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2</a:t>
            </a:fld>
            <a:endParaRPr lang="en-US"/>
          </a:p>
        </p:txBody>
      </p:sp>
    </p:spTree>
    <p:extLst>
      <p:ext uri="{BB962C8B-B14F-4D97-AF65-F5344CB8AC3E}">
        <p14:creationId xmlns:p14="http://schemas.microsoft.com/office/powerpoint/2010/main" val="375003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3</a:t>
            </a:fld>
            <a:endParaRPr lang="en-US"/>
          </a:p>
        </p:txBody>
      </p:sp>
    </p:spTree>
    <p:extLst>
      <p:ext uri="{BB962C8B-B14F-4D97-AF65-F5344CB8AC3E}">
        <p14:creationId xmlns:p14="http://schemas.microsoft.com/office/powerpoint/2010/main" val="378287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4</a:t>
            </a:fld>
            <a:endParaRPr lang="en-US"/>
          </a:p>
        </p:txBody>
      </p:sp>
    </p:spTree>
    <p:extLst>
      <p:ext uri="{BB962C8B-B14F-4D97-AF65-F5344CB8AC3E}">
        <p14:creationId xmlns:p14="http://schemas.microsoft.com/office/powerpoint/2010/main" val="317392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5</a:t>
            </a:fld>
            <a:endParaRPr lang="en-US"/>
          </a:p>
        </p:txBody>
      </p:sp>
    </p:spTree>
    <p:extLst>
      <p:ext uri="{BB962C8B-B14F-4D97-AF65-F5344CB8AC3E}">
        <p14:creationId xmlns:p14="http://schemas.microsoft.com/office/powerpoint/2010/main" val="318756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6</a:t>
            </a:fld>
            <a:endParaRPr lang="en-US"/>
          </a:p>
        </p:txBody>
      </p:sp>
    </p:spTree>
    <p:extLst>
      <p:ext uri="{BB962C8B-B14F-4D97-AF65-F5344CB8AC3E}">
        <p14:creationId xmlns:p14="http://schemas.microsoft.com/office/powerpoint/2010/main" val="140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7</a:t>
            </a:fld>
            <a:endParaRPr lang="en-US"/>
          </a:p>
        </p:txBody>
      </p:sp>
    </p:spTree>
    <p:extLst>
      <p:ext uri="{BB962C8B-B14F-4D97-AF65-F5344CB8AC3E}">
        <p14:creationId xmlns:p14="http://schemas.microsoft.com/office/powerpoint/2010/main" val="118419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8</a:t>
            </a:fld>
            <a:endParaRPr lang="en-US"/>
          </a:p>
        </p:txBody>
      </p:sp>
    </p:spTree>
    <p:extLst>
      <p:ext uri="{BB962C8B-B14F-4D97-AF65-F5344CB8AC3E}">
        <p14:creationId xmlns:p14="http://schemas.microsoft.com/office/powerpoint/2010/main" val="340892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Ensemble learning </a:t>
            </a:r>
            <a:r>
              <a:rPr lang="en-US" sz="1200" kern="1200" dirty="0" smtClean="0">
                <a:solidFill>
                  <a:schemeClr val="tx1"/>
                </a:solidFill>
                <a:effectLst/>
                <a:latin typeface="+mn-lt"/>
                <a:ea typeface="+mn-ea"/>
                <a:cs typeface="+mn-cs"/>
              </a:rPr>
              <a:t>is the process by which multiple models, such as classifiers or experts, are strategically generated and combined to solve a particular </a:t>
            </a:r>
            <a:r>
              <a:rPr lang="en-US" sz="1200" u="sng" kern="1200" dirty="0" smtClean="0">
                <a:solidFill>
                  <a:schemeClr val="tx1"/>
                </a:solidFill>
                <a:effectLst/>
                <a:latin typeface="+mn-lt"/>
                <a:ea typeface="+mn-ea"/>
                <a:cs typeface="+mn-cs"/>
                <a:hlinkClick r:id="rId3" tooltip="Computational intelligence"/>
              </a:rPr>
              <a:t>computational intelligence</a:t>
            </a:r>
            <a:r>
              <a:rPr lang="en-US" sz="1200" kern="1200" dirty="0" smtClean="0">
                <a:solidFill>
                  <a:schemeClr val="tx1"/>
                </a:solidFill>
                <a:effectLst/>
                <a:latin typeface="+mn-lt"/>
                <a:ea typeface="+mn-ea"/>
                <a:cs typeface="+mn-cs"/>
              </a:rPr>
              <a:t> problem. For example, it can be used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text mining, recommendation system, etc.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10"/>
          </p:nvPr>
        </p:nvSpPr>
        <p:spPr/>
        <p:txBody>
          <a:bodyPr/>
          <a:lstStyle/>
          <a:p>
            <a:fld id="{78E4A049-8685-4352-9DC2-828F08FD542B}" type="slidenum">
              <a:rPr lang="en-US" smtClean="0"/>
              <a:pPr/>
              <a:t>9</a:t>
            </a:fld>
            <a:endParaRPr lang="en-US"/>
          </a:p>
        </p:txBody>
      </p:sp>
    </p:spTree>
    <p:extLst>
      <p:ext uri="{BB962C8B-B14F-4D97-AF65-F5344CB8AC3E}">
        <p14:creationId xmlns:p14="http://schemas.microsoft.com/office/powerpoint/2010/main" val="3465811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greyWatermark-20.png"/>
          <p:cNvPicPr>
            <a:picLocks noChangeAspect="1"/>
          </p:cNvPicPr>
          <p:nvPr userDrawn="1"/>
        </p:nvPicPr>
        <p:blipFill>
          <a:blip r:embed="rId2" cstate="print"/>
          <a:stretch>
            <a:fillRect/>
          </a:stretch>
        </p:blipFill>
        <p:spPr>
          <a:xfrm>
            <a:off x="5185590" y="2981885"/>
            <a:ext cx="3958410" cy="3876115"/>
          </a:xfrm>
          <a:prstGeom prst="rect">
            <a:avLst/>
          </a:prstGeom>
        </p:spPr>
      </p:pic>
      <p:sp>
        <p:nvSpPr>
          <p:cNvPr id="2" name="Title 1"/>
          <p:cNvSpPr>
            <a:spLocks noGrp="1"/>
          </p:cNvSpPr>
          <p:nvPr>
            <p:ph type="ctrTitle"/>
          </p:nvPr>
        </p:nvSpPr>
        <p:spPr>
          <a:xfrm>
            <a:off x="457200" y="2286000"/>
            <a:ext cx="6858000" cy="1524000"/>
          </a:xfrm>
        </p:spPr>
        <p:txBody>
          <a:bodyPr>
            <a:noAutofit/>
          </a:bodyPr>
          <a:lstStyle>
            <a:lvl1pPr>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3"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3400" y="990600"/>
            <a:ext cx="2743200" cy="889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Picture Placeholder 5"/>
          <p:cNvSpPr>
            <a:spLocks noGrp="1"/>
          </p:cNvSpPr>
          <p:nvPr>
            <p:ph type="pic" sz="quarter" idx="12"/>
          </p:nvPr>
        </p:nvSpPr>
        <p:spPr>
          <a:xfrm>
            <a:off x="457200" y="1524000"/>
            <a:ext cx="5867400" cy="4648200"/>
          </a:xfrm>
        </p:spPr>
        <p:txBody>
          <a:bodyPr/>
          <a:lstStyle/>
          <a:p>
            <a:r>
              <a:rPr lang="en-US" smtClean="0"/>
              <a:t>Click icon to add picture</a:t>
            </a:r>
            <a:endParaRPr lang="en-US"/>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249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62225" y="1433513"/>
            <a:ext cx="4019550" cy="3990975"/>
          </a:xfrm>
          <a:prstGeom prst="rect">
            <a:avLst/>
          </a:prstGeom>
        </p:spPr>
      </p:pic>
    </p:spTree>
    <p:extLst>
      <p:ext uri="{BB962C8B-B14F-4D97-AF65-F5344CB8AC3E}">
        <p14:creationId xmlns:p14="http://schemas.microsoft.com/office/powerpoint/2010/main" val="94325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352" y="986500"/>
            <a:ext cx="2743200" cy="8869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ctrTitle"/>
          </p:nvPr>
        </p:nvSpPr>
        <p:spPr>
          <a:xfrm>
            <a:off x="457200" y="2286000"/>
            <a:ext cx="6858000" cy="1524000"/>
          </a:xfrm>
        </p:spPr>
        <p:txBody>
          <a:bodyPr>
            <a:noAutofit/>
          </a:bodyPr>
          <a:lstStyle>
            <a:lvl1pPr>
              <a:defRPr sz="4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038600"/>
            <a:ext cx="6858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84648" y="2980944"/>
            <a:ext cx="3959371" cy="3877055"/>
          </a:xfrm>
          <a:prstGeom prst="rect">
            <a:avLst/>
          </a:prstGeom>
        </p:spPr>
      </p:pic>
    </p:spTree>
    <p:extLst>
      <p:ext uri="{BB962C8B-B14F-4D97-AF65-F5344CB8AC3E}">
        <p14:creationId xmlns:p14="http://schemas.microsoft.com/office/powerpoint/2010/main" val="316306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0" name="Picture 9" descr="greyWatermark-20.png"/>
          <p:cNvPicPr>
            <a:picLocks noChangeAspect="1"/>
          </p:cNvPicPr>
          <p:nvPr userDrawn="1"/>
        </p:nvPicPr>
        <p:blipFill>
          <a:blip r:embed="rId2" cstate="print"/>
          <a:stretch>
            <a:fillRect/>
          </a:stretch>
        </p:blipFill>
        <p:spPr>
          <a:xfrm>
            <a:off x="5185590" y="2981885"/>
            <a:ext cx="3958410" cy="3876115"/>
          </a:xfrm>
          <a:prstGeom prst="rect">
            <a:avLst/>
          </a:prstGeom>
        </p:spPr>
      </p:pic>
      <p:sp>
        <p:nvSpPr>
          <p:cNvPr id="7" name="Rectangle 6"/>
          <p:cNvSpPr/>
          <p:nvPr/>
        </p:nvSpPr>
        <p:spPr>
          <a:xfrm>
            <a:off x="0" y="0"/>
            <a:ext cx="9144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447800"/>
            <a:ext cx="6858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62000" y="31242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9"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2"/>
                </a:solidFill>
              </a:defRPr>
            </a:lvl1pPr>
          </a:lstStyle>
          <a:p>
            <a:endParaRPr lang="en-US"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smtClean="0"/>
              <a:t>Click to edit Master title style</a:t>
            </a:r>
            <a:endParaRPr lang="en-US" dirty="0"/>
          </a:p>
        </p:txBody>
      </p:sp>
      <p:sp>
        <p:nvSpPr>
          <p:cNvPr id="14" name="Rectangle 6"/>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7" name="Rectangle 19"/>
          <p:cNvSpPr>
            <a:spLocks noGrp="1"/>
          </p:cNvSpPr>
          <p:nvPr>
            <p:ph type="ftr" sz="quarter" idx="11"/>
          </p:nvPr>
        </p:nvSpPr>
        <p:spPr/>
        <p:txBody>
          <a:bodyPr/>
          <a:lstStyle/>
          <a:p>
            <a:endParaRPr lang="en-US" dirty="0"/>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411570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2000" y="1676400"/>
            <a:ext cx="36576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36576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dirty="0"/>
          </a:p>
        </p:txBody>
      </p:sp>
      <p:sp>
        <p:nvSpPr>
          <p:cNvPr id="6"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62000" y="1496736"/>
            <a:ext cx="36576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1496736"/>
            <a:ext cx="36576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dirty="0"/>
          </a:p>
        </p:txBody>
      </p:sp>
      <p:sp>
        <p:nvSpPr>
          <p:cNvPr id="4"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391656"/>
            <a:ext cx="459297" cy="365125"/>
          </a:xfrm>
        </p:spPr>
        <p:txBody>
          <a:bodyPr/>
          <a:lstStyle/>
          <a:p>
            <a:fld id="{BFEBEB0A-9E3D-4B14-9782-E2AE3DA60D96}" type="slidenum">
              <a:rPr lang="en-US" smtClean="0"/>
              <a:pPr/>
              <a:t>‹#›</a:t>
            </a:fld>
            <a:endParaRPr lang="en-US" dirty="0"/>
          </a:p>
        </p:txBody>
      </p:sp>
      <p:sp>
        <p:nvSpPr>
          <p:cNvPr id="3"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3392782" y="1524000"/>
            <a:ext cx="5294018"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43917" y="1524000"/>
            <a:ext cx="2673657" cy="4648200"/>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359110" y="35814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293533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001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 y="6387664"/>
            <a:ext cx="457200" cy="394136"/>
          </a:xfrm>
          <a:prstGeom prst="rect">
            <a:avLst/>
          </a:prstGeom>
        </p:spPr>
        <p:txBody>
          <a:bodyPr vert="horz" lIns="91440" tIns="45720" rIns="91440" bIns="45720" rtlCol="0" anchor="ctr"/>
          <a:lstStyle>
            <a:lvl1pPr algn="l">
              <a:defRPr sz="12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9" name="Rectangle 8"/>
          <p:cNvSpPr/>
          <p:nvPr/>
        </p:nvSpPr>
        <p:spPr>
          <a:xfrm>
            <a:off x="457200" y="1234966"/>
            <a:ext cx="86868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486400" y="6400800"/>
            <a:ext cx="3352800" cy="369332"/>
          </a:xfrm>
          <a:prstGeom prst="rect">
            <a:avLst/>
          </a:prstGeom>
          <a:noFill/>
          <a:ln>
            <a:noFill/>
          </a:ln>
        </p:spPr>
        <p:txBody>
          <a:bodyPr wrap="square" rtlCol="0">
            <a:spAutoFit/>
          </a:bodyPr>
          <a:lstStyle/>
          <a:p>
            <a:pPr algn="r"/>
            <a:r>
              <a:rPr lang="en-US" dirty="0" smtClean="0">
                <a:solidFill>
                  <a:schemeClr val="bg2"/>
                </a:solidFill>
                <a:latin typeface="Times New Roman" pitchFamily="18" charset="0"/>
                <a:cs typeface="Times New Roman" pitchFamily="18" charset="0"/>
              </a:rPr>
              <a:t>Worcester Polytechnic Institute</a:t>
            </a:r>
            <a:endParaRPr lang="en-US" dirty="0">
              <a:solidFill>
                <a:schemeClr val="bg2"/>
              </a:solidFill>
              <a:latin typeface="Times New Roman" pitchFamily="18" charset="0"/>
              <a:cs typeface="Times New Roman" pitchFamily="18" charset="0"/>
            </a:endParaRPr>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2"/>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82" r:id="rId2"/>
    <p:sldLayoutId id="2147483663" r:id="rId3"/>
    <p:sldLayoutId id="2147483695" r:id="rId4"/>
    <p:sldLayoutId id="2147483664" r:id="rId5"/>
    <p:sldLayoutId id="2147483665" r:id="rId6"/>
    <p:sldLayoutId id="2147483666" r:id="rId7"/>
    <p:sldLayoutId id="2147483667" r:id="rId8"/>
    <p:sldLayoutId id="2147483683" r:id="rId9"/>
    <p:sldLayoutId id="2147483696" r:id="rId10"/>
    <p:sldLayoutId id="2147483708" r:id="rId11"/>
  </p:sldLayoutIdLst>
  <p:hf hdr="0" dt="0"/>
  <p:txStyles>
    <p:title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90800"/>
            <a:ext cx="8001000" cy="1066800"/>
          </a:xfrm>
        </p:spPr>
        <p:txBody>
          <a:bodyPr/>
          <a:lstStyle/>
          <a:p>
            <a:pPr algn="ctr"/>
            <a:r>
              <a:rPr lang="en-US" dirty="0" smtClean="0">
                <a:latin typeface="Times"/>
                <a:cs typeface="Times"/>
              </a:rPr>
              <a:t>Machine Learning  Algorithm </a:t>
            </a:r>
            <a:r>
              <a:rPr lang="en-US" dirty="0">
                <a:latin typeface="Times"/>
                <a:cs typeface="Times"/>
              </a:rPr>
              <a:t/>
            </a:r>
            <a:br>
              <a:rPr lang="en-US" dirty="0">
                <a:latin typeface="Times"/>
                <a:cs typeface="Times"/>
              </a:rPr>
            </a:br>
            <a:r>
              <a:rPr lang="en-US" dirty="0" smtClean="0">
                <a:latin typeface="Times"/>
                <a:cs typeface="Times"/>
              </a:rPr>
              <a:t>in Loan Repayment </a:t>
            </a:r>
            <a:endParaRPr lang="en-US" dirty="0">
              <a:latin typeface="Times"/>
              <a:cs typeface="Times"/>
            </a:endParaRPr>
          </a:p>
        </p:txBody>
      </p:sp>
      <p:sp>
        <p:nvSpPr>
          <p:cNvPr id="3" name="Subtitle 2"/>
          <p:cNvSpPr>
            <a:spLocks noGrp="1"/>
          </p:cNvSpPr>
          <p:nvPr>
            <p:ph type="subTitle" idx="1"/>
          </p:nvPr>
        </p:nvSpPr>
        <p:spPr>
          <a:xfrm>
            <a:off x="1981200" y="4876800"/>
            <a:ext cx="6858000" cy="1828800"/>
          </a:xfrm>
        </p:spPr>
        <p:txBody>
          <a:bodyPr>
            <a:noAutofit/>
          </a:bodyPr>
          <a:lstStyle/>
          <a:p>
            <a:r>
              <a:rPr lang="en-US" dirty="0" smtClean="0">
                <a:solidFill>
                  <a:schemeClr val="tx1">
                    <a:lumMod val="85000"/>
                    <a:lumOff val="15000"/>
                  </a:schemeClr>
                </a:solidFill>
                <a:latin typeface="Times"/>
                <a:cs typeface="Times"/>
              </a:rPr>
              <a:t>                  Presenter</a:t>
            </a:r>
            <a:r>
              <a:rPr lang="en-US" altLang="zh-CN" dirty="0" smtClean="0">
                <a:solidFill>
                  <a:schemeClr val="tx1">
                    <a:lumMod val="85000"/>
                    <a:lumOff val="15000"/>
                  </a:schemeClr>
                </a:solidFill>
                <a:latin typeface="Times"/>
                <a:cs typeface="Times"/>
              </a:rPr>
              <a:t>:</a:t>
            </a:r>
            <a:r>
              <a:rPr lang="zh-CN" altLang="en-US" dirty="0" smtClean="0">
                <a:solidFill>
                  <a:schemeClr val="tx1">
                    <a:lumMod val="85000"/>
                    <a:lumOff val="15000"/>
                  </a:schemeClr>
                </a:solidFill>
                <a:latin typeface="Times"/>
                <a:cs typeface="Times"/>
              </a:rPr>
              <a:t>  </a:t>
            </a:r>
            <a:r>
              <a:rPr lang="en-US" altLang="zh-CN" dirty="0" err="1" smtClean="0">
                <a:solidFill>
                  <a:schemeClr val="tx1">
                    <a:lumMod val="85000"/>
                    <a:lumOff val="15000"/>
                  </a:schemeClr>
                </a:solidFill>
                <a:latin typeface="Times"/>
                <a:cs typeface="Times"/>
              </a:rPr>
              <a:t>Weixi</a:t>
            </a:r>
            <a:r>
              <a:rPr lang="en-US" altLang="zh-CN" dirty="0" smtClean="0">
                <a:solidFill>
                  <a:schemeClr val="tx1">
                    <a:lumMod val="85000"/>
                    <a:lumOff val="15000"/>
                  </a:schemeClr>
                </a:solidFill>
                <a:latin typeface="Times"/>
                <a:cs typeface="Times"/>
              </a:rPr>
              <a:t> Liu, </a:t>
            </a:r>
            <a:r>
              <a:rPr lang="en-US" altLang="zh-CN" dirty="0" err="1" smtClean="0">
                <a:solidFill>
                  <a:schemeClr val="tx1">
                    <a:lumMod val="85000"/>
                    <a:lumOff val="15000"/>
                  </a:schemeClr>
                </a:solidFill>
                <a:latin typeface="Times"/>
                <a:cs typeface="Times"/>
              </a:rPr>
              <a:t>Yixuan</a:t>
            </a:r>
            <a:r>
              <a:rPr lang="en-US" altLang="zh-CN" dirty="0" smtClean="0">
                <a:solidFill>
                  <a:schemeClr val="tx1">
                    <a:lumMod val="85000"/>
                    <a:lumOff val="15000"/>
                  </a:schemeClr>
                </a:solidFill>
                <a:latin typeface="Times"/>
                <a:cs typeface="Times"/>
              </a:rPr>
              <a:t> Jiao</a:t>
            </a:r>
          </a:p>
          <a:p>
            <a:r>
              <a:rPr lang="en-US" altLang="zh-CN" dirty="0" smtClean="0">
                <a:solidFill>
                  <a:schemeClr val="tx1">
                    <a:lumMod val="85000"/>
                    <a:lumOff val="15000"/>
                  </a:schemeClr>
                </a:solidFill>
                <a:latin typeface="Times"/>
                <a:cs typeface="Times"/>
              </a:rPr>
              <a:t>                                   </a:t>
            </a:r>
            <a:r>
              <a:rPr lang="en-US" altLang="zh-CN" dirty="0" err="1" smtClean="0">
                <a:solidFill>
                  <a:schemeClr val="tx1">
                    <a:lumMod val="85000"/>
                    <a:lumOff val="15000"/>
                  </a:schemeClr>
                </a:solidFill>
                <a:latin typeface="Times"/>
                <a:cs typeface="Times"/>
              </a:rPr>
              <a:t>Xie</a:t>
            </a:r>
            <a:r>
              <a:rPr lang="en-US" altLang="zh-CN" dirty="0" smtClean="0">
                <a:solidFill>
                  <a:schemeClr val="tx1">
                    <a:lumMod val="85000"/>
                    <a:lumOff val="15000"/>
                  </a:schemeClr>
                </a:solidFill>
                <a:latin typeface="Times"/>
                <a:cs typeface="Times"/>
              </a:rPr>
              <a:t> Tian, Fengrui Zhang</a:t>
            </a:r>
          </a:p>
          <a:p>
            <a:r>
              <a:rPr lang="en-US" altLang="zh-CN" dirty="0" smtClean="0">
                <a:solidFill>
                  <a:schemeClr val="tx1">
                    <a:lumMod val="85000"/>
                    <a:lumOff val="15000"/>
                  </a:schemeClr>
                </a:solidFill>
                <a:latin typeface="Times"/>
                <a:cs typeface="Times"/>
              </a:rPr>
              <a:t>                                              12/13/2018</a:t>
            </a:r>
            <a:endParaRPr lang="en-US" dirty="0">
              <a:solidFill>
                <a:schemeClr val="tx1">
                  <a:lumMod val="85000"/>
                  <a:lumOff val="15000"/>
                </a:schemeClr>
              </a:solidFill>
              <a:latin typeface="Times"/>
              <a:cs typeface="Times"/>
            </a:endParaRPr>
          </a:p>
        </p:txBody>
      </p:sp>
      <p:sp>
        <p:nvSpPr>
          <p:cNvPr id="4" name="Slide Number Placeholder 3"/>
          <p:cNvSpPr>
            <a:spLocks noGrp="1"/>
          </p:cNvSpPr>
          <p:nvPr>
            <p:ph type="sldNum" sz="quarter" idx="4294967295"/>
          </p:nvPr>
        </p:nvSpPr>
        <p:spPr>
          <a:xfrm>
            <a:off x="0" y="6387664"/>
            <a:ext cx="609600" cy="365125"/>
          </a:xfrm>
        </p:spPr>
        <p:txBody>
          <a:bodyPr/>
          <a:lstStyle/>
          <a:p>
            <a:fld id="{BFEBEB0A-9E3D-4B14-9782-E2AE3DA60D96}" type="slidenum">
              <a:rPr lang="en-US" smtClean="0"/>
              <a:pPr/>
              <a:t>1</a:t>
            </a:fld>
            <a:r>
              <a:rPr lang="en-US" dirty="0" smtClean="0"/>
              <a:t>/14</a:t>
            </a:r>
            <a:endParaRPr lang="en-US" dirty="0"/>
          </a:p>
        </p:txBody>
      </p:sp>
    </p:spTree>
    <p:extLst>
      <p:ext uri="{BB962C8B-B14F-4D97-AF65-F5344CB8AC3E}">
        <p14:creationId xmlns:p14="http://schemas.microsoft.com/office/powerpoint/2010/main" val="4283092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Algorithm 6: Neural Network</a:t>
            </a:r>
            <a:endParaRPr lang="en-US" i="1" dirty="0">
              <a:latin typeface="Times"/>
              <a:cs typeface="Times"/>
            </a:endParaRPr>
          </a:p>
        </p:txBody>
      </p:sp>
      <p:sp>
        <p:nvSpPr>
          <p:cNvPr id="5" name="Slide Number Placeholder 4"/>
          <p:cNvSpPr>
            <a:spLocks noGrp="1"/>
          </p:cNvSpPr>
          <p:nvPr>
            <p:ph type="sldNum" sz="quarter" idx="12"/>
          </p:nvPr>
        </p:nvSpPr>
        <p:spPr>
          <a:xfrm>
            <a:off x="0" y="6387664"/>
            <a:ext cx="762000" cy="394136"/>
          </a:xfrm>
        </p:spPr>
        <p:txBody>
          <a:bodyPr/>
          <a:lstStyle/>
          <a:p>
            <a:fld id="{963B0023-0CED-47F7-85AE-654F0B232C29}" type="slidenum">
              <a:rPr lang="en-US" smtClean="0"/>
              <a:pPr/>
              <a:t>10</a:t>
            </a:fld>
            <a:r>
              <a:rPr lang="en-US" dirty="0" smtClean="0"/>
              <a:t>/14</a:t>
            </a:r>
            <a:endParaRPr lang="en-US" dirty="0"/>
          </a:p>
        </p:txBody>
      </p:sp>
      <p:sp>
        <p:nvSpPr>
          <p:cNvPr id="8" name="Content Placeholder 7"/>
          <p:cNvSpPr>
            <a:spLocks noGrp="1"/>
          </p:cNvSpPr>
          <p:nvPr>
            <p:ph idx="1"/>
          </p:nvPr>
        </p:nvSpPr>
        <p:spPr>
          <a:xfrm>
            <a:off x="457200" y="1524000"/>
            <a:ext cx="8229600" cy="4863664"/>
          </a:xfrm>
        </p:spPr>
        <p:txBody>
          <a:bodyPr>
            <a:normAutofit/>
          </a:bodyPr>
          <a:lstStyle/>
          <a:p>
            <a:pPr marL="0" indent="0">
              <a:buNone/>
            </a:pPr>
            <a:endParaRPr lang="en-US" b="0" i="1" dirty="0" smtClean="0">
              <a:latin typeface="Cambria Math" panose="02040503050406030204" pitchFamily="18" charset="0"/>
            </a:endParaRPr>
          </a:p>
          <a:p>
            <a:pPr marL="0" indent="0">
              <a:buNone/>
            </a:pPr>
            <a:endParaRPr lang="en-US" dirty="0"/>
          </a:p>
        </p:txBody>
      </p:sp>
    </p:spTree>
    <p:extLst>
      <p:ext uri="{BB962C8B-B14F-4D97-AF65-F5344CB8AC3E}">
        <p14:creationId xmlns:p14="http://schemas.microsoft.com/office/powerpoint/2010/main" val="2073327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Comparison </a:t>
            </a:r>
            <a:endParaRPr lang="en-US" i="1" dirty="0">
              <a:latin typeface="Times"/>
              <a:cs typeface="Times"/>
            </a:endParaRPr>
          </a:p>
        </p:txBody>
      </p:sp>
      <p:sp>
        <p:nvSpPr>
          <p:cNvPr id="5" name="Slide Number Placeholder 4"/>
          <p:cNvSpPr>
            <a:spLocks noGrp="1"/>
          </p:cNvSpPr>
          <p:nvPr>
            <p:ph type="sldNum" sz="quarter" idx="12"/>
          </p:nvPr>
        </p:nvSpPr>
        <p:spPr>
          <a:xfrm>
            <a:off x="0" y="6387664"/>
            <a:ext cx="685799" cy="394136"/>
          </a:xfrm>
        </p:spPr>
        <p:txBody>
          <a:bodyPr/>
          <a:lstStyle/>
          <a:p>
            <a:fld id="{963B0023-0CED-47F7-85AE-654F0B232C29}" type="slidenum">
              <a:rPr lang="en-US" smtClean="0"/>
              <a:pPr/>
              <a:t>11</a:t>
            </a:fld>
            <a:r>
              <a:rPr lang="en-US" dirty="0" smtClean="0"/>
              <a:t>/14</a:t>
            </a:r>
            <a:endParaRPr lang="en-US" dirty="0"/>
          </a:p>
        </p:txBody>
      </p:sp>
      <p:sp>
        <p:nvSpPr>
          <p:cNvPr id="8" name="Content Placeholder 7"/>
          <p:cNvSpPr>
            <a:spLocks noGrp="1"/>
          </p:cNvSpPr>
          <p:nvPr>
            <p:ph idx="1"/>
          </p:nvPr>
        </p:nvSpPr>
        <p:spPr>
          <a:xfrm>
            <a:off x="457200" y="1524000"/>
            <a:ext cx="8229600" cy="4863664"/>
          </a:xfrm>
        </p:spPr>
        <p:txBody>
          <a:bodyPr>
            <a:normAutofit/>
          </a:bodyPr>
          <a:lstStyle/>
          <a:p>
            <a:pPr marL="0" indent="0">
              <a:buNone/>
            </a:pPr>
            <a:endParaRPr lang="en-US" b="0" i="1" dirty="0" smtClean="0">
              <a:latin typeface="Cambria Math" panose="02040503050406030204" pitchFamily="18" charset="0"/>
            </a:endParaRPr>
          </a:p>
          <a:p>
            <a:pPr marL="0" indent="0">
              <a:buNone/>
            </a:pPr>
            <a:endParaRPr lang="en-US" dirty="0"/>
          </a:p>
        </p:txBody>
      </p:sp>
    </p:spTree>
    <p:extLst>
      <p:ext uri="{BB962C8B-B14F-4D97-AF65-F5344CB8AC3E}">
        <p14:creationId xmlns:p14="http://schemas.microsoft.com/office/powerpoint/2010/main" val="193842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Future Work</a:t>
            </a:r>
            <a:endParaRPr lang="en-US" dirty="0">
              <a:latin typeface="Times"/>
              <a:cs typeface="Times"/>
            </a:endParaRPr>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endParaRPr lang="en-US" dirty="0"/>
          </a:p>
        </p:txBody>
      </p:sp>
      <p:sp>
        <p:nvSpPr>
          <p:cNvPr id="5" name="Slide Number Placeholder 4"/>
          <p:cNvSpPr>
            <a:spLocks noGrp="1"/>
          </p:cNvSpPr>
          <p:nvPr>
            <p:ph type="sldNum" sz="quarter" idx="12"/>
          </p:nvPr>
        </p:nvSpPr>
        <p:spPr>
          <a:xfrm>
            <a:off x="0" y="6387664"/>
            <a:ext cx="762000" cy="394136"/>
          </a:xfrm>
        </p:spPr>
        <p:txBody>
          <a:bodyPr/>
          <a:lstStyle/>
          <a:p>
            <a:fld id="{963B0023-0CED-47F7-85AE-654F0B232C29}" type="slidenum">
              <a:rPr lang="en-US" smtClean="0"/>
              <a:pPr/>
              <a:t>12</a:t>
            </a:fld>
            <a:r>
              <a:rPr lang="en-US" dirty="0" smtClean="0"/>
              <a:t>/14</a:t>
            </a:r>
            <a:endParaRPr lang="en-US" dirty="0"/>
          </a:p>
        </p:txBody>
      </p:sp>
    </p:spTree>
    <p:extLst>
      <p:ext uri="{BB962C8B-B14F-4D97-AF65-F5344CB8AC3E}">
        <p14:creationId xmlns:p14="http://schemas.microsoft.com/office/powerpoint/2010/main" val="520386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Reference</a:t>
            </a:r>
            <a:endParaRPr lang="en-US" dirty="0">
              <a:latin typeface="Times"/>
              <a:cs typeface="Times"/>
            </a:endParaRPr>
          </a:p>
        </p:txBody>
      </p:sp>
      <p:sp>
        <p:nvSpPr>
          <p:cNvPr id="3" name="Content Placeholder 2"/>
          <p:cNvSpPr>
            <a:spLocks noGrp="1"/>
          </p:cNvSpPr>
          <p:nvPr>
            <p:ph idx="1"/>
          </p:nvPr>
        </p:nvSpPr>
        <p:spPr/>
        <p:txBody>
          <a:bodyPr/>
          <a:lstStyle/>
          <a:p>
            <a:pPr lvl="0"/>
            <a:r>
              <a:rPr lang="en-US" dirty="0"/>
              <a:t>[1] </a:t>
            </a:r>
            <a:r>
              <a:rPr lang="en-US" dirty="0" smtClean="0"/>
              <a:t>Peter </a:t>
            </a:r>
            <a:r>
              <a:rPr lang="en-US" dirty="0" err="1" smtClean="0"/>
              <a:t>Flach</a:t>
            </a:r>
            <a:r>
              <a:rPr lang="en-US" dirty="0" smtClean="0"/>
              <a:t>, Cambridge University Press</a:t>
            </a:r>
            <a:r>
              <a:rPr lang="en-US" dirty="0" smtClean="0"/>
              <a:t>. The Art and Science of Algorithms That Make Sense of Data</a:t>
            </a:r>
            <a:endParaRPr lang="en-US" dirty="0"/>
          </a:p>
          <a:p>
            <a:r>
              <a:rPr lang="en-US" dirty="0" smtClean="0"/>
              <a:t>[2] </a:t>
            </a:r>
            <a:r>
              <a:rPr lang="en-US" dirty="0" err="1" smtClean="0"/>
              <a:t>Kyumin</a:t>
            </a:r>
            <a:r>
              <a:rPr lang="en-US" dirty="0" smtClean="0"/>
              <a:t> Lee, Worcester Polytechnic Institute Lecture </a:t>
            </a:r>
            <a:r>
              <a:rPr lang="en-US" dirty="0" smtClean="0"/>
              <a:t>Slides</a:t>
            </a:r>
            <a:r>
              <a:rPr lang="en-US" dirty="0" smtClean="0"/>
              <a:t>: CS539 Machine Learning</a:t>
            </a:r>
          </a:p>
          <a:p>
            <a:pPr marL="0" indent="0">
              <a:buNone/>
            </a:pPr>
            <a:endParaRPr lang="en-US" dirty="0" smtClean="0"/>
          </a:p>
          <a:p>
            <a:endParaRPr lang="en-US" dirty="0"/>
          </a:p>
        </p:txBody>
      </p:sp>
      <p:sp>
        <p:nvSpPr>
          <p:cNvPr id="5" name="Slide Number Placeholder 4"/>
          <p:cNvSpPr>
            <a:spLocks noGrp="1"/>
          </p:cNvSpPr>
          <p:nvPr>
            <p:ph type="sldNum" sz="quarter" idx="12"/>
          </p:nvPr>
        </p:nvSpPr>
        <p:spPr>
          <a:xfrm>
            <a:off x="0" y="6387664"/>
            <a:ext cx="685800" cy="394136"/>
          </a:xfrm>
        </p:spPr>
        <p:txBody>
          <a:bodyPr/>
          <a:lstStyle/>
          <a:p>
            <a:fld id="{963B0023-0CED-47F7-85AE-654F0B232C29}" type="slidenum">
              <a:rPr lang="en-US" smtClean="0"/>
              <a:pPr/>
              <a:t>13</a:t>
            </a:fld>
            <a:r>
              <a:rPr lang="en-US" dirty="0" smtClean="0"/>
              <a:t>/14</a:t>
            </a:r>
            <a:endParaRPr lang="en-US" dirty="0"/>
          </a:p>
        </p:txBody>
      </p:sp>
    </p:spTree>
    <p:extLst>
      <p:ext uri="{BB962C8B-B14F-4D97-AF65-F5344CB8AC3E}">
        <p14:creationId xmlns:p14="http://schemas.microsoft.com/office/powerpoint/2010/main" val="3864079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z="3600" b="1" dirty="0" smtClean="0"/>
              <a:t>Thank you!</a:t>
            </a:r>
          </a:p>
          <a:p>
            <a:pPr marL="0" indent="0" algn="ctr">
              <a:buNone/>
            </a:pPr>
            <a:r>
              <a:rPr lang="en-US" sz="3600" b="1" dirty="0" smtClean="0"/>
              <a:t>Questions?</a:t>
            </a:r>
            <a:endParaRPr lang="en-US" sz="3600" b="1" dirty="0"/>
          </a:p>
        </p:txBody>
      </p:sp>
      <p:sp>
        <p:nvSpPr>
          <p:cNvPr id="5" name="Slide Number Placeholder 4"/>
          <p:cNvSpPr>
            <a:spLocks noGrp="1"/>
          </p:cNvSpPr>
          <p:nvPr>
            <p:ph type="sldNum" sz="quarter" idx="12"/>
          </p:nvPr>
        </p:nvSpPr>
        <p:spPr>
          <a:xfrm>
            <a:off x="0" y="6387664"/>
            <a:ext cx="685800" cy="394136"/>
          </a:xfrm>
        </p:spPr>
        <p:txBody>
          <a:bodyPr/>
          <a:lstStyle/>
          <a:p>
            <a:fld id="{963B0023-0CED-47F7-85AE-654F0B232C29}" type="slidenum">
              <a:rPr lang="en-US" smtClean="0"/>
              <a:pPr/>
              <a:t>14</a:t>
            </a:fld>
            <a:r>
              <a:rPr lang="en-US" dirty="0" smtClean="0"/>
              <a:t>/14</a:t>
            </a:r>
            <a:endParaRPr lang="en-US" dirty="0"/>
          </a:p>
        </p:txBody>
      </p:sp>
    </p:spTree>
    <p:extLst>
      <p:ext uri="{BB962C8B-B14F-4D97-AF65-F5344CB8AC3E}">
        <p14:creationId xmlns:p14="http://schemas.microsoft.com/office/powerpoint/2010/main" val="160679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What is </a:t>
            </a:r>
            <a:r>
              <a:rPr lang="en-US" dirty="0" err="1" smtClean="0">
                <a:latin typeface="Times"/>
                <a:cs typeface="Times"/>
              </a:rPr>
              <a:t>LendingClub</a:t>
            </a:r>
            <a:r>
              <a:rPr lang="en-US" dirty="0" smtClean="0">
                <a:latin typeface="Times"/>
                <a:cs typeface="Times"/>
              </a:rPr>
              <a:t>?</a:t>
            </a:r>
            <a:endParaRPr lang="en-US" dirty="0">
              <a:latin typeface="Times"/>
              <a:cs typeface="Times"/>
            </a:endParaRPr>
          </a:p>
        </p:txBody>
      </p:sp>
      <p:sp>
        <p:nvSpPr>
          <p:cNvPr id="3" name="Content Placeholder 2"/>
          <p:cNvSpPr>
            <a:spLocks noGrp="1"/>
          </p:cNvSpPr>
          <p:nvPr>
            <p:ph idx="1"/>
          </p:nvPr>
        </p:nvSpPr>
        <p:spPr/>
        <p:txBody>
          <a:bodyPr>
            <a:normAutofit/>
          </a:bodyPr>
          <a:lstStyle/>
          <a:p>
            <a:pPr marL="0" indent="0">
              <a:buNone/>
            </a:pPr>
            <a:r>
              <a:rPr lang="en-US" sz="2800" dirty="0" err="1"/>
              <a:t>LendingClub</a:t>
            </a:r>
            <a:r>
              <a:rPr lang="en-US" sz="2800" dirty="0"/>
              <a:t> is a US peer-to-peer lending company, </a:t>
            </a:r>
            <a:r>
              <a:rPr lang="en-US" sz="2800" dirty="0" smtClean="0"/>
              <a:t>which operates </a:t>
            </a:r>
            <a:r>
              <a:rPr lang="en-US" sz="2800" dirty="0"/>
              <a:t>an online lending </a:t>
            </a:r>
            <a:r>
              <a:rPr lang="en-US" sz="2800" dirty="0" smtClean="0"/>
              <a:t>platform. In Exchange for returns, investors </a:t>
            </a:r>
            <a:r>
              <a:rPr lang="en-US" sz="2800" dirty="0"/>
              <a:t>purchase notes backed by payments made on loans. </a:t>
            </a:r>
            <a:endParaRPr lang="en-US" sz="2800" dirty="0" smtClean="0"/>
          </a:p>
          <a:p>
            <a:pPr marL="0" indent="0">
              <a:buNone/>
            </a:pPr>
            <a:r>
              <a:rPr lang="en-US" sz="2800" dirty="0" smtClean="0"/>
              <a:t>Our target is to investigate company money lending decision according to the feather of each client.</a:t>
            </a:r>
            <a:endParaRPr lang="en-US" sz="2800" dirty="0">
              <a:latin typeface="Times"/>
              <a:ea typeface="Wingdings"/>
              <a:cs typeface="Times"/>
              <a:sym typeface="Wingdings"/>
            </a:endParaRPr>
          </a:p>
          <a:p>
            <a:pPr marL="0" indent="0">
              <a:buNone/>
            </a:pPr>
            <a:endParaRPr lang="en-US" dirty="0" smtClean="0">
              <a:latin typeface="Times"/>
              <a:ea typeface="Wingdings"/>
              <a:cs typeface="Times"/>
              <a:sym typeface="Wingdings"/>
            </a:endParaRPr>
          </a:p>
          <a:p>
            <a:pPr marL="0" indent="0">
              <a:buNone/>
            </a:pPr>
            <a:r>
              <a:rPr lang="en-US" dirty="0" smtClean="0">
                <a:latin typeface="Wingdings"/>
                <a:ea typeface="Wingdings"/>
                <a:cs typeface="Wingdings"/>
                <a:sym typeface="Wingdings"/>
              </a:rPr>
              <a:t> </a:t>
            </a:r>
            <a:endParaRPr lang="en-US" dirty="0"/>
          </a:p>
        </p:txBody>
      </p:sp>
      <p:sp>
        <p:nvSpPr>
          <p:cNvPr id="5" name="Slide Number Placeholder 4"/>
          <p:cNvSpPr>
            <a:spLocks noGrp="1"/>
          </p:cNvSpPr>
          <p:nvPr>
            <p:ph type="sldNum" sz="quarter" idx="12"/>
          </p:nvPr>
        </p:nvSpPr>
        <p:spPr>
          <a:xfrm>
            <a:off x="0" y="6387664"/>
            <a:ext cx="609599" cy="394136"/>
          </a:xfrm>
        </p:spPr>
        <p:txBody>
          <a:bodyPr/>
          <a:lstStyle/>
          <a:p>
            <a:fld id="{963B0023-0CED-47F7-85AE-654F0B232C29}" type="slidenum">
              <a:rPr lang="en-US" smtClean="0"/>
              <a:pPr/>
              <a:t>2</a:t>
            </a:fld>
            <a:r>
              <a:rPr lang="en-US" dirty="0" smtClean="0"/>
              <a:t>/14</a:t>
            </a:r>
            <a:endParaRPr lang="en-US" dirty="0"/>
          </a:p>
        </p:txBody>
      </p:sp>
    </p:spTree>
    <p:extLst>
      <p:ext uri="{BB962C8B-B14F-4D97-AF65-F5344CB8AC3E}">
        <p14:creationId xmlns:p14="http://schemas.microsoft.com/office/powerpoint/2010/main" val="3021552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What is our </a:t>
            </a:r>
            <a:r>
              <a:rPr lang="en-US" dirty="0" err="1" smtClean="0">
                <a:latin typeface="Times"/>
                <a:cs typeface="Times"/>
              </a:rPr>
              <a:t>Dateset</a:t>
            </a:r>
            <a:r>
              <a:rPr lang="en-US" dirty="0" smtClean="0">
                <a:latin typeface="Times"/>
                <a:cs typeface="Times"/>
              </a:rPr>
              <a:t>?</a:t>
            </a:r>
            <a:endParaRPr lang="en-US" dirty="0">
              <a:latin typeface="Times"/>
              <a:cs typeface="Times"/>
            </a:endParaRPr>
          </a:p>
        </p:txBody>
      </p:sp>
      <p:sp>
        <p:nvSpPr>
          <p:cNvPr id="3" name="Content Placeholder 2"/>
          <p:cNvSpPr>
            <a:spLocks noGrp="1"/>
          </p:cNvSpPr>
          <p:nvPr>
            <p:ph idx="1"/>
          </p:nvPr>
        </p:nvSpPr>
        <p:spPr/>
        <p:txBody>
          <a:bodyPr>
            <a:normAutofit/>
          </a:bodyPr>
          <a:lstStyle/>
          <a:p>
            <a:pPr marL="0" indent="0" algn="ctr">
              <a:buNone/>
            </a:pPr>
            <a:endParaRPr lang="en-US" sz="2000" i="1" dirty="0" smtClean="0"/>
          </a:p>
          <a:p>
            <a:pPr marL="0" indent="0">
              <a:buNone/>
            </a:pPr>
            <a:endParaRPr lang="en-US" i="1" dirty="0" smtClean="0">
              <a:latin typeface="Times"/>
              <a:ea typeface="Wingdings"/>
              <a:cs typeface="Times"/>
              <a:sym typeface="Wingdings"/>
            </a:endParaRPr>
          </a:p>
          <a:p>
            <a:pPr marL="0" indent="0">
              <a:buNone/>
            </a:pPr>
            <a:endParaRPr lang="en-US" i="1" dirty="0">
              <a:latin typeface="Times"/>
              <a:ea typeface="Wingdings"/>
              <a:cs typeface="Times"/>
              <a:sym typeface="Wingdings"/>
            </a:endParaRPr>
          </a:p>
          <a:p>
            <a:pPr marL="0" indent="0">
              <a:buNone/>
            </a:pPr>
            <a:endParaRPr lang="en-US" i="1" dirty="0" smtClean="0">
              <a:latin typeface="Times"/>
              <a:ea typeface="Wingdings"/>
              <a:cs typeface="Times"/>
              <a:sym typeface="Wingdings"/>
            </a:endParaRPr>
          </a:p>
          <a:p>
            <a:pPr marL="0" indent="0">
              <a:buNone/>
            </a:pPr>
            <a:endParaRPr lang="en-US" i="1" dirty="0">
              <a:latin typeface="Times"/>
              <a:ea typeface="Wingdings"/>
              <a:cs typeface="Times"/>
              <a:sym typeface="Wingdings"/>
            </a:endParaRPr>
          </a:p>
          <a:p>
            <a:r>
              <a:rPr lang="en-US" sz="2800" dirty="0" smtClean="0">
                <a:latin typeface="Times"/>
                <a:ea typeface="Wingdings"/>
                <a:cs typeface="Times"/>
                <a:sym typeface="Wingdings"/>
              </a:rPr>
              <a:t>Row: Include 136 client feathers</a:t>
            </a:r>
          </a:p>
          <a:p>
            <a:r>
              <a:rPr lang="en-US" sz="2800" dirty="0" smtClean="0">
                <a:latin typeface="Times"/>
                <a:ea typeface="Wingdings"/>
                <a:cs typeface="Times"/>
                <a:sym typeface="Wingdings"/>
              </a:rPr>
              <a:t>Column: Over 1500K lending records last 10 years </a:t>
            </a:r>
          </a:p>
          <a:p>
            <a:r>
              <a:rPr lang="en-US" sz="2800" dirty="0" smtClean="0">
                <a:latin typeface="Times"/>
                <a:ea typeface="Wingdings"/>
                <a:cs typeface="Times"/>
                <a:sym typeface="Wingdings"/>
              </a:rPr>
              <a:t>Label: Payment status, “Good” or “bad” </a:t>
            </a:r>
            <a:endParaRPr lang="en-US" sz="2800" dirty="0" smtClean="0">
              <a:latin typeface="Times"/>
              <a:ea typeface="Wingdings"/>
              <a:cs typeface="Times"/>
              <a:sym typeface="Wingdings"/>
            </a:endParaRPr>
          </a:p>
        </p:txBody>
      </p:sp>
      <p:sp>
        <p:nvSpPr>
          <p:cNvPr id="5" name="Slide Number Placeholder 4"/>
          <p:cNvSpPr>
            <a:spLocks noGrp="1"/>
          </p:cNvSpPr>
          <p:nvPr>
            <p:ph type="sldNum" sz="quarter" idx="12"/>
          </p:nvPr>
        </p:nvSpPr>
        <p:spPr>
          <a:xfrm>
            <a:off x="0" y="6387664"/>
            <a:ext cx="609599" cy="394136"/>
          </a:xfrm>
        </p:spPr>
        <p:txBody>
          <a:bodyPr/>
          <a:lstStyle/>
          <a:p>
            <a:fld id="{963B0023-0CED-47F7-85AE-654F0B232C29}" type="slidenum">
              <a:rPr lang="en-US" smtClean="0"/>
              <a:pPr/>
              <a:t>3</a:t>
            </a:fld>
            <a:r>
              <a:rPr lang="en-US" dirty="0" smtClean="0"/>
              <a:t>/14</a:t>
            </a:r>
            <a:endParaRPr lang="en-US" dirty="0"/>
          </a:p>
        </p:txBody>
      </p:sp>
      <p:sp>
        <p:nvSpPr>
          <p:cNvPr id="10" name="TextBox 9"/>
          <p:cNvSpPr txBox="1"/>
          <p:nvPr/>
        </p:nvSpPr>
        <p:spPr>
          <a:xfrm>
            <a:off x="5029200" y="1905000"/>
            <a:ext cx="3048000" cy="381000"/>
          </a:xfrm>
          <a:prstGeom prst="rect">
            <a:avLst/>
          </a:prstGeom>
          <a:noFill/>
        </p:spPr>
        <p:txBody>
          <a:bodyPr wrap="square" rtlCol="0">
            <a:noAutofit/>
          </a:bodyPr>
          <a:lstStyle/>
          <a:p>
            <a:endParaRPr lang="en-US" sz="2000" b="1" dirty="0">
              <a:latin typeface="Times"/>
              <a:ea typeface="Wingdings"/>
              <a:cs typeface="Times"/>
              <a:sym typeface="Wingdings"/>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363713"/>
            <a:ext cx="9144000" cy="2494547"/>
          </a:xfrm>
          <a:prstGeom prst="rect">
            <a:avLst/>
          </a:prstGeom>
        </p:spPr>
      </p:pic>
    </p:spTree>
    <p:extLst>
      <p:ext uri="{BB962C8B-B14F-4D97-AF65-F5344CB8AC3E}">
        <p14:creationId xmlns:p14="http://schemas.microsoft.com/office/powerpoint/2010/main" val="2633680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Data Preprocessing</a:t>
            </a:r>
            <a:endParaRPr lang="en-US" dirty="0">
              <a:latin typeface="Times"/>
              <a:cs typeface="Times"/>
            </a:endParaRPr>
          </a:p>
        </p:txBody>
      </p:sp>
      <p:sp>
        <p:nvSpPr>
          <p:cNvPr id="3" name="Content Placeholder 2"/>
          <p:cNvSpPr>
            <a:spLocks noGrp="1"/>
          </p:cNvSpPr>
          <p:nvPr>
            <p:ph idx="1"/>
          </p:nvPr>
        </p:nvSpPr>
        <p:spPr>
          <a:xfrm>
            <a:off x="457200" y="1537136"/>
            <a:ext cx="8229600" cy="4863664"/>
          </a:xfrm>
        </p:spPr>
        <p:txBody>
          <a:bodyPr>
            <a:normAutofit/>
          </a:bodyPr>
          <a:lstStyle/>
          <a:p>
            <a:r>
              <a:rPr lang="en-US" sz="2800" dirty="0" smtClean="0">
                <a:latin typeface="Times"/>
                <a:ea typeface="Wingdings"/>
                <a:cs typeface="Times"/>
                <a:sym typeface="Wingdings"/>
              </a:rPr>
              <a:t>1</a:t>
            </a:r>
            <a:r>
              <a:rPr lang="en-US" sz="2800" baseline="30000" dirty="0" smtClean="0">
                <a:latin typeface="Times"/>
                <a:ea typeface="Wingdings"/>
                <a:cs typeface="Times"/>
                <a:sym typeface="Wingdings"/>
              </a:rPr>
              <a:t>st</a:t>
            </a:r>
            <a:r>
              <a:rPr lang="en-US" sz="2800" dirty="0" smtClean="0">
                <a:latin typeface="Times"/>
                <a:ea typeface="Wingdings"/>
                <a:cs typeface="Times"/>
                <a:sym typeface="Wingdings"/>
              </a:rPr>
              <a:t> Process nan-Value</a:t>
            </a:r>
          </a:p>
          <a:p>
            <a:pPr marL="0" indent="0">
              <a:buNone/>
            </a:pPr>
            <a:r>
              <a:rPr lang="en-US" sz="2800" dirty="0" smtClean="0">
                <a:latin typeface="Times"/>
                <a:ea typeface="Wingdings"/>
                <a:cs typeface="Times"/>
                <a:sym typeface="Wingdings"/>
              </a:rPr>
              <a:t>        </a:t>
            </a:r>
            <a:r>
              <a:rPr lang="en-US" dirty="0" smtClean="0">
                <a:latin typeface="Times"/>
                <a:ea typeface="Wingdings"/>
                <a:cs typeface="Times"/>
                <a:sym typeface="Wingdings"/>
              </a:rPr>
              <a:t>Delete column with large proportion empty</a:t>
            </a:r>
          </a:p>
          <a:p>
            <a:pPr marL="0" indent="0">
              <a:buNone/>
            </a:pPr>
            <a:r>
              <a:rPr lang="en-US" dirty="0">
                <a:latin typeface="Times"/>
                <a:ea typeface="Wingdings"/>
                <a:cs typeface="Times"/>
                <a:sym typeface="Wingdings"/>
              </a:rPr>
              <a:t> </a:t>
            </a:r>
            <a:r>
              <a:rPr lang="en-US" dirty="0" smtClean="0">
                <a:latin typeface="Times"/>
                <a:ea typeface="Wingdings"/>
                <a:cs typeface="Times"/>
                <a:sym typeface="Wingdings"/>
              </a:rPr>
              <a:t>        Data imputation by column average value</a:t>
            </a:r>
          </a:p>
          <a:p>
            <a:r>
              <a:rPr lang="en-US" sz="2800" dirty="0" smtClean="0">
                <a:latin typeface="Times"/>
                <a:ea typeface="Wingdings"/>
                <a:cs typeface="Times"/>
                <a:sym typeface="Wingdings"/>
              </a:rPr>
              <a:t>2</a:t>
            </a:r>
            <a:r>
              <a:rPr lang="en-US" sz="2800" baseline="30000" dirty="0" smtClean="0">
                <a:latin typeface="Times"/>
                <a:ea typeface="Wingdings"/>
                <a:cs typeface="Times"/>
                <a:sym typeface="Wingdings"/>
              </a:rPr>
              <a:t>nd</a:t>
            </a:r>
            <a:r>
              <a:rPr lang="en-US" sz="2800" dirty="0" smtClean="0">
                <a:latin typeface="Times"/>
                <a:ea typeface="Wingdings"/>
                <a:cs typeface="Times"/>
                <a:sym typeface="Wingdings"/>
              </a:rPr>
              <a:t> Create dummy variables</a:t>
            </a:r>
          </a:p>
          <a:p>
            <a:r>
              <a:rPr lang="en-US" sz="2800" dirty="0" smtClean="0">
                <a:latin typeface="Times"/>
                <a:ea typeface="Wingdings"/>
                <a:cs typeface="Times"/>
                <a:sym typeface="Wingdings"/>
              </a:rPr>
              <a:t>3</a:t>
            </a:r>
            <a:r>
              <a:rPr lang="en-US" sz="2800" baseline="30000" dirty="0" smtClean="0">
                <a:latin typeface="Times"/>
                <a:ea typeface="Wingdings"/>
                <a:cs typeface="Times"/>
                <a:sym typeface="Wingdings"/>
              </a:rPr>
              <a:t>rd</a:t>
            </a:r>
            <a:r>
              <a:rPr lang="en-US" sz="2800" dirty="0" smtClean="0">
                <a:latin typeface="Times"/>
                <a:ea typeface="Wingdings"/>
                <a:cs typeface="Times"/>
                <a:sym typeface="Wingdings"/>
              </a:rPr>
              <a:t> Check variables correlation</a:t>
            </a:r>
          </a:p>
          <a:p>
            <a:pPr marL="0" indent="0">
              <a:buNone/>
            </a:pPr>
            <a:r>
              <a:rPr lang="en-US" dirty="0">
                <a:latin typeface="Times"/>
                <a:ea typeface="Wingdings"/>
                <a:cs typeface="Times"/>
                <a:sym typeface="Wingdings"/>
              </a:rPr>
              <a:t> </a:t>
            </a:r>
            <a:r>
              <a:rPr lang="en-US" dirty="0" smtClean="0">
                <a:latin typeface="Times"/>
                <a:ea typeface="Wingdings"/>
                <a:cs typeface="Times"/>
                <a:sym typeface="Wingdings"/>
              </a:rPr>
              <a:t>        Delete high correlated variables</a:t>
            </a:r>
          </a:p>
          <a:p>
            <a:pPr marL="0" indent="0">
              <a:buNone/>
            </a:pPr>
            <a:r>
              <a:rPr lang="en-US" dirty="0">
                <a:latin typeface="Times"/>
                <a:ea typeface="Wingdings"/>
                <a:cs typeface="Times"/>
                <a:sym typeface="Wingdings"/>
              </a:rPr>
              <a:t> </a:t>
            </a:r>
            <a:r>
              <a:rPr lang="en-US" dirty="0" smtClean="0">
                <a:latin typeface="Times"/>
                <a:ea typeface="Wingdings"/>
                <a:cs typeface="Times"/>
                <a:sym typeface="Wingdings"/>
              </a:rPr>
              <a:t>        Delete zero correlated variables</a:t>
            </a:r>
          </a:p>
          <a:p>
            <a:r>
              <a:rPr lang="en-US" sz="2800" dirty="0" smtClean="0">
                <a:latin typeface="Times"/>
                <a:ea typeface="Wingdings"/>
                <a:cs typeface="Times"/>
                <a:sym typeface="Wingdings"/>
              </a:rPr>
              <a:t>4</a:t>
            </a:r>
            <a:r>
              <a:rPr lang="en-US" sz="2800" baseline="30000" dirty="0" smtClean="0">
                <a:latin typeface="Times"/>
                <a:ea typeface="Wingdings"/>
                <a:cs typeface="Times"/>
                <a:sym typeface="Wingdings"/>
              </a:rPr>
              <a:t>th</a:t>
            </a:r>
            <a:r>
              <a:rPr lang="en-US" sz="2800" dirty="0" smtClean="0">
                <a:latin typeface="Times"/>
                <a:ea typeface="Wingdings"/>
                <a:cs typeface="Times"/>
                <a:sym typeface="Wingdings"/>
              </a:rPr>
              <a:t> Apply dimensional reduction tool (PCA)</a:t>
            </a:r>
          </a:p>
          <a:p>
            <a:r>
              <a:rPr lang="en-US" sz="2800" dirty="0" smtClean="0">
                <a:latin typeface="Times"/>
                <a:ea typeface="Wingdings"/>
                <a:cs typeface="Times"/>
                <a:sym typeface="Wingdings"/>
              </a:rPr>
              <a:t>5</a:t>
            </a:r>
            <a:r>
              <a:rPr lang="en-US" sz="2800" baseline="30000" dirty="0" smtClean="0">
                <a:latin typeface="Times"/>
                <a:ea typeface="Wingdings"/>
                <a:cs typeface="Times"/>
                <a:sym typeface="Wingdings"/>
              </a:rPr>
              <a:t>th</a:t>
            </a:r>
            <a:r>
              <a:rPr lang="en-US" sz="2800" dirty="0" smtClean="0">
                <a:latin typeface="Times"/>
                <a:ea typeface="Wingdings"/>
                <a:cs typeface="Times"/>
                <a:sym typeface="Wingdings"/>
              </a:rPr>
              <a:t> Random pick 30K records for “Good” and “Bad” </a:t>
            </a:r>
          </a:p>
          <a:p>
            <a:pPr marL="0" indent="0">
              <a:buNone/>
            </a:pPr>
            <a:endParaRPr lang="en-US" sz="2800" dirty="0" smtClean="0">
              <a:latin typeface="Times"/>
              <a:ea typeface="Wingdings"/>
              <a:cs typeface="Times"/>
              <a:sym typeface="Wingdings"/>
            </a:endParaRPr>
          </a:p>
        </p:txBody>
      </p:sp>
      <p:sp>
        <p:nvSpPr>
          <p:cNvPr id="5" name="Slide Number Placeholder 4"/>
          <p:cNvSpPr>
            <a:spLocks noGrp="1"/>
          </p:cNvSpPr>
          <p:nvPr>
            <p:ph type="sldNum" sz="quarter" idx="12"/>
          </p:nvPr>
        </p:nvSpPr>
        <p:spPr>
          <a:xfrm>
            <a:off x="0" y="6387664"/>
            <a:ext cx="609599" cy="394136"/>
          </a:xfrm>
        </p:spPr>
        <p:txBody>
          <a:bodyPr/>
          <a:lstStyle/>
          <a:p>
            <a:fld id="{963B0023-0CED-47F7-85AE-654F0B232C29}" type="slidenum">
              <a:rPr lang="en-US" smtClean="0"/>
              <a:pPr/>
              <a:t>4</a:t>
            </a:fld>
            <a:r>
              <a:rPr lang="en-US" dirty="0" smtClean="0"/>
              <a:t>/14</a:t>
            </a:r>
            <a:endParaRPr lang="en-US" dirty="0"/>
          </a:p>
        </p:txBody>
      </p:sp>
      <p:sp>
        <p:nvSpPr>
          <p:cNvPr id="6" name="Rectangle 5"/>
          <p:cNvSpPr/>
          <p:nvPr/>
        </p:nvSpPr>
        <p:spPr>
          <a:xfrm>
            <a:off x="7611654" y="1447800"/>
            <a:ext cx="1059906" cy="584775"/>
          </a:xfrm>
          <a:prstGeom prst="rect">
            <a:avLst/>
          </a:prstGeom>
          <a:noFill/>
        </p:spPr>
        <p:txBody>
          <a:bodyPr wrap="none" lIns="91440" tIns="45720" rIns="91440" bIns="45720">
            <a:spAutoFit/>
          </a:bodyPr>
          <a:lstStyle/>
          <a:p>
            <a:pPr algn="ctr"/>
            <a:r>
              <a:rPr lang="en-US" sz="3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136</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Down Arrow 6"/>
          <p:cNvSpPr/>
          <p:nvPr/>
        </p:nvSpPr>
        <p:spPr bwMode="auto">
          <a:xfrm>
            <a:off x="8027307" y="2057400"/>
            <a:ext cx="228600" cy="685800"/>
          </a:xfrm>
          <a:prstGeom prst="downArrow">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9" name="Rectangle 8"/>
          <p:cNvSpPr/>
          <p:nvPr/>
        </p:nvSpPr>
        <p:spPr>
          <a:xfrm>
            <a:off x="7611653" y="2743200"/>
            <a:ext cx="1059907" cy="584775"/>
          </a:xfrm>
          <a:prstGeom prst="rect">
            <a:avLst/>
          </a:prstGeom>
          <a:noFill/>
        </p:spPr>
        <p:txBody>
          <a:bodyPr wrap="none" lIns="91440" tIns="45720" rIns="91440" bIns="45720">
            <a:spAutoFit/>
          </a:bodyPr>
          <a:lstStyle/>
          <a:p>
            <a:pPr algn="ctr"/>
            <a:r>
              <a:rPr lang="en-US" sz="3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100</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Down Arrow 10"/>
          <p:cNvSpPr/>
          <p:nvPr/>
        </p:nvSpPr>
        <p:spPr bwMode="auto">
          <a:xfrm>
            <a:off x="8027307" y="3352800"/>
            <a:ext cx="228600" cy="685800"/>
          </a:xfrm>
          <a:prstGeom prst="downArrow">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2" name="Rectangle 11"/>
          <p:cNvSpPr/>
          <p:nvPr/>
        </p:nvSpPr>
        <p:spPr>
          <a:xfrm>
            <a:off x="7757526" y="3962400"/>
            <a:ext cx="768159" cy="584775"/>
          </a:xfrm>
          <a:prstGeom prst="rect">
            <a:avLst/>
          </a:prstGeom>
          <a:noFill/>
        </p:spPr>
        <p:txBody>
          <a:bodyPr wrap="none" lIns="91440" tIns="45720" rIns="91440" bIns="45720">
            <a:spAutoFit/>
          </a:bodyPr>
          <a:lstStyle/>
          <a:p>
            <a:pPr algn="ct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80</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Down Arrow 12"/>
          <p:cNvSpPr/>
          <p:nvPr/>
        </p:nvSpPr>
        <p:spPr bwMode="auto">
          <a:xfrm>
            <a:off x="8027305" y="4572000"/>
            <a:ext cx="228600" cy="685800"/>
          </a:xfrm>
          <a:prstGeom prst="downArrow">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4" name="Rectangle 13"/>
          <p:cNvSpPr/>
          <p:nvPr/>
        </p:nvSpPr>
        <p:spPr>
          <a:xfrm>
            <a:off x="7757526" y="5181600"/>
            <a:ext cx="768159" cy="584775"/>
          </a:xfrm>
          <a:prstGeom prst="rect">
            <a:avLst/>
          </a:prstGeom>
          <a:noFill/>
        </p:spPr>
        <p:txBody>
          <a:bodyPr wrap="none" lIns="91440" tIns="45720" rIns="91440" bIns="45720">
            <a:spAutoFit/>
          </a:bodyPr>
          <a:lstStyle/>
          <a:p>
            <a:pPr algn="ct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60</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77339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Algorithm 1: Logistic Regression</a:t>
            </a:r>
            <a:endParaRPr lang="en-US" i="1" dirty="0">
              <a:latin typeface="Times"/>
              <a:cs typeface="Times"/>
            </a:endParaRPr>
          </a:p>
        </p:txBody>
      </p:sp>
      <p:sp>
        <p:nvSpPr>
          <p:cNvPr id="5" name="Slide Number Placeholder 4"/>
          <p:cNvSpPr>
            <a:spLocks noGrp="1"/>
          </p:cNvSpPr>
          <p:nvPr>
            <p:ph type="sldNum" sz="quarter" idx="12"/>
          </p:nvPr>
        </p:nvSpPr>
        <p:spPr>
          <a:xfrm>
            <a:off x="0" y="6387664"/>
            <a:ext cx="609600" cy="394136"/>
          </a:xfrm>
        </p:spPr>
        <p:txBody>
          <a:bodyPr/>
          <a:lstStyle/>
          <a:p>
            <a:fld id="{963B0023-0CED-47F7-85AE-654F0B232C29}" type="slidenum">
              <a:rPr lang="en-US" smtClean="0"/>
              <a:pPr/>
              <a:t>5</a:t>
            </a:fld>
            <a:r>
              <a:rPr lang="en-US" dirty="0" smtClean="0"/>
              <a:t>/14</a:t>
            </a:r>
            <a:endParaRPr lang="en-US" dirty="0"/>
          </a:p>
        </p:txBody>
      </p:sp>
      <p:sp>
        <p:nvSpPr>
          <p:cNvPr id="8" name="Content Placeholder 7"/>
          <p:cNvSpPr>
            <a:spLocks noGrp="1"/>
          </p:cNvSpPr>
          <p:nvPr>
            <p:ph idx="1"/>
          </p:nvPr>
        </p:nvSpPr>
        <p:spPr>
          <a:xfrm>
            <a:off x="457200" y="1524000"/>
            <a:ext cx="8229600" cy="4863664"/>
          </a:xfrm>
        </p:spPr>
        <p:txBody>
          <a:bodyPr>
            <a:normAutofit/>
          </a:bodyPr>
          <a:lstStyle/>
          <a:p>
            <a:pPr marL="0" indent="0">
              <a:buNone/>
            </a:pPr>
            <a:endParaRPr lang="en-US" b="0" i="1" dirty="0" smtClean="0">
              <a:latin typeface="Cambria Math" panose="02040503050406030204" pitchFamily="18" charset="0"/>
            </a:endParaRPr>
          </a:p>
          <a:p>
            <a:pPr marL="0" indent="0">
              <a:buNone/>
            </a:pPr>
            <a:endParaRPr lang="en-US" dirty="0"/>
          </a:p>
        </p:txBody>
      </p:sp>
    </p:spTree>
    <p:extLst>
      <p:ext uri="{BB962C8B-B14F-4D97-AF65-F5344CB8AC3E}">
        <p14:creationId xmlns:p14="http://schemas.microsoft.com/office/powerpoint/2010/main" val="2615690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Algorithm 2: k-Nearest Neighbors</a:t>
            </a:r>
            <a:endParaRPr lang="en-US" i="1" dirty="0">
              <a:latin typeface="Times"/>
              <a:cs typeface="Times"/>
            </a:endParaRPr>
          </a:p>
        </p:txBody>
      </p:sp>
      <p:sp>
        <p:nvSpPr>
          <p:cNvPr id="5" name="Slide Number Placeholder 4"/>
          <p:cNvSpPr>
            <a:spLocks noGrp="1"/>
          </p:cNvSpPr>
          <p:nvPr>
            <p:ph type="sldNum" sz="quarter" idx="12"/>
          </p:nvPr>
        </p:nvSpPr>
        <p:spPr>
          <a:xfrm>
            <a:off x="0" y="6387664"/>
            <a:ext cx="609599" cy="394136"/>
          </a:xfrm>
        </p:spPr>
        <p:txBody>
          <a:bodyPr/>
          <a:lstStyle/>
          <a:p>
            <a:fld id="{963B0023-0CED-47F7-85AE-654F0B232C29}" type="slidenum">
              <a:rPr lang="en-US" smtClean="0"/>
              <a:pPr/>
              <a:t>6</a:t>
            </a:fld>
            <a:r>
              <a:rPr lang="en-US" dirty="0" smtClean="0"/>
              <a:t>/14</a:t>
            </a:r>
            <a:endParaRPr lang="en-US" dirty="0"/>
          </a:p>
        </p:txBody>
      </p:sp>
      <p:sp>
        <p:nvSpPr>
          <p:cNvPr id="8" name="Content Placeholder 7"/>
          <p:cNvSpPr>
            <a:spLocks noGrp="1"/>
          </p:cNvSpPr>
          <p:nvPr>
            <p:ph idx="1"/>
          </p:nvPr>
        </p:nvSpPr>
        <p:spPr>
          <a:xfrm>
            <a:off x="457200" y="1524000"/>
            <a:ext cx="8229600" cy="4863664"/>
          </a:xfrm>
        </p:spPr>
        <p:txBody>
          <a:bodyPr>
            <a:normAutofit/>
          </a:bodyPr>
          <a:lstStyle/>
          <a:p>
            <a:pPr marL="0" indent="0">
              <a:buNone/>
            </a:pPr>
            <a:endParaRPr lang="en-US" b="0" i="1" dirty="0" smtClean="0">
              <a:latin typeface="Cambria Math" panose="02040503050406030204" pitchFamily="18" charset="0"/>
            </a:endParaRPr>
          </a:p>
          <a:p>
            <a:pPr marL="0" indent="0">
              <a:buNone/>
            </a:pPr>
            <a:endParaRPr lang="en-US" dirty="0"/>
          </a:p>
        </p:txBody>
      </p:sp>
    </p:spTree>
    <p:extLst>
      <p:ext uri="{BB962C8B-B14F-4D97-AF65-F5344CB8AC3E}">
        <p14:creationId xmlns:p14="http://schemas.microsoft.com/office/powerpoint/2010/main" val="548859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Algorithm 3: Random Forests</a:t>
            </a:r>
            <a:endParaRPr lang="en-US" i="1" dirty="0">
              <a:latin typeface="Times"/>
              <a:cs typeface="Times"/>
            </a:endParaRPr>
          </a:p>
        </p:txBody>
      </p:sp>
      <p:sp>
        <p:nvSpPr>
          <p:cNvPr id="5" name="Slide Number Placeholder 4"/>
          <p:cNvSpPr>
            <a:spLocks noGrp="1"/>
          </p:cNvSpPr>
          <p:nvPr>
            <p:ph type="sldNum" sz="quarter" idx="12"/>
          </p:nvPr>
        </p:nvSpPr>
        <p:spPr>
          <a:xfrm>
            <a:off x="0" y="6387664"/>
            <a:ext cx="609599" cy="394136"/>
          </a:xfrm>
        </p:spPr>
        <p:txBody>
          <a:bodyPr/>
          <a:lstStyle/>
          <a:p>
            <a:fld id="{963B0023-0CED-47F7-85AE-654F0B232C29}" type="slidenum">
              <a:rPr lang="en-US" smtClean="0"/>
              <a:pPr/>
              <a:t>7</a:t>
            </a:fld>
            <a:r>
              <a:rPr lang="en-US" dirty="0" smtClean="0"/>
              <a:t>/14</a:t>
            </a:r>
            <a:endParaRPr lang="en-US" dirty="0"/>
          </a:p>
        </p:txBody>
      </p:sp>
      <p:sp>
        <p:nvSpPr>
          <p:cNvPr id="8" name="Content Placeholder 7"/>
          <p:cNvSpPr>
            <a:spLocks noGrp="1"/>
          </p:cNvSpPr>
          <p:nvPr>
            <p:ph idx="1"/>
          </p:nvPr>
        </p:nvSpPr>
        <p:spPr>
          <a:xfrm>
            <a:off x="457200" y="1524000"/>
            <a:ext cx="8229600" cy="4863664"/>
          </a:xfrm>
        </p:spPr>
        <p:txBody>
          <a:bodyPr>
            <a:normAutofit/>
          </a:bodyPr>
          <a:lstStyle/>
          <a:p>
            <a:pPr marL="0" indent="0">
              <a:buNone/>
            </a:pPr>
            <a:endParaRPr lang="en-US" b="0" i="1" dirty="0" smtClean="0">
              <a:latin typeface="Cambria Math" panose="02040503050406030204" pitchFamily="18" charset="0"/>
            </a:endParaRPr>
          </a:p>
          <a:p>
            <a:pPr marL="0" indent="0">
              <a:buNone/>
            </a:pPr>
            <a:endParaRPr lang="en-US" dirty="0"/>
          </a:p>
        </p:txBody>
      </p:sp>
    </p:spTree>
    <p:extLst>
      <p:ext uri="{BB962C8B-B14F-4D97-AF65-F5344CB8AC3E}">
        <p14:creationId xmlns:p14="http://schemas.microsoft.com/office/powerpoint/2010/main" val="88807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Algorithm 4: Support Vector Machines</a:t>
            </a:r>
            <a:endParaRPr lang="en-US" i="1" dirty="0">
              <a:latin typeface="Times"/>
              <a:cs typeface="Times"/>
            </a:endParaRPr>
          </a:p>
        </p:txBody>
      </p:sp>
      <p:sp>
        <p:nvSpPr>
          <p:cNvPr id="5" name="Slide Number Placeholder 4"/>
          <p:cNvSpPr>
            <a:spLocks noGrp="1"/>
          </p:cNvSpPr>
          <p:nvPr>
            <p:ph type="sldNum" sz="quarter" idx="12"/>
          </p:nvPr>
        </p:nvSpPr>
        <p:spPr>
          <a:xfrm>
            <a:off x="0" y="6387664"/>
            <a:ext cx="609599" cy="394136"/>
          </a:xfrm>
        </p:spPr>
        <p:txBody>
          <a:bodyPr/>
          <a:lstStyle/>
          <a:p>
            <a:fld id="{963B0023-0CED-47F7-85AE-654F0B232C29}" type="slidenum">
              <a:rPr lang="en-US" smtClean="0"/>
              <a:pPr/>
              <a:t>8</a:t>
            </a:fld>
            <a:r>
              <a:rPr lang="en-US" dirty="0" smtClean="0"/>
              <a:t>/14</a:t>
            </a:r>
            <a:endParaRPr lang="en-US" dirty="0"/>
          </a:p>
        </p:txBody>
      </p:sp>
      <p:sp>
        <p:nvSpPr>
          <p:cNvPr id="8" name="Content Placeholder 7"/>
          <p:cNvSpPr>
            <a:spLocks noGrp="1"/>
          </p:cNvSpPr>
          <p:nvPr>
            <p:ph idx="1"/>
          </p:nvPr>
        </p:nvSpPr>
        <p:spPr>
          <a:xfrm>
            <a:off x="457200" y="1524000"/>
            <a:ext cx="8229600" cy="4863664"/>
          </a:xfrm>
        </p:spPr>
        <p:txBody>
          <a:bodyPr>
            <a:normAutofit/>
          </a:bodyPr>
          <a:lstStyle/>
          <a:p>
            <a:pPr marL="0" indent="0">
              <a:buNone/>
            </a:pPr>
            <a:endParaRPr lang="en-US" b="0" i="1" dirty="0" smtClean="0">
              <a:latin typeface="Cambria Math" panose="02040503050406030204" pitchFamily="18" charset="0"/>
            </a:endParaRPr>
          </a:p>
          <a:p>
            <a:pPr marL="0" indent="0">
              <a:buNone/>
            </a:pPr>
            <a:endParaRPr lang="en-US" dirty="0"/>
          </a:p>
        </p:txBody>
      </p:sp>
    </p:spTree>
    <p:extLst>
      <p:ext uri="{BB962C8B-B14F-4D97-AF65-F5344CB8AC3E}">
        <p14:creationId xmlns:p14="http://schemas.microsoft.com/office/powerpoint/2010/main" val="170896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Algorithm 5: Decision Tree</a:t>
            </a:r>
            <a:endParaRPr lang="en-US" i="1" dirty="0">
              <a:latin typeface="Times"/>
              <a:cs typeface="Times"/>
            </a:endParaRPr>
          </a:p>
        </p:txBody>
      </p:sp>
      <p:sp>
        <p:nvSpPr>
          <p:cNvPr id="5" name="Slide Number Placeholder 4"/>
          <p:cNvSpPr>
            <a:spLocks noGrp="1"/>
          </p:cNvSpPr>
          <p:nvPr>
            <p:ph type="sldNum" sz="quarter" idx="12"/>
          </p:nvPr>
        </p:nvSpPr>
        <p:spPr>
          <a:xfrm>
            <a:off x="0" y="6387664"/>
            <a:ext cx="609599" cy="394136"/>
          </a:xfrm>
        </p:spPr>
        <p:txBody>
          <a:bodyPr/>
          <a:lstStyle/>
          <a:p>
            <a:fld id="{963B0023-0CED-47F7-85AE-654F0B232C29}" type="slidenum">
              <a:rPr lang="en-US" smtClean="0"/>
              <a:pPr/>
              <a:t>9</a:t>
            </a:fld>
            <a:r>
              <a:rPr lang="en-US" dirty="0" smtClean="0"/>
              <a:t>/14</a:t>
            </a:r>
            <a:endParaRPr lang="en-US" dirty="0"/>
          </a:p>
        </p:txBody>
      </p:sp>
      <p:sp>
        <p:nvSpPr>
          <p:cNvPr id="8" name="Content Placeholder 7"/>
          <p:cNvSpPr>
            <a:spLocks noGrp="1"/>
          </p:cNvSpPr>
          <p:nvPr>
            <p:ph idx="1"/>
          </p:nvPr>
        </p:nvSpPr>
        <p:spPr>
          <a:xfrm>
            <a:off x="457200" y="1524000"/>
            <a:ext cx="8229600" cy="4863664"/>
          </a:xfrm>
        </p:spPr>
        <p:txBody>
          <a:bodyPr>
            <a:normAutofit/>
          </a:bodyPr>
          <a:lstStyle/>
          <a:p>
            <a:pPr marL="0" indent="0">
              <a:buNone/>
            </a:pPr>
            <a:endParaRPr lang="en-US" b="0" i="1" dirty="0" smtClean="0">
              <a:latin typeface="Cambria Math" panose="02040503050406030204" pitchFamily="18" charset="0"/>
            </a:endParaRPr>
          </a:p>
          <a:p>
            <a:pPr marL="0" indent="0">
              <a:buNone/>
            </a:pPr>
            <a:endParaRPr lang="en-US" dirty="0"/>
          </a:p>
        </p:txBody>
      </p:sp>
    </p:spTree>
    <p:extLst>
      <p:ext uri="{BB962C8B-B14F-4D97-AF65-F5344CB8AC3E}">
        <p14:creationId xmlns:p14="http://schemas.microsoft.com/office/powerpoint/2010/main" val="26110945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a9083da47ed50cf307069546a324011c47d9b3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WPI_2012White</Template>
  <TotalTime>10221</TotalTime>
  <Words>360</Words>
  <Application>Microsoft Office PowerPoint</Application>
  <PresentationFormat>On-screen Show (4:3)</PresentationFormat>
  <Paragraphs>89</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宋体</vt:lpstr>
      <vt:lpstr>Arial</vt:lpstr>
      <vt:lpstr>Calibri</vt:lpstr>
      <vt:lpstr>Cambria Math</vt:lpstr>
      <vt:lpstr>Courier New</vt:lpstr>
      <vt:lpstr>Times</vt:lpstr>
      <vt:lpstr>Times New Roman</vt:lpstr>
      <vt:lpstr>Verdana</vt:lpstr>
      <vt:lpstr>Wingdings</vt:lpstr>
      <vt:lpstr>WPI-White</vt:lpstr>
      <vt:lpstr>Machine Learning  Algorithm  in Loan Repayment </vt:lpstr>
      <vt:lpstr>What is LendingClub?</vt:lpstr>
      <vt:lpstr>What is our Dateset?</vt:lpstr>
      <vt:lpstr>Data Preprocessing</vt:lpstr>
      <vt:lpstr>Algorithm 1: Logistic Regression</vt:lpstr>
      <vt:lpstr>Algorithm 2: k-Nearest Neighbors</vt:lpstr>
      <vt:lpstr>Algorithm 3: Random Forests</vt:lpstr>
      <vt:lpstr>Algorithm 4: Support Vector Machines</vt:lpstr>
      <vt:lpstr>Algorithm 5: Decision Tree</vt:lpstr>
      <vt:lpstr>Algorithm 6: Neural Network</vt:lpstr>
      <vt:lpstr>Comparison </vt:lpstr>
      <vt:lpstr>Future Work</vt:lpstr>
      <vt:lpstr>Reference</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Verdana Bold 40pt</dc:title>
  <dc:creator>Fengrui Zhang</dc:creator>
  <cp:lastModifiedBy>Zhang, Fengrui</cp:lastModifiedBy>
  <cp:revision>1304</cp:revision>
  <dcterms:created xsi:type="dcterms:W3CDTF">2016-10-10T17:55:03Z</dcterms:created>
  <dcterms:modified xsi:type="dcterms:W3CDTF">2018-11-17T22:15:10Z</dcterms:modified>
</cp:coreProperties>
</file>