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358" r:id="rId4"/>
    <p:sldId id="418" r:id="rId5"/>
    <p:sldId id="361" r:id="rId6"/>
    <p:sldId id="362" r:id="rId7"/>
    <p:sldId id="534" r:id="rId8"/>
    <p:sldId id="541" r:id="rId9"/>
    <p:sldId id="374" r:id="rId10"/>
    <p:sldId id="375" r:id="rId11"/>
    <p:sldId id="264" r:id="rId12"/>
    <p:sldId id="542" r:id="rId13"/>
    <p:sldId id="281" r:id="rId14"/>
    <p:sldId id="278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FC1B3D-4704-4528-BCFA-1D41C54CB348}" v="1" dt="2022-06-26T14:13:32.586"/>
    <p1510:client id="{F42E6212-07C1-4875-87F6-33456E08E6D8}" v="197" dt="2022-06-26T02:14:58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302" autoAdjust="0"/>
  </p:normalViewPr>
  <p:slideViewPr>
    <p:cSldViewPr snapToGrid="0">
      <p:cViewPr varScale="1">
        <p:scale>
          <a:sx n="70" d="100"/>
          <a:sy n="70" d="100"/>
        </p:scale>
        <p:origin x="109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ry, Carlotta" userId="a703e67a-bb3b-4e12-aaed-2220713a9b5d" providerId="ADAL" clId="{C1FC1B3D-4704-4528-BCFA-1D41C54CB348}"/>
    <pc:docChg chg="custSel addSld delSld modSld">
      <pc:chgData name="Berry, Carlotta" userId="a703e67a-bb3b-4e12-aaed-2220713a9b5d" providerId="ADAL" clId="{C1FC1B3D-4704-4528-BCFA-1D41C54CB348}" dt="2022-06-26T14:25:40.440" v="3" actId="47"/>
      <pc:docMkLst>
        <pc:docMk/>
      </pc:docMkLst>
      <pc:sldChg chg="del">
        <pc:chgData name="Berry, Carlotta" userId="a703e67a-bb3b-4e12-aaed-2220713a9b5d" providerId="ADAL" clId="{C1FC1B3D-4704-4528-BCFA-1D41C54CB348}" dt="2022-06-26T14:25:40.440" v="3" actId="47"/>
        <pc:sldMkLst>
          <pc:docMk/>
          <pc:sldMk cId="1854372839" sldId="257"/>
        </pc:sldMkLst>
      </pc:sldChg>
      <pc:sldChg chg="del">
        <pc:chgData name="Berry, Carlotta" userId="a703e67a-bb3b-4e12-aaed-2220713a9b5d" providerId="ADAL" clId="{C1FC1B3D-4704-4528-BCFA-1D41C54CB348}" dt="2022-06-26T14:25:40.440" v="3" actId="47"/>
        <pc:sldMkLst>
          <pc:docMk/>
          <pc:sldMk cId="713758969" sldId="263"/>
        </pc:sldMkLst>
      </pc:sldChg>
      <pc:sldChg chg="delSp new del mod setBg modClrScheme chgLayout">
        <pc:chgData name="Berry, Carlotta" userId="a703e67a-bb3b-4e12-aaed-2220713a9b5d" providerId="ADAL" clId="{C1FC1B3D-4704-4528-BCFA-1D41C54CB348}" dt="2022-06-26T14:25:40.440" v="3" actId="47"/>
        <pc:sldMkLst>
          <pc:docMk/>
          <pc:sldMk cId="424420694" sldId="543"/>
        </pc:sldMkLst>
        <pc:spChg chg="del">
          <ac:chgData name="Berry, Carlotta" userId="a703e67a-bb3b-4e12-aaed-2220713a9b5d" providerId="ADAL" clId="{C1FC1B3D-4704-4528-BCFA-1D41C54CB348}" dt="2022-06-26T14:13:27.479" v="1" actId="700"/>
          <ac:spMkLst>
            <pc:docMk/>
            <pc:sldMk cId="424420694" sldId="543"/>
            <ac:spMk id="2" creationId="{701EE875-DF8B-4BF8-9524-57F963261288}"/>
          </ac:spMkLst>
        </pc:spChg>
        <pc:spChg chg="del">
          <ac:chgData name="Berry, Carlotta" userId="a703e67a-bb3b-4e12-aaed-2220713a9b5d" providerId="ADAL" clId="{C1FC1B3D-4704-4528-BCFA-1D41C54CB348}" dt="2022-06-26T14:13:27.479" v="1" actId="700"/>
          <ac:spMkLst>
            <pc:docMk/>
            <pc:sldMk cId="424420694" sldId="543"/>
            <ac:spMk id="3" creationId="{CD0E626F-151C-46ED-B96E-86158F2E0A2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A9830-91A1-40D0-9145-130834F3267E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FFC20-7B27-4A93-9F04-47030A6D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42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Schedule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Introduction (10 minutes) – Introduce the workshop origins, goals, and mission.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Session I (45 minutes) Mechatronics &amp; Robotics Engineering Curricula 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Motivation, goals, objectives, and outcomes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Core courses, electives, capstone projects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Break (10 minutes)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Session II (45 minutes) Introduction to Mechatronics &amp; Robotics Courses 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Course organization and objectives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Homework / Labs / Projects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Break (10 minutes)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Session III (45 minutes) Intermediate &amp; Advanced Mechatronics &amp; Robotics Courses 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Course organization and objectives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Homework / Labs / Projects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Capstone design projects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Summary and Future Directions (15 minutes)</a:t>
            </a:r>
          </a:p>
          <a:p>
            <a:pPr algn="l"/>
            <a:b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b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Room: MCC - 205A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FFC20-7B27-4A93-9F04-47030A6D78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49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</a:t>
            </a:r>
            <a:r>
              <a:rPr lang="en-US"/>
              <a:t> </a:t>
            </a:r>
            <a:r>
              <a:rPr lang="en-US" dirty="0"/>
              <a:t>also be more like a programming language, if statements, etc… do </a:t>
            </a:r>
            <a:r>
              <a:rPr lang="en-US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00FDE-7DF5-484C-A0EA-1C2759DF3D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80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35A58-A925-4E72-8D4D-4D1B88EEA3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16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</a:t>
            </a:r>
            <a:r>
              <a:rPr lang="en-US" baseline="0"/>
              <a:t> I was writing code, I would make functions reset, run and stop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00FDE-7DF5-484C-A0EA-1C2759DF3D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08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35A58-A925-4E72-8D4D-4D1B88EEA3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57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&lt;object width="560" height="315"&gt;&lt;</a:t>
            </a:r>
            <a:r>
              <a:rPr lang="en-US" dirty="0" err="1"/>
              <a:t>param</a:t>
            </a:r>
            <a:r>
              <a:rPr lang="en-US" dirty="0"/>
              <a:t> name="movie" value="//www.youtube.com/v/huQSWZX1Glo?hl=en_US&amp;amp;version=3&amp;amp;rel=0"&gt;&lt;/param&gt;&lt;param name="</a:t>
            </a:r>
            <a:r>
              <a:rPr lang="en-US" dirty="0" err="1"/>
              <a:t>allowFullScreen</a:t>
            </a:r>
            <a:r>
              <a:rPr lang="en-US" dirty="0"/>
              <a:t>" value="true"&gt;&lt;/</a:t>
            </a:r>
            <a:r>
              <a:rPr lang="en-US" dirty="0" err="1"/>
              <a:t>param</a:t>
            </a:r>
            <a:r>
              <a:rPr lang="en-US" dirty="0"/>
              <a:t>&gt;&lt;</a:t>
            </a:r>
            <a:r>
              <a:rPr lang="en-US" dirty="0" err="1"/>
              <a:t>param</a:t>
            </a:r>
            <a:r>
              <a:rPr lang="en-US" dirty="0"/>
              <a:t> name="</a:t>
            </a:r>
            <a:r>
              <a:rPr lang="en-US" dirty="0" err="1"/>
              <a:t>allowscriptaccess</a:t>
            </a:r>
            <a:r>
              <a:rPr lang="en-US" dirty="0"/>
              <a:t>" value="always"&gt;&lt;/</a:t>
            </a:r>
            <a:r>
              <a:rPr lang="en-US" dirty="0" err="1"/>
              <a:t>param</a:t>
            </a:r>
            <a:r>
              <a:rPr lang="en-US" dirty="0"/>
              <a:t>&gt;&lt;embed </a:t>
            </a:r>
            <a:r>
              <a:rPr lang="en-US" dirty="0" err="1"/>
              <a:t>src</a:t>
            </a:r>
            <a:r>
              <a:rPr lang="en-US" dirty="0"/>
              <a:t>="//www.youtube.com/v/huQSWZX1Glo?hl=en_US&amp;amp;version=3&amp;amp;rel=0" type="application/x-shockwave-flash" width="560" height="315" </a:t>
            </a:r>
            <a:r>
              <a:rPr lang="en-US" dirty="0" err="1"/>
              <a:t>allowscriptaccess</a:t>
            </a:r>
            <a:r>
              <a:rPr lang="en-US" dirty="0"/>
              <a:t>="always" </a:t>
            </a:r>
            <a:r>
              <a:rPr lang="en-US" dirty="0" err="1"/>
              <a:t>allowfullscreen</a:t>
            </a:r>
            <a:r>
              <a:rPr lang="en-US" dirty="0"/>
              <a:t>="true"&gt;&lt;/embed&gt;&lt;/object&gt;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35A58-A925-4E72-8D4D-4D1B88EEA3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13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35A58-A925-4E72-8D4D-4D1B88EEA3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6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F7FF-FB60-4B96-BAA7-5340686BC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46DC7-5865-4D77-BDB9-ED4B5CA54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0AA9B-C7B4-461A-9DCF-DC01E60F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D36-0536-43E0-AF29-6FA9AA7A09B9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BE119-D4A4-4E7A-8BA9-3AC69A74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033F9-B49F-4D2E-9E5B-143FB0C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2DB6-4671-4CD6-8A57-786ED9761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4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AD1D-16A5-4844-8F47-F86C1E0B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025C7-7324-4EAB-B02D-9A9C36610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86BCA-2648-4767-AF44-75F277B5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D36-0536-43E0-AF29-6FA9AA7A09B9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D4CF9-EB90-47FC-82B5-A41618A3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274EF-A0F6-46C8-8925-6380DCE0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2DB6-4671-4CD6-8A57-786ED9761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4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9AD9BC-0FBE-45B0-A8A6-0B836C443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B3587-2517-41E4-A720-AE6709952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AD65-57DA-4C72-9DF5-C667EA38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D36-0536-43E0-AF29-6FA9AA7A09B9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F0AAB-E53C-4A80-9B7C-9FFEBDBB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94895-BCC0-4CF2-AB5E-956EF9F2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2DB6-4671-4CD6-8A57-786ED9761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50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724" y="151071"/>
            <a:ext cx="11796584" cy="516195"/>
          </a:xfrm>
        </p:spPr>
        <p:txBody>
          <a:bodyPr>
            <a:noAutofit/>
          </a:bodyPr>
          <a:lstStyle>
            <a:lvl1pPr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06605" y="6250026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09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9297-7D1F-4569-937E-4A630366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A7926-029B-44C7-972D-15602A04C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CEBF2-A60F-4E54-907E-C4A5EDBA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D36-0536-43E0-AF29-6FA9AA7A09B9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F4472-7010-449F-81F7-5D8174FE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EF951-1AF2-4176-8446-0A62A82B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2DB6-4671-4CD6-8A57-786ED9761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2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A815C-F9A4-4A65-9015-A1ADC8B02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BC3ED-4F35-4756-8694-9EBDA86AD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7D1FD-34FB-4EEE-96DD-A039E1CE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D36-0536-43E0-AF29-6FA9AA7A09B9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AC1A1-1828-472D-8A7E-6C13DDF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99668-E0F7-449E-B26E-7A9DEDC0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2DB6-4671-4CD6-8A57-786ED9761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0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40DB-19AD-49A3-9D73-887711B9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01F9C-A7E5-4DD6-BE27-D8025CDC7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07B85-34CA-4132-B8E7-3D42A8E70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416E2-604A-427A-AAA2-306E02F4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D36-0536-43E0-AF29-6FA9AA7A09B9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3B766-0625-4B15-9009-F5E7A15A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3F5ED-130C-4624-9A5D-7EFB826C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2DB6-4671-4CD6-8A57-786ED9761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8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A343-7D3A-4364-A3D7-6927A82F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BBFD7-45D6-4212-BE95-BC0AA2FB4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DA9F9-47D0-42C2-9E0C-EA5D732F6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1F9E7B-3EF8-4931-A23C-A5DDF1021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B738F-603C-43A4-95BC-D5B3E286B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C7534-7776-452A-8B23-4AF615BD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D36-0536-43E0-AF29-6FA9AA7A09B9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1D651-145F-417D-8FCB-8FE6F754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37723-377E-4DDA-9C0F-048B00D4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2DB6-4671-4CD6-8A57-786ED9761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9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67D85-0213-4609-826B-0D1EA66A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0647E-5AA2-4EFF-AD26-3B34854B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D36-0536-43E0-AF29-6FA9AA7A09B9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A6E10-EBD5-4C72-BF9C-F139D253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99BFF-CB8A-4701-AE14-16B9353B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2DB6-4671-4CD6-8A57-786ED9761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3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1A7A5-A88E-4B4D-B0CC-82ADF82E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D36-0536-43E0-AF29-6FA9AA7A09B9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8908F-84D7-490B-AAA3-9793265A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72045-5F31-4F40-ADD2-9D16E4C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2DB6-4671-4CD6-8A57-786ED9761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6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9937-B969-4488-B657-3414FD5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18B6-65F0-426B-BA86-A826D0ED0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5A009-43AB-4787-A8EC-4B90926AC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4B7BE-BF42-4B3A-9366-1EC126FB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D36-0536-43E0-AF29-6FA9AA7A09B9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BCF11-4100-47EA-8310-46212C80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3693B-2DC4-4A4D-82FC-44CE9AB6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2DB6-4671-4CD6-8A57-786ED9761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3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EC23E-AB5E-4A5E-9EE8-BC377F1C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DD126-A57E-44D4-84A7-DD448B19B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31F73-FA6C-47B3-BBD0-029A1304D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5DD3E-AEE0-46B1-8336-B89AF2F8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7D36-0536-43E0-AF29-6FA9AA7A09B9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2DD8B-C909-4368-B80A-437F3C3C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F86D4-D3AF-4A53-A4A6-363D10CE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2DB6-4671-4CD6-8A57-786ED9761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4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EF5C7A-2CF6-4141-A223-5C630811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0B253-5DC6-4A08-BB2A-6B0DAE361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0D28E-28E6-4F9F-9F5E-07D8C97E5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57D36-0536-43E0-AF29-6FA9AA7A09B9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3E0C8-DC8C-46B8-A901-DB58BC75F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1CAB-EEAE-42BC-AE80-CA37B3389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42DB6-4671-4CD6-8A57-786ED9761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4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bbUENTmX-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InTBgiULc8?feature=oembe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d1obzznFXk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866B-3BAD-4292-B049-054D4403B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157" y="239486"/>
            <a:ext cx="10221686" cy="4159069"/>
          </a:xfrm>
        </p:spPr>
        <p:txBody>
          <a:bodyPr anchor="ctr">
            <a:noAutofit/>
          </a:bodyPr>
          <a:lstStyle/>
          <a:p>
            <a:r>
              <a:rPr lang="en-US" sz="32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Curriculum and Course Design for</a:t>
            </a:r>
            <a:br>
              <a:rPr lang="en-US" sz="32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2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Mechatronics and Robotics Engineering Education</a:t>
            </a:r>
            <a:b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ASEE Workshop</a:t>
            </a:r>
            <a:b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Sunday, June 26, 2022</a:t>
            </a:r>
            <a:b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Minneapolis, Minnesota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F3620-6802-48DE-BDF6-6D6504C35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5359"/>
            <a:ext cx="9144000" cy="1655762"/>
          </a:xfrm>
        </p:spPr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Carlotta A. Berry, PhD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Lawrence J. </a:t>
            </a:r>
            <a:r>
              <a:rPr lang="en-US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Giacoletto</a:t>
            </a:r>
            <a:r>
              <a:rPr lang="en-US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Endowed Chair In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Electrical and Computer Engineering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ROSE-HULMAN INSTITUTE OF TECHNOLOGY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36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8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Robot Motions</a:t>
            </a:r>
            <a:endParaRPr lang="en-US" sz="6000" dirty="0"/>
          </a:p>
        </p:txBody>
      </p:sp>
      <p:pic>
        <p:nvPicPr>
          <p:cNvPr id="5" name="HbbUENTmX-g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25600" y="1611086"/>
            <a:ext cx="8940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047DB-C48E-4169-A436-F191CFF9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8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Simulator for Robot Motion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0AC44-F5B5-45DC-B161-A947DB783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Go to Dawson virtual robot simulator</a:t>
            </a:r>
          </a:p>
          <a:p>
            <a:pPr lvl="1"/>
            <a:r>
              <a:rPr lang="en-US" sz="4000" dirty="0"/>
              <a:t>modify code to move forward to collect all coins</a:t>
            </a:r>
          </a:p>
          <a:p>
            <a:pPr lvl="1"/>
            <a:r>
              <a:rPr lang="en-US" sz="4000" dirty="0"/>
              <a:t>write code to move robot in a s</a:t>
            </a:r>
          </a:p>
          <a:p>
            <a:pPr lvl="2"/>
            <a:r>
              <a:rPr lang="en-US" sz="4000" dirty="0"/>
              <a:t>square</a:t>
            </a:r>
          </a:p>
          <a:p>
            <a:pPr lvl="2"/>
            <a:r>
              <a:rPr lang="en-US" sz="4000" dirty="0"/>
              <a:t>Circle</a:t>
            </a:r>
          </a:p>
          <a:p>
            <a:pPr lvl="2"/>
            <a:r>
              <a:rPr lang="en-US" sz="4000" dirty="0"/>
              <a:t>figure 8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B719B3-A5B5-40D3-BE01-D78E38F15077}"/>
              </a:ext>
            </a:extLst>
          </p:cNvPr>
          <p:cNvSpPr/>
          <p:nvPr/>
        </p:nvSpPr>
        <p:spPr>
          <a:xfrm>
            <a:off x="8588828" y="4887685"/>
            <a:ext cx="3102428" cy="117565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Simulator link: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bit.ly/dawsonSim1</a:t>
            </a:r>
          </a:p>
        </p:txBody>
      </p:sp>
    </p:spTree>
    <p:extLst>
      <p:ext uri="{BB962C8B-B14F-4D97-AF65-F5344CB8AC3E}">
        <p14:creationId xmlns:p14="http://schemas.microsoft.com/office/powerpoint/2010/main" val="285903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Wall Following </a:t>
            </a:r>
            <a:b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Subsumption Architecture</a:t>
            </a:r>
          </a:p>
        </p:txBody>
      </p:sp>
      <p:pic>
        <p:nvPicPr>
          <p:cNvPr id="4" name="Picture 23" descr="layer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5114" y="1866900"/>
            <a:ext cx="6779436" cy="4525963"/>
          </a:xfrm>
          <a:prstGeom prst="rect">
            <a:avLst/>
          </a:prstGeom>
          <a:noFill/>
        </p:spPr>
      </p:pic>
      <p:sp>
        <p:nvSpPr>
          <p:cNvPr id="5" name="Star: 7 Points 4">
            <a:extLst>
              <a:ext uri="{FF2B5EF4-FFF2-40B4-BE49-F238E27FC236}">
                <a16:creationId xmlns:a16="http://schemas.microsoft.com/office/drawing/2014/main" id="{C6A3D159-42E9-484E-8AAF-BD98DE6E31A2}"/>
              </a:ext>
            </a:extLst>
          </p:cNvPr>
          <p:cNvSpPr/>
          <p:nvPr/>
        </p:nvSpPr>
        <p:spPr>
          <a:xfrm>
            <a:off x="9209315" y="1447800"/>
            <a:ext cx="1750236" cy="1295400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Add 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Follow Left &amp; Follow Right</a:t>
            </a:r>
          </a:p>
        </p:txBody>
      </p:sp>
    </p:spTree>
    <p:extLst>
      <p:ext uri="{BB962C8B-B14F-4D97-AF65-F5344CB8AC3E}">
        <p14:creationId xmlns:p14="http://schemas.microsoft.com/office/powerpoint/2010/main" val="91094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855D-6EA4-4439-BD1E-84400430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Wall Following Simulation</a:t>
            </a:r>
          </a:p>
        </p:txBody>
      </p:sp>
      <p:pic>
        <p:nvPicPr>
          <p:cNvPr id="6" name="Online Media 5" title="Dawson Virtual Robot Lab to test bang-bang wall following using Arduino microcontroller">
            <a:hlinkClick r:id="" action="ppaction://media"/>
            <a:extLst>
              <a:ext uri="{FF2B5EF4-FFF2-40B4-BE49-F238E27FC236}">
                <a16:creationId xmlns:a16="http://schemas.microsoft.com/office/drawing/2014/main" id="{FE9ACCB0-706E-4278-995C-CFC27661B8A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90739" y="1600201"/>
            <a:ext cx="801052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9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240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solidFill>
                  <a:srgbClr val="8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Wall Following with Bang-Bang Control</a:t>
            </a:r>
          </a:p>
        </p:txBody>
      </p:sp>
      <p:pic>
        <p:nvPicPr>
          <p:cNvPr id="5" name="Zd1obzznFXk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77082" y="1385932"/>
            <a:ext cx="9437835" cy="530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0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047DB-C48E-4169-A436-F191CFF9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8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Robot Simulator for Wall Following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0AC44-F5B5-45DC-B161-A947DB783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89314"/>
            <a:ext cx="9753601" cy="5072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Go to Dawson virtual robot simulator</a:t>
            </a:r>
          </a:p>
          <a:p>
            <a:pPr lvl="1"/>
            <a:r>
              <a:rPr lang="en-US" sz="3000" dirty="0"/>
              <a:t>modify code to drive robot to follow wall</a:t>
            </a:r>
          </a:p>
          <a:p>
            <a:pPr lvl="1"/>
            <a:r>
              <a:rPr lang="en-US" sz="3000" dirty="0"/>
              <a:t>modify code to drive robot to follow wall and collect all coins</a:t>
            </a:r>
          </a:p>
          <a:p>
            <a:pPr lvl="1"/>
            <a:r>
              <a:rPr lang="en-US" sz="3000" dirty="0"/>
              <a:t>modify code to follow wall and collect coins robot using bang-bang control</a:t>
            </a:r>
          </a:p>
          <a:p>
            <a:pPr lvl="1"/>
            <a:r>
              <a:rPr lang="en-US" sz="3000" dirty="0"/>
              <a:t>modify code to follow wall and collect coins robot using proportional control</a:t>
            </a:r>
          </a:p>
          <a:p>
            <a:pPr lvl="1"/>
            <a:r>
              <a:rPr lang="en-US" sz="3000" dirty="0"/>
              <a:t>modify code to follow wall and collect coins robot using PD control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D26491-B898-4312-B776-3D42C1AB2042}"/>
              </a:ext>
            </a:extLst>
          </p:cNvPr>
          <p:cNvSpPr/>
          <p:nvPr/>
        </p:nvSpPr>
        <p:spPr>
          <a:xfrm>
            <a:off x="9056915" y="5994286"/>
            <a:ext cx="3026228" cy="66777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Simulator link: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bit.ly/dawsonSim2</a:t>
            </a:r>
          </a:p>
        </p:txBody>
      </p:sp>
    </p:spTree>
    <p:extLst>
      <p:ext uri="{BB962C8B-B14F-4D97-AF65-F5344CB8AC3E}">
        <p14:creationId xmlns:p14="http://schemas.microsoft.com/office/powerpoint/2010/main" val="234346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047DB-C48E-4169-A436-F191CFF9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8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Software Design Plans and Simulators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0AC44-F5B5-45DC-B161-A947DB783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SDP enable students to develop a systematic approach for robot algorithms</a:t>
            </a:r>
          </a:p>
          <a:p>
            <a:r>
              <a:rPr lang="en-US" sz="3200" dirty="0"/>
              <a:t>SDP give them options for creating their code including pseudocode, state diagrams, flow charts, and subsumption architecture</a:t>
            </a:r>
          </a:p>
          <a:p>
            <a:r>
              <a:rPr lang="en-US" sz="3200" dirty="0"/>
              <a:t>Simulators allow students to test out and debug their theories before dealing with odometry error, bandwidth limitations, memory issues, power consumption, and sensor error</a:t>
            </a:r>
          </a:p>
        </p:txBody>
      </p:sp>
    </p:spTree>
    <p:extLst>
      <p:ext uri="{BB962C8B-B14F-4D97-AF65-F5344CB8AC3E}">
        <p14:creationId xmlns:p14="http://schemas.microsoft.com/office/powerpoint/2010/main" val="397814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Pseudocode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 </a:t>
            </a:r>
            <a:r>
              <a:rPr lang="en-US" sz="3600" b="1" u="sng" dirty="0"/>
              <a:t>algorithm</a:t>
            </a:r>
            <a:r>
              <a:rPr lang="en-US" sz="3600" dirty="0"/>
              <a:t> is a procedure for solving a problem in terms of actions to be executed.</a:t>
            </a:r>
          </a:p>
          <a:p>
            <a:r>
              <a:rPr lang="en-US" sz="3600" b="1" u="sng" dirty="0"/>
              <a:t>Pseudocode</a:t>
            </a:r>
            <a:r>
              <a:rPr lang="en-US" sz="3600" dirty="0"/>
              <a:t> is an artificial and informal language that helps programmers develop algorithms.</a:t>
            </a:r>
          </a:p>
        </p:txBody>
      </p:sp>
    </p:spTree>
    <p:extLst>
      <p:ext uri="{BB962C8B-B14F-4D97-AF65-F5344CB8AC3E}">
        <p14:creationId xmlns:p14="http://schemas.microsoft.com/office/powerpoint/2010/main" val="36278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28387" cy="5763963"/>
          </a:xfrm>
        </p:spPr>
        <p:txBody>
          <a:bodyPr anchor="t">
            <a:normAutofit/>
          </a:bodyPr>
          <a:lstStyle/>
          <a:p>
            <a:r>
              <a:rPr lang="en-US" sz="5200" b="1" dirty="0">
                <a:latin typeface="Cambria" panose="02040503050406030204" pitchFamily="18" charset="0"/>
                <a:ea typeface="Cambria" panose="02040503050406030204" pitchFamily="18" charset="0"/>
              </a:rPr>
              <a:t>Pseudocode Example</a:t>
            </a:r>
            <a:br>
              <a:rPr lang="en-US" sz="52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5200" b="1" dirty="0">
                <a:latin typeface="Cambria" panose="02040503050406030204" pitchFamily="18" charset="0"/>
                <a:ea typeface="Cambria" panose="02040503050406030204" pitchFamily="18" charset="0"/>
              </a:rPr>
              <a:t>(Stopwatch)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2" y="365125"/>
            <a:ext cx="5181600" cy="2806296"/>
          </a:xfrm>
        </p:spPr>
        <p:txBody>
          <a:bodyPr>
            <a:normAutofit/>
          </a:bodyPr>
          <a:lstStyle/>
          <a:p>
            <a:r>
              <a:rPr lang="en-US" sz="2000"/>
              <a:t>Initialize </a:t>
            </a:r>
            <a:r>
              <a:rPr lang="en-US" sz="2000" b="1"/>
              <a:t>counter</a:t>
            </a:r>
            <a:r>
              <a:rPr lang="en-US" sz="2000"/>
              <a:t> to 0</a:t>
            </a:r>
          </a:p>
          <a:p>
            <a:r>
              <a:rPr lang="en-US" sz="2000"/>
              <a:t>Initialize </a:t>
            </a:r>
            <a:r>
              <a:rPr lang="en-US" sz="2000" b="1"/>
              <a:t>reset</a:t>
            </a:r>
            <a:r>
              <a:rPr lang="en-US" sz="2000"/>
              <a:t> to 1</a:t>
            </a:r>
          </a:p>
          <a:p>
            <a:r>
              <a:rPr lang="en-US" sz="2000"/>
              <a:t>Initialize </a:t>
            </a:r>
            <a:r>
              <a:rPr lang="en-US" sz="2000" b="1"/>
              <a:t>run</a:t>
            </a:r>
            <a:r>
              <a:rPr lang="en-US" sz="2000"/>
              <a:t> to 0</a:t>
            </a:r>
          </a:p>
          <a:p>
            <a:r>
              <a:rPr lang="en-US" sz="2000"/>
              <a:t>Is the button pressed?</a:t>
            </a:r>
          </a:p>
          <a:p>
            <a:pPr lvl="1"/>
            <a:r>
              <a:rPr lang="en-US" sz="2000"/>
              <a:t>No, stay in current state, </a:t>
            </a:r>
            <a:r>
              <a:rPr lang="en-US" sz="2000" b="1"/>
              <a:t>reset</a:t>
            </a:r>
          </a:p>
          <a:p>
            <a:pPr lvl="1"/>
            <a:r>
              <a:rPr lang="en-US" sz="2000"/>
              <a:t>Yes, increment counter, set reset to zero, set run to 1</a:t>
            </a:r>
            <a:endParaRPr lang="en-US" sz="2000" b="1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191252" y="3322791"/>
            <a:ext cx="5181600" cy="2806296"/>
          </a:xfrm>
        </p:spPr>
        <p:txBody>
          <a:bodyPr>
            <a:normAutofit/>
          </a:bodyPr>
          <a:lstStyle/>
          <a:p>
            <a:r>
              <a:rPr lang="en-US" sz="2000"/>
              <a:t>Is the button pressed?</a:t>
            </a:r>
          </a:p>
          <a:p>
            <a:pPr lvl="1"/>
            <a:r>
              <a:rPr lang="en-US" sz="2000"/>
              <a:t>No, stay in current state, </a:t>
            </a:r>
            <a:r>
              <a:rPr lang="en-US" sz="2000" b="1"/>
              <a:t>run</a:t>
            </a:r>
          </a:p>
          <a:p>
            <a:pPr lvl="1"/>
            <a:r>
              <a:rPr lang="en-US" sz="2000"/>
              <a:t>Yes, save final counter value, reset still 0, set run to 0</a:t>
            </a:r>
          </a:p>
          <a:p>
            <a:r>
              <a:rPr lang="en-US" sz="2000"/>
              <a:t>Is the button pressed?</a:t>
            </a:r>
          </a:p>
          <a:p>
            <a:pPr lvl="1"/>
            <a:r>
              <a:rPr lang="en-US" sz="2000"/>
              <a:t>No, stay in current state, </a:t>
            </a:r>
            <a:r>
              <a:rPr lang="en-US" sz="2000" b="1"/>
              <a:t>stop</a:t>
            </a:r>
          </a:p>
          <a:p>
            <a:pPr lvl="1"/>
            <a:r>
              <a:rPr lang="en-US" sz="2000" b="1"/>
              <a:t>Yes</a:t>
            </a:r>
            <a:r>
              <a:rPr lang="en-US" sz="2000"/>
              <a:t>, return to reset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73627" y="3247976"/>
            <a:ext cx="2514601" cy="2086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u="sng" dirty="0"/>
              <a:t>3 states</a:t>
            </a:r>
            <a:endParaRPr lang="en-US" sz="2000" b="1" u="sng"/>
          </a:p>
          <a:p>
            <a:pPr algn="ctr">
              <a:spcAft>
                <a:spcPts val="600"/>
              </a:spcAft>
            </a:pPr>
            <a:r>
              <a:rPr lang="en-US" sz="2000" dirty="0"/>
              <a:t>Reset</a:t>
            </a:r>
            <a:endParaRPr lang="en-US" sz="2000"/>
          </a:p>
          <a:p>
            <a:pPr algn="ctr">
              <a:spcAft>
                <a:spcPts val="600"/>
              </a:spcAft>
            </a:pPr>
            <a:r>
              <a:rPr lang="en-US" sz="2000" dirty="0"/>
              <a:t>Run</a:t>
            </a:r>
            <a:endParaRPr lang="en-US" sz="2000"/>
          </a:p>
          <a:p>
            <a:pPr algn="ctr">
              <a:spcAft>
                <a:spcPts val="600"/>
              </a:spcAft>
            </a:pPr>
            <a:r>
              <a:rPr lang="en-US" sz="2000" dirty="0"/>
              <a:t>Stop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5740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718" name="Rectangle 28717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93" y="576943"/>
            <a:ext cx="4138959" cy="6076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dirty="0">
                <a:latin typeface="Cambria" panose="02040503050406030204" pitchFamily="18" charset="0"/>
                <a:ea typeface="Cambria" panose="02040503050406030204" pitchFamily="18" charset="0"/>
              </a:rPr>
              <a:t>Flowchart Example</a:t>
            </a:r>
            <a:br>
              <a:rPr lang="en-US" sz="54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5400" b="1" dirty="0">
                <a:latin typeface="Cambria" panose="02040503050406030204" pitchFamily="18" charset="0"/>
                <a:ea typeface="Cambria" panose="02040503050406030204" pitchFamily="18" charset="0"/>
              </a:rPr>
              <a:t>(Stopwatch)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8720" name="Straight Connector 28719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37" name="Rectangle 3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713" name="Rectangle 4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620558" y="819010"/>
            <a:ext cx="5874365" cy="5589352"/>
            <a:chOff x="3366579" y="859735"/>
            <a:chExt cx="5863661" cy="5579165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3366579" y="859735"/>
              <a:ext cx="777406" cy="397565"/>
            </a:xfrm>
            <a:prstGeom prst="roundRect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  <a:buNone/>
              </a:pPr>
              <a:r>
                <a:rPr lang="en-US" sz="1600">
                  <a:latin typeface="Arial" pitchFamily="34" charset="0"/>
                  <a:cs typeface="Arial" pitchFamily="34" charset="0"/>
                </a:rPr>
                <a:t>Start</a:t>
              </a:r>
            </a:p>
          </p:txBody>
        </p:sp>
        <p:sp>
          <p:nvSpPr>
            <p:cNvPr id="28711" name="AutoShape 39"/>
            <p:cNvSpPr>
              <a:spLocks noChangeArrowheads="1"/>
            </p:cNvSpPr>
            <p:nvPr/>
          </p:nvSpPr>
          <p:spPr bwMode="auto">
            <a:xfrm>
              <a:off x="5084254" y="1333500"/>
              <a:ext cx="1485614" cy="80010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300">
                  <a:solidFill>
                    <a:srgbClr val="002060"/>
                  </a:solidFill>
                  <a:latin typeface="Arial" pitchFamily="34" charset="0"/>
                  <a:ea typeface="Times New Roman" pitchFamily="18" charset="0"/>
                </a:rPr>
                <a:t>Counter=0</a:t>
              </a:r>
            </a:p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300">
                  <a:solidFill>
                    <a:srgbClr val="002060"/>
                  </a:solidFill>
                  <a:latin typeface="Arial" pitchFamily="34" charset="0"/>
                </a:rPr>
                <a:t>Reset=1</a:t>
              </a:r>
            </a:p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300">
                  <a:solidFill>
                    <a:srgbClr val="002060"/>
                  </a:solidFill>
                  <a:latin typeface="Arial" pitchFamily="34" charset="0"/>
                </a:rPr>
                <a:t>Run=0</a:t>
              </a:r>
            </a:p>
          </p:txBody>
        </p:sp>
        <p:sp>
          <p:nvSpPr>
            <p:cNvPr id="28710" name="AutoShape 38"/>
            <p:cNvSpPr>
              <a:spLocks noChangeArrowheads="1"/>
            </p:cNvSpPr>
            <p:nvPr/>
          </p:nvSpPr>
          <p:spPr bwMode="auto">
            <a:xfrm>
              <a:off x="5093684" y="2400300"/>
              <a:ext cx="1466755" cy="68580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300">
                  <a:solidFill>
                    <a:srgbClr val="002060"/>
                  </a:solidFill>
                  <a:latin typeface="Times" pitchFamily="18" charset="0"/>
                  <a:ea typeface="Times New Roman" pitchFamily="18" charset="0"/>
                </a:rPr>
                <a:t>Button</a:t>
              </a:r>
              <a:endParaRPr lang="en-US" sz="1300">
                <a:solidFill>
                  <a:srgbClr val="002060"/>
                </a:solidFill>
                <a:latin typeface="Times" pitchFamily="18" charset="0"/>
              </a:endParaRPr>
            </a:p>
          </p:txBody>
        </p:sp>
        <p:sp>
          <p:nvSpPr>
            <p:cNvPr id="28708" name="AutoShape 36"/>
            <p:cNvSpPr>
              <a:spLocks noChangeArrowheads="1"/>
            </p:cNvSpPr>
            <p:nvPr/>
          </p:nvSpPr>
          <p:spPr bwMode="auto">
            <a:xfrm>
              <a:off x="4641294" y="3314700"/>
              <a:ext cx="2371535" cy="83820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300">
                  <a:solidFill>
                    <a:srgbClr val="002060"/>
                  </a:solidFill>
                  <a:latin typeface="Arial" pitchFamily="34" charset="0"/>
                </a:rPr>
                <a:t>Counter=Counter+1</a:t>
              </a:r>
            </a:p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300">
                  <a:solidFill>
                    <a:srgbClr val="002060"/>
                  </a:solidFill>
                  <a:latin typeface="Arial" pitchFamily="34" charset="0"/>
                </a:rPr>
                <a:t>Reset=0</a:t>
              </a:r>
            </a:p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300">
                  <a:solidFill>
                    <a:srgbClr val="002060"/>
                  </a:solidFill>
                  <a:latin typeface="Arial" pitchFamily="34" charset="0"/>
                </a:rPr>
                <a:t>Run=1</a:t>
              </a:r>
            </a:p>
          </p:txBody>
        </p:sp>
        <p:sp>
          <p:nvSpPr>
            <p:cNvPr id="28691" name="Text Box 19"/>
            <p:cNvSpPr txBox="1">
              <a:spLocks noChangeArrowheads="1"/>
            </p:cNvSpPr>
            <p:nvPr/>
          </p:nvSpPr>
          <p:spPr bwMode="auto">
            <a:xfrm>
              <a:off x="4864989" y="1104900"/>
              <a:ext cx="96207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900">
                  <a:solidFill>
                    <a:srgbClr val="002060"/>
                  </a:solidFill>
                  <a:latin typeface="Arial" pitchFamily="34" charset="0"/>
                  <a:ea typeface="Times New Roman" pitchFamily="18" charset="0"/>
                </a:rPr>
                <a:t>Clear</a:t>
              </a:r>
              <a:endParaRPr lang="en-US" sz="900">
                <a:solidFill>
                  <a:srgbClr val="002060"/>
                </a:solidFill>
                <a:latin typeface="Arial" pitchFamily="34" charset="0"/>
              </a:endParaRPr>
            </a:p>
          </p:txBody>
        </p:sp>
        <p:sp>
          <p:nvSpPr>
            <p:cNvPr id="28690" name="Text Box 18"/>
            <p:cNvSpPr txBox="1">
              <a:spLocks noChangeArrowheads="1"/>
            </p:cNvSpPr>
            <p:nvPr/>
          </p:nvSpPr>
          <p:spPr bwMode="auto">
            <a:xfrm>
              <a:off x="4696506" y="3052970"/>
              <a:ext cx="62860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900">
                  <a:solidFill>
                    <a:srgbClr val="002060"/>
                  </a:solidFill>
                  <a:latin typeface="Arial" pitchFamily="34" charset="0"/>
                  <a:ea typeface="Times New Roman" pitchFamily="18" charset="0"/>
                </a:rPr>
                <a:t>Run</a:t>
              </a:r>
              <a:endParaRPr lang="en-US" sz="900">
                <a:solidFill>
                  <a:srgbClr val="002060"/>
                </a:solidFill>
                <a:latin typeface="Arial" pitchFamily="34" charset="0"/>
              </a:endParaRPr>
            </a:p>
          </p:txBody>
        </p:sp>
        <p:sp>
          <p:nvSpPr>
            <p:cNvPr id="28683" name="Text Box 11"/>
            <p:cNvSpPr txBox="1">
              <a:spLocks noChangeArrowheads="1"/>
            </p:cNvSpPr>
            <p:nvPr/>
          </p:nvSpPr>
          <p:spPr bwMode="auto">
            <a:xfrm>
              <a:off x="8649135" y="3180868"/>
              <a:ext cx="3429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900">
                  <a:solidFill>
                    <a:srgbClr val="002060"/>
                  </a:solidFill>
                  <a:latin typeface="Arial" pitchFamily="34" charset="0"/>
                  <a:ea typeface="Times New Roman" pitchFamily="18" charset="0"/>
                </a:rPr>
                <a:t>1</a:t>
              </a:r>
              <a:endParaRPr lang="en-US" sz="900">
                <a:solidFill>
                  <a:srgbClr val="002060"/>
                </a:solidFill>
                <a:latin typeface="Arial" pitchFamily="34" charset="0"/>
              </a:endParaRPr>
            </a:p>
          </p:txBody>
        </p:sp>
        <p:sp>
          <p:nvSpPr>
            <p:cNvPr id="28681" name="Text Box 9"/>
            <p:cNvSpPr txBox="1">
              <a:spLocks noChangeArrowheads="1"/>
            </p:cNvSpPr>
            <p:nvPr/>
          </p:nvSpPr>
          <p:spPr bwMode="auto">
            <a:xfrm>
              <a:off x="4977268" y="2438399"/>
              <a:ext cx="3429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900">
                  <a:solidFill>
                    <a:srgbClr val="002060"/>
                  </a:solidFill>
                  <a:latin typeface="Arial" pitchFamily="34" charset="0"/>
                  <a:ea typeface="Times New Roman" pitchFamily="18" charset="0"/>
                </a:rPr>
                <a:t>0</a:t>
              </a:r>
              <a:endParaRPr lang="en-US" sz="900">
                <a:solidFill>
                  <a:srgbClr val="002060"/>
                </a:solidFill>
                <a:latin typeface="Arial" pitchFamily="34" charset="0"/>
              </a:endParaRPr>
            </a:p>
          </p:txBody>
        </p:sp>
        <p:sp>
          <p:nvSpPr>
            <p:cNvPr id="28680" name="Text Box 8"/>
            <p:cNvSpPr txBox="1">
              <a:spLocks noChangeArrowheads="1"/>
            </p:cNvSpPr>
            <p:nvPr/>
          </p:nvSpPr>
          <p:spPr bwMode="auto">
            <a:xfrm>
              <a:off x="5950192" y="3085297"/>
              <a:ext cx="3429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900">
                  <a:solidFill>
                    <a:srgbClr val="002060"/>
                  </a:solidFill>
                  <a:latin typeface="Arial" pitchFamily="34" charset="0"/>
                  <a:ea typeface="Times New Roman" pitchFamily="18" charset="0"/>
                </a:rPr>
                <a:t>1</a:t>
              </a:r>
              <a:endParaRPr lang="en-US" sz="900">
                <a:solidFill>
                  <a:srgbClr val="002060"/>
                </a:solidFill>
                <a:latin typeface="Arial" pitchFamily="34" charset="0"/>
              </a:endParaRPr>
            </a:p>
          </p:txBody>
        </p:sp>
        <p:sp>
          <p:nvSpPr>
            <p:cNvPr id="44" name="AutoShape 38"/>
            <p:cNvSpPr>
              <a:spLocks noChangeArrowheads="1"/>
            </p:cNvSpPr>
            <p:nvPr/>
          </p:nvSpPr>
          <p:spPr bwMode="auto">
            <a:xfrm>
              <a:off x="5116875" y="4394753"/>
              <a:ext cx="1466755" cy="68580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lvl="0" algn="ctr" eaLnBrk="1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en-US" sz="1300">
                  <a:solidFill>
                    <a:srgbClr val="002060"/>
                  </a:solidFill>
                  <a:latin typeface="Times" pitchFamily="18" charset="0"/>
                  <a:ea typeface="Times New Roman" pitchFamily="18" charset="0"/>
                </a:rPr>
                <a:t>Button</a:t>
              </a:r>
              <a:endParaRPr lang="en-US" sz="1300">
                <a:solidFill>
                  <a:srgbClr val="002060"/>
                </a:solidFill>
                <a:latin typeface="Times" pitchFamily="18" charset="0"/>
              </a:endParaRPr>
            </a:p>
          </p:txBody>
        </p:sp>
        <p:sp>
          <p:nvSpPr>
            <p:cNvPr id="45" name="AutoShape 36"/>
            <p:cNvSpPr>
              <a:spLocks noChangeArrowheads="1"/>
            </p:cNvSpPr>
            <p:nvPr/>
          </p:nvSpPr>
          <p:spPr bwMode="auto">
            <a:xfrm>
              <a:off x="4637353" y="5324061"/>
              <a:ext cx="2371535" cy="790989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300">
                  <a:solidFill>
                    <a:srgbClr val="002060"/>
                  </a:solidFill>
                  <a:latin typeface="Arial" pitchFamily="34" charset="0"/>
                </a:rPr>
                <a:t>Counter=Counter</a:t>
              </a:r>
            </a:p>
            <a:p>
              <a:pPr lvl="0" algn="ctr" eaLnBrk="1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en-US" sz="1300">
                  <a:solidFill>
                    <a:srgbClr val="002060"/>
                  </a:solidFill>
                  <a:latin typeface="Arial" pitchFamily="34" charset="0"/>
                </a:rPr>
                <a:t>Reset=0</a:t>
              </a:r>
            </a:p>
            <a:p>
              <a:pPr lvl="0" algn="ctr" eaLnBrk="1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en-US" sz="1300">
                  <a:solidFill>
                    <a:srgbClr val="002060"/>
                  </a:solidFill>
                  <a:latin typeface="Arial" pitchFamily="34" charset="0"/>
                </a:rPr>
                <a:t>Run=0</a:t>
              </a:r>
            </a:p>
          </p:txBody>
        </p:sp>
        <p:sp>
          <p:nvSpPr>
            <p:cNvPr id="46" name="AutoShape 38"/>
            <p:cNvSpPr>
              <a:spLocks noChangeArrowheads="1"/>
            </p:cNvSpPr>
            <p:nvPr/>
          </p:nvSpPr>
          <p:spPr bwMode="auto">
            <a:xfrm>
              <a:off x="7763485" y="3371850"/>
              <a:ext cx="1466755" cy="68580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lvl="0" algn="ctr" eaLnBrk="1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en-US" sz="1300">
                  <a:solidFill>
                    <a:srgbClr val="002060"/>
                  </a:solidFill>
                  <a:latin typeface="Times" pitchFamily="18" charset="0"/>
                  <a:ea typeface="Times New Roman" pitchFamily="18" charset="0"/>
                </a:rPr>
                <a:t>Button</a:t>
              </a:r>
              <a:endParaRPr lang="en-US" sz="1300">
                <a:solidFill>
                  <a:srgbClr val="002060"/>
                </a:solidFill>
                <a:latin typeface="Times" pitchFamily="18" charset="0"/>
              </a:endParaRPr>
            </a:p>
          </p:txBody>
        </p:sp>
        <p:cxnSp>
          <p:nvCxnSpPr>
            <p:cNvPr id="4" name="Elbow Connector 3"/>
            <p:cNvCxnSpPr>
              <a:stCxn id="28711" idx="2"/>
              <a:endCxn id="28710" idx="0"/>
            </p:cNvCxnSpPr>
            <p:nvPr/>
          </p:nvCxnSpPr>
          <p:spPr bwMode="auto">
            <a:xfrm rot="16200000" flipH="1">
              <a:off x="5693711" y="2266949"/>
              <a:ext cx="266700" cy="1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0000CC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9" name="Elbow Connector 48"/>
            <p:cNvCxnSpPr/>
            <p:nvPr/>
          </p:nvCxnSpPr>
          <p:spPr bwMode="auto">
            <a:xfrm rot="16200000" flipH="1">
              <a:off x="5703140" y="3200400"/>
              <a:ext cx="266700" cy="1"/>
            </a:xfrm>
            <a:prstGeom prst="bentConnector3">
              <a:avLst>
                <a:gd name="adj1" fmla="val 79814"/>
              </a:avLst>
            </a:prstGeom>
            <a:solidFill>
              <a:schemeClr val="accent1"/>
            </a:solidFill>
            <a:ln w="38100" cap="flat" cmpd="sng" algn="ctr">
              <a:solidFill>
                <a:srgbClr val="0000CC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8" name="Elbow Connector 7"/>
            <p:cNvCxnSpPr>
              <a:stCxn id="28710" idx="1"/>
              <a:endCxn id="28711" idx="1"/>
            </p:cNvCxnSpPr>
            <p:nvPr/>
          </p:nvCxnSpPr>
          <p:spPr bwMode="auto">
            <a:xfrm rot="10800000">
              <a:off x="5084254" y="1733550"/>
              <a:ext cx="9430" cy="1009650"/>
            </a:xfrm>
            <a:prstGeom prst="bentConnector3">
              <a:avLst>
                <a:gd name="adj1" fmla="val 2524178"/>
              </a:avLst>
            </a:prstGeom>
            <a:solidFill>
              <a:schemeClr val="accent1"/>
            </a:solidFill>
            <a:ln w="38100" cap="flat" cmpd="sng" algn="ctr">
              <a:solidFill>
                <a:srgbClr val="0000CC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4" name="Elbow Connector 53"/>
            <p:cNvCxnSpPr>
              <a:stCxn id="44" idx="1"/>
              <a:endCxn id="28708" idx="1"/>
            </p:cNvCxnSpPr>
            <p:nvPr/>
          </p:nvCxnSpPr>
          <p:spPr bwMode="auto">
            <a:xfrm rot="10800000">
              <a:off x="4641295" y="3733801"/>
              <a:ext cx="475581" cy="1003853"/>
            </a:xfrm>
            <a:prstGeom prst="bentConnector3">
              <a:avLst>
                <a:gd name="adj1" fmla="val 148068"/>
              </a:avLst>
            </a:prstGeom>
            <a:solidFill>
              <a:schemeClr val="accent1"/>
            </a:solidFill>
            <a:ln w="38100" cap="flat" cmpd="sng" algn="ctr">
              <a:solidFill>
                <a:srgbClr val="0000CC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4805818" y="4857750"/>
              <a:ext cx="3429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900">
                  <a:solidFill>
                    <a:srgbClr val="002060"/>
                  </a:solidFill>
                  <a:latin typeface="Arial" pitchFamily="34" charset="0"/>
                  <a:ea typeface="Times New Roman" pitchFamily="18" charset="0"/>
                </a:rPr>
                <a:t>0</a:t>
              </a:r>
              <a:endParaRPr lang="en-US" sz="900">
                <a:solidFill>
                  <a:srgbClr val="002060"/>
                </a:solidFill>
                <a:latin typeface="Arial" pitchFamily="34" charset="0"/>
              </a:endParaRPr>
            </a:p>
          </p:txBody>
        </p:sp>
        <p:cxnSp>
          <p:nvCxnSpPr>
            <p:cNvPr id="59" name="Elbow Connector 58"/>
            <p:cNvCxnSpPr/>
            <p:nvPr/>
          </p:nvCxnSpPr>
          <p:spPr bwMode="auto">
            <a:xfrm rot="16200000" flipH="1">
              <a:off x="5712300" y="5190710"/>
              <a:ext cx="266700" cy="1"/>
            </a:xfrm>
            <a:prstGeom prst="bentConnector3">
              <a:avLst>
                <a:gd name="adj1" fmla="val 79814"/>
              </a:avLst>
            </a:prstGeom>
            <a:solidFill>
              <a:schemeClr val="accent1"/>
            </a:solidFill>
            <a:ln w="38100" cap="flat" cmpd="sng" algn="ctr">
              <a:solidFill>
                <a:srgbClr val="0000CC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0" name="Elbow Connector 59"/>
            <p:cNvCxnSpPr/>
            <p:nvPr/>
          </p:nvCxnSpPr>
          <p:spPr bwMode="auto">
            <a:xfrm rot="16200000" flipH="1">
              <a:off x="5689772" y="4261402"/>
              <a:ext cx="266700" cy="1"/>
            </a:xfrm>
            <a:prstGeom prst="bentConnector3">
              <a:avLst>
                <a:gd name="adj1" fmla="val 79814"/>
              </a:avLst>
            </a:prstGeom>
            <a:solidFill>
              <a:schemeClr val="accent1"/>
            </a:solidFill>
            <a:ln w="38100" cap="flat" cmpd="sng" algn="ctr">
              <a:solidFill>
                <a:srgbClr val="0000CC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3" name="Elbow Connector 62"/>
            <p:cNvCxnSpPr>
              <a:stCxn id="45" idx="2"/>
              <a:endCxn id="46" idx="2"/>
            </p:cNvCxnSpPr>
            <p:nvPr/>
          </p:nvCxnSpPr>
          <p:spPr bwMode="auto">
            <a:xfrm rot="5400000" flipH="1" flipV="1">
              <a:off x="6131292" y="3749479"/>
              <a:ext cx="2057400" cy="2673742"/>
            </a:xfrm>
            <a:prstGeom prst="bentConnector3">
              <a:avLst>
                <a:gd name="adj1" fmla="val -11111"/>
              </a:avLst>
            </a:prstGeom>
            <a:solidFill>
              <a:schemeClr val="accent1"/>
            </a:solidFill>
            <a:ln w="38100" cap="flat" cmpd="sng" algn="ctr">
              <a:solidFill>
                <a:srgbClr val="0000CC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6" name="Elbow Connector 65"/>
            <p:cNvCxnSpPr>
              <a:stCxn id="46" idx="1"/>
              <a:endCxn id="45" idx="3"/>
            </p:cNvCxnSpPr>
            <p:nvPr/>
          </p:nvCxnSpPr>
          <p:spPr bwMode="auto">
            <a:xfrm rot="10800000" flipV="1">
              <a:off x="7008889" y="3714750"/>
              <a:ext cx="754597" cy="200480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rgbClr val="0000CC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0" name="Elbow Connector 69"/>
            <p:cNvCxnSpPr>
              <a:stCxn id="46" idx="0"/>
              <a:endCxn id="28711" idx="3"/>
            </p:cNvCxnSpPr>
            <p:nvPr/>
          </p:nvCxnSpPr>
          <p:spPr bwMode="auto">
            <a:xfrm rot="16200000" flipV="1">
              <a:off x="6714216" y="1589202"/>
              <a:ext cx="1638300" cy="1926995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rgbClr val="0000CC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75" name="Text Box 9"/>
            <p:cNvSpPr txBox="1">
              <a:spLocks noChangeArrowheads="1"/>
            </p:cNvSpPr>
            <p:nvPr/>
          </p:nvSpPr>
          <p:spPr bwMode="auto">
            <a:xfrm>
              <a:off x="7428116" y="3899452"/>
              <a:ext cx="3429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900">
                  <a:solidFill>
                    <a:srgbClr val="002060"/>
                  </a:solidFill>
                  <a:latin typeface="Arial" pitchFamily="34" charset="0"/>
                  <a:ea typeface="Times New Roman" pitchFamily="18" charset="0"/>
                </a:rPr>
                <a:t>0</a:t>
              </a:r>
              <a:endParaRPr lang="en-US" sz="900">
                <a:solidFill>
                  <a:srgbClr val="002060"/>
                </a:solidFill>
                <a:latin typeface="Arial" pitchFamily="34" charset="0"/>
              </a:endParaRPr>
            </a:p>
          </p:txBody>
        </p:sp>
        <p:sp>
          <p:nvSpPr>
            <p:cNvPr id="76" name="Text Box 11"/>
            <p:cNvSpPr txBox="1">
              <a:spLocks noChangeArrowheads="1"/>
            </p:cNvSpPr>
            <p:nvPr/>
          </p:nvSpPr>
          <p:spPr bwMode="auto">
            <a:xfrm>
              <a:off x="6051709" y="5057360"/>
              <a:ext cx="3429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900">
                  <a:solidFill>
                    <a:srgbClr val="002060"/>
                  </a:solidFill>
                  <a:latin typeface="Arial" pitchFamily="34" charset="0"/>
                  <a:ea typeface="Times New Roman" pitchFamily="18" charset="0"/>
                </a:rPr>
                <a:t>1</a:t>
              </a:r>
              <a:endParaRPr lang="en-US" sz="900">
                <a:solidFill>
                  <a:srgbClr val="002060"/>
                </a:solidFill>
                <a:latin typeface="Arial" pitchFamily="34" charset="0"/>
              </a:endParaRPr>
            </a:p>
          </p:txBody>
        </p:sp>
        <p:sp>
          <p:nvSpPr>
            <p:cNvPr id="79" name="Text Box 7"/>
            <p:cNvSpPr txBox="1">
              <a:spLocks noChangeArrowheads="1"/>
            </p:cNvSpPr>
            <p:nvPr/>
          </p:nvSpPr>
          <p:spPr bwMode="auto">
            <a:xfrm>
              <a:off x="6093192" y="1028700"/>
              <a:ext cx="1066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900">
                  <a:solidFill>
                    <a:srgbClr val="002060"/>
                  </a:solidFill>
                  <a:latin typeface="Arial" pitchFamily="34" charset="0"/>
                  <a:ea typeface="Times New Roman" pitchFamily="18" charset="0"/>
                </a:rPr>
                <a:t>State0</a:t>
              </a:r>
              <a:endParaRPr lang="en-US" sz="900">
                <a:solidFill>
                  <a:srgbClr val="002060"/>
                </a:solidFill>
                <a:latin typeface="Arial" pitchFamily="34" charset="0"/>
              </a:endParaRPr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6223159" y="4235727"/>
              <a:ext cx="1066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900">
                  <a:solidFill>
                    <a:srgbClr val="002060"/>
                  </a:solidFill>
                  <a:latin typeface="Arial" pitchFamily="34" charset="0"/>
                  <a:ea typeface="Times New Roman" pitchFamily="18" charset="0"/>
                </a:rPr>
                <a:t>State1</a:t>
              </a:r>
              <a:endParaRPr lang="en-US" sz="900">
                <a:solidFill>
                  <a:srgbClr val="002060"/>
                </a:solidFill>
                <a:latin typeface="Arial" pitchFamily="34" charset="0"/>
              </a:endParaRPr>
            </a:p>
          </p:txBody>
        </p:sp>
        <p:sp>
          <p:nvSpPr>
            <p:cNvPr id="81" name="Text Box 7"/>
            <p:cNvSpPr txBox="1">
              <a:spLocks noChangeArrowheads="1"/>
            </p:cNvSpPr>
            <p:nvPr/>
          </p:nvSpPr>
          <p:spPr bwMode="auto">
            <a:xfrm>
              <a:off x="4448330" y="6210300"/>
              <a:ext cx="1066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900">
                  <a:solidFill>
                    <a:srgbClr val="002060"/>
                  </a:solidFill>
                  <a:latin typeface="Arial" pitchFamily="34" charset="0"/>
                  <a:ea typeface="Times New Roman" pitchFamily="18" charset="0"/>
                </a:rPr>
                <a:t>Stop</a:t>
              </a:r>
              <a:endParaRPr lang="en-US" sz="900">
                <a:solidFill>
                  <a:srgbClr val="002060"/>
                </a:solidFill>
                <a:latin typeface="Arial" pitchFamily="34" charset="0"/>
              </a:endParaRPr>
            </a:p>
          </p:txBody>
        </p:sp>
        <p:cxnSp>
          <p:nvCxnSpPr>
            <p:cNvPr id="83" name="Elbow Connector 82"/>
            <p:cNvCxnSpPr>
              <a:stCxn id="24" idx="3"/>
              <a:endCxn id="28711" idx="0"/>
            </p:cNvCxnSpPr>
            <p:nvPr/>
          </p:nvCxnSpPr>
          <p:spPr bwMode="auto">
            <a:xfrm>
              <a:off x="4143985" y="1058518"/>
              <a:ext cx="1683076" cy="274982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rgbClr val="0000CC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37" name="Rounded Rectangle 4">
            <a:extLst>
              <a:ext uri="{FF2B5EF4-FFF2-40B4-BE49-F238E27FC236}">
                <a16:creationId xmlns:a16="http://schemas.microsoft.com/office/drawing/2014/main" id="{E95A3B8E-A636-43B3-B303-2D39471CD93C}"/>
              </a:ext>
            </a:extLst>
          </p:cNvPr>
          <p:cNvSpPr/>
          <p:nvPr/>
        </p:nvSpPr>
        <p:spPr>
          <a:xfrm>
            <a:off x="1025521" y="3429000"/>
            <a:ext cx="2514601" cy="2086023"/>
          </a:xfrm>
          <a:prstGeom prst="roundRect">
            <a:avLst/>
          </a:prstGeom>
          <a:solidFill>
            <a:srgbClr val="8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u="sng" dirty="0"/>
              <a:t>3 states</a:t>
            </a:r>
            <a:endParaRPr lang="en-US" sz="2000" b="1" u="sng"/>
          </a:p>
          <a:p>
            <a:pPr algn="ctr">
              <a:spcAft>
                <a:spcPts val="600"/>
              </a:spcAft>
            </a:pPr>
            <a:r>
              <a:rPr lang="en-US" sz="2000" dirty="0"/>
              <a:t>Reset</a:t>
            </a:r>
            <a:endParaRPr lang="en-US" sz="2000"/>
          </a:p>
          <a:p>
            <a:pPr algn="ctr">
              <a:spcAft>
                <a:spcPts val="600"/>
              </a:spcAft>
            </a:pPr>
            <a:r>
              <a:rPr lang="en-US" sz="2000" dirty="0"/>
              <a:t>Run</a:t>
            </a:r>
            <a:endParaRPr lang="en-US" sz="2000"/>
          </a:p>
          <a:p>
            <a:pPr algn="ctr">
              <a:spcAft>
                <a:spcPts val="600"/>
              </a:spcAft>
            </a:pPr>
            <a:r>
              <a:rPr lang="en-US" sz="2000" dirty="0"/>
              <a:t>Stop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02090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dirty="0">
                <a:latin typeface="Cambria" panose="02040503050406030204" pitchFamily="18" charset="0"/>
                <a:ea typeface="Cambria" panose="02040503050406030204" pitchFamily="18" charset="0"/>
              </a:rPr>
              <a:t>State Diagram Example</a:t>
            </a:r>
            <a:br>
              <a:rPr lang="en-US" sz="54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5400" b="1" dirty="0">
                <a:latin typeface="Cambria" panose="02040503050406030204" pitchFamily="18" charset="0"/>
                <a:ea typeface="Cambria" panose="02040503050406030204" pitchFamily="18" charset="0"/>
              </a:rPr>
              <a:t>(Stopwatch)</a:t>
            </a:r>
            <a:endParaRPr lang="en-US" sz="5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2475" y="2013257"/>
            <a:ext cx="7927051" cy="372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7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5BEA-123E-409E-8927-5E7400B2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Robot Motions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7DA3A3-671E-48B4-96FE-44F57554E1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361" y="1600201"/>
            <a:ext cx="7671279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508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6F2D-4984-452C-BA7C-17DA2287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rgbClr val="8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Simulate Robot Motions</a:t>
            </a:r>
            <a:endParaRPr lang="en-US" dirty="0"/>
          </a:p>
        </p:txBody>
      </p:sp>
      <p:pic>
        <p:nvPicPr>
          <p:cNvPr id="10" name="DawsonSimulator">
            <a:hlinkClick r:id="" action="ppaction://media"/>
            <a:extLst>
              <a:ext uri="{FF2B5EF4-FFF2-40B4-BE49-F238E27FC236}">
                <a16:creationId xmlns:a16="http://schemas.microsoft.com/office/drawing/2014/main" id="{60BC3984-A6FF-4494-A6FB-FFE033FDD357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8370" y="1531257"/>
            <a:ext cx="11555260" cy="5207000"/>
          </a:xfrm>
        </p:spPr>
      </p:pic>
    </p:spTree>
    <p:extLst>
      <p:ext uri="{BB962C8B-B14F-4D97-AF65-F5344CB8AC3E}">
        <p14:creationId xmlns:p14="http://schemas.microsoft.com/office/powerpoint/2010/main" val="270123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96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8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Robot Motions</a:t>
            </a:r>
            <a:endParaRPr lang="en-US" sz="6000" b="1" dirty="0">
              <a:solidFill>
                <a:srgbClr val="800000"/>
              </a:solidFill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151" y="2055215"/>
            <a:ext cx="3342604" cy="27619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277980" y="3251500"/>
            <a:ext cx="175763" cy="319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441244"/>
              </p:ext>
            </p:extLst>
          </p:nvPr>
        </p:nvGraphicFramePr>
        <p:xfrm>
          <a:off x="7320755" y="2138781"/>
          <a:ext cx="4560888" cy="2544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5563377" imgH="3115110" progId="Paint.Picture">
                  <p:embed/>
                </p:oleObj>
              </mc:Choice>
              <mc:Fallback>
                <p:oleObj name="Bitmap Image" r:id="rId4" imgW="5563377" imgH="3115110" progId="Paint.Picture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0755" y="2138781"/>
                        <a:ext cx="4560888" cy="25444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" y="2219834"/>
            <a:ext cx="3666667" cy="2790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190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722</Words>
  <Application>Microsoft Office PowerPoint</Application>
  <PresentationFormat>Widescreen</PresentationFormat>
  <Paragraphs>115</Paragraphs>
  <Slides>15</Slides>
  <Notes>7</Notes>
  <HiddenSlides>0</HiddenSlides>
  <MMClips>4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Open Sans</vt:lpstr>
      <vt:lpstr>Times</vt:lpstr>
      <vt:lpstr>Office Theme</vt:lpstr>
      <vt:lpstr>Bitmap Image</vt:lpstr>
      <vt:lpstr>Curriculum and Course Design for Mechatronics and Robotics Engineering Education   ASEE Workshop Sunday, June 26, 2022 Minneapolis, Minnesota</vt:lpstr>
      <vt:lpstr>Software Design Plans and Simulators</vt:lpstr>
      <vt:lpstr>Pseudocode</vt:lpstr>
      <vt:lpstr>Pseudocode Example (Stopwatch)</vt:lpstr>
      <vt:lpstr>Flowchart Example (Stopwatch)</vt:lpstr>
      <vt:lpstr>State Diagram Example (Stopwatch)</vt:lpstr>
      <vt:lpstr>Robot Motions</vt:lpstr>
      <vt:lpstr>Simulate Robot Motions</vt:lpstr>
      <vt:lpstr>Robot Motions</vt:lpstr>
      <vt:lpstr>Robot Motions</vt:lpstr>
      <vt:lpstr>Simulator for Robot Motion</vt:lpstr>
      <vt:lpstr>Wall Following  Subsumption Architecture</vt:lpstr>
      <vt:lpstr>Wall Following Simulation</vt:lpstr>
      <vt:lpstr>Wall Following with Bang-Bang Control</vt:lpstr>
      <vt:lpstr>Robot Simulator for Wall Following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Berry, Carlotta</dc:creator>
  <cp:lastModifiedBy>Berry, Carlotta</cp:lastModifiedBy>
  <cp:revision>2</cp:revision>
  <dcterms:created xsi:type="dcterms:W3CDTF">2022-06-23T01:58:11Z</dcterms:created>
  <dcterms:modified xsi:type="dcterms:W3CDTF">2022-06-26T14:25:41Z</dcterms:modified>
</cp:coreProperties>
</file>