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handoutMasterIdLst>
    <p:handoutMasterId r:id="rId14"/>
  </p:handoutMasterIdLst>
  <p:sldIdLst>
    <p:sldId id="256" r:id="rId2"/>
    <p:sldId id="393" r:id="rId3"/>
    <p:sldId id="260" r:id="rId4"/>
    <p:sldId id="339" r:id="rId5"/>
    <p:sldId id="388" r:id="rId6"/>
    <p:sldId id="389" r:id="rId7"/>
    <p:sldId id="402" r:id="rId8"/>
    <p:sldId id="403" r:id="rId9"/>
    <p:sldId id="390" r:id="rId10"/>
    <p:sldId id="400" r:id="rId11"/>
    <p:sldId id="401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C5"/>
    <a:srgbClr val="0000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4622" autoAdjust="0"/>
  </p:normalViewPr>
  <p:slideViewPr>
    <p:cSldViewPr>
      <p:cViewPr varScale="1">
        <p:scale>
          <a:sx n="86" d="100"/>
          <a:sy n="86" d="100"/>
        </p:scale>
        <p:origin x="13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4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77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98944DA0-7E15-49AE-9E1A-06C658B442E2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1C176B2E-9998-4231-85B2-2C258E49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4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8A1A218-A232-42EB-9526-47647B116190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CBAB7EF7-9A5A-4AB1-BA29-E3679F2B5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2F0DF-377D-4DAA-9A72-DFCA745F7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93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</a:t>
            </a:r>
            <a:r>
              <a:rPr lang="en-US" baseline="0" dirty="0"/>
              <a:t> the online community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C4EE3-E65A-4547-9DA4-737732176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72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492875"/>
            <a:ext cx="1315721" cy="365125"/>
          </a:xfrm>
          <a:prstGeom prst="rect">
            <a:avLst/>
          </a:prstGeom>
        </p:spPr>
        <p:txBody>
          <a:bodyPr/>
          <a:lstStyle/>
          <a:p>
            <a:fld id="{23EA6483-4CA8-4F2C-93BB-D3873ED69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34950" y="846694"/>
            <a:ext cx="8689975" cy="25823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34949" y="3539904"/>
            <a:ext cx="8689975" cy="2990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650078"/>
            <a:ext cx="3505200" cy="19891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ME588 - Introduction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1405" y="6650077"/>
            <a:ext cx="2062263" cy="198915"/>
          </a:xfrm>
          <a:prstGeom prst="rect">
            <a:avLst/>
          </a:prstGeom>
        </p:spPr>
        <p:txBody>
          <a:bodyPr/>
          <a:lstStyle/>
          <a:p>
            <a:fld id="{BA611D6D-6E12-FA49-B72B-16A94CE53A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13"/>
          <p:cNvSpPr>
            <a:spLocks noGrp="1"/>
          </p:cNvSpPr>
          <p:nvPr>
            <p:ph type="dt" sz="half" idx="2"/>
          </p:nvPr>
        </p:nvSpPr>
        <p:spPr>
          <a:xfrm>
            <a:off x="153109" y="6650077"/>
            <a:ext cx="2397128" cy="19891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000">
                <a:solidFill>
                  <a:schemeClr val="tx2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/>
              <a:t>James Mynderse</a:t>
            </a:r>
          </a:p>
        </p:txBody>
      </p:sp>
    </p:spTree>
    <p:extLst>
      <p:ext uri="{BB962C8B-B14F-4D97-AF65-F5344CB8AC3E}">
        <p14:creationId xmlns:p14="http://schemas.microsoft.com/office/powerpoint/2010/main" val="26599083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rgbClr val="0067C5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399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86200" cy="5486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67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rtion /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457200" y="5029200"/>
            <a:ext cx="8229600" cy="1371600"/>
          </a:xfrm>
        </p:spPr>
        <p:txBody>
          <a:bodyPr/>
          <a:lstStyle>
            <a:lvl1pPr>
              <a:defRPr b="0"/>
            </a:lvl1pPr>
          </a:lstStyle>
          <a:p>
            <a:pPr eaLnBrk="0" hangingPunct="0">
              <a:spcBef>
                <a:spcPct val="25000"/>
              </a:spcBef>
              <a:defRPr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necessary, identify key assumption or background for audience—keep to two lines (18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</a:rPr>
              <a:t>–24 point type)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200" y="152718"/>
            <a:ext cx="8229600" cy="1371600"/>
          </a:xfrm>
        </p:spPr>
        <p:txBody>
          <a:bodyPr anchor="t" anchorCtr="0">
            <a:normAutofit/>
          </a:bodyPr>
          <a:lstStyle>
            <a:lvl1pPr>
              <a:defRPr sz="2800" cap="none"/>
            </a:lvl1pPr>
          </a:lstStyle>
          <a:p>
            <a:r>
              <a:rPr lang="en-US" dirty="0"/>
              <a:t>This is a concise full-sentence assertion</a:t>
            </a:r>
          </a:p>
        </p:txBody>
      </p:sp>
    </p:spTree>
    <p:extLst>
      <p:ext uri="{BB962C8B-B14F-4D97-AF65-F5344CB8AC3E}">
        <p14:creationId xmlns:p14="http://schemas.microsoft.com/office/powerpoint/2010/main" val="144136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548640"/>
          </a:xfrm>
        </p:spPr>
        <p:txBody>
          <a:bodyPr anchor="t" anchorCtr="0">
            <a:noAutofit/>
          </a:bodyPr>
          <a:lstStyle>
            <a:lvl1pPr>
              <a:defRPr sz="28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229600" cy="5486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886200" cy="4343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914400"/>
            <a:ext cx="8229600" cy="9144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64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rgbClr val="0067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743200" y="6583680"/>
            <a:ext cx="3657600" cy="274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ASEE 2022 - MRE Workshop</a:t>
            </a:r>
            <a:endParaRPr lang="en-US" sz="1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15200" y="6583680"/>
            <a:ext cx="1828800" cy="274320"/>
          </a:xfrm>
          <a:prstGeom prst="rect">
            <a:avLst/>
          </a:prstGeom>
          <a:noFill/>
        </p:spPr>
        <p:txBody>
          <a:bodyPr wrap="none" rIns="457200" rtlCol="0">
            <a:noAutofit/>
          </a:bodyPr>
          <a:lstStyle/>
          <a:p>
            <a:pPr algn="r"/>
            <a:fld id="{839642D3-773E-4C6F-A4ED-483A173202D6}" type="slidenum">
              <a:rPr lang="en-US" sz="1000" smtClean="0"/>
              <a:t>‹#›</a:t>
            </a:fld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7" r:id="rId2"/>
    <p:sldLayoutId id="2147483806" r:id="rId3"/>
    <p:sldLayoutId id="2147483817" r:id="rId4"/>
    <p:sldLayoutId id="2147483819" r:id="rId5"/>
    <p:sldLayoutId id="2147483810" r:id="rId6"/>
    <p:sldLayoutId id="2147483811" r:id="rId7"/>
    <p:sldLayoutId id="2147483818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rgbClr val="0067C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7C5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anchor="t">
            <a:noAutofit/>
          </a:bodyPr>
          <a:lstStyle/>
          <a:p>
            <a:r>
              <a:rPr lang="en-US" sz="3600"/>
              <a:t>Curriculum and Course Design for Mechatronics and Robotics Engineering Education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CD9A15-81E0-459E-B340-0E5EFB028CA8}"/>
              </a:ext>
            </a:extLst>
          </p:cNvPr>
          <p:cNvGrpSpPr/>
          <p:nvPr/>
        </p:nvGrpSpPr>
        <p:grpSpPr>
          <a:xfrm>
            <a:off x="535249" y="3160191"/>
            <a:ext cx="8073501" cy="2052203"/>
            <a:chOff x="657687" y="3200400"/>
            <a:chExt cx="8073501" cy="205220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7215A7AA-29A7-4B6F-B562-16B95783C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3588" y="4348594"/>
              <a:ext cx="2743200" cy="904009"/>
            </a:xfrm>
            <a:prstGeom prst="rect">
              <a:avLst/>
            </a:prstGeom>
          </p:spPr>
        </p:pic>
        <p:pic>
          <p:nvPicPr>
            <p:cNvPr id="1028" name="Picture 4" descr="Bakery Logo Request | Rose-Hulman">
              <a:extLst>
                <a:ext uri="{FF2B5EF4-FFF2-40B4-BE49-F238E27FC236}">
                  <a16:creationId xmlns:a16="http://schemas.microsoft.com/office/drawing/2014/main" id="{37A123EF-969F-41CE-9392-78371D458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687" y="3200400"/>
              <a:ext cx="3657600" cy="600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le:ERAU.svg - Wikimedia Commons">
              <a:extLst>
                <a:ext uri="{FF2B5EF4-FFF2-40B4-BE49-F238E27FC236}">
                  <a16:creationId xmlns:a16="http://schemas.microsoft.com/office/drawing/2014/main" id="{93348E75-5865-45C9-AD35-A6C498411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3588" y="3200400"/>
              <a:ext cx="3657600" cy="605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ources | Marketing &amp; Communications | Offices | WPI">
              <a:extLst>
                <a:ext uri="{FF2B5EF4-FFF2-40B4-BE49-F238E27FC236}">
                  <a16:creationId xmlns:a16="http://schemas.microsoft.com/office/drawing/2014/main" id="{F9C869AC-0DFC-4BE2-9023-FC31BD1ED6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25" b="27505"/>
            <a:stretch/>
          </p:blipFill>
          <p:spPr bwMode="auto">
            <a:xfrm>
              <a:off x="2514600" y="4395485"/>
              <a:ext cx="1828800" cy="631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7EF9E84-81B8-49C4-BDDA-09D90AD9B5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624189"/>
            <a:ext cx="3657600" cy="56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1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8DF6-81A5-4A84-B5A9-B4E276F1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Preview of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A9FC-36B7-4FCE-B856-20137DEB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Introduction</a:t>
            </a:r>
          </a:p>
          <a:p>
            <a:r>
              <a:rPr lang="en-US">
                <a:solidFill>
                  <a:srgbClr val="0067C5"/>
                </a:solidFill>
              </a:rPr>
              <a:t>Approach to Curriculum (Carlotta &amp; Greg)</a:t>
            </a:r>
          </a:p>
          <a:p>
            <a:r>
              <a:rPr lang="en-US"/>
              <a:t>Break</a:t>
            </a:r>
          </a:p>
          <a:p>
            <a:r>
              <a:rPr lang="en-US">
                <a:solidFill>
                  <a:srgbClr val="0067C5"/>
                </a:solidFill>
              </a:rPr>
              <a:t>Virtual Robot Challenges (Carlotta &amp; Melissa)</a:t>
            </a:r>
          </a:p>
          <a:p>
            <a:r>
              <a:rPr lang="en-US"/>
              <a:t>Break</a:t>
            </a:r>
          </a:p>
          <a:p>
            <a:r>
              <a:rPr lang="en-US">
                <a:solidFill>
                  <a:srgbClr val="0067C5"/>
                </a:solidFill>
              </a:rPr>
              <a:t>Hardware Platform (Carlotta &amp; Greg)</a:t>
            </a:r>
          </a:p>
          <a:p>
            <a:r>
              <a:rPr lang="en-US"/>
              <a:t>Future Plans / Feedback (James &amp; Ray)</a:t>
            </a:r>
          </a:p>
        </p:txBody>
      </p:sp>
    </p:spTree>
    <p:extLst>
      <p:ext uri="{BB962C8B-B14F-4D97-AF65-F5344CB8AC3E}">
        <p14:creationId xmlns:p14="http://schemas.microsoft.com/office/powerpoint/2010/main" val="369654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0B41-6626-47E9-BC92-8743C1D0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YOU want to get out of this workshop? What changes do YOU want to make at YOUR institution?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FDFA-0853-4086-889B-D4ECB76A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Think to yourself…</a:t>
            </a:r>
          </a:p>
          <a:p>
            <a:endParaRPr lang="en-US"/>
          </a:p>
          <a:p>
            <a:r>
              <a:rPr lang="en-US"/>
              <a:t>Share with your neighbor…</a:t>
            </a:r>
          </a:p>
          <a:p>
            <a:endParaRPr lang="en-US"/>
          </a:p>
          <a:p>
            <a:r>
              <a:rPr lang="en-US"/>
              <a:t>Share with the group!</a:t>
            </a:r>
          </a:p>
        </p:txBody>
      </p:sp>
    </p:spTree>
    <p:extLst>
      <p:ext uri="{BB962C8B-B14F-4D97-AF65-F5344CB8AC3E}">
        <p14:creationId xmlns:p14="http://schemas.microsoft.com/office/powerpoint/2010/main" val="195738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E628-54DA-44AE-93B9-E9059957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A82BA8-BD96-4A4E-AECC-587F98E7F7A2}"/>
              </a:ext>
            </a:extLst>
          </p:cNvPr>
          <p:cNvGrpSpPr/>
          <p:nvPr/>
        </p:nvGrpSpPr>
        <p:grpSpPr>
          <a:xfrm>
            <a:off x="304800" y="1048821"/>
            <a:ext cx="2364750" cy="2198132"/>
            <a:chOff x="3246621" y="1120259"/>
            <a:chExt cx="2364750" cy="2198132"/>
          </a:xfrm>
        </p:grpSpPr>
        <p:pic>
          <p:nvPicPr>
            <p:cNvPr id="2052" name="Picture 4" descr="https://www.rose-hulman.edu/academics/faculty/images/Faculty-Bio-Headshots/Berry_Carlotta.jpg">
              <a:extLst>
                <a:ext uri="{FF2B5EF4-FFF2-40B4-BE49-F238E27FC236}">
                  <a16:creationId xmlns:a16="http://schemas.microsoft.com/office/drawing/2014/main" id="{13FB4FB1-CA70-4B54-9418-1D862011FD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2" r="18051" b="26402"/>
            <a:stretch/>
          </p:blipFill>
          <p:spPr bwMode="auto">
            <a:xfrm>
              <a:off x="3543299" y="1120259"/>
              <a:ext cx="1771394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9E9C89-0953-4A0F-BB02-34E141B1FA8F}"/>
                </a:ext>
              </a:extLst>
            </p:cNvPr>
            <p:cNvSpPr/>
            <p:nvPr/>
          </p:nvSpPr>
          <p:spPr>
            <a:xfrm>
              <a:off x="3246621" y="2949059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Carlotta Berry (RHIT)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DCBB26-6B83-4050-8235-261F11E4388C}"/>
              </a:ext>
            </a:extLst>
          </p:cNvPr>
          <p:cNvGrpSpPr/>
          <p:nvPr/>
        </p:nvGrpSpPr>
        <p:grpSpPr>
          <a:xfrm>
            <a:off x="6248400" y="1048821"/>
            <a:ext cx="2531462" cy="2198132"/>
            <a:chOff x="5935169" y="1048821"/>
            <a:chExt cx="2531462" cy="2198132"/>
          </a:xfrm>
        </p:grpSpPr>
        <p:pic>
          <p:nvPicPr>
            <p:cNvPr id="2050" name="Picture 2" descr="Melissa Morris  ">
              <a:extLst>
                <a:ext uri="{FF2B5EF4-FFF2-40B4-BE49-F238E27FC236}">
                  <a16:creationId xmlns:a16="http://schemas.microsoft.com/office/drawing/2014/main" id="{37A7ECC6-90A0-43CE-A44A-AF263B15B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1427" y="1048821"/>
              <a:ext cx="1590261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D86C73-9952-4089-A52C-20149B048C15}"/>
                </a:ext>
              </a:extLst>
            </p:cNvPr>
            <p:cNvSpPr/>
            <p:nvPr/>
          </p:nvSpPr>
          <p:spPr>
            <a:xfrm>
              <a:off x="5935169" y="2877621"/>
              <a:ext cx="2531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Melissa Morris (ERAU)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2E46E8-7590-4DF9-96F5-C6306E9B3E17}"/>
              </a:ext>
            </a:extLst>
          </p:cNvPr>
          <p:cNvGrpSpPr/>
          <p:nvPr/>
        </p:nvGrpSpPr>
        <p:grpSpPr>
          <a:xfrm>
            <a:off x="3562749" y="1048821"/>
            <a:ext cx="2018501" cy="2198132"/>
            <a:chOff x="3629081" y="1065844"/>
            <a:chExt cx="2018501" cy="21981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9453E2-A063-417C-AE2A-F25184BADF67}"/>
                </a:ext>
              </a:extLst>
            </p:cNvPr>
            <p:cNvSpPr/>
            <p:nvPr/>
          </p:nvSpPr>
          <p:spPr>
            <a:xfrm>
              <a:off x="3629081" y="2894644"/>
              <a:ext cx="20185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Greg Lewin (WPI)</a:t>
              </a:r>
            </a:p>
          </p:txBody>
        </p:sp>
        <p:pic>
          <p:nvPicPr>
            <p:cNvPr id="2054" name="Picture 6" descr="Greg  Lewin">
              <a:extLst>
                <a:ext uri="{FF2B5EF4-FFF2-40B4-BE49-F238E27FC236}">
                  <a16:creationId xmlns:a16="http://schemas.microsoft.com/office/drawing/2014/main" id="{CF00C898-8145-4086-BA5D-00CC62B65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678" y="106584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27EEF7-8BA6-4C8B-88DB-2334801DA36C}"/>
              </a:ext>
            </a:extLst>
          </p:cNvPr>
          <p:cNvGrpSpPr/>
          <p:nvPr/>
        </p:nvGrpSpPr>
        <p:grpSpPr>
          <a:xfrm>
            <a:off x="1569141" y="3886200"/>
            <a:ext cx="2578463" cy="2198132"/>
            <a:chOff x="1569141" y="3886200"/>
            <a:chExt cx="2578463" cy="2198132"/>
          </a:xfrm>
        </p:grpSpPr>
        <p:pic>
          <p:nvPicPr>
            <p:cNvPr id="2056" name="Picture 8" descr=" james mynderse">
              <a:extLst>
                <a:ext uri="{FF2B5EF4-FFF2-40B4-BE49-F238E27FC236}">
                  <a16:creationId xmlns:a16="http://schemas.microsoft.com/office/drawing/2014/main" id="{BDD18985-5508-4FB3-B0A1-E0B8F64CB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3973" y="38862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01461E-C595-4E68-92DF-18907C7651D4}"/>
                </a:ext>
              </a:extLst>
            </p:cNvPr>
            <p:cNvSpPr/>
            <p:nvPr/>
          </p:nvSpPr>
          <p:spPr>
            <a:xfrm>
              <a:off x="1569141" y="5715000"/>
              <a:ext cx="25784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James Mynderse (LTU)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91B46E7-D283-4A98-B749-8EC144CDD39C}"/>
              </a:ext>
            </a:extLst>
          </p:cNvPr>
          <p:cNvGrpSpPr/>
          <p:nvPr/>
        </p:nvGrpSpPr>
        <p:grpSpPr>
          <a:xfrm>
            <a:off x="5371229" y="3886200"/>
            <a:ext cx="1903254" cy="2198132"/>
            <a:chOff x="5296773" y="3429000"/>
            <a:chExt cx="1903254" cy="2198132"/>
          </a:xfrm>
        </p:grpSpPr>
        <p:pic>
          <p:nvPicPr>
            <p:cNvPr id="2058" name="Picture 10" descr="https://engineering.nyu.edu/sites/default/files/styles/square_large_default_1x/public/2021-05/rui_li_profile.jpg?h=1724fd2f&amp;itok=0971ZQQG">
              <a:extLst>
                <a:ext uri="{FF2B5EF4-FFF2-40B4-BE49-F238E27FC236}">
                  <a16:creationId xmlns:a16="http://schemas.microsoft.com/office/drawing/2014/main" id="{34B2086D-B42D-4867-ACE1-EFFB1ACC6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6773" y="3429000"/>
              <a:ext cx="1903254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18EEBC-B6F0-46C6-90B5-826083B40674}"/>
                </a:ext>
              </a:extLst>
            </p:cNvPr>
            <p:cNvSpPr/>
            <p:nvPr/>
          </p:nvSpPr>
          <p:spPr>
            <a:xfrm>
              <a:off x="5476394" y="5257800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Ray Li (NYU)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2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This group started at Vikram Kapila’s Mechatronics </a:t>
            </a:r>
            <a:r>
              <a:rPr lang="en-US" dirty="0"/>
              <a:t>Education Innovation Workshop (NYU Tandon, Nov. 2016)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789" y="1808219"/>
            <a:ext cx="5672863" cy="378494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52400" y="1948877"/>
            <a:ext cx="1816481" cy="842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of Mechatronics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4480551"/>
            <a:ext cx="1816481" cy="842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the industry</a:t>
            </a:r>
          </a:p>
        </p:txBody>
      </p:sp>
      <p:sp>
        <p:nvSpPr>
          <p:cNvPr id="8" name="Oval 7"/>
          <p:cNvSpPr/>
          <p:nvPr/>
        </p:nvSpPr>
        <p:spPr>
          <a:xfrm>
            <a:off x="2496169" y="5306200"/>
            <a:ext cx="1816481" cy="842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skills need in industry</a:t>
            </a:r>
          </a:p>
        </p:txBody>
      </p:sp>
      <p:sp>
        <p:nvSpPr>
          <p:cNvPr id="12" name="Oval 11"/>
          <p:cNvSpPr/>
          <p:nvPr/>
        </p:nvSpPr>
        <p:spPr>
          <a:xfrm>
            <a:off x="7076247" y="1948877"/>
            <a:ext cx="1816481" cy="842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components of programs</a:t>
            </a:r>
          </a:p>
        </p:txBody>
      </p:sp>
      <p:sp>
        <p:nvSpPr>
          <p:cNvPr id="13" name="Oval 12"/>
          <p:cNvSpPr/>
          <p:nvPr/>
        </p:nvSpPr>
        <p:spPr>
          <a:xfrm>
            <a:off x="7076247" y="4480551"/>
            <a:ext cx="1816481" cy="842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reflecting industry</a:t>
            </a:r>
          </a:p>
        </p:txBody>
      </p:sp>
      <p:sp>
        <p:nvSpPr>
          <p:cNvPr id="14" name="Oval 13"/>
          <p:cNvSpPr/>
          <p:nvPr/>
        </p:nvSpPr>
        <p:spPr>
          <a:xfrm>
            <a:off x="5181600" y="5306200"/>
            <a:ext cx="1816481" cy="842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Burden on faculty</a:t>
            </a:r>
          </a:p>
        </p:txBody>
      </p:sp>
    </p:spTree>
    <p:extLst>
      <p:ext uri="{BB962C8B-B14F-4D97-AF65-F5344CB8AC3E}">
        <p14:creationId xmlns:p14="http://schemas.microsoft.com/office/powerpoint/2010/main" val="14572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Future of Mechatronics and Robotics Engineering (FoMRE)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MRE will become one of the most impactful disciplines of engineering by</a:t>
            </a:r>
          </a:p>
          <a:p>
            <a:pPr lvl="1"/>
            <a:r>
              <a:rPr lang="en-US"/>
              <a:t>Attracting </a:t>
            </a:r>
            <a:r>
              <a:rPr lang="en-US">
                <a:solidFill>
                  <a:schemeClr val="accent3"/>
                </a:solidFill>
              </a:rPr>
              <a:t>diverse &amp; innovative students </a:t>
            </a:r>
            <a:r>
              <a:rPr lang="en-US"/>
              <a:t>who will</a:t>
            </a:r>
          </a:p>
          <a:p>
            <a:pPr lvl="1"/>
            <a:r>
              <a:rPr lang="en-US"/>
              <a:t>Graduate into </a:t>
            </a:r>
            <a:r>
              <a:rPr lang="en-US">
                <a:solidFill>
                  <a:schemeClr val="accent3"/>
                </a:solidFill>
              </a:rPr>
              <a:t>professional engineers</a:t>
            </a:r>
            <a:r>
              <a:rPr lang="en-US"/>
              <a:t> destined to</a:t>
            </a:r>
          </a:p>
          <a:p>
            <a:pPr lvl="1"/>
            <a:r>
              <a:rPr lang="en-US"/>
              <a:t>Design, develop, &amp; implement </a:t>
            </a:r>
            <a:r>
              <a:rPr lang="en-US">
                <a:solidFill>
                  <a:schemeClr val="accent3"/>
                </a:solidFill>
              </a:rPr>
              <a:t>transformative autonomous technologies</a:t>
            </a:r>
            <a:r>
              <a:rPr lang="en-US"/>
              <a:t> that</a:t>
            </a:r>
          </a:p>
          <a:p>
            <a:pPr lvl="1"/>
            <a:r>
              <a:rPr lang="en-US"/>
              <a:t>Improve human </a:t>
            </a:r>
            <a:r>
              <a:rPr lang="en-US">
                <a:solidFill>
                  <a:schemeClr val="accent3"/>
                </a:solidFill>
              </a:rPr>
              <a:t>health, safety, &amp; welfare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8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Develop a diverse, inclusive community of MRE educators, students, &amp; practitioners</a:t>
            </a:r>
          </a:p>
          <a:p>
            <a:pPr lvl="0"/>
            <a:r>
              <a:rPr lang="en-US"/>
              <a:t>Define the MRE knowledgebase </a:t>
            </a:r>
          </a:p>
          <a:p>
            <a:pPr lvl="0"/>
            <a:r>
              <a:rPr lang="en-US"/>
              <a:t>Achieve recognition of MRE as a distinct engineering discipline</a:t>
            </a:r>
          </a:p>
          <a:p>
            <a:pPr lvl="0"/>
            <a:r>
              <a:rPr lang="en-US"/>
              <a:t>Accelerate adoption of MRE courses &amp; curricula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AB623-9419-42DD-B261-C1BFD5C0F9CF}"/>
              </a:ext>
            </a:extLst>
          </p:cNvPr>
          <p:cNvSpPr/>
          <p:nvPr/>
        </p:nvSpPr>
        <p:spPr>
          <a:xfrm>
            <a:off x="447675" y="2985292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Approach: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Conduct workshops in </a:t>
            </a:r>
            <a:r>
              <a:rPr lang="en-US" sz="2400">
                <a:solidFill>
                  <a:srgbClr val="FF0000"/>
                </a:solidFill>
              </a:rPr>
              <a:t>technical conferences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(ASEE 2019, DSCC 2019, RSE 2019)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Conduct standalone workshops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(LTU 2019, WPI 2022)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Webinar series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7C063-427A-4766-B900-C6B84BF9D67C}"/>
              </a:ext>
            </a:extLst>
          </p:cNvPr>
          <p:cNvSpPr/>
          <p:nvPr/>
        </p:nvSpPr>
        <p:spPr>
          <a:xfrm>
            <a:off x="457200" y="5330485"/>
            <a:ext cx="57912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Financial Support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National Science Foundation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>
                <a:solidFill>
                  <a:srgbClr val="00B050"/>
                </a:solidFill>
              </a:rPr>
              <a:t>Quanser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55AB-259A-4E85-BE03-7BCEE3BF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workshop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1657-1988-4FB0-B1AA-3BA474E1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ASEE 2019, DSCC 2019, RSE 2019 – half-day workshops</a:t>
            </a:r>
          </a:p>
          <a:p>
            <a:pPr lvl="1"/>
            <a:r>
              <a:rPr lang="en-US"/>
              <a:t>Travel support for some attendees</a:t>
            </a:r>
          </a:p>
          <a:p>
            <a:pPr lvl="1"/>
            <a:r>
              <a:rPr lang="en-US"/>
              <a:t>Discussion on multiple topics</a:t>
            </a:r>
          </a:p>
          <a:p>
            <a:pPr lvl="1"/>
            <a:endParaRPr lang="en-US"/>
          </a:p>
          <a:p>
            <a:r>
              <a:rPr lang="en-US"/>
              <a:t>LTU 2019 – standalone workshop</a:t>
            </a:r>
          </a:p>
          <a:p>
            <a:pPr lvl="1"/>
            <a:r>
              <a:rPr lang="en-US"/>
              <a:t>Travel support for attendees</a:t>
            </a:r>
          </a:p>
          <a:p>
            <a:pPr lvl="1"/>
            <a:r>
              <a:rPr lang="en-US"/>
              <a:t>Day 1 – Industry &amp; Academia</a:t>
            </a:r>
          </a:p>
          <a:p>
            <a:pPr lvl="1"/>
            <a:r>
              <a:rPr lang="en-US"/>
              <a:t>Day 2 – Academia</a:t>
            </a:r>
          </a:p>
          <a:p>
            <a:pPr lvl="1"/>
            <a:r>
              <a:rPr lang="en-US"/>
              <a:t>6 Working groups formed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55AB-259A-4E85-BE03-7BCEE3BF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workshop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1657-1988-4FB0-B1AA-3BA474E10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67 participants provided survey responses</a:t>
            </a:r>
          </a:p>
          <a:p>
            <a:pPr lvl="1"/>
            <a:r>
              <a:rPr lang="en-US"/>
              <a:t>Current faculty, future faculty, and industry professionals</a:t>
            </a:r>
          </a:p>
          <a:p>
            <a:pPr lvl="1"/>
            <a:r>
              <a:rPr lang="en-US"/>
              <a:t>26% female</a:t>
            </a:r>
          </a:p>
          <a:p>
            <a:pPr lvl="1"/>
            <a:r>
              <a:rPr lang="en-US"/>
              <a:t>31% non-white</a:t>
            </a:r>
          </a:p>
          <a:p>
            <a:pPr indent="-182880"/>
            <a:endParaRPr lang="en-US"/>
          </a:p>
          <a:p>
            <a:pPr indent="-182880"/>
            <a:r>
              <a:rPr lang="en-US"/>
              <a:t>Participant survey results</a:t>
            </a:r>
          </a:p>
          <a:p>
            <a:pPr lvl="1"/>
            <a:r>
              <a:rPr lang="en-US"/>
              <a:t>97% agreed that their knowledge of MRE education increased</a:t>
            </a:r>
          </a:p>
          <a:p>
            <a:pPr lvl="1"/>
            <a:r>
              <a:rPr lang="en-US"/>
              <a:t>92% agreed that their confidence as MRE educators increased</a:t>
            </a:r>
          </a:p>
          <a:p>
            <a:pPr lvl="1"/>
            <a:r>
              <a:rPr lang="en-US"/>
              <a:t>80% agreed that they were better prepared to teach MRE concepts</a:t>
            </a:r>
          </a:p>
          <a:p>
            <a:pPr lvl="1"/>
            <a:r>
              <a:rPr lang="en-US"/>
              <a:t>94% agreed that a community of MRE educators was developed</a:t>
            </a:r>
          </a:p>
          <a:p>
            <a:pPr lvl="1"/>
            <a:r>
              <a:rPr lang="en-US"/>
              <a:t>97% agreed that they felt a sense of belonging to the MRE community</a:t>
            </a:r>
          </a:p>
        </p:txBody>
      </p:sp>
    </p:spTree>
    <p:extLst>
      <p:ext uri="{BB962C8B-B14F-4D97-AF65-F5344CB8AC3E}">
        <p14:creationId xmlns:p14="http://schemas.microsoft.com/office/powerpoint/2010/main" val="140838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5C9-4276-4F90-B5F3-F0D73252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WPI 2022 workshop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B13B-1CAF-49FE-9F72-54421C46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Standalone online workshop with robot kits provided</a:t>
            </a:r>
          </a:p>
          <a:p>
            <a:pPr lvl="1"/>
            <a:r>
              <a:rPr lang="en-US"/>
              <a:t>Pololu Romi kit (see Greg Lewin)</a:t>
            </a:r>
          </a:p>
          <a:p>
            <a:pPr lvl="1"/>
            <a:r>
              <a:rPr lang="en-US"/>
              <a:t>1 or 10 robots per kit</a:t>
            </a:r>
          </a:p>
          <a:p>
            <a:endParaRPr lang="en-US"/>
          </a:p>
          <a:p>
            <a:r>
              <a:rPr lang="en-US"/>
              <a:t>Participants experienced sample lab experiments</a:t>
            </a:r>
          </a:p>
          <a:p>
            <a:pPr lvl="1"/>
            <a:r>
              <a:rPr lang="en-US"/>
              <a:t>WPI intro course</a:t>
            </a:r>
          </a:p>
          <a:p>
            <a:pPr lvl="1"/>
            <a:r>
              <a:rPr lang="en-US"/>
              <a:t>RHIT advanced course</a:t>
            </a:r>
          </a:p>
          <a:p>
            <a:pPr lvl="1"/>
            <a:r>
              <a:rPr lang="en-US"/>
              <a:t>Curriculum examples</a:t>
            </a:r>
          </a:p>
          <a:p>
            <a:pPr lvl="1"/>
            <a:r>
              <a:rPr lang="en-US"/>
              <a:t>Open-source hardware and software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7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25C9-4276-4F90-B5F3-F0D73252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WPI 2022 workshop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B13B-1CAF-49FE-9F72-54421C46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35 registered participants</a:t>
            </a:r>
          </a:p>
          <a:p>
            <a:pPr lvl="1"/>
            <a:r>
              <a:rPr lang="en-US"/>
              <a:t>22 participants with 10 kits, 13 participants with 1 kit</a:t>
            </a:r>
          </a:p>
          <a:p>
            <a:pPr lvl="1"/>
            <a:r>
              <a:rPr lang="en-US"/>
              <a:t>46% female</a:t>
            </a:r>
          </a:p>
          <a:p>
            <a:pPr lvl="1"/>
            <a:r>
              <a:rPr lang="en-US"/>
              <a:t>60% non-white</a:t>
            </a:r>
          </a:p>
          <a:p>
            <a:endParaRPr lang="en-US"/>
          </a:p>
          <a:p>
            <a:r>
              <a:rPr lang="en-US"/>
              <a:t>Participant survey results</a:t>
            </a:r>
          </a:p>
          <a:p>
            <a:pPr lvl="1"/>
            <a:r>
              <a:rPr lang="en-US"/>
              <a:t>85% agreed that their knowledge of MRE education increased</a:t>
            </a:r>
          </a:p>
          <a:p>
            <a:pPr lvl="1"/>
            <a:r>
              <a:rPr lang="en-US"/>
              <a:t>84% agreed that they were better prepared to teach MRE concepts</a:t>
            </a:r>
          </a:p>
          <a:p>
            <a:pPr lvl="1"/>
            <a:r>
              <a:rPr lang="en-US"/>
              <a:t>95% agreed that they felt more connected to other MRE educators</a:t>
            </a:r>
          </a:p>
          <a:p>
            <a:pPr lvl="1"/>
            <a:r>
              <a:rPr lang="en-US"/>
              <a:t>95% agreed that they felt a sense of belonging to the MRE community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50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b="0" i="1" smtClean="0">
            <a:solidFill>
              <a:schemeClr val="accent3"/>
            </a:solidFill>
            <a:latin typeface="Cambria Math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2669</TotalTime>
  <Words>531</Words>
  <Application>Microsoft Office PowerPoint</Application>
  <PresentationFormat>On-screen Show (4:3)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Arial Narrow</vt:lpstr>
      <vt:lpstr>Calibri</vt:lpstr>
      <vt:lpstr>Essential</vt:lpstr>
      <vt:lpstr>Curriculum and Course Design for Mechatronics and Robotics Engineering Education</vt:lpstr>
      <vt:lpstr>Introductions</vt:lpstr>
      <vt:lpstr>This group started at Vikram Kapila’s Mechatronics Education Innovation Workshop (NYU Tandon, Nov. 2016)</vt:lpstr>
      <vt:lpstr>Our Future of Mechatronics and Robotics Engineering (FoMRE) Vision</vt:lpstr>
      <vt:lpstr>Long-term Goals</vt:lpstr>
      <vt:lpstr>Initial workshop results</vt:lpstr>
      <vt:lpstr>Initial workshop results</vt:lpstr>
      <vt:lpstr>WPI 2022 workshop results</vt:lpstr>
      <vt:lpstr>WPI 2022 workshop results</vt:lpstr>
      <vt:lpstr>Preview of activities</vt:lpstr>
      <vt:lpstr>What do YOU want to get out of this workshop? What changes do YOU want to make at YOUR institution?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Mynderse</dc:creator>
  <cp:lastModifiedBy>jmynderse</cp:lastModifiedBy>
  <cp:revision>166</cp:revision>
  <cp:lastPrinted>2019-02-14T18:42:28Z</cp:lastPrinted>
  <dcterms:created xsi:type="dcterms:W3CDTF">2012-01-05T17:41:55Z</dcterms:created>
  <dcterms:modified xsi:type="dcterms:W3CDTF">2022-06-26T15:47:37Z</dcterms:modified>
</cp:coreProperties>
</file>