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2" r:id="rId2"/>
    <p:sldId id="415" r:id="rId3"/>
    <p:sldId id="416" r:id="rId4"/>
    <p:sldId id="425" r:id="rId5"/>
    <p:sldId id="417" r:id="rId6"/>
    <p:sldId id="418" r:id="rId7"/>
    <p:sldId id="419" r:id="rId8"/>
    <p:sldId id="421" r:id="rId9"/>
    <p:sldId id="422" r:id="rId10"/>
    <p:sldId id="426" r:id="rId11"/>
    <p:sldId id="428" r:id="rId12"/>
    <p:sldId id="427" r:id="rId13"/>
    <p:sldId id="4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C6A8C"/>
    <a:srgbClr val="D9CD95"/>
    <a:srgbClr val="B7A079"/>
    <a:srgbClr val="99FF99"/>
    <a:srgbClr val="AB192D"/>
    <a:srgbClr val="46A0DC"/>
    <a:srgbClr val="C4122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6" autoAdjust="0"/>
    <p:restoredTop sz="86364" autoAdjust="0"/>
  </p:normalViewPr>
  <p:slideViewPr>
    <p:cSldViewPr showGuides="1">
      <p:cViewPr varScale="1">
        <p:scale>
          <a:sx n="111" d="100"/>
          <a:sy n="111" d="100"/>
        </p:scale>
        <p:origin x="2816" y="192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5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3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recent survey conducted in order to understand the extent to which professionals in various engineering disciplines are familiar with and utilize the OSS.</a:t>
            </a:r>
            <a:r>
              <a:rPr lang="en-US" dirty="0">
                <a:effectLst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total of 131 responses were received from various stakeholders comprising of 55 current engineering students, 59 engineering educators, 14 industry professionals, and 2 Other (a mathematics and a retired professor).</a:t>
            </a:r>
            <a:r>
              <a:rPr lang="en-US" dirty="0">
                <a:effectLst/>
              </a:rPr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5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9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7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05456-26D5-FA42-8EE1-C4EB03CDA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838200"/>
            <a:ext cx="3200400" cy="944391"/>
            <a:chOff x="0" y="0"/>
            <a:chExt cx="5943600" cy="17538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5002F7-BD8D-F54F-97F8-385AE97160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"/>
              <a:ext cx="5943600" cy="16014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205BFA-4EC7-FA40-A261-7B7B7A971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375" b="6027"/>
            <a:stretch/>
          </p:blipFill>
          <p:spPr bwMode="auto">
            <a:xfrm>
              <a:off x="0" y="0"/>
              <a:ext cx="5943600" cy="1854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DC1BCB-C800-FF43-8177-64BD2A4C134E}"/>
              </a:ext>
            </a:extLst>
          </p:cNvPr>
          <p:cNvSpPr txBox="1"/>
          <p:nvPr userDrawn="1"/>
        </p:nvSpPr>
        <p:spPr>
          <a:xfrm>
            <a:off x="3652520" y="845403"/>
            <a:ext cx="5034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+mj-lt"/>
                <a:cs typeface="Times New Roman" pitchFamily="18" charset="0"/>
              </a:rPr>
              <a:t>Future of Mechatronics &amp; Robotics Engineering Education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B6FCB-88AA-0A47-9B60-2D097D694F50}"/>
              </a:ext>
            </a:extLst>
          </p:cNvPr>
          <p:cNvSpPr txBox="1"/>
          <p:nvPr userDrawn="1"/>
        </p:nvSpPr>
        <p:spPr>
          <a:xfrm>
            <a:off x="7548880" y="6604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A506A-35CE-DF48-8E10-E7E460D3FC08}"/>
              </a:ext>
            </a:extLst>
          </p:cNvPr>
          <p:cNvSpPr txBox="1"/>
          <p:nvPr userDrawn="1"/>
        </p:nvSpPr>
        <p:spPr>
          <a:xfrm>
            <a:off x="8178800" y="66141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2F272-1EB9-EC44-8C40-F44D7880AF63}"/>
              </a:ext>
            </a:extLst>
          </p:cNvPr>
          <p:cNvSpPr txBox="1"/>
          <p:nvPr userDrawn="1"/>
        </p:nvSpPr>
        <p:spPr>
          <a:xfrm>
            <a:off x="6177280" y="65633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1C7C6-1083-694E-A9EE-5EE27ADD3A31}"/>
              </a:ext>
            </a:extLst>
          </p:cNvPr>
          <p:cNvSpPr txBox="1"/>
          <p:nvPr userDrawn="1"/>
        </p:nvSpPr>
        <p:spPr>
          <a:xfrm>
            <a:off x="2733040" y="6543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2B2AB-1C35-024F-AA0E-CA2777EDC9E9}"/>
              </a:ext>
            </a:extLst>
          </p:cNvPr>
          <p:cNvSpPr txBox="1"/>
          <p:nvPr userDrawn="1"/>
        </p:nvSpPr>
        <p:spPr>
          <a:xfrm>
            <a:off x="3241040" y="663448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4938"/>
            <a:ext cx="533399" cy="293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50223"/>
            <a:ext cx="868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Unified Curriculum and Course Design for Mechatronics and Robotics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9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rgbClr val="00B0F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881A-5D70-F041-9D3B-FE99B6BD8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1981200"/>
            <a:ext cx="9372600" cy="1981200"/>
          </a:xfrm>
        </p:spPr>
        <p:txBody>
          <a:bodyPr/>
          <a:lstStyle/>
          <a:p>
            <a:pPr algn="ctr"/>
            <a:r>
              <a:rPr lang="en-US" sz="3600" b="0" dirty="0"/>
              <a:t>Hardware and Software Platforms in Mechatronics and Robotics Engineering Education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30EE1-2391-624A-A3DC-1C8DB25BE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458200" cy="113995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/>
              <a:t>Unified Curriculum and Course Design for Mechatronics and Robotics Engineering Workshop</a:t>
            </a:r>
          </a:p>
          <a:p>
            <a:pPr algn="l">
              <a:spcBef>
                <a:spcPts val="600"/>
              </a:spcBef>
            </a:pPr>
            <a:endParaRPr lang="en-US" sz="2000" i="1" dirty="0"/>
          </a:p>
          <a:p>
            <a:pPr algn="l">
              <a:spcBef>
                <a:spcPts val="600"/>
              </a:spcBef>
            </a:pPr>
            <a:r>
              <a:rPr lang="en-US" sz="2000" i="1" dirty="0"/>
              <a:t>5-7 January 2022</a:t>
            </a:r>
          </a:p>
        </p:txBody>
      </p:sp>
    </p:spTree>
    <p:extLst>
      <p:ext uri="{BB962C8B-B14F-4D97-AF65-F5344CB8AC3E}">
        <p14:creationId xmlns:p14="http://schemas.microsoft.com/office/powerpoint/2010/main" val="3058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69"/>
    </mc:Choice>
    <mc:Fallback xmlns="">
      <p:transition spd="slow" advTm="455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52C8-FE38-CC45-B207-345C2820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proficiency with common open-source software (students)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596C-6D00-D64F-98D3-AB3E0394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F7E13A9-87B1-244F-A509-BCE428B0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3440" y="1524000"/>
            <a:ext cx="74371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52C8-FE38-CC45-B207-345C2820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proficiency with common open-source software (industry)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596C-6D00-D64F-98D3-AB3E0394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6EF646A9-E35C-2840-BC55-9D01BA85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3440" y="1524000"/>
            <a:ext cx="74371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D5E1-DC67-8B4E-AB4E-3A01154B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paper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61EE-C3F3-0040-9895-243FC8A3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Considered two common MRE problems</a:t>
            </a:r>
          </a:p>
          <a:p>
            <a:pPr lvl="1"/>
            <a:r>
              <a:rPr lang="en-US" dirty="0"/>
              <a:t>DC motor model simulation and analysis</a:t>
            </a:r>
          </a:p>
          <a:p>
            <a:pPr lvl="1"/>
            <a:r>
              <a:rPr lang="en-US" dirty="0"/>
              <a:t>2 DOF robot manipulator control</a:t>
            </a:r>
          </a:p>
          <a:p>
            <a:r>
              <a:rPr lang="en-US" dirty="0"/>
              <a:t>Solved them using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GNU Octave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Modelica</a:t>
            </a:r>
            <a:endParaRPr lang="en-US" dirty="0"/>
          </a:p>
          <a:p>
            <a:pPr lvl="1"/>
            <a:r>
              <a:rPr lang="en-US" dirty="0"/>
              <a:t>Gazebo</a:t>
            </a:r>
          </a:p>
          <a:p>
            <a:r>
              <a:rPr lang="en-US" dirty="0"/>
              <a:t>Showed the code snippets in the paper</a:t>
            </a:r>
          </a:p>
          <a:p>
            <a:r>
              <a:rPr lang="en-US" dirty="0"/>
              <a:t>Shared the code scripts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0600-DF03-5840-A499-F68B7091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79C3E-AFC1-714B-AA7B-6B19A1E6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2514600"/>
            <a:ext cx="5391150" cy="23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40BC-F400-1146-A128-EEF8AC34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0776-DC15-0C44-A7AF-B64A92DD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platforms do you usually use in your classes?</a:t>
            </a:r>
          </a:p>
          <a:p>
            <a:endParaRPr lang="en-US" dirty="0"/>
          </a:p>
          <a:p>
            <a:r>
              <a:rPr lang="en-US" dirty="0"/>
              <a:t>Do you plan to use any open-source platforms in the future? Why/Why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92026-29FE-7049-8247-21EBB90C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35DA-9ADD-FD4E-A1AF-E7018153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about 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EC38-2B99-5845-9362-DE946825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My name is Nima Lotfi</a:t>
            </a:r>
          </a:p>
          <a:p>
            <a:r>
              <a:rPr lang="en-US" sz="1800" dirty="0"/>
              <a:t>One of the founders of the </a:t>
            </a:r>
            <a:r>
              <a:rPr lang="en-US" sz="1800" dirty="0" err="1"/>
              <a:t>FoMRE</a:t>
            </a:r>
            <a:r>
              <a:rPr lang="en-US" sz="1800" dirty="0"/>
              <a:t> team</a:t>
            </a:r>
          </a:p>
          <a:p>
            <a:r>
              <a:rPr lang="en-US" sz="1800" dirty="0"/>
              <a:t>Assistant Professor in Mechanical and Mechatronics Engineering Department (08/16/2016 – present)</a:t>
            </a:r>
          </a:p>
          <a:p>
            <a:r>
              <a:rPr lang="en-US" sz="1800" dirty="0"/>
              <a:t>Research and teaching in</a:t>
            </a:r>
          </a:p>
          <a:p>
            <a:pPr lvl="1"/>
            <a:r>
              <a:rPr lang="en-US" sz="1800" dirty="0"/>
              <a:t>Mechatronics</a:t>
            </a:r>
          </a:p>
          <a:p>
            <a:pPr lvl="1"/>
            <a:r>
              <a:rPr lang="en-US" sz="1800" dirty="0"/>
              <a:t>Robotics</a:t>
            </a:r>
          </a:p>
          <a:p>
            <a:pPr lvl="1"/>
            <a:r>
              <a:rPr lang="en-US" sz="1800" dirty="0"/>
              <a:t>Controls</a:t>
            </a:r>
          </a:p>
          <a:p>
            <a:pPr lvl="1"/>
            <a:r>
              <a:rPr lang="en-US" sz="1800" dirty="0"/>
              <a:t>…</a:t>
            </a:r>
          </a:p>
          <a:p>
            <a:r>
              <a:rPr lang="en-US" sz="1800" dirty="0"/>
              <a:t>Student design teams:</a:t>
            </a:r>
          </a:p>
          <a:p>
            <a:pPr lvl="1"/>
            <a:r>
              <a:rPr lang="en-US" sz="1800" dirty="0"/>
              <a:t>Autonomous Robotics Club (ARC)</a:t>
            </a:r>
          </a:p>
          <a:p>
            <a:pPr lvl="1"/>
            <a:r>
              <a:rPr lang="en-US" sz="1800" dirty="0"/>
              <a:t>Drone Club of SIUE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6515C-8515-4A40-8972-4801A119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group of men holding guns&#10;&#10;Description automatically generated with medium confidence">
            <a:extLst>
              <a:ext uri="{FF2B5EF4-FFF2-40B4-BE49-F238E27FC236}">
                <a16:creationId xmlns:a16="http://schemas.microsoft.com/office/drawing/2014/main" id="{B3BFD2E9-E68F-8A45-BE82-1F3F4412C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3140473"/>
            <a:ext cx="4038600" cy="32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3060-BAA9-A845-8171-ED91F40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discussion topics in the </a:t>
            </a:r>
            <a:r>
              <a:rPr lang="en-US" dirty="0" err="1"/>
              <a:t>FoMRE</a:t>
            </a:r>
            <a:r>
              <a:rPr lang="en-US" dirty="0"/>
              <a:t>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0983-7BB7-E147-871A-C835FECC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hardware and software platforms can best complement MRE courses?</a:t>
            </a:r>
          </a:p>
          <a:p>
            <a:endParaRPr lang="en-US" dirty="0"/>
          </a:p>
          <a:p>
            <a:r>
              <a:rPr lang="en-US" dirty="0"/>
              <a:t>What about open-source? What are their potentials and challenges?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B263-3C26-794F-8A89-F5D77702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450-E0DA-7A47-A4D4-1B5A9B31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formed a working group and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01DE-B08B-C54C-AFAE-F48F86BF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Lotfi, N.</a:t>
            </a:r>
            <a:r>
              <a:rPr lang="en-US" dirty="0"/>
              <a:t>, Berry, C., Rodriguez, L., </a:t>
            </a:r>
            <a:r>
              <a:rPr lang="en-US" dirty="0" err="1"/>
              <a:t>Mbanisi</a:t>
            </a:r>
            <a:r>
              <a:rPr lang="en-US" dirty="0"/>
              <a:t>, K., </a:t>
            </a:r>
            <a:r>
              <a:rPr lang="en-US" dirty="0" err="1"/>
              <a:t>Auslander</a:t>
            </a:r>
            <a:r>
              <a:rPr lang="en-US" dirty="0"/>
              <a:t>, D., </a:t>
            </a:r>
            <a:r>
              <a:rPr lang="en-US" dirty="0" err="1"/>
              <a:t>Molki</a:t>
            </a:r>
            <a:r>
              <a:rPr lang="en-US" dirty="0"/>
              <a:t>, M. (2020). </a:t>
            </a:r>
            <a:r>
              <a:rPr lang="en-US" i="1" dirty="0"/>
              <a:t>Promoting Open-source Software and Hardware Platforms in Mechatronics and Robotics Engineering Education</a:t>
            </a:r>
            <a:r>
              <a:rPr lang="en-US" dirty="0"/>
              <a:t>. Virtual: 2020 ASEE Annual Conference and Exposition.</a:t>
            </a:r>
          </a:p>
          <a:p>
            <a:endParaRPr lang="en-US" dirty="0"/>
          </a:p>
          <a:p>
            <a:r>
              <a:rPr lang="en-US" b="1" dirty="0"/>
              <a:t>Lotfi, N.</a:t>
            </a:r>
            <a:r>
              <a:rPr lang="en-US" dirty="0"/>
              <a:t>, </a:t>
            </a:r>
            <a:r>
              <a:rPr lang="en-US" dirty="0" err="1"/>
              <a:t>Auslander</a:t>
            </a:r>
            <a:r>
              <a:rPr lang="en-US" dirty="0"/>
              <a:t>, D., Rodriguez, L., </a:t>
            </a:r>
            <a:r>
              <a:rPr lang="en-US" dirty="0" err="1"/>
              <a:t>Mbanisi</a:t>
            </a:r>
            <a:r>
              <a:rPr lang="en-US" dirty="0"/>
              <a:t>, K., Berry, C. Use of Open-source Software Platforms in Mechatronics and Robotics Engineering Education – Part I: Model Simulation and Analysis. </a:t>
            </a:r>
            <a:r>
              <a:rPr lang="en-US" i="1" dirty="0"/>
              <a:t>ASEE Computers in Education Journal</a:t>
            </a:r>
            <a:r>
              <a:rPr lang="en-US" dirty="0"/>
              <a:t>. (Accepted/In-press)</a:t>
            </a:r>
          </a:p>
          <a:p>
            <a:endParaRPr lang="en-US" dirty="0"/>
          </a:p>
          <a:p>
            <a:r>
              <a:rPr lang="en-US" b="1" dirty="0"/>
              <a:t>Lotfi, N.</a:t>
            </a:r>
            <a:r>
              <a:rPr lang="en-US" dirty="0"/>
              <a:t>, </a:t>
            </a:r>
            <a:r>
              <a:rPr lang="en-US" dirty="0" err="1"/>
              <a:t>Auslander</a:t>
            </a:r>
            <a:r>
              <a:rPr lang="en-US" dirty="0"/>
              <a:t>, D., Rodriguez, L., </a:t>
            </a:r>
            <a:r>
              <a:rPr lang="en-US" dirty="0" err="1"/>
              <a:t>Mbanisi</a:t>
            </a:r>
            <a:r>
              <a:rPr lang="en-US" dirty="0"/>
              <a:t>, K., Berry, C. Use of Open-source Software Platforms in Mechatronics and Robotics Engineering Education – Part II: Controller Implementation. </a:t>
            </a:r>
            <a:r>
              <a:rPr lang="en-US" i="1" dirty="0"/>
              <a:t>ASEE Computers in Education Journal</a:t>
            </a:r>
            <a:r>
              <a:rPr lang="en-US" dirty="0"/>
              <a:t>. (Accepted/In-press)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F7184-1724-F64B-AD37-282EA68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2DF9-CC7F-E046-A06C-AA29A169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BC47-1D80-C445-84A3-53E4BC74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“open-source way”, initially used in software development, distribution and maintenance, was motivated by the need for </a:t>
            </a:r>
          </a:p>
          <a:p>
            <a:pPr lvl="1"/>
            <a:r>
              <a:rPr lang="en-US" dirty="0"/>
              <a:t>better collaboration amongst developers</a:t>
            </a:r>
          </a:p>
          <a:p>
            <a:pPr lvl="1"/>
            <a:r>
              <a:rPr lang="en-US" dirty="0"/>
              <a:t>improved accessibility</a:t>
            </a:r>
          </a:p>
          <a:p>
            <a:pPr lvl="1"/>
            <a:r>
              <a:rPr lang="en-US" dirty="0"/>
              <a:t>reliability of software through a network of contributors. </a:t>
            </a:r>
          </a:p>
          <a:p>
            <a:endParaRPr lang="en-US" dirty="0"/>
          </a:p>
          <a:p>
            <a:r>
              <a:rPr lang="en-US" dirty="0"/>
              <a:t>Open-source software (OSS) is defined as software released under a license which grants users the right to study, use, modify, and distribute the source code to anyone and for any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3A3-8DF1-4542-A2E8-01AF0C5E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07C7-F1A1-F14D-BFCB-01248D65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Community Impressions of the Open-source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E1F5-DDA2-BA4C-AE90-38368E2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87F383-4ED7-5F41-8763-744AE99EA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27" y="1447800"/>
            <a:ext cx="530414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89DA-5DB1-F34A-8535-AC4A1B9B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 anchor="b">
            <a:normAutofit/>
          </a:bodyPr>
          <a:lstStyle/>
          <a:p>
            <a:r>
              <a:rPr lang="en-US" dirty="0"/>
              <a:t>Potentials of the OSS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6125EC-3343-467C-AB28-B50CBE746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624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No acquisition costs</a:t>
            </a:r>
          </a:p>
          <a:p>
            <a:r>
              <a:rPr lang="en-US" sz="2900" dirty="0"/>
              <a:t>Source code availability and customizability</a:t>
            </a:r>
          </a:p>
          <a:p>
            <a:r>
              <a:rPr lang="en-US" sz="2900" dirty="0"/>
              <a:t>Security, stability, and privacy</a:t>
            </a:r>
          </a:p>
          <a:p>
            <a:r>
              <a:rPr lang="en-US" sz="2900" dirty="0"/>
              <a:t>Acceptance as industry standard</a:t>
            </a:r>
          </a:p>
          <a:p>
            <a:r>
              <a:rPr lang="en-US" sz="2900" dirty="0"/>
              <a:t>Strengthened relationship between the user and the software</a:t>
            </a:r>
          </a:p>
          <a:p>
            <a:r>
              <a:rPr lang="en-US" sz="2900" dirty="0"/>
              <a:t>Accessibility for low-income and unprivileged society groups</a:t>
            </a:r>
          </a:p>
          <a:p>
            <a:r>
              <a:rPr lang="en-US" sz="2900" dirty="0"/>
              <a:t>Applicability to a wider range of projects</a:t>
            </a:r>
          </a:p>
          <a:p>
            <a:r>
              <a:rPr lang="en-US" sz="2900" dirty="0"/>
              <a:t>Speeding up the project due to the available libraries and online solutions</a:t>
            </a:r>
          </a:p>
          <a:p>
            <a:r>
              <a:rPr lang="en-US" sz="2900" dirty="0"/>
              <a:t>Cost and time savings for industry</a:t>
            </a:r>
          </a:p>
          <a:p>
            <a:r>
              <a:rPr lang="en-US" sz="2900" dirty="0"/>
              <a:t>Promoting and enabling innovation for a wider community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587864-72EE-403B-914B-65C92321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295400"/>
            <a:ext cx="42672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Promoting self-learning</a:t>
            </a:r>
          </a:p>
          <a:p>
            <a:r>
              <a:rPr lang="en-US" sz="2900" dirty="0"/>
              <a:t>Long-term accessibility, even after graduation</a:t>
            </a:r>
          </a:p>
          <a:p>
            <a:r>
              <a:rPr lang="en-US" sz="2900" dirty="0"/>
              <a:t>Incorporation of community feedback</a:t>
            </a:r>
          </a:p>
          <a:p>
            <a:r>
              <a:rPr lang="en-US" sz="2900" dirty="0"/>
              <a:t>Large number of online tutorials</a:t>
            </a:r>
          </a:p>
          <a:p>
            <a:r>
              <a:rPr lang="en-US" sz="2900" dirty="0"/>
              <a:t>No licensing hassles</a:t>
            </a:r>
          </a:p>
          <a:p>
            <a:r>
              <a:rPr lang="en-US" sz="2900" dirty="0"/>
              <a:t>Suitable for online education</a:t>
            </a:r>
          </a:p>
          <a:p>
            <a:r>
              <a:rPr lang="en-US" sz="2900" dirty="0"/>
              <a:t>Adaptability to certain applications</a:t>
            </a:r>
          </a:p>
          <a:p>
            <a:r>
              <a:rPr lang="en-US" sz="2900" dirty="0"/>
              <a:t>Potential to promote learning core skills</a:t>
            </a:r>
          </a:p>
          <a:p>
            <a:r>
              <a:rPr lang="en-US" sz="2900" dirty="0"/>
              <a:t>Lack of commercials and marketing noise</a:t>
            </a:r>
          </a:p>
          <a:p>
            <a:r>
              <a:rPr lang="en-US" sz="2900" dirty="0"/>
              <a:t>Avoiding subscription-based billing models</a:t>
            </a:r>
          </a:p>
          <a:p>
            <a:r>
              <a:rPr lang="en-US" sz="2900" dirty="0"/>
              <a:t>Plug and play design</a:t>
            </a:r>
          </a:p>
          <a:p>
            <a:r>
              <a:rPr lang="en-US" sz="2900" dirty="0"/>
              <a:t>Ease testing multiple methods without a high cost of integration</a:t>
            </a:r>
          </a:p>
          <a:p>
            <a:r>
              <a:rPr lang="en-US" sz="2900" dirty="0"/>
              <a:t>Lack of need for training new hires by the industry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2BA58-271C-3945-B3C8-17A4A3D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4938"/>
            <a:ext cx="533399" cy="2930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3B0023-0CED-47F7-85AE-654F0B232C2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89DA-5DB1-F34A-8535-AC4A1B9B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 anchor="b">
            <a:normAutofit/>
          </a:bodyPr>
          <a:lstStyle/>
          <a:p>
            <a:r>
              <a:rPr lang="en-US" dirty="0"/>
              <a:t>Challenges of the OSS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6125EC-3343-467C-AB28-B50CBE746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6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Difficulties in initial installation, package additions, and setup</a:t>
            </a:r>
          </a:p>
          <a:p>
            <a:endParaRPr lang="en-US" sz="1500" dirty="0"/>
          </a:p>
          <a:p>
            <a:r>
              <a:rPr lang="en-US" sz="1500" dirty="0"/>
              <a:t>Where/how/what to learn for a specific application</a:t>
            </a:r>
          </a:p>
          <a:p>
            <a:endParaRPr lang="en-US" sz="1500" dirty="0"/>
          </a:p>
          <a:p>
            <a:r>
              <a:rPr lang="en-US" sz="1500" dirty="0"/>
              <a:t>Lack of official technical support and quality documentation</a:t>
            </a:r>
          </a:p>
          <a:p>
            <a:endParaRPr lang="en-US" sz="1500" dirty="0"/>
          </a:p>
          <a:p>
            <a:r>
              <a:rPr lang="en-US" sz="1500" dirty="0"/>
              <a:t>Lack of familiarity with proper online search towards troubleshooting specific problems</a:t>
            </a:r>
          </a:p>
          <a:p>
            <a:endParaRPr lang="en-US" sz="1500" dirty="0"/>
          </a:p>
          <a:p>
            <a:r>
              <a:rPr lang="en-US" sz="1500" dirty="0"/>
              <a:t>Technical documentation in non-English languages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587864-72EE-403B-914B-65C92321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295400"/>
            <a:ext cx="4267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Initial learning curve</a:t>
            </a:r>
          </a:p>
          <a:p>
            <a:endParaRPr lang="en-US" sz="1500" dirty="0"/>
          </a:p>
          <a:p>
            <a:r>
              <a:rPr lang="en-US" sz="1500" dirty="0"/>
              <a:t>Version compatibility and frequent updates</a:t>
            </a:r>
          </a:p>
          <a:p>
            <a:endParaRPr lang="en-US" sz="1500" dirty="0"/>
          </a:p>
          <a:p>
            <a:r>
              <a:rPr lang="en-US" sz="1500" dirty="0"/>
              <a:t>Reliability of the online information </a:t>
            </a:r>
          </a:p>
          <a:p>
            <a:endParaRPr lang="en-US" sz="1500" dirty="0"/>
          </a:p>
          <a:p>
            <a:r>
              <a:rPr lang="en-US" sz="1500" dirty="0"/>
              <a:t>Lack of practice exercises</a:t>
            </a:r>
          </a:p>
          <a:p>
            <a:endParaRPr lang="en-US" sz="1500" dirty="0"/>
          </a:p>
          <a:p>
            <a:r>
              <a:rPr lang="en-US" sz="1500" dirty="0"/>
              <a:t>Security of online forums and websites</a:t>
            </a:r>
          </a:p>
          <a:p>
            <a:endParaRPr lang="en-US" sz="1500" dirty="0"/>
          </a:p>
          <a:p>
            <a:r>
              <a:rPr lang="en-US" sz="1500" dirty="0"/>
              <a:t>Lack of maintenance</a:t>
            </a:r>
          </a:p>
          <a:p>
            <a:endParaRPr lang="en-US" sz="1500" dirty="0"/>
          </a:p>
          <a:p>
            <a:r>
              <a:rPr lang="en-US" sz="1500" dirty="0"/>
              <a:t>An OSS with Simulink capabilities</a:t>
            </a:r>
          </a:p>
          <a:p>
            <a:endParaRPr lang="en-US" sz="1500" dirty="0"/>
          </a:p>
          <a:p>
            <a:r>
              <a:rPr lang="en-US" sz="1500" dirty="0"/>
              <a:t>Lack of course specific material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2BA58-271C-3945-B3C8-17A4A3D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4938"/>
            <a:ext cx="533399" cy="2930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3B0023-0CED-47F7-85AE-654F0B232C2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52C8-FE38-CC45-B207-345C2820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proficiency with common open-source software (faculty)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596C-6D00-D64F-98D3-AB3E0394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FE084982-441B-9C4D-A055-03ABE6238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3440" y="1524000"/>
            <a:ext cx="74371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7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21449</TotalTime>
  <Words>756</Words>
  <Application>Microsoft Macintosh PowerPoint</Application>
  <PresentationFormat>On-screen Show (4:3)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Wingdings</vt:lpstr>
      <vt:lpstr>WPI-White</vt:lpstr>
      <vt:lpstr>Hardware and Software Platforms in Mechatronics and Robotics Engineering Education</vt:lpstr>
      <vt:lpstr>A little bit about me …</vt:lpstr>
      <vt:lpstr>Some of the discussion topics in the FoMRE workshops</vt:lpstr>
      <vt:lpstr>We formed a working group and …</vt:lpstr>
      <vt:lpstr>Open-source way</vt:lpstr>
      <vt:lpstr>Community Impressions of the Open-source Software</vt:lpstr>
      <vt:lpstr>Potentials of the OSS</vt:lpstr>
      <vt:lpstr>Challenges of the OSS</vt:lpstr>
      <vt:lpstr>Level of proficiency with common open-source software (faculty)</vt:lpstr>
      <vt:lpstr>Level of proficiency with common open-source software (students)</vt:lpstr>
      <vt:lpstr>Level of proficiency with common open-source software (industry)</vt:lpstr>
      <vt:lpstr>Other paper contributions</vt:lpstr>
      <vt:lpstr>Open discussions</vt:lpstr>
    </vt:vector>
  </TitlesOfParts>
  <Manager/>
  <Company>Worceter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 for Building the Mechatronics and Robotics Engineering Education Community</dc:title>
  <dc:subject/>
  <dc:creator>Prof. Michael Gennert</dc:creator>
  <cp:keywords/>
  <dc:description/>
  <cp:lastModifiedBy>Lotfi Yagin, Nima</cp:lastModifiedBy>
  <cp:revision>179</cp:revision>
  <dcterms:created xsi:type="dcterms:W3CDTF">2016-10-10T17:55:03Z</dcterms:created>
  <dcterms:modified xsi:type="dcterms:W3CDTF">2022-01-07T14:47:40Z</dcterms:modified>
  <cp:category/>
</cp:coreProperties>
</file>