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2" r:id="rId2"/>
    <p:sldId id="414" r:id="rId3"/>
    <p:sldId id="314" r:id="rId4"/>
    <p:sldId id="319" r:id="rId5"/>
    <p:sldId id="29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C6A8C"/>
    <a:srgbClr val="D9CD95"/>
    <a:srgbClr val="B7A079"/>
    <a:srgbClr val="99FF99"/>
    <a:srgbClr val="AB192D"/>
    <a:srgbClr val="46A0DC"/>
    <a:srgbClr val="C4122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6" autoAdjust="0"/>
    <p:restoredTop sz="86376" autoAdjust="0"/>
  </p:normalViewPr>
  <p:slideViewPr>
    <p:cSldViewPr showGuides="1">
      <p:cViewPr varScale="1">
        <p:scale>
          <a:sx n="106" d="100"/>
          <a:sy n="106" d="100"/>
        </p:scale>
        <p:origin x="1928" y="168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5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05456-26D5-FA42-8EE1-C4EB03CDA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838200"/>
            <a:ext cx="3200400" cy="944391"/>
            <a:chOff x="0" y="0"/>
            <a:chExt cx="5943600" cy="17538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5002F7-BD8D-F54F-97F8-385AE97160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"/>
              <a:ext cx="5943600" cy="16014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205BFA-4EC7-FA40-A261-7B7B7A971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375" b="6027"/>
            <a:stretch/>
          </p:blipFill>
          <p:spPr bwMode="auto">
            <a:xfrm>
              <a:off x="0" y="0"/>
              <a:ext cx="5943600" cy="1854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DC1BCB-C800-FF43-8177-64BD2A4C134E}"/>
              </a:ext>
            </a:extLst>
          </p:cNvPr>
          <p:cNvSpPr txBox="1"/>
          <p:nvPr userDrawn="1"/>
        </p:nvSpPr>
        <p:spPr>
          <a:xfrm>
            <a:off x="3652520" y="845403"/>
            <a:ext cx="5034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/>
                </a:solidFill>
                <a:latin typeface="+mj-lt"/>
                <a:cs typeface="Times New Roman" pitchFamily="18" charset="0"/>
              </a:rPr>
              <a:t>Future of Mechatronics &amp; Robotics Engineering Education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B6FCB-88AA-0A47-9B60-2D097D694F50}"/>
              </a:ext>
            </a:extLst>
          </p:cNvPr>
          <p:cNvSpPr txBox="1"/>
          <p:nvPr userDrawn="1"/>
        </p:nvSpPr>
        <p:spPr>
          <a:xfrm>
            <a:off x="7548880" y="6604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A506A-35CE-DF48-8E10-E7E460D3FC08}"/>
              </a:ext>
            </a:extLst>
          </p:cNvPr>
          <p:cNvSpPr txBox="1"/>
          <p:nvPr userDrawn="1"/>
        </p:nvSpPr>
        <p:spPr>
          <a:xfrm>
            <a:off x="8178800" y="66141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2F272-1EB9-EC44-8C40-F44D7880AF63}"/>
              </a:ext>
            </a:extLst>
          </p:cNvPr>
          <p:cNvSpPr txBox="1"/>
          <p:nvPr userDrawn="1"/>
        </p:nvSpPr>
        <p:spPr>
          <a:xfrm>
            <a:off x="6177280" y="656336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1C7C6-1083-694E-A9EE-5EE27ADD3A31}"/>
              </a:ext>
            </a:extLst>
          </p:cNvPr>
          <p:cNvSpPr txBox="1"/>
          <p:nvPr userDrawn="1"/>
        </p:nvSpPr>
        <p:spPr>
          <a:xfrm>
            <a:off x="2733040" y="6543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2B2AB-1C35-024F-AA0E-CA2777EDC9E9}"/>
              </a:ext>
            </a:extLst>
          </p:cNvPr>
          <p:cNvSpPr txBox="1"/>
          <p:nvPr userDrawn="1"/>
        </p:nvSpPr>
        <p:spPr>
          <a:xfrm>
            <a:off x="3241040" y="663448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64938"/>
            <a:ext cx="533399" cy="293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50223"/>
            <a:ext cx="8686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  <a:latin typeface="+mn-lt"/>
                <a:cs typeface="Times New Roman" pitchFamily="18" charset="0"/>
              </a:rPr>
              <a:t>Unified Curriculum and Course Design for Mechatronics and Robotics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64" r:id="rId3"/>
    <p:sldLayoutId id="2147483665" r:id="rId4"/>
    <p:sldLayoutId id="2147483666" r:id="rId5"/>
    <p:sldLayoutId id="2147483667" r:id="rId6"/>
    <p:sldLayoutId id="2147483683" r:id="rId7"/>
    <p:sldLayoutId id="2147483696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rgbClr val="00B0F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rgbClr val="00B0F0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g@wpi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881A-5D70-F041-9D3B-FE99B6BD8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3048000"/>
            <a:ext cx="9372600" cy="1524000"/>
          </a:xfrm>
        </p:spPr>
        <p:txBody>
          <a:bodyPr/>
          <a:lstStyle/>
          <a:p>
            <a:pPr algn="ctr"/>
            <a:r>
              <a:rPr lang="en-US" sz="3600" b="0" dirty="0"/>
              <a:t>Welcome to</a:t>
            </a:r>
            <a:br>
              <a:rPr lang="en-US" sz="3600" dirty="0"/>
            </a:br>
            <a:r>
              <a:rPr lang="en-US" sz="3600" dirty="0"/>
              <a:t>Unified Curriculum and Course Design for Mechatronics and Robotics Engineering Workshop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30EE1-2391-624A-A3DC-1C8DB25BE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458200" cy="113995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/>
              <a:t>National Science Foundation award #2030166</a:t>
            </a:r>
          </a:p>
          <a:p>
            <a:pPr algn="l">
              <a:spcBef>
                <a:spcPts val="600"/>
              </a:spcBef>
            </a:pPr>
            <a:endParaRPr lang="en-US" sz="2000" i="1" dirty="0"/>
          </a:p>
          <a:p>
            <a:pPr algn="l">
              <a:spcBef>
                <a:spcPts val="600"/>
              </a:spcBef>
            </a:pPr>
            <a:r>
              <a:rPr lang="en-US" sz="2000" i="1" dirty="0"/>
              <a:t>5-7 January 2022</a:t>
            </a:r>
          </a:p>
        </p:txBody>
      </p:sp>
    </p:spTree>
    <p:extLst>
      <p:ext uri="{BB962C8B-B14F-4D97-AF65-F5344CB8AC3E}">
        <p14:creationId xmlns:p14="http://schemas.microsoft.com/office/powerpoint/2010/main" val="30587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69"/>
    </mc:Choice>
    <mc:Fallback xmlns="">
      <p:transition spd="slow" advTm="455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B159-E529-C64B-BF5A-8008874B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16A4-D981-2242-92D4-4718179C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610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</a:t>
            </a:r>
            <a:r>
              <a:rPr lang="en-US" b="1" i="1" dirty="0"/>
              <a:t>no multitasking</a:t>
            </a:r>
            <a:endParaRPr lang="en-US" dirty="0"/>
          </a:p>
          <a:p>
            <a:r>
              <a:rPr lang="en-US" dirty="0"/>
              <a:t>Raise hand in Zoom to talk</a:t>
            </a:r>
          </a:p>
          <a:p>
            <a:r>
              <a:rPr lang="en-US" dirty="0"/>
              <a:t>Talk clearly, loudly, slowly</a:t>
            </a:r>
          </a:p>
          <a:p>
            <a:r>
              <a:rPr lang="en-US" dirty="0"/>
              <a:t>Mute when not speaking</a:t>
            </a:r>
          </a:p>
          <a:p>
            <a:r>
              <a:rPr lang="en-US" dirty="0"/>
              <a:t>Video preferred but not essential</a:t>
            </a:r>
          </a:p>
          <a:p>
            <a:r>
              <a:rPr lang="en-US" dirty="0"/>
              <a:t>Rename to include institution</a:t>
            </a:r>
          </a:p>
          <a:p>
            <a:r>
              <a:rPr lang="en-US" dirty="0"/>
              <a:t>Allow time – Zoom introduces delays</a:t>
            </a:r>
          </a:p>
          <a:p>
            <a:r>
              <a:rPr lang="en-US" dirty="0"/>
              <a:t>Minimize distractions</a:t>
            </a:r>
          </a:p>
          <a:p>
            <a:r>
              <a:rPr lang="en-US" dirty="0"/>
              <a:t>But we understand you may have family, pets, ...</a:t>
            </a:r>
          </a:p>
          <a:p>
            <a:r>
              <a:rPr lang="en-US" dirty="0"/>
              <a:t>Zoom recordings will be available publicly</a:t>
            </a:r>
          </a:p>
          <a:p>
            <a:r>
              <a:rPr lang="en-US" dirty="0"/>
              <a:t>Please </a:t>
            </a:r>
            <a:r>
              <a:rPr lang="en-US" b="1" i="1" dirty="0"/>
              <a:t>no multitasking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5BD7D-BBBB-7C4C-9A9C-225BAE6A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5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9E70-1B16-0C4D-ADDC-61EA317F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FoMRE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F9B6A-6180-A046-8F6D-9BEAF38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612AF4-4D10-534B-8F59-CB6B20D77C17}"/>
              </a:ext>
            </a:extLst>
          </p:cNvPr>
          <p:cNvGrpSpPr/>
          <p:nvPr/>
        </p:nvGrpSpPr>
        <p:grpSpPr>
          <a:xfrm>
            <a:off x="304800" y="1497568"/>
            <a:ext cx="3508337" cy="2007632"/>
            <a:chOff x="304800" y="1497568"/>
            <a:chExt cx="3508337" cy="2007632"/>
          </a:xfrm>
        </p:grpSpPr>
        <p:pic>
          <p:nvPicPr>
            <p:cNvPr id="1026" name="Picture 2" descr="Carlotta Berry | Rose-Hulman">
              <a:extLst>
                <a:ext uri="{FF2B5EF4-FFF2-40B4-BE49-F238E27FC236}">
                  <a16:creationId xmlns:a16="http://schemas.microsoft.com/office/drawing/2014/main" id="{B5D8160B-45A1-7C40-83EF-960D24AB8E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6" t="3146" r="9838" b="36532"/>
            <a:stretch/>
          </p:blipFill>
          <p:spPr bwMode="auto">
            <a:xfrm>
              <a:off x="765137" y="1497568"/>
              <a:ext cx="2622704" cy="1698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2AD5F3-2AC7-EB49-9106-3FFA79CABF1F}"/>
                </a:ext>
              </a:extLst>
            </p:cNvPr>
            <p:cNvSpPr/>
            <p:nvPr/>
          </p:nvSpPr>
          <p:spPr>
            <a:xfrm>
              <a:off x="304800" y="3135868"/>
              <a:ext cx="35083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Carlotta Berry, Rose-Hulman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2E0CEF-C262-9742-8834-07A4AFD4924E}"/>
              </a:ext>
            </a:extLst>
          </p:cNvPr>
          <p:cNvGrpSpPr/>
          <p:nvPr/>
        </p:nvGrpSpPr>
        <p:grpSpPr>
          <a:xfrm>
            <a:off x="3705358" y="1447799"/>
            <a:ext cx="2466842" cy="2438400"/>
            <a:chOff x="3650260" y="1447799"/>
            <a:chExt cx="2466842" cy="2438400"/>
          </a:xfrm>
        </p:grpSpPr>
        <p:pic>
          <p:nvPicPr>
            <p:cNvPr id="6" name="Picture 5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896990C5-7305-904C-B1B6-B78FC4E1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618" y="1447799"/>
              <a:ext cx="1859281" cy="21336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4B2C6B-AAE4-9040-AFCD-53EA39E89E44}"/>
                </a:ext>
              </a:extLst>
            </p:cNvPr>
            <p:cNvSpPr/>
            <p:nvPr/>
          </p:nvSpPr>
          <p:spPr>
            <a:xfrm>
              <a:off x="3650260" y="3516867"/>
              <a:ext cx="2466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Mike Gennert, WPI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92547C-D615-8B4A-BA22-51CD899EE7F4}"/>
              </a:ext>
            </a:extLst>
          </p:cNvPr>
          <p:cNvGrpSpPr/>
          <p:nvPr/>
        </p:nvGrpSpPr>
        <p:grpSpPr>
          <a:xfrm>
            <a:off x="6263877" y="1416678"/>
            <a:ext cx="2466842" cy="2305454"/>
            <a:chOff x="6263877" y="1416678"/>
            <a:chExt cx="2466842" cy="2305454"/>
          </a:xfrm>
        </p:grpSpPr>
        <p:pic>
          <p:nvPicPr>
            <p:cNvPr id="1030" name="Picture 6" descr="Dr.Vikram Kapila">
              <a:extLst>
                <a:ext uri="{FF2B5EF4-FFF2-40B4-BE49-F238E27FC236}">
                  <a16:creationId xmlns:a16="http://schemas.microsoft.com/office/drawing/2014/main" id="{27C89E50-181E-3D4E-839A-CD4E3B86B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416678"/>
              <a:ext cx="2021305" cy="20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242E9D-2D53-EA4B-97B8-B01D5D01071A}"/>
                </a:ext>
              </a:extLst>
            </p:cNvPr>
            <p:cNvSpPr/>
            <p:nvPr/>
          </p:nvSpPr>
          <p:spPr>
            <a:xfrm>
              <a:off x="6263877" y="3352800"/>
              <a:ext cx="2466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Vikram Kapila, NYU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942B30-BBD8-7247-B296-F29FACF51FD1}"/>
              </a:ext>
            </a:extLst>
          </p:cNvPr>
          <p:cNvGrpSpPr/>
          <p:nvPr/>
        </p:nvGrpSpPr>
        <p:grpSpPr>
          <a:xfrm>
            <a:off x="3886200" y="3962400"/>
            <a:ext cx="2466842" cy="2673139"/>
            <a:chOff x="673424" y="3771900"/>
            <a:chExt cx="2466842" cy="2673139"/>
          </a:xfrm>
        </p:grpSpPr>
        <p:pic>
          <p:nvPicPr>
            <p:cNvPr id="1028" name="Picture 4" descr="SIUE School of Engineering's Lotfi Leads National Advancement of ...">
              <a:extLst>
                <a:ext uri="{FF2B5EF4-FFF2-40B4-BE49-F238E27FC236}">
                  <a16:creationId xmlns:a16="http://schemas.microsoft.com/office/drawing/2014/main" id="{E8FB970D-ED85-8A43-9E55-0A9E1AC513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29" b="33908"/>
            <a:stretch/>
          </p:blipFill>
          <p:spPr bwMode="auto">
            <a:xfrm>
              <a:off x="752427" y="3771900"/>
              <a:ext cx="1946854" cy="2324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DD111-6FFC-A149-A828-9E64C748D230}"/>
                </a:ext>
              </a:extLst>
            </p:cNvPr>
            <p:cNvSpPr/>
            <p:nvPr/>
          </p:nvSpPr>
          <p:spPr>
            <a:xfrm>
              <a:off x="673424" y="6075707"/>
              <a:ext cx="2466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Nima Lotfi, SIUE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D46C1A-3945-454A-8C4C-C0541DA3D63A}"/>
              </a:ext>
            </a:extLst>
          </p:cNvPr>
          <p:cNvGrpSpPr/>
          <p:nvPr/>
        </p:nvGrpSpPr>
        <p:grpSpPr>
          <a:xfrm>
            <a:off x="6172200" y="3886200"/>
            <a:ext cx="3186444" cy="2524349"/>
            <a:chOff x="2985756" y="4075973"/>
            <a:chExt cx="3186444" cy="2524349"/>
          </a:xfrm>
        </p:grpSpPr>
        <p:pic>
          <p:nvPicPr>
            <p:cNvPr id="1032" name="Picture 8" descr="Faculty and Staff Directory">
              <a:extLst>
                <a:ext uri="{FF2B5EF4-FFF2-40B4-BE49-F238E27FC236}">
                  <a16:creationId xmlns:a16="http://schemas.microsoft.com/office/drawing/2014/main" id="{E3D374D3-9789-5448-BE55-F61089F30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4075973"/>
              <a:ext cx="2184400" cy="218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E901BF-B32B-3049-A394-BECC0441AE45}"/>
                </a:ext>
              </a:extLst>
            </p:cNvPr>
            <p:cNvSpPr/>
            <p:nvPr/>
          </p:nvSpPr>
          <p:spPr>
            <a:xfrm>
              <a:off x="2985756" y="6230990"/>
              <a:ext cx="31864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James Mynderse, LTU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CD3E2-9299-AE47-8B8A-1DE792966229}"/>
              </a:ext>
            </a:extLst>
          </p:cNvPr>
          <p:cNvGrpSpPr/>
          <p:nvPr/>
        </p:nvGrpSpPr>
        <p:grpSpPr>
          <a:xfrm>
            <a:off x="914400" y="3886200"/>
            <a:ext cx="2362200" cy="2536322"/>
            <a:chOff x="6019800" y="3962400"/>
            <a:chExt cx="2362200" cy="25363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0546D3-256E-8E46-987C-64A56067F907}"/>
                </a:ext>
              </a:extLst>
            </p:cNvPr>
            <p:cNvSpPr/>
            <p:nvPr/>
          </p:nvSpPr>
          <p:spPr>
            <a:xfrm>
              <a:off x="6128943" y="6129390"/>
              <a:ext cx="22530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Greg Lewin, WPI</a:t>
              </a:r>
            </a:p>
          </p:txBody>
        </p:sp>
        <p:pic>
          <p:nvPicPr>
            <p:cNvPr id="3" name="Picture 2" descr="Greg  Lewin">
              <a:extLst>
                <a:ext uri="{FF2B5EF4-FFF2-40B4-BE49-F238E27FC236}">
                  <a16:creationId xmlns:a16="http://schemas.microsoft.com/office/drawing/2014/main" id="{2D060C05-6E26-2640-94EF-3AD78256F5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9" t="5702" r="5702" b="14912"/>
            <a:stretch/>
          </p:blipFill>
          <p:spPr bwMode="auto">
            <a:xfrm>
              <a:off x="6019800" y="3962400"/>
              <a:ext cx="2237873" cy="2177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79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61"/>
    </mc:Choice>
    <mc:Fallback xmlns="">
      <p:transition spd="slow" advTm="4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28738" objId="22"/>
        <p14:stopEvt time="33130" objId="2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663C-C8BC-9E41-B2A0-F10FC28A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968-52A3-4E44-9FB5-AE9A5FFB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40+ participants</a:t>
            </a:r>
          </a:p>
          <a:p>
            <a:r>
              <a:rPr lang="en-US" dirty="0"/>
              <a:t>Protecting privacy, however, …</a:t>
            </a:r>
          </a:p>
          <a:p>
            <a:r>
              <a:rPr lang="en-US" dirty="0"/>
              <a:t>We’d like to list you all here for posterity</a:t>
            </a:r>
          </a:p>
          <a:p>
            <a:r>
              <a:rPr lang="en-US" dirty="0"/>
              <a:t>Default is Opt-In</a:t>
            </a:r>
          </a:p>
          <a:p>
            <a:r>
              <a:rPr lang="en-US" dirty="0"/>
              <a:t>Send email to </a:t>
            </a:r>
            <a:r>
              <a:rPr lang="en-US" dirty="0">
                <a:hlinkClick r:id="rId2"/>
              </a:rPr>
              <a:t>michaelg@wpi.edu</a:t>
            </a:r>
            <a:r>
              <a:rPr lang="en-US" dirty="0"/>
              <a:t> to Opt-out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4AA00-8080-4C46-80BB-2F819B74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E8F-26E4-B64F-8CD4-1C4539F8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769A-871D-EA43-ADED-532A8202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648200"/>
          </a:xfrm>
        </p:spPr>
        <p:txBody>
          <a:bodyPr/>
          <a:lstStyle/>
          <a:p>
            <a:r>
              <a:rPr lang="en-US" dirty="0"/>
              <a:t>6 years’ experience as FoMRE Team</a:t>
            </a:r>
          </a:p>
          <a:p>
            <a:r>
              <a:rPr lang="en-US" dirty="0"/>
              <a:t>Shared vision for Mechatronics &amp; Robotics Ed (MRE)</a:t>
            </a:r>
          </a:p>
          <a:p>
            <a:r>
              <a:rPr lang="en-US" dirty="0"/>
              <a:t>Activities:</a:t>
            </a:r>
          </a:p>
          <a:p>
            <a:pPr lvl="1"/>
            <a:r>
              <a:rPr lang="en-US" dirty="0"/>
              <a:t>Workshops </a:t>
            </a:r>
          </a:p>
          <a:p>
            <a:pPr lvl="1"/>
            <a:r>
              <a:rPr lang="en-US" dirty="0"/>
              <a:t>Community Forum </a:t>
            </a:r>
          </a:p>
          <a:p>
            <a:pPr lvl="1"/>
            <a:r>
              <a:rPr lang="en-US" dirty="0"/>
              <a:t>Webinars</a:t>
            </a:r>
          </a:p>
          <a:p>
            <a:pPr lvl="1"/>
            <a:r>
              <a:rPr lang="en-US" dirty="0"/>
              <a:t>ASEE, ABET</a:t>
            </a:r>
          </a:p>
          <a:p>
            <a:pPr lvl="1"/>
            <a:r>
              <a:rPr lang="en-US" dirty="0"/>
              <a:t>MRE Research &amp; Papers</a:t>
            </a:r>
          </a:p>
          <a:p>
            <a:pPr lvl="1"/>
            <a:r>
              <a:rPr lang="en-US" dirty="0"/>
              <a:t>Raise external support from government and industry</a:t>
            </a:r>
          </a:p>
          <a:p>
            <a:r>
              <a:rPr lang="en-US" dirty="0"/>
              <a:t>More to come!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447AA-E052-5746-A348-5DBC1955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6"/>
    </mc:Choice>
    <mc:Fallback xmlns="">
      <p:transition spd="slow" advTm="10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a9083da47ed50cf307069546a324011c47d9b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4|2.6|2.1|2.4|2.1|1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21250</TotalTime>
  <Words>188</Words>
  <Application>Microsoft Macintosh PowerPoint</Application>
  <PresentationFormat>On-screen Show (4:3)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Verdana</vt:lpstr>
      <vt:lpstr>Wingdings</vt:lpstr>
      <vt:lpstr>WPI-White</vt:lpstr>
      <vt:lpstr>Welcome to Unified Curriculum and Course Design for Mechatronics and Robotics Engineering Workshop </vt:lpstr>
      <vt:lpstr>Zoometiquette</vt:lpstr>
      <vt:lpstr>The FoMRE Team</vt:lpstr>
      <vt:lpstr>Attendees</vt:lpstr>
      <vt:lpstr>Background</vt:lpstr>
    </vt:vector>
  </TitlesOfParts>
  <Manager/>
  <Company>Worceter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 for Building the Mechatronics and Robotics Engineering Education Community</dc:title>
  <dc:subject/>
  <dc:creator>Prof. Michael Gennert</dc:creator>
  <cp:keywords/>
  <dc:description/>
  <cp:lastModifiedBy>Gennert, Michael A.</cp:lastModifiedBy>
  <cp:revision>162</cp:revision>
  <dcterms:created xsi:type="dcterms:W3CDTF">2016-10-10T17:55:03Z</dcterms:created>
  <dcterms:modified xsi:type="dcterms:W3CDTF">2022-01-04T13:54:53Z</dcterms:modified>
  <cp:category/>
</cp:coreProperties>
</file>