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2" r:id="rId2"/>
    <p:sldId id="422" r:id="rId3"/>
    <p:sldId id="423" r:id="rId4"/>
    <p:sldId id="315" r:id="rId5"/>
    <p:sldId id="415" r:id="rId6"/>
    <p:sldId id="417" r:id="rId7"/>
    <p:sldId id="418" r:id="rId8"/>
    <p:sldId id="416" r:id="rId9"/>
    <p:sldId id="420" r:id="rId10"/>
    <p:sldId id="31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C6A8C"/>
    <a:srgbClr val="D9CD95"/>
    <a:srgbClr val="B7A079"/>
    <a:srgbClr val="99FF99"/>
    <a:srgbClr val="AB192D"/>
    <a:srgbClr val="46A0DC"/>
    <a:srgbClr val="C4122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4" autoAdjust="0"/>
    <p:restoredTop sz="86376" autoAdjust="0"/>
  </p:normalViewPr>
  <p:slideViewPr>
    <p:cSldViewPr showGuides="1">
      <p:cViewPr varScale="1">
        <p:scale>
          <a:sx n="72" d="100"/>
          <a:sy n="72" d="100"/>
        </p:scale>
        <p:origin x="3341" y="53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7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vision is that Mechatronics &amp; Robotics Engineering will become </a:t>
            </a:r>
          </a:p>
          <a:p>
            <a:r>
              <a:rPr lang="en-US" dirty="0"/>
              <a:t>One of the most impactful disciplines of engineering</a:t>
            </a:r>
          </a:p>
          <a:p>
            <a:r>
              <a:rPr lang="en-US" dirty="0"/>
              <a:t>Attracting diverse and innovative students</a:t>
            </a:r>
          </a:p>
          <a:p>
            <a:r>
              <a:rPr lang="en-US" dirty="0"/>
              <a:t>Graduating professional engineers who will </a:t>
            </a:r>
          </a:p>
          <a:p>
            <a:pPr lvl="1"/>
            <a:r>
              <a:rPr lang="en-US" dirty="0"/>
              <a:t>design, </a:t>
            </a:r>
          </a:p>
          <a:p>
            <a:pPr lvl="1"/>
            <a:r>
              <a:rPr lang="en-US" dirty="0"/>
              <a:t>develop, and </a:t>
            </a:r>
          </a:p>
          <a:p>
            <a:pPr lvl="1"/>
            <a:r>
              <a:rPr lang="en-US" dirty="0"/>
              <a:t>implement transformative autonomous technologies, </a:t>
            </a:r>
          </a:p>
          <a:p>
            <a:r>
              <a:rPr lang="en-US" dirty="0"/>
              <a:t>Improving health &amp; welfare </a:t>
            </a:r>
          </a:p>
          <a:p>
            <a:r>
              <a:rPr lang="en-US" dirty="0"/>
              <a:t>Extending human reach to previously inaccessible realms large and small, near and far.</a:t>
            </a:r>
          </a:p>
          <a:p>
            <a:r>
              <a:rPr lang="en-US" dirty="0"/>
              <a:t>In other words, “The Next Big Thing”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2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quote John Lennon, “I hope someday you’ll join us”</a:t>
            </a:r>
          </a:p>
          <a:p>
            <a:endParaRPr lang="en-US" dirty="0"/>
          </a:p>
          <a:p>
            <a:r>
              <a:rPr lang="en-US" dirty="0"/>
              <a:t>Thank you, thanks to NSF, Quanser, and our Advisory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05456-26D5-FA42-8EE1-C4EB03CDA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7200" y="838200"/>
            <a:ext cx="3200400" cy="944391"/>
            <a:chOff x="0" y="0"/>
            <a:chExt cx="5943600" cy="17538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5002F7-BD8D-F54F-97F8-385AE97160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2400"/>
              <a:ext cx="5943600" cy="160147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205BFA-4EC7-FA40-A261-7B7B7A971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375" b="6027"/>
            <a:stretch/>
          </p:blipFill>
          <p:spPr bwMode="auto">
            <a:xfrm>
              <a:off x="0" y="0"/>
              <a:ext cx="5943600" cy="1854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DC1BCB-C800-FF43-8177-64BD2A4C134E}"/>
              </a:ext>
            </a:extLst>
          </p:cNvPr>
          <p:cNvSpPr txBox="1"/>
          <p:nvPr userDrawn="1"/>
        </p:nvSpPr>
        <p:spPr>
          <a:xfrm>
            <a:off x="3652520" y="845403"/>
            <a:ext cx="5034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+mj-lt"/>
                <a:cs typeface="Times New Roman" pitchFamily="18" charset="0"/>
              </a:rPr>
              <a:t>Future of Mechatronics &amp; Robotics Engineering Education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B6FCB-88AA-0A47-9B60-2D097D694F50}"/>
              </a:ext>
            </a:extLst>
          </p:cNvPr>
          <p:cNvSpPr txBox="1"/>
          <p:nvPr userDrawn="1"/>
        </p:nvSpPr>
        <p:spPr>
          <a:xfrm>
            <a:off x="7548880" y="66040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A506A-35CE-DF48-8E10-E7E460D3FC08}"/>
              </a:ext>
            </a:extLst>
          </p:cNvPr>
          <p:cNvSpPr txBox="1"/>
          <p:nvPr userDrawn="1"/>
        </p:nvSpPr>
        <p:spPr>
          <a:xfrm>
            <a:off x="8178800" y="66141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2F272-1EB9-EC44-8C40-F44D7880AF63}"/>
              </a:ext>
            </a:extLst>
          </p:cNvPr>
          <p:cNvSpPr txBox="1"/>
          <p:nvPr userDrawn="1"/>
        </p:nvSpPr>
        <p:spPr>
          <a:xfrm>
            <a:off x="6177280" y="65633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1C7C6-1083-694E-A9EE-5EE27ADD3A31}"/>
              </a:ext>
            </a:extLst>
          </p:cNvPr>
          <p:cNvSpPr txBox="1"/>
          <p:nvPr userDrawn="1"/>
        </p:nvSpPr>
        <p:spPr>
          <a:xfrm>
            <a:off x="2733040" y="654304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2B2AB-1C35-024F-AA0E-CA2777EDC9E9}"/>
              </a:ext>
            </a:extLst>
          </p:cNvPr>
          <p:cNvSpPr txBox="1"/>
          <p:nvPr userDrawn="1"/>
        </p:nvSpPr>
        <p:spPr>
          <a:xfrm>
            <a:off x="3241040" y="663448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4938"/>
            <a:ext cx="533399" cy="293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50223"/>
            <a:ext cx="8686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Unified Curriculum and Course Design for Mechatronics and Robotics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64" r:id="rId3"/>
    <p:sldLayoutId id="2147483665" r:id="rId4"/>
    <p:sldLayoutId id="2147483666" r:id="rId5"/>
    <p:sldLayoutId id="2147483667" r:id="rId6"/>
    <p:sldLayoutId id="2147483683" r:id="rId7"/>
    <p:sldLayoutId id="214748369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rgbClr val="00B0F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chatronicseducati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chatronicseducati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881A-5D70-F041-9D3B-FE99B6BD8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48000"/>
            <a:ext cx="9144000" cy="609600"/>
          </a:xfrm>
        </p:spPr>
        <p:txBody>
          <a:bodyPr/>
          <a:lstStyle/>
          <a:p>
            <a:pPr algn="ctr"/>
            <a:r>
              <a:rPr lang="en-US" sz="3600" dirty="0" smtClean="0"/>
              <a:t>Workshop Overview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30EE1-2391-624A-A3DC-1C8DB25BE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458200" cy="113995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/>
              <a:t>National Science Foundation award #2030166</a:t>
            </a:r>
          </a:p>
          <a:p>
            <a:pPr algn="l">
              <a:spcBef>
                <a:spcPts val="600"/>
              </a:spcBef>
            </a:pPr>
            <a:endParaRPr lang="en-US" sz="2000" i="1" dirty="0"/>
          </a:p>
          <a:p>
            <a:pPr algn="l">
              <a:spcBef>
                <a:spcPts val="600"/>
              </a:spcBef>
            </a:pPr>
            <a:r>
              <a:rPr lang="en-US" sz="2000" i="1" dirty="0"/>
              <a:t>5-7 January 2022</a:t>
            </a:r>
          </a:p>
        </p:txBody>
      </p:sp>
    </p:spTree>
    <p:extLst>
      <p:ext uri="{BB962C8B-B14F-4D97-AF65-F5344CB8AC3E}">
        <p14:creationId xmlns:p14="http://schemas.microsoft.com/office/powerpoint/2010/main" val="30587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69"/>
    </mc:Choice>
    <mc:Fallback xmlns="">
      <p:transition spd="slow" advTm="455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Thank you!</a:t>
            </a:r>
          </a:p>
          <a:p>
            <a:pPr marL="0" lvl="0" indent="0" algn="ctr">
              <a:buNone/>
            </a:pPr>
            <a:endParaRPr lang="en-US" sz="4800" b="1" dirty="0">
              <a:solidFill>
                <a:srgbClr val="0070C0"/>
              </a:solidFill>
            </a:endParaRPr>
          </a:p>
          <a:p>
            <a:pPr marL="0" lvl="0" indent="0" algn="ctr">
              <a:buNone/>
            </a:pPr>
            <a:r>
              <a:rPr lang="en-US" sz="3800" b="1" dirty="0">
                <a:solidFill>
                  <a:srgbClr val="0070C0"/>
                </a:solidFill>
              </a:rPr>
              <a:t>Join us at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CA" sz="3600" spc="300" dirty="0">
                <a:solidFill>
                  <a:srgbClr val="C00000"/>
                </a:solidFill>
                <a:hlinkClick r:id="rId3"/>
              </a:rPr>
              <a:t>mechatronicseducation.org</a:t>
            </a:r>
            <a:endParaRPr lang="en-CA" sz="3600" spc="300" dirty="0">
              <a:solidFill>
                <a:srgbClr val="C00000"/>
              </a:solidFill>
            </a:endParaRPr>
          </a:p>
          <a:p>
            <a:pPr marL="0" lvl="0" indent="0" algn="ctr">
              <a:buNone/>
            </a:pPr>
            <a:endParaRPr lang="en-US" sz="3800" b="1" dirty="0">
              <a:solidFill>
                <a:srgbClr val="0070C0"/>
              </a:solidFill>
            </a:endParaRPr>
          </a:p>
          <a:p>
            <a:pPr marL="0" lvl="0" indent="0" algn="ctr">
              <a:buNone/>
            </a:pPr>
            <a:r>
              <a:rPr lang="en-US" sz="3800" b="1" dirty="0">
                <a:solidFill>
                  <a:srgbClr val="0070C0"/>
                </a:solidFill>
              </a:rPr>
              <a:t>or email any of us</a:t>
            </a:r>
            <a:endParaRPr lang="en-CA" sz="4000" spc="300" dirty="0">
              <a:solidFill>
                <a:srgbClr val="C00000"/>
              </a:solidFill>
            </a:endParaRPr>
          </a:p>
          <a:p>
            <a:pPr marL="0" lvl="0" indent="0" algn="ctr">
              <a:buNone/>
            </a:pPr>
            <a:r>
              <a:rPr lang="en-US" sz="3800" b="1" dirty="0">
                <a:solidFill>
                  <a:srgbClr val="0070C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thanks to the NSF through award #20301</a:t>
            </a:r>
            <a:r>
              <a:rPr lang="en-US" dirty="0">
                <a:solidFill>
                  <a:srgbClr val="008000"/>
                </a:solidFill>
              </a:rPr>
              <a:t>66 </a:t>
            </a:r>
            <a:r>
              <a:rPr lang="en-US" dirty="0"/>
              <a:t>and our Advisory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7"/>
    </mc:Choice>
    <mc:Fallback xmlns="">
      <p:transition spd="slow" advTm="1108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6244-F2C4-C74E-B7FE-A23E72EC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FoMRE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37AB-898D-DA4E-B7AB-E69607D8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Launched with an NSF-funded Workshop in 2016</a:t>
            </a:r>
          </a:p>
          <a:p>
            <a:pPr lvl="1"/>
            <a:r>
              <a:rPr lang="en-US" dirty="0" smtClean="0"/>
              <a:t>NYU Tandon (Nov’16)</a:t>
            </a:r>
          </a:p>
          <a:p>
            <a:r>
              <a:rPr lang="en-US" dirty="0" smtClean="0"/>
              <a:t>Built an online community </a:t>
            </a:r>
            <a:r>
              <a:rPr lang="en-US" dirty="0"/>
              <a:t>through </a:t>
            </a:r>
            <a:r>
              <a:rPr lang="en-US" dirty="0" smtClean="0"/>
              <a:t>FoMRE website</a:t>
            </a:r>
          </a:p>
          <a:p>
            <a:pPr lvl="1"/>
            <a:r>
              <a:rPr lang="en-US" dirty="0">
                <a:hlinkClick r:id="rId2"/>
              </a:rPr>
              <a:t>https://www.mechatronicseducation.org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Received a second NSF grant in 2018 for a series of workshops </a:t>
            </a:r>
          </a:p>
          <a:p>
            <a:pPr lvl="1"/>
            <a:r>
              <a:rPr lang="en-US" dirty="0" smtClean="0"/>
              <a:t>ASME DSCC (Sept’18)</a:t>
            </a:r>
          </a:p>
          <a:p>
            <a:pPr lvl="1"/>
            <a:r>
              <a:rPr lang="en-US" dirty="0"/>
              <a:t>Robotics Summit and </a:t>
            </a:r>
            <a:r>
              <a:rPr lang="en-US" dirty="0" smtClean="0"/>
              <a:t>Expo (June’19)</a:t>
            </a:r>
          </a:p>
          <a:p>
            <a:pPr lvl="1"/>
            <a:r>
              <a:rPr lang="en-US" dirty="0" smtClean="0"/>
              <a:t>ASEE Annual Conf. (June’19)</a:t>
            </a:r>
            <a:endParaRPr lang="en-US" dirty="0"/>
          </a:p>
          <a:p>
            <a:pPr lvl="1"/>
            <a:r>
              <a:rPr lang="en-US" dirty="0" smtClean="0"/>
              <a:t>LTU (Sept’19)</a:t>
            </a:r>
            <a:endParaRPr lang="en-US" dirty="0"/>
          </a:p>
          <a:p>
            <a:pPr lvl="1"/>
            <a:r>
              <a:rPr lang="en-US" dirty="0" smtClean="0"/>
              <a:t>A series of articles in ASEE Annual Conf. (June’20) </a:t>
            </a:r>
          </a:p>
          <a:p>
            <a:pPr marL="274320"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Current workshop from a third NSF grant in 2020</a:t>
            </a:r>
            <a:endParaRPr lang="en-US" sz="2400" dirty="0"/>
          </a:p>
          <a:p>
            <a:pPr marL="320040" lvl="1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A5895-6C6F-9747-AED2-860B6B25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04800" y="6392333"/>
            <a:ext cx="8763000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990600"/>
            <a:ext cx="8763000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A5895-6C6F-9747-AED2-860B6B25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49320"/>
            <a:ext cx="261456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29000"/>
            <a:ext cx="2614563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914400" y="0"/>
            <a:ext cx="7948564" cy="3383280"/>
            <a:chOff x="914400" y="0"/>
            <a:chExt cx="7948564" cy="33832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0"/>
              <a:ext cx="2614353" cy="3383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0"/>
              <a:ext cx="2614564" cy="3383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0"/>
              <a:ext cx="2614564" cy="3383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2614563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Mechatronics &amp; Robotics Engineering will become </a:t>
            </a:r>
          </a:p>
          <a:p>
            <a:r>
              <a:rPr lang="en-US" dirty="0"/>
              <a:t>One of the most impactful disciplines of engineering</a:t>
            </a:r>
          </a:p>
          <a:p>
            <a:r>
              <a:rPr lang="en-US" dirty="0"/>
              <a:t>Attracting diverse and innovative students</a:t>
            </a:r>
          </a:p>
          <a:p>
            <a:r>
              <a:rPr lang="en-US" dirty="0"/>
              <a:t>Graduating professional engineers who will </a:t>
            </a:r>
          </a:p>
          <a:p>
            <a:pPr lvl="1"/>
            <a:r>
              <a:rPr lang="en-US" dirty="0"/>
              <a:t>design, </a:t>
            </a:r>
          </a:p>
          <a:p>
            <a:pPr lvl="1"/>
            <a:r>
              <a:rPr lang="en-US" dirty="0"/>
              <a:t>develop, and </a:t>
            </a:r>
          </a:p>
          <a:p>
            <a:pPr lvl="1"/>
            <a:r>
              <a:rPr lang="en-US" dirty="0"/>
              <a:t>implement transformative autonomous technologies, </a:t>
            </a:r>
          </a:p>
          <a:p>
            <a:r>
              <a:rPr lang="en-US" dirty="0"/>
              <a:t>Improving health &amp; welfare </a:t>
            </a:r>
          </a:p>
          <a:p>
            <a:r>
              <a:rPr lang="en-US" dirty="0"/>
              <a:t>Extending human reach</a:t>
            </a:r>
          </a:p>
          <a:p>
            <a:r>
              <a:rPr lang="en-US" dirty="0"/>
              <a:t>“The Next Big Thing”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2843" y="4018398"/>
            <a:ext cx="2850932" cy="228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www.wpi.edu/Images/CMS/ECE/ECE_Crow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7"/>
          <a:stretch/>
        </p:blipFill>
        <p:spPr bwMode="auto">
          <a:xfrm>
            <a:off x="1219200" y="3221155"/>
            <a:ext cx="6376988" cy="29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54" y="3664011"/>
            <a:ext cx="3995391" cy="266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4900" y="1679404"/>
            <a:ext cx="1963900" cy="3658032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7064" y="2794034"/>
            <a:ext cx="4265779" cy="309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66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03"/>
    </mc:Choice>
    <mc:Fallback xmlns="">
      <p:transition spd="slow" advTm="47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31 -0.00115 C -0.41788 -0.00277 -0.59028 -0.00439 -0.62431 -0.06064 C -0.65833 -0.11689 -0.49531 -0.328 -0.44931 -0.33888 C -0.4033 -0.34976 -0.34844 -0.12638 -0.34844 -0.12638 " pathEditMode="relative" ptsTypes="AA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6244-F2C4-C74E-B7FE-A23E72EC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37AB-898D-DA4E-B7AB-E69607D8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current and future MRE faculty</a:t>
            </a:r>
          </a:p>
          <a:p>
            <a:r>
              <a:rPr lang="en-US" dirty="0"/>
              <a:t>Familiarize MRE educators with advances in undergraduate MRE education</a:t>
            </a:r>
          </a:p>
          <a:p>
            <a:r>
              <a:rPr lang="en-US" dirty="0"/>
              <a:t>Unify and standardize MRE curricula and courses</a:t>
            </a:r>
          </a:p>
          <a:p>
            <a:r>
              <a:rPr lang="en-US" dirty="0"/>
              <a:t>Facilitate accreditation for MRE degree programs</a:t>
            </a:r>
          </a:p>
          <a:p>
            <a:r>
              <a:rPr lang="en-US" dirty="0"/>
              <a:t>Generate enthusiasm and a sense of community among MRE educators</a:t>
            </a:r>
          </a:p>
          <a:p>
            <a:r>
              <a:rPr lang="en-US" dirty="0"/>
              <a:t>Promote DEI within the MRE community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A5895-6C6F-9747-AED2-860B6B25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2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C51C-E999-6049-B529-C9832B2D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EAC1-DF47-7A46-9E35-B67D7DFC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planned as in-person in 2021</a:t>
            </a:r>
          </a:p>
          <a:p>
            <a:pPr lvl="1"/>
            <a:r>
              <a:rPr lang="en-US" dirty="0"/>
              <a:t>20+ participants</a:t>
            </a:r>
          </a:p>
          <a:p>
            <a:pPr lvl="1"/>
            <a:r>
              <a:rPr lang="en-US" dirty="0"/>
              <a:t>1 kit each</a:t>
            </a:r>
          </a:p>
          <a:p>
            <a:pPr lvl="1"/>
            <a:r>
              <a:rPr lang="en-US" dirty="0"/>
              <a:t>Most funding for travel / hotel / meals</a:t>
            </a:r>
          </a:p>
          <a:p>
            <a:r>
              <a:rPr lang="en-US" dirty="0"/>
              <a:t>Then, COVID…</a:t>
            </a:r>
          </a:p>
          <a:p>
            <a:r>
              <a:rPr lang="en-US" dirty="0"/>
              <a:t>Here we are, remote</a:t>
            </a:r>
          </a:p>
          <a:p>
            <a:pPr lvl="1"/>
            <a:r>
              <a:rPr lang="en-US" dirty="0"/>
              <a:t>40+ participants</a:t>
            </a:r>
          </a:p>
          <a:p>
            <a:pPr lvl="1"/>
            <a:r>
              <a:rPr lang="en-US" dirty="0"/>
              <a:t>1 or 10 kits each</a:t>
            </a:r>
          </a:p>
          <a:p>
            <a:pPr lvl="1"/>
            <a:r>
              <a:rPr lang="en-US" dirty="0"/>
              <a:t>Most funding for kits</a:t>
            </a:r>
          </a:p>
          <a:p>
            <a:pPr lvl="1"/>
            <a:r>
              <a:rPr lang="en-US" dirty="0"/>
              <a:t>More Student Assistant support</a:t>
            </a:r>
          </a:p>
          <a:p>
            <a:r>
              <a:rPr lang="en-US" dirty="0"/>
              <a:t>Thanks to NSF for being flexible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B096-D592-6D48-BA0E-EBEF4985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D266-1EDF-C945-9268-1F6132E4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/ During /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9921-DE79-D746-9BA3-EC061162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Before</a:t>
            </a:r>
          </a:p>
          <a:p>
            <a:pPr lvl="1"/>
            <a:r>
              <a:rPr lang="en-US" dirty="0"/>
              <a:t>Receive Pololu ROMI kits</a:t>
            </a:r>
          </a:p>
          <a:p>
            <a:pPr lvl="1"/>
            <a:r>
              <a:rPr lang="en-US" dirty="0"/>
              <a:t>Download &amp; install Git repo software</a:t>
            </a:r>
          </a:p>
          <a:p>
            <a:pPr lvl="1"/>
            <a:r>
              <a:rPr lang="en-US" dirty="0"/>
              <a:t>Pre-survey (can still do!)</a:t>
            </a:r>
          </a:p>
          <a:p>
            <a:r>
              <a:rPr lang="en-US" dirty="0"/>
              <a:t>During </a:t>
            </a:r>
          </a:p>
          <a:p>
            <a:pPr lvl="1"/>
            <a:r>
              <a:rPr lang="en-US" dirty="0" smtClean="0"/>
              <a:t>6 </a:t>
            </a:r>
            <a:r>
              <a:rPr lang="en-US" dirty="0"/>
              <a:t>hands-on activities</a:t>
            </a:r>
          </a:p>
          <a:p>
            <a:pPr lvl="1"/>
            <a:r>
              <a:rPr lang="en-US" dirty="0"/>
              <a:t>Sessions on curriculum, HW, SW, roadmap, open discussion</a:t>
            </a:r>
          </a:p>
          <a:p>
            <a:pPr lvl="1"/>
            <a:r>
              <a:rPr lang="en-US" dirty="0"/>
              <a:t>Breakout groups</a:t>
            </a:r>
          </a:p>
          <a:p>
            <a:pPr lvl="1"/>
            <a:r>
              <a:rPr lang="en-US" dirty="0"/>
              <a:t>Breaks</a:t>
            </a:r>
          </a:p>
          <a:p>
            <a:r>
              <a:rPr lang="en-US" dirty="0"/>
              <a:t>After</a:t>
            </a:r>
          </a:p>
          <a:p>
            <a:pPr lvl="1"/>
            <a:r>
              <a:rPr lang="en-US" dirty="0"/>
              <a:t>Post-survey</a:t>
            </a:r>
          </a:p>
          <a:p>
            <a:pPr lvl="1"/>
            <a:r>
              <a:rPr lang="en-US" dirty="0"/>
              <a:t>Teach</a:t>
            </a:r>
          </a:p>
          <a:p>
            <a:pPr lvl="1"/>
            <a:r>
              <a:rPr lang="en-US" dirty="0"/>
              <a:t>Let us know!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8C0CF-88A8-414E-B986-43E1481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9319-08CE-CC47-895B-6D99F56B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05C3-3BF5-E44F-9BCC-A3FC5BAA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Sample exercises</a:t>
            </a:r>
          </a:p>
          <a:p>
            <a:r>
              <a:rPr lang="en-US" dirty="0"/>
              <a:t>90 minutes each</a:t>
            </a:r>
          </a:p>
          <a:p>
            <a:pPr lvl="1"/>
            <a:r>
              <a:rPr lang="en-US" dirty="0"/>
              <a:t>Short intro</a:t>
            </a:r>
          </a:p>
          <a:p>
            <a:pPr lvl="1"/>
            <a:r>
              <a:rPr lang="en-US" dirty="0"/>
              <a:t>1 hour to build / play</a:t>
            </a:r>
          </a:p>
          <a:p>
            <a:pPr lvl="1"/>
            <a:r>
              <a:rPr lang="en-US" dirty="0"/>
              <a:t>Short summary &amp; reflection time</a:t>
            </a:r>
          </a:p>
          <a:p>
            <a:r>
              <a:rPr lang="en-US" dirty="0"/>
              <a:t>Student Assistant help available</a:t>
            </a:r>
          </a:p>
          <a:p>
            <a:r>
              <a:rPr lang="en-US" dirty="0"/>
              <a:t>Intro Course</a:t>
            </a:r>
          </a:p>
          <a:p>
            <a:pPr lvl="1"/>
            <a:r>
              <a:rPr lang="en-US" dirty="0"/>
              <a:t>4 Labs</a:t>
            </a:r>
          </a:p>
          <a:p>
            <a:pPr lvl="1"/>
            <a:r>
              <a:rPr lang="en-US" dirty="0"/>
              <a:t>Can be split into 8 or more</a:t>
            </a:r>
          </a:p>
          <a:p>
            <a:r>
              <a:rPr lang="en-US" dirty="0"/>
              <a:t>Advanced Course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Labs</a:t>
            </a:r>
          </a:p>
          <a:p>
            <a:pPr lvl="1"/>
            <a:r>
              <a:rPr lang="en-US" dirty="0"/>
              <a:t>Can be split / combined with Intro course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876DF-5FA5-1A4B-B553-29E1F186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A2D4-7F33-2F40-BFE7-6379387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15BA-7BFB-E74F-9A35-09616E48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70199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.9|5.5|10.3|5.6|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21364</TotalTime>
  <Words>468</Words>
  <Application>Microsoft Office PowerPoint</Application>
  <PresentationFormat>On-screen Show (4:3)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Workshop Overview</vt:lpstr>
      <vt:lpstr>FoMRE History</vt:lpstr>
      <vt:lpstr>PowerPoint Presentation</vt:lpstr>
      <vt:lpstr>Vision</vt:lpstr>
      <vt:lpstr>Workshop Objectives</vt:lpstr>
      <vt:lpstr>Workshop Evolution</vt:lpstr>
      <vt:lpstr>Before / During / After</vt:lpstr>
      <vt:lpstr>Hands-on Activities</vt:lpstr>
      <vt:lpstr>Schedule</vt:lpstr>
      <vt:lpstr>PowerPoint Presentation</vt:lpstr>
    </vt:vector>
  </TitlesOfParts>
  <Manager/>
  <Company>Worceter Polytechnic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 for Building the Mechatronics and Robotics Engineering Education Community</dc:title>
  <dc:subject/>
  <dc:creator>Prof. Michael Gennert</dc:creator>
  <cp:keywords/>
  <dc:description/>
  <cp:lastModifiedBy>Vikram Kapila</cp:lastModifiedBy>
  <cp:revision>175</cp:revision>
  <dcterms:created xsi:type="dcterms:W3CDTF">2016-10-10T17:55:03Z</dcterms:created>
  <dcterms:modified xsi:type="dcterms:W3CDTF">2022-01-07T15:32:46Z</dcterms:modified>
  <cp:category/>
</cp:coreProperties>
</file>