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21945600"/>
  <p:notesSz cx="6858000" cy="9144000"/>
  <p:defaultTextStyle>
    <a:defPPr>
      <a:defRPr lang="en-US"/>
    </a:defPPr>
    <a:lvl1pPr algn="l" defTabSz="156722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567229" algn="l" defTabSz="156722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3134456" algn="l" defTabSz="156722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4701683" algn="l" defTabSz="156722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6268915" algn="l" defTabSz="1567229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7836145" algn="l" defTabSz="313445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9403373" algn="l" defTabSz="313445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0970601" algn="l" defTabSz="313445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2537829" algn="l" defTabSz="313445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30"/>
    <a:srgbClr val="AC2B37"/>
    <a:srgbClr val="B53443"/>
    <a:srgbClr val="FAAA47"/>
    <a:srgbClr val="4B647B"/>
    <a:srgbClr val="496279"/>
    <a:srgbClr val="476077"/>
    <a:srgbClr val="455E75"/>
    <a:srgbClr val="292E36"/>
    <a:srgbClr val="2A2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94673" autoAdjust="0"/>
  </p:normalViewPr>
  <p:slideViewPr>
    <p:cSldViewPr snapToGrid="0" snapToObjects="1">
      <p:cViewPr>
        <p:scale>
          <a:sx n="45" d="100"/>
          <a:sy n="45" d="100"/>
        </p:scale>
        <p:origin x="-360" y="-160"/>
      </p:cViewPr>
      <p:guideLst>
        <p:guide orient="horz" pos="6912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567229" rtl="0" eaLnBrk="0" fontAlgn="base" hangingPunct="0">
      <a:spcBef>
        <a:spcPct val="30000"/>
      </a:spcBef>
      <a:spcAft>
        <a:spcPct val="0"/>
      </a:spcAft>
      <a:defRPr sz="4143" kern="1200">
        <a:solidFill>
          <a:schemeClr val="tx1"/>
        </a:solidFill>
        <a:latin typeface="+mn-lt"/>
        <a:ea typeface="+mn-ea"/>
        <a:cs typeface="+mn-cs"/>
      </a:defRPr>
    </a:lvl1pPr>
    <a:lvl2pPr marL="1567229" algn="l" defTabSz="1567229" rtl="0" eaLnBrk="0" fontAlgn="base" hangingPunct="0">
      <a:spcBef>
        <a:spcPct val="30000"/>
      </a:spcBef>
      <a:spcAft>
        <a:spcPct val="0"/>
      </a:spcAft>
      <a:defRPr sz="4143" kern="1200">
        <a:solidFill>
          <a:schemeClr val="tx1"/>
        </a:solidFill>
        <a:latin typeface="+mn-lt"/>
        <a:ea typeface="+mn-ea"/>
        <a:cs typeface="+mn-cs"/>
      </a:defRPr>
    </a:lvl2pPr>
    <a:lvl3pPr marL="3134456" algn="l" defTabSz="1567229" rtl="0" eaLnBrk="0" fontAlgn="base" hangingPunct="0">
      <a:spcBef>
        <a:spcPct val="30000"/>
      </a:spcBef>
      <a:spcAft>
        <a:spcPct val="0"/>
      </a:spcAft>
      <a:defRPr sz="4143" kern="1200">
        <a:solidFill>
          <a:schemeClr val="tx1"/>
        </a:solidFill>
        <a:latin typeface="+mn-lt"/>
        <a:ea typeface="+mn-ea"/>
        <a:cs typeface="+mn-cs"/>
      </a:defRPr>
    </a:lvl3pPr>
    <a:lvl4pPr marL="4701683" algn="l" defTabSz="1567229" rtl="0" eaLnBrk="0" fontAlgn="base" hangingPunct="0">
      <a:spcBef>
        <a:spcPct val="30000"/>
      </a:spcBef>
      <a:spcAft>
        <a:spcPct val="0"/>
      </a:spcAft>
      <a:defRPr sz="4143" kern="1200">
        <a:solidFill>
          <a:schemeClr val="tx1"/>
        </a:solidFill>
        <a:latin typeface="+mn-lt"/>
        <a:ea typeface="+mn-ea"/>
        <a:cs typeface="+mn-cs"/>
      </a:defRPr>
    </a:lvl4pPr>
    <a:lvl5pPr marL="6268915" algn="l" defTabSz="1567229" rtl="0" eaLnBrk="0" fontAlgn="base" hangingPunct="0">
      <a:spcBef>
        <a:spcPct val="30000"/>
      </a:spcBef>
      <a:spcAft>
        <a:spcPct val="0"/>
      </a:spcAft>
      <a:defRPr sz="4143" kern="1200">
        <a:solidFill>
          <a:schemeClr val="tx1"/>
        </a:solidFill>
        <a:latin typeface="+mn-lt"/>
        <a:ea typeface="+mn-ea"/>
        <a:cs typeface="+mn-cs"/>
      </a:defRPr>
    </a:lvl5pPr>
    <a:lvl6pPr marL="7836145" algn="l" defTabSz="1567229" rtl="0" eaLnBrk="1" latinLnBrk="0" hangingPunct="1">
      <a:defRPr sz="4143" kern="1200">
        <a:solidFill>
          <a:schemeClr val="tx1"/>
        </a:solidFill>
        <a:latin typeface="+mn-lt"/>
        <a:ea typeface="+mn-ea"/>
        <a:cs typeface="+mn-cs"/>
      </a:defRPr>
    </a:lvl6pPr>
    <a:lvl7pPr marL="9403373" algn="l" defTabSz="1567229" rtl="0" eaLnBrk="1" latinLnBrk="0" hangingPunct="1">
      <a:defRPr sz="4143" kern="1200">
        <a:solidFill>
          <a:schemeClr val="tx1"/>
        </a:solidFill>
        <a:latin typeface="+mn-lt"/>
        <a:ea typeface="+mn-ea"/>
        <a:cs typeface="+mn-cs"/>
      </a:defRPr>
    </a:lvl7pPr>
    <a:lvl8pPr marL="10970601" algn="l" defTabSz="1567229" rtl="0" eaLnBrk="1" latinLnBrk="0" hangingPunct="1">
      <a:defRPr sz="4143" kern="1200">
        <a:solidFill>
          <a:schemeClr val="tx1"/>
        </a:solidFill>
        <a:latin typeface="+mn-lt"/>
        <a:ea typeface="+mn-ea"/>
        <a:cs typeface="+mn-cs"/>
      </a:defRPr>
    </a:lvl8pPr>
    <a:lvl9pPr marL="12537829" algn="l" defTabSz="1567229" rtl="0" eaLnBrk="1" latinLnBrk="0" hangingPunct="1">
      <a:defRPr sz="4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9" y="6817180"/>
            <a:ext cx="27981275" cy="4703989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9" y="12435569"/>
            <a:ext cx="23044151" cy="5608864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8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6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6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25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1058150" rtl="0" fontAlgn="base">
        <a:spcBef>
          <a:spcPct val="0"/>
        </a:spcBef>
        <a:spcAft>
          <a:spcPct val="0"/>
        </a:spcAft>
        <a:defRPr sz="10174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058150" rtl="0" fontAlgn="base">
        <a:spcBef>
          <a:spcPct val="0"/>
        </a:spcBef>
        <a:spcAft>
          <a:spcPct val="0"/>
        </a:spcAft>
        <a:defRPr sz="10174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058150" rtl="0" fontAlgn="base">
        <a:spcBef>
          <a:spcPct val="0"/>
        </a:spcBef>
        <a:spcAft>
          <a:spcPct val="0"/>
        </a:spcAft>
        <a:defRPr sz="10174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058150" rtl="0" fontAlgn="base">
        <a:spcBef>
          <a:spcPct val="0"/>
        </a:spcBef>
        <a:spcAft>
          <a:spcPct val="0"/>
        </a:spcAft>
        <a:defRPr sz="10174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058150" rtl="0" fontAlgn="base">
        <a:spcBef>
          <a:spcPct val="0"/>
        </a:spcBef>
        <a:spcAft>
          <a:spcPct val="0"/>
        </a:spcAft>
        <a:defRPr sz="10174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058150" algn="ctr" defTabSz="1058150" rtl="0" eaLnBrk="1" fontAlgn="base" hangingPunct="1">
        <a:spcBef>
          <a:spcPct val="0"/>
        </a:spcBef>
        <a:spcAft>
          <a:spcPct val="0"/>
        </a:spcAft>
        <a:defRPr sz="10174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116299" algn="ctr" defTabSz="1058150" rtl="0" eaLnBrk="1" fontAlgn="base" hangingPunct="1">
        <a:spcBef>
          <a:spcPct val="0"/>
        </a:spcBef>
        <a:spcAft>
          <a:spcPct val="0"/>
        </a:spcAft>
        <a:defRPr sz="10174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174449" algn="ctr" defTabSz="1058150" rtl="0" eaLnBrk="1" fontAlgn="base" hangingPunct="1">
        <a:spcBef>
          <a:spcPct val="0"/>
        </a:spcBef>
        <a:spcAft>
          <a:spcPct val="0"/>
        </a:spcAft>
        <a:defRPr sz="10174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4232598" algn="ctr" defTabSz="1058150" rtl="0" eaLnBrk="1" fontAlgn="base" hangingPunct="1">
        <a:spcBef>
          <a:spcPct val="0"/>
        </a:spcBef>
        <a:spcAft>
          <a:spcPct val="0"/>
        </a:spcAft>
        <a:defRPr sz="10174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793612" indent="-793612" algn="l" defTabSz="1058150" rtl="0" fontAlgn="base">
        <a:spcBef>
          <a:spcPct val="20000"/>
        </a:spcBef>
        <a:spcAft>
          <a:spcPct val="0"/>
        </a:spcAft>
        <a:buFont typeface="Arial" charset="0"/>
        <a:buChar char="•"/>
        <a:defRPr sz="7425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1719493" indent="-661344" algn="l" defTabSz="1058150" rtl="0" fontAlgn="base">
        <a:spcBef>
          <a:spcPct val="20000"/>
        </a:spcBef>
        <a:spcAft>
          <a:spcPct val="0"/>
        </a:spcAft>
        <a:buFont typeface="Arial" charset="0"/>
        <a:buChar char="–"/>
        <a:defRPr sz="646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2645373" indent="-529075" algn="l" defTabSz="1058150" rtl="0" fontAlgn="base">
        <a:spcBef>
          <a:spcPct val="20000"/>
        </a:spcBef>
        <a:spcAft>
          <a:spcPct val="0"/>
        </a:spcAft>
        <a:buFont typeface="Arial" charset="0"/>
        <a:buChar char="•"/>
        <a:defRPr sz="5593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3703523" indent="-529075" algn="l" defTabSz="1058150" rtl="0" fontAlgn="base">
        <a:spcBef>
          <a:spcPct val="20000"/>
        </a:spcBef>
        <a:spcAft>
          <a:spcPct val="0"/>
        </a:spcAft>
        <a:buFont typeface="Arial" charset="0"/>
        <a:buChar char="–"/>
        <a:defRPr sz="4629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4761674" indent="-529075" algn="l" defTabSz="1058150" rtl="0" fontAlgn="base">
        <a:spcBef>
          <a:spcPct val="20000"/>
        </a:spcBef>
        <a:spcAft>
          <a:spcPct val="0"/>
        </a:spcAft>
        <a:buFont typeface="Arial" charset="0"/>
        <a:buChar char="»"/>
        <a:defRPr sz="4629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5819823" indent="-529075" algn="l" defTabSz="1058150" rtl="0" eaLnBrk="1" latinLnBrk="0" hangingPunct="1">
        <a:spcBef>
          <a:spcPct val="20000"/>
        </a:spcBef>
        <a:buFont typeface="Arial"/>
        <a:buChar char="•"/>
        <a:defRPr sz="4629" kern="1200">
          <a:solidFill>
            <a:schemeClr val="tx1"/>
          </a:solidFill>
          <a:latin typeface="+mn-lt"/>
          <a:ea typeface="+mn-ea"/>
          <a:cs typeface="+mn-cs"/>
        </a:defRPr>
      </a:lvl6pPr>
      <a:lvl7pPr marL="6877972" indent="-529075" algn="l" defTabSz="1058150" rtl="0" eaLnBrk="1" latinLnBrk="0" hangingPunct="1">
        <a:spcBef>
          <a:spcPct val="20000"/>
        </a:spcBef>
        <a:buFont typeface="Arial"/>
        <a:buChar char="•"/>
        <a:defRPr sz="4629" kern="1200">
          <a:solidFill>
            <a:schemeClr val="tx1"/>
          </a:solidFill>
          <a:latin typeface="+mn-lt"/>
          <a:ea typeface="+mn-ea"/>
          <a:cs typeface="+mn-cs"/>
        </a:defRPr>
      </a:lvl7pPr>
      <a:lvl8pPr marL="7936122" indent="-529075" algn="l" defTabSz="1058150" rtl="0" eaLnBrk="1" latinLnBrk="0" hangingPunct="1">
        <a:spcBef>
          <a:spcPct val="20000"/>
        </a:spcBef>
        <a:buFont typeface="Arial"/>
        <a:buChar char="•"/>
        <a:defRPr sz="4629" kern="1200">
          <a:solidFill>
            <a:schemeClr val="tx1"/>
          </a:solidFill>
          <a:latin typeface="+mn-lt"/>
          <a:ea typeface="+mn-ea"/>
          <a:cs typeface="+mn-cs"/>
        </a:defRPr>
      </a:lvl8pPr>
      <a:lvl9pPr marL="8994271" indent="-529075" algn="l" defTabSz="1058150" rtl="0" eaLnBrk="1" latinLnBrk="0" hangingPunct="1">
        <a:spcBef>
          <a:spcPct val="20000"/>
        </a:spcBef>
        <a:buFont typeface="Arial"/>
        <a:buChar char="•"/>
        <a:defRPr sz="46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150" rtl="0" eaLnBrk="1" latinLnBrk="0" hangingPunct="1">
        <a:defRPr sz="4195" kern="1200">
          <a:solidFill>
            <a:schemeClr val="tx1"/>
          </a:solidFill>
          <a:latin typeface="+mn-lt"/>
          <a:ea typeface="+mn-ea"/>
          <a:cs typeface="+mn-cs"/>
        </a:defRPr>
      </a:lvl1pPr>
      <a:lvl2pPr marL="1058150" algn="l" defTabSz="1058150" rtl="0" eaLnBrk="1" latinLnBrk="0" hangingPunct="1">
        <a:defRPr sz="4195" kern="1200">
          <a:solidFill>
            <a:schemeClr val="tx1"/>
          </a:solidFill>
          <a:latin typeface="+mn-lt"/>
          <a:ea typeface="+mn-ea"/>
          <a:cs typeface="+mn-cs"/>
        </a:defRPr>
      </a:lvl2pPr>
      <a:lvl3pPr marL="2116299" algn="l" defTabSz="1058150" rtl="0" eaLnBrk="1" latinLnBrk="0" hangingPunct="1">
        <a:defRPr sz="4195" kern="1200">
          <a:solidFill>
            <a:schemeClr val="tx1"/>
          </a:solidFill>
          <a:latin typeface="+mn-lt"/>
          <a:ea typeface="+mn-ea"/>
          <a:cs typeface="+mn-cs"/>
        </a:defRPr>
      </a:lvl3pPr>
      <a:lvl4pPr marL="3174449" algn="l" defTabSz="1058150" rtl="0" eaLnBrk="1" latinLnBrk="0" hangingPunct="1">
        <a:defRPr sz="4195" kern="1200">
          <a:solidFill>
            <a:schemeClr val="tx1"/>
          </a:solidFill>
          <a:latin typeface="+mn-lt"/>
          <a:ea typeface="+mn-ea"/>
          <a:cs typeface="+mn-cs"/>
        </a:defRPr>
      </a:lvl4pPr>
      <a:lvl5pPr marL="4232598" algn="l" defTabSz="1058150" rtl="0" eaLnBrk="1" latinLnBrk="0" hangingPunct="1">
        <a:defRPr sz="4195" kern="1200">
          <a:solidFill>
            <a:schemeClr val="tx1"/>
          </a:solidFill>
          <a:latin typeface="+mn-lt"/>
          <a:ea typeface="+mn-ea"/>
          <a:cs typeface="+mn-cs"/>
        </a:defRPr>
      </a:lvl5pPr>
      <a:lvl6pPr marL="5290748" algn="l" defTabSz="1058150" rtl="0" eaLnBrk="1" latinLnBrk="0" hangingPunct="1">
        <a:defRPr sz="4195" kern="1200">
          <a:solidFill>
            <a:schemeClr val="tx1"/>
          </a:solidFill>
          <a:latin typeface="+mn-lt"/>
          <a:ea typeface="+mn-ea"/>
          <a:cs typeface="+mn-cs"/>
        </a:defRPr>
      </a:lvl6pPr>
      <a:lvl7pPr marL="6348898" algn="l" defTabSz="1058150" rtl="0" eaLnBrk="1" latinLnBrk="0" hangingPunct="1">
        <a:defRPr sz="4195" kern="1200">
          <a:solidFill>
            <a:schemeClr val="tx1"/>
          </a:solidFill>
          <a:latin typeface="+mn-lt"/>
          <a:ea typeface="+mn-ea"/>
          <a:cs typeface="+mn-cs"/>
        </a:defRPr>
      </a:lvl7pPr>
      <a:lvl8pPr marL="7407047" algn="l" defTabSz="1058150" rtl="0" eaLnBrk="1" latinLnBrk="0" hangingPunct="1">
        <a:defRPr sz="4195" kern="1200">
          <a:solidFill>
            <a:schemeClr val="tx1"/>
          </a:solidFill>
          <a:latin typeface="+mn-lt"/>
          <a:ea typeface="+mn-ea"/>
          <a:cs typeface="+mn-cs"/>
        </a:defRPr>
      </a:lvl8pPr>
      <a:lvl9pPr marL="8465197" algn="l" defTabSz="1058150" rtl="0" eaLnBrk="1" latinLnBrk="0" hangingPunct="1">
        <a:defRPr sz="4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0" y="0"/>
            <a:ext cx="32918400" cy="341715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783" tIns="29391" rIns="58783" bIns="293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896489" y="8815453"/>
            <a:ext cx="20873653" cy="92935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864" tIns="28932" rIns="57864" bIns="28932" anchor="t"/>
          <a:lstStyle/>
          <a:p>
            <a:pPr algn="ctr"/>
            <a:r>
              <a:rPr lang="en-US" sz="2797" b="1" dirty="0" smtClean="0"/>
              <a:t>UI Overview</a:t>
            </a:r>
            <a:endParaRPr lang="en-US" sz="2797" b="1" dirty="0"/>
          </a:p>
          <a:p>
            <a:pPr algn="just"/>
            <a:endParaRPr lang="en-US" sz="2025" b="1" dirty="0"/>
          </a:p>
          <a:p>
            <a:pPr algn="just"/>
            <a:endParaRPr lang="en-US" sz="1736" dirty="0">
              <a:latin typeface="+mn-lt"/>
            </a:endParaRPr>
          </a:p>
          <a:p>
            <a:pPr algn="just"/>
            <a:endParaRPr lang="en-US" sz="1784" dirty="0"/>
          </a:p>
          <a:p>
            <a:pPr algn="just"/>
            <a:endParaRPr lang="en-US" sz="1784" dirty="0"/>
          </a:p>
          <a:p>
            <a:pPr algn="just"/>
            <a:endParaRPr lang="en-US" sz="1784" dirty="0"/>
          </a:p>
          <a:p>
            <a:pPr algn="just"/>
            <a:endParaRPr lang="en-US" sz="1784" dirty="0"/>
          </a:p>
          <a:p>
            <a:pPr algn="just"/>
            <a:endParaRPr lang="en-US" sz="1784" dirty="0"/>
          </a:p>
          <a:p>
            <a:pPr algn="just"/>
            <a:endParaRPr lang="en-US" sz="1784" b="1" dirty="0"/>
          </a:p>
          <a:p>
            <a:pPr lvl="1" algn="just"/>
            <a:r>
              <a:rPr lang="en-US" sz="1784" b="1" dirty="0"/>
              <a:t> </a:t>
            </a:r>
          </a:p>
          <a:p>
            <a:pPr lvl="1" algn="just"/>
            <a:endParaRPr lang="en-US" sz="1784" b="1" dirty="0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96490" y="4073140"/>
            <a:ext cx="10396683" cy="43704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864" tIns="28932" rIns="57864" bIns="28932" anchor="t"/>
          <a:lstStyle/>
          <a:p>
            <a:pPr algn="ctr"/>
            <a:r>
              <a:rPr lang="en-US" sz="2797" b="1" dirty="0" smtClean="0"/>
              <a:t>Abstract</a:t>
            </a:r>
            <a:endParaRPr lang="en-US" sz="2797" b="1" dirty="0"/>
          </a:p>
          <a:p>
            <a:pPr algn="ctr"/>
            <a:endParaRPr lang="en-US" sz="530" dirty="0"/>
          </a:p>
          <a:p>
            <a:pPr algn="just"/>
            <a:r>
              <a:rPr lang="en-US" sz="2400" b="1" dirty="0" smtClean="0">
                <a:latin typeface="Cambria" pitchFamily="18" charset="0"/>
              </a:rPr>
              <a:t>GRIP (the Graphically Represented Image Processing engine) is an application to </a:t>
            </a:r>
            <a:r>
              <a:rPr lang="en-US" sz="2400" b="1" dirty="0">
                <a:latin typeface="Cambria" pitchFamily="18" charset="0"/>
              </a:rPr>
              <a:t>construct and deploy computer vision algorithms. Developing a vision program can be difficult because it is hard to visualize the intermediate results. Java and </a:t>
            </a:r>
            <a:r>
              <a:rPr lang="en-US" sz="2400" b="1" dirty="0" err="1">
                <a:latin typeface="Cambria" pitchFamily="18" charset="0"/>
              </a:rPr>
              <a:t>OpenCV</a:t>
            </a:r>
            <a:r>
              <a:rPr lang="en-US" sz="2400" b="1" dirty="0">
                <a:latin typeface="Cambria" pitchFamily="18" charset="0"/>
              </a:rPr>
              <a:t> were used to implement a graphical development tool. This simplifies and accelerates the creation of vision systems for experienced users and reduces the barrier to entry for inexperienced users.  As a result, many teams with </a:t>
            </a:r>
            <a:r>
              <a:rPr lang="en-US" sz="2400" b="1" dirty="0" smtClean="0">
                <a:latin typeface="Cambria" pitchFamily="18" charset="0"/>
              </a:rPr>
              <a:t>minimal computer </a:t>
            </a:r>
            <a:r>
              <a:rPr lang="en-US" sz="2400" b="1" dirty="0">
                <a:latin typeface="Cambria" pitchFamily="18" charset="0"/>
              </a:rPr>
              <a:t>vision knowledge successfully used our software in the 2016 FIRST Robotics Competition game</a:t>
            </a:r>
            <a:r>
              <a:rPr lang="en-US" sz="2400" b="1" dirty="0" smtClean="0">
                <a:latin typeface="Cambria" pitchFamily="18" charset="0"/>
              </a:rPr>
              <a:t>.  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22054041" y="4069520"/>
            <a:ext cx="10288355" cy="43740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864" tIns="28932" rIns="57864" bIns="28932" anchor="ctr"/>
          <a:lstStyle/>
          <a:p>
            <a:pPr algn="ctr" defTabSz="2115807"/>
            <a:endParaRPr lang="en-US" sz="2025"/>
          </a:p>
        </p:txBody>
      </p:sp>
      <p:sp>
        <p:nvSpPr>
          <p:cNvPr id="22" name="AutoShape 38"/>
          <p:cNvSpPr>
            <a:spLocks noChangeArrowheads="1"/>
          </p:cNvSpPr>
          <p:nvPr/>
        </p:nvSpPr>
        <p:spPr bwMode="auto">
          <a:xfrm>
            <a:off x="11471734" y="4073141"/>
            <a:ext cx="10298409" cy="43704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864" tIns="28932" rIns="57864" bIns="28932" anchor="t"/>
          <a:lstStyle/>
          <a:p>
            <a:pPr algn="ctr"/>
            <a:r>
              <a:rPr lang="en-US" sz="2604" b="1" dirty="0" smtClean="0"/>
              <a:t>Community</a:t>
            </a:r>
            <a:endParaRPr lang="en-US" sz="2604" b="1" dirty="0"/>
          </a:p>
          <a:p>
            <a:pPr algn="ctr"/>
            <a:endParaRPr lang="en-US" sz="1929" dirty="0">
              <a:latin typeface="Times New Roman" pitchFamily="18" charset="0"/>
            </a:endParaRPr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2855037" y="4594205"/>
            <a:ext cx="8770638" cy="332399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63500">
            <a:noFill/>
            <a:miter lim="800000"/>
            <a:headEnd/>
            <a:tailEnd/>
          </a:ln>
          <a:effectLst/>
          <a:extLst/>
        </p:spPr>
        <p:txBody>
          <a:bodyPr wrap="none" lIns="57864" tIns="28932" rIns="57864" bIns="28932" anchor="ctr"/>
          <a:lstStyle/>
          <a:p>
            <a:pPr algn="ctr" defTabSz="2115807"/>
            <a:endParaRPr lang="en-US" sz="3038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647619" y="403405"/>
            <a:ext cx="27623162" cy="264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7864" tIns="28932" rIns="57864" bIns="28932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5400" b="1" dirty="0" smtClean="0"/>
              <a:t>GRIP Computer Vision Engine</a:t>
            </a:r>
          </a:p>
          <a:p>
            <a:pPr algn="ctr"/>
            <a:endParaRPr lang="en-US" sz="2800" b="1" dirty="0"/>
          </a:p>
          <a:p>
            <a:pPr algn="ctr"/>
            <a:r>
              <a:rPr lang="en-US" sz="3200" b="1" dirty="0" smtClean="0"/>
              <a:t>Jonathan Leitschuh (Robotics &amp; Computer Science), Thomas Clark (Computer Science) </a:t>
            </a:r>
            <a:endParaRPr lang="en-US" sz="3200" b="1" dirty="0"/>
          </a:p>
          <a:p>
            <a:pPr algn="ctr"/>
            <a:r>
              <a:rPr lang="en-US" sz="3200" b="1" dirty="0"/>
              <a:t>Advisor: Professor </a:t>
            </a:r>
            <a:r>
              <a:rPr lang="en-US" sz="3200" b="1" dirty="0" smtClean="0"/>
              <a:t>Brad Miller (Robotics), Professor Michael </a:t>
            </a:r>
            <a:r>
              <a:rPr lang="en-US" sz="3200" b="1" dirty="0" err="1" smtClean="0"/>
              <a:t>Gennert</a:t>
            </a:r>
            <a:r>
              <a:rPr lang="en-US" sz="3200" b="1" dirty="0" smtClean="0"/>
              <a:t> (Computer Science)</a:t>
            </a:r>
            <a:endParaRPr lang="en-US" sz="3200" b="1" dirty="0"/>
          </a:p>
          <a:p>
            <a:pPr algn="ctr"/>
            <a:endParaRPr lang="en-US" sz="2218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09" y="-262313"/>
            <a:ext cx="5101124" cy="39417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18048" y="5117695"/>
            <a:ext cx="9652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GRIP is 100% Open Source under a 3 clause </a:t>
            </a:r>
            <a:r>
              <a:rPr lang="en-US" sz="2400" b="1" smtClean="0">
                <a:latin typeface="+mn-lt"/>
              </a:rPr>
              <a:t>BSD </a:t>
            </a:r>
            <a:r>
              <a:rPr lang="en-US" sz="2400" b="1" smtClean="0">
                <a:latin typeface="+mn-lt"/>
              </a:rPr>
              <a:t>License</a:t>
            </a:r>
            <a:endParaRPr lang="en-US" sz="2400" b="1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Over 7,000 downloads on </a:t>
            </a:r>
            <a:r>
              <a:rPr lang="en-US" sz="2400" b="1" dirty="0" err="1" smtClean="0">
                <a:latin typeface="+mn-lt"/>
              </a:rPr>
              <a:t>GitHub</a:t>
            </a:r>
            <a:r>
              <a:rPr lang="en-US" sz="2400" b="1" dirty="0" smtClean="0">
                <a:latin typeface="+mn-lt"/>
              </a:rPr>
              <a:t> with 101 Stars &amp; 40 Forks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Many </a:t>
            </a:r>
            <a:r>
              <a:rPr lang="en-US" sz="2400" b="1" dirty="0">
                <a:latin typeface="+mn-lt"/>
              </a:rPr>
              <a:t>c</a:t>
            </a:r>
            <a:r>
              <a:rPr lang="en-US" sz="2400" b="1" dirty="0" smtClean="0">
                <a:latin typeface="+mn-lt"/>
              </a:rPr>
              <a:t>ontributors from outside of WPI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Very active community on </a:t>
            </a:r>
            <a:r>
              <a:rPr lang="en-US" sz="2400" b="1" dirty="0" err="1" smtClean="0">
                <a:latin typeface="+mn-lt"/>
              </a:rPr>
              <a:t>Gitter</a:t>
            </a:r>
            <a:endParaRPr lang="en-US" sz="2400" b="1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Adopted by </a:t>
            </a:r>
            <a:r>
              <a:rPr lang="en-US" sz="2400" b="1" dirty="0" err="1" smtClean="0">
                <a:latin typeface="+mn-lt"/>
              </a:rPr>
              <a:t>Artaic</a:t>
            </a:r>
            <a:r>
              <a:rPr lang="en-US" sz="2400" b="1" dirty="0" smtClean="0">
                <a:latin typeface="+mn-lt"/>
              </a:rPr>
              <a:t> LLC. for the robotic creation of large scale mosaics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FIRST reports teams using computer vision in their robots has significantly increased due to the availability of GRIP</a:t>
            </a:r>
            <a:endParaRPr lang="en-US" sz="2400" b="1" dirty="0"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50" y="9843883"/>
            <a:ext cx="12515568" cy="78222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7915856" y="10390007"/>
            <a:ext cx="2750438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Operation Palette</a:t>
            </a:r>
          </a:p>
          <a:p>
            <a:r>
              <a:rPr lang="en-US" dirty="0" smtClean="0"/>
              <a:t>Contains all operations a user can add to a Pipeline.</a:t>
            </a:r>
          </a:p>
          <a:p>
            <a:r>
              <a:rPr lang="en-US" dirty="0" smtClean="0"/>
              <a:t>Currently GRIP supports 65 different operations.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7619" y="10450238"/>
            <a:ext cx="22559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Preview Window</a:t>
            </a:r>
          </a:p>
          <a:p>
            <a:r>
              <a:rPr lang="en-US" dirty="0" smtClean="0"/>
              <a:t>Shows live previews of the output for each step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47619" y="13026755"/>
            <a:ext cx="22559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Sources</a:t>
            </a:r>
          </a:p>
          <a:p>
            <a:r>
              <a:rPr lang="en-US" dirty="0" smtClean="0"/>
              <a:t>Provide input images and data to the pipeline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84366" y="15802202"/>
            <a:ext cx="28702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Pipeline</a:t>
            </a:r>
          </a:p>
          <a:p>
            <a:r>
              <a:rPr lang="en-US" dirty="0" smtClean="0"/>
              <a:t>A series of steps and connections that make up a computer vision algorithm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700136" y="16079201"/>
            <a:ext cx="28702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Step</a:t>
            </a:r>
          </a:p>
          <a:p>
            <a:r>
              <a:rPr lang="en-US" dirty="0" smtClean="0"/>
              <a:t>The computer vision operations that make up the pipeline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58036" y="16048423"/>
            <a:ext cx="28702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Connection</a:t>
            </a:r>
          </a:p>
          <a:p>
            <a:r>
              <a:rPr lang="en-US" dirty="0" smtClean="0"/>
              <a:t>Connects the output of one step to the input of another.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700136" y="14227084"/>
            <a:ext cx="28702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Publishing</a:t>
            </a:r>
          </a:p>
          <a:p>
            <a:r>
              <a:rPr lang="en-US" dirty="0" smtClean="0"/>
              <a:t>Send the output data for the pipeline to Network Tables, ROS or an HTTP server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2054040" y="18654094"/>
            <a:ext cx="10288355" cy="2895251"/>
            <a:chOff x="22500355" y="4344214"/>
            <a:chExt cx="10288355" cy="2603057"/>
          </a:xfrm>
        </p:grpSpPr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22500355" y="4344214"/>
              <a:ext cx="10288355" cy="260305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864" tIns="28932" rIns="57864" bIns="28932" anchor="t"/>
            <a:lstStyle/>
            <a:p>
              <a:pPr algn="ctr"/>
              <a:r>
                <a:rPr lang="en-US" sz="2604" b="1" dirty="0" smtClean="0"/>
                <a:t>Supported Operating Systems</a:t>
              </a:r>
              <a:endParaRPr lang="en-US" sz="2604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946669" y="4989863"/>
              <a:ext cx="620996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b="1" dirty="0" smtClean="0">
                  <a:latin typeface="+mn-lt"/>
                </a:rPr>
                <a:t>Windows (x86/64)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b="1" dirty="0" smtClean="0">
                  <a:latin typeface="+mn-lt"/>
                </a:rPr>
                <a:t>Mac OSX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b="1" dirty="0" smtClean="0">
                  <a:latin typeface="+mn-lt"/>
                </a:rPr>
                <a:t>Linux (Ubuntu &amp; Fedora)</a:t>
              </a:r>
            </a:p>
            <a:p>
              <a:pPr marL="342900" indent="-342900">
                <a:buFont typeface="Arial"/>
                <a:buChar char="•"/>
              </a:pPr>
              <a:r>
                <a:rPr lang="en-US" sz="2400" b="1" dirty="0" smtClean="0">
                  <a:latin typeface="+mn-lt"/>
                </a:rPr>
                <a:t>Embedded Linux ARM (Headless)</a:t>
              </a:r>
              <a:endParaRPr lang="en-US" sz="2400" b="1" dirty="0">
                <a:latin typeface="+mn-lt"/>
              </a:endParaRPr>
            </a:p>
          </p:txBody>
        </p:sp>
        <p:pic>
          <p:nvPicPr>
            <p:cNvPr id="38" name="Picture 37" descr="RoboRIO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97968" y="4759611"/>
              <a:ext cx="1953421" cy="1953421"/>
            </a:xfrm>
            <a:prstGeom prst="rect">
              <a:avLst/>
            </a:prstGeom>
          </p:spPr>
        </p:pic>
      </p:grpSp>
      <p:sp>
        <p:nvSpPr>
          <p:cNvPr id="40" name="AutoShape 17"/>
          <p:cNvSpPr>
            <a:spLocks noChangeArrowheads="1"/>
          </p:cNvSpPr>
          <p:nvPr/>
        </p:nvSpPr>
        <p:spPr bwMode="auto">
          <a:xfrm>
            <a:off x="22054040" y="8815451"/>
            <a:ext cx="10288355" cy="9410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864" tIns="28932" rIns="57864" bIns="28932" anchor="t"/>
          <a:lstStyle/>
          <a:p>
            <a:pPr algn="ctr"/>
            <a:r>
              <a:rPr lang="en-US" sz="2797" b="1" dirty="0" smtClean="0"/>
              <a:t>Architecture</a:t>
            </a:r>
          </a:p>
          <a:p>
            <a:pPr algn="ctr"/>
            <a:endParaRPr lang="en-US" sz="2797" b="1" dirty="0" smtClean="0"/>
          </a:p>
          <a:p>
            <a:pPr algn="ctr"/>
            <a:endParaRPr lang="en-US" sz="53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3713354" y="11757909"/>
            <a:ext cx="6939546" cy="5780510"/>
            <a:chOff x="23713354" y="9627349"/>
            <a:chExt cx="6939546" cy="5780510"/>
          </a:xfrm>
        </p:grpSpPr>
        <p:pic>
          <p:nvPicPr>
            <p:cNvPr id="41" name="Picture 40" descr="architecture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3354" y="9627349"/>
              <a:ext cx="6939546" cy="578051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26097011" y="13671642"/>
              <a:ext cx="12225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Network Protocol</a:t>
              </a:r>
              <a:endParaRPr 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097011" y="14854266"/>
              <a:ext cx="12225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Network Protocol</a:t>
              </a:r>
              <a:endParaRPr lang="en-US" sz="10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2855037" y="9818917"/>
            <a:ext cx="8770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/>
                <a:cs typeface="Cambria"/>
              </a:rPr>
              <a:t>GRIP is divided into two modules - the core and the graphical user interface (GUI).  The core is responsible for performing the actual computer vision.  The GUI allows the user to both manipulate the set of operations </a:t>
            </a:r>
            <a:r>
              <a:rPr lang="en-US" sz="2400" dirty="0" smtClean="0">
                <a:latin typeface="Cambria"/>
                <a:cs typeface="Cambria"/>
              </a:rPr>
              <a:t>and </a:t>
            </a:r>
            <a:r>
              <a:rPr lang="en-US" sz="2400" dirty="0">
                <a:latin typeface="Cambria"/>
                <a:cs typeface="Cambria"/>
              </a:rPr>
              <a:t>preview the outputs of the core.</a:t>
            </a:r>
          </a:p>
        </p:txBody>
      </p:sp>
      <p:sp>
        <p:nvSpPr>
          <p:cNvPr id="48" name="AutoShape 38"/>
          <p:cNvSpPr>
            <a:spLocks noChangeArrowheads="1"/>
          </p:cNvSpPr>
          <p:nvPr/>
        </p:nvSpPr>
        <p:spPr bwMode="auto">
          <a:xfrm>
            <a:off x="896490" y="18623519"/>
            <a:ext cx="20674124" cy="29258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7864" tIns="28932" rIns="57864" bIns="28932" anchor="t"/>
          <a:lstStyle/>
          <a:p>
            <a:pPr algn="ctr"/>
            <a:r>
              <a:rPr lang="en-US" sz="2604" b="1" dirty="0" smtClean="0"/>
              <a:t>Build System</a:t>
            </a:r>
            <a:endParaRPr lang="en-US" sz="2604" b="1" dirty="0"/>
          </a:p>
          <a:p>
            <a:pPr algn="ctr"/>
            <a:endParaRPr lang="en-US" sz="1929" dirty="0"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5908" y="19241021"/>
            <a:ext cx="18540386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ambria"/>
                <a:cs typeface="Cambria"/>
              </a:rPr>
              <a:t>A</a:t>
            </a:r>
            <a:r>
              <a:rPr lang="en-US" sz="2400" dirty="0" smtClean="0">
                <a:latin typeface="Cambria"/>
                <a:cs typeface="Cambria"/>
              </a:rPr>
              <a:t>utomated build/release system with </a:t>
            </a:r>
            <a:r>
              <a:rPr lang="en-US" sz="2400" dirty="0" err="1" smtClean="0">
                <a:latin typeface="Cambria"/>
                <a:cs typeface="Cambria"/>
              </a:rPr>
              <a:t>Gradle</a:t>
            </a:r>
            <a:endParaRPr lang="en-US" sz="2400" dirty="0" smtClean="0">
              <a:latin typeface="Cambria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All pull requests tested and approved  by Travis CI &amp; </a:t>
            </a:r>
            <a:r>
              <a:rPr lang="en-US" sz="2400" dirty="0" err="1" smtClean="0">
                <a:latin typeface="Cambria"/>
                <a:cs typeface="Cambria"/>
              </a:rPr>
              <a:t>AppVeyor</a:t>
            </a:r>
            <a:endParaRPr lang="en-US" sz="2400" dirty="0" smtClean="0">
              <a:latin typeface="Cambria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Static code analysis by </a:t>
            </a:r>
            <a:r>
              <a:rPr lang="en-US" sz="2400" dirty="0" err="1" smtClean="0">
                <a:latin typeface="Cambria"/>
                <a:cs typeface="Cambria"/>
              </a:rPr>
              <a:t>Codacy</a:t>
            </a:r>
            <a:endParaRPr lang="en-US" sz="2400" dirty="0" smtClean="0">
              <a:latin typeface="Cambria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Compile time error checking with Error Prone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Automated </a:t>
            </a:r>
            <a:r>
              <a:rPr lang="en-US" sz="2400" dirty="0" err="1" smtClean="0">
                <a:latin typeface="Cambria"/>
                <a:cs typeface="Cambria"/>
              </a:rPr>
              <a:t>Junit</a:t>
            </a:r>
            <a:r>
              <a:rPr lang="en-US" sz="2400" dirty="0" smtClean="0">
                <a:latin typeface="Cambria"/>
                <a:cs typeface="Cambria"/>
              </a:rPr>
              <a:t> tests for the Core Module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Automated UI Tests with </a:t>
            </a:r>
            <a:r>
              <a:rPr lang="en-US" sz="2400" dirty="0" err="1" smtClean="0">
                <a:latin typeface="Cambria"/>
                <a:cs typeface="Cambria"/>
              </a:rPr>
              <a:t>TestFX</a:t>
            </a:r>
            <a:endParaRPr lang="en-US" sz="2400" dirty="0" smtClean="0">
              <a:latin typeface="Cambria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Code coverage metrics with </a:t>
            </a:r>
            <a:r>
              <a:rPr lang="en-US" sz="2400" dirty="0" err="1" smtClean="0">
                <a:latin typeface="Cambria"/>
                <a:cs typeface="Cambria"/>
              </a:rPr>
              <a:t>Jacoco</a:t>
            </a:r>
            <a:r>
              <a:rPr lang="en-US" sz="2400" dirty="0" smtClean="0">
                <a:latin typeface="Cambria"/>
                <a:cs typeface="Cambria"/>
              </a:rPr>
              <a:t> and </a:t>
            </a:r>
            <a:r>
              <a:rPr lang="en-US" sz="2400" dirty="0" err="1" smtClean="0">
                <a:latin typeface="Cambria"/>
                <a:cs typeface="Cambria"/>
              </a:rPr>
              <a:t>CodeCov</a:t>
            </a:r>
            <a:endParaRPr lang="en-US" sz="2400" dirty="0" smtClean="0">
              <a:latin typeface="Cambria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Automatic </a:t>
            </a:r>
            <a:r>
              <a:rPr lang="en-US" sz="2400" dirty="0">
                <a:latin typeface="Cambria"/>
                <a:cs typeface="Cambria"/>
              </a:rPr>
              <a:t>r</a:t>
            </a:r>
            <a:r>
              <a:rPr lang="en-US" sz="2400" dirty="0" smtClean="0">
                <a:latin typeface="Cambria"/>
                <a:cs typeface="Cambria"/>
              </a:rPr>
              <a:t>eleases published by Travis CI &amp; </a:t>
            </a:r>
            <a:r>
              <a:rPr lang="en-US" sz="2400" dirty="0" err="1" smtClean="0">
                <a:latin typeface="Cambria"/>
                <a:cs typeface="Cambria"/>
              </a:rPr>
              <a:t>AppVeyor</a:t>
            </a:r>
            <a:endParaRPr lang="en-US" sz="2400" dirty="0" smtClean="0">
              <a:latin typeface="Cambria"/>
              <a:cs typeface="Cambria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Full integration with </a:t>
            </a:r>
            <a:r>
              <a:rPr lang="en-US" sz="2400" dirty="0" err="1" smtClean="0">
                <a:latin typeface="Cambria"/>
                <a:cs typeface="Cambria"/>
              </a:rPr>
              <a:t>Gitter</a:t>
            </a:r>
            <a:r>
              <a:rPr lang="en-US" sz="2400" dirty="0" smtClean="0">
                <a:latin typeface="Cambria"/>
                <a:cs typeface="Cambria"/>
              </a:rPr>
              <a:t> chat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Cambria"/>
                <a:cs typeface="Cambria"/>
              </a:rPr>
              <a:t>Dependency version monitoring with </a:t>
            </a:r>
            <a:r>
              <a:rPr lang="en-US" sz="2400" dirty="0" err="1" smtClean="0">
                <a:latin typeface="Cambria"/>
                <a:cs typeface="Cambria"/>
              </a:rPr>
              <a:t>VersionEye</a:t>
            </a:r>
            <a:endParaRPr lang="en-US"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440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Jonathan Leitschuh</cp:lastModifiedBy>
  <cp:revision>84</cp:revision>
  <dcterms:created xsi:type="dcterms:W3CDTF">2009-11-05T19:41:53Z</dcterms:created>
  <dcterms:modified xsi:type="dcterms:W3CDTF">2016-04-14T19:39:52Z</dcterms:modified>
</cp:coreProperties>
</file>