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19385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193857" algn="l" defTabSz="219385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387712" algn="l" defTabSz="219385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581567" algn="l" defTabSz="219385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775428" algn="l" defTabSz="219385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969287" algn="l" defTabSz="438771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3163142" algn="l" defTabSz="438771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5356998" algn="l" defTabSz="438771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7550855" algn="l" defTabSz="438771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73" autoAdjust="0"/>
  </p:normalViewPr>
  <p:slideViewPr>
    <p:cSldViewPr snapToGrid="0" snapToObjects="1">
      <p:cViewPr>
        <p:scale>
          <a:sx n="28" d="100"/>
          <a:sy n="28" d="100"/>
        </p:scale>
        <p:origin x="-1088" y="2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193857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3857" algn="l" defTabSz="2193857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7712" algn="l" defTabSz="2193857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1567" algn="l" defTabSz="2193857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5428" algn="l" defTabSz="2193857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69287" algn="l" defTabSz="219385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3142" algn="l" defTabSz="219385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6998" algn="l" defTabSz="219385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0855" algn="l" defTabSz="219385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2"/>
            <a:ext cx="37308367" cy="7055984"/>
          </a:xfrm>
          <a:prstGeom prst="rect">
            <a:avLst/>
          </a:prstGeom>
        </p:spPr>
        <p:txBody>
          <a:bodyPr lIns="168001" tIns="84001" rIns="168001" bIns="8400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1" y="18653354"/>
            <a:ext cx="30725535" cy="8413296"/>
          </a:xfrm>
          <a:prstGeom prst="rect">
            <a:avLst/>
          </a:prstGeom>
        </p:spPr>
        <p:txBody>
          <a:bodyPr lIns="168001" tIns="84001" rIns="168001" bIns="8400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0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5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481232" rtl="0" fontAlgn="base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48123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48123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48123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48123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481232" algn="ctr" defTabSz="1481232" rtl="0" eaLnBrk="1" fontAlgn="base" hangingPunct="1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962463" algn="ctr" defTabSz="1481232" rtl="0" eaLnBrk="1" fontAlgn="base" hangingPunct="1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4443695" algn="ctr" defTabSz="1481232" rtl="0" eaLnBrk="1" fontAlgn="base" hangingPunct="1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924926" algn="ctr" defTabSz="1481232" rtl="0" eaLnBrk="1" fontAlgn="base" hangingPunct="1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110924" indent="-1110924" algn="l" defTabSz="1481232" rtl="0" fontAlgn="base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407002" indent="-925771" algn="l" defTabSz="1481232" rtl="0" fontAlgn="base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703077" indent="-740617" algn="l" defTabSz="1481232" rtl="0" fontAlgn="base">
        <a:spcBef>
          <a:spcPct val="20000"/>
        </a:spcBef>
        <a:spcAft>
          <a:spcPct val="0"/>
        </a:spcAft>
        <a:buFont typeface="Arial" charset="0"/>
        <a:buChar char="•"/>
        <a:defRPr sz="7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5184309" indent="-740617" algn="l" defTabSz="1481232" rtl="0" fontAlgn="base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6665544" indent="-740617" algn="l" defTabSz="1481232" rtl="0" fontAlgn="base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8146774" indent="-740617" algn="l" defTabSz="1481232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628006" indent="-740617" algn="l" defTabSz="1481232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109238" indent="-740617" algn="l" defTabSz="1481232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467" indent="-740617" algn="l" defTabSz="1481232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81232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62463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43695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24926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06158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87390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68621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49853" algn="l" defTabSz="148123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0"/>
            <a:ext cx="43891200" cy="5125725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86" tIns="41142" rIns="82286" bIns="411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195321" y="13223180"/>
            <a:ext cx="27831537" cy="139403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t"/>
          <a:lstStyle/>
          <a:p>
            <a:pPr algn="ctr"/>
            <a:r>
              <a:rPr lang="en-US" sz="3900" b="1" dirty="0"/>
              <a:t>UI Overview</a:t>
            </a:r>
            <a:endParaRPr lang="en-US" sz="3900" b="1" dirty="0"/>
          </a:p>
          <a:p>
            <a:pPr algn="just"/>
            <a:endParaRPr lang="en-US" sz="2800" b="1" dirty="0"/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pPr lvl="1" algn="just"/>
            <a:r>
              <a:rPr lang="en-US" b="1" dirty="0"/>
              <a:t> </a:t>
            </a:r>
          </a:p>
          <a:p>
            <a:pPr lvl="1" algn="just"/>
            <a:endParaRPr lang="en-US" b="1" dirty="0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1195322" y="6109710"/>
            <a:ext cx="13862244" cy="6555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t"/>
          <a:lstStyle/>
          <a:p>
            <a:pPr algn="ctr"/>
            <a:r>
              <a:rPr lang="en-US" sz="3900" b="1" dirty="0"/>
              <a:t>Abstract</a:t>
            </a:r>
            <a:endParaRPr lang="en-US" sz="3900" b="1" dirty="0"/>
          </a:p>
          <a:p>
            <a:pPr algn="ctr"/>
            <a:endParaRPr lang="en-US" sz="700" dirty="0"/>
          </a:p>
          <a:p>
            <a:pPr algn="just"/>
            <a:r>
              <a:rPr lang="en-US" sz="3400" b="1" dirty="0">
                <a:latin typeface="Cambria" pitchFamily="18" charset="0"/>
              </a:rPr>
              <a:t>GRIP (the Graphically Represented Image Processing engine) is an application to </a:t>
            </a:r>
            <a:r>
              <a:rPr lang="en-US" sz="3400" b="1" dirty="0">
                <a:latin typeface="Cambria" pitchFamily="18" charset="0"/>
              </a:rPr>
              <a:t>construct and deploy computer vision algorithms. Developing a vision program can be difficult because it is hard to visualize the intermediate results. Java and </a:t>
            </a:r>
            <a:r>
              <a:rPr lang="en-US" sz="3400" b="1" dirty="0" err="1">
                <a:latin typeface="Cambria" pitchFamily="18" charset="0"/>
              </a:rPr>
              <a:t>OpenCV</a:t>
            </a:r>
            <a:r>
              <a:rPr lang="en-US" sz="3400" b="1" dirty="0">
                <a:latin typeface="Cambria" pitchFamily="18" charset="0"/>
              </a:rPr>
              <a:t> were used to implement a graphical development tool. This simplifies and accelerates the creation of vision systems for experienced users and reduces the barrier to entry for inexperienced users.  As a result, many teams with </a:t>
            </a:r>
            <a:r>
              <a:rPr lang="en-US" sz="3400" b="1" dirty="0">
                <a:latin typeface="Cambria" pitchFamily="18" charset="0"/>
              </a:rPr>
              <a:t>minimal computer </a:t>
            </a:r>
            <a:r>
              <a:rPr lang="en-US" sz="3400" b="1" dirty="0">
                <a:latin typeface="Cambria" pitchFamily="18" charset="0"/>
              </a:rPr>
              <a:t>vision knowledge successfully used our software in the 2016 FIRST Robotics Competition game</a:t>
            </a:r>
            <a:r>
              <a:rPr lang="en-US" sz="3400" b="1" dirty="0">
                <a:latin typeface="Cambria" pitchFamily="18" charset="0"/>
              </a:rPr>
              <a:t>.  </a:t>
            </a:r>
            <a:endParaRPr lang="en-US" sz="3400" b="1" dirty="0">
              <a:latin typeface="Cambria" pitchFamily="18" charset="0"/>
            </a:endParaRP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29405390" y="6104282"/>
            <a:ext cx="13717807" cy="65610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ctr"/>
          <a:lstStyle/>
          <a:p>
            <a:pPr algn="ctr" defTabSz="2961774"/>
            <a:endParaRPr lang="en-US" sz="2800"/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15295646" y="6109713"/>
            <a:ext cx="13731212" cy="65556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t"/>
          <a:lstStyle/>
          <a:p>
            <a:pPr algn="ctr"/>
            <a:r>
              <a:rPr lang="en-US" sz="3600" b="1" dirty="0"/>
              <a:t>Community</a:t>
            </a:r>
            <a:endParaRPr lang="en-US" sz="3600" b="1" dirty="0"/>
          </a:p>
          <a:p>
            <a:pPr algn="ctr"/>
            <a:endParaRPr lang="en-US" sz="2700" dirty="0">
              <a:latin typeface="Times New Roman" pitchFamily="18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30473383" y="7135203"/>
            <a:ext cx="11694184" cy="420423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63500">
            <a:noFill/>
            <a:miter lim="800000"/>
            <a:headEnd/>
            <a:tailEnd/>
          </a:ln>
          <a:effectLst/>
          <a:extLst/>
        </p:spPr>
        <p:txBody>
          <a:bodyPr wrap="none" lIns="81000" tIns="40501" rIns="81000" bIns="40501" anchor="ctr"/>
          <a:lstStyle/>
          <a:p>
            <a:pPr algn="ctr" defTabSz="2961774"/>
            <a:endParaRPr lang="en-US" sz="4300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60" y="605109"/>
            <a:ext cx="36830883" cy="37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000" tIns="40501" rIns="81000" bIns="40501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7600" b="1" dirty="0"/>
              <a:t>GRIP Computer Vision Engine</a:t>
            </a:r>
          </a:p>
          <a:p>
            <a:pPr algn="ctr"/>
            <a:endParaRPr lang="en-US" sz="3900" b="1" dirty="0"/>
          </a:p>
          <a:p>
            <a:pPr algn="ctr"/>
            <a:r>
              <a:rPr lang="en-US" sz="4500" b="1" dirty="0"/>
              <a:t>Jonathan Leitschuh (Robotics &amp; Computer Science), Thomas Clark (Computer Science) </a:t>
            </a:r>
            <a:endParaRPr lang="en-US" sz="4500" b="1" dirty="0"/>
          </a:p>
          <a:p>
            <a:pPr algn="ctr"/>
            <a:r>
              <a:rPr lang="en-US" sz="4500" b="1" dirty="0"/>
              <a:t>Advisor: Professor </a:t>
            </a:r>
            <a:r>
              <a:rPr lang="en-US" sz="4500" b="1" dirty="0"/>
              <a:t>Brad Miller (Robotics), Professor Michael </a:t>
            </a:r>
            <a:r>
              <a:rPr lang="en-US" sz="4500" b="1" dirty="0" err="1"/>
              <a:t>Gennert</a:t>
            </a:r>
            <a:r>
              <a:rPr lang="en-US" sz="4500" b="1" dirty="0"/>
              <a:t> (Computer Science)</a:t>
            </a:r>
            <a:endParaRPr lang="en-US" sz="4500" b="1" dirty="0"/>
          </a:p>
          <a:p>
            <a:pPr algn="ctr"/>
            <a:endParaRPr lang="en-US" sz="31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45" y="-393470"/>
            <a:ext cx="6801499" cy="5912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90731" y="7676544"/>
            <a:ext cx="12870088" cy="4315013"/>
          </a:xfrm>
          <a:prstGeom prst="rect">
            <a:avLst/>
          </a:prstGeom>
          <a:noFill/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sz="3400" b="1" dirty="0">
                <a:latin typeface="+mn-lt"/>
              </a:rPr>
              <a:t>GRIP is 100% Open Source under a 3 clause BSD License</a:t>
            </a:r>
          </a:p>
          <a:p>
            <a:pPr marL="480003" indent="-480003">
              <a:buFont typeface="Arial"/>
              <a:buChar char="•"/>
            </a:pPr>
            <a:r>
              <a:rPr lang="en-US" sz="3400" b="1" dirty="0">
                <a:latin typeface="+mn-lt"/>
              </a:rPr>
              <a:t>Over 7,000 downloads on </a:t>
            </a:r>
            <a:r>
              <a:rPr lang="en-US" sz="3400" b="1" dirty="0" err="1">
                <a:latin typeface="+mn-lt"/>
              </a:rPr>
              <a:t>GitHub</a:t>
            </a:r>
            <a:r>
              <a:rPr lang="en-US" sz="3400" b="1" dirty="0">
                <a:latin typeface="+mn-lt"/>
              </a:rPr>
              <a:t> with 101 Stars &amp; 40 Forks</a:t>
            </a:r>
          </a:p>
          <a:p>
            <a:pPr marL="480003" indent="-480003">
              <a:buFont typeface="Arial"/>
              <a:buChar char="•"/>
            </a:pPr>
            <a:r>
              <a:rPr lang="en-US" sz="3400" b="1" dirty="0">
                <a:latin typeface="+mn-lt"/>
              </a:rPr>
              <a:t>Many </a:t>
            </a:r>
            <a:r>
              <a:rPr lang="en-US" sz="3400" b="1" dirty="0">
                <a:latin typeface="+mn-lt"/>
              </a:rPr>
              <a:t>c</a:t>
            </a:r>
            <a:r>
              <a:rPr lang="en-US" sz="3400" b="1" dirty="0">
                <a:latin typeface="+mn-lt"/>
              </a:rPr>
              <a:t>ontributors from outside of WPI</a:t>
            </a:r>
          </a:p>
          <a:p>
            <a:pPr marL="480003" indent="-480003">
              <a:buFont typeface="Arial"/>
              <a:buChar char="•"/>
            </a:pPr>
            <a:r>
              <a:rPr lang="en-US" sz="3400" b="1" dirty="0">
                <a:latin typeface="+mn-lt"/>
              </a:rPr>
              <a:t>Very active community on </a:t>
            </a:r>
            <a:r>
              <a:rPr lang="en-US" sz="3400" b="1" dirty="0" err="1">
                <a:latin typeface="+mn-lt"/>
              </a:rPr>
              <a:t>Gitter</a:t>
            </a:r>
            <a:endParaRPr lang="en-US" sz="3400" b="1" dirty="0">
              <a:latin typeface="+mn-lt"/>
            </a:endParaRPr>
          </a:p>
          <a:p>
            <a:pPr marL="480003" indent="-480003">
              <a:buFont typeface="Arial"/>
              <a:buChar char="•"/>
            </a:pPr>
            <a:r>
              <a:rPr lang="en-US" sz="3400" b="1" dirty="0">
                <a:latin typeface="+mn-lt"/>
              </a:rPr>
              <a:t>Adopted by </a:t>
            </a:r>
            <a:r>
              <a:rPr lang="en-US" sz="3400" b="1" dirty="0" err="1">
                <a:latin typeface="+mn-lt"/>
              </a:rPr>
              <a:t>Artaic</a:t>
            </a:r>
            <a:r>
              <a:rPr lang="en-US" sz="3400" b="1" dirty="0">
                <a:latin typeface="+mn-lt"/>
              </a:rPr>
              <a:t> LLC. for the robotic creation of large scale mosaics</a:t>
            </a:r>
          </a:p>
          <a:p>
            <a:pPr marL="480003" indent="-480003">
              <a:buFont typeface="Arial"/>
              <a:buChar char="•"/>
            </a:pPr>
            <a:r>
              <a:rPr lang="en-US" sz="3400" b="1" dirty="0">
                <a:latin typeface="+mn-lt"/>
              </a:rPr>
              <a:t>FIRST reports teams using computer vision in their robots has significantly increased due to the availability of GRIP</a:t>
            </a:r>
            <a:endParaRPr lang="en-US" sz="3400" b="1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33" y="14765827"/>
            <a:ext cx="16687424" cy="117333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887809" y="15585012"/>
            <a:ext cx="3667251" cy="1514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Operation Palette</a:t>
            </a:r>
          </a:p>
          <a:p>
            <a:r>
              <a:rPr lang="en-US" dirty="0" smtClean="0"/>
              <a:t>Contains all operations a user can add to a Pipeline.</a:t>
            </a:r>
          </a:p>
          <a:p>
            <a:r>
              <a:rPr lang="en-US" dirty="0" smtClean="0"/>
              <a:t>Currently GRIP supports 65 different operations.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0160" y="15675359"/>
            <a:ext cx="3007965" cy="9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Preview Window</a:t>
            </a:r>
          </a:p>
          <a:p>
            <a:r>
              <a:rPr lang="en-US" dirty="0" smtClean="0"/>
              <a:t>Shows live previews of the output for each step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30160" y="19540134"/>
            <a:ext cx="3007965" cy="9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Sources</a:t>
            </a:r>
          </a:p>
          <a:p>
            <a:r>
              <a:rPr lang="en-US" dirty="0" smtClean="0"/>
              <a:t>Provide input images and data to the pipeline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12488" y="23703304"/>
            <a:ext cx="3827032" cy="123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Pipeline</a:t>
            </a:r>
          </a:p>
          <a:p>
            <a:r>
              <a:rPr lang="en-US" dirty="0" smtClean="0"/>
              <a:t>A series of steps and connections that make up a computer vision algorithm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00181" y="24118803"/>
            <a:ext cx="3827032" cy="9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Step</a:t>
            </a:r>
          </a:p>
          <a:p>
            <a:r>
              <a:rPr lang="en-US" dirty="0" smtClean="0"/>
              <a:t>The computer vision operations that make up the pipeline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144048" y="24072636"/>
            <a:ext cx="3827032" cy="960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Connection</a:t>
            </a:r>
          </a:p>
          <a:p>
            <a:r>
              <a:rPr lang="en-US" dirty="0" smtClean="0"/>
              <a:t>Connects the output of one step to the input of another.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600181" y="21340627"/>
            <a:ext cx="3827032" cy="123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b="1" dirty="0" smtClean="0"/>
              <a:t>Publishing</a:t>
            </a:r>
          </a:p>
          <a:p>
            <a:r>
              <a:rPr lang="en-US" dirty="0" smtClean="0"/>
              <a:t>Send the output data for the pipeline to Network Tables, ROS or an HTTP server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405389" y="27981143"/>
            <a:ext cx="13717807" cy="4342877"/>
            <a:chOff x="22500355" y="4344214"/>
            <a:chExt cx="10288355" cy="2603057"/>
          </a:xfrm>
        </p:grpSpPr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2500355" y="4344214"/>
              <a:ext cx="10288355" cy="26030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864" tIns="28932" rIns="57864" bIns="28932" anchor="t"/>
            <a:lstStyle/>
            <a:p>
              <a:pPr algn="ctr"/>
              <a:r>
                <a:rPr lang="en-US" sz="3600" b="1" dirty="0"/>
                <a:t>Supported Operating Systems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946669" y="4989863"/>
              <a:ext cx="6209969" cy="130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0003" indent="-480003">
                <a:buFont typeface="Arial"/>
                <a:buChar char="•"/>
              </a:pPr>
              <a:r>
                <a:rPr lang="en-US" sz="3400" b="1" dirty="0">
                  <a:latin typeface="+mn-lt"/>
                </a:rPr>
                <a:t>Windows (x86/64)</a:t>
              </a:r>
            </a:p>
            <a:p>
              <a:pPr marL="480003" indent="-480003">
                <a:buFont typeface="Arial"/>
                <a:buChar char="•"/>
              </a:pPr>
              <a:r>
                <a:rPr lang="en-US" sz="3400" b="1" dirty="0">
                  <a:latin typeface="+mn-lt"/>
                </a:rPr>
                <a:t>Mac OSX</a:t>
              </a:r>
            </a:p>
            <a:p>
              <a:pPr marL="480003" indent="-480003">
                <a:buFont typeface="Arial"/>
                <a:buChar char="•"/>
              </a:pPr>
              <a:r>
                <a:rPr lang="en-US" sz="3400" b="1" dirty="0">
                  <a:latin typeface="+mn-lt"/>
                </a:rPr>
                <a:t>Linux (Ubuntu &amp; Fedora)</a:t>
              </a:r>
            </a:p>
            <a:p>
              <a:pPr marL="480003" indent="-480003">
                <a:buFont typeface="Arial"/>
                <a:buChar char="•"/>
              </a:pPr>
              <a:r>
                <a:rPr lang="en-US" sz="3400" b="1" dirty="0">
                  <a:latin typeface="+mn-lt"/>
                </a:rPr>
                <a:t>Embedded Linux ARM (Headless)</a:t>
              </a:r>
              <a:endParaRPr lang="en-US" sz="3400" b="1" dirty="0">
                <a:latin typeface="+mn-lt"/>
              </a:endParaRPr>
            </a:p>
          </p:txBody>
        </p:sp>
        <p:pic>
          <p:nvPicPr>
            <p:cNvPr id="38" name="Picture 37" descr="RoboRIO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7968" y="4759611"/>
              <a:ext cx="1953421" cy="1953421"/>
            </a:xfrm>
            <a:prstGeom prst="rect">
              <a:avLst/>
            </a:prstGeom>
          </p:spPr>
        </p:pic>
      </p:grp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29405389" y="13223178"/>
            <a:ext cx="13717807" cy="141155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t"/>
          <a:lstStyle/>
          <a:p>
            <a:pPr algn="ctr"/>
            <a:r>
              <a:rPr lang="en-US" sz="3900" b="1" dirty="0"/>
              <a:t>Architecture</a:t>
            </a:r>
          </a:p>
          <a:p>
            <a:pPr algn="ctr"/>
            <a:endParaRPr lang="en-US" sz="3900" b="1" dirty="0"/>
          </a:p>
          <a:p>
            <a:pPr algn="ctr"/>
            <a:endParaRPr lang="en-US" sz="7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1617805" y="17636865"/>
            <a:ext cx="9252728" cy="8670765"/>
            <a:chOff x="23713354" y="9627349"/>
            <a:chExt cx="6939546" cy="5780510"/>
          </a:xfrm>
        </p:grpSpPr>
        <p:pic>
          <p:nvPicPr>
            <p:cNvPr id="41" name="Picture 40" descr="architecture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3354" y="9627349"/>
              <a:ext cx="6939546" cy="578051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6097011" y="13671642"/>
              <a:ext cx="1222502" cy="2051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Network Protocol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097011" y="14854266"/>
              <a:ext cx="1222502" cy="2051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Network Protocol</a:t>
              </a:r>
              <a:endParaRPr lang="en-US" sz="14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473385" y="14728377"/>
            <a:ext cx="11694183" cy="2745353"/>
          </a:xfrm>
          <a:prstGeom prst="rect">
            <a:avLst/>
          </a:prstGeom>
          <a:noFill/>
        </p:spPr>
        <p:txBody>
          <a:bodyPr wrap="square" lIns="128001" tIns="64001" rIns="128001" bIns="64001" rtlCol="0">
            <a:spAutoFit/>
          </a:bodyPr>
          <a:lstStyle/>
          <a:p>
            <a:r>
              <a:rPr lang="en-US" sz="3400" dirty="0">
                <a:latin typeface="Cambria"/>
                <a:cs typeface="Cambria"/>
              </a:rPr>
              <a:t>GRIP is divided into two modules - the core and the graphical user interface (GUI).  The core is responsible for performing the actual computer vision.  The GUI allows the user to both manipulate the set of operations </a:t>
            </a:r>
            <a:r>
              <a:rPr lang="en-US" sz="3400" dirty="0">
                <a:latin typeface="Cambria"/>
                <a:cs typeface="Cambria"/>
              </a:rPr>
              <a:t>and </a:t>
            </a:r>
            <a:r>
              <a:rPr lang="en-US" sz="3400" dirty="0">
                <a:latin typeface="Cambria"/>
                <a:cs typeface="Cambria"/>
              </a:rPr>
              <a:t>preview the outputs of the core.</a:t>
            </a:r>
          </a:p>
        </p:txBody>
      </p:sp>
      <p:sp>
        <p:nvSpPr>
          <p:cNvPr id="48" name="AutoShape 38"/>
          <p:cNvSpPr>
            <a:spLocks noChangeArrowheads="1"/>
          </p:cNvSpPr>
          <p:nvPr/>
        </p:nvSpPr>
        <p:spPr bwMode="auto">
          <a:xfrm>
            <a:off x="1195321" y="27935280"/>
            <a:ext cx="27565499" cy="43887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000" tIns="40501" rIns="81000" bIns="40501" anchor="t"/>
          <a:lstStyle/>
          <a:p>
            <a:pPr algn="ctr"/>
            <a:r>
              <a:rPr lang="en-US" sz="3600" b="1" dirty="0"/>
              <a:t>Build System</a:t>
            </a:r>
            <a:endParaRPr lang="en-US" sz="3600" b="1" dirty="0"/>
          </a:p>
          <a:p>
            <a:pPr algn="ctr"/>
            <a:endParaRPr lang="en-US" sz="2700" dirty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34545" y="28861533"/>
            <a:ext cx="24720515" cy="2745353"/>
          </a:xfrm>
          <a:prstGeom prst="rect">
            <a:avLst/>
          </a:prstGeom>
          <a:noFill/>
        </p:spPr>
        <p:txBody>
          <a:bodyPr wrap="square" lIns="128001" tIns="64001" rIns="128001" bIns="64001" numCol="2" rtlCol="0">
            <a:spAutoFit/>
          </a:bodyPr>
          <a:lstStyle/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A</a:t>
            </a:r>
            <a:r>
              <a:rPr lang="en-US" sz="3400" dirty="0">
                <a:latin typeface="Cambria"/>
                <a:cs typeface="Cambria"/>
              </a:rPr>
              <a:t>utomated build/release system with </a:t>
            </a:r>
            <a:r>
              <a:rPr lang="en-US" sz="3400" dirty="0" err="1">
                <a:latin typeface="Cambria"/>
                <a:cs typeface="Cambria"/>
              </a:rPr>
              <a:t>Gradle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All pull requests tested and approved  by Travis CI &amp; </a:t>
            </a:r>
            <a:r>
              <a:rPr lang="en-US" sz="3400" dirty="0" err="1">
                <a:latin typeface="Cambria"/>
                <a:cs typeface="Cambria"/>
              </a:rPr>
              <a:t>AppVeyor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Static code analysis by </a:t>
            </a:r>
            <a:r>
              <a:rPr lang="en-US" sz="3400" dirty="0" err="1">
                <a:latin typeface="Cambria"/>
                <a:cs typeface="Cambria"/>
              </a:rPr>
              <a:t>Codacy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Compile time error checking with Error Prone</a:t>
            </a: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Automated </a:t>
            </a:r>
            <a:r>
              <a:rPr lang="en-US" sz="3400" dirty="0" err="1">
                <a:latin typeface="Cambria"/>
                <a:cs typeface="Cambria"/>
              </a:rPr>
              <a:t>Junit</a:t>
            </a:r>
            <a:r>
              <a:rPr lang="en-US" sz="3400" dirty="0">
                <a:latin typeface="Cambria"/>
                <a:cs typeface="Cambria"/>
              </a:rPr>
              <a:t> tests for the Core Module</a:t>
            </a: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Automated UI Tests with </a:t>
            </a:r>
            <a:r>
              <a:rPr lang="en-US" sz="3400" dirty="0" err="1">
                <a:latin typeface="Cambria"/>
                <a:cs typeface="Cambria"/>
              </a:rPr>
              <a:t>TestFX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Code coverage metrics with </a:t>
            </a:r>
            <a:r>
              <a:rPr lang="en-US" sz="3400" dirty="0" err="1">
                <a:latin typeface="Cambria"/>
                <a:cs typeface="Cambria"/>
              </a:rPr>
              <a:t>Jacoco</a:t>
            </a:r>
            <a:r>
              <a:rPr lang="en-US" sz="3400" dirty="0">
                <a:latin typeface="Cambria"/>
                <a:cs typeface="Cambria"/>
              </a:rPr>
              <a:t> and </a:t>
            </a:r>
            <a:r>
              <a:rPr lang="en-US" sz="3400" dirty="0" err="1">
                <a:latin typeface="Cambria"/>
                <a:cs typeface="Cambria"/>
              </a:rPr>
              <a:t>CodeCov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Automatic </a:t>
            </a:r>
            <a:r>
              <a:rPr lang="en-US" sz="3400" dirty="0">
                <a:latin typeface="Cambria"/>
                <a:cs typeface="Cambria"/>
              </a:rPr>
              <a:t>r</a:t>
            </a:r>
            <a:r>
              <a:rPr lang="en-US" sz="3400" dirty="0">
                <a:latin typeface="Cambria"/>
                <a:cs typeface="Cambria"/>
              </a:rPr>
              <a:t>eleases published by Travis CI &amp; </a:t>
            </a:r>
            <a:r>
              <a:rPr lang="en-US" sz="3400" dirty="0" err="1">
                <a:latin typeface="Cambria"/>
                <a:cs typeface="Cambria"/>
              </a:rPr>
              <a:t>AppVeyor</a:t>
            </a:r>
            <a:endParaRPr lang="en-US" sz="3400" dirty="0">
              <a:latin typeface="Cambria"/>
              <a:cs typeface="Cambria"/>
            </a:endParaRP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Full integration with </a:t>
            </a:r>
            <a:r>
              <a:rPr lang="en-US" sz="3400" dirty="0" err="1">
                <a:latin typeface="Cambria"/>
                <a:cs typeface="Cambria"/>
              </a:rPr>
              <a:t>Gitter</a:t>
            </a:r>
            <a:r>
              <a:rPr lang="en-US" sz="3400" dirty="0">
                <a:latin typeface="Cambria"/>
                <a:cs typeface="Cambria"/>
              </a:rPr>
              <a:t> chat</a:t>
            </a:r>
          </a:p>
          <a:p>
            <a:pPr marL="400002" indent="-400002">
              <a:buFont typeface="Arial"/>
              <a:buChar char="•"/>
            </a:pPr>
            <a:r>
              <a:rPr lang="en-US" sz="3400" dirty="0">
                <a:latin typeface="Cambria"/>
                <a:cs typeface="Cambria"/>
              </a:rPr>
              <a:t>Dependency version monitoring with </a:t>
            </a:r>
            <a:r>
              <a:rPr lang="en-US" sz="3400" dirty="0" err="1">
                <a:latin typeface="Cambria"/>
                <a:cs typeface="Cambria"/>
              </a:rPr>
              <a:t>VersionEye</a:t>
            </a:r>
            <a:endParaRPr lang="en-US" sz="3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440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Jonathan Leitschuh</cp:lastModifiedBy>
  <cp:revision>85</cp:revision>
  <dcterms:created xsi:type="dcterms:W3CDTF">2009-11-05T19:41:53Z</dcterms:created>
  <dcterms:modified xsi:type="dcterms:W3CDTF">2016-04-14T19:46:00Z</dcterms:modified>
</cp:coreProperties>
</file>