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01" r:id="rId31"/>
    <p:sldId id="302" r:id="rId32"/>
    <p:sldId id="286" r:id="rId33"/>
    <p:sldId id="285" r:id="rId34"/>
    <p:sldId id="288" r:id="rId35"/>
    <p:sldId id="287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9" r:id="rId46"/>
    <p:sldId id="300" r:id="rId47"/>
    <p:sldId id="339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03" r:id="rId59"/>
    <p:sldId id="30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23" r:id="rId75"/>
    <p:sldId id="330" r:id="rId76"/>
    <p:sldId id="331" r:id="rId77"/>
    <p:sldId id="333" r:id="rId78"/>
    <p:sldId id="334" r:id="rId79"/>
    <p:sldId id="335" r:id="rId80"/>
    <p:sldId id="336" r:id="rId81"/>
    <p:sldId id="337" r:id="rId82"/>
    <p:sldId id="338" r:id="rId83"/>
    <p:sldId id="332" r:id="rId84"/>
    <p:sldId id="340" r:id="rId8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4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1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25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4" Type="http://schemas.openxmlformats.org/officeDocument/2006/relationships/image" Target="../media/image14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5" Type="http://schemas.openxmlformats.org/officeDocument/2006/relationships/image" Target="../media/image144.wmf"/><Relationship Id="rId4" Type="http://schemas.openxmlformats.org/officeDocument/2006/relationships/image" Target="../media/image15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png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4" Type="http://schemas.openxmlformats.org/officeDocument/2006/relationships/image" Target="../media/image17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3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6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4" Type="http://schemas.openxmlformats.org/officeDocument/2006/relationships/image" Target="../media/image202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705C-8BCC-4FF3-8626-C0617D32F36B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C3D04-500A-4873-9CCF-085F5D173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3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C3D04-500A-4873-9CCF-085F5D173F1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8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C3D04-500A-4873-9CCF-085F5D173F11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3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CDA4-9A7F-4972-8647-8A0539D534B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4395-48E4-420F-A918-7708713EDC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CDA4-9A7F-4972-8647-8A0539D534B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4395-48E4-420F-A918-7708713EDC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CDA4-9A7F-4972-8647-8A0539D534B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4395-48E4-420F-A918-7708713EDC8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8AD9-A749-4DEA-9170-D15772F970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27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CDA4-9A7F-4972-8647-8A0539D534B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4395-48E4-420F-A918-7708713EDC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CDA4-9A7F-4972-8647-8A0539D534B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4395-48E4-420F-A918-7708713EDC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CDA4-9A7F-4972-8647-8A0539D534B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4395-48E4-420F-A918-7708713EDC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CDA4-9A7F-4972-8647-8A0539D534B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4395-48E4-420F-A918-7708713EDC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CDA4-9A7F-4972-8647-8A0539D534B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4395-48E4-420F-A918-7708713EDC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CDA4-9A7F-4972-8647-8A0539D534B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4395-48E4-420F-A918-7708713EDC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CDA4-9A7F-4972-8647-8A0539D534B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4395-48E4-420F-A918-7708713EDC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CDA4-9A7F-4972-8647-8A0539D534B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4395-48E4-420F-A918-7708713EDC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477CDA4-9A7F-4972-8647-8A0539D534B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4C24395-48E4-420F-A918-7708713EDC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9.png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1.bin"/><Relationship Id="rId7" Type="http://schemas.openxmlformats.org/officeDocument/2006/relationships/image" Target="../media/image41.png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8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4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oleObject" Target="../embeddings/oleObject32.bin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9.wmf"/><Relationship Id="rId9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6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67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7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7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5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89.png"/><Relationship Id="rId7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86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8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84.png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9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6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9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9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7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7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eg"/><Relationship Id="rId7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77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25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8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7" Type="http://schemas.openxmlformats.org/officeDocument/2006/relationships/image" Target="../media/image1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122.png"/><Relationship Id="rId4" Type="http://schemas.openxmlformats.org/officeDocument/2006/relationships/image" Target="../media/image120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128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129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136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3.wmf"/><Relationship Id="rId11" Type="http://schemas.openxmlformats.org/officeDocument/2006/relationships/image" Target="../media/image135.wmf"/><Relationship Id="rId5" Type="http://schemas.openxmlformats.org/officeDocument/2006/relationships/oleObject" Target="../embeddings/oleObject95.bin"/><Relationship Id="rId10" Type="http://schemas.openxmlformats.org/officeDocument/2006/relationships/oleObject" Target="../embeddings/oleObject98.bin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97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37.wmf"/><Relationship Id="rId4" Type="http://schemas.openxmlformats.org/officeDocument/2006/relationships/oleObject" Target="../embeddings/oleObject100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9.wmf"/><Relationship Id="rId11" Type="http://schemas.openxmlformats.org/officeDocument/2006/relationships/image" Target="../media/image142.png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04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4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11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16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59.wmf"/><Relationship Id="rId4" Type="http://schemas.openxmlformats.org/officeDocument/2006/relationships/image" Target="../media/image156.png"/><Relationship Id="rId9" Type="http://schemas.openxmlformats.org/officeDocument/2006/relationships/oleObject" Target="../embeddings/oleObject121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jpe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65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67.wmf"/><Relationship Id="rId9" Type="http://schemas.openxmlformats.org/officeDocument/2006/relationships/image" Target="../media/image17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31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39.bin"/><Relationship Id="rId18" Type="http://schemas.openxmlformats.org/officeDocument/2006/relationships/oleObject" Target="../embeddings/oleObject142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5.bin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17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1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34.bin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3.bin"/><Relationship Id="rId15" Type="http://schemas.openxmlformats.org/officeDocument/2006/relationships/image" Target="../media/image178.wmf"/><Relationship Id="rId10" Type="http://schemas.openxmlformats.org/officeDocument/2006/relationships/image" Target="../media/image177.wmf"/><Relationship Id="rId19" Type="http://schemas.openxmlformats.org/officeDocument/2006/relationships/image" Target="../media/image180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36.bin"/><Relationship Id="rId14" Type="http://schemas.openxmlformats.org/officeDocument/2006/relationships/oleObject" Target="../embeddings/oleObject140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81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52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8.bin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17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4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47.bin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6.bin"/><Relationship Id="rId15" Type="http://schemas.openxmlformats.org/officeDocument/2006/relationships/image" Target="../media/image178.wmf"/><Relationship Id="rId10" Type="http://schemas.openxmlformats.org/officeDocument/2006/relationships/image" Target="../media/image177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49.bin"/><Relationship Id="rId14" Type="http://schemas.openxmlformats.org/officeDocument/2006/relationships/oleObject" Target="../embeddings/oleObject153.bin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image" Target="../media/image142.png"/><Relationship Id="rId10" Type="http://schemas.openxmlformats.org/officeDocument/2006/relationships/image" Target="../media/image186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88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w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w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9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98.png"/><Relationship Id="rId5" Type="http://schemas.openxmlformats.org/officeDocument/2006/relationships/image" Target="../media/image196.wmf"/><Relationship Id="rId4" Type="http://schemas.openxmlformats.org/officeDocument/2006/relationships/oleObject" Target="../embeddings/oleObject162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166.bin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2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208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170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概率密度函数的估计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789040"/>
            <a:ext cx="6400800" cy="14732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陈璞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花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邮箱：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huaer1986710@126.com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8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基本概念</a:t>
            </a: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628800"/>
            <a:ext cx="8540750" cy="4895825"/>
          </a:xfrm>
        </p:spPr>
        <p:txBody>
          <a:bodyPr>
            <a:normAutofit/>
          </a:bodyPr>
          <a:lstStyle/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统计量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(statistics)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样本的某种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，用来作为对某参数的估计</a:t>
            </a:r>
          </a:p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参数空间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(parametric space)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待估计参数的取值空间</a:t>
            </a:r>
          </a:p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点估计：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构造一个统计量作为参数的一个估计量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(estimation)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endParaRPr lang="zh-CN" altLang="en-US" sz="2000" b="1" dirty="0" smtClean="0"/>
          </a:p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lang="zh-CN" altLang="en-US" sz="2800" b="1" dirty="0" smtClean="0">
                <a:solidFill>
                  <a:srgbClr val="000066"/>
                </a:solidFill>
                <a:ea typeface="隶书" pitchFamily="49" charset="-122"/>
              </a:rPr>
              <a:t>区间估计：</a:t>
            </a:r>
            <a:r>
              <a:rPr lang="zh-CN" altLang="en-US" sz="2800" b="1" dirty="0" smtClean="0"/>
              <a:t>用区间作为参数可能取值范围（置信区间）的估计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019" y="3212976"/>
            <a:ext cx="10080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25923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672198"/>
              </p:ext>
            </p:extLst>
          </p:nvPr>
        </p:nvGraphicFramePr>
        <p:xfrm>
          <a:off x="2987824" y="4509120"/>
          <a:ext cx="1368152" cy="37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5" imgW="876240" imgH="241200" progId="Equation.DSMT4">
                  <p:embed/>
                </p:oleObj>
              </mc:Choice>
              <mc:Fallback>
                <p:oleObj name="Equation" r:id="rId5" imgW="876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824" y="4509120"/>
                        <a:ext cx="1368152" cy="37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993947"/>
              </p:ext>
            </p:extLst>
          </p:nvPr>
        </p:nvGraphicFramePr>
        <p:xfrm>
          <a:off x="2627784" y="4653136"/>
          <a:ext cx="2130236" cy="56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7" imgW="1155600" imgH="304560" progId="Equation.DSMT4">
                  <p:embed/>
                </p:oleObj>
              </mc:Choice>
              <mc:Fallback>
                <p:oleObj name="Equation" r:id="rId7" imgW="1155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27784" y="4653136"/>
                        <a:ext cx="2130236" cy="561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62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最大似然估计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96906" y="1268760"/>
            <a:ext cx="8624832" cy="5128210"/>
            <a:chOff x="196906" y="1268760"/>
            <a:chExt cx="8624832" cy="5128210"/>
          </a:xfrm>
        </p:grpSpPr>
        <p:sp>
          <p:nvSpPr>
            <p:cNvPr id="5" name="Rectangle 3"/>
            <p:cNvSpPr txBox="1">
              <a:spLocks noRot="1" noChangeArrowheads="1"/>
            </p:cNvSpPr>
            <p:nvPr/>
          </p:nvSpPr>
          <p:spPr>
            <a:xfrm>
              <a:off x="196906" y="1268760"/>
              <a:ext cx="7366000" cy="444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7432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6263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55663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46304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783080" indent="-228600" algn="l" defTabSz="914400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103120" indent="-228600" algn="l" defTabSz="914400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423160" indent="-228600" algn="l" defTabSz="914400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743200" indent="-228600" algn="l" defTabSz="914400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buFont typeface="Arial" pitchFamily="34" charset="0"/>
                <a:buChar char="•"/>
                <a:defRPr/>
              </a:pPr>
              <a:r>
                <a:rPr lang="zh-CN" altLang="en-US" sz="32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隶书" pitchFamily="49" charset="-122"/>
                  <a:cs typeface="Times New Roman" panose="02020603050405020304" pitchFamily="18" charset="0"/>
                </a:rPr>
                <a:t>假设条件：</a:t>
              </a:r>
            </a:p>
          </p:txBody>
        </p:sp>
        <p:graphicFrame>
          <p:nvGraphicFramePr>
            <p:cNvPr id="6" name="Object 5"/>
            <p:cNvGraphicFramePr>
              <a:graphicFrameLocks noGrp="1" noChangeAspect="1"/>
            </p:cNvGraphicFramePr>
            <p:nvPr>
              <p:ph sz="quarter" idx="4294967295"/>
              <p:extLst>
                <p:ext uri="{D42A27DB-BD31-4B8C-83A1-F6EECF244321}">
                  <p14:modId xmlns:p14="http://schemas.microsoft.com/office/powerpoint/2010/main" val="2979223957"/>
                </p:ext>
              </p:extLst>
            </p:nvPr>
          </p:nvGraphicFramePr>
          <p:xfrm>
            <a:off x="4883150" y="2454027"/>
            <a:ext cx="2063750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6" name="Equation" r:id="rId3" imgW="723600" imgH="190440" progId="Equation.DSMT4">
                    <p:embed/>
                  </p:oleObj>
                </mc:Choice>
                <mc:Fallback>
                  <p:oleObj name="Equation" r:id="rId3" imgW="72360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3150" y="2454027"/>
                          <a:ext cx="2063750" cy="542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Grp="1" noChangeAspect="1"/>
            </p:cNvGraphicFramePr>
            <p:nvPr>
              <p:ph sz="quarter" idx="4294967295"/>
              <p:extLst>
                <p:ext uri="{D42A27DB-BD31-4B8C-83A1-F6EECF244321}">
                  <p14:modId xmlns:p14="http://schemas.microsoft.com/office/powerpoint/2010/main" val="4186929222"/>
                </p:ext>
              </p:extLst>
            </p:nvPr>
          </p:nvGraphicFramePr>
          <p:xfrm>
            <a:off x="3563938" y="3171502"/>
            <a:ext cx="4030662" cy="617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7" name="Equation" r:id="rId5" imgW="1574640" imgH="241200" progId="Equation.DSMT4">
                    <p:embed/>
                  </p:oleObj>
                </mc:Choice>
                <mc:Fallback>
                  <p:oleObj name="Equation" r:id="rId5" imgW="1574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938" y="3171502"/>
                          <a:ext cx="4030662" cy="617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899592" y="2473732"/>
              <a:ext cx="424656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/>
            <a:p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、已知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类样本的集合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596188" y="3193812"/>
              <a:ext cx="100806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/>
            <a:p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是从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97325" y="3861048"/>
              <a:ext cx="44935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的总体中独立抽取出来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的。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827162" y="3193812"/>
              <a:ext cx="29527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/>
            <a:p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第 </a:t>
              </a:r>
              <a:r>
                <a:rPr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类样本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53932" y="3842454"/>
              <a:ext cx="12618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密度为</a:t>
              </a: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7209054"/>
                </p:ext>
              </p:extLst>
            </p:nvPr>
          </p:nvGraphicFramePr>
          <p:xfrm>
            <a:off x="2859088" y="3852912"/>
            <a:ext cx="1122362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" name="Equation" r:id="rId7" imgW="469800" imgH="241200" progId="Equation.DSMT4">
                    <p:embed/>
                  </p:oleObj>
                </mc:Choice>
                <mc:Fallback>
                  <p:oleObj name="Equation" r:id="rId7" imgW="469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9088" y="3852912"/>
                          <a:ext cx="1122362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132138" y="4217988"/>
              <a:ext cx="56896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hlink"/>
                  </a:solidFill>
                  <a:latin typeface="Times New Roman" panose="02020603050405020304" pitchFamily="18" charset="0"/>
                  <a:ea typeface="隶书" pitchFamily="49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dirty="0">
                  <a:solidFill>
                    <a:schemeClr val="hlink"/>
                  </a:solidFill>
                  <a:latin typeface="Times New Roman" panose="02020603050405020304" pitchFamily="18" charset="0"/>
                  <a:ea typeface="隶书" pitchFamily="49" charset="-122"/>
                  <a:cs typeface="Times New Roman" panose="02020603050405020304" pitchFamily="18" charset="0"/>
                </a:rPr>
                <a:t>独立同分布假设</a:t>
              </a:r>
              <a:endPara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endParaRPr>
            </a:p>
            <a:p>
              <a:pPr eaLnBrk="1" hangingPunct="1"/>
              <a:endParaRPr lang="zh-CN" altLang="en-US" sz="2800" dirty="0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39552" y="4721225"/>
              <a:ext cx="820896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、类条件概率密度形式已知（正态分布），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73138" y="5297488"/>
              <a:ext cx="356711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仅参数</a:t>
              </a:r>
              <a:r>
                <a:rPr lang="en-US" altLang="zh-CN" sz="2800" i="1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未知。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065213" y="5873750"/>
              <a:ext cx="61093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、各类样本只包含本类分布的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信息。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973138" y="1810078"/>
              <a:ext cx="6643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/>
            <a:p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、参数是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确定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（非随机）而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未知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的量。</a:t>
              </a:r>
            </a:p>
          </p:txBody>
        </p:sp>
      </p:grpSp>
      <p:graphicFrame>
        <p:nvGraphicFramePr>
          <p:cNvPr id="20" name="Object 1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79328879"/>
              </p:ext>
            </p:extLst>
          </p:nvPr>
        </p:nvGraphicFramePr>
        <p:xfrm>
          <a:off x="4294981" y="5244445"/>
          <a:ext cx="12954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9" imgW="444240" imgH="241200" progId="Equation.DSMT4">
                  <p:embed/>
                </p:oleObj>
              </mc:Choice>
              <mc:Fallback>
                <p:oleObj name="Equation" r:id="rId9" imgW="444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981" y="5244445"/>
                        <a:ext cx="12954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06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最大似然估计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01180" y="1556792"/>
            <a:ext cx="8591550" cy="4403725"/>
            <a:chOff x="301180" y="1901216"/>
            <a:chExt cx="8591550" cy="4403725"/>
          </a:xfrm>
        </p:grpSpPr>
        <p:sp>
          <p:nvSpPr>
            <p:cNvPr id="16" name="Rectangle 3"/>
            <p:cNvSpPr txBox="1">
              <a:spLocks noRot="1" noChangeArrowheads="1"/>
            </p:cNvSpPr>
            <p:nvPr/>
          </p:nvSpPr>
          <p:spPr>
            <a:xfrm>
              <a:off x="301180" y="1901216"/>
              <a:ext cx="8591550" cy="44037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7432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6263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55663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46304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783080" indent="-228600" algn="l" defTabSz="914400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103120" indent="-228600" algn="l" defTabSz="914400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423160" indent="-228600" algn="l" defTabSz="914400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743200" indent="-228600" algn="l" defTabSz="914400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000066"/>
                  </a:solidFill>
                  <a:ea typeface="隶书" pitchFamily="49" charset="-122"/>
                </a:rPr>
                <a:t>要解决的问题：</a:t>
              </a:r>
            </a:p>
            <a:p>
              <a:pPr>
                <a:lnSpc>
                  <a:spcPct val="150000"/>
                </a:lnSpc>
                <a:spcAft>
                  <a:spcPct val="20000"/>
                </a:spcAft>
                <a:buFont typeface="Wingdings" pitchFamily="2" charset="2"/>
                <a:buNone/>
              </a:pPr>
              <a:r>
                <a:rPr lang="zh-CN" altLang="en-US" b="1" dirty="0" smtClean="0">
                  <a:solidFill>
                    <a:srgbClr val="9900CC"/>
                  </a:solidFill>
                </a:rPr>
                <a:t>    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给定 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类 </a:t>
              </a:r>
              <a:r>
                <a:rPr lang="en-US" altLang="zh-CN" sz="28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i.i.d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sz="28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independent and </a:t>
              </a:r>
              <a:r>
                <a:rPr lang="en-US" altLang="zh-CN" sz="2800" i="1" dirty="0" smtClean="0">
                  <a:latin typeface="Times New Roman" pitchFamily="18" charset="0"/>
                  <a:cs typeface="Times New Roman" pitchFamily="18" charset="0"/>
                </a:rPr>
                <a:t>id</a:t>
              </a:r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entically </a:t>
              </a:r>
              <a:r>
                <a:rPr lang="en-US" altLang="zh-CN" sz="2800" i="1" dirty="0" smtClean="0">
                  <a:latin typeface="Times New Roman" pitchFamily="18" charset="0"/>
                  <a:cs typeface="Times New Roman" pitchFamily="18" charset="0"/>
                </a:rPr>
                <a:t>di</a:t>
              </a:r>
              <a:r>
                <a:rPr lang="en-US" altLang="zh-CN" sz="2800" dirty="0" smtClean="0">
                  <a:latin typeface="Times New Roman" pitchFamily="18" charset="0"/>
                  <a:cs typeface="Times New Roman" pitchFamily="18" charset="0"/>
                </a:rPr>
                <a:t>stributed</a:t>
              </a:r>
              <a:r>
                <a:rPr lang="zh-CN" altLang="en-US" sz="2800" dirty="0" smtClean="0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样本集                               ，估计每一类的类条件概率密度                 。</a:t>
              </a:r>
            </a:p>
            <a:p>
              <a:pPr>
                <a:lnSpc>
                  <a:spcPct val="150000"/>
                </a:lnSpc>
                <a:spcAft>
                  <a:spcPct val="20000"/>
                </a:spcAft>
                <a:buFont typeface="Wingdings" pitchFamily="2" charset="2"/>
                <a:buNone/>
              </a:pPr>
              <a:r>
                <a:rPr lang="zh-CN" altLang="en-US" sz="2800" b="1" dirty="0" smtClean="0"/>
                <a:t>   </a:t>
              </a:r>
              <a:r>
                <a:rPr lang="zh-CN" altLang="en-US" sz="2800" b="1" dirty="0" smtClean="0">
                  <a:solidFill>
                    <a:schemeClr val="hlink"/>
                  </a:solidFill>
                </a:rPr>
                <a:t>每一类分别进行单独估计（分别估计每一类条件概率密度函数中的参数值）。</a:t>
              </a:r>
            </a:p>
          </p:txBody>
        </p:sp>
        <p:graphicFrame>
          <p:nvGraphicFramePr>
            <p:cNvPr id="17" name="Object 17"/>
            <p:cNvGraphicFramePr>
              <a:graphicFrameLocks noGrp="1" noChangeAspect="1"/>
            </p:cNvGraphicFramePr>
            <p:nvPr>
              <p:ph sz="quarter" idx="4294967295"/>
              <p:extLst>
                <p:ext uri="{D42A27DB-BD31-4B8C-83A1-F6EECF244321}">
                  <p14:modId xmlns:p14="http://schemas.microsoft.com/office/powerpoint/2010/main" val="3084825197"/>
                </p:ext>
              </p:extLst>
            </p:nvPr>
          </p:nvGraphicFramePr>
          <p:xfrm>
            <a:off x="3923928" y="3269368"/>
            <a:ext cx="2232248" cy="587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" name="Equation" r:id="rId3" imgW="723600" imgH="190440" progId="Equation.DSMT4">
                    <p:embed/>
                  </p:oleObj>
                </mc:Choice>
                <mc:Fallback>
                  <p:oleObj name="Equation" r:id="rId3" imgW="72360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928" y="3269368"/>
                          <a:ext cx="2232248" cy="587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9"/>
            <p:cNvGraphicFramePr>
              <a:graphicFrameLocks noGrp="1" noChangeAspect="1"/>
            </p:cNvGraphicFramePr>
            <p:nvPr>
              <p:ph sz="quarter" idx="4294967295"/>
              <p:extLst>
                <p:ext uri="{D42A27DB-BD31-4B8C-83A1-F6EECF244321}">
                  <p14:modId xmlns:p14="http://schemas.microsoft.com/office/powerpoint/2010/main" val="638366707"/>
                </p:ext>
              </p:extLst>
            </p:nvPr>
          </p:nvGraphicFramePr>
          <p:xfrm>
            <a:off x="3671888" y="3844862"/>
            <a:ext cx="1295400" cy="703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5" name="Equation" r:id="rId5" imgW="444240" imgH="241200" progId="Equation.DSMT4">
                    <p:embed/>
                  </p:oleObj>
                </mc:Choice>
                <mc:Fallback>
                  <p:oleObj name="Equation" r:id="rId5" imgW="4442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1888" y="3844862"/>
                          <a:ext cx="1295400" cy="703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988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最大似然估计</a:t>
            </a: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905000"/>
            <a:ext cx="8540750" cy="659904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b="1" dirty="0" smtClean="0"/>
              <a:t>鉴于上述假设，我们可以只考虑一类样本，记已知样本为：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520" y="3501008"/>
            <a:ext cx="85693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/>
          <a:p>
            <a:pPr>
              <a:lnSpc>
                <a:spcPct val="150000"/>
              </a:lnSpc>
              <a:spcAft>
                <a:spcPct val="5000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似然函数（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likelihood function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）：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8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观测到样本集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的概率（联合分布）密度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017702"/>
              </p:ext>
            </p:extLst>
          </p:nvPr>
        </p:nvGraphicFramePr>
        <p:xfrm>
          <a:off x="2843808" y="2708920"/>
          <a:ext cx="29511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3" imgW="990360" imgH="215640" progId="Equation.DSMT4">
                  <p:embed/>
                </p:oleObj>
              </mc:Choice>
              <mc:Fallback>
                <p:oleObj name="Equation" r:id="rId3" imgW="990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708920"/>
                        <a:ext cx="295116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941168"/>
            <a:ext cx="7272338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265482"/>
              </p:ext>
            </p:extLst>
          </p:nvPr>
        </p:nvGraphicFramePr>
        <p:xfrm>
          <a:off x="7020272" y="3717032"/>
          <a:ext cx="394432" cy="369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6" imgW="203040" imgH="190440" progId="Equation.DSMT4">
                  <p:embed/>
                </p:oleObj>
              </mc:Choice>
              <mc:Fallback>
                <p:oleObj name="Equation" r:id="rId6" imgW="203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20272" y="3717032"/>
                        <a:ext cx="394432" cy="369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43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最大似然估计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301398" y="1574800"/>
            <a:ext cx="7583488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000066"/>
                </a:solidFill>
                <a:ea typeface="隶书" pitchFamily="49" charset="-122"/>
              </a:rPr>
              <a:t>最大似然估计的基本思想：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22263" y="2565400"/>
            <a:ext cx="8569452" cy="3464599"/>
            <a:chOff x="322263" y="2565400"/>
            <a:chExt cx="8569452" cy="34645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42988" y="2708275"/>
              <a:ext cx="198002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 sz="2800" dirty="0">
                  <a:solidFill>
                    <a:schemeClr val="tx1"/>
                  </a:solidFill>
                </a:rPr>
                <a:t>如果在参数</a:t>
              </a:r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017" y="2565400"/>
              <a:ext cx="1225277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389269" y="2708920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 sz="2800" dirty="0">
                  <a:solidFill>
                    <a:schemeClr val="tx1"/>
                  </a:solidFill>
                </a:rPr>
                <a:t>下，</a:t>
              </a:r>
            </a:p>
          </p:txBody>
        </p:sp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238" y="2636838"/>
              <a:ext cx="771525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291263" y="2708275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 sz="2800">
                  <a:solidFill>
                    <a:schemeClr val="hlink"/>
                  </a:solidFill>
                </a:rPr>
                <a:t>最大</a:t>
              </a:r>
              <a:r>
                <a:rPr lang="zh-CN" altLang="en-US" sz="2800">
                  <a:solidFill>
                    <a:schemeClr val="tx1"/>
                  </a:solidFill>
                </a:rPr>
                <a:t>，则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5125" y="3594100"/>
              <a:ext cx="44935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 sz="2800" dirty="0">
                  <a:solidFill>
                    <a:schemeClr val="tx1"/>
                  </a:solidFill>
                </a:rPr>
                <a:t>应是</a:t>
              </a:r>
              <a:r>
                <a:rPr lang="zh-CN" altLang="en-US" sz="2800" dirty="0">
                  <a:solidFill>
                    <a:schemeClr val="tx1"/>
                  </a:solidFill>
                  <a:latin typeface="宋体" pitchFamily="2" charset="-122"/>
                </a:rPr>
                <a:t>“</a:t>
              </a:r>
              <a:r>
                <a:rPr lang="zh-CN" altLang="en-US" sz="2800" dirty="0">
                  <a:solidFill>
                    <a:schemeClr val="tx1"/>
                  </a:solidFill>
                </a:rPr>
                <a:t>最可能</a:t>
              </a:r>
              <a:r>
                <a:rPr lang="zh-CN" altLang="en-US" sz="2800" dirty="0">
                  <a:solidFill>
                    <a:schemeClr val="tx1"/>
                  </a:solidFill>
                  <a:latin typeface="宋体" pitchFamily="2" charset="-122"/>
                </a:rPr>
                <a:t>”</a:t>
              </a:r>
              <a:r>
                <a:rPr lang="zh-CN" altLang="en-US" sz="2800" dirty="0">
                  <a:solidFill>
                    <a:schemeClr val="tx1"/>
                  </a:solidFill>
                </a:rPr>
                <a:t>的参数</a:t>
              </a:r>
              <a:r>
                <a:rPr lang="zh-CN" altLang="en-US" sz="2800" dirty="0" smtClean="0">
                  <a:solidFill>
                    <a:schemeClr val="tx1"/>
                  </a:solidFill>
                </a:rPr>
                <a:t>值，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2636838"/>
              <a:ext cx="361950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 rot="10800000" flipV="1">
              <a:off x="322263" y="4508828"/>
              <a:ext cx="14414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记作：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572000" y="3573016"/>
              <a:ext cx="34163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 sz="2800" b="0" dirty="0">
                  <a:solidFill>
                    <a:schemeClr val="tx1"/>
                  </a:solidFill>
                </a:rPr>
                <a:t>它是样本集的</a:t>
              </a:r>
              <a:r>
                <a:rPr lang="zh-CN" altLang="en-US" sz="2800" b="0" dirty="0" smtClean="0">
                  <a:solidFill>
                    <a:schemeClr val="tx1"/>
                  </a:solidFill>
                </a:rPr>
                <a:t>函数。</a:t>
              </a:r>
              <a:endParaRPr lang="zh-CN" altLang="en-US" sz="2800" b="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782624" y="5445224"/>
              <a:ext cx="510909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en-US" altLang="zh-CN" sz="3200" dirty="0">
                  <a:solidFill>
                    <a:schemeClr val="tx2"/>
                  </a:solidFill>
                </a:rPr>
                <a:t>——</a:t>
              </a:r>
              <a:r>
                <a:rPr lang="zh-CN" altLang="en-US" sz="3200" dirty="0">
                  <a:solidFill>
                    <a:schemeClr val="tx2"/>
                  </a:solidFill>
                </a:rPr>
                <a:t>称作</a:t>
              </a:r>
              <a:r>
                <a:rPr lang="zh-CN" altLang="en-US" sz="3200" b="1" dirty="0">
                  <a:solidFill>
                    <a:schemeClr val="hlink"/>
                  </a:solidFill>
                </a:rPr>
                <a:t>最大似然估计量</a:t>
              </a:r>
              <a:r>
                <a:rPr lang="zh-CN" altLang="en-US" sz="3200" dirty="0">
                  <a:solidFill>
                    <a:schemeClr val="tx2"/>
                  </a:solidFill>
                </a:rPr>
                <a:t>。</a:t>
              </a:r>
            </a:p>
          </p:txBody>
        </p:sp>
        <p:pic>
          <p:nvPicPr>
            <p:cNvPr id="16" name="Picture 2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4365625"/>
              <a:ext cx="5362575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052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最大似然估计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01625" y="1412776"/>
            <a:ext cx="8447088" cy="4476328"/>
            <a:chOff x="301625" y="1905000"/>
            <a:chExt cx="8447088" cy="4476328"/>
          </a:xfrm>
        </p:grpSpPr>
        <p:sp>
          <p:nvSpPr>
            <p:cNvPr id="5" name="Rectangle 3"/>
            <p:cNvSpPr txBox="1">
              <a:spLocks noRot="1" noChangeArrowheads="1"/>
            </p:cNvSpPr>
            <p:nvPr/>
          </p:nvSpPr>
          <p:spPr>
            <a:xfrm>
              <a:off x="301625" y="1905000"/>
              <a:ext cx="8447088" cy="41941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7432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6263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55663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46304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783080" indent="-228600" algn="l" defTabSz="914400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103120" indent="-228600" algn="l" defTabSz="914400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423160" indent="-228600" algn="l" defTabSz="914400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743200" indent="-228600" algn="l" defTabSz="914400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32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隶书" pitchFamily="49" charset="-122"/>
                  <a:cs typeface="Times New Roman" panose="02020603050405020304" pitchFamily="18" charset="0"/>
                </a:rPr>
                <a:t>ML(Maximum Likelihood)</a:t>
              </a:r>
              <a:r>
                <a:rPr lang="zh-CN" altLang="en-US" sz="32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隶书" pitchFamily="49" charset="-122"/>
                  <a:cs typeface="Times New Roman" panose="02020603050405020304" pitchFamily="18" charset="0"/>
                </a:rPr>
                <a:t>估计</a:t>
              </a:r>
              <a:r>
                <a:rPr lang="zh-CN" altLang="en-US" sz="28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隶书" pitchFamily="49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要求使得出现该组样本的似然概率最大。</a:t>
              </a:r>
            </a:p>
            <a:p>
              <a:endPara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sz="28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800" b="1" dirty="0" smtClean="0">
                  <a:solidFill>
                    <a:srgbClr val="000066"/>
                  </a:solidFill>
                  <a:latin typeface="Times New Roman" panose="02020603050405020304" pitchFamily="18" charset="0"/>
                  <a:ea typeface="隶书" pitchFamily="49" charset="-122"/>
                  <a:cs typeface="Times New Roman" panose="02020603050405020304" pitchFamily="18" charset="0"/>
                </a:rPr>
                <a:t>实际中为了便于分析，定义对数似然函数</a:t>
              </a:r>
            </a:p>
            <a:p>
              <a:endPara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Wingdings" pitchFamily="2" charset="2"/>
                <a:buNone/>
              </a:pPr>
              <a:endPara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" name="Object 6"/>
            <p:cNvGraphicFramePr>
              <a:graphicFrameLocks noGrp="1" noChangeAspect="1"/>
            </p:cNvGraphicFramePr>
            <p:nvPr>
              <p:ph sz="half" idx="4294967295"/>
              <p:extLst>
                <p:ext uri="{D42A27DB-BD31-4B8C-83A1-F6EECF244321}">
                  <p14:modId xmlns:p14="http://schemas.microsoft.com/office/powerpoint/2010/main" val="2828702354"/>
                </p:ext>
              </p:extLst>
            </p:nvPr>
          </p:nvGraphicFramePr>
          <p:xfrm>
            <a:off x="1204913" y="5216103"/>
            <a:ext cx="7112000" cy="1165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5" name="Equation" r:id="rId3" imgW="2247840" imgH="368280" progId="Equation.DSMT4">
                    <p:embed/>
                  </p:oleObj>
                </mc:Choice>
                <mc:Fallback>
                  <p:oleObj name="Equation" r:id="rId3" imgW="224784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4913" y="5216103"/>
                          <a:ext cx="7112000" cy="1165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4964629"/>
                </p:ext>
              </p:extLst>
            </p:nvPr>
          </p:nvGraphicFramePr>
          <p:xfrm>
            <a:off x="2290763" y="3132063"/>
            <a:ext cx="4729162" cy="1089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6" name="Equation" r:id="rId5" imgW="1600200" imgH="368280" progId="Equation.DSMT4">
                    <p:embed/>
                  </p:oleObj>
                </mc:Choice>
                <mc:Fallback>
                  <p:oleObj name="Equation" r:id="rId5" imgW="160020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763" y="3132063"/>
                          <a:ext cx="4729162" cy="1089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899592" y="3356992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chemeClr val="tx1"/>
                  </a:solidFill>
                </a:rPr>
                <a:t>即：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0880525"/>
                </p:ext>
              </p:extLst>
            </p:nvPr>
          </p:nvGraphicFramePr>
          <p:xfrm>
            <a:off x="3203575" y="4762599"/>
            <a:ext cx="2571750" cy="682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7" name="Equation" r:id="rId7" imgW="812520" imgH="215640" progId="Equation.DSMT4">
                    <p:embed/>
                  </p:oleObj>
                </mc:Choice>
                <mc:Fallback>
                  <p:oleObj name="Equation" r:id="rId7" imgW="8125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575" y="4762599"/>
                          <a:ext cx="2571750" cy="682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000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最大似然估计</a:t>
            </a: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773238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000066"/>
                </a:solidFill>
                <a:latin typeface="Times New Roman" pitchFamily="18" charset="0"/>
                <a:ea typeface="隶书" pitchFamily="49" charset="-122"/>
              </a:rPr>
              <a:t>ML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itchFamily="18" charset="0"/>
                <a:ea typeface="隶书" pitchFamily="49" charset="-122"/>
              </a:rPr>
              <a:t>估计的解通过最大化似然函数或对数似然函数 实现</a:t>
            </a:r>
          </a:p>
          <a:p>
            <a:pPr eaLnBrk="1" hangingPunct="1"/>
            <a:endParaRPr lang="en-US" altLang="zh-CN" dirty="0" smtClean="0">
              <a:solidFill>
                <a:srgbClr val="000066"/>
              </a:solidFill>
              <a:latin typeface="Times New Roman" pitchFamily="18" charset="0"/>
              <a:ea typeface="隶书" pitchFamily="49" charset="-12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695079"/>
              </p:ext>
            </p:extLst>
          </p:nvPr>
        </p:nvGraphicFramePr>
        <p:xfrm>
          <a:off x="2051050" y="5283547"/>
          <a:ext cx="11525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3" imgW="342720" imgH="177480" progId="Equation.DSMT4">
                  <p:embed/>
                </p:oleObj>
              </mc:Choice>
              <mc:Fallback>
                <p:oleObj name="Equation" r:id="rId3" imgW="342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283547"/>
                        <a:ext cx="11525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924175"/>
            <a:ext cx="3529012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116013" y="4437063"/>
            <a:ext cx="14097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</a:rPr>
              <a:t>样本分布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3850" y="5276850"/>
            <a:ext cx="1716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</a:rPr>
              <a:t>估计参数：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2492375"/>
            <a:ext cx="5040312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795963" y="5997575"/>
            <a:ext cx="14097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</a:rPr>
              <a:t>似然函数</a:t>
            </a:r>
          </a:p>
        </p:txBody>
      </p:sp>
    </p:spTree>
    <p:extLst>
      <p:ext uri="{BB962C8B-B14F-4D97-AF65-F5344CB8AC3E}">
        <p14:creationId xmlns:p14="http://schemas.microsoft.com/office/powerpoint/2010/main" val="35840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最大似然估计</a:t>
            </a: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2413" y="1556792"/>
            <a:ext cx="8540750" cy="648667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最大似然估计的求解：</a:t>
            </a:r>
            <a:r>
              <a:rPr lang="zh-CN" altLang="en-US" sz="28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必要条件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是似然函数的梯度为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914919"/>
              </p:ext>
            </p:extLst>
          </p:nvPr>
        </p:nvGraphicFramePr>
        <p:xfrm>
          <a:off x="1692274" y="5085184"/>
          <a:ext cx="60674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3" imgW="2286000" imgH="368280" progId="Equation.DSMT4">
                  <p:embed/>
                </p:oleObj>
              </mc:Choice>
              <mc:Fallback>
                <p:oleObj name="Equation" r:id="rId3" imgW="22860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4" y="5085184"/>
                        <a:ext cx="60674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022090"/>
              </p:ext>
            </p:extLst>
          </p:nvPr>
        </p:nvGraphicFramePr>
        <p:xfrm>
          <a:off x="1736725" y="2924944"/>
          <a:ext cx="59578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5" imgW="2247840" imgH="368280" progId="Equation.DSMT4">
                  <p:embed/>
                </p:oleObj>
              </mc:Choice>
              <mc:Fallback>
                <p:oleObj name="Equation" r:id="rId5" imgW="22478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2924944"/>
                        <a:ext cx="595788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3528" y="3717032"/>
            <a:ext cx="8280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若似然函数满足</a:t>
            </a:r>
            <a:r>
              <a:rPr lang="zh-CN" altLang="en-US" sz="2800" b="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连续可导</a:t>
            </a:r>
            <a:r>
              <a:rPr lang="zh-CN" altLang="en-US" sz="28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的条件，则最大似然估计量</a:t>
            </a:r>
            <a:r>
              <a:rPr lang="zh-CN" altLang="en-US" sz="28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就是下面方程的解（必要条件）：</a:t>
            </a:r>
            <a:endParaRPr lang="zh-CN" altLang="en-US" sz="2800" b="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52412" y="2492896"/>
            <a:ext cx="2879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似然函数：</a:t>
            </a:r>
          </a:p>
        </p:txBody>
      </p:sp>
    </p:spTree>
    <p:extLst>
      <p:ext uri="{BB962C8B-B14F-4D97-AF65-F5344CB8AC3E}">
        <p14:creationId xmlns:p14="http://schemas.microsoft.com/office/powerpoint/2010/main" val="468043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最大似然估计</a:t>
            </a: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7167" y="1700808"/>
            <a:ext cx="8540750" cy="660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+mn-ea"/>
              </a:rPr>
              <a:t>若未知参数不止一个，即：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28800"/>
            <a:ext cx="34099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7842" y="2454871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+mn-ea"/>
              </a:rPr>
              <a:t>记梯度算子：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50830" y="2924944"/>
            <a:ext cx="8691562" cy="3038302"/>
            <a:chOff x="350830" y="2924944"/>
            <a:chExt cx="8691562" cy="3038302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680" y="2924944"/>
              <a:ext cx="4032250" cy="122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50830" y="4437112"/>
              <a:ext cx="869156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则最大似然估计量的必要条件由</a:t>
              </a:r>
              <a:r>
                <a:rPr lang="en-US" altLang="zh-CN" sz="2800" dirty="0">
                  <a:solidFill>
                    <a:schemeClr val="tx1"/>
                  </a:solidFill>
                  <a:latin typeface="+mn-ea"/>
                </a:rPr>
                <a:t>S </a:t>
              </a:r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个构成的方程组：</a:t>
              </a:r>
            </a:p>
          </p:txBody>
        </p:sp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842" y="5312371"/>
              <a:ext cx="2447925" cy="65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559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最大似然估计</a:t>
            </a: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  <a:spcAft>
                <a:spcPct val="20000"/>
              </a:spcAft>
            </a:pPr>
            <a:r>
              <a:rPr lang="zh-CN" altLang="en-US" sz="2800" b="1" dirty="0" smtClean="0"/>
              <a:t>如果似然函数连续可导，存在最大值，且上述必要条件方程组有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唯一解</a:t>
            </a:r>
            <a:r>
              <a:rPr lang="zh-CN" altLang="en-US" sz="2800" b="1" dirty="0" smtClean="0"/>
              <a:t>，则其解就是最大似然估计量。</a:t>
            </a:r>
          </a:p>
          <a:p>
            <a:pPr eaLnBrk="1" hangingPunct="1">
              <a:lnSpc>
                <a:spcPct val="150000"/>
              </a:lnSpc>
              <a:spcAft>
                <a:spcPct val="20000"/>
              </a:spcAft>
            </a:pPr>
            <a:r>
              <a:rPr lang="zh-CN" altLang="en-US" sz="2800" b="1" dirty="0" smtClean="0"/>
              <a:t>如果必要条件有多解，则需从中求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似然函数最大者</a:t>
            </a:r>
          </a:p>
          <a:p>
            <a:pPr eaLnBrk="1" hangingPunct="1">
              <a:lnSpc>
                <a:spcPct val="150000"/>
              </a:lnSpc>
              <a:spcAft>
                <a:spcPct val="20000"/>
              </a:spcAft>
            </a:pPr>
            <a:r>
              <a:rPr lang="zh-CN" altLang="en-US" sz="2800" b="1" dirty="0" smtClean="0"/>
              <a:t>若不满足连续可导，则无一般性方法，用其它方法求最大（如：均匀分布的情况）</a:t>
            </a:r>
          </a:p>
        </p:txBody>
      </p:sp>
    </p:spTree>
    <p:extLst>
      <p:ext uri="{BB962C8B-B14F-4D97-AF65-F5344CB8AC3E}">
        <p14:creationId xmlns:p14="http://schemas.microsoft.com/office/powerpoint/2010/main" val="371109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4497363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引言</a:t>
            </a:r>
            <a:endParaRPr lang="en-US" altLang="zh-CN" sz="3200" b="1" dirty="0"/>
          </a:p>
          <a:p>
            <a:r>
              <a:rPr lang="zh-CN" altLang="en-US" sz="3200" b="1" dirty="0" smtClean="0"/>
              <a:t>参数估计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B0F0"/>
                </a:solidFill>
                <a:latin typeface="+mn-ea"/>
              </a:rPr>
              <a:t>   </a:t>
            </a:r>
            <a:r>
              <a:rPr lang="en-US" altLang="zh-CN" sz="2800" b="1" dirty="0" smtClean="0">
                <a:solidFill>
                  <a:srgbClr val="00B0F0"/>
                </a:solidFill>
                <a:latin typeface="+mn-ea"/>
              </a:rPr>
              <a:t>① </a:t>
            </a:r>
            <a:r>
              <a:rPr lang="zh-CN" altLang="en-US" sz="2800" b="1" dirty="0" smtClean="0">
                <a:solidFill>
                  <a:srgbClr val="00B0F0"/>
                </a:solidFill>
                <a:latin typeface="+mn-ea"/>
              </a:rPr>
              <a:t>最大似然参数估计</a:t>
            </a:r>
            <a:endParaRPr lang="en-US" altLang="zh-CN" sz="2800" b="1" dirty="0" smtClean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B0F0"/>
                </a:solidFill>
                <a:latin typeface="+mn-ea"/>
              </a:rPr>
              <a:t>   ② </a:t>
            </a:r>
            <a:r>
              <a:rPr lang="zh-CN" altLang="en-US" sz="2800" b="1" dirty="0" smtClean="0">
                <a:solidFill>
                  <a:srgbClr val="00B0F0"/>
                </a:solidFill>
                <a:latin typeface="+mn-ea"/>
              </a:rPr>
              <a:t>贝叶斯估计</a:t>
            </a:r>
            <a:endParaRPr lang="en-US" altLang="zh-CN" sz="2800" b="1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3200" b="1" dirty="0" smtClean="0"/>
              <a:t>非参数估计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B0F0"/>
                </a:solidFill>
                <a:latin typeface="+mn-ea"/>
              </a:rPr>
              <a:t>   </a:t>
            </a:r>
            <a:r>
              <a:rPr lang="en-US" altLang="zh-CN" sz="2800" b="1" dirty="0" smtClean="0">
                <a:solidFill>
                  <a:srgbClr val="00B0F0"/>
                </a:solidFill>
                <a:latin typeface="+mn-ea"/>
              </a:rPr>
              <a:t>① </a:t>
            </a:r>
            <a:r>
              <a:rPr lang="en-US" altLang="zh-CN" sz="2800" b="1" dirty="0" err="1" smtClean="0">
                <a:solidFill>
                  <a:srgbClr val="00B0F0"/>
                </a:solidFill>
                <a:latin typeface="+mn-ea"/>
              </a:rPr>
              <a:t>Parzen</a:t>
            </a:r>
            <a:r>
              <a:rPr lang="zh-CN" altLang="en-US" sz="2800" b="1" dirty="0" smtClean="0">
                <a:solidFill>
                  <a:srgbClr val="00B0F0"/>
                </a:solidFill>
                <a:latin typeface="+mn-ea"/>
              </a:rPr>
              <a:t>窗估计</a:t>
            </a:r>
            <a:endParaRPr lang="en-US" altLang="zh-CN" sz="2800" b="1" dirty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B0F0"/>
                </a:solidFill>
                <a:latin typeface="+mn-ea"/>
              </a:rPr>
              <a:t>   ② KNN</a:t>
            </a:r>
            <a:r>
              <a:rPr lang="zh-CN" altLang="en-US" sz="2800" b="1" dirty="0" smtClean="0">
                <a:solidFill>
                  <a:srgbClr val="00B0F0"/>
                </a:solidFill>
                <a:latin typeface="+mn-ea"/>
              </a:rPr>
              <a:t>近邻估计</a:t>
            </a:r>
            <a:endParaRPr lang="zh-CN" altLang="en-US" sz="2800" b="1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本章内容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最大似然估计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22463"/>
            <a:ext cx="4392613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5805488"/>
            <a:ext cx="48244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2"/>
                </a:solidFill>
              </a:rPr>
              <a:t>方程组没有唯一解的情况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740275" y="2605291"/>
            <a:ext cx="4224338" cy="3055957"/>
            <a:chOff x="4740275" y="2060575"/>
            <a:chExt cx="4224338" cy="305595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865688" y="2060575"/>
              <a:ext cx="33457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图中，</a:t>
              </a:r>
              <a:r>
                <a:rPr lang="en-US" altLang="zh-CN" sz="2800" dirty="0">
                  <a:solidFill>
                    <a:schemeClr val="tx1"/>
                  </a:solidFill>
                  <a:latin typeface="+mn-ea"/>
                </a:rPr>
                <a:t>a</a:t>
              </a:r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，</a:t>
              </a:r>
              <a:r>
                <a:rPr lang="en-US" altLang="zh-CN" sz="2800" dirty="0">
                  <a:solidFill>
                    <a:schemeClr val="tx1"/>
                  </a:solidFill>
                  <a:latin typeface="+mn-ea"/>
                </a:rPr>
                <a:t>b </a:t>
              </a:r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和</a:t>
              </a:r>
              <a:r>
                <a:rPr lang="en-US" altLang="zh-CN" sz="2800" i="1" dirty="0">
                  <a:solidFill>
                    <a:schemeClr val="tx1"/>
                  </a:solidFill>
                  <a:latin typeface="+mn-ea"/>
                </a:rPr>
                <a:t>θ</a:t>
              </a:r>
              <a:r>
                <a:rPr lang="zh-CN" altLang="en-US" sz="2800" dirty="0">
                  <a:solidFill>
                    <a:schemeClr val="tx1"/>
                  </a:solidFill>
                  <a:latin typeface="+mn-ea"/>
                </a:rPr>
                <a:t>均为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864100" y="2565400"/>
              <a:ext cx="23391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  <a:latin typeface="+mn-ea"/>
                </a:rPr>
                <a:t>方程（组）：</a:t>
              </a:r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525" y="3284538"/>
              <a:ext cx="2581275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740275" y="4162425"/>
              <a:ext cx="4224338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/>
            <a:p>
              <a:pPr algn="l">
                <a:lnSpc>
                  <a:spcPct val="100000"/>
                </a:lnSpc>
                <a:spcAft>
                  <a:spcPct val="20000"/>
                </a:spcAft>
              </a:pPr>
              <a:r>
                <a:rPr lang="zh-CN" altLang="en-US" sz="2800">
                  <a:solidFill>
                    <a:schemeClr val="tx1"/>
                  </a:solidFill>
                  <a:latin typeface="+mn-ea"/>
                </a:rPr>
                <a:t>的解。而只有</a:t>
              </a:r>
              <a:r>
                <a:rPr lang="en-US" altLang="zh-CN" sz="2800" i="1">
                  <a:solidFill>
                    <a:schemeClr val="tx1"/>
                  </a:solidFill>
                  <a:latin typeface="+mn-ea"/>
                </a:rPr>
                <a:t>θ</a:t>
              </a:r>
              <a:r>
                <a:rPr lang="zh-CN" altLang="en-US" sz="2800">
                  <a:solidFill>
                    <a:schemeClr val="tx1"/>
                  </a:solidFill>
                  <a:latin typeface="+mn-ea"/>
                </a:rPr>
                <a:t>点使得似然函数最大。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7306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最大似然估计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7950" y="1773238"/>
            <a:ext cx="8785225" cy="4710112"/>
            <a:chOff x="107950" y="1773238"/>
            <a:chExt cx="8785225" cy="4710112"/>
          </a:xfrm>
        </p:grpSpPr>
        <p:graphicFrame>
          <p:nvGraphicFramePr>
            <p:cNvPr id="5" name="Object 20"/>
            <p:cNvGraphicFramePr>
              <a:graphicFrameLocks noGrp="1" noChangeAspect="1"/>
            </p:cNvGraphicFramePr>
            <p:nvPr>
              <p:ph sz="half" idx="1"/>
              <p:extLst>
                <p:ext uri="{D42A27DB-BD31-4B8C-83A1-F6EECF244321}">
                  <p14:modId xmlns:p14="http://schemas.microsoft.com/office/powerpoint/2010/main" val="2609221744"/>
                </p:ext>
              </p:extLst>
            </p:nvPr>
          </p:nvGraphicFramePr>
          <p:xfrm>
            <a:off x="1839913" y="3811588"/>
            <a:ext cx="11176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7" name="Equation" r:id="rId3" imgW="1117440" imgH="380880" progId="Equation.DSMT4">
                    <p:embed/>
                  </p:oleObj>
                </mc:Choice>
                <mc:Fallback>
                  <p:oleObj name="Equation" r:id="rId3" imgW="111744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9913" y="3811588"/>
                          <a:ext cx="11176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4594415"/>
                </p:ext>
              </p:extLst>
            </p:nvPr>
          </p:nvGraphicFramePr>
          <p:xfrm>
            <a:off x="5149850" y="3068638"/>
            <a:ext cx="2803525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8" name="Equation" r:id="rId5" imgW="1206360" imgH="215640" progId="Equation.DSMT4">
                    <p:embed/>
                  </p:oleObj>
                </mc:Choice>
                <mc:Fallback>
                  <p:oleObj name="Equation" r:id="rId5" imgW="12063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9850" y="3068638"/>
                          <a:ext cx="2803525" cy="501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Picture 3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022850" y="1773238"/>
              <a:ext cx="3870325" cy="1190625"/>
            </a:xfrm>
            <a:prstGeom prst="rect">
              <a:avLst/>
            </a:prstGeom>
          </p:spPr>
        </p:pic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107950" y="2089150"/>
              <a:ext cx="4824413" cy="3140075"/>
              <a:chOff x="113" y="1316"/>
              <a:chExt cx="3039" cy="1978"/>
            </a:xfrm>
          </p:grpSpPr>
          <p:pic>
            <p:nvPicPr>
              <p:cNvPr id="9" name="Picture 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" y="1316"/>
                <a:ext cx="3039" cy="1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10" name="Object 15"/>
              <p:cNvGraphicFramePr>
                <a:graphicFrameLocks noChangeAspect="1"/>
              </p:cNvGraphicFramePr>
              <p:nvPr/>
            </p:nvGraphicFramePr>
            <p:xfrm>
              <a:off x="703" y="1434"/>
              <a:ext cx="2314" cy="8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9" name="Equation" r:id="rId9" imgW="1562040" imgH="596880" progId="Equation.DSMT4">
                      <p:embed/>
                    </p:oleObj>
                  </mc:Choice>
                  <mc:Fallback>
                    <p:oleObj name="Equation" r:id="rId9" imgW="1562040" imgH="596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3" y="1434"/>
                            <a:ext cx="2314" cy="8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95375" y="5445125"/>
              <a:ext cx="2684463" cy="433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 sz="2800">
                  <a:solidFill>
                    <a:schemeClr val="tx2"/>
                  </a:solidFill>
                </a:rPr>
                <a:t>均匀分布的情况</a:t>
              </a:r>
            </a:p>
          </p:txBody>
        </p:sp>
        <p:graphicFrame>
          <p:nvGraphicFramePr>
            <p:cNvPr id="12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7089383"/>
                </p:ext>
              </p:extLst>
            </p:nvPr>
          </p:nvGraphicFramePr>
          <p:xfrm>
            <a:off x="5357813" y="4786313"/>
            <a:ext cx="2971800" cy="938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0" name="Equation" r:id="rId11" imgW="1206360" imgH="380880" progId="Equation.DSMT4">
                    <p:embed/>
                  </p:oleObj>
                </mc:Choice>
                <mc:Fallback>
                  <p:oleObj name="Equation" r:id="rId11" imgW="120636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813" y="4786313"/>
                          <a:ext cx="2971800" cy="938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35"/>
            <p:cNvSpPr txBox="1">
              <a:spLocks noChangeArrowheads="1"/>
            </p:cNvSpPr>
            <p:nvPr/>
          </p:nvSpPr>
          <p:spPr bwMode="auto">
            <a:xfrm>
              <a:off x="5429250" y="6000750"/>
              <a:ext cx="2809875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hlink"/>
                  </a:solidFill>
                </a:rPr>
                <a:t>ML</a:t>
              </a:r>
              <a:r>
                <a:rPr lang="zh-CN" altLang="en-US">
                  <a:solidFill>
                    <a:schemeClr val="hlink"/>
                  </a:solidFill>
                </a:rPr>
                <a:t>无法求解！</a:t>
              </a:r>
            </a:p>
          </p:txBody>
        </p:sp>
        <p:graphicFrame>
          <p:nvGraphicFramePr>
            <p:cNvPr id="1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9954342"/>
                </p:ext>
              </p:extLst>
            </p:nvPr>
          </p:nvGraphicFramePr>
          <p:xfrm>
            <a:off x="5395913" y="3643313"/>
            <a:ext cx="2752725" cy="938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1" name="Equation" r:id="rId13" imgW="1117440" imgH="380880" progId="Equation.DSMT4">
                    <p:embed/>
                  </p:oleObj>
                </mc:Choice>
                <mc:Fallback>
                  <p:oleObj name="Equation" r:id="rId13" imgW="111744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913" y="3643313"/>
                          <a:ext cx="2752725" cy="938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16089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324544" y="1569144"/>
            <a:ext cx="6983413" cy="624806"/>
            <a:chOff x="-324544" y="1569144"/>
            <a:chExt cx="6983413" cy="624806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-324544" y="1569144"/>
              <a:ext cx="698341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/>
            <a:p>
              <a:pPr>
                <a:lnSpc>
                  <a:spcPct val="10000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Char char="v"/>
              </a:pPr>
              <a:r>
                <a:rPr lang="zh-CN" altLang="en-US" sz="2800" dirty="0">
                  <a:solidFill>
                    <a:schemeClr val="tx2"/>
                  </a:solidFill>
                </a:rPr>
                <a:t>正态分布情况：</a:t>
              </a:r>
              <a:r>
                <a:rPr lang="zh-CN" altLang="en-US" sz="2800" dirty="0">
                  <a:solidFill>
                    <a:schemeClr val="tx1"/>
                  </a:solidFill>
                </a:rPr>
                <a:t>仅参数           </a:t>
              </a:r>
              <a:r>
                <a:rPr lang="zh-CN" altLang="en-US" sz="2800" dirty="0" smtClean="0">
                  <a:solidFill>
                    <a:schemeClr val="tx1"/>
                  </a:solidFill>
                </a:rPr>
                <a:t>   未知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5" name="Object 4"/>
            <p:cNvGraphicFramePr>
              <a:graphicFrameLocks noGrp="1" noChangeAspect="1"/>
            </p:cNvGraphicFramePr>
            <p:nvPr>
              <p:ph sz="half" idx="4294967295"/>
              <p:extLst>
                <p:ext uri="{D42A27DB-BD31-4B8C-83A1-F6EECF244321}">
                  <p14:modId xmlns:p14="http://schemas.microsoft.com/office/powerpoint/2010/main" val="1345381702"/>
                </p:ext>
              </p:extLst>
            </p:nvPr>
          </p:nvGraphicFramePr>
          <p:xfrm>
            <a:off x="4283968" y="1628800"/>
            <a:ext cx="1009650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2" name="Equation" r:id="rId3" imgW="317160" imgH="177480" progId="Equation.DSMT4">
                    <p:embed/>
                  </p:oleObj>
                </mc:Choice>
                <mc:Fallback>
                  <p:oleObj name="Equation" r:id="rId3" imgW="3171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8" y="1628800"/>
                          <a:ext cx="1009650" cy="565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920532"/>
              </p:ext>
            </p:extLst>
          </p:nvPr>
        </p:nvGraphicFramePr>
        <p:xfrm>
          <a:off x="467617" y="5354394"/>
          <a:ext cx="83645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Equation" r:id="rId5" imgW="4051080" imgH="431640" progId="Equation.DSMT4">
                  <p:embed/>
                </p:oleObj>
              </mc:Choice>
              <mc:Fallback>
                <p:oleObj name="Equation" r:id="rId5" imgW="4051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17" y="5354394"/>
                        <a:ext cx="83645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178692" y="2479431"/>
            <a:ext cx="8713788" cy="2022475"/>
            <a:chOff x="158" y="1562"/>
            <a:chExt cx="5489" cy="1274"/>
          </a:xfrm>
        </p:grpSpPr>
        <p:graphicFrame>
          <p:nvGraphicFramePr>
            <p:cNvPr id="8" name="Object 14"/>
            <p:cNvGraphicFramePr>
              <a:graphicFrameLocks noChangeAspect="1"/>
            </p:cNvGraphicFramePr>
            <p:nvPr/>
          </p:nvGraphicFramePr>
          <p:xfrm>
            <a:off x="158" y="2312"/>
            <a:ext cx="5489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4" name="Equation" r:id="rId7" imgW="4127400" imgH="393480" progId="Equation.DSMT4">
                    <p:embed/>
                  </p:oleObj>
                </mc:Choice>
                <mc:Fallback>
                  <p:oleObj name="Equation" r:id="rId7" imgW="41274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2312"/>
                          <a:ext cx="5489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6"/>
            <p:cNvGraphicFramePr>
              <a:graphicFrameLocks noChangeAspect="1"/>
            </p:cNvGraphicFramePr>
            <p:nvPr/>
          </p:nvGraphicFramePr>
          <p:xfrm>
            <a:off x="431" y="1562"/>
            <a:ext cx="4944" cy="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5" name="Equation" r:id="rId9" imgW="3784320" imgH="558720" progId="Equation.DSMT4">
                    <p:embed/>
                  </p:oleObj>
                </mc:Choice>
                <mc:Fallback>
                  <p:oleObj name="Equation" r:id="rId9" imgW="3784320" imgH="558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562"/>
                          <a:ext cx="4944" cy="7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396180" y="4705106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</a:rPr>
              <a:t>对</a:t>
            </a:r>
            <a:r>
              <a:rPr lang="el-GR" altLang="zh-CN" sz="2800" i="1">
                <a:solidFill>
                  <a:schemeClr val="tx1"/>
                </a:solidFill>
                <a:latin typeface="宋体" pitchFamily="2" charset="-122"/>
              </a:rPr>
              <a:t>μ</a:t>
            </a:r>
            <a:r>
              <a:rPr lang="zh-CN" altLang="en-US" sz="2800">
                <a:solidFill>
                  <a:schemeClr val="tx1"/>
                </a:solidFill>
              </a:rPr>
              <a:t>求导：</a:t>
            </a:r>
            <a:endParaRPr lang="el-GR" altLang="zh-CN" sz="2800">
              <a:solidFill>
                <a:schemeClr val="tx1"/>
              </a:solidFill>
            </a:endParaRPr>
          </a:p>
        </p:txBody>
      </p: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最大似然估计</a:t>
            </a:r>
          </a:p>
        </p:txBody>
      </p:sp>
    </p:spTree>
    <p:extLst>
      <p:ext uri="{BB962C8B-B14F-4D97-AF65-F5344CB8AC3E}">
        <p14:creationId xmlns:p14="http://schemas.microsoft.com/office/powerpoint/2010/main" val="106167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最大似然估计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68313" y="1819275"/>
            <a:ext cx="8316912" cy="4160857"/>
            <a:chOff x="468313" y="1819275"/>
            <a:chExt cx="8316912" cy="4160857"/>
          </a:xfrm>
        </p:grpSpPr>
        <p:graphicFrame>
          <p:nvGraphicFramePr>
            <p:cNvPr id="5" name="Object 7"/>
            <p:cNvGraphicFramePr>
              <a:graphicFrameLocks noGrp="1" noChangeAspect="1"/>
            </p:cNvGraphicFramePr>
            <p:nvPr>
              <p:ph sz="half" idx="1"/>
              <p:extLst>
                <p:ext uri="{D42A27DB-BD31-4B8C-83A1-F6EECF244321}">
                  <p14:modId xmlns:p14="http://schemas.microsoft.com/office/powerpoint/2010/main" val="1342062200"/>
                </p:ext>
              </p:extLst>
            </p:nvPr>
          </p:nvGraphicFramePr>
          <p:xfrm>
            <a:off x="1835150" y="2132856"/>
            <a:ext cx="5472113" cy="1120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" name="Equation" r:id="rId3" imgW="2108160" imgH="431640" progId="Equation.DSMT4">
                    <p:embed/>
                  </p:oleObj>
                </mc:Choice>
                <mc:Fallback>
                  <p:oleObj name="Equation" r:id="rId3" imgW="21081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150" y="2132856"/>
                          <a:ext cx="5472113" cy="1120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827584" y="1819275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令：</a:t>
              </a: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828204" y="3692525"/>
              <a:ext cx="10795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得：</a:t>
              </a:r>
            </a:p>
          </p:txBody>
        </p:sp>
        <p:graphicFrame>
          <p:nvGraphicFramePr>
            <p:cNvPr id="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0960321"/>
                </p:ext>
              </p:extLst>
            </p:nvPr>
          </p:nvGraphicFramePr>
          <p:xfrm>
            <a:off x="3276600" y="3717032"/>
            <a:ext cx="2305050" cy="993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7" name="Equation" r:id="rId5" imgW="1002960" imgH="431640" progId="Equation.DSMT4">
                    <p:embed/>
                  </p:oleObj>
                </mc:Choice>
                <mc:Fallback>
                  <p:oleObj name="Equation" r:id="rId5" imgW="10029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3717032"/>
                          <a:ext cx="2305050" cy="993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468313" y="5026025"/>
              <a:ext cx="8316912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Aft>
                  <a:spcPct val="20000"/>
                </a:spcAft>
              </a:pPr>
              <a:r>
                <a:rPr lang="zh-CN" altLang="en-US" sz="2800" dirty="0">
                  <a:solidFill>
                    <a:schemeClr val="tx2"/>
                  </a:solidFill>
                  <a:latin typeface="+mn-ea"/>
                  <a:ea typeface="+mn-ea"/>
                </a:rPr>
                <a:t>结论：</a:t>
              </a:r>
              <a:r>
                <a:rPr lang="el-GR" altLang="zh-CN" sz="2800" i="1" dirty="0">
                  <a:solidFill>
                    <a:schemeClr val="hlink"/>
                  </a:solidFill>
                  <a:latin typeface="+mn-ea"/>
                  <a:ea typeface="+mn-ea"/>
                </a:rPr>
                <a:t>μ</a:t>
              </a:r>
              <a:r>
                <a:rPr lang="en-US" altLang="zh-CN" sz="2800" dirty="0">
                  <a:solidFill>
                    <a:schemeClr val="hlink"/>
                  </a:solidFill>
                  <a:latin typeface="+mn-ea"/>
                  <a:ea typeface="+mn-ea"/>
                </a:rPr>
                <a:t> </a:t>
              </a:r>
              <a:r>
                <a:rPr lang="zh-CN" altLang="en-US" sz="2800" dirty="0">
                  <a:solidFill>
                    <a:schemeClr val="hlink"/>
                  </a:solidFill>
                  <a:latin typeface="+mn-ea"/>
                  <a:ea typeface="+mn-ea"/>
                </a:rPr>
                <a:t>的最大似然估计值为样本集合中所有样本的均值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1275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最大似然估计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63038" y="1302849"/>
            <a:ext cx="7609363" cy="4702092"/>
            <a:chOff x="563038" y="1302849"/>
            <a:chExt cx="7609363" cy="4702092"/>
          </a:xfrm>
        </p:grpSpPr>
        <p:graphicFrame>
          <p:nvGraphicFramePr>
            <p:cNvPr id="6" name="Object 18"/>
            <p:cNvGraphicFramePr>
              <a:graphicFrameLocks noGrp="1" noChangeAspect="1"/>
            </p:cNvGraphicFramePr>
            <p:nvPr>
              <p:ph sz="quarter" idx="4294967295"/>
              <p:extLst>
                <p:ext uri="{D42A27DB-BD31-4B8C-83A1-F6EECF244321}">
                  <p14:modId xmlns:p14="http://schemas.microsoft.com/office/powerpoint/2010/main" val="1063423174"/>
                </p:ext>
              </p:extLst>
            </p:nvPr>
          </p:nvGraphicFramePr>
          <p:xfrm>
            <a:off x="2278348" y="3140968"/>
            <a:ext cx="5400675" cy="1055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0" name="Equation" r:id="rId3" imgW="2857320" imgH="558720" progId="Equation.DSMT4">
                    <p:embed/>
                  </p:oleObj>
                </mc:Choice>
                <mc:Fallback>
                  <p:oleObj name="Equation" r:id="rId3" imgW="2857320" imgH="558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8348" y="3140968"/>
                          <a:ext cx="5400675" cy="1055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" name="组合 13"/>
            <p:cNvGrpSpPr/>
            <p:nvPr/>
          </p:nvGrpSpPr>
          <p:grpSpPr>
            <a:xfrm>
              <a:off x="563038" y="1302849"/>
              <a:ext cx="6304931" cy="657225"/>
              <a:chOff x="563038" y="1302849"/>
              <a:chExt cx="6304931" cy="657225"/>
            </a:xfrm>
          </p:grpSpPr>
          <p:graphicFrame>
            <p:nvGraphicFramePr>
              <p:cNvPr id="5" name="Object 4"/>
              <p:cNvGraphicFramePr>
                <a:graphicFrameLocks noGrp="1" noChangeAspect="1"/>
              </p:cNvGraphicFramePr>
              <p:nvPr>
                <p:ph sz="half" idx="4294967295"/>
                <p:extLst>
                  <p:ext uri="{D42A27DB-BD31-4B8C-83A1-F6EECF244321}">
                    <p14:modId xmlns:p14="http://schemas.microsoft.com/office/powerpoint/2010/main" val="3973993838"/>
                  </p:ext>
                </p:extLst>
              </p:nvPr>
            </p:nvGraphicFramePr>
            <p:xfrm>
              <a:off x="4059238" y="1302849"/>
              <a:ext cx="1622425" cy="657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61" name="Equation" r:id="rId5" imgW="533160" imgH="215640" progId="Equation.DSMT4">
                      <p:embed/>
                    </p:oleObj>
                  </mc:Choice>
                  <mc:Fallback>
                    <p:oleObj name="Equation" r:id="rId5" imgW="533160" imgH="215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238" y="1302849"/>
                            <a:ext cx="1622425" cy="657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563038" y="1369852"/>
                <a:ext cx="630493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mpd="thinThick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Ctr="1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v"/>
                </a:pPr>
                <a:r>
                  <a:rPr lang="zh-CN" altLang="en-US" sz="2800" dirty="0">
                    <a:solidFill>
                      <a:schemeClr val="tx2"/>
                    </a:solidFill>
                  </a:rPr>
                  <a:t>正态分布情况：参数               </a:t>
                </a:r>
                <a:r>
                  <a:rPr lang="zh-CN" altLang="en-US" sz="2800" dirty="0" smtClean="0">
                    <a:solidFill>
                      <a:schemeClr val="tx2"/>
                    </a:solidFill>
                  </a:rPr>
                  <a:t>     </a:t>
                </a:r>
                <a:r>
                  <a:rPr lang="zh-CN" altLang="en-US" sz="2800" dirty="0">
                    <a:solidFill>
                      <a:schemeClr val="tx2"/>
                    </a:solidFill>
                  </a:rPr>
                  <a:t>均未知</a:t>
                </a:r>
              </a:p>
            </p:txBody>
          </p:sp>
        </p:grp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563038" y="2180048"/>
              <a:ext cx="305724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 sz="2800" dirty="0">
                  <a:solidFill>
                    <a:schemeClr val="hlink"/>
                  </a:solidFill>
                  <a:ea typeface="隶书" pitchFamily="49" charset="-122"/>
                </a:rPr>
                <a:t>一元正态分布时：</a:t>
              </a:r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2276872"/>
              <a:ext cx="4608513" cy="56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684213" y="4355856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</a:rPr>
                <a:t>样本集：</a:t>
              </a:r>
            </a:p>
          </p:txBody>
        </p:sp>
        <p:sp>
          <p:nvSpPr>
            <p:cNvPr id="11" name="Rectangle 23"/>
            <p:cNvSpPr>
              <a:spLocks noChangeArrowheads="1"/>
            </p:cNvSpPr>
            <p:nvPr/>
          </p:nvSpPr>
          <p:spPr bwMode="auto">
            <a:xfrm>
              <a:off x="595313" y="5290894"/>
              <a:ext cx="26981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</a:rPr>
                <a:t>对数似然函数：</a:t>
              </a:r>
            </a:p>
          </p:txBody>
        </p:sp>
        <p:pic>
          <p:nvPicPr>
            <p:cNvPr id="12" name="Picture 2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475" y="5100066"/>
              <a:ext cx="4038600" cy="90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4355856"/>
              <a:ext cx="245745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9015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最大似然估计</a:t>
            </a: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544464"/>
            <a:ext cx="5062463" cy="660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最大似然估计     满足方程：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208" y="1573284"/>
            <a:ext cx="228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1035050" y="2204864"/>
            <a:ext cx="6456363" cy="3890963"/>
            <a:chOff x="1035050" y="2204864"/>
            <a:chExt cx="6456363" cy="3890963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775" y="2204864"/>
              <a:ext cx="4229100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3141489"/>
              <a:ext cx="5295900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7"/>
            <p:cNvSpPr>
              <a:spLocks noRot="1" noChangeArrowheads="1"/>
            </p:cNvSpPr>
            <p:nvPr/>
          </p:nvSpPr>
          <p:spPr bwMode="auto">
            <a:xfrm>
              <a:off x="1035050" y="3357389"/>
              <a:ext cx="1016000" cy="66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0000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2800" dirty="0">
                  <a:solidFill>
                    <a:schemeClr val="tx1"/>
                  </a:solidFill>
                </a:rPr>
                <a:t>而：</a:t>
              </a:r>
            </a:p>
          </p:txBody>
        </p:sp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3" r="3139"/>
            <a:stretch>
              <a:fillRect/>
            </a:stretch>
          </p:blipFill>
          <p:spPr bwMode="auto">
            <a:xfrm>
              <a:off x="2219325" y="4152727"/>
              <a:ext cx="5272088" cy="194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5364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79400" y="1628800"/>
            <a:ext cx="8562975" cy="4187825"/>
            <a:chOff x="279400" y="1905000"/>
            <a:chExt cx="8562975" cy="4187825"/>
          </a:xfrm>
        </p:grpSpPr>
        <p:sp>
          <p:nvSpPr>
            <p:cNvPr id="4" name="Rectangle 3"/>
            <p:cNvSpPr txBox="1">
              <a:spLocks noRot="1" noChangeArrowheads="1"/>
            </p:cNvSpPr>
            <p:nvPr/>
          </p:nvSpPr>
          <p:spPr>
            <a:xfrm>
              <a:off x="301625" y="1905000"/>
              <a:ext cx="8540750" cy="5873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74320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6263" indent="-27432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55663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46304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itchFamily="18" charset="2"/>
                <a:buChar char="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783080" indent="-228600" algn="l" defTabSz="914400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103120" indent="-228600" algn="l" defTabSz="914400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423160" indent="-228600" algn="l" defTabSz="914400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743200" indent="-228600" algn="l" defTabSz="914400" rtl="0" eaLnBrk="1" latinLnBrk="0" hangingPunct="1">
                <a:spcBef>
                  <a:spcPts val="384"/>
                </a:spcBef>
                <a:buClr>
                  <a:schemeClr val="accent1"/>
                </a:buClr>
                <a:buFont typeface="Symbol" pitchFamily="18" charset="2"/>
                <a:buChar char="*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zh-CN" altLang="en-US" sz="2800" b="1" dirty="0" smtClean="0"/>
                <a:t>于是，有方程组：</a:t>
              </a:r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875" y="2565400"/>
              <a:ext cx="3990975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>
              <a:spLocks noRot="1" noChangeArrowheads="1"/>
            </p:cNvSpPr>
            <p:nvPr/>
          </p:nvSpPr>
          <p:spPr bwMode="auto">
            <a:xfrm>
              <a:off x="279400" y="4508500"/>
              <a:ext cx="8540750" cy="58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l">
                <a:lnSpc>
                  <a:spcPct val="10000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zh-CN" altLang="en-US" sz="2800">
                  <a:solidFill>
                    <a:schemeClr val="tx1"/>
                  </a:solidFill>
                </a:rPr>
                <a:t>解得：</a:t>
              </a:r>
            </a:p>
          </p:txBody>
        </p:sp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813" y="5157788"/>
              <a:ext cx="2314575" cy="88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4213" y="5149850"/>
              <a:ext cx="3390900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最大似然估计</a:t>
            </a:r>
          </a:p>
        </p:txBody>
      </p:sp>
    </p:spTree>
    <p:extLst>
      <p:ext uri="{BB962C8B-B14F-4D97-AF65-F5344CB8AC3E}">
        <p14:creationId xmlns:p14="http://schemas.microsoft.com/office/powerpoint/2010/main" val="4192876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最大似然估计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301625" y="1628800"/>
            <a:ext cx="4194175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hlink"/>
                </a:solidFill>
                <a:latin typeface="+mn-ea"/>
              </a:rPr>
              <a:t>d</a:t>
            </a:r>
            <a:r>
              <a:rPr lang="zh-CN" altLang="en-US" sz="2800" b="1" dirty="0" smtClean="0">
                <a:solidFill>
                  <a:schemeClr val="hlink"/>
                </a:solidFill>
                <a:latin typeface="+mn-ea"/>
              </a:rPr>
              <a:t>元正态分布时：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971550" y="2492896"/>
            <a:ext cx="7704138" cy="2476500"/>
            <a:chOff x="971550" y="2492896"/>
            <a:chExt cx="7704138" cy="2476500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518675"/>
                </p:ext>
              </p:extLst>
            </p:nvPr>
          </p:nvGraphicFramePr>
          <p:xfrm>
            <a:off x="971550" y="3861321"/>
            <a:ext cx="4359275" cy="1108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4" name="Equation" r:id="rId3" imgW="1701720" imgH="431640" progId="Equation.DSMT4">
                    <p:embed/>
                  </p:oleObj>
                </mc:Choice>
                <mc:Fallback>
                  <p:oleObj name="Equation" r:id="rId3" imgW="17017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550" y="3861321"/>
                          <a:ext cx="4359275" cy="1108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8659778"/>
                </p:ext>
              </p:extLst>
            </p:nvPr>
          </p:nvGraphicFramePr>
          <p:xfrm>
            <a:off x="1043608" y="2492896"/>
            <a:ext cx="1617662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5" name="Equation" r:id="rId5" imgW="787320" imgH="431640" progId="Equation.DSMT4">
                    <p:embed/>
                  </p:oleObj>
                </mc:Choice>
                <mc:Fallback>
                  <p:oleObj name="Equation" r:id="rId5" imgW="7873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2492896"/>
                          <a:ext cx="1617662" cy="885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24175" y="2781821"/>
              <a:ext cx="324802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+mn-ea"/>
                </a:rPr>
                <a:t>（样本的算术平均）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5573713" y="4293121"/>
              <a:ext cx="31019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/>
            <a:p>
              <a:r>
                <a:rPr kumimoji="1" lang="zh-CN" altLang="en-US" sz="2800">
                  <a:solidFill>
                    <a:schemeClr val="tx1"/>
                  </a:solidFill>
                  <a:latin typeface="+mn-ea"/>
                </a:rPr>
                <a:t>（矩阵的算术平均）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327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最大似然估计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301625" y="1484784"/>
            <a:ext cx="4194175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无偏估计</a:t>
            </a:r>
            <a:r>
              <a:rPr lang="zh-CN" altLang="en-US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：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-36665" y="1772816"/>
            <a:ext cx="8313984" cy="4680520"/>
            <a:chOff x="-36665" y="1772816"/>
            <a:chExt cx="8313984" cy="4680520"/>
          </a:xfrm>
        </p:grpSpPr>
        <p:graphicFrame>
          <p:nvGraphicFramePr>
            <p:cNvPr id="6" name="Object 4"/>
            <p:cNvGraphicFramePr>
              <a:graphicFrameLocks noGrp="1" noChangeAspect="1"/>
            </p:cNvGraphicFramePr>
            <p:nvPr>
              <p:ph sz="quarter" idx="4294967295"/>
              <p:extLst>
                <p:ext uri="{D42A27DB-BD31-4B8C-83A1-F6EECF244321}">
                  <p14:modId xmlns:p14="http://schemas.microsoft.com/office/powerpoint/2010/main" val="3745386084"/>
                </p:ext>
              </p:extLst>
            </p:nvPr>
          </p:nvGraphicFramePr>
          <p:xfrm>
            <a:off x="3563888" y="1772816"/>
            <a:ext cx="1369318" cy="605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6" name="Equation" r:id="rId4" imgW="545760" imgH="241200" progId="Equation.DSMT4">
                    <p:embed/>
                  </p:oleObj>
                </mc:Choice>
                <mc:Fallback>
                  <p:oleObj name="Equation" r:id="rId4" imgW="5457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1772816"/>
                          <a:ext cx="1369318" cy="605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4925" y="2601915"/>
              <a:ext cx="5224464" cy="530225"/>
              <a:chOff x="81" y="1746"/>
              <a:chExt cx="3291" cy="334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81" y="1750"/>
                <a:ext cx="329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mpd="thinThick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Ctr="1">
                <a:spAutoFit/>
              </a:bodyPr>
              <a:lstStyle/>
              <a:p>
                <a:pPr lvl="1">
                  <a:lnSpc>
                    <a:spcPct val="100000"/>
                  </a:lnSpc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"/>
                </a:pPr>
                <a:r>
                  <a:rPr lang="en-US" altLang="zh-CN" sz="2800" dirty="0">
                    <a:solidFill>
                      <a:srgbClr val="99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800" dirty="0" smtClean="0">
                    <a:solidFill>
                      <a:srgbClr val="99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 smtClean="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800" dirty="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ML</a:t>
                </a:r>
                <a:r>
                  <a:rPr lang="zh-CN" altLang="en-US" sz="2800" dirty="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估计是无偏估计</a:t>
                </a:r>
              </a:p>
            </p:txBody>
          </p:sp>
          <p:graphicFrame>
            <p:nvGraphicFramePr>
              <p:cNvPr id="9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44594"/>
                  </p:ext>
                </p:extLst>
              </p:nvPr>
            </p:nvGraphicFramePr>
            <p:xfrm>
              <a:off x="852" y="1746"/>
              <a:ext cx="251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07" name="Equation" r:id="rId6" imgW="152280" imgH="203040" progId="Equation.DSMT4">
                      <p:embed/>
                    </p:oleObj>
                  </mc:Choice>
                  <mc:Fallback>
                    <p:oleObj name="Equation" r:id="rId6" imgW="1522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2" y="1746"/>
                            <a:ext cx="251" cy="3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5598545"/>
                </p:ext>
              </p:extLst>
            </p:nvPr>
          </p:nvGraphicFramePr>
          <p:xfrm>
            <a:off x="2843213" y="3213100"/>
            <a:ext cx="3036887" cy="935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8" name="Equation" r:id="rId8" imgW="1485720" imgH="457200" progId="Equation.DSMT4">
                    <p:embed/>
                  </p:oleObj>
                </mc:Choice>
                <mc:Fallback>
                  <p:oleObj name="Equation" r:id="rId8" imgW="148572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213" y="3213100"/>
                          <a:ext cx="3036887" cy="935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-36665" y="4149080"/>
              <a:ext cx="8097838" cy="523876"/>
              <a:chOff x="-11" y="2931"/>
              <a:chExt cx="5101" cy="330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-11" y="2931"/>
                <a:ext cx="510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mpd="thinThick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Ctr="1">
                <a:spAutoFit/>
              </a:bodyPr>
              <a:lstStyle/>
              <a:p>
                <a:pPr lvl="1">
                  <a:lnSpc>
                    <a:spcPct val="100000"/>
                  </a:lnSpc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"/>
                </a:pPr>
                <a:r>
                  <a:rPr lang="en-US" altLang="zh-CN" sz="2800" dirty="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2800" dirty="0" smtClean="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dirty="0" smtClean="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800" dirty="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ML</a:t>
                </a:r>
                <a:r>
                  <a:rPr lang="zh-CN" altLang="en-US" sz="2800" dirty="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估计是有偏估计，是渐近无偏估计</a:t>
                </a:r>
                <a:endParaRPr lang="en-US" altLang="en-US" sz="2800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3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9880715"/>
                  </p:ext>
                </p:extLst>
              </p:nvPr>
            </p:nvGraphicFramePr>
            <p:xfrm>
              <a:off x="807" y="2946"/>
              <a:ext cx="271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09" name="Equation" r:id="rId10" imgW="203040" imgH="203040" progId="Equation.DSMT4">
                      <p:embed/>
                    </p:oleObj>
                  </mc:Choice>
                  <mc:Fallback>
                    <p:oleObj name="Equation" r:id="rId10" imgW="20304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7" y="2946"/>
                            <a:ext cx="271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339325"/>
                </p:ext>
              </p:extLst>
            </p:nvPr>
          </p:nvGraphicFramePr>
          <p:xfrm>
            <a:off x="1692275" y="4724400"/>
            <a:ext cx="6010275" cy="928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0" name="Equation" r:id="rId12" imgW="2793960" imgH="431640" progId="Equation.DSMT4">
                    <p:embed/>
                  </p:oleObj>
                </mc:Choice>
                <mc:Fallback>
                  <p:oleObj name="Equation" r:id="rId12" imgW="27939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75" y="4724400"/>
                          <a:ext cx="6010275" cy="928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647700" y="5805488"/>
              <a:ext cx="27238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但当</a:t>
              </a:r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n-&gt;∞</a:t>
              </a:r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时：</a:t>
              </a:r>
            </a:p>
          </p:txBody>
        </p:sp>
        <p:graphicFrame>
          <p:nvGraphicFramePr>
            <p:cNvPr id="1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5068471"/>
                </p:ext>
              </p:extLst>
            </p:nvPr>
          </p:nvGraphicFramePr>
          <p:xfrm>
            <a:off x="3419475" y="5846911"/>
            <a:ext cx="1150938" cy="60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1" name="Equation" r:id="rId14" imgW="482400" imgH="253800" progId="Equation.DSMT4">
                    <p:embed/>
                  </p:oleObj>
                </mc:Choice>
                <mc:Fallback>
                  <p:oleObj name="Equation" r:id="rId14" imgW="4824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475" y="5846911"/>
                          <a:ext cx="1150938" cy="606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cmpd="thinThick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5220072" y="5876925"/>
              <a:ext cx="305724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——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渐近无偏估计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5966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最大似然估计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289012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总结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2132856"/>
            <a:ext cx="7920880" cy="3496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9900CC"/>
                </a:solidFill>
              </a:rPr>
              <a:t> </a:t>
            </a:r>
            <a:r>
              <a:rPr lang="zh-CN" altLang="en-US" sz="2800" b="1" dirty="0" smtClean="0"/>
              <a:t>简单性</a:t>
            </a:r>
          </a:p>
          <a:p>
            <a:pPr marL="914400" lvl="1" indent="-4572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 收敛性：无偏或者渐近无偏</a:t>
            </a:r>
          </a:p>
          <a:p>
            <a:pPr marL="914400" lvl="1" indent="-457200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如果假设的类条件概率模型                     正确，则通常能获得较好的结果。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但果假设模型出现偏差，将导致非常差的估计结果。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077940"/>
              </p:ext>
            </p:extLst>
          </p:nvPr>
        </p:nvGraphicFramePr>
        <p:xfrm>
          <a:off x="6012160" y="3717032"/>
          <a:ext cx="1612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3" imgW="723586" imgH="279279" progId="Equation.DSMT4">
                  <p:embed/>
                </p:oleObj>
              </mc:Choice>
              <mc:Fallback>
                <p:oleObj name="Equation" r:id="rId3" imgW="723586" imgH="27927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3717032"/>
                        <a:ext cx="1612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424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引言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55576" y="1844824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000066"/>
                </a:solidFill>
                <a:ea typeface="隶书" pitchFamily="49" charset="-122"/>
              </a:rPr>
              <a:t>贝叶斯决策要事先知道两种知识：</a:t>
            </a:r>
          </a:p>
          <a:p>
            <a:pPr lvl="1" eaLnBrk="1" hangingPunct="1"/>
            <a:r>
              <a:rPr lang="zh-CN" altLang="en-US" sz="3200" b="1" dirty="0" smtClean="0"/>
              <a:t> </a:t>
            </a:r>
            <a:r>
              <a:rPr lang="zh-CN" altLang="en-US" sz="3200" b="1" dirty="0" smtClean="0">
                <a:solidFill>
                  <a:schemeClr val="hlink"/>
                </a:solidFill>
              </a:rPr>
              <a:t>各类的先验概率</a:t>
            </a:r>
          </a:p>
          <a:p>
            <a:pPr lvl="1" eaLnBrk="1" hangingPunct="1"/>
            <a:r>
              <a:rPr lang="zh-CN" altLang="en-US" sz="3200" b="1" dirty="0" smtClean="0">
                <a:solidFill>
                  <a:schemeClr val="hlink"/>
                </a:solidFill>
              </a:rPr>
              <a:t> 特征向量的类条件概率密度</a:t>
            </a:r>
          </a:p>
          <a:p>
            <a:pPr eaLnBrk="1" hangingPunct="1"/>
            <a:r>
              <a:rPr lang="zh-CN" altLang="en-US" sz="3200" b="1" dirty="0" smtClean="0">
                <a:solidFill>
                  <a:srgbClr val="000066"/>
                </a:solidFill>
                <a:ea typeface="隶书" pitchFamily="49" charset="-122"/>
              </a:rPr>
              <a:t>实际问题：</a:t>
            </a:r>
          </a:p>
          <a:p>
            <a:pPr lvl="1" eaLnBrk="1" hangingPunct="1"/>
            <a:r>
              <a:rPr lang="zh-CN" altLang="en-US" sz="3200" b="1" dirty="0" smtClean="0"/>
              <a:t>已知一定数目的样本，对未知样本分类（设计分类器）</a:t>
            </a:r>
          </a:p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</a:rPr>
              <a:t>怎么办？</a:t>
            </a:r>
          </a:p>
        </p:txBody>
      </p:sp>
    </p:spTree>
    <p:extLst>
      <p:ext uri="{BB962C8B-B14F-4D97-AF65-F5344CB8AC3E}">
        <p14:creationId xmlns:p14="http://schemas.microsoft.com/office/powerpoint/2010/main" val="2614200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2132856"/>
            <a:ext cx="7632848" cy="34506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）样本来自类别为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的各类中，并不知道具体类别；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）每类的先验概率                               已知；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）每类条件概率密度的形式                                          已知；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）未知的仅是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个参数向量                       的值。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监督最大似然估计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496377"/>
              </p:ext>
            </p:extLst>
          </p:nvPr>
        </p:nvGraphicFramePr>
        <p:xfrm>
          <a:off x="4355976" y="2924944"/>
          <a:ext cx="1845679" cy="398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8" name="Equation" r:id="rId3" imgW="1117440" imgH="241200" progId="Equation.DSMT4">
                  <p:embed/>
                </p:oleObj>
              </mc:Choice>
              <mc:Fallback>
                <p:oleObj name="Equation" r:id="rId3" imgW="1117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5976" y="2924944"/>
                        <a:ext cx="1845679" cy="398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786386"/>
              </p:ext>
            </p:extLst>
          </p:nvPr>
        </p:nvGraphicFramePr>
        <p:xfrm>
          <a:off x="5436096" y="3501008"/>
          <a:ext cx="2912431" cy="457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Equation" r:id="rId5" imgW="1536480" imgH="241200" progId="Equation.DSMT4">
                  <p:embed/>
                </p:oleObj>
              </mc:Choice>
              <mc:Fallback>
                <p:oleObj name="Equation" r:id="rId5" imgW="1536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6096" y="3501008"/>
                        <a:ext cx="2912431" cy="457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136560"/>
              </p:ext>
            </p:extLst>
          </p:nvPr>
        </p:nvGraphicFramePr>
        <p:xfrm>
          <a:off x="5436096" y="4653136"/>
          <a:ext cx="1296144" cy="403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0" name="Equation" r:id="rId7" imgW="774360" imgH="241200" progId="Equation.DSMT4">
                  <p:embed/>
                </p:oleObj>
              </mc:Choice>
              <mc:Fallback>
                <p:oleObj name="Equation" r:id="rId7" imgW="774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6096" y="4653136"/>
                        <a:ext cx="1296144" cy="403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3568" y="1628800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假设条件：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65935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右箭头标注 11"/>
          <p:cNvSpPr/>
          <p:nvPr/>
        </p:nvSpPr>
        <p:spPr>
          <a:xfrm>
            <a:off x="107504" y="3356992"/>
            <a:ext cx="5616624" cy="2232248"/>
          </a:xfrm>
          <a:prstGeom prst="rightArrowCallout">
            <a:avLst>
              <a:gd name="adj1" fmla="val 24071"/>
              <a:gd name="adj2" fmla="val 29093"/>
              <a:gd name="adj3" fmla="val 36099"/>
              <a:gd name="adj4" fmla="val 717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162245" y="1864967"/>
            <a:ext cx="5714011" cy="1327770"/>
            <a:chOff x="1187624" y="2348880"/>
            <a:chExt cx="5714011" cy="132777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34237"/>
                </p:ext>
              </p:extLst>
            </p:nvPr>
          </p:nvGraphicFramePr>
          <p:xfrm>
            <a:off x="3353330" y="2852936"/>
            <a:ext cx="3548305" cy="8237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0" name="Equation" r:id="rId3" imgW="2133360" imgH="495000" progId="Equation.DSMT4">
                    <p:embed/>
                  </p:oleObj>
                </mc:Choice>
                <mc:Fallback>
                  <p:oleObj name="Equation" r:id="rId3" imgW="213336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53330" y="2852936"/>
                          <a:ext cx="3548305" cy="8237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187624" y="2348880"/>
              <a:ext cx="3672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混合密度：</a:t>
              </a:r>
              <a:endParaRPr lang="zh-CN" altLang="en-US" sz="2800" b="1" dirty="0"/>
            </a:p>
          </p:txBody>
        </p:sp>
      </p:grp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监督最大似然估计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711666"/>
              </p:ext>
            </p:extLst>
          </p:nvPr>
        </p:nvGraphicFramePr>
        <p:xfrm>
          <a:off x="3347864" y="1912583"/>
          <a:ext cx="2015276" cy="436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1" name="Equation" r:id="rId5" imgW="1231560" imgH="266400" progId="Equation.DSMT4">
                  <p:embed/>
                </p:oleObj>
              </mc:Choice>
              <mc:Fallback>
                <p:oleObj name="Equation" r:id="rId5" imgW="1231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7864" y="1912583"/>
                        <a:ext cx="2015276" cy="436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380918"/>
              </p:ext>
            </p:extLst>
          </p:nvPr>
        </p:nvGraphicFramePr>
        <p:xfrm>
          <a:off x="107504" y="3501008"/>
          <a:ext cx="3765790" cy="78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2" name="Equation" r:id="rId7" imgW="2006280" imgH="419040" progId="Equation.DSMT4">
                  <p:embed/>
                </p:oleObj>
              </mc:Choice>
              <mc:Fallback>
                <p:oleObj name="Equation" r:id="rId7" imgW="2006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504" y="3501008"/>
                        <a:ext cx="3765790" cy="78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465079"/>
              </p:ext>
            </p:extLst>
          </p:nvPr>
        </p:nvGraphicFramePr>
        <p:xfrm>
          <a:off x="107504" y="4509120"/>
          <a:ext cx="3903859" cy="85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3" name="Equation" r:id="rId9" imgW="2260440" imgH="495000" progId="Equation.DSMT4">
                  <p:embed/>
                </p:oleObj>
              </mc:Choice>
              <mc:Fallback>
                <p:oleObj name="Equation" r:id="rId9" imgW="22604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504" y="4509120"/>
                        <a:ext cx="3903859" cy="855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397395"/>
              </p:ext>
            </p:extLst>
          </p:nvPr>
        </p:nvGraphicFramePr>
        <p:xfrm>
          <a:off x="6084168" y="3573016"/>
          <a:ext cx="2678531" cy="707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4" name="Equation" r:id="rId11" imgW="1587240" imgH="419040" progId="Equation.DSMT4">
                  <p:embed/>
                </p:oleObj>
              </mc:Choice>
              <mc:Fallback>
                <p:oleObj name="Equation" r:id="rId11" imgW="1587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84168" y="3573016"/>
                        <a:ext cx="2678531" cy="707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69191"/>
              </p:ext>
            </p:extLst>
          </p:nvPr>
        </p:nvGraphicFramePr>
        <p:xfrm>
          <a:off x="6084168" y="4365104"/>
          <a:ext cx="2880320" cy="796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" name="Equation" r:id="rId13" imgW="1790640" imgH="495000" progId="Equation.DSMT4">
                  <p:embed/>
                </p:oleObj>
              </mc:Choice>
              <mc:Fallback>
                <p:oleObj name="Equation" r:id="rId13" imgW="17906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84168" y="4365104"/>
                        <a:ext cx="2880320" cy="796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300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参数估计</a:t>
            </a: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sz="3200" b="1" dirty="0" smtClean="0">
                <a:solidFill>
                  <a:srgbClr val="000066"/>
                </a:solidFill>
                <a:ea typeface="隶书" pitchFamily="49" charset="-122"/>
              </a:rPr>
              <a:t>参数估计</a:t>
            </a:r>
            <a:r>
              <a:rPr lang="en-US" altLang="zh-CN" sz="3200" b="1" dirty="0" smtClean="0">
                <a:solidFill>
                  <a:srgbClr val="000066"/>
                </a:solidFill>
                <a:ea typeface="隶书" pitchFamily="49" charset="-122"/>
              </a:rPr>
              <a:t>(parametric methods)</a:t>
            </a:r>
            <a:r>
              <a:rPr lang="en-US" altLang="zh-CN" sz="3200" dirty="0" smtClean="0">
                <a:solidFill>
                  <a:schemeClr val="folHlink"/>
                </a:solidFill>
              </a:rPr>
              <a:t> </a:t>
            </a:r>
          </a:p>
          <a:p>
            <a:pPr lvl="1" eaLnBrk="1" hangingPunct="1"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zh-CN" b="1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最大似然估计（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ML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估计）</a:t>
            </a:r>
          </a:p>
          <a:p>
            <a:pPr lvl="1" eaLnBrk="1" hangingPunct="1"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b="1" dirty="0" smtClean="0"/>
              <a:t> </a:t>
            </a:r>
            <a:r>
              <a:rPr lang="zh-CN" altLang="en-US" sz="32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贝叶斯估计（</a:t>
            </a:r>
            <a:r>
              <a:rPr lang="en-US" altLang="zh-CN" sz="32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Bayesian</a:t>
            </a:r>
            <a:r>
              <a:rPr lang="zh-CN" altLang="en-US" sz="3200" b="1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估计）</a:t>
            </a:r>
          </a:p>
        </p:txBody>
      </p:sp>
    </p:spTree>
    <p:extLst>
      <p:ext uri="{BB962C8B-B14F-4D97-AF65-F5344CB8AC3E}">
        <p14:creationId xmlns:p14="http://schemas.microsoft.com/office/powerpoint/2010/main" val="276078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贝叶斯估计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301625" y="1340768"/>
            <a:ext cx="8302625" cy="49689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zh-CN" sz="3200" b="1" dirty="0" smtClean="0">
                <a:solidFill>
                  <a:srgbClr val="000066"/>
                </a:solidFill>
                <a:latin typeface="Times New Roman" pitchFamily="18" charset="0"/>
                <a:ea typeface="隶书" pitchFamily="49" charset="-122"/>
              </a:rPr>
              <a:t>ML</a:t>
            </a:r>
            <a:r>
              <a:rPr lang="zh-CN" altLang="en-US" sz="3200" b="1" dirty="0" smtClean="0">
                <a:solidFill>
                  <a:srgbClr val="000066"/>
                </a:solidFill>
                <a:latin typeface="Times New Roman" pitchFamily="18" charset="0"/>
                <a:ea typeface="隶书" pitchFamily="49" charset="-122"/>
              </a:rPr>
              <a:t>估计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隶书" pitchFamily="49" charset="-122"/>
              </a:rPr>
              <a:t>：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仅从训练样本出发</a:t>
            </a:r>
          </a:p>
          <a:p>
            <a:pPr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sz="2800" b="1" dirty="0" smtClean="0"/>
              <a:t>   根据每一类的训练样本估计每一类的类条件概率密度。</a:t>
            </a:r>
          </a:p>
          <a:p>
            <a:pPr>
              <a:lnSpc>
                <a:spcPct val="160000"/>
              </a:lnSpc>
            </a:pPr>
            <a:r>
              <a:rPr lang="en-US" altLang="zh-CN" sz="3200" b="1" dirty="0" smtClean="0">
                <a:solidFill>
                  <a:srgbClr val="000066"/>
                </a:solidFill>
                <a:latin typeface="Times New Roman" pitchFamily="18" charset="0"/>
                <a:ea typeface="隶书" pitchFamily="49" charset="-122"/>
              </a:rPr>
              <a:t>Bayesian</a:t>
            </a:r>
            <a:r>
              <a:rPr lang="zh-CN" altLang="en-US" sz="3200" b="1" dirty="0" smtClean="0">
                <a:solidFill>
                  <a:srgbClr val="000066"/>
                </a:solidFill>
                <a:latin typeface="Times New Roman" pitchFamily="18" charset="0"/>
                <a:ea typeface="隶书" pitchFamily="49" charset="-122"/>
              </a:rPr>
              <a:t>估计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隶书" pitchFamily="49" charset="-122"/>
              </a:rPr>
              <a:t>：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从参数的先验知识和样本出发</a:t>
            </a:r>
          </a:p>
          <a:p>
            <a:pPr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</a:rPr>
              <a:t>    </a:t>
            </a:r>
            <a:r>
              <a:rPr lang="zh-CN" altLang="en-US" sz="2800" b="1" dirty="0" smtClean="0"/>
              <a:t>同样根据每一类的训练样本估计每一类的类条件概率密度。但不再把参数    看成是一个未知的确定变量，而是看成</a:t>
            </a:r>
            <a:r>
              <a:rPr lang="zh-CN" altLang="en-US" sz="2800" b="1" dirty="0" smtClean="0">
                <a:solidFill>
                  <a:schemeClr val="hlink"/>
                </a:solidFill>
                <a:ea typeface="隶书" pitchFamily="49" charset="-122"/>
              </a:rPr>
              <a:t>未知的随机变量</a:t>
            </a:r>
            <a:r>
              <a:rPr lang="zh-CN" altLang="en-US" sz="2800" b="1" dirty="0" smtClean="0"/>
              <a:t>。通过对第</a:t>
            </a:r>
            <a:r>
              <a:rPr lang="en-US" altLang="zh-CN" sz="2800" b="1" i="1" dirty="0" err="1" smtClean="0">
                <a:latin typeface="Times New Roman" pitchFamily="18" charset="0"/>
              </a:rPr>
              <a:t>i</a:t>
            </a:r>
            <a:r>
              <a:rPr lang="zh-CN" altLang="en-US" sz="2800" b="1" dirty="0" smtClean="0"/>
              <a:t>类样本     的观察，使概率密度分布              转化为后验概率                 ，再</a:t>
            </a:r>
            <a:r>
              <a:rPr lang="zh-CN" altLang="en-US" sz="2800" b="1" dirty="0"/>
              <a:t>进行</a:t>
            </a:r>
            <a:r>
              <a:rPr lang="zh-CN" altLang="en-US" sz="2800" b="1" dirty="0" smtClean="0"/>
              <a:t>贝叶斯估计。</a:t>
            </a:r>
            <a:endParaRPr lang="zh-CN" altLang="en-US" sz="2800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381848"/>
              </p:ext>
            </p:extLst>
          </p:nvPr>
        </p:nvGraphicFramePr>
        <p:xfrm>
          <a:off x="3672086" y="4200698"/>
          <a:ext cx="3238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name="Equation" r:id="rId3" imgW="126725" imgH="177415" progId="Equation.DSMT4">
                  <p:embed/>
                </p:oleObj>
              </mc:Choice>
              <mc:Fallback>
                <p:oleObj name="Equation" r:id="rId3" imgW="126725" imgH="17741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086" y="4200698"/>
                        <a:ext cx="3238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303547"/>
              </p:ext>
            </p:extLst>
          </p:nvPr>
        </p:nvGraphicFramePr>
        <p:xfrm>
          <a:off x="7057603" y="4759300"/>
          <a:ext cx="4667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7" name="Equation" r:id="rId5" imgW="190500" imgH="228600" progId="Equation.DSMT4">
                  <p:embed/>
                </p:oleObj>
              </mc:Choice>
              <mc:Fallback>
                <p:oleObj name="Equation" r:id="rId5" imgW="19050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7603" y="4759300"/>
                        <a:ext cx="4667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732372"/>
              </p:ext>
            </p:extLst>
          </p:nvPr>
        </p:nvGraphicFramePr>
        <p:xfrm>
          <a:off x="2915816" y="5301208"/>
          <a:ext cx="11493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Equation" r:id="rId7" imgW="558800" imgH="279400" progId="Equation.DSMT4">
                  <p:embed/>
                </p:oleObj>
              </mc:Choice>
              <mc:Fallback>
                <p:oleObj name="Equation" r:id="rId7" imgW="558800" imgH="279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301208"/>
                        <a:ext cx="11493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041722"/>
              </p:ext>
            </p:extLst>
          </p:nvPr>
        </p:nvGraphicFramePr>
        <p:xfrm>
          <a:off x="6300192" y="5301208"/>
          <a:ext cx="1193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Equation" r:id="rId9" imgW="558800" imgH="279400" progId="Equation.DSMT4">
                  <p:embed/>
                </p:oleObj>
              </mc:Choice>
              <mc:Fallback>
                <p:oleObj name="Equation" r:id="rId9" imgW="558800" imgH="279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5301208"/>
                        <a:ext cx="11938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088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323850" y="1844675"/>
            <a:ext cx="4175125" cy="3313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zh-CN" altLang="zh-CN" sz="2800" b="1" dirty="0">
                <a:solidFill>
                  <a:schemeClr val="hlink"/>
                </a:solidFill>
              </a:rPr>
              <a:t>贝叶斯</a:t>
            </a:r>
            <a:r>
              <a:rPr lang="zh-CN" altLang="en-US" sz="2800" b="1" dirty="0">
                <a:solidFill>
                  <a:schemeClr val="hlink"/>
                </a:solidFill>
              </a:rPr>
              <a:t>决策问题</a:t>
            </a:r>
            <a:r>
              <a:rPr lang="en-US" altLang="zh-CN" sz="2800" b="1" dirty="0">
                <a:solidFill>
                  <a:schemeClr val="hlink"/>
                </a:solidFill>
              </a:rPr>
              <a:t>: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样本</a:t>
            </a:r>
            <a:r>
              <a:rPr lang="en-US" altLang="zh-CN" sz="2800" dirty="0">
                <a:solidFill>
                  <a:schemeClr val="tx1"/>
                </a:solidFill>
              </a:rPr>
              <a:t>x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决策</a:t>
            </a:r>
            <a:r>
              <a:rPr lang="el-GR" altLang="zh-CN" sz="2800" i="1" dirty="0">
                <a:solidFill>
                  <a:schemeClr val="tx1"/>
                </a:solidFill>
                <a:cs typeface="Arial" charset="0"/>
              </a:rPr>
              <a:t>α</a:t>
            </a:r>
            <a:r>
              <a:rPr lang="en-US" altLang="zh-CN" sz="2800" baseline="-25000" dirty="0" err="1">
                <a:solidFill>
                  <a:schemeClr val="tx1"/>
                </a:solidFill>
              </a:rPr>
              <a:t>i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真实状态</a:t>
            </a:r>
            <a:r>
              <a:rPr lang="en-US" altLang="zh-CN" sz="2800" i="1" dirty="0" err="1">
                <a:solidFill>
                  <a:schemeClr val="tx1"/>
                </a:solidFill>
              </a:rPr>
              <a:t>w</a:t>
            </a:r>
            <a:r>
              <a:rPr lang="en-US" altLang="zh-CN" sz="2800" baseline="-25000" dirty="0" err="1">
                <a:solidFill>
                  <a:schemeClr val="tx1"/>
                </a:solidFill>
              </a:rPr>
              <a:t>j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状态空间</a:t>
            </a:r>
            <a:r>
              <a:rPr lang="en-US" altLang="zh-CN" sz="2800" dirty="0">
                <a:solidFill>
                  <a:schemeClr val="tx1"/>
                </a:solidFill>
              </a:rPr>
              <a:t>A</a:t>
            </a:r>
            <a:r>
              <a:rPr lang="zh-CN" altLang="en-US" sz="2800" dirty="0">
                <a:solidFill>
                  <a:schemeClr val="tx1"/>
                </a:solidFill>
              </a:rPr>
              <a:t>是离散空间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先验概率</a:t>
            </a:r>
            <a:r>
              <a:rPr lang="en-US" altLang="zh-CN" sz="2800" i="1" dirty="0">
                <a:solidFill>
                  <a:schemeClr val="tx1"/>
                </a:solidFill>
              </a:rPr>
              <a:t>P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 err="1">
                <a:solidFill>
                  <a:schemeClr val="tx1"/>
                </a:solidFill>
              </a:rPr>
              <a:t>w</a:t>
            </a:r>
            <a:r>
              <a:rPr lang="en-US" altLang="zh-CN" sz="2800" baseline="-25000" dirty="0" err="1">
                <a:solidFill>
                  <a:schemeClr val="tx1"/>
                </a:solidFill>
              </a:rPr>
              <a:t>j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4643438" y="1917700"/>
            <a:ext cx="417671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</a:pPr>
            <a:r>
              <a:rPr kumimoji="1" lang="zh-CN" altLang="zh-CN" sz="2800" b="1" dirty="0">
                <a:solidFill>
                  <a:schemeClr val="hlink"/>
                </a:solidFill>
                <a:latin typeface="Times New Roman" pitchFamily="18" charset="0"/>
              </a:rPr>
              <a:t>贝叶斯</a:t>
            </a:r>
            <a:r>
              <a:rPr kumimoji="1" lang="zh-CN" altLang="en-US" sz="2800" b="1" dirty="0">
                <a:solidFill>
                  <a:schemeClr val="hlink"/>
                </a:solidFill>
                <a:latin typeface="Times New Roman" pitchFamily="18" charset="0"/>
              </a:rPr>
              <a:t>参数估计问题：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</a:pPr>
            <a:r>
              <a:rPr lang="zh-CN" altLang="en-US" sz="2800" dirty="0">
                <a:solidFill>
                  <a:schemeClr val="tx1"/>
                </a:solidFill>
                <a:latin typeface="Verdana" pitchFamily="34" charset="0"/>
              </a:rPr>
              <a:t>样本集</a:t>
            </a:r>
            <a:endParaRPr lang="el-GR" altLang="zh-CN" sz="2800" dirty="0">
              <a:solidFill>
                <a:schemeClr val="tx1"/>
              </a:solidFill>
              <a:latin typeface="宋体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</a:pPr>
            <a:r>
              <a:rPr lang="zh-CN" altLang="en-US" sz="2800" dirty="0">
                <a:solidFill>
                  <a:schemeClr val="tx1"/>
                </a:solidFill>
                <a:latin typeface="Verdana" pitchFamily="34" charset="0"/>
              </a:rPr>
              <a:t>估计量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</a:pPr>
            <a:r>
              <a:rPr lang="zh-CN" altLang="en-US" sz="2800" dirty="0">
                <a:solidFill>
                  <a:schemeClr val="tx1"/>
                </a:solidFill>
                <a:latin typeface="Verdana" pitchFamily="34" charset="0"/>
              </a:rPr>
              <a:t>真实参数 </a:t>
            </a:r>
            <a:r>
              <a:rPr lang="el-GR" altLang="zh-CN" dirty="0">
                <a:solidFill>
                  <a:schemeClr val="tx1"/>
                </a:solidFill>
              </a:rPr>
              <a:t>θ</a:t>
            </a:r>
            <a:endParaRPr lang="en-US" altLang="zh-CN" sz="2800" dirty="0">
              <a:solidFill>
                <a:schemeClr val="tx1"/>
              </a:solidFill>
              <a:latin typeface="Verdana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</a:pPr>
            <a:r>
              <a:rPr lang="zh-CN" altLang="en-US" sz="2800" dirty="0">
                <a:solidFill>
                  <a:schemeClr val="tx1"/>
                </a:solidFill>
                <a:latin typeface="Verdana" pitchFamily="34" charset="0"/>
              </a:rPr>
              <a:t>参数空间 </a:t>
            </a:r>
            <a:r>
              <a:rPr lang="el-GR" altLang="zh-CN" i="1" dirty="0">
                <a:solidFill>
                  <a:schemeClr val="tx1"/>
                </a:solidFill>
              </a:rPr>
              <a:t>Θ</a:t>
            </a:r>
            <a:r>
              <a:rPr lang="en-US" altLang="zh-CN" i="1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Verdana" pitchFamily="34" charset="0"/>
              </a:rPr>
              <a:t>是连续空间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</a:pPr>
            <a:r>
              <a:rPr lang="zh-CN" altLang="en-US" sz="2800" dirty="0">
                <a:solidFill>
                  <a:srgbClr val="FF0000"/>
                </a:solidFill>
                <a:latin typeface="Verdana" pitchFamily="34" charset="0"/>
              </a:rPr>
              <a:t>参数的先验分布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(θ)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7348" name="Rectangle 8"/>
          <p:cNvSpPr>
            <a:spLocks noChangeArrowheads="1"/>
          </p:cNvSpPr>
          <p:nvPr/>
        </p:nvSpPr>
        <p:spPr bwMode="auto">
          <a:xfrm>
            <a:off x="4643438" y="1844675"/>
            <a:ext cx="4105275" cy="33131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7349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229225"/>
            <a:ext cx="48958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Text Box 15"/>
          <p:cNvSpPr txBox="1">
            <a:spLocks noChangeArrowheads="1"/>
          </p:cNvSpPr>
          <p:nvPr/>
        </p:nvSpPr>
        <p:spPr bwMode="auto">
          <a:xfrm>
            <a:off x="240621" y="5373216"/>
            <a:ext cx="19605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期望损失</a:t>
            </a:r>
          </a:p>
        </p:txBody>
      </p:sp>
      <p:sp>
        <p:nvSpPr>
          <p:cNvPr id="57351" name="Text Box 16"/>
          <p:cNvSpPr txBox="1">
            <a:spLocks noChangeArrowheads="1"/>
          </p:cNvSpPr>
          <p:nvPr/>
        </p:nvSpPr>
        <p:spPr bwMode="auto">
          <a:xfrm>
            <a:off x="7019925" y="5445125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最小</a:t>
            </a:r>
          </a:p>
        </p:txBody>
      </p:sp>
      <p:sp>
        <p:nvSpPr>
          <p:cNvPr id="57352" name="AutoShape 17"/>
          <p:cNvSpPr>
            <a:spLocks/>
          </p:cNvSpPr>
          <p:nvPr/>
        </p:nvSpPr>
        <p:spPr bwMode="auto">
          <a:xfrm>
            <a:off x="3786188" y="6072188"/>
            <a:ext cx="2160587" cy="465137"/>
          </a:xfrm>
          <a:prstGeom prst="borderCallout1">
            <a:avLst>
              <a:gd name="adj1" fmla="val 24574"/>
              <a:gd name="adj2" fmla="val -3528"/>
              <a:gd name="adj3" fmla="val -28667"/>
              <a:gd name="adj4" fmla="val -31375"/>
            </a:avLst>
          </a:prstGeom>
          <a:noFill/>
          <a:ln w="381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r>
              <a:rPr lang="zh-CN" altLang="en-US" sz="2800">
                <a:solidFill>
                  <a:schemeClr val="hlink"/>
                </a:solidFill>
                <a:latin typeface="+mn-ea"/>
              </a:rPr>
              <a:t>条件风险</a:t>
            </a:r>
          </a:p>
        </p:txBody>
      </p:sp>
      <p:sp>
        <p:nvSpPr>
          <p:cNvPr id="57353" name="Rectangle 18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hlink"/>
              </a:buClr>
              <a:buSzPct val="80000"/>
              <a:buFont typeface="Wingdings" pitchFamily="2" charset="2"/>
              <a:buChar char="v"/>
            </a:pPr>
            <a:r>
              <a:rPr lang="en-US" altLang="zh-CN" sz="3200" b="1" dirty="0" smtClean="0"/>
              <a:t> </a:t>
            </a:r>
            <a:r>
              <a:rPr lang="zh-CN" altLang="en-US" sz="3200" b="1" dirty="0" smtClean="0"/>
              <a:t>贝叶斯估计的思路与贝叶斯决策类似，只是离散的决策状态变成了连续的估计。</a:t>
            </a:r>
            <a:endParaRPr lang="zh-CN" altLang="en-US" sz="4000" b="1" dirty="0" smtClean="0"/>
          </a:p>
        </p:txBody>
      </p:sp>
      <p:pic>
        <p:nvPicPr>
          <p:cNvPr id="5735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2500313"/>
            <a:ext cx="304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852738"/>
            <a:ext cx="2667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792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贝叶斯估计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4713" y="2636912"/>
            <a:ext cx="4824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hlink"/>
                </a:solidFill>
                <a:latin typeface="+mn-ea"/>
                <a:ea typeface="+mn-ea"/>
              </a:rPr>
              <a:t>离散情况下：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损失函数表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4713" y="3284612"/>
            <a:ext cx="44640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hlink"/>
                </a:solidFill>
                <a:latin typeface="+mn-ea"/>
                <a:ea typeface="+mn-ea"/>
              </a:rPr>
              <a:t>连续情况下：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损失函数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09476" y="3954537"/>
            <a:ext cx="31686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hlink"/>
                </a:solidFill>
                <a:latin typeface="+mn-ea"/>
                <a:ea typeface="+mn-ea"/>
              </a:rPr>
              <a:t>常用损失函数：</a:t>
            </a: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570589"/>
            <a:ext cx="29908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4498851" y="5445199"/>
            <a:ext cx="4465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/>
          <a:p>
            <a:r>
              <a:rPr lang="en-US" altLang="zh-CN" sz="2400" b="1" dirty="0">
                <a:solidFill>
                  <a:schemeClr val="hlink"/>
                </a:solidFill>
                <a:latin typeface="+mn-ea"/>
              </a:rPr>
              <a:t>——</a:t>
            </a:r>
            <a:r>
              <a:rPr lang="zh-CN" altLang="en-US" sz="2400" b="1" dirty="0">
                <a:solidFill>
                  <a:schemeClr val="hlink"/>
                </a:solidFill>
                <a:latin typeface="+mn-ea"/>
              </a:rPr>
              <a:t>平方误差损失函数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926410"/>
              </p:ext>
            </p:extLst>
          </p:nvPr>
        </p:nvGraphicFramePr>
        <p:xfrm>
          <a:off x="2195736" y="1584355"/>
          <a:ext cx="1080145" cy="620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Equation" r:id="rId4" imgW="596880" imgH="342720" progId="Equation.DSMT4">
                  <p:embed/>
                </p:oleObj>
              </mc:Choice>
              <mc:Fallback>
                <p:oleObj name="Equation" r:id="rId4" imgW="5968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5736" y="1584355"/>
                        <a:ext cx="1080145" cy="620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568" y="1700808"/>
            <a:ext cx="8066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损失函数             为：把      估计为      所造成的损失</a:t>
            </a:r>
            <a:endParaRPr lang="zh-CN" altLang="en-US" sz="2800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00388"/>
              </p:ext>
            </p:extLst>
          </p:nvPr>
        </p:nvGraphicFramePr>
        <p:xfrm>
          <a:off x="4372156" y="1772816"/>
          <a:ext cx="271852" cy="370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Equation" r:id="rId6" imgW="139680" imgH="190440" progId="Equation.DSMT4">
                  <p:embed/>
                </p:oleObj>
              </mc:Choice>
              <mc:Fallback>
                <p:oleObj name="Equation" r:id="rId6" imgW="139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2156" y="1772816"/>
                        <a:ext cx="271852" cy="370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001081"/>
              </p:ext>
            </p:extLst>
          </p:nvPr>
        </p:nvGraphicFramePr>
        <p:xfrm>
          <a:off x="5940152" y="1628800"/>
          <a:ext cx="239809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name="Equation" r:id="rId8" imgW="139680" imgH="304560" progId="Equation.DSMT4">
                  <p:embed/>
                </p:oleObj>
              </mc:Choice>
              <mc:Fallback>
                <p:oleObj name="Equation" r:id="rId8" imgW="1396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40152" y="1628800"/>
                        <a:ext cx="239809" cy="52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4885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贝叶斯估计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46063" y="1660525"/>
            <a:ext cx="8640763" cy="1949450"/>
            <a:chOff x="204" y="2751"/>
            <a:chExt cx="5443" cy="1228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04" y="2751"/>
              <a:ext cx="5443" cy="634"/>
              <a:chOff x="113" y="2806"/>
              <a:chExt cx="5443" cy="634"/>
            </a:xfrm>
          </p:grpSpPr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113" y="2806"/>
                <a:ext cx="5443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mpd="thinThick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Ctr="1">
                <a:spAutoFit/>
              </a:bodyPr>
              <a:lstStyle>
                <a:lvl1pPr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2"/>
                    </a:solidFill>
                    <a:latin typeface="+mn-ea"/>
                    <a:ea typeface="+mn-ea"/>
                  </a:rPr>
                  <a:t>可以证明，如果采用平方误差损失函数，则</a:t>
                </a:r>
                <a:r>
                  <a:rPr lang="el-GR" altLang="zh-CN" sz="2800" i="1" dirty="0">
                    <a:solidFill>
                      <a:schemeClr val="tx2"/>
                    </a:solidFill>
                    <a:latin typeface="+mn-ea"/>
                    <a:ea typeface="+mn-ea"/>
                  </a:rPr>
                  <a:t>θ</a:t>
                </a:r>
                <a:r>
                  <a:rPr lang="en-US" altLang="zh-CN" sz="2800" i="1" dirty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800" dirty="0">
                    <a:solidFill>
                      <a:schemeClr val="tx2"/>
                    </a:solidFill>
                    <a:latin typeface="+mn-ea"/>
                    <a:ea typeface="+mn-ea"/>
                  </a:rPr>
                  <a:t>的贝叶斯估计量    是在给定</a:t>
                </a:r>
                <a:r>
                  <a:rPr lang="en-US" altLang="zh-CN" sz="2800" i="1" dirty="0">
                    <a:solidFill>
                      <a:schemeClr val="tx2"/>
                    </a:solidFill>
                    <a:latin typeface="+mn-ea"/>
                    <a:ea typeface="+mn-ea"/>
                  </a:rPr>
                  <a:t>x </a:t>
                </a:r>
                <a:r>
                  <a:rPr lang="zh-CN" altLang="en-US" sz="2800" dirty="0">
                    <a:solidFill>
                      <a:schemeClr val="tx2"/>
                    </a:solidFill>
                    <a:latin typeface="+mn-ea"/>
                    <a:ea typeface="+mn-ea"/>
                  </a:rPr>
                  <a:t>时</a:t>
                </a:r>
                <a:r>
                  <a:rPr lang="el-GR" altLang="zh-CN" i="1" dirty="0">
                    <a:solidFill>
                      <a:schemeClr val="tx2"/>
                    </a:solidFill>
                    <a:latin typeface="+mn-ea"/>
                    <a:ea typeface="+mn-ea"/>
                  </a:rPr>
                  <a:t>θ</a:t>
                </a:r>
                <a:r>
                  <a:rPr lang="en-US" altLang="zh-CN" i="1" dirty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800" dirty="0">
                    <a:solidFill>
                      <a:schemeClr val="tx2"/>
                    </a:solidFill>
                    <a:latin typeface="+mn-ea"/>
                    <a:ea typeface="+mn-ea"/>
                  </a:rPr>
                  <a:t>的条件期望，即：</a:t>
                </a:r>
              </a:p>
            </p:txBody>
          </p:sp>
          <p:pic>
            <p:nvPicPr>
              <p:cNvPr id="9" name="Picture 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" y="3104"/>
                <a:ext cx="168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3430"/>
              <a:ext cx="281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33363" y="3860800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hlink"/>
                </a:solidFill>
                <a:latin typeface="+mn-ea"/>
                <a:ea typeface="+mn-ea"/>
              </a:rPr>
              <a:t>也就是说，</a:t>
            </a:r>
          </a:p>
        </p:txBody>
      </p:sp>
      <p:pic>
        <p:nvPicPr>
          <p:cNvPr id="1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776712"/>
            <a:ext cx="33845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5300663" y="3830638"/>
            <a:ext cx="344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hlink"/>
                </a:solidFill>
                <a:latin typeface="+mn-ea"/>
                <a:ea typeface="+mn-ea"/>
              </a:rPr>
              <a:t>时，采用平方误差损</a:t>
            </a: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246063" y="4437063"/>
            <a:ext cx="88024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/>
          <a:p>
            <a:r>
              <a:rPr lang="zh-CN" altLang="en-US" sz="2800" b="1" dirty="0">
                <a:solidFill>
                  <a:schemeClr val="hlink"/>
                </a:solidFill>
                <a:latin typeface="+mn-ea"/>
              </a:rPr>
              <a:t>失函数的最小风险贝叶斯估计达到期望风险的最小值！</a:t>
            </a:r>
          </a:p>
        </p:txBody>
      </p:sp>
      <p:pic>
        <p:nvPicPr>
          <p:cNvPr id="14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022850"/>
            <a:ext cx="828198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275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贝叶斯估计</a:t>
            </a: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628775"/>
            <a:ext cx="8540750" cy="5873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000066"/>
                </a:solidFill>
                <a:ea typeface="隶书" pitchFamily="49" charset="-122"/>
              </a:rPr>
              <a:t>求贝叶斯估计的方法：（</a:t>
            </a:r>
            <a:r>
              <a:rPr lang="zh-CN" altLang="en-US" sz="2800" b="1" dirty="0" smtClean="0">
                <a:solidFill>
                  <a:schemeClr val="hlink"/>
                </a:solidFill>
                <a:ea typeface="隶书" pitchFamily="49" charset="-122"/>
              </a:rPr>
              <a:t>平方误差损失下</a:t>
            </a:r>
            <a:r>
              <a:rPr lang="zh-CN" altLang="en-US" sz="2800" b="1" dirty="0" smtClean="0">
                <a:solidFill>
                  <a:srgbClr val="000066"/>
                </a:solidFill>
                <a:ea typeface="隶书" pitchFamily="49" charset="-122"/>
              </a:rPr>
              <a:t>）</a:t>
            </a: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349500"/>
            <a:ext cx="5976938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245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521534" y="1844674"/>
            <a:ext cx="7272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</a:rPr>
              <a:t>正态分布情况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：仅参数           </a:t>
            </a:r>
            <a:r>
              <a:rPr lang="zh-CN" altLang="en-US" sz="2400" b="1" dirty="0" smtClean="0">
                <a:solidFill>
                  <a:schemeClr val="tx2"/>
                </a:solidFill>
                <a:latin typeface="+mn-ea"/>
              </a:rPr>
              <a:t>    未知</a:t>
            </a:r>
            <a:endParaRPr lang="zh-CN" altLang="en-US" sz="2400" b="1" dirty="0">
              <a:solidFill>
                <a:schemeClr val="tx2"/>
              </a:solidFill>
              <a:latin typeface="+mn-ea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791638"/>
              </p:ext>
            </p:extLst>
          </p:nvPr>
        </p:nvGraphicFramePr>
        <p:xfrm>
          <a:off x="4211960" y="1844824"/>
          <a:ext cx="10096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name="Equation" r:id="rId3" imgW="317160" imgH="177480" progId="Equation.DSMT4">
                  <p:embed/>
                </p:oleObj>
              </mc:Choice>
              <mc:Fallback>
                <p:oleObj name="Equation" r:id="rId3" imgW="3171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844824"/>
                        <a:ext cx="10096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032101"/>
              </p:ext>
            </p:extLst>
          </p:nvPr>
        </p:nvGraphicFramePr>
        <p:xfrm>
          <a:off x="3114635" y="4618404"/>
          <a:ext cx="1054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9" name="Equation" r:id="rId5" imgW="545760" imgH="279360" progId="Equation.DSMT4">
                  <p:embed/>
                </p:oleObj>
              </mc:Choice>
              <mc:Fallback>
                <p:oleObj name="Equation" r:id="rId5" imgW="545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35" y="4618404"/>
                        <a:ext cx="10541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1520" y="2605887"/>
            <a:ext cx="2608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给定样本集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74019" y="2616844"/>
            <a:ext cx="3184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，已知随机变量</a:t>
            </a:r>
          </a:p>
        </p:txBody>
      </p:sp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381412"/>
              </p:ext>
            </p:extLst>
          </p:nvPr>
        </p:nvGraphicFramePr>
        <p:xfrm>
          <a:off x="5364063" y="2517631"/>
          <a:ext cx="18002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" name="Equation" r:id="rId7" imgW="787320" imgH="279360" progId="Equation.DSMT4">
                  <p:embed/>
                </p:oleObj>
              </mc:Choice>
              <mc:Fallback>
                <p:oleObj name="Equation" r:id="rId7" imgW="787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63" y="2517631"/>
                        <a:ext cx="18002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756476"/>
              </p:ext>
            </p:extLst>
          </p:nvPr>
        </p:nvGraphicFramePr>
        <p:xfrm>
          <a:off x="759579" y="3933825"/>
          <a:ext cx="18145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" name="Equation" r:id="rId9" imgW="863280" imgH="279360" progId="Equation.DSMT4">
                  <p:embed/>
                </p:oleObj>
              </mc:Choice>
              <mc:Fallback>
                <p:oleObj name="Equation" r:id="rId9" imgW="863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579" y="3933825"/>
                        <a:ext cx="18145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08767" y="3286125"/>
            <a:ext cx="6032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+mn-ea"/>
              </a:rPr>
              <a:t>均值未知而方差已知。均值变量的先验分布</a:t>
            </a:r>
          </a:p>
        </p:txBody>
      </p:sp>
      <p:graphicFrame>
        <p:nvGraphicFramePr>
          <p:cNvPr id="1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115037"/>
              </p:ext>
            </p:extLst>
          </p:nvPr>
        </p:nvGraphicFramePr>
        <p:xfrm>
          <a:off x="2027992" y="5364163"/>
          <a:ext cx="53213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" name="Equation" r:id="rId11" imgW="2692080" imgH="495000" progId="Equation.DSMT4">
                  <p:embed/>
                </p:oleObj>
              </mc:Choice>
              <mc:Fallback>
                <p:oleObj name="Equation" r:id="rId11" imgW="26920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992" y="5364163"/>
                        <a:ext cx="532130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556379" y="4652963"/>
            <a:ext cx="24929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求</a:t>
            </a:r>
            <a:r>
              <a:rPr lang="el-GR" altLang="zh-CN" sz="2400" i="1" dirty="0">
                <a:solidFill>
                  <a:srgbClr val="C00000"/>
                </a:solidFill>
                <a:latin typeface="+mn-ea"/>
                <a:ea typeface="+mn-ea"/>
              </a:rPr>
              <a:t>μ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的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  <a:ea typeface="+mn-ea"/>
              </a:rPr>
              <a:t>后验概率：</a:t>
            </a:r>
            <a:endParaRPr lang="zh-CN" altLang="el-GR" sz="24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4" name="AutoShape 25"/>
          <p:cNvSpPr>
            <a:spLocks/>
          </p:cNvSpPr>
          <p:nvPr/>
        </p:nvSpPr>
        <p:spPr bwMode="auto">
          <a:xfrm>
            <a:off x="6779379" y="4581525"/>
            <a:ext cx="2054225" cy="720725"/>
          </a:xfrm>
          <a:prstGeom prst="borderCallout2">
            <a:avLst>
              <a:gd name="adj1" fmla="val 15861"/>
              <a:gd name="adj2" fmla="val -3708"/>
              <a:gd name="adj3" fmla="val 15861"/>
              <a:gd name="adj4" fmla="val -24884"/>
              <a:gd name="adj5" fmla="val 141190"/>
              <a:gd name="adj6" fmla="val -44282"/>
            </a:avLst>
          </a:prstGeom>
          <a:noFill/>
          <a:ln w="381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algn="l"/>
            <a:r>
              <a:rPr lang="zh-CN" altLang="en-US" sz="2400" b="1">
                <a:solidFill>
                  <a:schemeClr val="hlink"/>
                </a:solidFill>
                <a:latin typeface="+mn-ea"/>
              </a:rPr>
              <a:t>吸收所有与</a:t>
            </a:r>
            <a:r>
              <a:rPr lang="el-GR" altLang="zh-CN" sz="2400" b="1" i="1">
                <a:solidFill>
                  <a:schemeClr val="hlink"/>
                </a:solidFill>
                <a:latin typeface="+mn-ea"/>
              </a:rPr>
              <a:t>μ</a:t>
            </a:r>
            <a:r>
              <a:rPr lang="zh-CN" altLang="en-US" sz="2400" b="1">
                <a:solidFill>
                  <a:schemeClr val="hlink"/>
                </a:solidFill>
                <a:latin typeface="+mn-ea"/>
              </a:rPr>
              <a:t>无关的项</a:t>
            </a:r>
            <a:endParaRPr lang="zh-CN" altLang="el-GR" sz="2400" b="1">
              <a:solidFill>
                <a:schemeClr val="hlink"/>
              </a:solidFill>
              <a:latin typeface="+mn-ea"/>
            </a:endParaRPr>
          </a:p>
        </p:txBody>
      </p:sp>
      <p:pic>
        <p:nvPicPr>
          <p:cNvPr id="15" name="Picture 2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358" y="2616844"/>
            <a:ext cx="3476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贝叶斯估计</a:t>
            </a:r>
          </a:p>
        </p:txBody>
      </p:sp>
    </p:spTree>
    <p:extLst>
      <p:ext uri="{BB962C8B-B14F-4D97-AF65-F5344CB8AC3E}">
        <p14:creationId xmlns:p14="http://schemas.microsoft.com/office/powerpoint/2010/main" val="3504613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721120"/>
              </p:ext>
            </p:extLst>
          </p:nvPr>
        </p:nvGraphicFramePr>
        <p:xfrm>
          <a:off x="539552" y="404664"/>
          <a:ext cx="7848600" cy="574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3" imgW="3784320" imgH="2768400" progId="Equation.DSMT4">
                  <p:embed/>
                </p:oleObj>
              </mc:Choice>
              <mc:Fallback>
                <p:oleObj name="Equation" r:id="rId3" imgW="3784320" imgH="27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04664"/>
                        <a:ext cx="7848600" cy="574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7"/>
          <p:cNvSpPr>
            <a:spLocks/>
          </p:cNvSpPr>
          <p:nvPr/>
        </p:nvSpPr>
        <p:spPr bwMode="auto">
          <a:xfrm>
            <a:off x="6588224" y="5085184"/>
            <a:ext cx="2413000" cy="1368425"/>
          </a:xfrm>
          <a:prstGeom prst="borderCallout2">
            <a:avLst>
              <a:gd name="adj1" fmla="val 8352"/>
              <a:gd name="adj2" fmla="val -3157"/>
              <a:gd name="adj3" fmla="val 8352"/>
              <a:gd name="adj4" fmla="val -18815"/>
              <a:gd name="adj5" fmla="val -7773"/>
              <a:gd name="adj6" fmla="val -33093"/>
            </a:avLst>
          </a:prstGeom>
          <a:noFill/>
          <a:ln w="381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algn="l"/>
            <a:r>
              <a:rPr lang="el-GR" altLang="zh-CN" sz="2400" i="1" dirty="0">
                <a:solidFill>
                  <a:schemeClr val="hlink"/>
                </a:solidFill>
                <a:latin typeface="宋体" pitchFamily="2" charset="-122"/>
              </a:rPr>
              <a:t>μ</a:t>
            </a:r>
            <a:r>
              <a:rPr lang="zh-CN" altLang="en-US" sz="2400" dirty="0">
                <a:solidFill>
                  <a:schemeClr val="hlink"/>
                </a:solidFill>
                <a:latin typeface="宋体" pitchFamily="2" charset="-122"/>
              </a:rPr>
              <a:t>的二次函数的指数函数，所以仍然是一个正态密度函数</a:t>
            </a:r>
            <a:endParaRPr lang="zh-CN" altLang="el-GR" sz="2400" dirty="0">
              <a:solidFill>
                <a:schemeClr val="hlink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83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319763" y="1484784"/>
            <a:ext cx="8518525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rgbClr val="000066"/>
                </a:solidFill>
                <a:ea typeface="隶书" pitchFamily="49" charset="-122"/>
              </a:rPr>
              <a:t>一种很自然的想法：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en-US" b="1" dirty="0" smtClean="0"/>
              <a:t> </a:t>
            </a:r>
            <a:r>
              <a:rPr lang="zh-CN" altLang="en-US" sz="3200" b="1" dirty="0" smtClean="0"/>
              <a:t>首先根据样本估计            和          ，分别记为： </a:t>
            </a:r>
            <a:endParaRPr lang="en-US" altLang="zh-CN" sz="3200" b="1" dirty="0" smtClean="0"/>
          </a:p>
          <a:p>
            <a:pPr marL="301943" lvl="1" indent="0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  <a:buNone/>
            </a:pPr>
            <a:r>
              <a:rPr lang="en-US" altLang="zh-CN" sz="3200" b="1" dirty="0" smtClean="0"/>
              <a:t>                 </a:t>
            </a:r>
            <a:r>
              <a:rPr lang="zh-CN" altLang="en-US" sz="3200" b="1" dirty="0" smtClean="0"/>
              <a:t>和</a:t>
            </a:r>
            <a:endParaRPr lang="en-US" altLang="zh-CN" sz="3200" b="1" dirty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en-US" sz="3200" b="1" dirty="0" smtClean="0"/>
              <a:t>然后用估计的概率密度设计贝叶斯分类器。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 smtClean="0"/>
              <a:t>             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——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（基于样本的）两步贝叶斯决策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498428"/>
              </p:ext>
            </p:extLst>
          </p:nvPr>
        </p:nvGraphicFramePr>
        <p:xfrm>
          <a:off x="4283968" y="2132856"/>
          <a:ext cx="10795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3" imgW="1638300" imgH="736600" progId="Equation.DSMT4">
                  <p:embed/>
                </p:oleObj>
              </mc:Choice>
              <mc:Fallback>
                <p:oleObj name="Equation" r:id="rId3" imgW="1638300" imgH="736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132856"/>
                        <a:ext cx="10795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flat" cmpd="thinThick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397610"/>
              </p:ext>
            </p:extLst>
          </p:nvPr>
        </p:nvGraphicFramePr>
        <p:xfrm>
          <a:off x="5796136" y="2184474"/>
          <a:ext cx="8270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5" imgW="1257300" imgH="685800" progId="Equation.DSMT4">
                  <p:embed/>
                </p:oleObj>
              </mc:Choice>
              <mc:Fallback>
                <p:oleObj name="Equation" r:id="rId5" imgW="125730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184474"/>
                        <a:ext cx="82708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439781"/>
              </p:ext>
            </p:extLst>
          </p:nvPr>
        </p:nvGraphicFramePr>
        <p:xfrm>
          <a:off x="1043608" y="2996952"/>
          <a:ext cx="10795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Equation" r:id="rId7" imgW="1638300" imgH="736600" progId="Equation.DSMT4">
                  <p:embed/>
                </p:oleObj>
              </mc:Choice>
              <mc:Fallback>
                <p:oleObj name="Equation" r:id="rId7" imgW="1638300" imgH="736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996952"/>
                        <a:ext cx="10795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flat" cmpd="thinThick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753651"/>
              </p:ext>
            </p:extLst>
          </p:nvPr>
        </p:nvGraphicFramePr>
        <p:xfrm>
          <a:off x="2771800" y="2996952"/>
          <a:ext cx="8270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Equation" r:id="rId9" imgW="1257300" imgH="736600" progId="Equation.DSMT4">
                  <p:embed/>
                </p:oleObj>
              </mc:Choice>
              <mc:Fallback>
                <p:oleObj name="Equation" r:id="rId9" imgW="1257300" imgH="736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996952"/>
                        <a:ext cx="8270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引言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170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95288" y="522288"/>
          <a:ext cx="8208962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3" imgW="3848040" imgH="1091880" progId="Equation.DSMT4">
                  <p:embed/>
                </p:oleObj>
              </mc:Choice>
              <mc:Fallback>
                <p:oleObj name="Equation" r:id="rId3" imgW="384804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22288"/>
                        <a:ext cx="8208962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49238" y="3017838"/>
            <a:ext cx="59298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由两式指数项中对应的系数相等得：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898205"/>
              </p:ext>
            </p:extLst>
          </p:nvPr>
        </p:nvGraphicFramePr>
        <p:xfrm>
          <a:off x="641350" y="3697288"/>
          <a:ext cx="3155950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5" imgW="1574640" imgH="1028520" progId="Equation.DSMT4">
                  <p:embed/>
                </p:oleObj>
              </mc:Choice>
              <mc:Fallback>
                <p:oleObj name="Equation" r:id="rId5" imgW="1574640" imgH="1028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3697288"/>
                        <a:ext cx="3155950" cy="237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20384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850" y="692150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2"/>
                </a:solidFill>
                <a:latin typeface="+mn-ea"/>
                <a:ea typeface="+mn-ea"/>
              </a:rPr>
              <a:t>求解方程组得：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148910"/>
              </p:ext>
            </p:extLst>
          </p:nvPr>
        </p:nvGraphicFramePr>
        <p:xfrm>
          <a:off x="5857875" y="3143250"/>
          <a:ext cx="27019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" name="Equation" r:id="rId3" imgW="1320480" imgH="279360" progId="Equation.DSMT4">
                  <p:embed/>
                </p:oleObj>
              </mc:Choice>
              <mc:Fallback>
                <p:oleObj name="Equation" r:id="rId3" imgW="1320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3143250"/>
                        <a:ext cx="27019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00063" y="4214813"/>
            <a:ext cx="21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2"/>
                </a:solidFill>
                <a:latin typeface="+mn-ea"/>
                <a:ea typeface="+mn-ea"/>
              </a:rPr>
              <a:t>然后根据</a:t>
            </a:r>
            <a:endParaRPr lang="zh-CN" altLang="el-GR" sz="2800">
              <a:solidFill>
                <a:schemeClr val="tx2"/>
              </a:solidFill>
              <a:latin typeface="+mn-ea"/>
              <a:ea typeface="+mn-ea"/>
            </a:endParaRPr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411753"/>
              </p:ext>
            </p:extLst>
          </p:nvPr>
        </p:nvGraphicFramePr>
        <p:xfrm>
          <a:off x="468313" y="4797425"/>
          <a:ext cx="824547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1" name="Equation" r:id="rId5" imgW="3822480" imgH="558720" progId="Equation.DSMT4">
                  <p:embed/>
                </p:oleObj>
              </mc:Choice>
              <mc:Fallback>
                <p:oleObj name="Equation" r:id="rId5" imgW="38224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97425"/>
                        <a:ext cx="8245475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285750" y="3214688"/>
            <a:ext cx="82153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latin typeface="+mn-ea"/>
              </a:rPr>
              <a:t>代入贝叶斯公式可以得到后验概率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032948"/>
              </p:ext>
            </p:extLst>
          </p:nvPr>
        </p:nvGraphicFramePr>
        <p:xfrm>
          <a:off x="1000298" y="1077913"/>
          <a:ext cx="479583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2" name="Equation" r:id="rId7" imgW="2679480" imgH="495000" progId="Equation.DSMT4">
                  <p:embed/>
                </p:oleObj>
              </mc:Choice>
              <mc:Fallback>
                <p:oleObj name="Equation" r:id="rId7" imgW="26794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298" y="1077913"/>
                        <a:ext cx="4795838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743060"/>
              </p:ext>
            </p:extLst>
          </p:nvPr>
        </p:nvGraphicFramePr>
        <p:xfrm>
          <a:off x="998240" y="2143125"/>
          <a:ext cx="21336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3" name="Equation" r:id="rId9" imgW="1066680" imgH="431640" progId="Equation.3">
                  <p:embed/>
                </p:oleObj>
              </mc:Choice>
              <mc:Fallback>
                <p:oleObj name="Equation" r:id="rId9" imgW="1066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240" y="2143125"/>
                        <a:ext cx="2133600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237979"/>
              </p:ext>
            </p:extLst>
          </p:nvPr>
        </p:nvGraphicFramePr>
        <p:xfrm>
          <a:off x="2428875" y="4000500"/>
          <a:ext cx="39624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4" name="Equation" r:id="rId11" imgW="1955520" imgH="355320" progId="Equation.DSMT4">
                  <p:embed/>
                </p:oleObj>
              </mc:Choice>
              <mc:Fallback>
                <p:oleObj name="Equation" r:id="rId11" imgW="1955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4000500"/>
                        <a:ext cx="39624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1459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6725" y="692150"/>
            <a:ext cx="44678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因此， </a:t>
            </a:r>
            <a:r>
              <a:rPr lang="el-GR" altLang="zh-CN" sz="2800" i="1" dirty="0">
                <a:solidFill>
                  <a:schemeClr val="tx2"/>
                </a:solidFill>
                <a:latin typeface="+mn-ea"/>
                <a:ea typeface="+mn-ea"/>
              </a:rPr>
              <a:t>μ</a:t>
            </a:r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的贝叶斯估计值：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566937"/>
              </p:ext>
            </p:extLst>
          </p:nvPr>
        </p:nvGraphicFramePr>
        <p:xfrm>
          <a:off x="3302000" y="3463925"/>
          <a:ext cx="37147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9" name="Equation" r:id="rId3" imgW="1663560" imgH="431640" progId="Equation.DSMT4">
                  <p:embed/>
                </p:oleObj>
              </mc:Choice>
              <mc:Fallback>
                <p:oleObj name="Equation" r:id="rId3" imgW="1663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3463925"/>
                        <a:ext cx="371475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896613"/>
              </p:ext>
            </p:extLst>
          </p:nvPr>
        </p:nvGraphicFramePr>
        <p:xfrm>
          <a:off x="3287712" y="3000375"/>
          <a:ext cx="26558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0" name="Equation" r:id="rId5" imgW="1180800" imgH="228600" progId="Equation.DSMT4">
                  <p:embed/>
                </p:oleObj>
              </mc:Choice>
              <mc:Fallback>
                <p:oleObj name="Equation" r:id="rId5" imgW="1180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2" y="3000375"/>
                        <a:ext cx="265588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005275"/>
              </p:ext>
            </p:extLst>
          </p:nvPr>
        </p:nvGraphicFramePr>
        <p:xfrm>
          <a:off x="395536" y="4868863"/>
          <a:ext cx="30241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" name="Equation" r:id="rId7" imgW="1206360" imgH="241200" progId="Equation.DSMT4">
                  <p:embed/>
                </p:oleObj>
              </mc:Choice>
              <mc:Fallback>
                <p:oleObj name="Equation" r:id="rId7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868863"/>
                        <a:ext cx="3024187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10294"/>
              </p:ext>
            </p:extLst>
          </p:nvPr>
        </p:nvGraphicFramePr>
        <p:xfrm>
          <a:off x="422523" y="5734050"/>
          <a:ext cx="35480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2" name="Equation" r:id="rId9" imgW="1460160" imgH="241200" progId="Equation.DSMT4">
                  <p:embed/>
                </p:oleObj>
              </mc:Choice>
              <mc:Fallback>
                <p:oleObj name="Equation" r:id="rId9" imgW="1460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23" y="5734050"/>
                        <a:ext cx="35480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38162" y="2924175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2"/>
                </a:solidFill>
                <a:latin typeface="+mn-ea"/>
                <a:ea typeface="+mn-ea"/>
              </a:rPr>
              <a:t>一般情况下：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55600" y="4170363"/>
            <a:ext cx="24876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2"/>
                </a:solidFill>
                <a:latin typeface="+mn-ea"/>
                <a:ea typeface="+mn-ea"/>
              </a:rPr>
              <a:t>特殊情况：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726159" y="5002725"/>
            <a:ext cx="55446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Ctr="1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hlink"/>
                </a:solidFill>
                <a:latin typeface="+mn-ea"/>
              </a:rPr>
              <a:t>（先验知识可靠，样本不起作用）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3726159" y="5464390"/>
            <a:ext cx="5364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Ctr="1">
            <a:sp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r>
              <a:rPr lang="zh-CN" altLang="en-US" sz="2400" b="1" dirty="0">
                <a:solidFill>
                  <a:schemeClr val="hlink"/>
                </a:solidFill>
                <a:latin typeface="+mn-ea"/>
              </a:rPr>
              <a:t>（先验知识十分不确定，完全</a:t>
            </a:r>
            <a:r>
              <a:rPr lang="zh-CN" altLang="en-US" sz="2400" b="1" dirty="0" smtClean="0">
                <a:solidFill>
                  <a:schemeClr val="hlink"/>
                </a:solidFill>
                <a:latin typeface="+mn-ea"/>
              </a:rPr>
              <a:t>依         靠</a:t>
            </a:r>
            <a:r>
              <a:rPr lang="zh-CN" altLang="en-US" sz="2400" b="1" dirty="0">
                <a:solidFill>
                  <a:schemeClr val="hlink"/>
                </a:solidFill>
                <a:latin typeface="+mn-ea"/>
              </a:rPr>
              <a:t>样本信息）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827082"/>
              </p:ext>
            </p:extLst>
          </p:nvPr>
        </p:nvGraphicFramePr>
        <p:xfrm>
          <a:off x="1128713" y="1357313"/>
          <a:ext cx="546576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" name="Equation" r:id="rId11" imgW="2209680" imgH="368280" progId="Equation.DSMT4">
                  <p:embed/>
                </p:oleObj>
              </mc:Choice>
              <mc:Fallback>
                <p:oleObj name="Equation" r:id="rId11" imgW="22096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357313"/>
                        <a:ext cx="5465762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1652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900113" y="1557338"/>
            <a:ext cx="7272337" cy="3705225"/>
            <a:chOff x="340" y="799"/>
            <a:chExt cx="4854" cy="2561"/>
          </a:xfrm>
        </p:grpSpPr>
        <p:pic>
          <p:nvPicPr>
            <p:cNvPr id="5" name="Picture 4" descr="dudafigs03_Page_0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9" t="35199" r="7439" b="40671"/>
            <a:stretch>
              <a:fillRect/>
            </a:stretch>
          </p:blipFill>
          <p:spPr bwMode="auto">
            <a:xfrm>
              <a:off x="340" y="799"/>
              <a:ext cx="4854" cy="2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073" y="2432"/>
              <a:ext cx="147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hlink"/>
                  </a:solidFill>
                  <a:latin typeface="+mn-ea"/>
                  <a:ea typeface="+mn-ea"/>
                </a:rPr>
                <a:t>n</a:t>
              </a:r>
              <a:r>
                <a:rPr lang="zh-CN" altLang="en-US" sz="2800">
                  <a:solidFill>
                    <a:schemeClr val="hlink"/>
                  </a:solidFill>
                  <a:latin typeface="+mn-ea"/>
                  <a:ea typeface="+mn-ea"/>
                </a:rPr>
                <a:t>：样本数量</a:t>
              </a:r>
            </a:p>
          </p:txBody>
        </p:sp>
      </p:grp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236334"/>
              </p:ext>
            </p:extLst>
          </p:nvPr>
        </p:nvGraphicFramePr>
        <p:xfrm>
          <a:off x="4716463" y="404813"/>
          <a:ext cx="230505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4" imgW="1015920" imgH="457200" progId="Equation.DSMT4">
                  <p:embed/>
                </p:oleObj>
              </mc:Choice>
              <mc:Fallback>
                <p:oleObj name="Equation" r:id="rId4" imgW="1015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04813"/>
                        <a:ext cx="230505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741238"/>
              </p:ext>
            </p:extLst>
          </p:nvPr>
        </p:nvGraphicFramePr>
        <p:xfrm>
          <a:off x="395288" y="620713"/>
          <a:ext cx="27352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6" imgW="1320480" imgH="279360" progId="Equation.DSMT4">
                  <p:embed/>
                </p:oleObj>
              </mc:Choice>
              <mc:Fallback>
                <p:oleObj name="Equation" r:id="rId6" imgW="1320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20713"/>
                        <a:ext cx="273526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348038" y="714375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/>
          <a:p>
            <a:r>
              <a:rPr lang="zh-CN" altLang="en-US" sz="2800">
                <a:solidFill>
                  <a:schemeClr val="tx2"/>
                </a:solidFill>
                <a:latin typeface="+mn-ea"/>
              </a:rPr>
              <a:t>方差：</a:t>
            </a:r>
            <a:endParaRPr lang="zh-CN" altLang="el-GR" sz="280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50825" y="5445125"/>
            <a:ext cx="86772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/>
          <a:p>
            <a:pPr algn="l">
              <a:lnSpc>
                <a:spcPct val="100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+mn-ea"/>
              </a:rPr>
              <a:t>随着样本数 </a:t>
            </a:r>
            <a:r>
              <a:rPr lang="en-US" altLang="zh-CN" sz="2800" b="1" i="1" dirty="0">
                <a:solidFill>
                  <a:schemeClr val="hlink"/>
                </a:solidFill>
                <a:latin typeface="+mn-ea"/>
              </a:rPr>
              <a:t>n </a:t>
            </a:r>
            <a:r>
              <a:rPr lang="zh-CN" altLang="en-US" sz="2800" b="1" dirty="0">
                <a:solidFill>
                  <a:schemeClr val="hlink"/>
                </a:solidFill>
                <a:latin typeface="+mn-ea"/>
              </a:rPr>
              <a:t>的递增，方差单调递减。即新增的样本能够减少关于 </a:t>
            </a:r>
            <a:r>
              <a:rPr lang="el-GR" altLang="zh-CN" sz="2800" b="1" i="1" dirty="0">
                <a:solidFill>
                  <a:schemeClr val="hlink"/>
                </a:solidFill>
                <a:latin typeface="+mn-ea"/>
              </a:rPr>
              <a:t>μ</a:t>
            </a:r>
            <a:r>
              <a:rPr lang="en-US" altLang="zh-CN" sz="2800" b="1" i="1" dirty="0">
                <a:solidFill>
                  <a:schemeClr val="hlink"/>
                </a:solidFill>
                <a:latin typeface="+mn-ea"/>
              </a:rPr>
              <a:t> </a:t>
            </a:r>
            <a:r>
              <a:rPr lang="zh-CN" altLang="en-US" sz="2800" b="1" dirty="0">
                <a:solidFill>
                  <a:schemeClr val="hlink"/>
                </a:solidFill>
                <a:latin typeface="+mn-ea"/>
              </a:rPr>
              <a:t>的估计的不确定性。</a:t>
            </a:r>
          </a:p>
        </p:txBody>
      </p:sp>
    </p:spTree>
    <p:extLst>
      <p:ext uri="{BB962C8B-B14F-4D97-AF65-F5344CB8AC3E}">
        <p14:creationId xmlns:p14="http://schemas.microsoft.com/office/powerpoint/2010/main" val="3483466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通过观察数据集 </a:t>
            </a:r>
            <a:r>
              <a:rPr lang="en-US" altLang="zh-CN" sz="2800" b="1" i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将先验概率密度 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itchFamily="18" charset="0"/>
                <a:cs typeface="Times New Roman" panose="02020603050405020304" pitchFamily="18" charset="0"/>
              </a:rPr>
              <a:t>P(</a:t>
            </a:r>
            <a:r>
              <a:rPr lang="el-GR" altLang="zh-CN" sz="2800" b="1" dirty="0" smtClean="0">
                <a:solidFill>
                  <a:schemeClr val="hlink"/>
                </a:solidFill>
                <a:latin typeface="Times New Roman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转化为后 验概率密度 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itchFamily="18" charset="0"/>
                <a:cs typeface="Times New Roman" panose="02020603050405020304" pitchFamily="18" charset="0"/>
              </a:rPr>
              <a:t>P(</a:t>
            </a:r>
            <a:r>
              <a:rPr lang="el-GR" altLang="zh-CN" sz="2800" b="1" dirty="0" smtClean="0">
                <a:solidFill>
                  <a:schemeClr val="hlink"/>
                </a:solidFill>
                <a:latin typeface="Times New Roman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800" b="1" i="1" dirty="0" smtClean="0">
                <a:solidFill>
                  <a:schemeClr val="hlink"/>
                </a:solidFill>
                <a:latin typeface="Times New Roman" pitchFamily="18" charset="0"/>
                <a:cs typeface="Times New Roman" panose="02020603050405020304" pitchFamily="18" charset="0"/>
              </a:rPr>
              <a:t>|D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，并期望其在真实的 </a:t>
            </a:r>
            <a:r>
              <a:rPr lang="el-GR" altLang="zh-CN" sz="2800" b="1" dirty="0" smtClean="0">
                <a:solidFill>
                  <a:schemeClr val="hlink"/>
                </a:solidFill>
                <a:latin typeface="Times New Roman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800" b="1" i="1" dirty="0" smtClean="0">
                <a:solidFill>
                  <a:srgbClr val="000066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值处有一个尖峰。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429000"/>
            <a:ext cx="6335713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贝叶斯估计</a:t>
            </a:r>
          </a:p>
        </p:txBody>
      </p:sp>
    </p:spTree>
    <p:extLst>
      <p:ext uri="{BB962C8B-B14F-4D97-AF65-F5344CB8AC3E}">
        <p14:creationId xmlns:p14="http://schemas.microsoft.com/office/powerpoint/2010/main" val="2300238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估计和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Bayesian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估计的比较</a:t>
            </a:r>
          </a:p>
        </p:txBody>
      </p:sp>
      <p:sp>
        <p:nvSpPr>
          <p:cNvPr id="62467" name="Rectangle 5"/>
          <p:cNvSpPr>
            <a:spLocks noGrp="1" noRot="1" noChangeArrowheads="1"/>
          </p:cNvSpPr>
          <p:nvPr>
            <p:ph idx="1"/>
          </p:nvPr>
        </p:nvSpPr>
        <p:spPr>
          <a:xfrm>
            <a:off x="323850" y="2060575"/>
            <a:ext cx="3694113" cy="731838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Bayesian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估计</a:t>
            </a:r>
          </a:p>
        </p:txBody>
      </p:sp>
      <p:pic>
        <p:nvPicPr>
          <p:cNvPr id="624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787525"/>
            <a:ext cx="5545138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414838"/>
            <a:ext cx="5616575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Rectangle 8"/>
          <p:cNvSpPr>
            <a:spLocks noRot="1" noChangeArrowheads="1"/>
          </p:cNvSpPr>
          <p:nvPr/>
        </p:nvSpPr>
        <p:spPr bwMode="auto">
          <a:xfrm>
            <a:off x="6156325" y="5734050"/>
            <a:ext cx="2592388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估计</a:t>
            </a:r>
          </a:p>
        </p:txBody>
      </p:sp>
    </p:spTree>
    <p:extLst>
      <p:ext uri="{BB962C8B-B14F-4D97-AF65-F5344CB8AC3E}">
        <p14:creationId xmlns:p14="http://schemas.microsoft.com/office/powerpoint/2010/main" val="3098629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539750" y="1636737"/>
            <a:ext cx="3889375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  <a:latin typeface="+mn-ea"/>
                <a:ea typeface="+mn-ea"/>
              </a:rPr>
              <a:t>ML</a:t>
            </a: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估计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9900CC"/>
                </a:solidFill>
                <a:latin typeface="+mn-ea"/>
                <a:ea typeface="+mn-ea"/>
              </a:rPr>
              <a:t>1.</a:t>
            </a:r>
            <a:r>
              <a:rPr lang="zh-CN" altLang="en-US" sz="2800" dirty="0">
                <a:solidFill>
                  <a:srgbClr val="9900CC"/>
                </a:solidFill>
                <a:latin typeface="+mn-ea"/>
                <a:ea typeface="+mn-ea"/>
              </a:rPr>
              <a:t>参数为未知确定变量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9900CC"/>
                </a:solidFill>
                <a:latin typeface="+mn-ea"/>
                <a:ea typeface="+mn-ea"/>
              </a:rPr>
              <a:t>2.</a:t>
            </a:r>
            <a:r>
              <a:rPr lang="zh-CN" altLang="en-US" sz="2800" dirty="0">
                <a:solidFill>
                  <a:srgbClr val="9900CC"/>
                </a:solidFill>
                <a:latin typeface="+mn-ea"/>
                <a:ea typeface="+mn-ea"/>
              </a:rPr>
              <a:t>没有利用参数先验信息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9900CC"/>
                </a:solidFill>
                <a:latin typeface="+mn-ea"/>
                <a:ea typeface="+mn-ea"/>
              </a:rPr>
              <a:t>3.</a:t>
            </a:r>
            <a:r>
              <a:rPr lang="zh-CN" altLang="en-US" sz="2800" dirty="0">
                <a:solidFill>
                  <a:srgbClr val="9900CC"/>
                </a:solidFill>
                <a:latin typeface="+mn-ea"/>
                <a:ea typeface="+mn-ea"/>
              </a:rPr>
              <a:t>估计的概率模型与假设模型一致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9900CC"/>
                </a:solidFill>
                <a:latin typeface="+mn-ea"/>
                <a:ea typeface="+mn-ea"/>
              </a:rPr>
              <a:t>4. </a:t>
            </a:r>
            <a:r>
              <a:rPr lang="zh-CN" altLang="en-US" sz="2800" dirty="0">
                <a:solidFill>
                  <a:srgbClr val="9900CC"/>
                </a:solidFill>
                <a:latin typeface="+mn-ea"/>
                <a:ea typeface="+mn-ea"/>
              </a:rPr>
              <a:t>可理解性好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9900CC"/>
                </a:solidFill>
                <a:latin typeface="+mn-ea"/>
                <a:ea typeface="+mn-ea"/>
              </a:rPr>
              <a:t>5. </a:t>
            </a:r>
            <a:r>
              <a:rPr lang="zh-CN" altLang="en-US" sz="2800" dirty="0">
                <a:solidFill>
                  <a:srgbClr val="9900CC"/>
                </a:solidFill>
                <a:latin typeface="+mn-ea"/>
                <a:ea typeface="+mn-ea"/>
              </a:rPr>
              <a:t>计算简单</a:t>
            </a:r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4643438" y="1628800"/>
            <a:ext cx="4176712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  <a:latin typeface="+mn-ea"/>
                <a:ea typeface="+mn-ea"/>
              </a:rPr>
              <a:t>Bayesian</a:t>
            </a: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</a:rPr>
              <a:t>估计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9900CC"/>
                </a:solidFill>
                <a:latin typeface="+mn-ea"/>
                <a:ea typeface="+mn-ea"/>
              </a:rPr>
              <a:t>1.</a:t>
            </a:r>
            <a:r>
              <a:rPr lang="zh-CN" altLang="en-US" sz="2800" dirty="0">
                <a:solidFill>
                  <a:srgbClr val="9900CC"/>
                </a:solidFill>
                <a:latin typeface="+mn-ea"/>
                <a:ea typeface="+mn-ea"/>
              </a:rPr>
              <a:t>参数为未知随机变量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9900CC"/>
                </a:solidFill>
                <a:latin typeface="+mn-ea"/>
                <a:ea typeface="+mn-ea"/>
              </a:rPr>
              <a:t>2.</a:t>
            </a:r>
            <a:r>
              <a:rPr lang="zh-CN" altLang="en-US" sz="2800" dirty="0">
                <a:solidFill>
                  <a:srgbClr val="9900CC"/>
                </a:solidFill>
                <a:latin typeface="+mn-ea"/>
                <a:ea typeface="+mn-ea"/>
              </a:rPr>
              <a:t>利用参数的先验信息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9900CC"/>
                </a:solidFill>
                <a:latin typeface="+mn-ea"/>
                <a:ea typeface="+mn-ea"/>
              </a:rPr>
              <a:t>3.</a:t>
            </a:r>
            <a:r>
              <a:rPr lang="zh-CN" altLang="en-US" sz="2800" dirty="0">
                <a:solidFill>
                  <a:srgbClr val="9900CC"/>
                </a:solidFill>
                <a:latin typeface="+mn-ea"/>
                <a:ea typeface="+mn-ea"/>
              </a:rPr>
              <a:t>估计的概率模型相比于假设模型会发生变化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9900CC"/>
                </a:solidFill>
                <a:latin typeface="+mn-ea"/>
                <a:ea typeface="+mn-ea"/>
              </a:rPr>
              <a:t>4.</a:t>
            </a:r>
            <a:r>
              <a:rPr lang="zh-CN" altLang="en-US" sz="2800" dirty="0">
                <a:solidFill>
                  <a:srgbClr val="9900CC"/>
                </a:solidFill>
                <a:latin typeface="+mn-ea"/>
                <a:ea typeface="+mn-ea"/>
              </a:rPr>
              <a:t>可理解性差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9900CC"/>
                </a:solidFill>
                <a:latin typeface="+mn-ea"/>
                <a:ea typeface="+mn-ea"/>
              </a:rPr>
              <a:t>5.</a:t>
            </a:r>
            <a:r>
              <a:rPr lang="zh-CN" altLang="en-US" sz="2800" dirty="0">
                <a:solidFill>
                  <a:srgbClr val="9900CC"/>
                </a:solidFill>
                <a:latin typeface="+mn-ea"/>
                <a:ea typeface="+mn-ea"/>
              </a:rPr>
              <a:t>计算复杂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zh-CN" alt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估计和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Bayesian</a:t>
            </a:r>
            <a:r>
              <a:rPr lang="zh-CN" alt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估计的比较</a:t>
            </a:r>
            <a:endParaRPr lang="zh-CN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4957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上</a:t>
            </a:r>
            <a:r>
              <a:rPr lang="zh-CN" altLang="en-US" dirty="0" smtClean="0">
                <a:solidFill>
                  <a:schemeClr val="tx1"/>
                </a:solidFill>
              </a:rPr>
              <a:t>节回顾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060"/>
                </a:solidFill>
              </a:rPr>
              <a:t>两种参数估计方法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79965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最大似然估计：</a:t>
            </a:r>
            <a:endParaRPr lang="zh-CN" altLang="en-US" sz="24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906547"/>
              </p:ext>
            </p:extLst>
          </p:nvPr>
        </p:nvGraphicFramePr>
        <p:xfrm>
          <a:off x="3427900" y="2584013"/>
          <a:ext cx="472916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Equation" r:id="rId3" imgW="1600200" imgH="368280" progId="Equation.DSMT4">
                  <p:embed/>
                </p:oleObj>
              </mc:Choice>
              <mc:Fallback>
                <p:oleObj name="Equation" r:id="rId3" imgW="16002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900" y="2584013"/>
                        <a:ext cx="472916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423981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贝叶斯估计：</a:t>
            </a:r>
            <a:endParaRPr lang="zh-CN" altLang="en-US" sz="24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305521"/>
              </p:ext>
            </p:extLst>
          </p:nvPr>
        </p:nvGraphicFramePr>
        <p:xfrm>
          <a:off x="3563938" y="4239816"/>
          <a:ext cx="4635290" cy="725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Equation" r:id="rId5" imgW="2108160" imgH="330120" progId="Equation.DSMT4">
                  <p:embed/>
                </p:oleObj>
              </mc:Choice>
              <mc:Fallback>
                <p:oleObj name="Equation" r:id="rId5" imgW="21081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3938" y="4239816"/>
                        <a:ext cx="4635290" cy="725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148064" y="1754088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9900CC"/>
                </a:solidFill>
                <a:latin typeface="+mn-ea"/>
              </a:rPr>
              <a:t>参数为未知确定变量</a:t>
            </a:r>
          </a:p>
        </p:txBody>
      </p:sp>
      <p:cxnSp>
        <p:nvCxnSpPr>
          <p:cNvPr id="11" name="直接箭头连接符 10"/>
          <p:cNvCxnSpPr>
            <a:stCxn id="9" idx="2"/>
          </p:cNvCxnSpPr>
          <p:nvPr/>
        </p:nvCxnSpPr>
        <p:spPr>
          <a:xfrm flipH="1">
            <a:off x="5796137" y="2400419"/>
            <a:ext cx="829255" cy="524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792479" y="573606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CC"/>
                </a:solidFill>
                <a:latin typeface="+mn-ea"/>
              </a:rPr>
              <a:t>参数为未知随机变量</a:t>
            </a:r>
            <a:endParaRPr lang="zh-CN" altLang="en-US" sz="2400" dirty="0"/>
          </a:p>
        </p:txBody>
      </p:sp>
      <p:cxnSp>
        <p:nvCxnSpPr>
          <p:cNvPr id="13" name="直接箭头连接符 12"/>
          <p:cNvCxnSpPr>
            <a:stCxn id="12" idx="0"/>
          </p:cNvCxnSpPr>
          <p:nvPr/>
        </p:nvCxnSpPr>
        <p:spPr>
          <a:xfrm flipH="1" flipV="1">
            <a:off x="4788026" y="4797153"/>
            <a:ext cx="1481781" cy="9389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5085184"/>
            <a:ext cx="36004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</a:rPr>
              <a:t>假设</a:t>
            </a:r>
            <a:r>
              <a:rPr lang="zh-CN" altLang="en-US" sz="2000" dirty="0" smtClean="0">
                <a:solidFill>
                  <a:srgbClr val="FF0000"/>
                </a:solidFill>
              </a:rPr>
              <a:t>数据的概率分布情况已知，仅概率密度函数中的参数未知。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386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非参数估计</a:t>
            </a: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398493"/>
            <a:ext cx="8540750" cy="4476750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参数化估计：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Bayesian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估计。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假设概率密度形式已知。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实际中概率密度形式往往未知。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实际中概率密度往往是多模的，即有多个局部极大值 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本章介绍非参数密度估计方法：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能处理任意的概率分布，而不必假设密度函数的形式已知。</a:t>
            </a:r>
          </a:p>
        </p:txBody>
      </p:sp>
    </p:spTree>
    <p:extLst>
      <p:ext uri="{BB962C8B-B14F-4D97-AF65-F5344CB8AC3E}">
        <p14:creationId xmlns:p14="http://schemas.microsoft.com/office/powerpoint/2010/main" val="29942632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301625" y="1905000"/>
            <a:ext cx="4702175" cy="202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3200" b="1" dirty="0" smtClean="0">
                <a:solidFill>
                  <a:srgbClr val="0000CC"/>
                </a:solidFill>
              </a:rPr>
              <a:t>概率密度估计问题：</a:t>
            </a:r>
          </a:p>
        </p:txBody>
      </p:sp>
      <p:pic>
        <p:nvPicPr>
          <p:cNvPr id="5" name="Picture 1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1688" y="4143375"/>
            <a:ext cx="4194175" cy="1949450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6725" y="2636838"/>
            <a:ext cx="331311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给定</a:t>
            </a:r>
            <a:r>
              <a:rPr lang="en-US" altLang="zh-CN" sz="2800" dirty="0" err="1">
                <a:solidFill>
                  <a:schemeClr val="tx1"/>
                </a:solidFill>
              </a:rPr>
              <a:t>i.i.d</a:t>
            </a:r>
            <a:r>
              <a:rPr lang="en-US" altLang="zh-CN" sz="2800" dirty="0">
                <a:solidFill>
                  <a:schemeClr val="tx1"/>
                </a:solidFill>
              </a:rPr>
              <a:t>.</a:t>
            </a:r>
            <a:r>
              <a:rPr lang="zh-CN" altLang="en-US" sz="2800" dirty="0">
                <a:solidFill>
                  <a:schemeClr val="tx1"/>
                </a:solidFill>
              </a:rPr>
              <a:t>样本集：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估计概率分布：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414490"/>
              </p:ext>
            </p:extLst>
          </p:nvPr>
        </p:nvGraphicFramePr>
        <p:xfrm>
          <a:off x="3525044" y="2780928"/>
          <a:ext cx="29575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4" imgW="1028520" imgH="215640" progId="Equation.DSMT4">
                  <p:embed/>
                </p:oleObj>
              </mc:Choice>
              <mc:Fallback>
                <p:oleObj name="Equation" r:id="rId4" imgW="1028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044" y="2780928"/>
                        <a:ext cx="29575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927185"/>
              </p:ext>
            </p:extLst>
          </p:nvPr>
        </p:nvGraphicFramePr>
        <p:xfrm>
          <a:off x="3383757" y="3372669"/>
          <a:ext cx="79216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6" imgW="304560" imgH="215640" progId="Equation.DSMT4">
                  <p:embed/>
                </p:oleObj>
              </mc:Choice>
              <mc:Fallback>
                <p:oleObj name="Equation" r:id="rId6" imgW="304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757" y="3372669"/>
                        <a:ext cx="79216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非参数估计</a:t>
            </a:r>
          </a:p>
        </p:txBody>
      </p:sp>
    </p:spTree>
    <p:extLst>
      <p:ext uri="{BB962C8B-B14F-4D97-AF65-F5344CB8AC3E}">
        <p14:creationId xmlns:p14="http://schemas.microsoft.com/office/powerpoint/2010/main" val="239740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528" y="1689124"/>
            <a:ext cx="8540750" cy="519626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60000"/>
              </a:lnSpc>
            </a:pPr>
            <a:r>
              <a:rPr lang="zh-CN" altLang="en-US" sz="3200" b="1" dirty="0" smtClean="0">
                <a:solidFill>
                  <a:srgbClr val="000066"/>
                </a:solidFill>
                <a:ea typeface="隶书" pitchFamily="49" charset="-122"/>
              </a:rPr>
              <a:t>希望：</a:t>
            </a:r>
            <a:r>
              <a:rPr lang="zh-CN" altLang="en-US" sz="3200" b="1" dirty="0" smtClean="0"/>
              <a:t>当样本数</a:t>
            </a:r>
            <a:r>
              <a:rPr lang="en-US" altLang="zh-CN" sz="3200" b="1" i="1" dirty="0" smtClean="0"/>
              <a:t>N </a:t>
            </a:r>
            <a:r>
              <a:rPr lang="en-US" altLang="zh-CN" sz="3200" b="1" dirty="0" smtClean="0"/>
              <a:t>→∞</a:t>
            </a:r>
            <a:r>
              <a:rPr lang="zh-CN" altLang="en-US" sz="3200" b="1" dirty="0" smtClean="0"/>
              <a:t>时，如此得到的分类器收敛于理论上的最优解。 即满足：</a:t>
            </a:r>
          </a:p>
          <a:p>
            <a:pPr eaLnBrk="1" hangingPunct="1">
              <a:lnSpc>
                <a:spcPct val="90000"/>
              </a:lnSpc>
            </a:pPr>
            <a:endParaRPr lang="zh-CN" altLang="en-US" sz="3200" b="1" dirty="0" smtClean="0"/>
          </a:p>
          <a:p>
            <a:pPr eaLnBrk="1" hangingPunct="1">
              <a:lnSpc>
                <a:spcPct val="90000"/>
              </a:lnSpc>
            </a:pPr>
            <a:endParaRPr lang="zh-CN" altLang="en-US" sz="3200" b="1" dirty="0" smtClean="0"/>
          </a:p>
          <a:p>
            <a:pPr eaLnBrk="1" hangingPunct="1">
              <a:lnSpc>
                <a:spcPct val="90000"/>
              </a:lnSpc>
            </a:pPr>
            <a:endParaRPr lang="zh-CN" altLang="en-US" sz="3200" b="1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0066"/>
                </a:solidFill>
                <a:ea typeface="隶书" pitchFamily="49" charset="-122"/>
              </a:rPr>
              <a:t>重要前提：</a:t>
            </a:r>
            <a:r>
              <a:rPr lang="zh-CN" altLang="en-US" sz="3200" b="1" dirty="0" smtClean="0"/>
              <a:t>训练样本的分布能代表样本的真实分布。每个样本集中的样本都是所谓</a:t>
            </a:r>
            <a:r>
              <a:rPr lang="zh-CN" altLang="en-US" sz="3200" b="1" dirty="0" smtClean="0">
                <a:solidFill>
                  <a:schemeClr val="hlink"/>
                </a:solidFill>
              </a:rPr>
              <a:t>独立同分布</a:t>
            </a:r>
            <a:r>
              <a:rPr lang="zh-CN" altLang="en-US" sz="3200" b="1" dirty="0" smtClean="0"/>
              <a:t>的随机变量，且</a:t>
            </a:r>
            <a:r>
              <a:rPr lang="zh-CN" altLang="en-US" sz="3200" b="1" dirty="0" smtClean="0">
                <a:solidFill>
                  <a:schemeClr val="hlink"/>
                </a:solidFill>
              </a:rPr>
              <a:t>有充分的训练样本</a:t>
            </a:r>
            <a:r>
              <a:rPr lang="zh-CN" altLang="en-US" sz="3200" b="1" dirty="0" smtClean="0"/>
              <a:t> 。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140968"/>
            <a:ext cx="338455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引言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7512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251520" y="1643551"/>
            <a:ext cx="7799388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0000FF"/>
                </a:solidFill>
              </a:rPr>
              <a:t>非参数概率密度估计的核心思路：</a:t>
            </a:r>
          </a:p>
          <a:p>
            <a:endParaRPr lang="en-US" altLang="zh-CN" b="1" dirty="0" smtClean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383338" y="3843338"/>
          <a:ext cx="723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3" imgW="723600" imgH="317160" progId="Equation.DSMT4">
                  <p:embed/>
                </p:oleObj>
              </mc:Choice>
              <mc:Fallback>
                <p:oleObj name="Equation" r:id="rId3" imgW="7236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3843338"/>
                        <a:ext cx="723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420888"/>
            <a:ext cx="4248150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50863" y="5013325"/>
            <a:ext cx="58547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</a:rPr>
              <a:t>一个向量</a:t>
            </a:r>
            <a:r>
              <a:rPr lang="en-US" altLang="zh-CN" sz="2800">
                <a:solidFill>
                  <a:schemeClr val="tx1"/>
                </a:solidFill>
              </a:rPr>
              <a:t>x</a:t>
            </a:r>
            <a:r>
              <a:rPr lang="zh-CN" altLang="en-US" sz="2800">
                <a:solidFill>
                  <a:schemeClr val="tx1"/>
                </a:solidFill>
              </a:rPr>
              <a:t>落在区域</a:t>
            </a:r>
            <a:r>
              <a:rPr lang="en-US" altLang="zh-CN" sz="2800">
                <a:solidFill>
                  <a:schemeClr val="tx1"/>
                </a:solidFill>
              </a:rPr>
              <a:t>R</a:t>
            </a:r>
            <a:r>
              <a:rPr lang="zh-CN" altLang="en-US" sz="2800">
                <a:solidFill>
                  <a:schemeClr val="tx1"/>
                </a:solidFill>
              </a:rPr>
              <a:t>中的概率</a:t>
            </a:r>
            <a:r>
              <a:rPr lang="en-US" altLang="zh-CN" sz="2800">
                <a:solidFill>
                  <a:schemeClr val="tx1"/>
                </a:solidFill>
              </a:rPr>
              <a:t>P</a:t>
            </a:r>
            <a:r>
              <a:rPr lang="zh-CN" altLang="en-US" sz="2800">
                <a:solidFill>
                  <a:schemeClr val="tx1"/>
                </a:solidFill>
              </a:rPr>
              <a:t>为：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39750" y="5805488"/>
            <a:ext cx="818673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hlink"/>
                </a:solidFill>
              </a:rPr>
              <a:t>因此，可以通过统计概率</a:t>
            </a:r>
            <a:r>
              <a:rPr lang="en-US" altLang="zh-CN" sz="2800">
                <a:solidFill>
                  <a:schemeClr val="hlink"/>
                </a:solidFill>
              </a:rPr>
              <a:t>P</a:t>
            </a:r>
            <a:r>
              <a:rPr lang="zh-CN" altLang="en-US" sz="2800">
                <a:solidFill>
                  <a:schemeClr val="hlink"/>
                </a:solidFill>
              </a:rPr>
              <a:t>来估计概率密度函数</a:t>
            </a:r>
            <a:r>
              <a:rPr lang="en-US" altLang="zh-CN" sz="2800">
                <a:solidFill>
                  <a:schemeClr val="hlink"/>
                </a:solidFill>
              </a:rPr>
              <a:t>p(x)</a:t>
            </a:r>
          </a:p>
        </p:txBody>
      </p:sp>
      <p:sp>
        <p:nvSpPr>
          <p:cNvPr id="9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非参数估计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356340"/>
              </p:ext>
            </p:extLst>
          </p:nvPr>
        </p:nvGraphicFramePr>
        <p:xfrm>
          <a:off x="6455471" y="4995579"/>
          <a:ext cx="1728192" cy="794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6" imgW="939392" imgH="431613" progId="Equation.DSMT4">
                  <p:embed/>
                </p:oleObj>
              </mc:Choice>
              <mc:Fallback>
                <p:oleObj name="Equation" r:id="rId6" imgW="939392" imgH="431613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471" y="4995579"/>
                        <a:ext cx="1728192" cy="794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9460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非参数估计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377825" y="1700808"/>
            <a:ext cx="4194175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smtClean="0">
                <a:latin typeface="+mn-ea"/>
              </a:rPr>
              <a:t>假设</a:t>
            </a:r>
            <a:r>
              <a:rPr lang="en-US" altLang="zh-CN" sz="2800" b="1" smtClean="0">
                <a:latin typeface="+mn-ea"/>
              </a:rPr>
              <a:t>N</a:t>
            </a:r>
            <a:r>
              <a:rPr lang="zh-CN" altLang="en-US" sz="2800" b="1" smtClean="0">
                <a:latin typeface="+mn-ea"/>
              </a:rPr>
              <a:t>个样本的集合</a:t>
            </a:r>
            <a:endParaRPr lang="zh-CN" altLang="en-US" sz="2800" b="1" dirty="0" smtClean="0">
              <a:latin typeface="+mn-ea"/>
            </a:endParaRPr>
          </a:p>
        </p:txBody>
      </p:sp>
      <p:graphicFrame>
        <p:nvGraphicFramePr>
          <p:cNvPr id="6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91479301"/>
              </p:ext>
            </p:extLst>
          </p:nvPr>
        </p:nvGraphicFramePr>
        <p:xfrm>
          <a:off x="1639189" y="3573016"/>
          <a:ext cx="316706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5" name="Equation" r:id="rId3" imgW="1193760" imgH="393480" progId="Equation.DSMT4">
                  <p:embed/>
                </p:oleObj>
              </mc:Choice>
              <mc:Fallback>
                <p:oleObj name="Equation" r:id="rId3" imgW="1193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189" y="3573016"/>
                        <a:ext cx="3167062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924550" y="1770292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+mn-ea"/>
                <a:ea typeface="+mn-ea"/>
              </a:rPr>
              <a:t>是根据概率密度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53172" y="2341670"/>
            <a:ext cx="54088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函数为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p(x)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的分布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独立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抽取得到的</a:t>
            </a:r>
            <a:endParaRPr lang="zh-CN" altLang="en-US" sz="2800" b="1" dirty="0">
              <a:solidFill>
                <a:srgbClr val="9900CC"/>
              </a:solidFill>
              <a:latin typeface="+mn-ea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55972" y="2924944"/>
            <a:ext cx="80645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/>
          <a:p>
            <a:pPr algn="l"/>
            <a:r>
              <a:rPr lang="zh-CN" altLang="en-US" sz="2800" dirty="0">
                <a:solidFill>
                  <a:schemeClr val="hlink"/>
                </a:solidFill>
                <a:latin typeface="+mn-ea"/>
              </a:rPr>
              <a:t>那么，有</a:t>
            </a:r>
            <a:r>
              <a:rPr lang="en-US" altLang="zh-CN" sz="2800" dirty="0">
                <a:solidFill>
                  <a:schemeClr val="hlink"/>
                </a:solidFill>
                <a:latin typeface="+mn-ea"/>
              </a:rPr>
              <a:t>k</a:t>
            </a:r>
            <a:r>
              <a:rPr lang="zh-CN" altLang="en-US" sz="2800" dirty="0">
                <a:solidFill>
                  <a:schemeClr val="hlink"/>
                </a:solidFill>
                <a:latin typeface="+mn-ea"/>
              </a:rPr>
              <a:t>个样本落在区域</a:t>
            </a:r>
            <a:r>
              <a:rPr lang="en-US" altLang="zh-CN" sz="2800" dirty="0">
                <a:solidFill>
                  <a:schemeClr val="hlink"/>
                </a:solidFill>
                <a:latin typeface="+mn-ea"/>
              </a:rPr>
              <a:t>R</a:t>
            </a:r>
            <a:r>
              <a:rPr lang="zh-CN" altLang="en-US" sz="2800" dirty="0">
                <a:solidFill>
                  <a:schemeClr val="hlink"/>
                </a:solidFill>
                <a:latin typeface="+mn-ea"/>
              </a:rPr>
              <a:t>中的概率服从二项分布，满足：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0413" y="4938713"/>
            <a:ext cx="2597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/>
          <a:p>
            <a:r>
              <a:rPr lang="en-US" altLang="zh-CN" sz="2800">
                <a:solidFill>
                  <a:schemeClr val="hlink"/>
                </a:solidFill>
                <a:latin typeface="+mn-ea"/>
              </a:rPr>
              <a:t>k </a:t>
            </a:r>
            <a:r>
              <a:rPr lang="zh-CN" altLang="en-US" sz="2800">
                <a:solidFill>
                  <a:schemeClr val="hlink"/>
                </a:solidFill>
                <a:latin typeface="+mn-ea"/>
              </a:rPr>
              <a:t>的期望值为：</a:t>
            </a:r>
          </a:p>
        </p:txBody>
      </p:sp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020064"/>
              </p:ext>
            </p:extLst>
          </p:nvPr>
        </p:nvGraphicFramePr>
        <p:xfrm>
          <a:off x="3371850" y="4868863"/>
          <a:ext cx="16319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6" name="Equation" r:id="rId5" imgW="609480" imgH="215640" progId="Equation.DSMT4">
                  <p:embed/>
                </p:oleObj>
              </mc:Choice>
              <mc:Fallback>
                <p:oleObj name="Equation" r:id="rId5" imgW="609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4868863"/>
                        <a:ext cx="163195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018579"/>
              </p:ext>
            </p:extLst>
          </p:nvPr>
        </p:nvGraphicFramePr>
        <p:xfrm>
          <a:off x="3348038" y="5445125"/>
          <a:ext cx="105251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7" name="Equation" r:id="rId7" imgW="393480" imgH="355320" progId="Equation.DSMT4">
                  <p:embed/>
                </p:oleObj>
              </mc:Choice>
              <mc:Fallback>
                <p:oleObj name="Equation" r:id="rId7" imgW="3934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445125"/>
                        <a:ext cx="1052512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755650" y="5661025"/>
            <a:ext cx="21820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/>
          <a:p>
            <a:r>
              <a:rPr lang="zh-CN" altLang="en-US" sz="2800">
                <a:solidFill>
                  <a:schemeClr val="hlink"/>
                </a:solidFill>
                <a:latin typeface="+mn-ea"/>
              </a:rPr>
              <a:t>对</a:t>
            </a:r>
            <a:r>
              <a:rPr lang="en-US" altLang="zh-CN" sz="2800">
                <a:solidFill>
                  <a:schemeClr val="hlink"/>
                </a:solidFill>
                <a:latin typeface="+mn-ea"/>
              </a:rPr>
              <a:t>P</a:t>
            </a:r>
            <a:r>
              <a:rPr lang="zh-CN" altLang="en-US" sz="2800">
                <a:solidFill>
                  <a:schemeClr val="hlink"/>
                </a:solidFill>
                <a:latin typeface="+mn-ea"/>
              </a:rPr>
              <a:t>的估计：</a:t>
            </a:r>
          </a:p>
        </p:txBody>
      </p: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5053013" y="5517232"/>
            <a:ext cx="3840162" cy="830263"/>
            <a:chOff x="3341" y="3644"/>
            <a:chExt cx="2419" cy="523"/>
          </a:xfrm>
        </p:grpSpPr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3341" y="3644"/>
              <a:ext cx="241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400">
                  <a:solidFill>
                    <a:srgbClr val="FF0000"/>
                  </a:solidFill>
                  <a:latin typeface="+mn-ea"/>
                  <a:ea typeface="+mn-ea"/>
                </a:rPr>
                <a:t>当              时，估计是非常精确的</a:t>
              </a:r>
            </a:p>
          </p:txBody>
        </p:sp>
        <p:graphicFrame>
          <p:nvGraphicFramePr>
            <p:cNvPr id="17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8001156"/>
                </p:ext>
              </p:extLst>
            </p:nvPr>
          </p:nvGraphicFramePr>
          <p:xfrm>
            <a:off x="3643" y="3676"/>
            <a:ext cx="72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78" name="Equation" r:id="rId9" imgW="431640" imgH="152280" progId="Equation.DSMT4">
                    <p:embed/>
                  </p:oleObj>
                </mc:Choice>
                <mc:Fallback>
                  <p:oleObj name="Equation" r:id="rId9" imgW="43164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" y="3676"/>
                          <a:ext cx="72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791923"/>
              </p:ext>
            </p:extLst>
          </p:nvPr>
        </p:nvGraphicFramePr>
        <p:xfrm>
          <a:off x="3837540" y="1792955"/>
          <a:ext cx="2174620" cy="40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9" name="Equation" r:id="rId11" imgW="1282680" imgH="241200" progId="Equation.DSMT4">
                  <p:embed/>
                </p:oleObj>
              </mc:Choice>
              <mc:Fallback>
                <p:oleObj name="Equation" r:id="rId11" imgW="1282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37540" y="1792955"/>
                        <a:ext cx="2174620" cy="40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910254"/>
              </p:ext>
            </p:extLst>
          </p:nvPr>
        </p:nvGraphicFramePr>
        <p:xfrm>
          <a:off x="6005514" y="3645024"/>
          <a:ext cx="2880320" cy="83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0" name="Equation" r:id="rId13" imgW="1663560" imgH="482400" progId="Equation.DSMT4">
                  <p:embed/>
                </p:oleObj>
              </mc:Choice>
              <mc:Fallback>
                <p:oleObj name="Equation" r:id="rId13" imgW="16635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05514" y="3645024"/>
                        <a:ext cx="2880320" cy="83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右箭头 19"/>
          <p:cNvSpPr/>
          <p:nvPr/>
        </p:nvSpPr>
        <p:spPr>
          <a:xfrm>
            <a:off x="5053013" y="3861048"/>
            <a:ext cx="671115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84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非参数估计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309301" y="1654663"/>
            <a:ext cx="8447088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是连续的，且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足够小使得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内几乎没有变化。</a:t>
            </a:r>
          </a:p>
          <a:p>
            <a:pPr>
              <a:spcAft>
                <a:spcPct val="20000"/>
              </a:spcAft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是包含样本点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的一个区域，其体积为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，设有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个训练样本，其中有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个样本点落在区域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中，则可对概率密度作出一个估计：</a:t>
            </a:r>
          </a:p>
          <a:p>
            <a:endParaRPr lang="en-US" altLang="zh-CN" sz="2800" b="1" dirty="0" smtClean="0"/>
          </a:p>
        </p:txBody>
      </p:sp>
      <p:graphicFrame>
        <p:nvGraphicFramePr>
          <p:cNvPr id="6" name="Object 10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21221490"/>
              </p:ext>
            </p:extLst>
          </p:nvPr>
        </p:nvGraphicFramePr>
        <p:xfrm>
          <a:off x="4940039" y="4115288"/>
          <a:ext cx="10795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Equation" r:id="rId3" imgW="393480" imgH="355320" progId="Equation.DSMT4">
                  <p:embed/>
                </p:oleObj>
              </mc:Choice>
              <mc:Fallback>
                <p:oleObj name="Equation" r:id="rId3" imgW="3934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039" y="4115288"/>
                        <a:ext cx="10795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flat" cmpd="thinThick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083600"/>
              </p:ext>
            </p:extLst>
          </p:nvPr>
        </p:nvGraphicFramePr>
        <p:xfrm>
          <a:off x="917314" y="4258163"/>
          <a:ext cx="33750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Equation" r:id="rId5" imgW="1218960" imgH="317160" progId="Equation.DSMT4">
                  <p:embed/>
                </p:oleObj>
              </mc:Choice>
              <mc:Fallback>
                <p:oleObj name="Equation" r:id="rId5" imgW="12189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314" y="4258163"/>
                        <a:ext cx="337502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16166"/>
              </p:ext>
            </p:extLst>
          </p:nvPr>
        </p:nvGraphicFramePr>
        <p:xfrm>
          <a:off x="2222239" y="5178913"/>
          <a:ext cx="189706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Equation" r:id="rId7" imgW="711000" imgH="355320" progId="Equation.DSMT4">
                  <p:embed/>
                </p:oleObj>
              </mc:Choice>
              <mc:Fallback>
                <p:oleObj name="Equation" r:id="rId7" imgW="7110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239" y="5178913"/>
                        <a:ext cx="189706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70049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非参数估计</a:t>
            </a: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1916113"/>
            <a:ext cx="8540750" cy="3817143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rgbClr val="0000FF"/>
                </a:solidFill>
              </a:rPr>
              <a:t>当样本数量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N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固定时，体积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V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的大小对估计的效果影响很大。</a:t>
            </a:r>
          </a:p>
          <a:p>
            <a:pPr lvl="1" eaLnBrk="1" hangingPunct="1"/>
            <a:r>
              <a:rPr lang="zh-CN" altLang="en-US" sz="2400" b="1" dirty="0" smtClean="0"/>
              <a:t> 过大则平滑过多，不够精确；</a:t>
            </a:r>
          </a:p>
          <a:p>
            <a:pPr lvl="1" eaLnBrk="1" hangingPunct="1"/>
            <a:r>
              <a:rPr lang="zh-CN" altLang="en-US" sz="2400" b="1" dirty="0" smtClean="0"/>
              <a:t> 过小则可能导致在此区域内无样本点，</a:t>
            </a:r>
            <a:r>
              <a:rPr lang="en-US" altLang="zh-CN" sz="2400" b="1" dirty="0" smtClean="0"/>
              <a:t>k=0</a:t>
            </a:r>
            <a:r>
              <a:rPr lang="zh-CN" altLang="en-US" sz="2400" b="1" dirty="0" smtClean="0"/>
              <a:t>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/>
          </a:p>
          <a:p>
            <a:pPr eaLnBrk="1" hangingPunct="1"/>
            <a:r>
              <a:rPr lang="zh-CN" altLang="en-US" sz="3200" b="1" dirty="0" smtClean="0">
                <a:solidFill>
                  <a:srgbClr val="0000FF"/>
                </a:solidFill>
              </a:rPr>
              <a:t>此方法的有效性取决于样本数量的多少，以及区域体积选择的合适。</a:t>
            </a:r>
          </a:p>
        </p:txBody>
      </p:sp>
    </p:spTree>
    <p:extLst>
      <p:ext uri="{BB962C8B-B14F-4D97-AF65-F5344CB8AC3E}">
        <p14:creationId xmlns:p14="http://schemas.microsoft.com/office/powerpoint/2010/main" val="27474190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非参数估计</a:t>
            </a: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760538"/>
            <a:ext cx="8591550" cy="1381125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+mn-ea"/>
              </a:rPr>
              <a:t>收敛性问题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：</a:t>
            </a:r>
            <a:r>
              <a:rPr lang="zh-CN" altLang="en-US" sz="2800" b="1" dirty="0" smtClean="0">
                <a:latin typeface="+mn-ea"/>
              </a:rPr>
              <a:t>样本数量</a:t>
            </a:r>
            <a:r>
              <a:rPr lang="en-US" altLang="zh-CN" sz="2800" b="1" dirty="0" smtClean="0">
                <a:latin typeface="+mn-ea"/>
              </a:rPr>
              <a:t>N</a:t>
            </a:r>
            <a:r>
              <a:rPr lang="zh-CN" altLang="en-US" sz="2800" b="1" dirty="0" smtClean="0">
                <a:latin typeface="+mn-ea"/>
              </a:rPr>
              <a:t>无穷大，估计的概率函数是否收敛到真实值？</a:t>
            </a:r>
          </a:p>
          <a:p>
            <a:pPr eaLnBrk="1" hangingPunct="1"/>
            <a:endParaRPr lang="en-US" altLang="zh-CN" sz="2800" b="1" dirty="0" smtClean="0">
              <a:latin typeface="+mn-ea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749293"/>
              </p:ext>
            </p:extLst>
          </p:nvPr>
        </p:nvGraphicFramePr>
        <p:xfrm>
          <a:off x="3167856" y="2780928"/>
          <a:ext cx="280828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2" name="Equation" r:id="rId3" imgW="990360" imgH="241200" progId="Equation.DSMT4">
                  <p:embed/>
                </p:oleObj>
              </mc:Choice>
              <mc:Fallback>
                <p:oleObj name="Equation" r:id="rId3" imgW="990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856" y="2780928"/>
                        <a:ext cx="2808288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14363" y="3500439"/>
            <a:ext cx="5697537" cy="1319213"/>
            <a:chOff x="470" y="2203"/>
            <a:chExt cx="3589" cy="831"/>
          </a:xfrm>
        </p:grpSpPr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470" y="2203"/>
              <a:ext cx="3589" cy="375"/>
              <a:chOff x="433" y="2251"/>
              <a:chExt cx="3589" cy="375"/>
            </a:xfrm>
          </p:grpSpPr>
          <p:graphicFrame>
            <p:nvGraphicFramePr>
              <p:cNvPr id="10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3180269"/>
                  </p:ext>
                </p:extLst>
              </p:nvPr>
            </p:nvGraphicFramePr>
            <p:xfrm>
              <a:off x="3379" y="2357"/>
              <a:ext cx="643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3" name="Equation" r:id="rId5" imgW="380880" imgH="152280" progId="Equation.DSMT4">
                      <p:embed/>
                    </p:oleObj>
                  </mc:Choice>
                  <mc:Fallback>
                    <p:oleObj name="Equation" r:id="rId5" imgW="380880" imgH="152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9" y="2357"/>
                            <a:ext cx="643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433" y="2296"/>
                <a:ext cx="102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mpd="thinThick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  <a:ea typeface="+mn-ea"/>
                  </a:rPr>
                  <a:t>实际中，</a:t>
                </a:r>
              </a:p>
            </p:txBody>
          </p:sp>
          <p:graphicFrame>
            <p:nvGraphicFramePr>
              <p:cNvPr id="12" name="Object 13"/>
              <p:cNvGraphicFramePr>
                <a:graphicFrameLocks noChangeAspect="1"/>
              </p:cNvGraphicFramePr>
              <p:nvPr/>
            </p:nvGraphicFramePr>
            <p:xfrm>
              <a:off x="1282" y="2251"/>
              <a:ext cx="514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4" name="Equation" r:id="rId7" imgW="304560" imgH="215640" progId="Equation.DSMT4">
                      <p:embed/>
                    </p:oleObj>
                  </mc:Choice>
                  <mc:Fallback>
                    <p:oleObj name="Equation" r:id="rId7" imgW="304560" imgH="215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2" y="2251"/>
                            <a:ext cx="514" cy="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1782" y="2296"/>
                <a:ext cx="170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mpd="thinThick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  <a:ea typeface="+mn-ea"/>
                  </a:rPr>
                  <a:t>越精确，要求：</a:t>
                </a:r>
              </a:p>
            </p:txBody>
          </p:sp>
        </p:grp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480" y="2704"/>
              <a:ext cx="232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200" b="1">
                  <a:solidFill>
                    <a:srgbClr val="666699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defRPr sz="3200" b="1">
                  <a:solidFill>
                    <a:srgbClr val="666699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chemeClr val="tx1"/>
                  </a:solidFill>
                  <a:latin typeface="+mn-ea"/>
                  <a:ea typeface="+mn-ea"/>
                </a:rPr>
                <a:t>实际中，</a:t>
              </a:r>
              <a:r>
                <a:rPr lang="en-US" altLang="zh-CN" sz="2800" dirty="0">
                  <a:solidFill>
                    <a:schemeClr val="tx1"/>
                  </a:solidFill>
                  <a:latin typeface="+mn-ea"/>
                  <a:ea typeface="+mn-ea"/>
                </a:rPr>
                <a:t>N</a:t>
              </a:r>
              <a:r>
                <a:rPr lang="zh-CN" altLang="en-US" sz="2800" dirty="0">
                  <a:solidFill>
                    <a:schemeClr val="tx1"/>
                  </a:solidFill>
                  <a:latin typeface="+mn-ea"/>
                  <a:ea typeface="+mn-ea"/>
                </a:rPr>
                <a:t>是有限的：</a:t>
              </a:r>
            </a:p>
          </p:txBody>
        </p:sp>
      </p:grpSp>
      <p:grpSp>
        <p:nvGrpSpPr>
          <p:cNvPr id="14" name="Group 25"/>
          <p:cNvGrpSpPr>
            <a:grpSpLocks/>
          </p:cNvGrpSpPr>
          <p:nvPr/>
        </p:nvGrpSpPr>
        <p:grpSpPr bwMode="auto">
          <a:xfrm>
            <a:off x="1136650" y="4865688"/>
            <a:ext cx="7756525" cy="1300162"/>
            <a:chOff x="489" y="3065"/>
            <a:chExt cx="4886" cy="819"/>
          </a:xfrm>
        </p:grpSpPr>
        <p:grpSp>
          <p:nvGrpSpPr>
            <p:cNvPr id="15" name="Group 22"/>
            <p:cNvGrpSpPr>
              <a:grpSpLocks/>
            </p:cNvGrpSpPr>
            <p:nvPr/>
          </p:nvGrpSpPr>
          <p:grpSpPr bwMode="auto">
            <a:xfrm>
              <a:off x="499" y="3065"/>
              <a:ext cx="4876" cy="375"/>
              <a:chOff x="884" y="3022"/>
              <a:chExt cx="4876" cy="375"/>
            </a:xfrm>
          </p:grpSpPr>
          <p:graphicFrame>
            <p:nvGraphicFramePr>
              <p:cNvPr id="19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9974536"/>
                  </p:ext>
                </p:extLst>
              </p:nvPr>
            </p:nvGraphicFramePr>
            <p:xfrm>
              <a:off x="1247" y="3130"/>
              <a:ext cx="643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5" name="Equation" r:id="rId9" imgW="380880" imgH="152280" progId="Equation.DSMT4">
                      <p:embed/>
                    </p:oleObj>
                  </mc:Choice>
                  <mc:Fallback>
                    <p:oleObj name="Equation" r:id="rId9" imgW="380880" imgH="152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7" y="3130"/>
                            <a:ext cx="643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6"/>
              <p:cNvGraphicFramePr>
                <a:graphicFrameLocks noChangeAspect="1"/>
              </p:cNvGraphicFramePr>
              <p:nvPr/>
            </p:nvGraphicFramePr>
            <p:xfrm>
              <a:off x="4903" y="3022"/>
              <a:ext cx="857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6" name="Equation" r:id="rId10" imgW="507960" imgH="215640" progId="Equation.DSMT4">
                      <p:embed/>
                    </p:oleObj>
                  </mc:Choice>
                  <mc:Fallback>
                    <p:oleObj name="Equation" r:id="rId10" imgW="507960" imgH="215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3" y="3022"/>
                            <a:ext cx="857" cy="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Text Box 20"/>
              <p:cNvSpPr txBox="1">
                <a:spLocks noChangeArrowheads="1"/>
              </p:cNvSpPr>
              <p:nvPr/>
            </p:nvSpPr>
            <p:spPr bwMode="auto">
              <a:xfrm>
                <a:off x="884" y="3067"/>
                <a:ext cx="34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mpd="thinThick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chemeClr val="tx1"/>
                    </a:solidFill>
                    <a:latin typeface="+mn-ea"/>
                    <a:ea typeface="+mn-ea"/>
                  </a:rPr>
                  <a:t>当</a:t>
                </a:r>
              </a:p>
            </p:txBody>
          </p:sp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1933" y="3067"/>
                <a:ext cx="305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mpd="thinThick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chemeClr val="tx1"/>
                    </a:solidFill>
                    <a:latin typeface="+mn-ea"/>
                    <a:ea typeface="+mn-ea"/>
                  </a:rPr>
                  <a:t>时，绝大部分区间没有样本：</a:t>
                </a:r>
              </a:p>
            </p:txBody>
          </p:sp>
        </p:grpSp>
        <p:grpSp>
          <p:nvGrpSpPr>
            <p:cNvPr id="16" name="Group 24"/>
            <p:cNvGrpSpPr>
              <a:grpSpLocks/>
            </p:cNvGrpSpPr>
            <p:nvPr/>
          </p:nvGrpSpPr>
          <p:grpSpPr bwMode="auto">
            <a:xfrm>
              <a:off x="489" y="3519"/>
              <a:ext cx="3979" cy="365"/>
              <a:chOff x="527" y="3521"/>
              <a:chExt cx="3979" cy="365"/>
            </a:xfrm>
          </p:grpSpPr>
          <p:graphicFrame>
            <p:nvGraphicFramePr>
              <p:cNvPr id="17" name="Object 7"/>
              <p:cNvGraphicFramePr>
                <a:graphicFrameLocks noChangeAspect="1"/>
              </p:cNvGraphicFramePr>
              <p:nvPr/>
            </p:nvGraphicFramePr>
            <p:xfrm>
              <a:off x="3606" y="3521"/>
              <a:ext cx="900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7" name="Equation" r:id="rId12" imgW="533160" imgH="215640" progId="Equation.DSMT4">
                      <p:embed/>
                    </p:oleObj>
                  </mc:Choice>
                  <mc:Fallback>
                    <p:oleObj name="Equation" r:id="rId12" imgW="533160" imgH="215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3521"/>
                            <a:ext cx="900" cy="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Rectangle 23"/>
              <p:cNvSpPr>
                <a:spLocks noChangeArrowheads="1"/>
              </p:cNvSpPr>
              <p:nvPr/>
            </p:nvSpPr>
            <p:spPr bwMode="auto">
              <a:xfrm>
                <a:off x="527" y="3521"/>
                <a:ext cx="30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mpd="thinThick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Ctr="1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20000"/>
                  </a:spcBef>
                  <a:buClr>
                    <a:schemeClr val="tx1"/>
                  </a:buClr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+mn-ea"/>
                  </a:rPr>
                  <a:t>如果侥幸存在一个样本，则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</a:rPr>
                  <a:t>：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57867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非参数估计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301625" y="1628800"/>
            <a:ext cx="4194175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理论结果：</a:t>
            </a:r>
            <a:endParaRPr lang="zh-CN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81836757"/>
              </p:ext>
            </p:extLst>
          </p:nvPr>
        </p:nvGraphicFramePr>
        <p:xfrm>
          <a:off x="3348038" y="4149725"/>
          <a:ext cx="237648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4" imgW="812520" imgH="380880" progId="Equation.DSMT4">
                  <p:embed/>
                </p:oleObj>
              </mc:Choice>
              <mc:Fallback>
                <p:oleObj name="Equation" r:id="rId4" imgW="812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149725"/>
                        <a:ext cx="2376487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5344" y="2132856"/>
            <a:ext cx="792162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设有一系列包含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的区域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…,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Rn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，对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采用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个样本进行估计，对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Rn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包含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kn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个样本。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Vn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Rn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的体积。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15344" y="5188255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p(x)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的第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次估计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160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非参数估计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301625" y="1905000"/>
            <a:ext cx="4194175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smtClean="0"/>
              <a:t>如果要求</a:t>
            </a:r>
            <a:endParaRPr lang="zh-CN" altLang="en-US" sz="2800" b="1" dirty="0" smtClean="0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89037915"/>
              </p:ext>
            </p:extLst>
          </p:nvPr>
        </p:nvGraphicFramePr>
        <p:xfrm>
          <a:off x="2239963" y="1857375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Equation" r:id="rId3" imgW="355320" imgH="215640" progId="Equation.DSMT4">
                  <p:embed/>
                </p:oleObj>
              </mc:Choice>
              <mc:Fallback>
                <p:oleObj name="Equation" r:id="rId3" imgW="355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1857375"/>
                        <a:ext cx="1003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flat" cmpd="thinThick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3575" y="1916832"/>
            <a:ext cx="54816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能够收敛到</a:t>
            </a:r>
            <a:r>
              <a:rPr lang="en-US" altLang="zh-CN" sz="2800" i="1" dirty="0">
                <a:solidFill>
                  <a:schemeClr val="tx1"/>
                </a:solidFill>
                <a:latin typeface="+mn-ea"/>
                <a:ea typeface="+mn-ea"/>
              </a:rPr>
              <a:t>p(x)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，那么必须满足：</a:t>
            </a: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407940"/>
              </p:ext>
            </p:extLst>
          </p:nvPr>
        </p:nvGraphicFramePr>
        <p:xfrm>
          <a:off x="900113" y="2781300"/>
          <a:ext cx="15843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Equation" r:id="rId5" imgW="545760" imgH="228600" progId="Equation.DSMT4">
                  <p:embed/>
                </p:oleObj>
              </mc:Choice>
              <mc:Fallback>
                <p:oleObj name="Equation" r:id="rId5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81300"/>
                        <a:ext cx="15843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661777"/>
              </p:ext>
            </p:extLst>
          </p:nvPr>
        </p:nvGraphicFramePr>
        <p:xfrm>
          <a:off x="3419475" y="2736850"/>
          <a:ext cx="17287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Equation" r:id="rId7" imgW="571320" imgH="228600" progId="Equation.DSMT4">
                  <p:embed/>
                </p:oleObj>
              </mc:Choice>
              <mc:Fallback>
                <p:oleObj name="Equation" r:id="rId7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736850"/>
                        <a:ext cx="1728788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972178"/>
              </p:ext>
            </p:extLst>
          </p:nvPr>
        </p:nvGraphicFramePr>
        <p:xfrm>
          <a:off x="6011863" y="2708275"/>
          <a:ext cx="22320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708275"/>
                        <a:ext cx="22320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" t="5670" r="5008"/>
          <a:stretch>
            <a:fillRect/>
          </a:stretch>
        </p:blipFill>
        <p:spPr bwMode="auto">
          <a:xfrm>
            <a:off x="1258888" y="3716338"/>
            <a:ext cx="7705725" cy="27368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277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36525" y="4484688"/>
            <a:ext cx="11207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选择</a:t>
            </a:r>
            <a:r>
              <a:rPr lang="en-US" altLang="zh-CN" sz="2400">
                <a:solidFill>
                  <a:srgbClr val="FF0000"/>
                </a:solidFill>
              </a:rPr>
              <a:t>V</a:t>
            </a:r>
            <a:r>
              <a:rPr lang="en-US" altLang="zh-CN" sz="2400" baseline="-25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69863" y="5661025"/>
            <a:ext cx="10874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选择</a:t>
            </a:r>
            <a:r>
              <a:rPr lang="en-US" altLang="zh-CN" sz="2400">
                <a:solidFill>
                  <a:srgbClr val="FF0000"/>
                </a:solidFill>
              </a:rPr>
              <a:t>k</a:t>
            </a:r>
            <a:r>
              <a:rPr lang="en-US" altLang="zh-CN" sz="2400" baseline="-25000">
                <a:solidFill>
                  <a:srgbClr val="FF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141279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301625" y="1905000"/>
            <a:ext cx="8015288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0000FF"/>
                </a:solidFill>
              </a:rPr>
              <a:t>两种选择方法：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8085138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非参数估计</a:t>
            </a:r>
          </a:p>
        </p:txBody>
      </p:sp>
    </p:spTree>
    <p:extLst>
      <p:ext uri="{BB962C8B-B14F-4D97-AF65-F5344CB8AC3E}">
        <p14:creationId xmlns:p14="http://schemas.microsoft.com/office/powerpoint/2010/main" val="38429128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非参数估计</a:t>
            </a: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非</a:t>
            </a:r>
            <a:r>
              <a:rPr lang="zh-CN" altLang="en-US" sz="32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参数估计</a:t>
            </a:r>
            <a:r>
              <a:rPr lang="en-US" altLang="zh-CN" sz="32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(nonparametric methods)</a:t>
            </a:r>
            <a:r>
              <a:rPr lang="en-US" altLang="zh-CN" sz="3200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zh-CN" sz="3200" b="1" dirty="0" smtClean="0">
                <a:solidFill>
                  <a:schemeClr val="hlink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  <a:cs typeface="Times New Roman" panose="02020603050405020304" pitchFamily="18" charset="0"/>
              </a:rPr>
              <a:t>Parzon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  <a:cs typeface="Times New Roman" panose="02020603050405020304" pitchFamily="18" charset="0"/>
              </a:rPr>
              <a:t>窗估计</a:t>
            </a:r>
          </a:p>
          <a:p>
            <a:pPr lvl="1" eaLnBrk="1" hangingPunct="1"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Kn</a:t>
            </a:r>
            <a:r>
              <a:rPr lang="zh-CN" altLang="en-US" sz="3200" b="1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近邻估计</a:t>
            </a:r>
          </a:p>
        </p:txBody>
      </p:sp>
    </p:spTree>
    <p:extLst>
      <p:ext uri="{BB962C8B-B14F-4D97-AF65-F5344CB8AC3E}">
        <p14:creationId xmlns:p14="http://schemas.microsoft.com/office/powerpoint/2010/main" val="13793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lvl="1" algn="ctr"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zh-CN" sz="4400" b="1" dirty="0" err="1">
                <a:solidFill>
                  <a:srgbClr val="002060"/>
                </a:solidFill>
                <a:latin typeface="Times New Roman" pitchFamily="18" charset="0"/>
                <a:ea typeface="隶书" pitchFamily="49" charset="-122"/>
                <a:cs typeface="Times New Roman" panose="02020603050405020304" pitchFamily="18" charset="0"/>
              </a:rPr>
              <a:t>Parzon</a:t>
            </a:r>
            <a:r>
              <a:rPr lang="zh-CN" altLang="en-US" sz="4400" b="1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  <a:cs typeface="Times New Roman" panose="02020603050405020304" pitchFamily="18" charset="0"/>
              </a:rPr>
              <a:t>窗估计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301625" y="1844675"/>
            <a:ext cx="8518525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0000FF"/>
                </a:solidFill>
              </a:rPr>
              <a:t>定义窗函数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：</a:t>
            </a:r>
            <a:r>
              <a:rPr lang="zh-CN" altLang="en-US" sz="2800" b="1" dirty="0" smtClean="0"/>
              <a:t>假设</a:t>
            </a:r>
            <a:r>
              <a:rPr lang="en-US" altLang="zh-CN" sz="2800" b="1" dirty="0" err="1" smtClean="0"/>
              <a:t>R</a:t>
            </a:r>
            <a:r>
              <a:rPr lang="en-US" altLang="zh-CN" sz="2800" b="1" baseline="-25000" dirty="0" err="1" smtClean="0"/>
              <a:t>n</a:t>
            </a:r>
            <a:r>
              <a:rPr lang="zh-CN" altLang="en-US" sz="2800" b="1" dirty="0" smtClean="0"/>
              <a:t>是一个</a:t>
            </a:r>
            <a:r>
              <a:rPr lang="en-US" altLang="zh-CN" sz="2800" b="1" dirty="0" smtClean="0"/>
              <a:t>d</a:t>
            </a:r>
            <a:r>
              <a:rPr lang="zh-CN" altLang="en-US" sz="2800" b="1" dirty="0" smtClean="0"/>
              <a:t>维的超立方体。令</a:t>
            </a:r>
            <a:r>
              <a:rPr lang="en-US" altLang="zh-CN" sz="2800" b="1" dirty="0" err="1" smtClean="0"/>
              <a:t>h</a:t>
            </a:r>
            <a:r>
              <a:rPr lang="en-US" altLang="zh-CN" sz="2800" b="1" baseline="-25000" dirty="0" err="1" smtClean="0"/>
              <a:t>n</a:t>
            </a:r>
            <a:r>
              <a:rPr lang="zh-CN" altLang="en-US" sz="2800" b="1" dirty="0" smtClean="0"/>
              <a:t>为超立方体一条边的长度，则体积：</a:t>
            </a:r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203575" y="2781300"/>
          <a:ext cx="12239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Equation" r:id="rId3" imgW="419040" imgH="203040" progId="Equation.DSMT4">
                  <p:embed/>
                </p:oleObj>
              </mc:Choice>
              <mc:Fallback>
                <p:oleObj name="Equation" r:id="rId3" imgW="419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781300"/>
                        <a:ext cx="12239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55650" y="4149725"/>
          <a:ext cx="4160838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Equation" r:id="rId5" imgW="1650960" imgH="545760" progId="Equation.DSMT4">
                  <p:embed/>
                </p:oleObj>
              </mc:Choice>
              <mc:Fallback>
                <p:oleObj name="Equation" r:id="rId5" imgW="1650960" imgH="54576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49725"/>
                        <a:ext cx="4160838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17538" y="364490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</a:rPr>
              <a:t>超立方体</a:t>
            </a:r>
            <a:r>
              <a:rPr lang="zh-CN" altLang="en-US" sz="2800" dirty="0">
                <a:solidFill>
                  <a:srgbClr val="0000FF"/>
                </a:solidFill>
              </a:rPr>
              <a:t>窗函数为：</a:t>
            </a: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468313" y="5661025"/>
            <a:ext cx="2376487" cy="609600"/>
          </a:xfrm>
          <a:prstGeom prst="accentCallout1">
            <a:avLst>
              <a:gd name="adj1" fmla="val 18750"/>
              <a:gd name="adj2" fmla="val 103208"/>
              <a:gd name="adj3" fmla="val -9116"/>
              <a:gd name="adj4" fmla="val 121176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algn="l"/>
            <a:r>
              <a:rPr lang="zh-CN" altLang="en-US" sz="2800">
                <a:solidFill>
                  <a:schemeClr val="hlink"/>
                </a:solidFill>
              </a:rPr>
              <a:t>中心在原点的单位超立方体</a:t>
            </a:r>
          </a:p>
        </p:txBody>
      </p:sp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5138738" y="3500438"/>
          <a:ext cx="4005262" cy="275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Image" r:id="rId7" imgW="6260317" imgH="4876190" progId="Photoshop.Image.7">
                  <p:embed/>
                </p:oleObj>
              </mc:Choice>
              <mc:Fallback>
                <p:oleObj name="Image" r:id="rId7" imgW="6260317" imgH="4876190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3500438"/>
                        <a:ext cx="4005262" cy="275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098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spcAft>
                <a:spcPct val="20000"/>
              </a:spcAft>
            </a:pPr>
            <a:r>
              <a:rPr lang="zh-CN" altLang="en-US" sz="3200" b="1" dirty="0" smtClean="0">
                <a:solidFill>
                  <a:srgbClr val="000066"/>
                </a:solidFill>
                <a:ea typeface="隶书" pitchFamily="49" charset="-122"/>
              </a:rPr>
              <a:t>类的先验概率的估计（较容易）：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z="2800" b="1" dirty="0" smtClean="0"/>
              <a:t> 依靠经验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z="2800" b="1" dirty="0" smtClean="0"/>
              <a:t> 用训练数据中各类出现的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频率估计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3200" b="1" dirty="0" smtClean="0">
                <a:solidFill>
                  <a:srgbClr val="000066"/>
                </a:solidFill>
                <a:ea typeface="隶书" pitchFamily="49" charset="-122"/>
              </a:rPr>
              <a:t>用频率估计概率的优点：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z="3200" b="1" dirty="0" smtClean="0"/>
              <a:t> 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无偏性</a:t>
            </a:r>
            <a:endParaRPr lang="zh-CN" altLang="en-US" sz="2800" b="1" dirty="0" smtClean="0"/>
          </a:p>
          <a:p>
            <a:pPr lvl="1" eaLnBrk="1" hangingPunct="1">
              <a:spcAft>
                <a:spcPct val="20000"/>
              </a:spcAft>
            </a:pPr>
            <a:r>
              <a:rPr lang="zh-CN" altLang="en-US" sz="2800" b="1" dirty="0" smtClean="0">
                <a:solidFill>
                  <a:schemeClr val="hlink"/>
                </a:solidFill>
              </a:rPr>
              <a:t> 收敛速度快</a:t>
            </a: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引言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9823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zh-CN" sz="4400" b="1" dirty="0" err="1" smtClean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  <a:cs typeface="Times New Roman" panose="02020603050405020304" pitchFamily="18" charset="0"/>
              </a:rPr>
              <a:t>Parzon</a:t>
            </a:r>
            <a:r>
              <a:rPr lang="zh-CN" altLang="en-US" sz="4400" b="1" dirty="0" smtClean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  <a:cs typeface="Times New Roman" panose="02020603050405020304" pitchFamily="18" charset="0"/>
              </a:rPr>
              <a:t>窗估计</a:t>
            </a:r>
            <a:endParaRPr lang="zh-CN" altLang="en-US" sz="4400" b="1" dirty="0">
              <a:solidFill>
                <a:srgbClr val="002060"/>
              </a:solidFill>
              <a:latin typeface="Times New Roman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3430166"/>
            <a:ext cx="3549650" cy="803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0000FF"/>
                </a:solidFill>
                <a:latin typeface="+mn-ea"/>
              </a:rPr>
              <a:t>X</a:t>
            </a:r>
            <a:r>
              <a:rPr lang="zh-CN" altLang="en-US" sz="2800" b="1" smtClean="0">
                <a:solidFill>
                  <a:srgbClr val="0000FF"/>
                </a:solidFill>
                <a:latin typeface="+mn-ea"/>
              </a:rPr>
              <a:t>处的密度估计为：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0050" y="1772816"/>
            <a:ext cx="79768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落入以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为中心的立方体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区域            的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样本数为：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855670"/>
              </p:ext>
            </p:extLst>
          </p:nvPr>
        </p:nvGraphicFramePr>
        <p:xfrm>
          <a:off x="3419475" y="2349078"/>
          <a:ext cx="26638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8" name="Equation" r:id="rId3" imgW="965160" imgH="419040" progId="Equation.DSMT4">
                  <p:embed/>
                </p:oleObj>
              </mc:Choice>
              <mc:Fallback>
                <p:oleObj name="Equation" r:id="rId3" imgW="965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349078"/>
                        <a:ext cx="266382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79764"/>
              </p:ext>
            </p:extLst>
          </p:nvPr>
        </p:nvGraphicFramePr>
        <p:xfrm>
          <a:off x="1979613" y="4006428"/>
          <a:ext cx="5413375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9" name="Equation" r:id="rId5" imgW="1828800" imgH="419040" progId="Equation.DSMT4">
                  <p:embed/>
                </p:oleObj>
              </mc:Choice>
              <mc:Fallback>
                <p:oleObj name="Equation" r:id="rId5" imgW="1828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06428"/>
                        <a:ext cx="5413375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256909"/>
              </p:ext>
            </p:extLst>
          </p:nvPr>
        </p:nvGraphicFramePr>
        <p:xfrm>
          <a:off x="2527300" y="5517728"/>
          <a:ext cx="15128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0" name="Equation" r:id="rId7" imgW="545760" imgH="215640" progId="Equation.DSMT4">
                  <p:embed/>
                </p:oleObj>
              </mc:Choice>
              <mc:Fallback>
                <p:oleObj name="Equation" r:id="rId7" imgW="545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5517728"/>
                        <a:ext cx="15128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200987"/>
              </p:ext>
            </p:extLst>
          </p:nvPr>
        </p:nvGraphicFramePr>
        <p:xfrm>
          <a:off x="4356100" y="5516141"/>
          <a:ext cx="194468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1" name="Equation" r:id="rId9" imgW="723600" imgH="241200" progId="Equation.DSMT4">
                  <p:embed/>
                </p:oleObj>
              </mc:Choice>
              <mc:Fallback>
                <p:oleObj name="Equation" r:id="rId9" imgW="723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516141"/>
                        <a:ext cx="1944688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44500" y="5559003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</a:rPr>
              <a:t>可以验证：</a:t>
            </a: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88896479"/>
              </p:ext>
            </p:extLst>
          </p:nvPr>
        </p:nvGraphicFramePr>
        <p:xfrm>
          <a:off x="5004048" y="1740883"/>
          <a:ext cx="12239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2" name="Equation" r:id="rId11" imgW="418918" imgH="203112" progId="Equation.DSMT4">
                  <p:embed/>
                </p:oleObj>
              </mc:Choice>
              <mc:Fallback>
                <p:oleObj name="Equation" r:id="rId11" imgW="418918" imgH="203112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740883"/>
                        <a:ext cx="12239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878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sz="4400" dirty="0" smtClean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  <a:cs typeface="Times New Roman" panose="02020603050405020304" pitchFamily="18" charset="0"/>
              </a:rPr>
              <a:t>窗函数的要求</a:t>
            </a:r>
            <a:endParaRPr lang="zh-CN" altLang="en-US" sz="4400" dirty="0">
              <a:solidFill>
                <a:srgbClr val="002060"/>
              </a:solidFill>
              <a:latin typeface="Times New Roman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785938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err="1" smtClean="0">
                <a:latin typeface="+mn-ea"/>
              </a:rPr>
              <a:t>Parzen</a:t>
            </a:r>
            <a:r>
              <a:rPr lang="zh-CN" altLang="en-US" sz="2800" b="1" dirty="0" smtClean="0">
                <a:latin typeface="+mn-ea"/>
              </a:rPr>
              <a:t>窗估计过程是一个内插过程，样本</a:t>
            </a:r>
            <a:r>
              <a:rPr lang="en-US" altLang="zh-CN" sz="2800" b="1" dirty="0" smtClean="0">
                <a:latin typeface="+mn-ea"/>
              </a:rPr>
              <a:t>x</a:t>
            </a:r>
            <a:r>
              <a:rPr lang="en-US" altLang="zh-CN" sz="2800" b="1" baseline="-25000" dirty="0" smtClean="0">
                <a:latin typeface="+mn-ea"/>
              </a:rPr>
              <a:t>i</a:t>
            </a:r>
            <a:r>
              <a:rPr lang="zh-CN" altLang="en-US" sz="2800" b="1" dirty="0" smtClean="0">
                <a:latin typeface="+mn-ea"/>
              </a:rPr>
              <a:t>距离</a:t>
            </a:r>
            <a:r>
              <a:rPr lang="en-US" altLang="zh-CN" sz="2800" b="1" dirty="0" smtClean="0">
                <a:latin typeface="+mn-ea"/>
              </a:rPr>
              <a:t>x</a:t>
            </a:r>
            <a:r>
              <a:rPr lang="zh-CN" altLang="en-US" sz="2800" b="1" dirty="0" smtClean="0">
                <a:latin typeface="+mn-ea"/>
              </a:rPr>
              <a:t>越近，对概率密度估计的贡献越大，越远贡献越小。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latin typeface="+mn-ea"/>
              </a:rPr>
              <a:t>只要函数满足如下条件，         就可以作为窗函数。</a:t>
            </a:r>
          </a:p>
          <a:p>
            <a:pPr eaLnBrk="1" hangingPunct="1">
              <a:lnSpc>
                <a:spcPct val="150000"/>
              </a:lnSpc>
            </a:pPr>
            <a:endParaRPr lang="en-US" altLang="zh-CN" sz="2800" b="1" dirty="0" smtClean="0">
              <a:latin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073933"/>
              </p:ext>
            </p:extLst>
          </p:nvPr>
        </p:nvGraphicFramePr>
        <p:xfrm>
          <a:off x="4683297" y="3284984"/>
          <a:ext cx="824807" cy="536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8" name="Equation" r:id="rId3" imgW="1054080" imgH="685800" progId="Equation.DSMT4">
                  <p:embed/>
                </p:oleObj>
              </mc:Choice>
              <mc:Fallback>
                <p:oleObj name="Equation" r:id="rId3" imgW="10540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297" y="3284984"/>
                        <a:ext cx="824807" cy="536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907704" y="4221088"/>
            <a:ext cx="5904656" cy="1470371"/>
            <a:chOff x="1907704" y="4221088"/>
            <a:chExt cx="5904656" cy="1470371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6791837"/>
                </p:ext>
              </p:extLst>
            </p:nvPr>
          </p:nvGraphicFramePr>
          <p:xfrm>
            <a:off x="2267744" y="4221088"/>
            <a:ext cx="1447800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9" name="Equation" r:id="rId5" imgW="1803240" imgH="685800" progId="Equation.DSMT4">
                    <p:embed/>
                  </p:oleObj>
                </mc:Choice>
                <mc:Fallback>
                  <p:oleObj name="Equation" r:id="rId5" imgW="180324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744" y="4221088"/>
                          <a:ext cx="1447800" cy="550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9437641"/>
                </p:ext>
              </p:extLst>
            </p:nvPr>
          </p:nvGraphicFramePr>
          <p:xfrm>
            <a:off x="1907704" y="5013176"/>
            <a:ext cx="2133600" cy="663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0" name="Equation" r:id="rId7" imgW="2616120" imgH="812520" progId="Equation.DSMT4">
                    <p:embed/>
                  </p:oleObj>
                </mc:Choice>
                <mc:Fallback>
                  <p:oleObj name="Equation" r:id="rId7" imgW="2616120" imgH="8125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5013176"/>
                          <a:ext cx="2133600" cy="663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组合 8"/>
            <p:cNvGrpSpPr/>
            <p:nvPr/>
          </p:nvGrpSpPr>
          <p:grpSpPr>
            <a:xfrm>
              <a:off x="5508104" y="4221088"/>
              <a:ext cx="2304256" cy="1470371"/>
              <a:chOff x="6372200" y="4724400"/>
              <a:chExt cx="2016224" cy="1326355"/>
            </a:xfrm>
          </p:grpSpPr>
          <p:graphicFrame>
            <p:nvGraphicFramePr>
              <p:cNvPr id="8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15706105"/>
                  </p:ext>
                </p:extLst>
              </p:nvPr>
            </p:nvGraphicFramePr>
            <p:xfrm>
              <a:off x="6372200" y="4724400"/>
              <a:ext cx="1436687" cy="568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21" name="Equation" r:id="rId9" imgW="545760" imgH="215640" progId="Equation.DSMT4">
                      <p:embed/>
                    </p:oleObj>
                  </mc:Choice>
                  <mc:Fallback>
                    <p:oleObj name="Equation" r:id="rId9" imgW="545760" imgH="215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72200" y="4724400"/>
                            <a:ext cx="1436687" cy="568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" name="对象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8793131"/>
                  </p:ext>
                </p:extLst>
              </p:nvPr>
            </p:nvGraphicFramePr>
            <p:xfrm>
              <a:off x="6372200" y="5404529"/>
              <a:ext cx="2016224" cy="646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22" name="Equation" r:id="rId11" imgW="990360" imgH="317160" progId="Equation.DSMT4">
                      <p:embed/>
                    </p:oleObj>
                  </mc:Choice>
                  <mc:Fallback>
                    <p:oleObj name="Equation" r:id="rId11" imgW="990360" imgH="31716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6372200" y="5404529"/>
                            <a:ext cx="2016224" cy="64622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" name="右箭头 9"/>
            <p:cNvSpPr/>
            <p:nvPr/>
          </p:nvSpPr>
          <p:spPr>
            <a:xfrm>
              <a:off x="4572000" y="4626650"/>
              <a:ext cx="720080" cy="576064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88101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窗函数的形式</a:t>
            </a:r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11188" y="1651000"/>
          <a:ext cx="82296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0" name="Image" r:id="rId3" imgW="10971429" imgH="3809524" progId="Photoshop.Image.7">
                  <p:embed/>
                </p:oleObj>
              </mc:Choice>
              <mc:Fallback>
                <p:oleObj name="Image" r:id="rId3" imgW="10971429" imgH="3809524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51000"/>
                        <a:ext cx="822960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611188" y="5018088"/>
          <a:ext cx="228600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1" name="Equation" r:id="rId5" imgW="1054080" imgH="660240" progId="Equation.3">
                  <p:embed/>
                </p:oleObj>
              </mc:Choice>
              <mc:Fallback>
                <p:oleObj name="Equation" r:id="rId5" imgW="10540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18088"/>
                        <a:ext cx="2286000" cy="107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6443663" y="5157788"/>
          <a:ext cx="24812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2" r:id="rId7" imgW="1155700" imgH="203200" progId="Equation.3">
                  <p:embed/>
                </p:oleObj>
              </mc:Choice>
              <mc:Fallback>
                <p:oleObj r:id="rId7" imgW="1155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157788"/>
                        <a:ext cx="248126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3349625" y="5019675"/>
          <a:ext cx="25908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" name="Equation" r:id="rId9" imgW="1511280" imgH="419040" progId="Equation.3">
                  <p:embed/>
                </p:oleObj>
              </mc:Choice>
              <mc:Fallback>
                <p:oleObj name="Equation" r:id="rId9" imgW="1511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5019675"/>
                        <a:ext cx="259080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331913" y="4586288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</a:rPr>
              <a:t>方窗函数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788150" y="4549775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</a:rPr>
              <a:t>指数窗函数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908425" y="4586288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</a:rPr>
              <a:t>正态窗函数</a:t>
            </a:r>
          </a:p>
        </p:txBody>
      </p:sp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6227763" y="5876925"/>
          <a:ext cx="13906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Equation" r:id="rId11" imgW="647640" imgH="431640" progId="Equation.DSMT4">
                  <p:embed/>
                </p:oleObj>
              </mc:Choice>
              <mc:Fallback>
                <p:oleObj name="Equation" r:id="rId11" imgW="647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876925"/>
                        <a:ext cx="139065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5435600" y="6092825"/>
            <a:ext cx="946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其中：</a:t>
            </a:r>
          </a:p>
        </p:txBody>
      </p:sp>
    </p:spTree>
    <p:extLst>
      <p:ext uri="{BB962C8B-B14F-4D97-AF65-F5344CB8AC3E}">
        <p14:creationId xmlns:p14="http://schemas.microsoft.com/office/powerpoint/2010/main" val="22303796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窗口宽度的影响</a:t>
            </a: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b="1" dirty="0" err="1" smtClean="0">
                <a:solidFill>
                  <a:srgbClr val="0000FF"/>
                </a:solidFill>
                <a:latin typeface="+mn-ea"/>
              </a:rPr>
              <a:t>Parzen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估计的性能与窗宽参数</a:t>
            </a:r>
            <a:r>
              <a:rPr lang="en-US" altLang="zh-CN" b="1" dirty="0" err="1" smtClean="0">
                <a:solidFill>
                  <a:srgbClr val="0000FF"/>
                </a:solidFill>
                <a:latin typeface="+mn-ea"/>
              </a:rPr>
              <a:t>h</a:t>
            </a:r>
            <a:r>
              <a:rPr lang="en-US" altLang="zh-CN" b="1" baseline="-25000" dirty="0" err="1" smtClean="0">
                <a:solidFill>
                  <a:srgbClr val="0000FF"/>
                </a:solidFill>
                <a:latin typeface="+mn-ea"/>
              </a:rPr>
              <a:t>n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</a:rPr>
              <a:t>紧密相关</a:t>
            </a:r>
          </a:p>
          <a:p>
            <a:pPr lvl="1" eaLnBrk="1" hangingPunct="1"/>
            <a:r>
              <a:rPr lang="zh-CN" altLang="en-US" sz="2400" b="1" dirty="0" smtClean="0">
                <a:latin typeface="+mn-ea"/>
              </a:rPr>
              <a:t>当</a:t>
            </a:r>
            <a:r>
              <a:rPr lang="en-US" altLang="zh-CN" sz="2400" b="1" dirty="0" err="1" smtClean="0">
                <a:latin typeface="+mn-ea"/>
              </a:rPr>
              <a:t>h</a:t>
            </a:r>
            <a:r>
              <a:rPr lang="en-US" altLang="zh-CN" sz="2400" b="1" baseline="-25000" dirty="0" err="1" smtClean="0">
                <a:latin typeface="+mn-ea"/>
              </a:rPr>
              <a:t>n</a:t>
            </a:r>
            <a:r>
              <a:rPr lang="zh-CN" altLang="en-US" sz="2400" b="1" dirty="0" smtClean="0">
                <a:latin typeface="+mn-ea"/>
              </a:rPr>
              <a:t>较大时，</a:t>
            </a:r>
            <a:r>
              <a:rPr lang="en-US" altLang="zh-CN" sz="2400" b="1" dirty="0" smtClean="0">
                <a:latin typeface="+mn-ea"/>
              </a:rPr>
              <a:t>x </a:t>
            </a:r>
            <a:r>
              <a:rPr lang="zh-CN" altLang="en-US" sz="2400" b="1" dirty="0" smtClean="0">
                <a:latin typeface="+mn-ea"/>
              </a:rPr>
              <a:t>和中心 </a:t>
            </a:r>
            <a:r>
              <a:rPr lang="en-US" altLang="zh-CN" sz="2400" b="1" dirty="0" smtClean="0">
                <a:latin typeface="+mn-ea"/>
              </a:rPr>
              <a:t>x</a:t>
            </a:r>
            <a:r>
              <a:rPr lang="en-US" altLang="zh-CN" sz="2400" b="1" baseline="-25000" dirty="0" smtClean="0">
                <a:latin typeface="+mn-ea"/>
              </a:rPr>
              <a:t>i </a:t>
            </a:r>
            <a:r>
              <a:rPr lang="zh-CN" altLang="en-US" sz="2400" b="1" dirty="0" smtClean="0">
                <a:latin typeface="+mn-ea"/>
              </a:rPr>
              <a:t>距离大小的影响程度变弱，估计的</a:t>
            </a:r>
            <a:r>
              <a:rPr lang="en-US" altLang="zh-CN" sz="2400" b="1" dirty="0" smtClean="0">
                <a:latin typeface="+mn-ea"/>
              </a:rPr>
              <a:t>p(x)</a:t>
            </a:r>
            <a:r>
              <a:rPr lang="zh-CN" altLang="en-US" sz="2400" b="1" dirty="0" smtClean="0">
                <a:latin typeface="+mn-ea"/>
              </a:rPr>
              <a:t>较为平滑，分辨率较差。</a:t>
            </a:r>
          </a:p>
          <a:p>
            <a:pPr lvl="1" eaLnBrk="1" hangingPunct="1"/>
            <a:r>
              <a:rPr lang="zh-CN" altLang="en-US" sz="2400" b="1" dirty="0" smtClean="0">
                <a:latin typeface="+mn-ea"/>
              </a:rPr>
              <a:t>当</a:t>
            </a:r>
            <a:r>
              <a:rPr lang="en-US" altLang="zh-CN" sz="2400" b="1" dirty="0" err="1" smtClean="0">
                <a:latin typeface="+mn-ea"/>
              </a:rPr>
              <a:t>h</a:t>
            </a:r>
            <a:r>
              <a:rPr lang="en-US" altLang="zh-CN" sz="2400" b="1" baseline="-25000" dirty="0" err="1" smtClean="0">
                <a:latin typeface="+mn-ea"/>
              </a:rPr>
              <a:t>n</a:t>
            </a:r>
            <a:r>
              <a:rPr lang="zh-CN" altLang="en-US" sz="2400" b="1" dirty="0" smtClean="0">
                <a:latin typeface="+mn-ea"/>
              </a:rPr>
              <a:t>较小时，</a:t>
            </a:r>
            <a:r>
              <a:rPr lang="en-US" altLang="zh-CN" sz="2400" b="1" dirty="0" smtClean="0">
                <a:latin typeface="+mn-ea"/>
              </a:rPr>
              <a:t>x </a:t>
            </a:r>
            <a:r>
              <a:rPr lang="zh-CN" altLang="en-US" sz="2400" b="1" dirty="0" smtClean="0">
                <a:latin typeface="+mn-ea"/>
              </a:rPr>
              <a:t>和中心 </a:t>
            </a:r>
            <a:r>
              <a:rPr lang="en-US" altLang="zh-CN" sz="2400" b="1" dirty="0" smtClean="0">
                <a:latin typeface="+mn-ea"/>
              </a:rPr>
              <a:t>x</a:t>
            </a:r>
            <a:r>
              <a:rPr lang="en-US" altLang="zh-CN" sz="2400" b="1" baseline="-25000" dirty="0" smtClean="0">
                <a:latin typeface="+mn-ea"/>
              </a:rPr>
              <a:t>i </a:t>
            </a:r>
            <a:r>
              <a:rPr lang="zh-CN" altLang="en-US" sz="2400" b="1" dirty="0" smtClean="0">
                <a:latin typeface="+mn-ea"/>
              </a:rPr>
              <a:t>距离大小的影响程度变强，估计的</a:t>
            </a:r>
            <a:r>
              <a:rPr lang="en-US" altLang="zh-CN" sz="2400" b="1" dirty="0" smtClean="0">
                <a:latin typeface="+mn-ea"/>
              </a:rPr>
              <a:t>p(x)</a:t>
            </a:r>
            <a:r>
              <a:rPr lang="zh-CN" altLang="en-US" sz="2400" b="1" dirty="0" smtClean="0">
                <a:latin typeface="+mn-ea"/>
              </a:rPr>
              <a:t>较为尖锐，分辨率较好。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219575"/>
            <a:ext cx="4392612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0923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窗口宽度的影响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773238"/>
            <a:ext cx="5934075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999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01725"/>
            <a:ext cx="701992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udafigs04_Page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2" t="37485" r="8333" b="44754"/>
          <a:stretch>
            <a:fillRect/>
          </a:stretch>
        </p:blipFill>
        <p:spPr bwMode="auto">
          <a:xfrm>
            <a:off x="107950" y="3698875"/>
            <a:ext cx="698500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308850" y="2133600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</a:rPr>
              <a:t>窗函数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092950" y="4724400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</a:rPr>
              <a:t>密度估计值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0825" y="620713"/>
            <a:ext cx="4179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+mn-ea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+mn-ea"/>
              </a:rPr>
              <a:t>个样本的</a:t>
            </a:r>
            <a:r>
              <a:rPr lang="en-US" altLang="zh-CN" sz="2800">
                <a:solidFill>
                  <a:srgbClr val="0000FF"/>
                </a:solidFill>
                <a:latin typeface="+mn-ea"/>
              </a:rPr>
              <a:t>Parzen</a:t>
            </a:r>
            <a:r>
              <a:rPr lang="zh-CN" altLang="en-US" sz="2800">
                <a:solidFill>
                  <a:srgbClr val="0000FF"/>
                </a:solidFill>
                <a:latin typeface="+mn-ea"/>
              </a:rPr>
              <a:t>窗估计：</a:t>
            </a:r>
          </a:p>
        </p:txBody>
      </p:sp>
    </p:spTree>
    <p:extLst>
      <p:ext uri="{BB962C8B-B14F-4D97-AF65-F5344CB8AC3E}">
        <p14:creationId xmlns:p14="http://schemas.microsoft.com/office/powerpoint/2010/main" val="18800667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23850" y="547688"/>
            <a:ext cx="8382000" cy="4537075"/>
            <a:chOff x="231" y="300"/>
            <a:chExt cx="5280" cy="285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87" y="1883"/>
              <a:ext cx="4752" cy="912"/>
              <a:chOff x="480" y="1488"/>
              <a:chExt cx="4752" cy="912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576" y="1872"/>
                <a:ext cx="45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576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1680" y="182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2256" y="182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2880" y="182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3456" y="182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4032" y="182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480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1008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1584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2160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2784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3360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3936" y="211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2" name="Oval 20"/>
              <p:cNvSpPr>
                <a:spLocks noChangeArrowheads="1"/>
              </p:cNvSpPr>
              <p:nvPr/>
            </p:nvSpPr>
            <p:spPr bwMode="auto">
              <a:xfrm>
                <a:off x="3984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1152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val 22"/>
              <p:cNvSpPr>
                <a:spLocks noChangeArrowheads="1"/>
              </p:cNvSpPr>
              <p:nvPr/>
            </p:nvSpPr>
            <p:spPr bwMode="auto">
              <a:xfrm>
                <a:off x="2256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Oval 24"/>
              <p:cNvSpPr>
                <a:spLocks noChangeArrowheads="1"/>
              </p:cNvSpPr>
              <p:nvPr/>
            </p:nvSpPr>
            <p:spPr bwMode="auto">
              <a:xfrm>
                <a:off x="1920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1008" y="148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400" baseline="-3000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1776" y="148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400" baseline="-3000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2112" y="1488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400" baseline="-30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2352" y="1488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400" baseline="-30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2592" y="1488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400" baseline="-30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400" baseline="-30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4752" y="1488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defRPr sz="3200" b="1">
                    <a:solidFill>
                      <a:srgbClr val="666699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sp>
          <p:nvSpPr>
            <p:cNvPr id="6" name="Rectangle 34"/>
            <p:cNvSpPr>
              <a:spLocks noChangeArrowheads="1"/>
            </p:cNvSpPr>
            <p:nvPr/>
          </p:nvSpPr>
          <p:spPr bwMode="auto">
            <a:xfrm>
              <a:off x="231" y="300"/>
              <a:ext cx="5280" cy="2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just">
                <a:lnSpc>
                  <a:spcPct val="10000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例：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对于一个二类（ 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r>
                <a:rPr lang="en-US" altLang="zh-CN" sz="2400" baseline="-30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r>
                <a:rPr lang="en-US" altLang="zh-CN" sz="2400" baseline="-30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）识别问题，随机抽取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r>
                <a:rPr lang="en-US" altLang="zh-CN" sz="2400" baseline="-30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类的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个样本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X=(x</a:t>
              </a:r>
              <a:r>
                <a:rPr lang="en-US" altLang="zh-CN" sz="2400" baseline="-30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30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…. x</a:t>
              </a:r>
              <a:r>
                <a:rPr lang="en-US" altLang="zh-CN" sz="2400" baseline="-30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342900" indent="-342900" algn="just">
                <a:lnSpc>
                  <a:spcPct val="10000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ω</a:t>
              </a:r>
              <a:r>
                <a:rPr lang="en-US" altLang="zh-CN" sz="2400" baseline="-30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=(x</a:t>
              </a:r>
              <a:r>
                <a:rPr lang="en-US" altLang="zh-CN" sz="2400" baseline="-30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30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…. x</a:t>
              </a:r>
              <a:r>
                <a:rPr lang="en-US" altLang="zh-CN" sz="2400" baseline="-30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342900" indent="-342900" algn="just">
                <a:lnSpc>
                  <a:spcPct val="10000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=(x</a:t>
              </a:r>
              <a:r>
                <a:rPr lang="en-US" altLang="zh-CN" sz="2400" baseline="-30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=3.2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30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=3.6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30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30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=6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30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=2.5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baseline="-30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=1.1)</a:t>
              </a:r>
            </a:p>
            <a:p>
              <a:pPr marL="342900" indent="-342900" algn="just">
                <a:lnSpc>
                  <a:spcPct val="150000"/>
                </a:lnSpc>
                <a:spcBef>
                  <a:spcPct val="20000"/>
                </a:spcBef>
                <a:spcAft>
                  <a:spcPct val="20000"/>
                </a:spcAft>
                <a:buClr>
                  <a:schemeClr val="hlink"/>
                </a:buClr>
                <a:buSzPct val="75000"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估计</a:t>
              </a: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P(x|ω</a:t>
              </a:r>
              <a:r>
                <a:rPr lang="en-US" altLang="zh-CN" sz="2400" baseline="-30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即</a:t>
              </a: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400" baseline="-30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(x)</a:t>
              </a:r>
            </a:p>
            <a:p>
              <a:pPr marL="342900" indent="-342900" algn="just">
                <a:lnSpc>
                  <a:spcPct val="10000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</a:pP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lnSpc>
                  <a:spcPct val="10000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</a:pP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lnSpc>
                  <a:spcPct val="10000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lnSpc>
                  <a:spcPct val="10000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lnSpc>
                  <a:spcPct val="10000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解：选正态窗函数</a:t>
              </a:r>
            </a:p>
          </p:txBody>
        </p:sp>
      </p:grpSp>
      <p:graphicFrame>
        <p:nvGraphicFramePr>
          <p:cNvPr id="3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367528"/>
              </p:ext>
            </p:extLst>
          </p:nvPr>
        </p:nvGraphicFramePr>
        <p:xfrm>
          <a:off x="3421063" y="4495800"/>
          <a:ext cx="292893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3" imgW="1549080" imgH="431640" progId="Equation.DSMT4">
                  <p:embed/>
                </p:oleObj>
              </mc:Choice>
              <mc:Fallback>
                <p:oleObj name="Equation" r:id="rId3" imgW="1549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4495800"/>
                        <a:ext cx="2928937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136626"/>
              </p:ext>
            </p:extLst>
          </p:nvPr>
        </p:nvGraphicFramePr>
        <p:xfrm>
          <a:off x="688975" y="5370513"/>
          <a:ext cx="58039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5" imgW="3060360" imgH="533160" progId="Equation.DSMT4">
                  <p:embed/>
                </p:oleObj>
              </mc:Choice>
              <mc:Fallback>
                <p:oleObj name="Equation" r:id="rId5" imgW="30603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5370513"/>
                        <a:ext cx="580390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3545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8313" y="765175"/>
            <a:ext cx="223043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∵ x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是一维的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304479"/>
              </p:ext>
            </p:extLst>
          </p:nvPr>
        </p:nvGraphicFramePr>
        <p:xfrm>
          <a:off x="2759075" y="549275"/>
          <a:ext cx="51514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Equation" r:id="rId3" imgW="2908080" imgH="419040" progId="Equation.DSMT4">
                  <p:embed/>
                </p:oleObj>
              </mc:Choice>
              <mc:Fallback>
                <p:oleObj name="Equation" r:id="rId3" imgW="2908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549275"/>
                        <a:ext cx="5151438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070275"/>
              </p:ext>
            </p:extLst>
          </p:nvPr>
        </p:nvGraphicFramePr>
        <p:xfrm>
          <a:off x="539750" y="1557338"/>
          <a:ext cx="27908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Equation" r:id="rId5" imgW="1549080" imgH="457200" progId="Equation.DSMT4">
                  <p:embed/>
                </p:oleObj>
              </mc:Choice>
              <mc:Fallback>
                <p:oleObj name="Equation" r:id="rId5" imgW="1549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57338"/>
                        <a:ext cx="2790825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95288" y="2708275"/>
            <a:ext cx="83518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上式用图形表示是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个分别以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为中心的正态曲线，而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则是这些曲线之和。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550228"/>
              </p:ext>
            </p:extLst>
          </p:nvPr>
        </p:nvGraphicFramePr>
        <p:xfrm>
          <a:off x="4799013" y="1628775"/>
          <a:ext cx="3033712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Equation" r:id="rId7" imgW="1485720" imgH="419040" progId="Equation.DSMT4">
                  <p:embed/>
                </p:oleObj>
              </mc:Choice>
              <mc:Fallback>
                <p:oleObj name="Equation" r:id="rId7" imgW="1485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3" y="1628775"/>
                        <a:ext cx="3033712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746500" y="1844675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代入：</a:t>
            </a: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716338"/>
            <a:ext cx="57150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372225" y="4032250"/>
            <a:ext cx="23574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/>
          <a:p>
            <a:pPr algn="l"/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由图看出，每个样本对估计的贡献与样本间的距离有关，样本越多，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kumimoji="1" lang="zh-CN" altLang="en-US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越准确。</a:t>
            </a:r>
          </a:p>
        </p:txBody>
      </p:sp>
    </p:spTree>
    <p:extLst>
      <p:ext uri="{BB962C8B-B14F-4D97-AF65-F5344CB8AC3E}">
        <p14:creationId xmlns:p14="http://schemas.microsoft.com/office/powerpoint/2010/main" val="23359009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457200" y="6096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zh-CN" altLang="en-US" sz="2400" dirty="0">
                <a:solidFill>
                  <a:srgbClr val="0000FF"/>
                </a:solidFill>
              </a:rPr>
              <a:t>例</a:t>
            </a:r>
            <a:r>
              <a:rPr lang="zh-CN" altLang="en-US" sz="2400" dirty="0" smtClean="0">
                <a:solidFill>
                  <a:srgbClr val="0000FF"/>
                </a:solidFill>
              </a:rPr>
              <a:t>：</a:t>
            </a:r>
            <a:r>
              <a:rPr lang="zh-CN" altLang="en-US" sz="24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设待估计的</a:t>
            </a:r>
            <a:r>
              <a:rPr lang="en-US" altLang="zh-CN" sz="24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zh-CN" altLang="en-US" sz="24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是个均值为</a:t>
            </a:r>
            <a:r>
              <a:rPr lang="en-US" altLang="zh-CN" sz="24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，方差为</a:t>
            </a:r>
            <a:r>
              <a:rPr lang="en-US" altLang="zh-CN" sz="24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的正态密度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zh-CN" altLang="en-US" sz="24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若随机地抽取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样本中的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个、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个、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个作为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学习样本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试用窗口法估计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zh-CN" altLang="en-US" sz="2400" dirty="0" smtClean="0">
                <a:solidFill>
                  <a:schemeClr val="tx1"/>
                </a:solidFill>
              </a:rPr>
              <a:t>解：采用正态窗函数： 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μ</a:t>
            </a:r>
            <a:r>
              <a:rPr lang="zh-CN" altLang="en-US" sz="2400" dirty="0" smtClean="0">
                <a:solidFill>
                  <a:schemeClr val="tx1"/>
                </a:solidFill>
                <a:latin typeface="宋体" charset="-122"/>
              </a:rPr>
              <a:t>＝</a:t>
            </a:r>
            <a:r>
              <a:rPr lang="en-US" altLang="zh-CN" sz="2400" dirty="0" smtClean="0">
                <a:solidFill>
                  <a:schemeClr val="tx1"/>
                </a:solidFill>
                <a:latin typeface="宋体" charset="-122"/>
              </a:rPr>
              <a:t>0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</a:rPr>
              <a:t>σ</a:t>
            </a:r>
            <a:r>
              <a:rPr lang="zh-CN" altLang="en-US" sz="2400" dirty="0" smtClean="0">
                <a:solidFill>
                  <a:schemeClr val="tx1"/>
                </a:solidFill>
              </a:rPr>
              <a:t>＝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endParaRPr lang="en-US" altLang="zh-CN" sz="2400" dirty="0" smtClean="0">
              <a:solidFill>
                <a:schemeClr val="tx1"/>
              </a:solidFill>
              <a:latin typeface="宋体" charset="-122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endParaRPr lang="en-US" altLang="zh-CN" sz="2400" dirty="0">
              <a:solidFill>
                <a:schemeClr val="tx1"/>
              </a:solidFill>
              <a:latin typeface="宋体" charset="-122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endParaRPr lang="en-US" altLang="zh-CN" sz="2400" dirty="0">
              <a:solidFill>
                <a:schemeClr val="tx1"/>
              </a:solidFill>
              <a:latin typeface="宋体" charset="-122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endParaRPr lang="en-US" altLang="zh-CN" sz="2400" dirty="0">
              <a:solidFill>
                <a:schemeClr val="tx1"/>
              </a:solidFill>
              <a:latin typeface="宋体" charset="-122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endParaRPr lang="en-US" altLang="zh-CN" sz="2400" dirty="0">
              <a:solidFill>
                <a:schemeClr val="tx1"/>
              </a:solidFill>
              <a:latin typeface="宋体" charset="-122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endParaRPr lang="en-US" altLang="zh-CN" sz="2400" dirty="0">
              <a:solidFill>
                <a:schemeClr val="tx1"/>
              </a:solidFill>
              <a:latin typeface="宋体" charset="-122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sz="2400" dirty="0" err="1">
                <a:solidFill>
                  <a:schemeClr val="tx1"/>
                </a:solidFill>
                <a:latin typeface="宋体" charset="-122"/>
              </a:rPr>
              <a:t>h</a:t>
            </a:r>
            <a:r>
              <a:rPr lang="en-US" altLang="zh-CN" sz="2400" baseline="-25000" dirty="0" err="1">
                <a:solidFill>
                  <a:schemeClr val="tx1"/>
                </a:solidFill>
                <a:latin typeface="宋体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宋体" charset="-122"/>
              </a:rPr>
              <a:t>:</a:t>
            </a:r>
            <a:r>
              <a:rPr lang="zh-CN" altLang="en-US" sz="2400" dirty="0">
                <a:solidFill>
                  <a:schemeClr val="tx1"/>
                </a:solidFill>
                <a:latin typeface="宋体" charset="-122"/>
              </a:rPr>
              <a:t>窗长度，</a:t>
            </a:r>
            <a:r>
              <a:rPr lang="en-US" altLang="zh-CN" sz="2400" dirty="0">
                <a:solidFill>
                  <a:schemeClr val="tx1"/>
                </a:solidFill>
                <a:latin typeface="宋体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宋体" charset="-122"/>
              </a:rPr>
              <a:t>为样本数，</a:t>
            </a:r>
            <a:r>
              <a:rPr lang="en-US" altLang="zh-CN" sz="2400" dirty="0">
                <a:solidFill>
                  <a:schemeClr val="tx1"/>
                </a:solidFill>
                <a:latin typeface="宋体" charset="-122"/>
              </a:rPr>
              <a:t>h1</a:t>
            </a:r>
            <a:r>
              <a:rPr lang="zh-CN" altLang="en-US" sz="2400" dirty="0">
                <a:solidFill>
                  <a:schemeClr val="tx1"/>
                </a:solidFill>
                <a:latin typeface="宋体" charset="-122"/>
              </a:rPr>
              <a:t>为选定可调节的参数。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endParaRPr lang="zh-CN" altLang="en-US" sz="2400" dirty="0">
              <a:solidFill>
                <a:schemeClr val="tx1"/>
              </a:solidFill>
              <a:latin typeface="宋体" charset="-122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endParaRPr lang="zh-CN" altLang="en-US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1611313" y="2490788"/>
          <a:ext cx="46259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Equation" r:id="rId3" imgW="2489040" imgH="533160" progId="Equation.DSMT4">
                  <p:embed/>
                </p:oleObj>
              </mc:Choice>
              <mc:Fallback>
                <p:oleObj name="Equation" r:id="rId3" imgW="24890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2490788"/>
                        <a:ext cx="4625975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6"/>
          <p:cNvGraphicFramePr>
            <a:graphicFrameLocks noChangeAspect="1"/>
          </p:cNvGraphicFramePr>
          <p:nvPr/>
        </p:nvGraphicFramePr>
        <p:xfrm>
          <a:off x="1835150" y="3573463"/>
          <a:ext cx="10445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Equation" r:id="rId5" imgW="596880" imgH="419040" progId="Equation.DSMT4">
                  <p:embed/>
                </p:oleObj>
              </mc:Choice>
              <mc:Fallback>
                <p:oleObj name="Equation" r:id="rId5" imgW="596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573463"/>
                        <a:ext cx="1044575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7"/>
          <p:cNvGraphicFramePr>
            <a:graphicFrameLocks noChangeAspect="1"/>
          </p:cNvGraphicFramePr>
          <p:nvPr/>
        </p:nvGraphicFramePr>
        <p:xfrm>
          <a:off x="539750" y="5157788"/>
          <a:ext cx="80994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Equation" r:id="rId7" imgW="4444920" imgH="583920" progId="Equation.DSMT4">
                  <p:embed/>
                </p:oleObj>
              </mc:Choice>
              <mc:Fallback>
                <p:oleObj name="Equation" r:id="rId7" imgW="44449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57788"/>
                        <a:ext cx="8099425" cy="107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8"/>
          <p:cNvGraphicFramePr>
            <a:graphicFrameLocks noChangeAspect="1"/>
          </p:cNvGraphicFramePr>
          <p:nvPr/>
        </p:nvGraphicFramePr>
        <p:xfrm>
          <a:off x="3708400" y="3789363"/>
          <a:ext cx="9588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Equation" r:id="rId9" imgW="533160" imgH="228600" progId="Equation.DSMT4">
                  <p:embed/>
                </p:oleObj>
              </mc:Choice>
              <mc:Fallback>
                <p:oleObj name="Equation" r:id="rId9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789363"/>
                        <a:ext cx="9588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17792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75" name="Group 7"/>
          <p:cNvGrpSpPr>
            <a:grpSpLocks/>
          </p:cNvGrpSpPr>
          <p:nvPr/>
        </p:nvGrpSpPr>
        <p:grpSpPr bwMode="auto">
          <a:xfrm>
            <a:off x="2057117" y="349250"/>
            <a:ext cx="6347108" cy="6248400"/>
            <a:chOff x="1584" y="48"/>
            <a:chExt cx="3036" cy="4128"/>
          </a:xfrm>
        </p:grpSpPr>
        <p:grpSp>
          <p:nvGrpSpPr>
            <p:cNvPr id="15376" name="Group 8"/>
            <p:cNvGrpSpPr>
              <a:grpSpLocks/>
            </p:cNvGrpSpPr>
            <p:nvPr/>
          </p:nvGrpSpPr>
          <p:grpSpPr bwMode="auto">
            <a:xfrm>
              <a:off x="1584" y="48"/>
              <a:ext cx="3024" cy="4128"/>
              <a:chOff x="1584" y="0"/>
              <a:chExt cx="3024" cy="4128"/>
            </a:xfrm>
          </p:grpSpPr>
          <p:grpSp>
            <p:nvGrpSpPr>
              <p:cNvPr id="15389" name="Group 9"/>
              <p:cNvGrpSpPr>
                <a:grpSpLocks/>
              </p:cNvGrpSpPr>
              <p:nvPr/>
            </p:nvGrpSpPr>
            <p:grpSpPr bwMode="auto">
              <a:xfrm>
                <a:off x="3936" y="1152"/>
                <a:ext cx="672" cy="864"/>
                <a:chOff x="1248" y="1872"/>
                <a:chExt cx="672" cy="768"/>
              </a:xfrm>
            </p:grpSpPr>
            <p:sp>
              <p:nvSpPr>
                <p:cNvPr id="15566" name="Line 10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7" name="Line 11"/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8" name="Line 12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9" name="Line 13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0" name="Line 14"/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1" name="Line 15"/>
                <p:cNvSpPr>
                  <a:spLocks noChangeShapeType="1"/>
                </p:cNvSpPr>
                <p:nvPr/>
              </p:nvSpPr>
              <p:spPr bwMode="auto">
                <a:xfrm>
                  <a:off x="192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2" name="Line 16"/>
                <p:cNvSpPr>
                  <a:spLocks noChangeShapeType="1"/>
                </p:cNvSpPr>
                <p:nvPr/>
              </p:nvSpPr>
              <p:spPr bwMode="auto">
                <a:xfrm>
                  <a:off x="177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3" name="Line 17"/>
                <p:cNvSpPr>
                  <a:spLocks noChangeShapeType="1"/>
                </p:cNvSpPr>
                <p:nvPr/>
              </p:nvSpPr>
              <p:spPr bwMode="auto">
                <a:xfrm>
                  <a:off x="168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4" name="Line 18"/>
                <p:cNvSpPr>
                  <a:spLocks noChangeShapeType="1"/>
                </p:cNvSpPr>
                <p:nvPr/>
              </p:nvSpPr>
              <p:spPr bwMode="auto">
                <a:xfrm>
                  <a:off x="129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5" name="Line 19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6" name="Line 20"/>
                <p:cNvSpPr>
                  <a:spLocks noChangeShapeType="1"/>
                </p:cNvSpPr>
                <p:nvPr/>
              </p:nvSpPr>
              <p:spPr bwMode="auto">
                <a:xfrm>
                  <a:off x="1584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7" name="Line 21"/>
                <p:cNvSpPr>
                  <a:spLocks noChangeShapeType="1"/>
                </p:cNvSpPr>
                <p:nvPr/>
              </p:nvSpPr>
              <p:spPr bwMode="auto">
                <a:xfrm>
                  <a:off x="148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8" name="Line 22"/>
                <p:cNvSpPr>
                  <a:spLocks noChangeShapeType="1"/>
                </p:cNvSpPr>
                <p:nvPr/>
              </p:nvSpPr>
              <p:spPr bwMode="auto">
                <a:xfrm>
                  <a:off x="139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9" name="Line 23"/>
                <p:cNvSpPr>
                  <a:spLocks noChangeShapeType="1"/>
                </p:cNvSpPr>
                <p:nvPr/>
              </p:nvSpPr>
              <p:spPr bwMode="auto">
                <a:xfrm>
                  <a:off x="187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90" name="Group 24"/>
              <p:cNvGrpSpPr>
                <a:grpSpLocks/>
              </p:cNvGrpSpPr>
              <p:nvPr/>
            </p:nvGrpSpPr>
            <p:grpSpPr bwMode="auto">
              <a:xfrm>
                <a:off x="3072" y="192"/>
                <a:ext cx="672" cy="864"/>
                <a:chOff x="1248" y="1872"/>
                <a:chExt cx="672" cy="768"/>
              </a:xfrm>
            </p:grpSpPr>
            <p:sp>
              <p:nvSpPr>
                <p:cNvPr id="15552" name="Line 25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53" name="Line 26"/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54" name="Line 27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55" name="Line 28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56" name="Line 29"/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57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58" name="Line 31"/>
                <p:cNvSpPr>
                  <a:spLocks noChangeShapeType="1"/>
                </p:cNvSpPr>
                <p:nvPr/>
              </p:nvSpPr>
              <p:spPr bwMode="auto">
                <a:xfrm>
                  <a:off x="177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59" name="Line 32"/>
                <p:cNvSpPr>
                  <a:spLocks noChangeShapeType="1"/>
                </p:cNvSpPr>
                <p:nvPr/>
              </p:nvSpPr>
              <p:spPr bwMode="auto">
                <a:xfrm>
                  <a:off x="168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0" name="Line 33"/>
                <p:cNvSpPr>
                  <a:spLocks noChangeShapeType="1"/>
                </p:cNvSpPr>
                <p:nvPr/>
              </p:nvSpPr>
              <p:spPr bwMode="auto">
                <a:xfrm>
                  <a:off x="129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1" name="Line 34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2" name="Line 35"/>
                <p:cNvSpPr>
                  <a:spLocks noChangeShapeType="1"/>
                </p:cNvSpPr>
                <p:nvPr/>
              </p:nvSpPr>
              <p:spPr bwMode="auto">
                <a:xfrm>
                  <a:off x="1584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3" name="Line 36"/>
                <p:cNvSpPr>
                  <a:spLocks noChangeShapeType="1"/>
                </p:cNvSpPr>
                <p:nvPr/>
              </p:nvSpPr>
              <p:spPr bwMode="auto">
                <a:xfrm>
                  <a:off x="148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4" name="Line 37"/>
                <p:cNvSpPr>
                  <a:spLocks noChangeShapeType="1"/>
                </p:cNvSpPr>
                <p:nvPr/>
              </p:nvSpPr>
              <p:spPr bwMode="auto">
                <a:xfrm>
                  <a:off x="139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5" name="Line 38"/>
                <p:cNvSpPr>
                  <a:spLocks noChangeShapeType="1"/>
                </p:cNvSpPr>
                <p:nvPr/>
              </p:nvSpPr>
              <p:spPr bwMode="auto">
                <a:xfrm>
                  <a:off x="187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91" name="Group 39"/>
              <p:cNvGrpSpPr>
                <a:grpSpLocks/>
              </p:cNvGrpSpPr>
              <p:nvPr/>
            </p:nvGrpSpPr>
            <p:grpSpPr bwMode="auto">
              <a:xfrm>
                <a:off x="3072" y="1152"/>
                <a:ext cx="672" cy="864"/>
                <a:chOff x="1248" y="1872"/>
                <a:chExt cx="672" cy="768"/>
              </a:xfrm>
            </p:grpSpPr>
            <p:sp>
              <p:nvSpPr>
                <p:cNvPr id="15538" name="Line 40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39" name="Line 41"/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40" name="Line 42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41" name="Line 43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42" name="Line 44"/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43" name="Line 45"/>
                <p:cNvSpPr>
                  <a:spLocks noChangeShapeType="1"/>
                </p:cNvSpPr>
                <p:nvPr/>
              </p:nvSpPr>
              <p:spPr bwMode="auto">
                <a:xfrm>
                  <a:off x="192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44" name="Line 46"/>
                <p:cNvSpPr>
                  <a:spLocks noChangeShapeType="1"/>
                </p:cNvSpPr>
                <p:nvPr/>
              </p:nvSpPr>
              <p:spPr bwMode="auto">
                <a:xfrm>
                  <a:off x="177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45" name="Line 47"/>
                <p:cNvSpPr>
                  <a:spLocks noChangeShapeType="1"/>
                </p:cNvSpPr>
                <p:nvPr/>
              </p:nvSpPr>
              <p:spPr bwMode="auto">
                <a:xfrm>
                  <a:off x="168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46" name="Line 48"/>
                <p:cNvSpPr>
                  <a:spLocks noChangeShapeType="1"/>
                </p:cNvSpPr>
                <p:nvPr/>
              </p:nvSpPr>
              <p:spPr bwMode="auto">
                <a:xfrm>
                  <a:off x="129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47" name="Line 49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48" name="Line 50"/>
                <p:cNvSpPr>
                  <a:spLocks noChangeShapeType="1"/>
                </p:cNvSpPr>
                <p:nvPr/>
              </p:nvSpPr>
              <p:spPr bwMode="auto">
                <a:xfrm>
                  <a:off x="1584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49" name="Line 51"/>
                <p:cNvSpPr>
                  <a:spLocks noChangeShapeType="1"/>
                </p:cNvSpPr>
                <p:nvPr/>
              </p:nvSpPr>
              <p:spPr bwMode="auto">
                <a:xfrm>
                  <a:off x="148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50" name="Line 52"/>
                <p:cNvSpPr>
                  <a:spLocks noChangeShapeType="1"/>
                </p:cNvSpPr>
                <p:nvPr/>
              </p:nvSpPr>
              <p:spPr bwMode="auto">
                <a:xfrm>
                  <a:off x="139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51" name="Line 53"/>
                <p:cNvSpPr>
                  <a:spLocks noChangeShapeType="1"/>
                </p:cNvSpPr>
                <p:nvPr/>
              </p:nvSpPr>
              <p:spPr bwMode="auto">
                <a:xfrm>
                  <a:off x="187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92" name="Group 54"/>
              <p:cNvGrpSpPr>
                <a:grpSpLocks/>
              </p:cNvGrpSpPr>
              <p:nvPr/>
            </p:nvGrpSpPr>
            <p:grpSpPr bwMode="auto">
              <a:xfrm>
                <a:off x="3936" y="192"/>
                <a:ext cx="672" cy="864"/>
                <a:chOff x="1248" y="1872"/>
                <a:chExt cx="672" cy="768"/>
              </a:xfrm>
            </p:grpSpPr>
            <p:sp>
              <p:nvSpPr>
                <p:cNvPr id="15524" name="Line 55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25" name="Line 56"/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26" name="Line 57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27" name="Line 58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28" name="Line 59"/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29" name="Line 60"/>
                <p:cNvSpPr>
                  <a:spLocks noChangeShapeType="1"/>
                </p:cNvSpPr>
                <p:nvPr/>
              </p:nvSpPr>
              <p:spPr bwMode="auto">
                <a:xfrm>
                  <a:off x="192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30" name="Line 61"/>
                <p:cNvSpPr>
                  <a:spLocks noChangeShapeType="1"/>
                </p:cNvSpPr>
                <p:nvPr/>
              </p:nvSpPr>
              <p:spPr bwMode="auto">
                <a:xfrm>
                  <a:off x="177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31" name="Line 62"/>
                <p:cNvSpPr>
                  <a:spLocks noChangeShapeType="1"/>
                </p:cNvSpPr>
                <p:nvPr/>
              </p:nvSpPr>
              <p:spPr bwMode="auto">
                <a:xfrm>
                  <a:off x="168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32" name="Line 63"/>
                <p:cNvSpPr>
                  <a:spLocks noChangeShapeType="1"/>
                </p:cNvSpPr>
                <p:nvPr/>
              </p:nvSpPr>
              <p:spPr bwMode="auto">
                <a:xfrm>
                  <a:off x="129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33" name="Line 64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34" name="Line 65"/>
                <p:cNvSpPr>
                  <a:spLocks noChangeShapeType="1"/>
                </p:cNvSpPr>
                <p:nvPr/>
              </p:nvSpPr>
              <p:spPr bwMode="auto">
                <a:xfrm>
                  <a:off x="1584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35" name="Line 66"/>
                <p:cNvSpPr>
                  <a:spLocks noChangeShapeType="1"/>
                </p:cNvSpPr>
                <p:nvPr/>
              </p:nvSpPr>
              <p:spPr bwMode="auto">
                <a:xfrm>
                  <a:off x="148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36" name="Line 67"/>
                <p:cNvSpPr>
                  <a:spLocks noChangeShapeType="1"/>
                </p:cNvSpPr>
                <p:nvPr/>
              </p:nvSpPr>
              <p:spPr bwMode="auto">
                <a:xfrm>
                  <a:off x="139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37" name="Line 68"/>
                <p:cNvSpPr>
                  <a:spLocks noChangeShapeType="1"/>
                </p:cNvSpPr>
                <p:nvPr/>
              </p:nvSpPr>
              <p:spPr bwMode="auto">
                <a:xfrm>
                  <a:off x="187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93" name="Group 69"/>
              <p:cNvGrpSpPr>
                <a:grpSpLocks/>
              </p:cNvGrpSpPr>
              <p:nvPr/>
            </p:nvGrpSpPr>
            <p:grpSpPr bwMode="auto">
              <a:xfrm>
                <a:off x="3936" y="2112"/>
                <a:ext cx="672" cy="864"/>
                <a:chOff x="1248" y="1872"/>
                <a:chExt cx="672" cy="768"/>
              </a:xfrm>
            </p:grpSpPr>
            <p:sp>
              <p:nvSpPr>
                <p:cNvPr id="15510" name="Line 70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11" name="Line 71"/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12" name="Line 72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13" name="Line 73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14" name="Line 74"/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15" name="Line 75"/>
                <p:cNvSpPr>
                  <a:spLocks noChangeShapeType="1"/>
                </p:cNvSpPr>
                <p:nvPr/>
              </p:nvSpPr>
              <p:spPr bwMode="auto">
                <a:xfrm>
                  <a:off x="192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16" name="Line 76"/>
                <p:cNvSpPr>
                  <a:spLocks noChangeShapeType="1"/>
                </p:cNvSpPr>
                <p:nvPr/>
              </p:nvSpPr>
              <p:spPr bwMode="auto">
                <a:xfrm>
                  <a:off x="177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17" name="Line 77"/>
                <p:cNvSpPr>
                  <a:spLocks noChangeShapeType="1"/>
                </p:cNvSpPr>
                <p:nvPr/>
              </p:nvSpPr>
              <p:spPr bwMode="auto">
                <a:xfrm>
                  <a:off x="168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18" name="Line 78"/>
                <p:cNvSpPr>
                  <a:spLocks noChangeShapeType="1"/>
                </p:cNvSpPr>
                <p:nvPr/>
              </p:nvSpPr>
              <p:spPr bwMode="auto">
                <a:xfrm>
                  <a:off x="129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19" name="Line 79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20" name="Line 80"/>
                <p:cNvSpPr>
                  <a:spLocks noChangeShapeType="1"/>
                </p:cNvSpPr>
                <p:nvPr/>
              </p:nvSpPr>
              <p:spPr bwMode="auto">
                <a:xfrm>
                  <a:off x="1584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21" name="Line 81"/>
                <p:cNvSpPr>
                  <a:spLocks noChangeShapeType="1"/>
                </p:cNvSpPr>
                <p:nvPr/>
              </p:nvSpPr>
              <p:spPr bwMode="auto">
                <a:xfrm>
                  <a:off x="148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22" name="Line 82"/>
                <p:cNvSpPr>
                  <a:spLocks noChangeShapeType="1"/>
                </p:cNvSpPr>
                <p:nvPr/>
              </p:nvSpPr>
              <p:spPr bwMode="auto">
                <a:xfrm>
                  <a:off x="139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23" name="Line 83"/>
                <p:cNvSpPr>
                  <a:spLocks noChangeShapeType="1"/>
                </p:cNvSpPr>
                <p:nvPr/>
              </p:nvSpPr>
              <p:spPr bwMode="auto">
                <a:xfrm>
                  <a:off x="187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94" name="Group 84"/>
              <p:cNvGrpSpPr>
                <a:grpSpLocks/>
              </p:cNvGrpSpPr>
              <p:nvPr/>
            </p:nvGrpSpPr>
            <p:grpSpPr bwMode="auto">
              <a:xfrm>
                <a:off x="3072" y="2112"/>
                <a:ext cx="672" cy="864"/>
                <a:chOff x="1248" y="1872"/>
                <a:chExt cx="672" cy="768"/>
              </a:xfrm>
            </p:grpSpPr>
            <p:sp>
              <p:nvSpPr>
                <p:cNvPr id="15496" name="Line 85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97" name="Line 86"/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98" name="Line 87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99" name="Line 88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00" name="Line 89"/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01" name="Line 90"/>
                <p:cNvSpPr>
                  <a:spLocks noChangeShapeType="1"/>
                </p:cNvSpPr>
                <p:nvPr/>
              </p:nvSpPr>
              <p:spPr bwMode="auto">
                <a:xfrm>
                  <a:off x="192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02" name="Line 91"/>
                <p:cNvSpPr>
                  <a:spLocks noChangeShapeType="1"/>
                </p:cNvSpPr>
                <p:nvPr/>
              </p:nvSpPr>
              <p:spPr bwMode="auto">
                <a:xfrm>
                  <a:off x="177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03" name="Line 92"/>
                <p:cNvSpPr>
                  <a:spLocks noChangeShapeType="1"/>
                </p:cNvSpPr>
                <p:nvPr/>
              </p:nvSpPr>
              <p:spPr bwMode="auto">
                <a:xfrm>
                  <a:off x="168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04" name="Line 93"/>
                <p:cNvSpPr>
                  <a:spLocks noChangeShapeType="1"/>
                </p:cNvSpPr>
                <p:nvPr/>
              </p:nvSpPr>
              <p:spPr bwMode="auto">
                <a:xfrm>
                  <a:off x="129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05" name="Line 94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06" name="Line 95"/>
                <p:cNvSpPr>
                  <a:spLocks noChangeShapeType="1"/>
                </p:cNvSpPr>
                <p:nvPr/>
              </p:nvSpPr>
              <p:spPr bwMode="auto">
                <a:xfrm>
                  <a:off x="1584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07" name="Line 96"/>
                <p:cNvSpPr>
                  <a:spLocks noChangeShapeType="1"/>
                </p:cNvSpPr>
                <p:nvPr/>
              </p:nvSpPr>
              <p:spPr bwMode="auto">
                <a:xfrm>
                  <a:off x="148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08" name="Line 97"/>
                <p:cNvSpPr>
                  <a:spLocks noChangeShapeType="1"/>
                </p:cNvSpPr>
                <p:nvPr/>
              </p:nvSpPr>
              <p:spPr bwMode="auto">
                <a:xfrm>
                  <a:off x="139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09" name="Line 98"/>
                <p:cNvSpPr>
                  <a:spLocks noChangeShapeType="1"/>
                </p:cNvSpPr>
                <p:nvPr/>
              </p:nvSpPr>
              <p:spPr bwMode="auto">
                <a:xfrm>
                  <a:off x="187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95" name="Group 99"/>
              <p:cNvGrpSpPr>
                <a:grpSpLocks/>
              </p:cNvGrpSpPr>
              <p:nvPr/>
            </p:nvGrpSpPr>
            <p:grpSpPr bwMode="auto">
              <a:xfrm>
                <a:off x="1824" y="144"/>
                <a:ext cx="1056" cy="960"/>
                <a:chOff x="672" y="192"/>
                <a:chExt cx="1056" cy="960"/>
              </a:xfrm>
            </p:grpSpPr>
            <p:grpSp>
              <p:nvGrpSpPr>
                <p:cNvPr id="15481" name="Group 100"/>
                <p:cNvGrpSpPr>
                  <a:grpSpLocks/>
                </p:cNvGrpSpPr>
                <p:nvPr/>
              </p:nvGrpSpPr>
              <p:grpSpPr bwMode="auto">
                <a:xfrm>
                  <a:off x="1056" y="240"/>
                  <a:ext cx="672" cy="864"/>
                  <a:chOff x="1248" y="1872"/>
                  <a:chExt cx="672" cy="768"/>
                </a:xfrm>
              </p:grpSpPr>
              <p:sp>
                <p:nvSpPr>
                  <p:cNvPr id="15482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872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83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06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84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85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48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86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64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87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88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89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90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91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92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93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94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95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5372" name="Object 115"/>
                <p:cNvGraphicFramePr>
                  <a:graphicFrameLocks noChangeAspect="1"/>
                </p:cNvGraphicFramePr>
                <p:nvPr/>
              </p:nvGraphicFramePr>
              <p:xfrm>
                <a:off x="672" y="192"/>
                <a:ext cx="336" cy="9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118" name="Equation" r:id="rId3" imgW="380880" imgH="1091880" progId="Equation.3">
                        <p:embed/>
                      </p:oleObj>
                    </mc:Choice>
                    <mc:Fallback>
                      <p:oleObj name="Equation" r:id="rId3" imgW="380880" imgH="1091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72" y="192"/>
                              <a:ext cx="336" cy="9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5396" name="Group 116"/>
              <p:cNvGrpSpPr>
                <a:grpSpLocks/>
              </p:cNvGrpSpPr>
              <p:nvPr/>
            </p:nvGrpSpPr>
            <p:grpSpPr bwMode="auto">
              <a:xfrm>
                <a:off x="1824" y="1104"/>
                <a:ext cx="1056" cy="960"/>
                <a:chOff x="672" y="192"/>
                <a:chExt cx="1056" cy="960"/>
              </a:xfrm>
            </p:grpSpPr>
            <p:grpSp>
              <p:nvGrpSpPr>
                <p:cNvPr id="15466" name="Group 117"/>
                <p:cNvGrpSpPr>
                  <a:grpSpLocks/>
                </p:cNvGrpSpPr>
                <p:nvPr/>
              </p:nvGrpSpPr>
              <p:grpSpPr bwMode="auto">
                <a:xfrm>
                  <a:off x="1056" y="240"/>
                  <a:ext cx="672" cy="864"/>
                  <a:chOff x="1248" y="1872"/>
                  <a:chExt cx="672" cy="768"/>
                </a:xfrm>
              </p:grpSpPr>
              <p:sp>
                <p:nvSpPr>
                  <p:cNvPr id="15467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872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8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06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9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70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48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71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64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72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73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74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75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76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77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78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79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80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5371" name="Object 132"/>
                <p:cNvGraphicFramePr>
                  <a:graphicFrameLocks noChangeAspect="1"/>
                </p:cNvGraphicFramePr>
                <p:nvPr/>
              </p:nvGraphicFramePr>
              <p:xfrm>
                <a:off x="672" y="192"/>
                <a:ext cx="336" cy="9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119" name="Equation" r:id="rId5" imgW="380880" imgH="1091880" progId="Equation.3">
                        <p:embed/>
                      </p:oleObj>
                    </mc:Choice>
                    <mc:Fallback>
                      <p:oleObj name="Equation" r:id="rId5" imgW="380880" imgH="1091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72" y="192"/>
                              <a:ext cx="336" cy="9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5397" name="Group 133"/>
              <p:cNvGrpSpPr>
                <a:grpSpLocks/>
              </p:cNvGrpSpPr>
              <p:nvPr/>
            </p:nvGrpSpPr>
            <p:grpSpPr bwMode="auto">
              <a:xfrm>
                <a:off x="1824" y="2064"/>
                <a:ext cx="1056" cy="960"/>
                <a:chOff x="672" y="192"/>
                <a:chExt cx="1056" cy="960"/>
              </a:xfrm>
            </p:grpSpPr>
            <p:grpSp>
              <p:nvGrpSpPr>
                <p:cNvPr id="15451" name="Group 134"/>
                <p:cNvGrpSpPr>
                  <a:grpSpLocks/>
                </p:cNvGrpSpPr>
                <p:nvPr/>
              </p:nvGrpSpPr>
              <p:grpSpPr bwMode="auto">
                <a:xfrm>
                  <a:off x="1056" y="240"/>
                  <a:ext cx="672" cy="864"/>
                  <a:chOff x="1248" y="1872"/>
                  <a:chExt cx="672" cy="768"/>
                </a:xfrm>
              </p:grpSpPr>
              <p:sp>
                <p:nvSpPr>
                  <p:cNvPr id="15452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872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53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06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54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55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48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56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64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57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58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59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0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1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2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3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4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5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5370" name="Object 149"/>
                <p:cNvGraphicFramePr>
                  <a:graphicFrameLocks noChangeAspect="1"/>
                </p:cNvGraphicFramePr>
                <p:nvPr/>
              </p:nvGraphicFramePr>
              <p:xfrm>
                <a:off x="672" y="192"/>
                <a:ext cx="336" cy="9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120" name="Equation" r:id="rId6" imgW="380880" imgH="1091880" progId="Equation.3">
                        <p:embed/>
                      </p:oleObj>
                    </mc:Choice>
                    <mc:Fallback>
                      <p:oleObj name="Equation" r:id="rId6" imgW="380880" imgH="1091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72" y="192"/>
                              <a:ext cx="336" cy="9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5363" name="Object 150"/>
              <p:cNvGraphicFramePr>
                <a:graphicFrameLocks noChangeAspect="1"/>
              </p:cNvGraphicFramePr>
              <p:nvPr/>
            </p:nvGraphicFramePr>
            <p:xfrm>
              <a:off x="2304" y="0"/>
              <a:ext cx="504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21" name="Equation" r:id="rId7" imgW="571320" imgH="215640" progId="Equation.3">
                      <p:embed/>
                    </p:oleObj>
                  </mc:Choice>
                  <mc:Fallback>
                    <p:oleObj name="Equation" r:id="rId7" imgW="57132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0"/>
                            <a:ext cx="504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5398" name="Group 151"/>
              <p:cNvGrpSpPr>
                <a:grpSpLocks/>
              </p:cNvGrpSpPr>
              <p:nvPr/>
            </p:nvGrpSpPr>
            <p:grpSpPr bwMode="auto">
              <a:xfrm>
                <a:off x="3936" y="3072"/>
                <a:ext cx="672" cy="1056"/>
                <a:chOff x="768" y="1728"/>
                <a:chExt cx="672" cy="1056"/>
              </a:xfrm>
            </p:grpSpPr>
            <p:grpSp>
              <p:nvGrpSpPr>
                <p:cNvPr id="15436" name="Group 152"/>
                <p:cNvGrpSpPr>
                  <a:grpSpLocks/>
                </p:cNvGrpSpPr>
                <p:nvPr/>
              </p:nvGrpSpPr>
              <p:grpSpPr bwMode="auto">
                <a:xfrm>
                  <a:off x="768" y="1728"/>
                  <a:ext cx="672" cy="864"/>
                  <a:chOff x="1248" y="1872"/>
                  <a:chExt cx="672" cy="768"/>
                </a:xfrm>
              </p:grpSpPr>
              <p:sp>
                <p:nvSpPr>
                  <p:cNvPr id="15437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872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38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06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39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40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48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41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64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42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43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44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45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46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47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48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49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50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5369" name="Object 167"/>
                <p:cNvGraphicFramePr>
                  <a:graphicFrameLocks noChangeAspect="1"/>
                </p:cNvGraphicFramePr>
                <p:nvPr/>
              </p:nvGraphicFramePr>
              <p:xfrm>
                <a:off x="777" y="2592"/>
                <a:ext cx="576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122" name="Equation" r:id="rId9" imgW="672840" imgH="215640" progId="Equation.3">
                        <p:embed/>
                      </p:oleObj>
                    </mc:Choice>
                    <mc:Fallback>
                      <p:oleObj name="Equation" r:id="rId9" imgW="672840" imgH="2156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7" y="2592"/>
                              <a:ext cx="576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5399" name="Group 168"/>
              <p:cNvGrpSpPr>
                <a:grpSpLocks/>
              </p:cNvGrpSpPr>
              <p:nvPr/>
            </p:nvGrpSpPr>
            <p:grpSpPr bwMode="auto">
              <a:xfrm>
                <a:off x="3072" y="3072"/>
                <a:ext cx="672" cy="1056"/>
                <a:chOff x="768" y="1728"/>
                <a:chExt cx="672" cy="1056"/>
              </a:xfrm>
            </p:grpSpPr>
            <p:grpSp>
              <p:nvGrpSpPr>
                <p:cNvPr id="15421" name="Group 169"/>
                <p:cNvGrpSpPr>
                  <a:grpSpLocks/>
                </p:cNvGrpSpPr>
                <p:nvPr/>
              </p:nvGrpSpPr>
              <p:grpSpPr bwMode="auto">
                <a:xfrm>
                  <a:off x="768" y="1728"/>
                  <a:ext cx="672" cy="864"/>
                  <a:chOff x="1248" y="1872"/>
                  <a:chExt cx="672" cy="768"/>
                </a:xfrm>
              </p:grpSpPr>
              <p:sp>
                <p:nvSpPr>
                  <p:cNvPr id="15422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872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23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06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24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25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48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26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64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27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28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29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30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31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32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33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34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35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5368" name="Object 184"/>
                <p:cNvGraphicFramePr>
                  <a:graphicFrameLocks noChangeAspect="1"/>
                </p:cNvGraphicFramePr>
                <p:nvPr/>
              </p:nvGraphicFramePr>
              <p:xfrm>
                <a:off x="777" y="2592"/>
                <a:ext cx="576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123" name="Equation" r:id="rId11" imgW="672840" imgH="215640" progId="Equation.3">
                        <p:embed/>
                      </p:oleObj>
                    </mc:Choice>
                    <mc:Fallback>
                      <p:oleObj name="Equation" r:id="rId11" imgW="672840" imgH="2156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7" y="2592"/>
                              <a:ext cx="576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5400" name="Group 185"/>
              <p:cNvGrpSpPr>
                <a:grpSpLocks/>
              </p:cNvGrpSpPr>
              <p:nvPr/>
            </p:nvGrpSpPr>
            <p:grpSpPr bwMode="auto">
              <a:xfrm>
                <a:off x="1824" y="3024"/>
                <a:ext cx="1056" cy="1104"/>
                <a:chOff x="528" y="2784"/>
                <a:chExt cx="1056" cy="1104"/>
              </a:xfrm>
            </p:grpSpPr>
            <p:grpSp>
              <p:nvGrpSpPr>
                <p:cNvPr id="15405" name="Group 186"/>
                <p:cNvGrpSpPr>
                  <a:grpSpLocks/>
                </p:cNvGrpSpPr>
                <p:nvPr/>
              </p:nvGrpSpPr>
              <p:grpSpPr bwMode="auto">
                <a:xfrm>
                  <a:off x="912" y="2832"/>
                  <a:ext cx="672" cy="1056"/>
                  <a:chOff x="768" y="1728"/>
                  <a:chExt cx="672" cy="1056"/>
                </a:xfrm>
              </p:grpSpPr>
              <p:grpSp>
                <p:nvGrpSpPr>
                  <p:cNvPr id="15406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768" y="1728"/>
                    <a:ext cx="672" cy="864"/>
                    <a:chOff x="1248" y="1872"/>
                    <a:chExt cx="672" cy="768"/>
                  </a:xfrm>
                </p:grpSpPr>
                <p:sp>
                  <p:nvSpPr>
                    <p:cNvPr id="15407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8" y="1872"/>
                      <a:ext cx="6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08" name="Line 1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8" y="2064"/>
                      <a:ext cx="6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09" name="Line 1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8" y="2256"/>
                      <a:ext cx="6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10" name="Line 1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8" y="2448"/>
                      <a:ext cx="6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11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8" y="2640"/>
                      <a:ext cx="6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12" name="Line 1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872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13" name="Line 1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872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14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0" y="1872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15" name="Line 1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1872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16" name="Line 1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8" y="1872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17" name="Line 1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4" y="1872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18" name="Line 1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1872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19" name="Line 2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1872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20" name="Line 2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1872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aphicFrame>
                <p:nvGraphicFramePr>
                  <p:cNvPr id="15367" name="Object 202"/>
                  <p:cNvGraphicFramePr>
                    <a:graphicFrameLocks noChangeAspect="1"/>
                  </p:cNvGraphicFramePr>
                  <p:nvPr/>
                </p:nvGraphicFramePr>
                <p:xfrm>
                  <a:off x="777" y="2592"/>
                  <a:ext cx="576" cy="1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2124" name="Equation" r:id="rId12" imgW="672840" imgH="215640" progId="Equation.3">
                          <p:embed/>
                        </p:oleObj>
                      </mc:Choice>
                      <mc:Fallback>
                        <p:oleObj name="Equation" r:id="rId12" imgW="672840" imgH="2156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77" y="2592"/>
                                <a:ext cx="576" cy="19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5366" name="Object 203"/>
                <p:cNvGraphicFramePr>
                  <a:graphicFrameLocks noChangeAspect="1"/>
                </p:cNvGraphicFramePr>
                <p:nvPr/>
              </p:nvGraphicFramePr>
              <p:xfrm>
                <a:off x="528" y="2784"/>
                <a:ext cx="336" cy="9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125" name="Equation" r:id="rId13" imgW="380880" imgH="1091880" progId="Equation.3">
                        <p:embed/>
                      </p:oleObj>
                    </mc:Choice>
                    <mc:Fallback>
                      <p:oleObj name="Equation" r:id="rId13" imgW="380880" imgH="1091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" y="2784"/>
                              <a:ext cx="336" cy="9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5364" name="Object 204"/>
              <p:cNvGraphicFramePr>
                <a:graphicFrameLocks noChangeAspect="1"/>
              </p:cNvGraphicFramePr>
              <p:nvPr/>
            </p:nvGraphicFramePr>
            <p:xfrm>
              <a:off x="3216" y="0"/>
              <a:ext cx="325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26" name="Equation" r:id="rId14" imgW="368280" imgH="215640" progId="Equation.3">
                      <p:embed/>
                    </p:oleObj>
                  </mc:Choice>
                  <mc:Fallback>
                    <p:oleObj name="Equation" r:id="rId14" imgW="3682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0"/>
                            <a:ext cx="325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5" name="Object 205"/>
              <p:cNvGraphicFramePr>
                <a:graphicFrameLocks noChangeAspect="1"/>
              </p:cNvGraphicFramePr>
              <p:nvPr/>
            </p:nvGraphicFramePr>
            <p:xfrm>
              <a:off x="4128" y="0"/>
              <a:ext cx="347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27" name="Equation" r:id="rId16" imgW="393480" imgH="215640" progId="Equation.3">
                      <p:embed/>
                    </p:oleObj>
                  </mc:Choice>
                  <mc:Fallback>
                    <p:oleObj name="Equation" r:id="rId16" imgW="3934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0"/>
                            <a:ext cx="347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01" name="Rectangle 206"/>
              <p:cNvSpPr>
                <a:spLocks noChangeArrowheads="1"/>
              </p:cNvSpPr>
              <p:nvPr/>
            </p:nvSpPr>
            <p:spPr bwMode="auto">
              <a:xfrm rot="-5406006">
                <a:off x="1320" y="343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i="1">
                    <a:solidFill>
                      <a:srgbClr val="000066"/>
                    </a:solidFill>
                    <a:latin typeface="Times New Roman" pitchFamily="18" charset="0"/>
                  </a:rPr>
                  <a:t>N</a:t>
                </a:r>
                <a:r>
                  <a:rPr kumimoji="1" lang="en-US" altLang="zh-CN" sz="2000">
                    <a:solidFill>
                      <a:srgbClr val="000066"/>
                    </a:solidFill>
                    <a:latin typeface="Times New Roman" pitchFamily="18" charset="0"/>
                  </a:rPr>
                  <a:t>=∞</a:t>
                </a:r>
              </a:p>
            </p:txBody>
          </p:sp>
          <p:sp>
            <p:nvSpPr>
              <p:cNvPr id="15402" name="Rectangle 207"/>
              <p:cNvSpPr>
                <a:spLocks noChangeArrowheads="1"/>
              </p:cNvSpPr>
              <p:nvPr/>
            </p:nvSpPr>
            <p:spPr bwMode="auto">
              <a:xfrm rot="-5406006">
                <a:off x="1320" y="2520"/>
                <a:ext cx="696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i="1">
                    <a:solidFill>
                      <a:srgbClr val="000066"/>
                    </a:solidFill>
                    <a:latin typeface="Times New Roman" pitchFamily="18" charset="0"/>
                  </a:rPr>
                  <a:t>N</a:t>
                </a:r>
                <a:r>
                  <a:rPr kumimoji="1" lang="en-US" altLang="zh-CN" sz="2000">
                    <a:solidFill>
                      <a:srgbClr val="000066"/>
                    </a:solidFill>
                    <a:latin typeface="Times New Roman" pitchFamily="18" charset="0"/>
                  </a:rPr>
                  <a:t>=256</a:t>
                </a:r>
              </a:p>
            </p:txBody>
          </p:sp>
          <p:sp>
            <p:nvSpPr>
              <p:cNvPr id="15403" name="Rectangle 208"/>
              <p:cNvSpPr>
                <a:spLocks noChangeArrowheads="1"/>
              </p:cNvSpPr>
              <p:nvPr/>
            </p:nvSpPr>
            <p:spPr bwMode="auto">
              <a:xfrm rot="-5406006">
                <a:off x="1320" y="151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i="1">
                    <a:solidFill>
                      <a:srgbClr val="000066"/>
                    </a:solidFill>
                    <a:latin typeface="Times New Roman" pitchFamily="18" charset="0"/>
                  </a:rPr>
                  <a:t>N</a:t>
                </a:r>
                <a:r>
                  <a:rPr kumimoji="1" lang="en-US" altLang="zh-CN" sz="2000">
                    <a:solidFill>
                      <a:srgbClr val="000066"/>
                    </a:solidFill>
                    <a:latin typeface="Times New Roman" pitchFamily="18" charset="0"/>
                  </a:rPr>
                  <a:t>=16</a:t>
                </a:r>
              </a:p>
            </p:txBody>
          </p:sp>
          <p:sp>
            <p:nvSpPr>
              <p:cNvPr id="15404" name="Rectangle 209"/>
              <p:cNvSpPr>
                <a:spLocks noChangeArrowheads="1"/>
              </p:cNvSpPr>
              <p:nvPr/>
            </p:nvSpPr>
            <p:spPr bwMode="auto">
              <a:xfrm rot="-5406006">
                <a:off x="1320" y="55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i="1">
                    <a:solidFill>
                      <a:srgbClr val="000066"/>
                    </a:solidFill>
                    <a:latin typeface="Times New Roman" pitchFamily="18" charset="0"/>
                  </a:rPr>
                  <a:t>N</a:t>
                </a:r>
                <a:r>
                  <a:rPr kumimoji="1" lang="en-US" altLang="zh-CN" sz="2000">
                    <a:solidFill>
                      <a:srgbClr val="000066"/>
                    </a:solidFill>
                    <a:latin typeface="Times New Roman" pitchFamily="18" charset="0"/>
                  </a:rPr>
                  <a:t>=1</a:t>
                </a:r>
              </a:p>
            </p:txBody>
          </p:sp>
        </p:grpSp>
        <p:sp>
          <p:nvSpPr>
            <p:cNvPr id="15377" name="Freeform 210"/>
            <p:cNvSpPr>
              <a:spLocks/>
            </p:cNvSpPr>
            <p:nvPr/>
          </p:nvSpPr>
          <p:spPr bwMode="auto">
            <a:xfrm>
              <a:off x="2484" y="387"/>
              <a:ext cx="153" cy="711"/>
            </a:xfrm>
            <a:custGeom>
              <a:avLst/>
              <a:gdLst>
                <a:gd name="T0" fmla="*/ 0 w 153"/>
                <a:gd name="T1" fmla="*/ 711 h 711"/>
                <a:gd name="T2" fmla="*/ 36 w 153"/>
                <a:gd name="T3" fmla="*/ 270 h 711"/>
                <a:gd name="T4" fmla="*/ 99 w 153"/>
                <a:gd name="T5" fmla="*/ 0 h 711"/>
                <a:gd name="T6" fmla="*/ 144 w 153"/>
                <a:gd name="T7" fmla="*/ 270 h 711"/>
                <a:gd name="T8" fmla="*/ 153 w 153"/>
                <a:gd name="T9" fmla="*/ 711 h 7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"/>
                <a:gd name="T16" fmla="*/ 0 h 711"/>
                <a:gd name="T17" fmla="*/ 153 w 153"/>
                <a:gd name="T18" fmla="*/ 711 h 7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" h="711">
                  <a:moveTo>
                    <a:pt x="0" y="711"/>
                  </a:moveTo>
                  <a:cubicBezTo>
                    <a:pt x="7" y="638"/>
                    <a:pt x="20" y="388"/>
                    <a:pt x="36" y="270"/>
                  </a:cubicBezTo>
                  <a:cubicBezTo>
                    <a:pt x="52" y="152"/>
                    <a:pt x="81" y="0"/>
                    <a:pt x="99" y="0"/>
                  </a:cubicBezTo>
                  <a:cubicBezTo>
                    <a:pt x="117" y="0"/>
                    <a:pt x="135" y="152"/>
                    <a:pt x="144" y="270"/>
                  </a:cubicBezTo>
                  <a:cubicBezTo>
                    <a:pt x="153" y="387"/>
                    <a:pt x="151" y="619"/>
                    <a:pt x="153" y="71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Freeform 211"/>
            <p:cNvSpPr>
              <a:spLocks/>
            </p:cNvSpPr>
            <p:nvPr/>
          </p:nvSpPr>
          <p:spPr bwMode="auto">
            <a:xfrm>
              <a:off x="3078" y="542"/>
              <a:ext cx="657" cy="556"/>
            </a:xfrm>
            <a:custGeom>
              <a:avLst/>
              <a:gdLst>
                <a:gd name="T0" fmla="*/ 0 w 657"/>
                <a:gd name="T1" fmla="*/ 556 h 556"/>
                <a:gd name="T2" fmla="*/ 324 w 657"/>
                <a:gd name="T3" fmla="*/ 7 h 556"/>
                <a:gd name="T4" fmla="*/ 657 w 657"/>
                <a:gd name="T5" fmla="*/ 511 h 556"/>
                <a:gd name="T6" fmla="*/ 0 60000 65536"/>
                <a:gd name="T7" fmla="*/ 0 60000 65536"/>
                <a:gd name="T8" fmla="*/ 0 60000 65536"/>
                <a:gd name="T9" fmla="*/ 0 w 657"/>
                <a:gd name="T10" fmla="*/ 0 h 556"/>
                <a:gd name="T11" fmla="*/ 657 w 657"/>
                <a:gd name="T12" fmla="*/ 556 h 5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7" h="556">
                  <a:moveTo>
                    <a:pt x="0" y="556"/>
                  </a:moveTo>
                  <a:cubicBezTo>
                    <a:pt x="53" y="464"/>
                    <a:pt x="215" y="14"/>
                    <a:pt x="324" y="7"/>
                  </a:cubicBezTo>
                  <a:cubicBezTo>
                    <a:pt x="433" y="0"/>
                    <a:pt x="588" y="406"/>
                    <a:pt x="657" y="51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Freeform 212"/>
            <p:cNvSpPr>
              <a:spLocks/>
            </p:cNvSpPr>
            <p:nvPr/>
          </p:nvSpPr>
          <p:spPr bwMode="auto">
            <a:xfrm>
              <a:off x="3924" y="670"/>
              <a:ext cx="684" cy="113"/>
            </a:xfrm>
            <a:custGeom>
              <a:avLst/>
              <a:gdLst>
                <a:gd name="T0" fmla="*/ 0 w 684"/>
                <a:gd name="T1" fmla="*/ 104 h 113"/>
                <a:gd name="T2" fmla="*/ 357 w 684"/>
                <a:gd name="T3" fmla="*/ 2 h 113"/>
                <a:gd name="T4" fmla="*/ 684 w 684"/>
                <a:gd name="T5" fmla="*/ 113 h 113"/>
                <a:gd name="T6" fmla="*/ 0 60000 65536"/>
                <a:gd name="T7" fmla="*/ 0 60000 65536"/>
                <a:gd name="T8" fmla="*/ 0 60000 65536"/>
                <a:gd name="T9" fmla="*/ 0 w 684"/>
                <a:gd name="T10" fmla="*/ 0 h 113"/>
                <a:gd name="T11" fmla="*/ 684 w 684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4" h="113">
                  <a:moveTo>
                    <a:pt x="0" y="104"/>
                  </a:moveTo>
                  <a:cubicBezTo>
                    <a:pt x="59" y="90"/>
                    <a:pt x="243" y="0"/>
                    <a:pt x="357" y="2"/>
                  </a:cubicBezTo>
                  <a:cubicBezTo>
                    <a:pt x="471" y="4"/>
                    <a:pt x="616" y="90"/>
                    <a:pt x="684" y="11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Freeform 213"/>
            <p:cNvSpPr>
              <a:spLocks/>
            </p:cNvSpPr>
            <p:nvPr/>
          </p:nvSpPr>
          <p:spPr bwMode="auto">
            <a:xfrm>
              <a:off x="3924" y="1478"/>
              <a:ext cx="684" cy="439"/>
            </a:xfrm>
            <a:custGeom>
              <a:avLst/>
              <a:gdLst>
                <a:gd name="T0" fmla="*/ 0 w 684"/>
                <a:gd name="T1" fmla="*/ 340 h 439"/>
                <a:gd name="T2" fmla="*/ 360 w 684"/>
                <a:gd name="T3" fmla="*/ 16 h 439"/>
                <a:gd name="T4" fmla="*/ 684 w 684"/>
                <a:gd name="T5" fmla="*/ 439 h 439"/>
                <a:gd name="T6" fmla="*/ 0 60000 65536"/>
                <a:gd name="T7" fmla="*/ 0 60000 65536"/>
                <a:gd name="T8" fmla="*/ 0 60000 65536"/>
                <a:gd name="T9" fmla="*/ 0 w 684"/>
                <a:gd name="T10" fmla="*/ 0 h 439"/>
                <a:gd name="T11" fmla="*/ 684 w 684"/>
                <a:gd name="T12" fmla="*/ 439 h 4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4" h="439">
                  <a:moveTo>
                    <a:pt x="0" y="340"/>
                  </a:moveTo>
                  <a:cubicBezTo>
                    <a:pt x="62" y="286"/>
                    <a:pt x="246" y="0"/>
                    <a:pt x="360" y="16"/>
                  </a:cubicBezTo>
                  <a:cubicBezTo>
                    <a:pt x="474" y="32"/>
                    <a:pt x="617" y="351"/>
                    <a:pt x="684" y="43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Freeform 214"/>
            <p:cNvSpPr>
              <a:spLocks/>
            </p:cNvSpPr>
            <p:nvPr/>
          </p:nvSpPr>
          <p:spPr bwMode="auto">
            <a:xfrm>
              <a:off x="3150" y="1403"/>
              <a:ext cx="450" cy="658"/>
            </a:xfrm>
            <a:custGeom>
              <a:avLst/>
              <a:gdLst>
                <a:gd name="T0" fmla="*/ 0 w 450"/>
                <a:gd name="T1" fmla="*/ 658 h 658"/>
                <a:gd name="T2" fmla="*/ 72 w 450"/>
                <a:gd name="T3" fmla="*/ 199 h 658"/>
                <a:gd name="T4" fmla="*/ 135 w 450"/>
                <a:gd name="T5" fmla="*/ 199 h 658"/>
                <a:gd name="T6" fmla="*/ 189 w 450"/>
                <a:gd name="T7" fmla="*/ 109 h 658"/>
                <a:gd name="T8" fmla="*/ 261 w 450"/>
                <a:gd name="T9" fmla="*/ 127 h 658"/>
                <a:gd name="T10" fmla="*/ 315 w 450"/>
                <a:gd name="T11" fmla="*/ 55 h 658"/>
                <a:gd name="T12" fmla="*/ 369 w 450"/>
                <a:gd name="T13" fmla="*/ 100 h 658"/>
                <a:gd name="T14" fmla="*/ 450 w 450"/>
                <a:gd name="T15" fmla="*/ 658 h 6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50"/>
                <a:gd name="T25" fmla="*/ 0 h 658"/>
                <a:gd name="T26" fmla="*/ 450 w 450"/>
                <a:gd name="T27" fmla="*/ 658 h 6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50" h="658">
                  <a:moveTo>
                    <a:pt x="0" y="658"/>
                  </a:moveTo>
                  <a:cubicBezTo>
                    <a:pt x="12" y="582"/>
                    <a:pt x="50" y="275"/>
                    <a:pt x="72" y="199"/>
                  </a:cubicBezTo>
                  <a:cubicBezTo>
                    <a:pt x="94" y="123"/>
                    <a:pt x="116" y="214"/>
                    <a:pt x="135" y="199"/>
                  </a:cubicBezTo>
                  <a:cubicBezTo>
                    <a:pt x="154" y="184"/>
                    <a:pt x="168" y="121"/>
                    <a:pt x="189" y="109"/>
                  </a:cubicBezTo>
                  <a:cubicBezTo>
                    <a:pt x="208" y="95"/>
                    <a:pt x="237" y="133"/>
                    <a:pt x="261" y="127"/>
                  </a:cubicBezTo>
                  <a:cubicBezTo>
                    <a:pt x="282" y="118"/>
                    <a:pt x="297" y="59"/>
                    <a:pt x="315" y="55"/>
                  </a:cubicBezTo>
                  <a:cubicBezTo>
                    <a:pt x="333" y="51"/>
                    <a:pt x="347" y="0"/>
                    <a:pt x="369" y="100"/>
                  </a:cubicBezTo>
                  <a:cubicBezTo>
                    <a:pt x="391" y="200"/>
                    <a:pt x="433" y="542"/>
                    <a:pt x="450" y="65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Freeform 215"/>
            <p:cNvSpPr>
              <a:spLocks/>
            </p:cNvSpPr>
            <p:nvPr/>
          </p:nvSpPr>
          <p:spPr bwMode="auto">
            <a:xfrm>
              <a:off x="3936" y="3436"/>
              <a:ext cx="684" cy="565"/>
            </a:xfrm>
            <a:custGeom>
              <a:avLst/>
              <a:gdLst>
                <a:gd name="T0" fmla="*/ 0 w 684"/>
                <a:gd name="T1" fmla="*/ 556 h 565"/>
                <a:gd name="T2" fmla="*/ 339 w 684"/>
                <a:gd name="T3" fmla="*/ 2 h 565"/>
                <a:gd name="T4" fmla="*/ 684 w 684"/>
                <a:gd name="T5" fmla="*/ 565 h 565"/>
                <a:gd name="T6" fmla="*/ 0 60000 65536"/>
                <a:gd name="T7" fmla="*/ 0 60000 65536"/>
                <a:gd name="T8" fmla="*/ 0 60000 65536"/>
                <a:gd name="T9" fmla="*/ 0 w 684"/>
                <a:gd name="T10" fmla="*/ 0 h 565"/>
                <a:gd name="T11" fmla="*/ 684 w 684"/>
                <a:gd name="T12" fmla="*/ 565 h 5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4" h="565">
                  <a:moveTo>
                    <a:pt x="0" y="556"/>
                  </a:moveTo>
                  <a:cubicBezTo>
                    <a:pt x="56" y="464"/>
                    <a:pt x="225" y="0"/>
                    <a:pt x="339" y="2"/>
                  </a:cubicBezTo>
                  <a:cubicBezTo>
                    <a:pt x="453" y="4"/>
                    <a:pt x="612" y="448"/>
                    <a:pt x="684" y="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Freeform 216"/>
            <p:cNvSpPr>
              <a:spLocks/>
            </p:cNvSpPr>
            <p:nvPr/>
          </p:nvSpPr>
          <p:spPr bwMode="auto">
            <a:xfrm>
              <a:off x="3072" y="3408"/>
              <a:ext cx="684" cy="565"/>
            </a:xfrm>
            <a:custGeom>
              <a:avLst/>
              <a:gdLst>
                <a:gd name="T0" fmla="*/ 0 w 684"/>
                <a:gd name="T1" fmla="*/ 556 h 565"/>
                <a:gd name="T2" fmla="*/ 339 w 684"/>
                <a:gd name="T3" fmla="*/ 2 h 565"/>
                <a:gd name="T4" fmla="*/ 684 w 684"/>
                <a:gd name="T5" fmla="*/ 565 h 565"/>
                <a:gd name="T6" fmla="*/ 0 60000 65536"/>
                <a:gd name="T7" fmla="*/ 0 60000 65536"/>
                <a:gd name="T8" fmla="*/ 0 60000 65536"/>
                <a:gd name="T9" fmla="*/ 0 w 684"/>
                <a:gd name="T10" fmla="*/ 0 h 565"/>
                <a:gd name="T11" fmla="*/ 684 w 684"/>
                <a:gd name="T12" fmla="*/ 565 h 5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4" h="565">
                  <a:moveTo>
                    <a:pt x="0" y="556"/>
                  </a:moveTo>
                  <a:cubicBezTo>
                    <a:pt x="56" y="464"/>
                    <a:pt x="225" y="0"/>
                    <a:pt x="339" y="2"/>
                  </a:cubicBezTo>
                  <a:cubicBezTo>
                    <a:pt x="453" y="4"/>
                    <a:pt x="612" y="448"/>
                    <a:pt x="684" y="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Freeform 217"/>
            <p:cNvSpPr>
              <a:spLocks/>
            </p:cNvSpPr>
            <p:nvPr/>
          </p:nvSpPr>
          <p:spPr bwMode="auto">
            <a:xfrm>
              <a:off x="2208" y="3408"/>
              <a:ext cx="684" cy="565"/>
            </a:xfrm>
            <a:custGeom>
              <a:avLst/>
              <a:gdLst>
                <a:gd name="T0" fmla="*/ 0 w 684"/>
                <a:gd name="T1" fmla="*/ 556 h 565"/>
                <a:gd name="T2" fmla="*/ 339 w 684"/>
                <a:gd name="T3" fmla="*/ 2 h 565"/>
                <a:gd name="T4" fmla="*/ 684 w 684"/>
                <a:gd name="T5" fmla="*/ 565 h 565"/>
                <a:gd name="T6" fmla="*/ 0 60000 65536"/>
                <a:gd name="T7" fmla="*/ 0 60000 65536"/>
                <a:gd name="T8" fmla="*/ 0 60000 65536"/>
                <a:gd name="T9" fmla="*/ 0 w 684"/>
                <a:gd name="T10" fmla="*/ 0 h 565"/>
                <a:gd name="T11" fmla="*/ 684 w 684"/>
                <a:gd name="T12" fmla="*/ 565 h 5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4" h="565">
                  <a:moveTo>
                    <a:pt x="0" y="556"/>
                  </a:moveTo>
                  <a:cubicBezTo>
                    <a:pt x="56" y="464"/>
                    <a:pt x="225" y="0"/>
                    <a:pt x="339" y="2"/>
                  </a:cubicBezTo>
                  <a:cubicBezTo>
                    <a:pt x="453" y="4"/>
                    <a:pt x="612" y="448"/>
                    <a:pt x="684" y="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Freeform 218"/>
            <p:cNvSpPr>
              <a:spLocks/>
            </p:cNvSpPr>
            <p:nvPr/>
          </p:nvSpPr>
          <p:spPr bwMode="auto">
            <a:xfrm>
              <a:off x="3996" y="2458"/>
              <a:ext cx="567" cy="566"/>
            </a:xfrm>
            <a:custGeom>
              <a:avLst/>
              <a:gdLst>
                <a:gd name="T0" fmla="*/ 0 w 567"/>
                <a:gd name="T1" fmla="*/ 566 h 566"/>
                <a:gd name="T2" fmla="*/ 72 w 567"/>
                <a:gd name="T3" fmla="*/ 143 h 566"/>
                <a:gd name="T4" fmla="*/ 162 w 567"/>
                <a:gd name="T5" fmla="*/ 62 h 566"/>
                <a:gd name="T6" fmla="*/ 207 w 567"/>
                <a:gd name="T7" fmla="*/ 8 h 566"/>
                <a:gd name="T8" fmla="*/ 279 w 567"/>
                <a:gd name="T9" fmla="*/ 17 h 566"/>
                <a:gd name="T10" fmla="*/ 378 w 567"/>
                <a:gd name="T11" fmla="*/ 44 h 566"/>
                <a:gd name="T12" fmla="*/ 477 w 567"/>
                <a:gd name="T13" fmla="*/ 251 h 566"/>
                <a:gd name="T14" fmla="*/ 567 w 567"/>
                <a:gd name="T15" fmla="*/ 548 h 5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566"/>
                <a:gd name="T26" fmla="*/ 567 w 567"/>
                <a:gd name="T27" fmla="*/ 566 h 56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566">
                  <a:moveTo>
                    <a:pt x="0" y="566"/>
                  </a:moveTo>
                  <a:cubicBezTo>
                    <a:pt x="12" y="496"/>
                    <a:pt x="45" y="227"/>
                    <a:pt x="72" y="143"/>
                  </a:cubicBezTo>
                  <a:cubicBezTo>
                    <a:pt x="99" y="59"/>
                    <a:pt x="140" y="84"/>
                    <a:pt x="162" y="62"/>
                  </a:cubicBezTo>
                  <a:cubicBezTo>
                    <a:pt x="184" y="40"/>
                    <a:pt x="188" y="16"/>
                    <a:pt x="207" y="8"/>
                  </a:cubicBezTo>
                  <a:cubicBezTo>
                    <a:pt x="226" y="0"/>
                    <a:pt x="250" y="11"/>
                    <a:pt x="279" y="17"/>
                  </a:cubicBezTo>
                  <a:cubicBezTo>
                    <a:pt x="308" y="23"/>
                    <a:pt x="345" y="5"/>
                    <a:pt x="378" y="44"/>
                  </a:cubicBezTo>
                  <a:cubicBezTo>
                    <a:pt x="411" y="83"/>
                    <a:pt x="446" y="167"/>
                    <a:pt x="477" y="251"/>
                  </a:cubicBezTo>
                  <a:cubicBezTo>
                    <a:pt x="508" y="335"/>
                    <a:pt x="548" y="486"/>
                    <a:pt x="567" y="54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Freeform 219"/>
            <p:cNvSpPr>
              <a:spLocks/>
            </p:cNvSpPr>
            <p:nvPr/>
          </p:nvSpPr>
          <p:spPr bwMode="auto">
            <a:xfrm>
              <a:off x="3177" y="2427"/>
              <a:ext cx="468" cy="597"/>
            </a:xfrm>
            <a:custGeom>
              <a:avLst/>
              <a:gdLst>
                <a:gd name="T0" fmla="*/ 0 w 468"/>
                <a:gd name="T1" fmla="*/ 588 h 597"/>
                <a:gd name="T2" fmla="*/ 36 w 468"/>
                <a:gd name="T3" fmla="*/ 129 h 597"/>
                <a:gd name="T4" fmla="*/ 45 w 468"/>
                <a:gd name="T5" fmla="*/ 165 h 597"/>
                <a:gd name="T6" fmla="*/ 63 w 468"/>
                <a:gd name="T7" fmla="*/ 156 h 597"/>
                <a:gd name="T8" fmla="*/ 81 w 468"/>
                <a:gd name="T9" fmla="*/ 93 h 597"/>
                <a:gd name="T10" fmla="*/ 135 w 468"/>
                <a:gd name="T11" fmla="*/ 111 h 597"/>
                <a:gd name="T12" fmla="*/ 162 w 468"/>
                <a:gd name="T13" fmla="*/ 12 h 597"/>
                <a:gd name="T14" fmla="*/ 198 w 468"/>
                <a:gd name="T15" fmla="*/ 39 h 597"/>
                <a:gd name="T16" fmla="*/ 234 w 468"/>
                <a:gd name="T17" fmla="*/ 23 h 597"/>
                <a:gd name="T18" fmla="*/ 252 w 468"/>
                <a:gd name="T19" fmla="*/ 66 h 597"/>
                <a:gd name="T20" fmla="*/ 279 w 468"/>
                <a:gd name="T21" fmla="*/ 12 h 597"/>
                <a:gd name="T22" fmla="*/ 333 w 468"/>
                <a:gd name="T23" fmla="*/ 93 h 597"/>
                <a:gd name="T24" fmla="*/ 369 w 468"/>
                <a:gd name="T25" fmla="*/ 39 h 597"/>
                <a:gd name="T26" fmla="*/ 369 w 468"/>
                <a:gd name="T27" fmla="*/ 156 h 597"/>
                <a:gd name="T28" fmla="*/ 387 w 468"/>
                <a:gd name="T29" fmla="*/ 165 h 597"/>
                <a:gd name="T30" fmla="*/ 414 w 468"/>
                <a:gd name="T31" fmla="*/ 363 h 597"/>
                <a:gd name="T32" fmla="*/ 432 w 468"/>
                <a:gd name="T33" fmla="*/ 291 h 597"/>
                <a:gd name="T34" fmla="*/ 468 w 468"/>
                <a:gd name="T35" fmla="*/ 597 h 59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8"/>
                <a:gd name="T55" fmla="*/ 0 h 597"/>
                <a:gd name="T56" fmla="*/ 468 w 468"/>
                <a:gd name="T57" fmla="*/ 597 h 59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8" h="597">
                  <a:moveTo>
                    <a:pt x="0" y="588"/>
                  </a:moveTo>
                  <a:cubicBezTo>
                    <a:pt x="6" y="512"/>
                    <a:pt x="29" y="199"/>
                    <a:pt x="36" y="129"/>
                  </a:cubicBezTo>
                  <a:cubicBezTo>
                    <a:pt x="43" y="59"/>
                    <a:pt x="41" y="161"/>
                    <a:pt x="45" y="165"/>
                  </a:cubicBezTo>
                  <a:cubicBezTo>
                    <a:pt x="49" y="169"/>
                    <a:pt x="57" y="168"/>
                    <a:pt x="63" y="156"/>
                  </a:cubicBezTo>
                  <a:cubicBezTo>
                    <a:pt x="69" y="144"/>
                    <a:pt x="69" y="101"/>
                    <a:pt x="81" y="93"/>
                  </a:cubicBezTo>
                  <a:cubicBezTo>
                    <a:pt x="93" y="85"/>
                    <a:pt x="122" y="124"/>
                    <a:pt x="135" y="111"/>
                  </a:cubicBezTo>
                  <a:cubicBezTo>
                    <a:pt x="148" y="98"/>
                    <a:pt x="152" y="24"/>
                    <a:pt x="162" y="12"/>
                  </a:cubicBezTo>
                  <a:cubicBezTo>
                    <a:pt x="172" y="0"/>
                    <a:pt x="186" y="37"/>
                    <a:pt x="198" y="39"/>
                  </a:cubicBezTo>
                  <a:cubicBezTo>
                    <a:pt x="210" y="41"/>
                    <a:pt x="225" y="19"/>
                    <a:pt x="234" y="23"/>
                  </a:cubicBezTo>
                  <a:cubicBezTo>
                    <a:pt x="243" y="27"/>
                    <a:pt x="245" y="68"/>
                    <a:pt x="252" y="66"/>
                  </a:cubicBezTo>
                  <a:cubicBezTo>
                    <a:pt x="259" y="64"/>
                    <a:pt x="266" y="8"/>
                    <a:pt x="279" y="12"/>
                  </a:cubicBezTo>
                  <a:cubicBezTo>
                    <a:pt x="292" y="16"/>
                    <a:pt x="318" y="89"/>
                    <a:pt x="333" y="93"/>
                  </a:cubicBezTo>
                  <a:cubicBezTo>
                    <a:pt x="348" y="97"/>
                    <a:pt x="363" y="29"/>
                    <a:pt x="369" y="39"/>
                  </a:cubicBezTo>
                  <a:cubicBezTo>
                    <a:pt x="375" y="49"/>
                    <a:pt x="366" y="135"/>
                    <a:pt x="369" y="156"/>
                  </a:cubicBezTo>
                  <a:cubicBezTo>
                    <a:pt x="372" y="177"/>
                    <a:pt x="380" y="131"/>
                    <a:pt x="387" y="165"/>
                  </a:cubicBezTo>
                  <a:cubicBezTo>
                    <a:pt x="394" y="199"/>
                    <a:pt x="407" y="342"/>
                    <a:pt x="414" y="363"/>
                  </a:cubicBezTo>
                  <a:cubicBezTo>
                    <a:pt x="421" y="384"/>
                    <a:pt x="423" y="252"/>
                    <a:pt x="432" y="291"/>
                  </a:cubicBezTo>
                  <a:cubicBezTo>
                    <a:pt x="441" y="330"/>
                    <a:pt x="461" y="533"/>
                    <a:pt x="468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Freeform 220"/>
            <p:cNvSpPr>
              <a:spLocks/>
            </p:cNvSpPr>
            <p:nvPr/>
          </p:nvSpPr>
          <p:spPr bwMode="auto">
            <a:xfrm>
              <a:off x="2352" y="2411"/>
              <a:ext cx="432" cy="633"/>
            </a:xfrm>
            <a:custGeom>
              <a:avLst/>
              <a:gdLst>
                <a:gd name="T0" fmla="*/ 0 w 432"/>
                <a:gd name="T1" fmla="*/ 633 h 633"/>
                <a:gd name="T2" fmla="*/ 9 w 432"/>
                <a:gd name="T3" fmla="*/ 210 h 633"/>
                <a:gd name="T4" fmla="*/ 36 w 432"/>
                <a:gd name="T5" fmla="*/ 516 h 633"/>
                <a:gd name="T6" fmla="*/ 27 w 432"/>
                <a:gd name="T7" fmla="*/ 93 h 633"/>
                <a:gd name="T8" fmla="*/ 45 w 432"/>
                <a:gd name="T9" fmla="*/ 309 h 633"/>
                <a:gd name="T10" fmla="*/ 63 w 432"/>
                <a:gd name="T11" fmla="*/ 75 h 633"/>
                <a:gd name="T12" fmla="*/ 72 w 432"/>
                <a:gd name="T13" fmla="*/ 264 h 633"/>
                <a:gd name="T14" fmla="*/ 90 w 432"/>
                <a:gd name="T15" fmla="*/ 48 h 633"/>
                <a:gd name="T16" fmla="*/ 90 w 432"/>
                <a:gd name="T17" fmla="*/ 291 h 633"/>
                <a:gd name="T18" fmla="*/ 96 w 432"/>
                <a:gd name="T19" fmla="*/ 109 h 633"/>
                <a:gd name="T20" fmla="*/ 144 w 432"/>
                <a:gd name="T21" fmla="*/ 3 h 633"/>
                <a:gd name="T22" fmla="*/ 135 w 432"/>
                <a:gd name="T23" fmla="*/ 93 h 633"/>
                <a:gd name="T24" fmla="*/ 135 w 432"/>
                <a:gd name="T25" fmla="*/ 183 h 633"/>
                <a:gd name="T26" fmla="*/ 162 w 432"/>
                <a:gd name="T27" fmla="*/ 48 h 633"/>
                <a:gd name="T28" fmla="*/ 216 w 432"/>
                <a:gd name="T29" fmla="*/ 84 h 633"/>
                <a:gd name="T30" fmla="*/ 225 w 432"/>
                <a:gd name="T31" fmla="*/ 21 h 633"/>
                <a:gd name="T32" fmla="*/ 261 w 432"/>
                <a:gd name="T33" fmla="*/ 201 h 633"/>
                <a:gd name="T34" fmla="*/ 270 w 432"/>
                <a:gd name="T35" fmla="*/ 57 h 633"/>
                <a:gd name="T36" fmla="*/ 306 w 432"/>
                <a:gd name="T37" fmla="*/ 228 h 633"/>
                <a:gd name="T38" fmla="*/ 315 w 432"/>
                <a:gd name="T39" fmla="*/ 102 h 633"/>
                <a:gd name="T40" fmla="*/ 360 w 432"/>
                <a:gd name="T41" fmla="*/ 408 h 633"/>
                <a:gd name="T42" fmla="*/ 360 w 432"/>
                <a:gd name="T43" fmla="*/ 147 h 633"/>
                <a:gd name="T44" fmla="*/ 387 w 432"/>
                <a:gd name="T45" fmla="*/ 543 h 633"/>
                <a:gd name="T46" fmla="*/ 387 w 432"/>
                <a:gd name="T47" fmla="*/ 219 h 633"/>
                <a:gd name="T48" fmla="*/ 414 w 432"/>
                <a:gd name="T49" fmla="*/ 624 h 633"/>
                <a:gd name="T50" fmla="*/ 396 w 432"/>
                <a:gd name="T51" fmla="*/ 228 h 633"/>
                <a:gd name="T52" fmla="*/ 432 w 432"/>
                <a:gd name="T53" fmla="*/ 624 h 63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32"/>
                <a:gd name="T82" fmla="*/ 0 h 633"/>
                <a:gd name="T83" fmla="*/ 432 w 432"/>
                <a:gd name="T84" fmla="*/ 633 h 63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32" h="633">
                  <a:moveTo>
                    <a:pt x="0" y="633"/>
                  </a:moveTo>
                  <a:cubicBezTo>
                    <a:pt x="1" y="563"/>
                    <a:pt x="3" y="229"/>
                    <a:pt x="9" y="210"/>
                  </a:cubicBezTo>
                  <a:cubicBezTo>
                    <a:pt x="15" y="191"/>
                    <a:pt x="33" y="535"/>
                    <a:pt x="36" y="516"/>
                  </a:cubicBezTo>
                  <a:cubicBezTo>
                    <a:pt x="39" y="497"/>
                    <a:pt x="26" y="127"/>
                    <a:pt x="27" y="93"/>
                  </a:cubicBezTo>
                  <a:cubicBezTo>
                    <a:pt x="28" y="59"/>
                    <a:pt x="39" y="312"/>
                    <a:pt x="45" y="309"/>
                  </a:cubicBezTo>
                  <a:cubicBezTo>
                    <a:pt x="51" y="306"/>
                    <a:pt x="59" y="82"/>
                    <a:pt x="63" y="75"/>
                  </a:cubicBezTo>
                  <a:cubicBezTo>
                    <a:pt x="67" y="68"/>
                    <a:pt x="68" y="268"/>
                    <a:pt x="72" y="264"/>
                  </a:cubicBezTo>
                  <a:cubicBezTo>
                    <a:pt x="76" y="260"/>
                    <a:pt x="87" y="44"/>
                    <a:pt x="90" y="48"/>
                  </a:cubicBezTo>
                  <a:cubicBezTo>
                    <a:pt x="93" y="52"/>
                    <a:pt x="89" y="281"/>
                    <a:pt x="90" y="291"/>
                  </a:cubicBezTo>
                  <a:cubicBezTo>
                    <a:pt x="91" y="301"/>
                    <a:pt x="87" y="157"/>
                    <a:pt x="96" y="109"/>
                  </a:cubicBezTo>
                  <a:cubicBezTo>
                    <a:pt x="105" y="61"/>
                    <a:pt x="138" y="6"/>
                    <a:pt x="144" y="3"/>
                  </a:cubicBezTo>
                  <a:cubicBezTo>
                    <a:pt x="150" y="0"/>
                    <a:pt x="136" y="63"/>
                    <a:pt x="135" y="93"/>
                  </a:cubicBezTo>
                  <a:cubicBezTo>
                    <a:pt x="134" y="123"/>
                    <a:pt x="131" y="190"/>
                    <a:pt x="135" y="183"/>
                  </a:cubicBezTo>
                  <a:cubicBezTo>
                    <a:pt x="139" y="176"/>
                    <a:pt x="149" y="64"/>
                    <a:pt x="162" y="48"/>
                  </a:cubicBezTo>
                  <a:cubicBezTo>
                    <a:pt x="175" y="32"/>
                    <a:pt x="206" y="89"/>
                    <a:pt x="216" y="84"/>
                  </a:cubicBezTo>
                  <a:cubicBezTo>
                    <a:pt x="226" y="79"/>
                    <a:pt x="218" y="1"/>
                    <a:pt x="225" y="21"/>
                  </a:cubicBezTo>
                  <a:cubicBezTo>
                    <a:pt x="232" y="41"/>
                    <a:pt x="254" y="195"/>
                    <a:pt x="261" y="201"/>
                  </a:cubicBezTo>
                  <a:cubicBezTo>
                    <a:pt x="268" y="207"/>
                    <a:pt x="263" y="53"/>
                    <a:pt x="270" y="57"/>
                  </a:cubicBezTo>
                  <a:cubicBezTo>
                    <a:pt x="277" y="61"/>
                    <a:pt x="299" y="221"/>
                    <a:pt x="306" y="228"/>
                  </a:cubicBezTo>
                  <a:cubicBezTo>
                    <a:pt x="313" y="235"/>
                    <a:pt x="306" y="72"/>
                    <a:pt x="315" y="102"/>
                  </a:cubicBezTo>
                  <a:cubicBezTo>
                    <a:pt x="324" y="132"/>
                    <a:pt x="353" y="401"/>
                    <a:pt x="360" y="408"/>
                  </a:cubicBezTo>
                  <a:cubicBezTo>
                    <a:pt x="367" y="415"/>
                    <a:pt x="356" y="125"/>
                    <a:pt x="360" y="147"/>
                  </a:cubicBezTo>
                  <a:cubicBezTo>
                    <a:pt x="364" y="169"/>
                    <a:pt x="383" y="531"/>
                    <a:pt x="387" y="543"/>
                  </a:cubicBezTo>
                  <a:cubicBezTo>
                    <a:pt x="391" y="555"/>
                    <a:pt x="383" y="206"/>
                    <a:pt x="387" y="219"/>
                  </a:cubicBezTo>
                  <a:cubicBezTo>
                    <a:pt x="391" y="232"/>
                    <a:pt x="413" y="623"/>
                    <a:pt x="414" y="624"/>
                  </a:cubicBezTo>
                  <a:cubicBezTo>
                    <a:pt x="415" y="625"/>
                    <a:pt x="393" y="228"/>
                    <a:pt x="396" y="228"/>
                  </a:cubicBezTo>
                  <a:cubicBezTo>
                    <a:pt x="399" y="228"/>
                    <a:pt x="425" y="542"/>
                    <a:pt x="432" y="62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Freeform 221"/>
            <p:cNvSpPr>
              <a:spLocks/>
            </p:cNvSpPr>
            <p:nvPr/>
          </p:nvSpPr>
          <p:spPr bwMode="auto">
            <a:xfrm>
              <a:off x="2331" y="1353"/>
              <a:ext cx="360" cy="708"/>
            </a:xfrm>
            <a:custGeom>
              <a:avLst/>
              <a:gdLst>
                <a:gd name="T0" fmla="*/ 0 w 360"/>
                <a:gd name="T1" fmla="*/ 699 h 708"/>
                <a:gd name="T2" fmla="*/ 36 w 360"/>
                <a:gd name="T3" fmla="*/ 177 h 708"/>
                <a:gd name="T4" fmla="*/ 36 w 360"/>
                <a:gd name="T5" fmla="*/ 312 h 708"/>
                <a:gd name="T6" fmla="*/ 63 w 360"/>
                <a:gd name="T7" fmla="*/ 141 h 708"/>
                <a:gd name="T8" fmla="*/ 90 w 360"/>
                <a:gd name="T9" fmla="*/ 699 h 708"/>
                <a:gd name="T10" fmla="*/ 117 w 360"/>
                <a:gd name="T11" fmla="*/ 132 h 708"/>
                <a:gd name="T12" fmla="*/ 144 w 360"/>
                <a:gd name="T13" fmla="*/ 348 h 708"/>
                <a:gd name="T14" fmla="*/ 153 w 360"/>
                <a:gd name="T15" fmla="*/ 132 h 708"/>
                <a:gd name="T16" fmla="*/ 180 w 360"/>
                <a:gd name="T17" fmla="*/ 114 h 708"/>
                <a:gd name="T18" fmla="*/ 216 w 360"/>
                <a:gd name="T19" fmla="*/ 137 h 708"/>
                <a:gd name="T20" fmla="*/ 207 w 360"/>
                <a:gd name="T21" fmla="*/ 564 h 708"/>
                <a:gd name="T22" fmla="*/ 252 w 360"/>
                <a:gd name="T23" fmla="*/ 60 h 708"/>
                <a:gd name="T24" fmla="*/ 270 w 360"/>
                <a:gd name="T25" fmla="*/ 204 h 708"/>
                <a:gd name="T26" fmla="*/ 297 w 360"/>
                <a:gd name="T27" fmla="*/ 78 h 708"/>
                <a:gd name="T28" fmla="*/ 306 w 360"/>
                <a:gd name="T29" fmla="*/ 141 h 708"/>
                <a:gd name="T30" fmla="*/ 324 w 360"/>
                <a:gd name="T31" fmla="*/ 105 h 708"/>
                <a:gd name="T32" fmla="*/ 360 w 360"/>
                <a:gd name="T33" fmla="*/ 708 h 7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60"/>
                <a:gd name="T52" fmla="*/ 0 h 708"/>
                <a:gd name="T53" fmla="*/ 360 w 360"/>
                <a:gd name="T54" fmla="*/ 708 h 70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60" h="708">
                  <a:moveTo>
                    <a:pt x="0" y="699"/>
                  </a:moveTo>
                  <a:cubicBezTo>
                    <a:pt x="5" y="612"/>
                    <a:pt x="30" y="241"/>
                    <a:pt x="36" y="177"/>
                  </a:cubicBezTo>
                  <a:cubicBezTo>
                    <a:pt x="42" y="113"/>
                    <a:pt x="31" y="318"/>
                    <a:pt x="36" y="312"/>
                  </a:cubicBezTo>
                  <a:cubicBezTo>
                    <a:pt x="41" y="306"/>
                    <a:pt x="54" y="77"/>
                    <a:pt x="63" y="141"/>
                  </a:cubicBezTo>
                  <a:cubicBezTo>
                    <a:pt x="72" y="205"/>
                    <a:pt x="81" y="700"/>
                    <a:pt x="90" y="699"/>
                  </a:cubicBezTo>
                  <a:cubicBezTo>
                    <a:pt x="99" y="698"/>
                    <a:pt x="108" y="190"/>
                    <a:pt x="117" y="132"/>
                  </a:cubicBezTo>
                  <a:cubicBezTo>
                    <a:pt x="126" y="74"/>
                    <a:pt x="138" y="348"/>
                    <a:pt x="144" y="348"/>
                  </a:cubicBezTo>
                  <a:cubicBezTo>
                    <a:pt x="150" y="348"/>
                    <a:pt x="147" y="171"/>
                    <a:pt x="153" y="132"/>
                  </a:cubicBezTo>
                  <a:cubicBezTo>
                    <a:pt x="159" y="93"/>
                    <a:pt x="170" y="113"/>
                    <a:pt x="180" y="114"/>
                  </a:cubicBezTo>
                  <a:cubicBezTo>
                    <a:pt x="190" y="115"/>
                    <a:pt x="211" y="62"/>
                    <a:pt x="216" y="137"/>
                  </a:cubicBezTo>
                  <a:cubicBezTo>
                    <a:pt x="221" y="212"/>
                    <a:pt x="201" y="577"/>
                    <a:pt x="207" y="564"/>
                  </a:cubicBezTo>
                  <a:cubicBezTo>
                    <a:pt x="213" y="551"/>
                    <a:pt x="242" y="120"/>
                    <a:pt x="252" y="60"/>
                  </a:cubicBezTo>
                  <a:cubicBezTo>
                    <a:pt x="262" y="0"/>
                    <a:pt x="263" y="201"/>
                    <a:pt x="270" y="204"/>
                  </a:cubicBezTo>
                  <a:cubicBezTo>
                    <a:pt x="277" y="207"/>
                    <a:pt x="291" y="88"/>
                    <a:pt x="297" y="78"/>
                  </a:cubicBezTo>
                  <a:cubicBezTo>
                    <a:pt x="303" y="68"/>
                    <a:pt x="302" y="137"/>
                    <a:pt x="306" y="141"/>
                  </a:cubicBezTo>
                  <a:cubicBezTo>
                    <a:pt x="310" y="145"/>
                    <a:pt x="315" y="11"/>
                    <a:pt x="324" y="105"/>
                  </a:cubicBezTo>
                  <a:cubicBezTo>
                    <a:pt x="333" y="199"/>
                    <a:pt x="353" y="583"/>
                    <a:pt x="360" y="70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8544" y="1912877"/>
            <a:ext cx="1837192" cy="2677656"/>
            <a:chOff x="218972" y="3849872"/>
            <a:chExt cx="1837192" cy="2677656"/>
          </a:xfrm>
        </p:grpSpPr>
        <p:graphicFrame>
          <p:nvGraphicFramePr>
            <p:cNvPr id="1536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8173448"/>
                </p:ext>
              </p:extLst>
            </p:nvPr>
          </p:nvGraphicFramePr>
          <p:xfrm>
            <a:off x="594798" y="3933056"/>
            <a:ext cx="1312906" cy="372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28" name="Equation" r:id="rId18" imgW="482400" imgH="177480" progId="Equation.3">
                    <p:embed/>
                  </p:oleObj>
                </mc:Choice>
                <mc:Fallback>
                  <p:oleObj name="Equation" r:id="rId18" imgW="4824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798" y="3933056"/>
                          <a:ext cx="1312906" cy="372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218972" y="3849872"/>
              <a:ext cx="183719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dirty="0">
                  <a:solidFill>
                    <a:srgbClr val="000066"/>
                  </a:solidFill>
                  <a:latin typeface="Times New Roman" pitchFamily="18" charset="0"/>
                </a:rPr>
                <a:t>用     </a:t>
              </a:r>
              <a:r>
                <a:rPr kumimoji="1" lang="zh-CN" altLang="en-US" sz="2800" dirty="0" smtClean="0">
                  <a:solidFill>
                    <a:srgbClr val="000066"/>
                  </a:solidFill>
                  <a:latin typeface="Times New Roman" pitchFamily="18" charset="0"/>
                </a:rPr>
                <a:t>     </a:t>
              </a:r>
              <a:endParaRPr kumimoji="1" lang="en-US" altLang="zh-CN" sz="2800" dirty="0" smtClean="0">
                <a:solidFill>
                  <a:srgbClr val="000066"/>
                </a:solidFill>
                <a:latin typeface="Times New Roman" pitchFamily="18" charset="0"/>
              </a:endParaRPr>
            </a:p>
            <a:p>
              <a:r>
                <a:rPr kumimoji="1" lang="zh-CN" altLang="en-US" sz="2800" dirty="0" smtClean="0">
                  <a:solidFill>
                    <a:srgbClr val="000066"/>
                  </a:solidFill>
                  <a:latin typeface="Times New Roman" pitchFamily="18" charset="0"/>
                </a:rPr>
                <a:t>窗</a:t>
              </a:r>
              <a:r>
                <a:rPr kumimoji="1" lang="zh-CN" altLang="en-US" sz="2800" dirty="0">
                  <a:solidFill>
                    <a:srgbClr val="000066"/>
                  </a:solidFill>
                  <a:latin typeface="Times New Roman" pitchFamily="18" charset="0"/>
                </a:rPr>
                <a:t>法估计单一正态分布的实验</a:t>
              </a:r>
            </a:p>
            <a:p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962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415876" y="2276872"/>
            <a:ext cx="8158162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 sz="3200" b="1" dirty="0" smtClean="0">
                <a:solidFill>
                  <a:srgbClr val="000066"/>
                </a:solidFill>
                <a:ea typeface="隶书" pitchFamily="49" charset="-122"/>
              </a:rPr>
              <a:t>类条件概率密度的估计（非常难）：</a:t>
            </a:r>
          </a:p>
          <a:p>
            <a:pPr lvl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b="1" dirty="0" smtClean="0"/>
              <a:t>概率密度函数包含了一个随机变量的全部 信息</a:t>
            </a:r>
          </a:p>
          <a:p>
            <a:pPr lvl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b="1" dirty="0" smtClean="0"/>
              <a:t>概率密度函数可以是满足下面条件的任何函数</a:t>
            </a: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引言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319" y="4509120"/>
            <a:ext cx="446405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9106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323850" y="908050"/>
            <a:ext cx="83534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zh-CN" altLang="en-US" sz="2800">
                <a:solidFill>
                  <a:srgbClr val="0000FF"/>
                </a:solidFill>
              </a:rPr>
              <a:t>由图看出</a:t>
            </a:r>
            <a:r>
              <a:rPr lang="en-US" altLang="zh-CN" sz="2800">
                <a:solidFill>
                  <a:srgbClr val="0000FF"/>
                </a:solidFill>
              </a:rPr>
              <a:t>, P</a:t>
            </a:r>
            <a:r>
              <a:rPr lang="en-US" altLang="zh-CN" sz="2800" baseline="-30000">
                <a:solidFill>
                  <a:srgbClr val="0000FF"/>
                </a:solidFill>
              </a:rPr>
              <a:t>N</a:t>
            </a:r>
            <a:r>
              <a:rPr lang="en-US" altLang="zh-CN" sz="2800">
                <a:solidFill>
                  <a:srgbClr val="0000FF"/>
                </a:solidFill>
              </a:rPr>
              <a:t>(x)</a:t>
            </a:r>
            <a:r>
              <a:rPr lang="zh-CN" altLang="en-US" sz="2800">
                <a:solidFill>
                  <a:srgbClr val="0000FF"/>
                </a:solidFill>
              </a:rPr>
              <a:t>随</a:t>
            </a:r>
            <a:r>
              <a:rPr lang="en-US" altLang="zh-CN" sz="2800">
                <a:solidFill>
                  <a:srgbClr val="0000FF"/>
                </a:solidFill>
              </a:rPr>
              <a:t>N, h</a:t>
            </a:r>
            <a:r>
              <a:rPr lang="en-US" altLang="zh-CN" sz="2800" baseline="-30000">
                <a:solidFill>
                  <a:srgbClr val="0000FF"/>
                </a:solidFill>
              </a:rPr>
              <a:t>1</a:t>
            </a:r>
            <a:r>
              <a:rPr lang="zh-CN" altLang="en-US" sz="2800">
                <a:solidFill>
                  <a:srgbClr val="0000FF"/>
                </a:solidFill>
              </a:rPr>
              <a:t>的变化情况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zh-CN" altLang="en-US" sz="2400">
                <a:solidFill>
                  <a:schemeClr val="tx1"/>
                </a:solidFill>
              </a:rPr>
              <a:t> ①当</a:t>
            </a:r>
            <a:r>
              <a:rPr lang="en-US" altLang="zh-CN" sz="2400">
                <a:solidFill>
                  <a:schemeClr val="tx1"/>
                </a:solidFill>
              </a:rPr>
              <a:t>N</a:t>
            </a:r>
            <a:r>
              <a:rPr lang="zh-CN" altLang="en-US" sz="2400">
                <a:solidFill>
                  <a:schemeClr val="tx1"/>
                </a:solidFill>
              </a:rPr>
              <a:t>＝</a:t>
            </a:r>
            <a:r>
              <a:rPr lang="en-US" altLang="zh-CN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时， </a:t>
            </a:r>
            <a:r>
              <a:rPr lang="en-US" altLang="zh-CN" sz="2800">
                <a:solidFill>
                  <a:schemeClr val="tx1"/>
                </a:solidFill>
              </a:rPr>
              <a:t>P</a:t>
            </a:r>
            <a:r>
              <a:rPr lang="en-US" altLang="zh-CN" sz="2800" baseline="-30000">
                <a:solidFill>
                  <a:schemeClr val="tx1"/>
                </a:solidFill>
              </a:rPr>
              <a:t>N</a:t>
            </a:r>
            <a:r>
              <a:rPr lang="en-US" altLang="zh-CN" sz="2800">
                <a:solidFill>
                  <a:schemeClr val="tx1"/>
                </a:solidFill>
              </a:rPr>
              <a:t>(x)</a:t>
            </a:r>
            <a:r>
              <a:rPr lang="zh-CN" altLang="en-US" sz="2800">
                <a:solidFill>
                  <a:schemeClr val="tx1"/>
                </a:solidFill>
              </a:rPr>
              <a:t>是一个以第一个样本为中心的正态曲线，与窗函数差不多。</a:t>
            </a:r>
            <a:endParaRPr lang="zh-CN" altLang="en-US" sz="2400">
              <a:solidFill>
                <a:schemeClr val="tx1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zh-CN" altLang="en-US" sz="2400">
                <a:solidFill>
                  <a:schemeClr val="tx1"/>
                </a:solidFill>
              </a:rPr>
              <a:t> ②当</a:t>
            </a:r>
            <a:r>
              <a:rPr lang="en-US" altLang="zh-CN" sz="2400">
                <a:solidFill>
                  <a:schemeClr val="tx1"/>
                </a:solidFill>
              </a:rPr>
              <a:t>N</a:t>
            </a:r>
            <a:r>
              <a:rPr lang="zh-CN" altLang="en-US" sz="2400">
                <a:solidFill>
                  <a:schemeClr val="tx1"/>
                </a:solidFill>
              </a:rPr>
              <a:t>＝</a:t>
            </a:r>
            <a:r>
              <a:rPr lang="en-US" altLang="zh-CN" sz="2400">
                <a:solidFill>
                  <a:schemeClr val="tx1"/>
                </a:solidFill>
              </a:rPr>
              <a:t>16</a:t>
            </a:r>
            <a:r>
              <a:rPr lang="zh-CN" altLang="en-US" sz="2400">
                <a:solidFill>
                  <a:schemeClr val="tx1"/>
                </a:solidFill>
              </a:rPr>
              <a:t>及</a:t>
            </a:r>
            <a:r>
              <a:rPr lang="en-US" altLang="zh-CN" sz="2400">
                <a:solidFill>
                  <a:schemeClr val="tx1"/>
                </a:solidFill>
              </a:rPr>
              <a:t>N=256</a:t>
            </a:r>
            <a:r>
              <a:rPr lang="zh-CN" altLang="en-US" sz="2400">
                <a:solidFill>
                  <a:schemeClr val="tx1"/>
                </a:solidFill>
              </a:rPr>
              <a:t>时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zh-CN" altLang="en-US" sz="2800">
                <a:solidFill>
                  <a:schemeClr val="tx1"/>
                </a:solidFill>
              </a:rPr>
              <a:t>     </a:t>
            </a:r>
            <a:r>
              <a:rPr lang="en-US" altLang="zh-CN" sz="2800">
                <a:solidFill>
                  <a:schemeClr val="tx1"/>
                </a:solidFill>
              </a:rPr>
              <a:t>h</a:t>
            </a:r>
            <a:r>
              <a:rPr lang="en-US" altLang="zh-CN" sz="2800" baseline="-30000">
                <a:solidFill>
                  <a:schemeClr val="tx1"/>
                </a:solidFill>
              </a:rPr>
              <a:t>1</a:t>
            </a:r>
            <a:r>
              <a:rPr lang="zh-CN" altLang="en-US" sz="2800">
                <a:solidFill>
                  <a:schemeClr val="tx1"/>
                </a:solidFill>
              </a:rPr>
              <a:t>＝</a:t>
            </a:r>
            <a:r>
              <a:rPr lang="en-US" altLang="zh-CN" sz="2800">
                <a:solidFill>
                  <a:schemeClr val="tx1"/>
                </a:solidFill>
              </a:rPr>
              <a:t>0.25   </a:t>
            </a:r>
            <a:r>
              <a:rPr lang="zh-CN" altLang="en-US" sz="2800">
                <a:solidFill>
                  <a:schemeClr val="tx1"/>
                </a:solidFill>
              </a:rPr>
              <a:t>曲线起伏很大，噪声大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zh-CN" altLang="en-US" sz="2800">
                <a:solidFill>
                  <a:schemeClr val="tx1"/>
                </a:solidFill>
              </a:rPr>
              <a:t>     </a:t>
            </a:r>
            <a:r>
              <a:rPr lang="en-US" altLang="zh-CN" sz="2800">
                <a:solidFill>
                  <a:schemeClr val="tx1"/>
                </a:solidFill>
              </a:rPr>
              <a:t>h</a:t>
            </a:r>
            <a:r>
              <a:rPr lang="en-US" altLang="zh-CN" sz="2800" baseline="-30000">
                <a:solidFill>
                  <a:schemeClr val="tx1"/>
                </a:solidFill>
              </a:rPr>
              <a:t>1</a:t>
            </a:r>
            <a:r>
              <a:rPr lang="zh-CN" altLang="en-US" sz="2800">
                <a:solidFill>
                  <a:schemeClr val="tx1"/>
                </a:solidFill>
              </a:rPr>
              <a:t>＝</a:t>
            </a:r>
            <a:r>
              <a:rPr lang="en-US" altLang="zh-CN" sz="2800">
                <a:solidFill>
                  <a:schemeClr val="tx1"/>
                </a:solidFill>
              </a:rPr>
              <a:t>1   </a:t>
            </a:r>
            <a:r>
              <a:rPr lang="zh-CN" altLang="en-US" sz="2800">
                <a:solidFill>
                  <a:schemeClr val="tx1"/>
                </a:solidFill>
              </a:rPr>
              <a:t>起伏减小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zh-CN" altLang="en-US" sz="2800">
                <a:solidFill>
                  <a:schemeClr val="tx1"/>
                </a:solidFill>
              </a:rPr>
              <a:t>     </a:t>
            </a:r>
            <a:r>
              <a:rPr lang="en-US" altLang="zh-CN" sz="2800">
                <a:solidFill>
                  <a:schemeClr val="tx1"/>
                </a:solidFill>
              </a:rPr>
              <a:t>h</a:t>
            </a:r>
            <a:r>
              <a:rPr lang="en-US" altLang="zh-CN" sz="2800" baseline="-30000">
                <a:solidFill>
                  <a:schemeClr val="tx1"/>
                </a:solidFill>
              </a:rPr>
              <a:t>1</a:t>
            </a:r>
            <a:r>
              <a:rPr lang="zh-CN" altLang="en-US" sz="2800">
                <a:solidFill>
                  <a:schemeClr val="tx1"/>
                </a:solidFill>
              </a:rPr>
              <a:t>＝</a:t>
            </a:r>
            <a:r>
              <a:rPr lang="en-US" altLang="zh-CN" sz="2800">
                <a:solidFill>
                  <a:schemeClr val="tx1"/>
                </a:solidFill>
              </a:rPr>
              <a:t>4   </a:t>
            </a:r>
            <a:r>
              <a:rPr lang="zh-CN" altLang="en-US" sz="2800">
                <a:solidFill>
                  <a:schemeClr val="tx1"/>
                </a:solidFill>
              </a:rPr>
              <a:t>曲线平坦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zh-CN" altLang="en-US" sz="24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chemeClr val="tx1"/>
                </a:solidFill>
              </a:rPr>
              <a:t>③当</a:t>
            </a:r>
            <a:r>
              <a:rPr lang="en-US" altLang="zh-CN" sz="2400">
                <a:solidFill>
                  <a:schemeClr val="tx2"/>
                </a:solidFill>
              </a:rPr>
              <a:t>N→∞</a:t>
            </a:r>
            <a:r>
              <a:rPr lang="zh-CN" altLang="en-US" sz="2400">
                <a:solidFill>
                  <a:schemeClr val="tx2"/>
                </a:solidFill>
              </a:rPr>
              <a:t>时， </a:t>
            </a:r>
            <a:r>
              <a:rPr lang="en-US" altLang="zh-CN" sz="2800">
                <a:solidFill>
                  <a:schemeClr val="hlink"/>
                </a:solidFill>
              </a:rPr>
              <a:t>P</a:t>
            </a:r>
            <a:r>
              <a:rPr lang="en-US" altLang="zh-CN" sz="2800" baseline="-30000">
                <a:solidFill>
                  <a:schemeClr val="hlink"/>
                </a:solidFill>
              </a:rPr>
              <a:t>N</a:t>
            </a:r>
            <a:r>
              <a:rPr lang="en-US" altLang="zh-CN" sz="2800">
                <a:solidFill>
                  <a:schemeClr val="hlink"/>
                </a:solidFill>
              </a:rPr>
              <a:t>(x)</a:t>
            </a:r>
            <a:r>
              <a:rPr lang="zh-CN" altLang="en-US" sz="2800">
                <a:solidFill>
                  <a:schemeClr val="hlink"/>
                </a:solidFill>
              </a:rPr>
              <a:t>收敛于一平滑的正态曲线， 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zh-CN" altLang="en-US" sz="2800">
                <a:solidFill>
                  <a:schemeClr val="hlink"/>
                </a:solidFill>
              </a:rPr>
              <a:t>      估计曲线较好。</a:t>
            </a:r>
          </a:p>
        </p:txBody>
      </p:sp>
    </p:spTree>
    <p:extLst>
      <p:ext uri="{BB962C8B-B14F-4D97-AF65-F5344CB8AC3E}">
        <p14:creationId xmlns:p14="http://schemas.microsoft.com/office/powerpoint/2010/main" val="13213603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FF"/>
                </a:solidFill>
              </a:rPr>
              <a:t>例：</a:t>
            </a:r>
            <a:r>
              <a:rPr lang="zh-CN" altLang="en-US" b="1" dirty="0" smtClean="0">
                <a:solidFill>
                  <a:schemeClr val="hlink"/>
                </a:solidFill>
              </a:rPr>
              <a:t>待估的密度函数为二项分布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/>
              <a:t>解：此为多峰情况的估计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/>
              <a:t>设窗函数为正态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b="1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/>
              <a:t>解：此为多峰情况的估计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/>
              <a:t>设窗函数为正态</a:t>
            </a:r>
          </a:p>
        </p:txBody>
      </p:sp>
      <p:sp>
        <p:nvSpPr>
          <p:cNvPr id="16389" name="Line 3"/>
          <p:cNvSpPr>
            <a:spLocks noChangeShapeType="1"/>
          </p:cNvSpPr>
          <p:nvPr/>
        </p:nvSpPr>
        <p:spPr bwMode="auto">
          <a:xfrm>
            <a:off x="5257800" y="3962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 flipV="1">
            <a:off x="7086600" y="16764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 flipV="1">
            <a:off x="57912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 flipV="1">
            <a:off x="6096000" y="2590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7"/>
          <p:cNvSpPr>
            <a:spLocks noChangeShapeType="1"/>
          </p:cNvSpPr>
          <p:nvPr/>
        </p:nvSpPr>
        <p:spPr bwMode="auto">
          <a:xfrm flipV="1">
            <a:off x="5791200" y="2565400"/>
            <a:ext cx="293688" cy="25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Line 8"/>
          <p:cNvSpPr>
            <a:spLocks noChangeShapeType="1"/>
          </p:cNvSpPr>
          <p:nvPr/>
        </p:nvSpPr>
        <p:spPr bwMode="auto">
          <a:xfrm rot="16200000" flipH="1">
            <a:off x="7772400" y="2895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>
            <a:off x="84582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Text Box 10"/>
          <p:cNvSpPr txBox="1">
            <a:spLocks noChangeArrowheads="1"/>
          </p:cNvSpPr>
          <p:nvPr/>
        </p:nvSpPr>
        <p:spPr bwMode="auto">
          <a:xfrm>
            <a:off x="8534400" y="4114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6397" name="Text Box 11"/>
          <p:cNvSpPr txBox="1">
            <a:spLocks noChangeArrowheads="1"/>
          </p:cNvSpPr>
          <p:nvPr/>
        </p:nvSpPr>
        <p:spPr bwMode="auto">
          <a:xfrm>
            <a:off x="5334000" y="4191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1800" b="0">
                <a:solidFill>
                  <a:schemeClr val="tx1"/>
                </a:solidFill>
                <a:latin typeface="Times New Roman" pitchFamily="18" charset="0"/>
              </a:rPr>
              <a:t>-2.5</a:t>
            </a:r>
          </a:p>
        </p:txBody>
      </p:sp>
      <p:sp>
        <p:nvSpPr>
          <p:cNvPr id="16398" name="Text Box 12"/>
          <p:cNvSpPr txBox="1">
            <a:spLocks noChangeArrowheads="1"/>
          </p:cNvSpPr>
          <p:nvPr/>
        </p:nvSpPr>
        <p:spPr bwMode="auto">
          <a:xfrm>
            <a:off x="5943600" y="4191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1800" b="0">
                <a:solidFill>
                  <a:schemeClr val="tx1"/>
                </a:solidFill>
                <a:latin typeface="Times New Roman" pitchFamily="18" charset="0"/>
              </a:rPr>
              <a:t>-2</a:t>
            </a:r>
          </a:p>
        </p:txBody>
      </p:sp>
      <p:sp>
        <p:nvSpPr>
          <p:cNvPr id="16399" name="Text Box 13"/>
          <p:cNvSpPr txBox="1">
            <a:spLocks noChangeArrowheads="1"/>
          </p:cNvSpPr>
          <p:nvPr/>
        </p:nvSpPr>
        <p:spPr bwMode="auto">
          <a:xfrm>
            <a:off x="6629400" y="19812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000" b="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6400" name="Text Box 14"/>
          <p:cNvSpPr txBox="1">
            <a:spLocks noChangeArrowheads="1"/>
          </p:cNvSpPr>
          <p:nvPr/>
        </p:nvSpPr>
        <p:spPr bwMode="auto">
          <a:xfrm>
            <a:off x="6400800" y="3276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1800" b="0">
                <a:solidFill>
                  <a:schemeClr val="tx1"/>
                </a:solidFill>
                <a:latin typeface="Times New Roman" pitchFamily="18" charset="0"/>
              </a:rPr>
              <a:t>0.25</a:t>
            </a:r>
          </a:p>
        </p:txBody>
      </p:sp>
      <p:sp>
        <p:nvSpPr>
          <p:cNvPr id="16401" name="Text Box 15"/>
          <p:cNvSpPr txBox="1">
            <a:spLocks noChangeArrowheads="1"/>
          </p:cNvSpPr>
          <p:nvPr/>
        </p:nvSpPr>
        <p:spPr bwMode="auto">
          <a:xfrm>
            <a:off x="6629400" y="4114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402" name="Text Box 16"/>
          <p:cNvSpPr txBox="1">
            <a:spLocks noChangeArrowheads="1"/>
          </p:cNvSpPr>
          <p:nvPr/>
        </p:nvSpPr>
        <p:spPr bwMode="auto">
          <a:xfrm>
            <a:off x="8153400" y="4191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000" b="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6403" name="Text Box 17"/>
          <p:cNvSpPr txBox="1">
            <a:spLocks noChangeArrowheads="1"/>
          </p:cNvSpPr>
          <p:nvPr/>
        </p:nvSpPr>
        <p:spPr bwMode="auto">
          <a:xfrm>
            <a:off x="7086600" y="1295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</a:rPr>
              <a:t>P(x)</a:t>
            </a:r>
          </a:p>
        </p:txBody>
      </p:sp>
      <p:graphicFrame>
        <p:nvGraphicFramePr>
          <p:cNvPr id="16386" name="Object 19"/>
          <p:cNvGraphicFramePr>
            <a:graphicFrameLocks noChangeAspect="1"/>
          </p:cNvGraphicFramePr>
          <p:nvPr/>
        </p:nvGraphicFramePr>
        <p:xfrm>
          <a:off x="1143000" y="2590800"/>
          <a:ext cx="175260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r:id="rId3" imgW="838200" imgH="711200" progId="Equation.3">
                  <p:embed/>
                </p:oleObj>
              </mc:Choice>
              <mc:Fallback>
                <p:oleObj r:id="rId3" imgW="8382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90800"/>
                        <a:ext cx="1752600" cy="149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3048000" y="25146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</a:rPr>
              <a:t>-2.5&lt;x&lt;-2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3200400" y="2971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</a:rPr>
              <a:t>0&lt;x&lt;2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3200400" y="3581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zh-CN" altLang="en-US" sz="2400" b="0">
                <a:solidFill>
                  <a:schemeClr val="tx1"/>
                </a:solidFill>
                <a:latin typeface="Times New Roman" pitchFamily="18" charset="0"/>
              </a:rPr>
              <a:t>为其它</a:t>
            </a:r>
          </a:p>
        </p:txBody>
      </p:sp>
      <p:graphicFrame>
        <p:nvGraphicFramePr>
          <p:cNvPr id="1638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918990"/>
              </p:ext>
            </p:extLst>
          </p:nvPr>
        </p:nvGraphicFramePr>
        <p:xfrm>
          <a:off x="3563888" y="5229225"/>
          <a:ext cx="46482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Equation" r:id="rId5" imgW="2133600" imgH="419100" progId="Equation.DSMT4">
                  <p:embed/>
                </p:oleObj>
              </mc:Choice>
              <mc:Fallback>
                <p:oleObj name="Equation" r:id="rId5" imgW="2133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229225"/>
                        <a:ext cx="464820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1223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21" name="Group 2"/>
          <p:cNvGrpSpPr>
            <a:grpSpLocks/>
          </p:cNvGrpSpPr>
          <p:nvPr/>
        </p:nvGrpSpPr>
        <p:grpSpPr bwMode="auto">
          <a:xfrm>
            <a:off x="2277533" y="381000"/>
            <a:ext cx="6104467" cy="6172200"/>
            <a:chOff x="1584" y="48"/>
            <a:chExt cx="3024" cy="4128"/>
          </a:xfrm>
        </p:grpSpPr>
        <p:grpSp>
          <p:nvGrpSpPr>
            <p:cNvPr id="17422" name="Group 3"/>
            <p:cNvGrpSpPr>
              <a:grpSpLocks/>
            </p:cNvGrpSpPr>
            <p:nvPr/>
          </p:nvGrpSpPr>
          <p:grpSpPr bwMode="auto">
            <a:xfrm>
              <a:off x="1584" y="48"/>
              <a:ext cx="3024" cy="4128"/>
              <a:chOff x="1584" y="0"/>
              <a:chExt cx="3024" cy="4128"/>
            </a:xfrm>
          </p:grpSpPr>
          <p:grpSp>
            <p:nvGrpSpPr>
              <p:cNvPr id="17445" name="Group 4"/>
              <p:cNvGrpSpPr>
                <a:grpSpLocks/>
              </p:cNvGrpSpPr>
              <p:nvPr/>
            </p:nvGrpSpPr>
            <p:grpSpPr bwMode="auto">
              <a:xfrm>
                <a:off x="3936" y="1152"/>
                <a:ext cx="672" cy="864"/>
                <a:chOff x="1248" y="1872"/>
                <a:chExt cx="672" cy="768"/>
              </a:xfrm>
            </p:grpSpPr>
            <p:sp>
              <p:nvSpPr>
                <p:cNvPr id="17622" name="Line 5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23" name="Line 6"/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24" name="Line 7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25" name="Line 8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26" name="Line 9"/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27" name="Line 10"/>
                <p:cNvSpPr>
                  <a:spLocks noChangeShapeType="1"/>
                </p:cNvSpPr>
                <p:nvPr/>
              </p:nvSpPr>
              <p:spPr bwMode="auto">
                <a:xfrm>
                  <a:off x="192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28" name="Line 11"/>
                <p:cNvSpPr>
                  <a:spLocks noChangeShapeType="1"/>
                </p:cNvSpPr>
                <p:nvPr/>
              </p:nvSpPr>
              <p:spPr bwMode="auto">
                <a:xfrm>
                  <a:off x="177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29" name="Line 12"/>
                <p:cNvSpPr>
                  <a:spLocks noChangeShapeType="1"/>
                </p:cNvSpPr>
                <p:nvPr/>
              </p:nvSpPr>
              <p:spPr bwMode="auto">
                <a:xfrm>
                  <a:off x="168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30" name="Line 13"/>
                <p:cNvSpPr>
                  <a:spLocks noChangeShapeType="1"/>
                </p:cNvSpPr>
                <p:nvPr/>
              </p:nvSpPr>
              <p:spPr bwMode="auto">
                <a:xfrm>
                  <a:off x="129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31" name="Line 14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32" name="Line 15"/>
                <p:cNvSpPr>
                  <a:spLocks noChangeShapeType="1"/>
                </p:cNvSpPr>
                <p:nvPr/>
              </p:nvSpPr>
              <p:spPr bwMode="auto">
                <a:xfrm>
                  <a:off x="1584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33" name="Line 16"/>
                <p:cNvSpPr>
                  <a:spLocks noChangeShapeType="1"/>
                </p:cNvSpPr>
                <p:nvPr/>
              </p:nvSpPr>
              <p:spPr bwMode="auto">
                <a:xfrm>
                  <a:off x="148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34" name="Line 17"/>
                <p:cNvSpPr>
                  <a:spLocks noChangeShapeType="1"/>
                </p:cNvSpPr>
                <p:nvPr/>
              </p:nvSpPr>
              <p:spPr bwMode="auto">
                <a:xfrm>
                  <a:off x="139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35" name="Line 18"/>
                <p:cNvSpPr>
                  <a:spLocks noChangeShapeType="1"/>
                </p:cNvSpPr>
                <p:nvPr/>
              </p:nvSpPr>
              <p:spPr bwMode="auto">
                <a:xfrm>
                  <a:off x="187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46" name="Group 19"/>
              <p:cNvGrpSpPr>
                <a:grpSpLocks/>
              </p:cNvGrpSpPr>
              <p:nvPr/>
            </p:nvGrpSpPr>
            <p:grpSpPr bwMode="auto">
              <a:xfrm>
                <a:off x="3072" y="192"/>
                <a:ext cx="672" cy="864"/>
                <a:chOff x="1248" y="1872"/>
                <a:chExt cx="672" cy="768"/>
              </a:xfrm>
            </p:grpSpPr>
            <p:sp>
              <p:nvSpPr>
                <p:cNvPr id="17608" name="Line 20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9" name="Line 21"/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10" name="Line 22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11" name="Line 23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12" name="Line 24"/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13" name="Line 25"/>
                <p:cNvSpPr>
                  <a:spLocks noChangeShapeType="1"/>
                </p:cNvSpPr>
                <p:nvPr/>
              </p:nvSpPr>
              <p:spPr bwMode="auto">
                <a:xfrm>
                  <a:off x="192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14" name="Line 26"/>
                <p:cNvSpPr>
                  <a:spLocks noChangeShapeType="1"/>
                </p:cNvSpPr>
                <p:nvPr/>
              </p:nvSpPr>
              <p:spPr bwMode="auto">
                <a:xfrm>
                  <a:off x="177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15" name="Line 27"/>
                <p:cNvSpPr>
                  <a:spLocks noChangeShapeType="1"/>
                </p:cNvSpPr>
                <p:nvPr/>
              </p:nvSpPr>
              <p:spPr bwMode="auto">
                <a:xfrm>
                  <a:off x="168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16" name="Line 28"/>
                <p:cNvSpPr>
                  <a:spLocks noChangeShapeType="1"/>
                </p:cNvSpPr>
                <p:nvPr/>
              </p:nvSpPr>
              <p:spPr bwMode="auto">
                <a:xfrm>
                  <a:off x="129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17" name="Line 29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18" name="Line 30"/>
                <p:cNvSpPr>
                  <a:spLocks noChangeShapeType="1"/>
                </p:cNvSpPr>
                <p:nvPr/>
              </p:nvSpPr>
              <p:spPr bwMode="auto">
                <a:xfrm>
                  <a:off x="1584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19" name="Line 31"/>
                <p:cNvSpPr>
                  <a:spLocks noChangeShapeType="1"/>
                </p:cNvSpPr>
                <p:nvPr/>
              </p:nvSpPr>
              <p:spPr bwMode="auto">
                <a:xfrm>
                  <a:off x="148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20" name="Line 32"/>
                <p:cNvSpPr>
                  <a:spLocks noChangeShapeType="1"/>
                </p:cNvSpPr>
                <p:nvPr/>
              </p:nvSpPr>
              <p:spPr bwMode="auto">
                <a:xfrm>
                  <a:off x="139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21" name="Line 33"/>
                <p:cNvSpPr>
                  <a:spLocks noChangeShapeType="1"/>
                </p:cNvSpPr>
                <p:nvPr/>
              </p:nvSpPr>
              <p:spPr bwMode="auto">
                <a:xfrm>
                  <a:off x="187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47" name="Group 34"/>
              <p:cNvGrpSpPr>
                <a:grpSpLocks/>
              </p:cNvGrpSpPr>
              <p:nvPr/>
            </p:nvGrpSpPr>
            <p:grpSpPr bwMode="auto">
              <a:xfrm>
                <a:off x="3072" y="1152"/>
                <a:ext cx="672" cy="864"/>
                <a:chOff x="1248" y="1872"/>
                <a:chExt cx="672" cy="768"/>
              </a:xfrm>
            </p:grpSpPr>
            <p:sp>
              <p:nvSpPr>
                <p:cNvPr id="17594" name="Line 35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5" name="Line 36"/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6" name="Line 37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7" name="Line 38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8" name="Line 39"/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9" name="Line 40"/>
                <p:cNvSpPr>
                  <a:spLocks noChangeShapeType="1"/>
                </p:cNvSpPr>
                <p:nvPr/>
              </p:nvSpPr>
              <p:spPr bwMode="auto">
                <a:xfrm>
                  <a:off x="192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0" name="Line 41"/>
                <p:cNvSpPr>
                  <a:spLocks noChangeShapeType="1"/>
                </p:cNvSpPr>
                <p:nvPr/>
              </p:nvSpPr>
              <p:spPr bwMode="auto">
                <a:xfrm>
                  <a:off x="177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1" name="Line 42"/>
                <p:cNvSpPr>
                  <a:spLocks noChangeShapeType="1"/>
                </p:cNvSpPr>
                <p:nvPr/>
              </p:nvSpPr>
              <p:spPr bwMode="auto">
                <a:xfrm>
                  <a:off x="168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2" name="Line 43"/>
                <p:cNvSpPr>
                  <a:spLocks noChangeShapeType="1"/>
                </p:cNvSpPr>
                <p:nvPr/>
              </p:nvSpPr>
              <p:spPr bwMode="auto">
                <a:xfrm>
                  <a:off x="129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3" name="Line 44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4" name="Line 45"/>
                <p:cNvSpPr>
                  <a:spLocks noChangeShapeType="1"/>
                </p:cNvSpPr>
                <p:nvPr/>
              </p:nvSpPr>
              <p:spPr bwMode="auto">
                <a:xfrm>
                  <a:off x="1584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5" name="Line 46"/>
                <p:cNvSpPr>
                  <a:spLocks noChangeShapeType="1"/>
                </p:cNvSpPr>
                <p:nvPr/>
              </p:nvSpPr>
              <p:spPr bwMode="auto">
                <a:xfrm>
                  <a:off x="148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6" name="Line 47"/>
                <p:cNvSpPr>
                  <a:spLocks noChangeShapeType="1"/>
                </p:cNvSpPr>
                <p:nvPr/>
              </p:nvSpPr>
              <p:spPr bwMode="auto">
                <a:xfrm>
                  <a:off x="139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7" name="Line 48"/>
                <p:cNvSpPr>
                  <a:spLocks noChangeShapeType="1"/>
                </p:cNvSpPr>
                <p:nvPr/>
              </p:nvSpPr>
              <p:spPr bwMode="auto">
                <a:xfrm>
                  <a:off x="187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48" name="Group 49"/>
              <p:cNvGrpSpPr>
                <a:grpSpLocks/>
              </p:cNvGrpSpPr>
              <p:nvPr/>
            </p:nvGrpSpPr>
            <p:grpSpPr bwMode="auto">
              <a:xfrm>
                <a:off x="3936" y="192"/>
                <a:ext cx="672" cy="864"/>
                <a:chOff x="1248" y="1872"/>
                <a:chExt cx="672" cy="768"/>
              </a:xfrm>
            </p:grpSpPr>
            <p:sp>
              <p:nvSpPr>
                <p:cNvPr id="17580" name="Line 50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1" name="Line 51"/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2" name="Line 52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3" name="Line 53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4" name="Line 54"/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5" name="Line 55"/>
                <p:cNvSpPr>
                  <a:spLocks noChangeShapeType="1"/>
                </p:cNvSpPr>
                <p:nvPr/>
              </p:nvSpPr>
              <p:spPr bwMode="auto">
                <a:xfrm>
                  <a:off x="192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6" name="Line 56"/>
                <p:cNvSpPr>
                  <a:spLocks noChangeShapeType="1"/>
                </p:cNvSpPr>
                <p:nvPr/>
              </p:nvSpPr>
              <p:spPr bwMode="auto">
                <a:xfrm>
                  <a:off x="177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7" name="Line 57"/>
                <p:cNvSpPr>
                  <a:spLocks noChangeShapeType="1"/>
                </p:cNvSpPr>
                <p:nvPr/>
              </p:nvSpPr>
              <p:spPr bwMode="auto">
                <a:xfrm>
                  <a:off x="168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8" name="Line 58"/>
                <p:cNvSpPr>
                  <a:spLocks noChangeShapeType="1"/>
                </p:cNvSpPr>
                <p:nvPr/>
              </p:nvSpPr>
              <p:spPr bwMode="auto">
                <a:xfrm>
                  <a:off x="129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9" name="Line 59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0" name="Line 60"/>
                <p:cNvSpPr>
                  <a:spLocks noChangeShapeType="1"/>
                </p:cNvSpPr>
                <p:nvPr/>
              </p:nvSpPr>
              <p:spPr bwMode="auto">
                <a:xfrm>
                  <a:off x="1584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1" name="Line 61"/>
                <p:cNvSpPr>
                  <a:spLocks noChangeShapeType="1"/>
                </p:cNvSpPr>
                <p:nvPr/>
              </p:nvSpPr>
              <p:spPr bwMode="auto">
                <a:xfrm>
                  <a:off x="148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2" name="Line 62"/>
                <p:cNvSpPr>
                  <a:spLocks noChangeShapeType="1"/>
                </p:cNvSpPr>
                <p:nvPr/>
              </p:nvSpPr>
              <p:spPr bwMode="auto">
                <a:xfrm>
                  <a:off x="139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3" name="Line 63"/>
                <p:cNvSpPr>
                  <a:spLocks noChangeShapeType="1"/>
                </p:cNvSpPr>
                <p:nvPr/>
              </p:nvSpPr>
              <p:spPr bwMode="auto">
                <a:xfrm>
                  <a:off x="187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49" name="Group 64"/>
              <p:cNvGrpSpPr>
                <a:grpSpLocks/>
              </p:cNvGrpSpPr>
              <p:nvPr/>
            </p:nvGrpSpPr>
            <p:grpSpPr bwMode="auto">
              <a:xfrm>
                <a:off x="3936" y="2112"/>
                <a:ext cx="672" cy="864"/>
                <a:chOff x="1248" y="1872"/>
                <a:chExt cx="672" cy="768"/>
              </a:xfrm>
            </p:grpSpPr>
            <p:sp>
              <p:nvSpPr>
                <p:cNvPr id="17566" name="Line 65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67" name="Line 66"/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68" name="Line 67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69" name="Line 68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70" name="Line 69"/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71" name="Line 70"/>
                <p:cNvSpPr>
                  <a:spLocks noChangeShapeType="1"/>
                </p:cNvSpPr>
                <p:nvPr/>
              </p:nvSpPr>
              <p:spPr bwMode="auto">
                <a:xfrm>
                  <a:off x="192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72" name="Line 71"/>
                <p:cNvSpPr>
                  <a:spLocks noChangeShapeType="1"/>
                </p:cNvSpPr>
                <p:nvPr/>
              </p:nvSpPr>
              <p:spPr bwMode="auto">
                <a:xfrm>
                  <a:off x="177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73" name="Line 72"/>
                <p:cNvSpPr>
                  <a:spLocks noChangeShapeType="1"/>
                </p:cNvSpPr>
                <p:nvPr/>
              </p:nvSpPr>
              <p:spPr bwMode="auto">
                <a:xfrm>
                  <a:off x="168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74" name="Line 73"/>
                <p:cNvSpPr>
                  <a:spLocks noChangeShapeType="1"/>
                </p:cNvSpPr>
                <p:nvPr/>
              </p:nvSpPr>
              <p:spPr bwMode="auto">
                <a:xfrm>
                  <a:off x="129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75" name="Line 74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76" name="Line 75"/>
                <p:cNvSpPr>
                  <a:spLocks noChangeShapeType="1"/>
                </p:cNvSpPr>
                <p:nvPr/>
              </p:nvSpPr>
              <p:spPr bwMode="auto">
                <a:xfrm>
                  <a:off x="1584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77" name="Line 76"/>
                <p:cNvSpPr>
                  <a:spLocks noChangeShapeType="1"/>
                </p:cNvSpPr>
                <p:nvPr/>
              </p:nvSpPr>
              <p:spPr bwMode="auto">
                <a:xfrm>
                  <a:off x="148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78" name="Line 77"/>
                <p:cNvSpPr>
                  <a:spLocks noChangeShapeType="1"/>
                </p:cNvSpPr>
                <p:nvPr/>
              </p:nvSpPr>
              <p:spPr bwMode="auto">
                <a:xfrm>
                  <a:off x="139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79" name="Line 78"/>
                <p:cNvSpPr>
                  <a:spLocks noChangeShapeType="1"/>
                </p:cNvSpPr>
                <p:nvPr/>
              </p:nvSpPr>
              <p:spPr bwMode="auto">
                <a:xfrm>
                  <a:off x="187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50" name="Group 79"/>
              <p:cNvGrpSpPr>
                <a:grpSpLocks/>
              </p:cNvGrpSpPr>
              <p:nvPr/>
            </p:nvGrpSpPr>
            <p:grpSpPr bwMode="auto">
              <a:xfrm>
                <a:off x="3072" y="2112"/>
                <a:ext cx="672" cy="864"/>
                <a:chOff x="1248" y="1872"/>
                <a:chExt cx="672" cy="768"/>
              </a:xfrm>
            </p:grpSpPr>
            <p:sp>
              <p:nvSpPr>
                <p:cNvPr id="17552" name="Line 80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53" name="Line 81"/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54" name="Line 82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55" name="Line 83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56" name="Line 84"/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57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58" name="Line 86"/>
                <p:cNvSpPr>
                  <a:spLocks noChangeShapeType="1"/>
                </p:cNvSpPr>
                <p:nvPr/>
              </p:nvSpPr>
              <p:spPr bwMode="auto">
                <a:xfrm>
                  <a:off x="177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59" name="Line 87"/>
                <p:cNvSpPr>
                  <a:spLocks noChangeShapeType="1"/>
                </p:cNvSpPr>
                <p:nvPr/>
              </p:nvSpPr>
              <p:spPr bwMode="auto">
                <a:xfrm>
                  <a:off x="1680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60" name="Line 88"/>
                <p:cNvSpPr>
                  <a:spLocks noChangeShapeType="1"/>
                </p:cNvSpPr>
                <p:nvPr/>
              </p:nvSpPr>
              <p:spPr bwMode="auto">
                <a:xfrm>
                  <a:off x="1296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61" name="Line 89"/>
                <p:cNvSpPr>
                  <a:spLocks noChangeShapeType="1"/>
                </p:cNvSpPr>
                <p:nvPr/>
              </p:nvSpPr>
              <p:spPr bwMode="auto">
                <a:xfrm>
                  <a:off x="124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62" name="Line 90"/>
                <p:cNvSpPr>
                  <a:spLocks noChangeShapeType="1"/>
                </p:cNvSpPr>
                <p:nvPr/>
              </p:nvSpPr>
              <p:spPr bwMode="auto">
                <a:xfrm>
                  <a:off x="1584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63" name="Line 91"/>
                <p:cNvSpPr>
                  <a:spLocks noChangeShapeType="1"/>
                </p:cNvSpPr>
                <p:nvPr/>
              </p:nvSpPr>
              <p:spPr bwMode="auto">
                <a:xfrm>
                  <a:off x="1488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64" name="Line 92"/>
                <p:cNvSpPr>
                  <a:spLocks noChangeShapeType="1"/>
                </p:cNvSpPr>
                <p:nvPr/>
              </p:nvSpPr>
              <p:spPr bwMode="auto">
                <a:xfrm>
                  <a:off x="139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65" name="Line 93"/>
                <p:cNvSpPr>
                  <a:spLocks noChangeShapeType="1"/>
                </p:cNvSpPr>
                <p:nvPr/>
              </p:nvSpPr>
              <p:spPr bwMode="auto">
                <a:xfrm>
                  <a:off x="1872" y="187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51" name="Group 94"/>
              <p:cNvGrpSpPr>
                <a:grpSpLocks/>
              </p:cNvGrpSpPr>
              <p:nvPr/>
            </p:nvGrpSpPr>
            <p:grpSpPr bwMode="auto">
              <a:xfrm>
                <a:off x="1824" y="144"/>
                <a:ext cx="1056" cy="960"/>
                <a:chOff x="672" y="192"/>
                <a:chExt cx="1056" cy="960"/>
              </a:xfrm>
            </p:grpSpPr>
            <p:grpSp>
              <p:nvGrpSpPr>
                <p:cNvPr id="17537" name="Group 95"/>
                <p:cNvGrpSpPr>
                  <a:grpSpLocks/>
                </p:cNvGrpSpPr>
                <p:nvPr/>
              </p:nvGrpSpPr>
              <p:grpSpPr bwMode="auto">
                <a:xfrm>
                  <a:off x="1056" y="240"/>
                  <a:ext cx="672" cy="864"/>
                  <a:chOff x="1248" y="1872"/>
                  <a:chExt cx="672" cy="768"/>
                </a:xfrm>
              </p:grpSpPr>
              <p:sp>
                <p:nvSpPr>
                  <p:cNvPr id="17538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872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39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06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40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41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48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42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64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43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44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45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46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47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48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49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50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51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7420" name="Object 110"/>
                <p:cNvGraphicFramePr>
                  <a:graphicFrameLocks noChangeAspect="1"/>
                </p:cNvGraphicFramePr>
                <p:nvPr/>
              </p:nvGraphicFramePr>
              <p:xfrm>
                <a:off x="672" y="192"/>
                <a:ext cx="336" cy="9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134" name="Equation" r:id="rId3" imgW="380880" imgH="1091880" progId="Equation.3">
                        <p:embed/>
                      </p:oleObj>
                    </mc:Choice>
                    <mc:Fallback>
                      <p:oleObj name="Equation" r:id="rId3" imgW="380880" imgH="1091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72" y="192"/>
                              <a:ext cx="336" cy="9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7452" name="Group 111"/>
              <p:cNvGrpSpPr>
                <a:grpSpLocks/>
              </p:cNvGrpSpPr>
              <p:nvPr/>
            </p:nvGrpSpPr>
            <p:grpSpPr bwMode="auto">
              <a:xfrm>
                <a:off x="1824" y="1104"/>
                <a:ext cx="1056" cy="960"/>
                <a:chOff x="672" y="192"/>
                <a:chExt cx="1056" cy="960"/>
              </a:xfrm>
            </p:grpSpPr>
            <p:grpSp>
              <p:nvGrpSpPr>
                <p:cNvPr id="17522" name="Group 112"/>
                <p:cNvGrpSpPr>
                  <a:grpSpLocks/>
                </p:cNvGrpSpPr>
                <p:nvPr/>
              </p:nvGrpSpPr>
              <p:grpSpPr bwMode="auto">
                <a:xfrm>
                  <a:off x="1056" y="240"/>
                  <a:ext cx="672" cy="864"/>
                  <a:chOff x="1248" y="1872"/>
                  <a:chExt cx="672" cy="768"/>
                </a:xfrm>
              </p:grpSpPr>
              <p:sp>
                <p:nvSpPr>
                  <p:cNvPr id="17523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872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24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06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25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26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48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27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64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28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29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30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31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32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33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34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35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36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7419" name="Object 127"/>
                <p:cNvGraphicFramePr>
                  <a:graphicFrameLocks noChangeAspect="1"/>
                </p:cNvGraphicFramePr>
                <p:nvPr/>
              </p:nvGraphicFramePr>
              <p:xfrm>
                <a:off x="672" y="192"/>
                <a:ext cx="336" cy="9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135" name="Equation" r:id="rId5" imgW="380880" imgH="1091880" progId="Equation.3">
                        <p:embed/>
                      </p:oleObj>
                    </mc:Choice>
                    <mc:Fallback>
                      <p:oleObj name="Equation" r:id="rId5" imgW="380880" imgH="1091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72" y="192"/>
                              <a:ext cx="336" cy="9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7453" name="Group 128"/>
              <p:cNvGrpSpPr>
                <a:grpSpLocks/>
              </p:cNvGrpSpPr>
              <p:nvPr/>
            </p:nvGrpSpPr>
            <p:grpSpPr bwMode="auto">
              <a:xfrm>
                <a:off x="1824" y="2064"/>
                <a:ext cx="1056" cy="960"/>
                <a:chOff x="672" y="192"/>
                <a:chExt cx="1056" cy="960"/>
              </a:xfrm>
            </p:grpSpPr>
            <p:grpSp>
              <p:nvGrpSpPr>
                <p:cNvPr id="17507" name="Group 129"/>
                <p:cNvGrpSpPr>
                  <a:grpSpLocks/>
                </p:cNvGrpSpPr>
                <p:nvPr/>
              </p:nvGrpSpPr>
              <p:grpSpPr bwMode="auto">
                <a:xfrm>
                  <a:off x="1056" y="240"/>
                  <a:ext cx="672" cy="864"/>
                  <a:chOff x="1248" y="1872"/>
                  <a:chExt cx="672" cy="768"/>
                </a:xfrm>
              </p:grpSpPr>
              <p:sp>
                <p:nvSpPr>
                  <p:cNvPr id="17508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872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9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06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10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11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48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12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64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13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14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15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16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17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18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19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20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21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7418" name="Object 144"/>
                <p:cNvGraphicFramePr>
                  <a:graphicFrameLocks noChangeAspect="1"/>
                </p:cNvGraphicFramePr>
                <p:nvPr/>
              </p:nvGraphicFramePr>
              <p:xfrm>
                <a:off x="672" y="192"/>
                <a:ext cx="336" cy="9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136" name="Equation" r:id="rId6" imgW="380880" imgH="1091880" progId="Equation.3">
                        <p:embed/>
                      </p:oleObj>
                    </mc:Choice>
                    <mc:Fallback>
                      <p:oleObj name="Equation" r:id="rId6" imgW="380880" imgH="1091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72" y="192"/>
                              <a:ext cx="336" cy="9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7411" name="Object 145"/>
              <p:cNvGraphicFramePr>
                <a:graphicFrameLocks noChangeAspect="1"/>
              </p:cNvGraphicFramePr>
              <p:nvPr/>
            </p:nvGraphicFramePr>
            <p:xfrm>
              <a:off x="2304" y="0"/>
              <a:ext cx="504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37" name="Equation" r:id="rId7" imgW="571320" imgH="215640" progId="Equation.3">
                      <p:embed/>
                    </p:oleObj>
                  </mc:Choice>
                  <mc:Fallback>
                    <p:oleObj name="Equation" r:id="rId7" imgW="57132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0"/>
                            <a:ext cx="504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454" name="Group 146"/>
              <p:cNvGrpSpPr>
                <a:grpSpLocks/>
              </p:cNvGrpSpPr>
              <p:nvPr/>
            </p:nvGrpSpPr>
            <p:grpSpPr bwMode="auto">
              <a:xfrm>
                <a:off x="3936" y="3072"/>
                <a:ext cx="672" cy="1056"/>
                <a:chOff x="768" y="1728"/>
                <a:chExt cx="672" cy="1056"/>
              </a:xfrm>
            </p:grpSpPr>
            <p:grpSp>
              <p:nvGrpSpPr>
                <p:cNvPr id="17492" name="Group 147"/>
                <p:cNvGrpSpPr>
                  <a:grpSpLocks/>
                </p:cNvGrpSpPr>
                <p:nvPr/>
              </p:nvGrpSpPr>
              <p:grpSpPr bwMode="auto">
                <a:xfrm>
                  <a:off x="768" y="1728"/>
                  <a:ext cx="672" cy="864"/>
                  <a:chOff x="1248" y="1872"/>
                  <a:chExt cx="672" cy="768"/>
                </a:xfrm>
              </p:grpSpPr>
              <p:sp>
                <p:nvSpPr>
                  <p:cNvPr id="17493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872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94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06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95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96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48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97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64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98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99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0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1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2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3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4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5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6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7417" name="Object 162"/>
                <p:cNvGraphicFramePr>
                  <a:graphicFrameLocks noChangeAspect="1"/>
                </p:cNvGraphicFramePr>
                <p:nvPr/>
              </p:nvGraphicFramePr>
              <p:xfrm>
                <a:off x="777" y="2592"/>
                <a:ext cx="576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138" name="Equation" r:id="rId9" imgW="672840" imgH="215640" progId="Equation.3">
                        <p:embed/>
                      </p:oleObj>
                    </mc:Choice>
                    <mc:Fallback>
                      <p:oleObj name="Equation" r:id="rId9" imgW="672840" imgH="2156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7" y="2592"/>
                              <a:ext cx="576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7455" name="Group 163"/>
              <p:cNvGrpSpPr>
                <a:grpSpLocks/>
              </p:cNvGrpSpPr>
              <p:nvPr/>
            </p:nvGrpSpPr>
            <p:grpSpPr bwMode="auto">
              <a:xfrm>
                <a:off x="3072" y="3072"/>
                <a:ext cx="672" cy="1056"/>
                <a:chOff x="768" y="1728"/>
                <a:chExt cx="672" cy="1056"/>
              </a:xfrm>
            </p:grpSpPr>
            <p:grpSp>
              <p:nvGrpSpPr>
                <p:cNvPr id="17477" name="Group 164"/>
                <p:cNvGrpSpPr>
                  <a:grpSpLocks/>
                </p:cNvGrpSpPr>
                <p:nvPr/>
              </p:nvGrpSpPr>
              <p:grpSpPr bwMode="auto">
                <a:xfrm>
                  <a:off x="768" y="1728"/>
                  <a:ext cx="672" cy="864"/>
                  <a:chOff x="1248" y="1872"/>
                  <a:chExt cx="672" cy="768"/>
                </a:xfrm>
              </p:grpSpPr>
              <p:sp>
                <p:nvSpPr>
                  <p:cNvPr id="17478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872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79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06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80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81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48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82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64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83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84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85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86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87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88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89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90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91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872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7416" name="Object 179"/>
                <p:cNvGraphicFramePr>
                  <a:graphicFrameLocks noChangeAspect="1"/>
                </p:cNvGraphicFramePr>
                <p:nvPr/>
              </p:nvGraphicFramePr>
              <p:xfrm>
                <a:off x="777" y="2592"/>
                <a:ext cx="576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139" name="Equation" r:id="rId11" imgW="672840" imgH="215640" progId="Equation.3">
                        <p:embed/>
                      </p:oleObj>
                    </mc:Choice>
                    <mc:Fallback>
                      <p:oleObj name="Equation" r:id="rId11" imgW="672840" imgH="2156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7" y="2592"/>
                              <a:ext cx="576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7456" name="Group 180"/>
              <p:cNvGrpSpPr>
                <a:grpSpLocks/>
              </p:cNvGrpSpPr>
              <p:nvPr/>
            </p:nvGrpSpPr>
            <p:grpSpPr bwMode="auto">
              <a:xfrm>
                <a:off x="1824" y="3024"/>
                <a:ext cx="1056" cy="1104"/>
                <a:chOff x="528" y="2784"/>
                <a:chExt cx="1056" cy="1104"/>
              </a:xfrm>
            </p:grpSpPr>
            <p:grpSp>
              <p:nvGrpSpPr>
                <p:cNvPr id="17461" name="Group 181"/>
                <p:cNvGrpSpPr>
                  <a:grpSpLocks/>
                </p:cNvGrpSpPr>
                <p:nvPr/>
              </p:nvGrpSpPr>
              <p:grpSpPr bwMode="auto">
                <a:xfrm>
                  <a:off x="912" y="2832"/>
                  <a:ext cx="672" cy="1056"/>
                  <a:chOff x="768" y="1728"/>
                  <a:chExt cx="672" cy="1056"/>
                </a:xfrm>
              </p:grpSpPr>
              <p:grpSp>
                <p:nvGrpSpPr>
                  <p:cNvPr id="17462" name="Group 182"/>
                  <p:cNvGrpSpPr>
                    <a:grpSpLocks/>
                  </p:cNvGrpSpPr>
                  <p:nvPr/>
                </p:nvGrpSpPr>
                <p:grpSpPr bwMode="auto">
                  <a:xfrm>
                    <a:off x="768" y="1728"/>
                    <a:ext cx="672" cy="864"/>
                    <a:chOff x="1248" y="1872"/>
                    <a:chExt cx="672" cy="768"/>
                  </a:xfrm>
                </p:grpSpPr>
                <p:sp>
                  <p:nvSpPr>
                    <p:cNvPr id="17463" name="Line 1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8" y="1872"/>
                      <a:ext cx="6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64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8" y="2064"/>
                      <a:ext cx="6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65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8" y="2256"/>
                      <a:ext cx="6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66" name="Line 1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8" y="2448"/>
                      <a:ext cx="6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67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8" y="2640"/>
                      <a:ext cx="6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68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0" y="1872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69" name="Line 1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76" y="1872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70" name="Line 1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80" y="1872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71" name="Line 1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6" y="1872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72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48" y="1872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73" name="Line 1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4" y="1872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74" name="Line 1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1872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75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1872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76" name="Line 1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1872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aphicFrame>
                <p:nvGraphicFramePr>
                  <p:cNvPr id="17415" name="Object 197"/>
                  <p:cNvGraphicFramePr>
                    <a:graphicFrameLocks noChangeAspect="1"/>
                  </p:cNvGraphicFramePr>
                  <p:nvPr/>
                </p:nvGraphicFramePr>
                <p:xfrm>
                  <a:off x="777" y="2592"/>
                  <a:ext cx="576" cy="1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4140" name="Equation" r:id="rId12" imgW="672840" imgH="215640" progId="Equation.3">
                          <p:embed/>
                        </p:oleObj>
                      </mc:Choice>
                      <mc:Fallback>
                        <p:oleObj name="Equation" r:id="rId12" imgW="672840" imgH="2156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77" y="2592"/>
                                <a:ext cx="576" cy="19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7414" name="Object 198"/>
                <p:cNvGraphicFramePr>
                  <a:graphicFrameLocks noChangeAspect="1"/>
                </p:cNvGraphicFramePr>
                <p:nvPr/>
              </p:nvGraphicFramePr>
              <p:xfrm>
                <a:off x="528" y="2784"/>
                <a:ext cx="336" cy="9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141" name="Equation" r:id="rId13" imgW="380880" imgH="1091880" progId="Equation.3">
                        <p:embed/>
                      </p:oleObj>
                    </mc:Choice>
                    <mc:Fallback>
                      <p:oleObj name="Equation" r:id="rId13" imgW="380880" imgH="1091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" y="2784"/>
                              <a:ext cx="336" cy="9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7412" name="Object 199"/>
              <p:cNvGraphicFramePr>
                <a:graphicFrameLocks noChangeAspect="1"/>
              </p:cNvGraphicFramePr>
              <p:nvPr/>
            </p:nvGraphicFramePr>
            <p:xfrm>
              <a:off x="3216" y="0"/>
              <a:ext cx="325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42" name="Equation" r:id="rId14" imgW="368280" imgH="215640" progId="Equation.3">
                      <p:embed/>
                    </p:oleObj>
                  </mc:Choice>
                  <mc:Fallback>
                    <p:oleObj name="Equation" r:id="rId14" imgW="3682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0"/>
                            <a:ext cx="325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13" name="Object 200"/>
              <p:cNvGraphicFramePr>
                <a:graphicFrameLocks noChangeAspect="1"/>
              </p:cNvGraphicFramePr>
              <p:nvPr/>
            </p:nvGraphicFramePr>
            <p:xfrm>
              <a:off x="4128" y="0"/>
              <a:ext cx="347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43" name="Equation" r:id="rId16" imgW="393480" imgH="215640" progId="Equation.3">
                      <p:embed/>
                    </p:oleObj>
                  </mc:Choice>
                  <mc:Fallback>
                    <p:oleObj name="Equation" r:id="rId16" imgW="3934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0"/>
                            <a:ext cx="347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57" name="Rectangle 201"/>
              <p:cNvSpPr>
                <a:spLocks noChangeArrowheads="1"/>
              </p:cNvSpPr>
              <p:nvPr/>
            </p:nvSpPr>
            <p:spPr bwMode="auto">
              <a:xfrm rot="-5406006">
                <a:off x="1320" y="343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0" i="1">
                    <a:solidFill>
                      <a:srgbClr val="000066"/>
                    </a:solidFill>
                    <a:latin typeface="Times New Roman" pitchFamily="18" charset="0"/>
                  </a:rPr>
                  <a:t>N</a:t>
                </a:r>
                <a:r>
                  <a:rPr kumimoji="1" lang="en-US" altLang="zh-CN" sz="2000" b="0">
                    <a:solidFill>
                      <a:srgbClr val="000066"/>
                    </a:solidFill>
                    <a:latin typeface="Times New Roman" pitchFamily="18" charset="0"/>
                  </a:rPr>
                  <a:t>=∞</a:t>
                </a:r>
              </a:p>
            </p:txBody>
          </p:sp>
          <p:sp>
            <p:nvSpPr>
              <p:cNvPr id="17458" name="Rectangle 202"/>
              <p:cNvSpPr>
                <a:spLocks noChangeArrowheads="1"/>
              </p:cNvSpPr>
              <p:nvPr/>
            </p:nvSpPr>
            <p:spPr bwMode="auto">
              <a:xfrm rot="-5406006">
                <a:off x="1320" y="2520"/>
                <a:ext cx="696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0" i="1">
                    <a:solidFill>
                      <a:srgbClr val="000066"/>
                    </a:solidFill>
                    <a:latin typeface="Times New Roman" pitchFamily="18" charset="0"/>
                  </a:rPr>
                  <a:t>N</a:t>
                </a:r>
                <a:r>
                  <a:rPr kumimoji="1" lang="en-US" altLang="zh-CN" sz="2000" b="0">
                    <a:solidFill>
                      <a:srgbClr val="000066"/>
                    </a:solidFill>
                    <a:latin typeface="Times New Roman" pitchFamily="18" charset="0"/>
                  </a:rPr>
                  <a:t>=256</a:t>
                </a:r>
              </a:p>
            </p:txBody>
          </p:sp>
          <p:sp>
            <p:nvSpPr>
              <p:cNvPr id="17459" name="Rectangle 203"/>
              <p:cNvSpPr>
                <a:spLocks noChangeArrowheads="1"/>
              </p:cNvSpPr>
              <p:nvPr/>
            </p:nvSpPr>
            <p:spPr bwMode="auto">
              <a:xfrm rot="-5406006">
                <a:off x="1320" y="151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0" i="1">
                    <a:solidFill>
                      <a:srgbClr val="000066"/>
                    </a:solidFill>
                    <a:latin typeface="Times New Roman" pitchFamily="18" charset="0"/>
                  </a:rPr>
                  <a:t>N</a:t>
                </a:r>
                <a:r>
                  <a:rPr kumimoji="1" lang="en-US" altLang="zh-CN" sz="2000" b="0">
                    <a:solidFill>
                      <a:srgbClr val="000066"/>
                    </a:solidFill>
                    <a:latin typeface="Times New Roman" pitchFamily="18" charset="0"/>
                  </a:rPr>
                  <a:t>=16</a:t>
                </a:r>
              </a:p>
            </p:txBody>
          </p:sp>
          <p:sp>
            <p:nvSpPr>
              <p:cNvPr id="17460" name="Rectangle 204"/>
              <p:cNvSpPr>
                <a:spLocks noChangeArrowheads="1"/>
              </p:cNvSpPr>
              <p:nvPr/>
            </p:nvSpPr>
            <p:spPr bwMode="auto">
              <a:xfrm rot="-5406006">
                <a:off x="1320" y="552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0" i="1">
                    <a:solidFill>
                      <a:srgbClr val="000066"/>
                    </a:solidFill>
                    <a:latin typeface="Times New Roman" pitchFamily="18" charset="0"/>
                  </a:rPr>
                  <a:t>N</a:t>
                </a:r>
                <a:r>
                  <a:rPr kumimoji="1" lang="en-US" altLang="zh-CN" sz="2000" b="0">
                    <a:solidFill>
                      <a:srgbClr val="000066"/>
                    </a:solidFill>
                    <a:latin typeface="Times New Roman" pitchFamily="18" charset="0"/>
                  </a:rPr>
                  <a:t>=1</a:t>
                </a:r>
              </a:p>
            </p:txBody>
          </p:sp>
        </p:grpSp>
        <p:sp>
          <p:nvSpPr>
            <p:cNvPr id="17423" name="Freeform 205"/>
            <p:cNvSpPr>
              <a:spLocks/>
            </p:cNvSpPr>
            <p:nvPr/>
          </p:nvSpPr>
          <p:spPr bwMode="auto">
            <a:xfrm>
              <a:off x="4275" y="3474"/>
              <a:ext cx="189" cy="540"/>
            </a:xfrm>
            <a:custGeom>
              <a:avLst/>
              <a:gdLst>
                <a:gd name="T0" fmla="*/ 0 w 189"/>
                <a:gd name="T1" fmla="*/ 540 h 540"/>
                <a:gd name="T2" fmla="*/ 0 w 189"/>
                <a:gd name="T3" fmla="*/ 0 h 540"/>
                <a:gd name="T4" fmla="*/ 189 w 189"/>
                <a:gd name="T5" fmla="*/ 0 h 540"/>
                <a:gd name="T6" fmla="*/ 189 w 189"/>
                <a:gd name="T7" fmla="*/ 513 h 5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9"/>
                <a:gd name="T13" fmla="*/ 0 h 540"/>
                <a:gd name="T14" fmla="*/ 189 w 189"/>
                <a:gd name="T15" fmla="*/ 540 h 5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9" h="540">
                  <a:moveTo>
                    <a:pt x="0" y="540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51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Freeform 206"/>
            <p:cNvSpPr>
              <a:spLocks/>
            </p:cNvSpPr>
            <p:nvPr/>
          </p:nvSpPr>
          <p:spPr bwMode="auto">
            <a:xfrm>
              <a:off x="3933" y="675"/>
              <a:ext cx="675" cy="135"/>
            </a:xfrm>
            <a:custGeom>
              <a:avLst/>
              <a:gdLst>
                <a:gd name="T0" fmla="*/ 0 w 675"/>
                <a:gd name="T1" fmla="*/ 0 h 135"/>
                <a:gd name="T2" fmla="*/ 351 w 675"/>
                <a:gd name="T3" fmla="*/ 27 h 135"/>
                <a:gd name="T4" fmla="*/ 675 w 675"/>
                <a:gd name="T5" fmla="*/ 135 h 135"/>
                <a:gd name="T6" fmla="*/ 0 60000 65536"/>
                <a:gd name="T7" fmla="*/ 0 60000 65536"/>
                <a:gd name="T8" fmla="*/ 0 60000 65536"/>
                <a:gd name="T9" fmla="*/ 0 w 675"/>
                <a:gd name="T10" fmla="*/ 0 h 135"/>
                <a:gd name="T11" fmla="*/ 675 w 675"/>
                <a:gd name="T12" fmla="*/ 135 h 1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5" h="135">
                  <a:moveTo>
                    <a:pt x="0" y="0"/>
                  </a:moveTo>
                  <a:cubicBezTo>
                    <a:pt x="58" y="4"/>
                    <a:pt x="239" y="5"/>
                    <a:pt x="351" y="27"/>
                  </a:cubicBezTo>
                  <a:cubicBezTo>
                    <a:pt x="463" y="49"/>
                    <a:pt x="607" y="113"/>
                    <a:pt x="675" y="13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Freeform 207"/>
            <p:cNvSpPr>
              <a:spLocks/>
            </p:cNvSpPr>
            <p:nvPr/>
          </p:nvSpPr>
          <p:spPr bwMode="auto">
            <a:xfrm>
              <a:off x="2259" y="412"/>
              <a:ext cx="180" cy="695"/>
            </a:xfrm>
            <a:custGeom>
              <a:avLst/>
              <a:gdLst>
                <a:gd name="T0" fmla="*/ 0 w 180"/>
                <a:gd name="T1" fmla="*/ 695 h 695"/>
                <a:gd name="T2" fmla="*/ 81 w 180"/>
                <a:gd name="T3" fmla="*/ 2 h 695"/>
                <a:gd name="T4" fmla="*/ 180 w 180"/>
                <a:gd name="T5" fmla="*/ 686 h 695"/>
                <a:gd name="T6" fmla="*/ 0 60000 65536"/>
                <a:gd name="T7" fmla="*/ 0 60000 65536"/>
                <a:gd name="T8" fmla="*/ 0 60000 65536"/>
                <a:gd name="T9" fmla="*/ 0 w 180"/>
                <a:gd name="T10" fmla="*/ 0 h 695"/>
                <a:gd name="T11" fmla="*/ 180 w 180"/>
                <a:gd name="T12" fmla="*/ 695 h 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" h="695">
                  <a:moveTo>
                    <a:pt x="0" y="695"/>
                  </a:moveTo>
                  <a:cubicBezTo>
                    <a:pt x="13" y="580"/>
                    <a:pt x="51" y="4"/>
                    <a:pt x="81" y="2"/>
                  </a:cubicBezTo>
                  <a:cubicBezTo>
                    <a:pt x="111" y="0"/>
                    <a:pt x="159" y="544"/>
                    <a:pt x="180" y="6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Freeform 208"/>
            <p:cNvSpPr>
              <a:spLocks/>
            </p:cNvSpPr>
            <p:nvPr/>
          </p:nvSpPr>
          <p:spPr bwMode="auto">
            <a:xfrm>
              <a:off x="3078" y="467"/>
              <a:ext cx="468" cy="658"/>
            </a:xfrm>
            <a:custGeom>
              <a:avLst/>
              <a:gdLst>
                <a:gd name="T0" fmla="*/ 0 w 468"/>
                <a:gd name="T1" fmla="*/ 163 h 658"/>
                <a:gd name="T2" fmla="*/ 54 w 468"/>
                <a:gd name="T3" fmla="*/ 55 h 658"/>
                <a:gd name="T4" fmla="*/ 180 w 468"/>
                <a:gd name="T5" fmla="*/ 100 h 658"/>
                <a:gd name="T6" fmla="*/ 468 w 468"/>
                <a:gd name="T7" fmla="*/ 658 h 6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8"/>
                <a:gd name="T13" fmla="*/ 0 h 658"/>
                <a:gd name="T14" fmla="*/ 468 w 468"/>
                <a:gd name="T15" fmla="*/ 658 h 6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8" h="658">
                  <a:moveTo>
                    <a:pt x="0" y="163"/>
                  </a:moveTo>
                  <a:cubicBezTo>
                    <a:pt x="9" y="145"/>
                    <a:pt x="24" y="65"/>
                    <a:pt x="54" y="55"/>
                  </a:cubicBezTo>
                  <a:cubicBezTo>
                    <a:pt x="84" y="45"/>
                    <a:pt x="111" y="0"/>
                    <a:pt x="180" y="100"/>
                  </a:cubicBezTo>
                  <a:cubicBezTo>
                    <a:pt x="249" y="200"/>
                    <a:pt x="408" y="542"/>
                    <a:pt x="468" y="65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Freeform 211"/>
            <p:cNvSpPr>
              <a:spLocks/>
            </p:cNvSpPr>
            <p:nvPr/>
          </p:nvSpPr>
          <p:spPr bwMode="auto">
            <a:xfrm>
              <a:off x="3942" y="1535"/>
              <a:ext cx="666" cy="292"/>
            </a:xfrm>
            <a:custGeom>
              <a:avLst/>
              <a:gdLst>
                <a:gd name="T0" fmla="*/ 0 w 666"/>
                <a:gd name="T1" fmla="*/ 157 h 292"/>
                <a:gd name="T2" fmla="*/ 99 w 666"/>
                <a:gd name="T3" fmla="*/ 13 h 292"/>
                <a:gd name="T4" fmla="*/ 234 w 666"/>
                <a:gd name="T5" fmla="*/ 76 h 292"/>
                <a:gd name="T6" fmla="*/ 369 w 666"/>
                <a:gd name="T7" fmla="*/ 40 h 292"/>
                <a:gd name="T8" fmla="*/ 468 w 666"/>
                <a:gd name="T9" fmla="*/ 58 h 292"/>
                <a:gd name="T10" fmla="*/ 666 w 666"/>
                <a:gd name="T11" fmla="*/ 292 h 2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6"/>
                <a:gd name="T19" fmla="*/ 0 h 292"/>
                <a:gd name="T20" fmla="*/ 666 w 666"/>
                <a:gd name="T21" fmla="*/ 292 h 2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6" h="292">
                  <a:moveTo>
                    <a:pt x="0" y="157"/>
                  </a:moveTo>
                  <a:cubicBezTo>
                    <a:pt x="16" y="133"/>
                    <a:pt x="60" y="26"/>
                    <a:pt x="99" y="13"/>
                  </a:cubicBezTo>
                  <a:cubicBezTo>
                    <a:pt x="138" y="0"/>
                    <a:pt x="189" y="72"/>
                    <a:pt x="234" y="76"/>
                  </a:cubicBezTo>
                  <a:cubicBezTo>
                    <a:pt x="279" y="80"/>
                    <a:pt x="330" y="43"/>
                    <a:pt x="369" y="40"/>
                  </a:cubicBezTo>
                  <a:cubicBezTo>
                    <a:pt x="408" y="37"/>
                    <a:pt x="419" y="16"/>
                    <a:pt x="468" y="58"/>
                  </a:cubicBezTo>
                  <a:cubicBezTo>
                    <a:pt x="517" y="100"/>
                    <a:pt x="625" y="243"/>
                    <a:pt x="666" y="2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Freeform 212"/>
            <p:cNvSpPr>
              <a:spLocks/>
            </p:cNvSpPr>
            <p:nvPr/>
          </p:nvSpPr>
          <p:spPr bwMode="auto">
            <a:xfrm>
              <a:off x="3087" y="1456"/>
              <a:ext cx="567" cy="614"/>
            </a:xfrm>
            <a:custGeom>
              <a:avLst/>
              <a:gdLst>
                <a:gd name="T0" fmla="*/ 0 w 567"/>
                <a:gd name="T1" fmla="*/ 605 h 614"/>
                <a:gd name="T2" fmla="*/ 117 w 567"/>
                <a:gd name="T3" fmla="*/ 11 h 614"/>
                <a:gd name="T4" fmla="*/ 198 w 567"/>
                <a:gd name="T5" fmla="*/ 605 h 614"/>
                <a:gd name="T6" fmla="*/ 234 w 567"/>
                <a:gd name="T7" fmla="*/ 605 h 614"/>
                <a:gd name="T8" fmla="*/ 270 w 567"/>
                <a:gd name="T9" fmla="*/ 290 h 614"/>
                <a:gd name="T10" fmla="*/ 279 w 567"/>
                <a:gd name="T11" fmla="*/ 299 h 614"/>
                <a:gd name="T12" fmla="*/ 324 w 567"/>
                <a:gd name="T13" fmla="*/ 34 h 614"/>
                <a:gd name="T14" fmla="*/ 396 w 567"/>
                <a:gd name="T15" fmla="*/ 92 h 614"/>
                <a:gd name="T16" fmla="*/ 459 w 567"/>
                <a:gd name="T17" fmla="*/ 65 h 614"/>
                <a:gd name="T18" fmla="*/ 504 w 567"/>
                <a:gd name="T19" fmla="*/ 182 h 614"/>
                <a:gd name="T20" fmla="*/ 567 w 567"/>
                <a:gd name="T21" fmla="*/ 614 h 6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7"/>
                <a:gd name="T34" fmla="*/ 0 h 614"/>
                <a:gd name="T35" fmla="*/ 567 w 567"/>
                <a:gd name="T36" fmla="*/ 614 h 6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7" h="614">
                  <a:moveTo>
                    <a:pt x="0" y="605"/>
                  </a:moveTo>
                  <a:cubicBezTo>
                    <a:pt x="21" y="506"/>
                    <a:pt x="84" y="11"/>
                    <a:pt x="117" y="11"/>
                  </a:cubicBezTo>
                  <a:cubicBezTo>
                    <a:pt x="150" y="11"/>
                    <a:pt x="179" y="506"/>
                    <a:pt x="198" y="605"/>
                  </a:cubicBezTo>
                  <a:lnTo>
                    <a:pt x="234" y="605"/>
                  </a:lnTo>
                  <a:cubicBezTo>
                    <a:pt x="246" y="553"/>
                    <a:pt x="263" y="341"/>
                    <a:pt x="270" y="290"/>
                  </a:cubicBezTo>
                  <a:cubicBezTo>
                    <a:pt x="277" y="239"/>
                    <a:pt x="270" y="342"/>
                    <a:pt x="279" y="299"/>
                  </a:cubicBezTo>
                  <a:cubicBezTo>
                    <a:pt x="288" y="256"/>
                    <a:pt x="305" y="68"/>
                    <a:pt x="324" y="34"/>
                  </a:cubicBezTo>
                  <a:cubicBezTo>
                    <a:pt x="343" y="0"/>
                    <a:pt x="374" y="87"/>
                    <a:pt x="396" y="92"/>
                  </a:cubicBezTo>
                  <a:cubicBezTo>
                    <a:pt x="418" y="97"/>
                    <a:pt x="441" y="50"/>
                    <a:pt x="459" y="65"/>
                  </a:cubicBezTo>
                  <a:cubicBezTo>
                    <a:pt x="477" y="80"/>
                    <a:pt x="486" y="91"/>
                    <a:pt x="504" y="182"/>
                  </a:cubicBezTo>
                  <a:cubicBezTo>
                    <a:pt x="522" y="273"/>
                    <a:pt x="554" y="524"/>
                    <a:pt x="567" y="61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Freeform 213"/>
            <p:cNvSpPr>
              <a:spLocks/>
            </p:cNvSpPr>
            <p:nvPr/>
          </p:nvSpPr>
          <p:spPr bwMode="auto">
            <a:xfrm>
              <a:off x="2294" y="1260"/>
              <a:ext cx="62" cy="801"/>
            </a:xfrm>
            <a:custGeom>
              <a:avLst/>
              <a:gdLst>
                <a:gd name="T0" fmla="*/ 1 w 62"/>
                <a:gd name="T1" fmla="*/ 801 h 801"/>
                <a:gd name="T2" fmla="*/ 1 w 62"/>
                <a:gd name="T3" fmla="*/ 279 h 801"/>
                <a:gd name="T4" fmla="*/ 10 w 62"/>
                <a:gd name="T5" fmla="*/ 306 h 801"/>
                <a:gd name="T6" fmla="*/ 10 w 62"/>
                <a:gd name="T7" fmla="*/ 144 h 801"/>
                <a:gd name="T8" fmla="*/ 55 w 62"/>
                <a:gd name="T9" fmla="*/ 108 h 801"/>
                <a:gd name="T10" fmla="*/ 55 w 62"/>
                <a:gd name="T11" fmla="*/ 792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801"/>
                <a:gd name="T20" fmla="*/ 62 w 62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801">
                  <a:moveTo>
                    <a:pt x="1" y="801"/>
                  </a:moveTo>
                  <a:cubicBezTo>
                    <a:pt x="1" y="714"/>
                    <a:pt x="0" y="361"/>
                    <a:pt x="1" y="279"/>
                  </a:cubicBezTo>
                  <a:cubicBezTo>
                    <a:pt x="2" y="197"/>
                    <a:pt x="9" y="328"/>
                    <a:pt x="10" y="306"/>
                  </a:cubicBezTo>
                  <a:cubicBezTo>
                    <a:pt x="11" y="284"/>
                    <a:pt x="3" y="177"/>
                    <a:pt x="10" y="144"/>
                  </a:cubicBezTo>
                  <a:cubicBezTo>
                    <a:pt x="17" y="111"/>
                    <a:pt x="48" y="0"/>
                    <a:pt x="55" y="108"/>
                  </a:cubicBezTo>
                  <a:cubicBezTo>
                    <a:pt x="62" y="216"/>
                    <a:pt x="55" y="650"/>
                    <a:pt x="55" y="7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Freeform 214"/>
            <p:cNvSpPr>
              <a:spLocks/>
            </p:cNvSpPr>
            <p:nvPr/>
          </p:nvSpPr>
          <p:spPr bwMode="auto">
            <a:xfrm>
              <a:off x="2529" y="1377"/>
              <a:ext cx="198" cy="690"/>
            </a:xfrm>
            <a:custGeom>
              <a:avLst/>
              <a:gdLst>
                <a:gd name="T0" fmla="*/ 0 w 198"/>
                <a:gd name="T1" fmla="*/ 684 h 690"/>
                <a:gd name="T2" fmla="*/ 9 w 198"/>
                <a:gd name="T3" fmla="*/ 144 h 690"/>
                <a:gd name="T4" fmla="*/ 18 w 198"/>
                <a:gd name="T5" fmla="*/ 252 h 690"/>
                <a:gd name="T6" fmla="*/ 36 w 198"/>
                <a:gd name="T7" fmla="*/ 72 h 690"/>
                <a:gd name="T8" fmla="*/ 72 w 198"/>
                <a:gd name="T9" fmla="*/ 684 h 690"/>
                <a:gd name="T10" fmla="*/ 90 w 198"/>
                <a:gd name="T11" fmla="*/ 108 h 690"/>
                <a:gd name="T12" fmla="*/ 81 w 198"/>
                <a:gd name="T13" fmla="*/ 207 h 690"/>
                <a:gd name="T14" fmla="*/ 99 w 198"/>
                <a:gd name="T15" fmla="*/ 108 h 690"/>
                <a:gd name="T16" fmla="*/ 144 w 198"/>
                <a:gd name="T17" fmla="*/ 684 h 690"/>
                <a:gd name="T18" fmla="*/ 162 w 198"/>
                <a:gd name="T19" fmla="*/ 113 h 690"/>
                <a:gd name="T20" fmla="*/ 198 w 198"/>
                <a:gd name="T21" fmla="*/ 675 h 69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690"/>
                <a:gd name="T35" fmla="*/ 198 w 198"/>
                <a:gd name="T36" fmla="*/ 690 h 69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690">
                  <a:moveTo>
                    <a:pt x="0" y="684"/>
                  </a:moveTo>
                  <a:cubicBezTo>
                    <a:pt x="1" y="594"/>
                    <a:pt x="6" y="216"/>
                    <a:pt x="9" y="144"/>
                  </a:cubicBezTo>
                  <a:cubicBezTo>
                    <a:pt x="12" y="72"/>
                    <a:pt x="14" y="264"/>
                    <a:pt x="18" y="252"/>
                  </a:cubicBezTo>
                  <a:cubicBezTo>
                    <a:pt x="22" y="240"/>
                    <a:pt x="27" y="0"/>
                    <a:pt x="36" y="72"/>
                  </a:cubicBezTo>
                  <a:cubicBezTo>
                    <a:pt x="45" y="144"/>
                    <a:pt x="63" y="678"/>
                    <a:pt x="72" y="684"/>
                  </a:cubicBezTo>
                  <a:cubicBezTo>
                    <a:pt x="81" y="690"/>
                    <a:pt x="89" y="187"/>
                    <a:pt x="90" y="108"/>
                  </a:cubicBezTo>
                  <a:cubicBezTo>
                    <a:pt x="91" y="29"/>
                    <a:pt x="80" y="207"/>
                    <a:pt x="81" y="207"/>
                  </a:cubicBezTo>
                  <a:cubicBezTo>
                    <a:pt x="82" y="207"/>
                    <a:pt x="89" y="29"/>
                    <a:pt x="99" y="108"/>
                  </a:cubicBezTo>
                  <a:cubicBezTo>
                    <a:pt x="109" y="187"/>
                    <a:pt x="134" y="683"/>
                    <a:pt x="144" y="684"/>
                  </a:cubicBezTo>
                  <a:cubicBezTo>
                    <a:pt x="154" y="685"/>
                    <a:pt x="153" y="114"/>
                    <a:pt x="162" y="113"/>
                  </a:cubicBezTo>
                  <a:cubicBezTo>
                    <a:pt x="171" y="112"/>
                    <a:pt x="191" y="558"/>
                    <a:pt x="198" y="67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Freeform 215"/>
            <p:cNvSpPr>
              <a:spLocks/>
            </p:cNvSpPr>
            <p:nvPr/>
          </p:nvSpPr>
          <p:spPr bwMode="auto">
            <a:xfrm>
              <a:off x="4224" y="2484"/>
              <a:ext cx="306" cy="555"/>
            </a:xfrm>
            <a:custGeom>
              <a:avLst/>
              <a:gdLst>
                <a:gd name="T0" fmla="*/ 0 w 306"/>
                <a:gd name="T1" fmla="*/ 555 h 555"/>
                <a:gd name="T2" fmla="*/ 51 w 306"/>
                <a:gd name="T3" fmla="*/ 99 h 555"/>
                <a:gd name="T4" fmla="*/ 132 w 306"/>
                <a:gd name="T5" fmla="*/ 0 h 555"/>
                <a:gd name="T6" fmla="*/ 222 w 306"/>
                <a:gd name="T7" fmla="*/ 99 h 555"/>
                <a:gd name="T8" fmla="*/ 306 w 306"/>
                <a:gd name="T9" fmla="*/ 546 h 5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555"/>
                <a:gd name="T17" fmla="*/ 306 w 306"/>
                <a:gd name="T18" fmla="*/ 555 h 5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555">
                  <a:moveTo>
                    <a:pt x="0" y="555"/>
                  </a:moveTo>
                  <a:cubicBezTo>
                    <a:pt x="8" y="479"/>
                    <a:pt x="29" y="191"/>
                    <a:pt x="51" y="99"/>
                  </a:cubicBezTo>
                  <a:cubicBezTo>
                    <a:pt x="73" y="7"/>
                    <a:pt x="104" y="0"/>
                    <a:pt x="132" y="0"/>
                  </a:cubicBezTo>
                  <a:cubicBezTo>
                    <a:pt x="160" y="0"/>
                    <a:pt x="193" y="8"/>
                    <a:pt x="222" y="99"/>
                  </a:cubicBezTo>
                  <a:cubicBezTo>
                    <a:pt x="251" y="190"/>
                    <a:pt x="289" y="453"/>
                    <a:pt x="306" y="54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Freeform 216"/>
            <p:cNvSpPr>
              <a:spLocks/>
            </p:cNvSpPr>
            <p:nvPr/>
          </p:nvSpPr>
          <p:spPr bwMode="auto">
            <a:xfrm>
              <a:off x="2544" y="3456"/>
              <a:ext cx="192" cy="540"/>
            </a:xfrm>
            <a:custGeom>
              <a:avLst/>
              <a:gdLst>
                <a:gd name="T0" fmla="*/ 3 w 192"/>
                <a:gd name="T1" fmla="*/ 531 h 540"/>
                <a:gd name="T2" fmla="*/ 0 w 192"/>
                <a:gd name="T3" fmla="*/ 0 h 540"/>
                <a:gd name="T4" fmla="*/ 189 w 192"/>
                <a:gd name="T5" fmla="*/ 0 h 540"/>
                <a:gd name="T6" fmla="*/ 192 w 192"/>
                <a:gd name="T7" fmla="*/ 540 h 5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40"/>
                <a:gd name="T14" fmla="*/ 192 w 192"/>
                <a:gd name="T15" fmla="*/ 540 h 5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40">
                  <a:moveTo>
                    <a:pt x="3" y="531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92" y="54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Freeform 217"/>
            <p:cNvSpPr>
              <a:spLocks/>
            </p:cNvSpPr>
            <p:nvPr/>
          </p:nvSpPr>
          <p:spPr bwMode="auto">
            <a:xfrm>
              <a:off x="3402" y="3456"/>
              <a:ext cx="195" cy="522"/>
            </a:xfrm>
            <a:custGeom>
              <a:avLst/>
              <a:gdLst>
                <a:gd name="T0" fmla="*/ 0 w 195"/>
                <a:gd name="T1" fmla="*/ 522 h 522"/>
                <a:gd name="T2" fmla="*/ 6 w 195"/>
                <a:gd name="T3" fmla="*/ 0 h 522"/>
                <a:gd name="T4" fmla="*/ 195 w 195"/>
                <a:gd name="T5" fmla="*/ 0 h 522"/>
                <a:gd name="T6" fmla="*/ 189 w 195"/>
                <a:gd name="T7" fmla="*/ 522 h 5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5"/>
                <a:gd name="T13" fmla="*/ 0 h 522"/>
                <a:gd name="T14" fmla="*/ 195 w 195"/>
                <a:gd name="T15" fmla="*/ 522 h 5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5" h="522">
                  <a:moveTo>
                    <a:pt x="0" y="522"/>
                  </a:moveTo>
                  <a:lnTo>
                    <a:pt x="6" y="0"/>
                  </a:lnTo>
                  <a:lnTo>
                    <a:pt x="195" y="0"/>
                  </a:lnTo>
                  <a:lnTo>
                    <a:pt x="189" y="52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Freeform 218"/>
            <p:cNvSpPr>
              <a:spLocks/>
            </p:cNvSpPr>
            <p:nvPr/>
          </p:nvSpPr>
          <p:spPr bwMode="auto">
            <a:xfrm>
              <a:off x="4032" y="3339"/>
              <a:ext cx="45" cy="648"/>
            </a:xfrm>
            <a:custGeom>
              <a:avLst/>
              <a:gdLst>
                <a:gd name="T0" fmla="*/ 0 w 45"/>
                <a:gd name="T1" fmla="*/ 648 h 648"/>
                <a:gd name="T2" fmla="*/ 0 w 45"/>
                <a:gd name="T3" fmla="*/ 0 h 648"/>
                <a:gd name="T4" fmla="*/ 45 w 45"/>
                <a:gd name="T5" fmla="*/ 0 h 648"/>
                <a:gd name="T6" fmla="*/ 45 w 45"/>
                <a:gd name="T7" fmla="*/ 648 h 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648"/>
                <a:gd name="T14" fmla="*/ 45 w 45"/>
                <a:gd name="T15" fmla="*/ 648 h 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648">
                  <a:moveTo>
                    <a:pt x="0" y="648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45" y="64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Freeform 219"/>
            <p:cNvSpPr>
              <a:spLocks/>
            </p:cNvSpPr>
            <p:nvPr/>
          </p:nvSpPr>
          <p:spPr bwMode="auto">
            <a:xfrm>
              <a:off x="2304" y="3336"/>
              <a:ext cx="45" cy="648"/>
            </a:xfrm>
            <a:custGeom>
              <a:avLst/>
              <a:gdLst>
                <a:gd name="T0" fmla="*/ 0 w 45"/>
                <a:gd name="T1" fmla="*/ 648 h 648"/>
                <a:gd name="T2" fmla="*/ 0 w 45"/>
                <a:gd name="T3" fmla="*/ 0 h 648"/>
                <a:gd name="T4" fmla="*/ 45 w 45"/>
                <a:gd name="T5" fmla="*/ 0 h 648"/>
                <a:gd name="T6" fmla="*/ 45 w 45"/>
                <a:gd name="T7" fmla="*/ 648 h 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648"/>
                <a:gd name="T14" fmla="*/ 45 w 45"/>
                <a:gd name="T15" fmla="*/ 648 h 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648">
                  <a:moveTo>
                    <a:pt x="0" y="648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45" y="64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Freeform 220"/>
            <p:cNvSpPr>
              <a:spLocks/>
            </p:cNvSpPr>
            <p:nvPr/>
          </p:nvSpPr>
          <p:spPr bwMode="auto">
            <a:xfrm>
              <a:off x="3168" y="3336"/>
              <a:ext cx="45" cy="648"/>
            </a:xfrm>
            <a:custGeom>
              <a:avLst/>
              <a:gdLst>
                <a:gd name="T0" fmla="*/ 0 w 45"/>
                <a:gd name="T1" fmla="*/ 648 h 648"/>
                <a:gd name="T2" fmla="*/ 0 w 45"/>
                <a:gd name="T3" fmla="*/ 0 h 648"/>
                <a:gd name="T4" fmla="*/ 45 w 45"/>
                <a:gd name="T5" fmla="*/ 0 h 648"/>
                <a:gd name="T6" fmla="*/ 45 w 45"/>
                <a:gd name="T7" fmla="*/ 648 h 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648"/>
                <a:gd name="T14" fmla="*/ 45 w 45"/>
                <a:gd name="T15" fmla="*/ 648 h 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648">
                  <a:moveTo>
                    <a:pt x="0" y="648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45" y="64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Freeform 221"/>
            <p:cNvSpPr>
              <a:spLocks/>
            </p:cNvSpPr>
            <p:nvPr/>
          </p:nvSpPr>
          <p:spPr bwMode="auto">
            <a:xfrm>
              <a:off x="3942" y="2430"/>
              <a:ext cx="207" cy="594"/>
            </a:xfrm>
            <a:custGeom>
              <a:avLst/>
              <a:gdLst>
                <a:gd name="T0" fmla="*/ 0 w 207"/>
                <a:gd name="T1" fmla="*/ 594 h 594"/>
                <a:gd name="T2" fmla="*/ 108 w 207"/>
                <a:gd name="T3" fmla="*/ 0 h 594"/>
                <a:gd name="T4" fmla="*/ 207 w 207"/>
                <a:gd name="T5" fmla="*/ 594 h 594"/>
                <a:gd name="T6" fmla="*/ 0 60000 65536"/>
                <a:gd name="T7" fmla="*/ 0 60000 65536"/>
                <a:gd name="T8" fmla="*/ 0 60000 65536"/>
                <a:gd name="T9" fmla="*/ 0 w 207"/>
                <a:gd name="T10" fmla="*/ 0 h 594"/>
                <a:gd name="T11" fmla="*/ 207 w 207"/>
                <a:gd name="T12" fmla="*/ 594 h 5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" h="594">
                  <a:moveTo>
                    <a:pt x="0" y="594"/>
                  </a:moveTo>
                  <a:cubicBezTo>
                    <a:pt x="18" y="495"/>
                    <a:pt x="74" y="0"/>
                    <a:pt x="108" y="0"/>
                  </a:cubicBezTo>
                  <a:cubicBezTo>
                    <a:pt x="142" y="0"/>
                    <a:pt x="186" y="470"/>
                    <a:pt x="207" y="59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Freeform 222"/>
            <p:cNvSpPr>
              <a:spLocks/>
            </p:cNvSpPr>
            <p:nvPr/>
          </p:nvSpPr>
          <p:spPr bwMode="auto">
            <a:xfrm>
              <a:off x="3395" y="2418"/>
              <a:ext cx="205" cy="606"/>
            </a:xfrm>
            <a:custGeom>
              <a:avLst/>
              <a:gdLst>
                <a:gd name="T0" fmla="*/ 25 w 205"/>
                <a:gd name="T1" fmla="*/ 597 h 606"/>
                <a:gd name="T2" fmla="*/ 16 w 205"/>
                <a:gd name="T3" fmla="*/ 138 h 606"/>
                <a:gd name="T4" fmla="*/ 70 w 205"/>
                <a:gd name="T5" fmla="*/ 57 h 606"/>
                <a:gd name="T6" fmla="*/ 43 w 205"/>
                <a:gd name="T7" fmla="*/ 84 h 606"/>
                <a:gd name="T8" fmla="*/ 7 w 205"/>
                <a:gd name="T9" fmla="*/ 138 h 606"/>
                <a:gd name="T10" fmla="*/ 88 w 205"/>
                <a:gd name="T11" fmla="*/ 57 h 606"/>
                <a:gd name="T12" fmla="*/ 97 w 205"/>
                <a:gd name="T13" fmla="*/ 120 h 606"/>
                <a:gd name="T14" fmla="*/ 115 w 205"/>
                <a:gd name="T15" fmla="*/ 48 h 606"/>
                <a:gd name="T16" fmla="*/ 133 w 205"/>
                <a:gd name="T17" fmla="*/ 57 h 606"/>
                <a:gd name="T18" fmla="*/ 151 w 205"/>
                <a:gd name="T19" fmla="*/ 138 h 606"/>
                <a:gd name="T20" fmla="*/ 160 w 205"/>
                <a:gd name="T21" fmla="*/ 93 h 606"/>
                <a:gd name="T22" fmla="*/ 178 w 205"/>
                <a:gd name="T23" fmla="*/ 48 h 606"/>
                <a:gd name="T24" fmla="*/ 187 w 205"/>
                <a:gd name="T25" fmla="*/ 93 h 606"/>
                <a:gd name="T26" fmla="*/ 205 w 205"/>
                <a:gd name="T27" fmla="*/ 606 h 6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5"/>
                <a:gd name="T43" fmla="*/ 0 h 606"/>
                <a:gd name="T44" fmla="*/ 205 w 205"/>
                <a:gd name="T45" fmla="*/ 606 h 60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5" h="606">
                  <a:moveTo>
                    <a:pt x="25" y="597"/>
                  </a:moveTo>
                  <a:cubicBezTo>
                    <a:pt x="24" y="521"/>
                    <a:pt x="8" y="228"/>
                    <a:pt x="16" y="138"/>
                  </a:cubicBezTo>
                  <a:cubicBezTo>
                    <a:pt x="24" y="48"/>
                    <a:pt x="65" y="66"/>
                    <a:pt x="70" y="57"/>
                  </a:cubicBezTo>
                  <a:cubicBezTo>
                    <a:pt x="75" y="48"/>
                    <a:pt x="53" y="70"/>
                    <a:pt x="43" y="84"/>
                  </a:cubicBezTo>
                  <a:cubicBezTo>
                    <a:pt x="33" y="98"/>
                    <a:pt x="0" y="142"/>
                    <a:pt x="7" y="138"/>
                  </a:cubicBezTo>
                  <a:cubicBezTo>
                    <a:pt x="14" y="134"/>
                    <a:pt x="73" y="60"/>
                    <a:pt x="88" y="57"/>
                  </a:cubicBezTo>
                  <a:cubicBezTo>
                    <a:pt x="103" y="54"/>
                    <a:pt x="93" y="121"/>
                    <a:pt x="97" y="120"/>
                  </a:cubicBezTo>
                  <a:cubicBezTo>
                    <a:pt x="101" y="119"/>
                    <a:pt x="109" y="58"/>
                    <a:pt x="115" y="48"/>
                  </a:cubicBezTo>
                  <a:cubicBezTo>
                    <a:pt x="121" y="38"/>
                    <a:pt x="127" y="42"/>
                    <a:pt x="133" y="57"/>
                  </a:cubicBezTo>
                  <a:cubicBezTo>
                    <a:pt x="139" y="72"/>
                    <a:pt x="147" y="132"/>
                    <a:pt x="151" y="138"/>
                  </a:cubicBezTo>
                  <a:cubicBezTo>
                    <a:pt x="155" y="144"/>
                    <a:pt x="155" y="108"/>
                    <a:pt x="160" y="93"/>
                  </a:cubicBezTo>
                  <a:cubicBezTo>
                    <a:pt x="165" y="78"/>
                    <a:pt x="174" y="48"/>
                    <a:pt x="178" y="48"/>
                  </a:cubicBezTo>
                  <a:cubicBezTo>
                    <a:pt x="182" y="48"/>
                    <a:pt x="183" y="0"/>
                    <a:pt x="187" y="93"/>
                  </a:cubicBezTo>
                  <a:cubicBezTo>
                    <a:pt x="191" y="186"/>
                    <a:pt x="201" y="499"/>
                    <a:pt x="205" y="60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Freeform 223"/>
            <p:cNvSpPr>
              <a:spLocks/>
            </p:cNvSpPr>
            <p:nvPr/>
          </p:nvSpPr>
          <p:spPr bwMode="auto">
            <a:xfrm>
              <a:off x="3140" y="2360"/>
              <a:ext cx="73" cy="664"/>
            </a:xfrm>
            <a:custGeom>
              <a:avLst/>
              <a:gdLst>
                <a:gd name="T0" fmla="*/ 10 w 73"/>
                <a:gd name="T1" fmla="*/ 664 h 664"/>
                <a:gd name="T2" fmla="*/ 1 w 73"/>
                <a:gd name="T3" fmla="*/ 160 h 664"/>
                <a:gd name="T4" fmla="*/ 19 w 73"/>
                <a:gd name="T5" fmla="*/ 25 h 664"/>
                <a:gd name="T6" fmla="*/ 55 w 73"/>
                <a:gd name="T7" fmla="*/ 106 h 664"/>
                <a:gd name="T8" fmla="*/ 73 w 73"/>
                <a:gd name="T9" fmla="*/ 664 h 6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664"/>
                <a:gd name="T17" fmla="*/ 73 w 73"/>
                <a:gd name="T18" fmla="*/ 664 h 6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664">
                  <a:moveTo>
                    <a:pt x="10" y="664"/>
                  </a:moveTo>
                  <a:cubicBezTo>
                    <a:pt x="8" y="580"/>
                    <a:pt x="0" y="266"/>
                    <a:pt x="1" y="160"/>
                  </a:cubicBezTo>
                  <a:cubicBezTo>
                    <a:pt x="2" y="54"/>
                    <a:pt x="10" y="34"/>
                    <a:pt x="19" y="25"/>
                  </a:cubicBezTo>
                  <a:cubicBezTo>
                    <a:pt x="28" y="16"/>
                    <a:pt x="46" y="0"/>
                    <a:pt x="55" y="106"/>
                  </a:cubicBezTo>
                  <a:cubicBezTo>
                    <a:pt x="64" y="212"/>
                    <a:pt x="69" y="548"/>
                    <a:pt x="73" y="6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41" name="Group 224"/>
            <p:cNvGrpSpPr>
              <a:grpSpLocks/>
            </p:cNvGrpSpPr>
            <p:nvPr/>
          </p:nvGrpSpPr>
          <p:grpSpPr bwMode="auto">
            <a:xfrm>
              <a:off x="2544" y="2352"/>
              <a:ext cx="201" cy="664"/>
              <a:chOff x="528" y="2880"/>
              <a:chExt cx="201" cy="664"/>
            </a:xfrm>
          </p:grpSpPr>
          <p:sp>
            <p:nvSpPr>
              <p:cNvPr id="17443" name="Freeform 225"/>
              <p:cNvSpPr>
                <a:spLocks/>
              </p:cNvSpPr>
              <p:nvPr/>
            </p:nvSpPr>
            <p:spPr bwMode="auto">
              <a:xfrm>
                <a:off x="624" y="2976"/>
                <a:ext cx="90" cy="136"/>
              </a:xfrm>
              <a:custGeom>
                <a:avLst/>
                <a:gdLst>
                  <a:gd name="T0" fmla="*/ 0 w 90"/>
                  <a:gd name="T1" fmla="*/ 135 h 136"/>
                  <a:gd name="T2" fmla="*/ 27 w 90"/>
                  <a:gd name="T3" fmla="*/ 9 h 136"/>
                  <a:gd name="T4" fmla="*/ 54 w 90"/>
                  <a:gd name="T5" fmla="*/ 135 h 136"/>
                  <a:gd name="T6" fmla="*/ 76 w 90"/>
                  <a:gd name="T7" fmla="*/ 1 h 136"/>
                  <a:gd name="T8" fmla="*/ 90 w 90"/>
                  <a:gd name="T9" fmla="*/ 126 h 1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36"/>
                  <a:gd name="T17" fmla="*/ 90 w 90"/>
                  <a:gd name="T18" fmla="*/ 136 h 1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36">
                    <a:moveTo>
                      <a:pt x="0" y="135"/>
                    </a:moveTo>
                    <a:cubicBezTo>
                      <a:pt x="6" y="114"/>
                      <a:pt x="18" y="9"/>
                      <a:pt x="27" y="9"/>
                    </a:cubicBezTo>
                    <a:cubicBezTo>
                      <a:pt x="36" y="9"/>
                      <a:pt x="46" y="136"/>
                      <a:pt x="54" y="135"/>
                    </a:cubicBezTo>
                    <a:cubicBezTo>
                      <a:pt x="62" y="134"/>
                      <a:pt x="70" y="2"/>
                      <a:pt x="76" y="1"/>
                    </a:cubicBezTo>
                    <a:cubicBezTo>
                      <a:pt x="82" y="0"/>
                      <a:pt x="87" y="100"/>
                      <a:pt x="90" y="12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4" name="Freeform 226"/>
              <p:cNvSpPr>
                <a:spLocks/>
              </p:cNvSpPr>
              <p:nvPr/>
            </p:nvSpPr>
            <p:spPr bwMode="auto">
              <a:xfrm>
                <a:off x="528" y="2880"/>
                <a:ext cx="201" cy="664"/>
              </a:xfrm>
              <a:custGeom>
                <a:avLst/>
                <a:gdLst>
                  <a:gd name="T0" fmla="*/ 0 w 201"/>
                  <a:gd name="T1" fmla="*/ 664 h 664"/>
                  <a:gd name="T2" fmla="*/ 9 w 201"/>
                  <a:gd name="T3" fmla="*/ 124 h 664"/>
                  <a:gd name="T4" fmla="*/ 18 w 201"/>
                  <a:gd name="T5" fmla="*/ 268 h 664"/>
                  <a:gd name="T6" fmla="*/ 81 w 201"/>
                  <a:gd name="T7" fmla="*/ 79 h 664"/>
                  <a:gd name="T8" fmla="*/ 54 w 201"/>
                  <a:gd name="T9" fmla="*/ 277 h 664"/>
                  <a:gd name="T10" fmla="*/ 81 w 201"/>
                  <a:gd name="T11" fmla="*/ 88 h 664"/>
                  <a:gd name="T12" fmla="*/ 93 w 201"/>
                  <a:gd name="T13" fmla="*/ 243 h 664"/>
                  <a:gd name="T14" fmla="*/ 108 w 201"/>
                  <a:gd name="T15" fmla="*/ 70 h 664"/>
                  <a:gd name="T16" fmla="*/ 135 w 201"/>
                  <a:gd name="T17" fmla="*/ 268 h 664"/>
                  <a:gd name="T18" fmla="*/ 189 w 201"/>
                  <a:gd name="T19" fmla="*/ 124 h 664"/>
                  <a:gd name="T20" fmla="*/ 198 w 201"/>
                  <a:gd name="T21" fmla="*/ 88 h 664"/>
                  <a:gd name="T22" fmla="*/ 171 w 201"/>
                  <a:gd name="T23" fmla="*/ 286 h 664"/>
                  <a:gd name="T24" fmla="*/ 189 w 201"/>
                  <a:gd name="T25" fmla="*/ 124 h 664"/>
                  <a:gd name="T26" fmla="*/ 192 w 201"/>
                  <a:gd name="T27" fmla="*/ 90 h 664"/>
                  <a:gd name="T28" fmla="*/ 189 w 201"/>
                  <a:gd name="T29" fmla="*/ 664 h 66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01"/>
                  <a:gd name="T46" fmla="*/ 0 h 664"/>
                  <a:gd name="T47" fmla="*/ 201 w 201"/>
                  <a:gd name="T48" fmla="*/ 664 h 66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01" h="664">
                    <a:moveTo>
                      <a:pt x="0" y="664"/>
                    </a:moveTo>
                    <a:cubicBezTo>
                      <a:pt x="1" y="574"/>
                      <a:pt x="6" y="190"/>
                      <a:pt x="9" y="124"/>
                    </a:cubicBezTo>
                    <a:cubicBezTo>
                      <a:pt x="12" y="58"/>
                      <a:pt x="6" y="276"/>
                      <a:pt x="18" y="268"/>
                    </a:cubicBezTo>
                    <a:cubicBezTo>
                      <a:pt x="30" y="260"/>
                      <a:pt x="75" y="78"/>
                      <a:pt x="81" y="79"/>
                    </a:cubicBezTo>
                    <a:cubicBezTo>
                      <a:pt x="87" y="80"/>
                      <a:pt x="54" y="276"/>
                      <a:pt x="54" y="277"/>
                    </a:cubicBezTo>
                    <a:cubicBezTo>
                      <a:pt x="54" y="278"/>
                      <a:pt x="74" y="94"/>
                      <a:pt x="81" y="88"/>
                    </a:cubicBezTo>
                    <a:cubicBezTo>
                      <a:pt x="88" y="82"/>
                      <a:pt x="89" y="246"/>
                      <a:pt x="93" y="243"/>
                    </a:cubicBezTo>
                    <a:cubicBezTo>
                      <a:pt x="97" y="240"/>
                      <a:pt x="101" y="66"/>
                      <a:pt x="108" y="70"/>
                    </a:cubicBezTo>
                    <a:cubicBezTo>
                      <a:pt x="115" y="74"/>
                      <a:pt x="121" y="259"/>
                      <a:pt x="135" y="268"/>
                    </a:cubicBezTo>
                    <a:cubicBezTo>
                      <a:pt x="149" y="277"/>
                      <a:pt x="179" y="154"/>
                      <a:pt x="189" y="124"/>
                    </a:cubicBezTo>
                    <a:cubicBezTo>
                      <a:pt x="199" y="94"/>
                      <a:pt x="201" y="61"/>
                      <a:pt x="198" y="88"/>
                    </a:cubicBezTo>
                    <a:cubicBezTo>
                      <a:pt x="195" y="115"/>
                      <a:pt x="172" y="280"/>
                      <a:pt x="171" y="286"/>
                    </a:cubicBezTo>
                    <a:cubicBezTo>
                      <a:pt x="170" y="292"/>
                      <a:pt x="186" y="157"/>
                      <a:pt x="189" y="124"/>
                    </a:cubicBezTo>
                    <a:cubicBezTo>
                      <a:pt x="192" y="91"/>
                      <a:pt x="192" y="0"/>
                      <a:pt x="192" y="90"/>
                    </a:cubicBezTo>
                    <a:cubicBezTo>
                      <a:pt x="192" y="180"/>
                      <a:pt x="190" y="545"/>
                      <a:pt x="189" y="66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42" name="Freeform 227"/>
            <p:cNvSpPr>
              <a:spLocks/>
            </p:cNvSpPr>
            <p:nvPr/>
          </p:nvSpPr>
          <p:spPr bwMode="auto">
            <a:xfrm>
              <a:off x="2289" y="2360"/>
              <a:ext cx="63" cy="664"/>
            </a:xfrm>
            <a:custGeom>
              <a:avLst/>
              <a:gdLst>
                <a:gd name="T0" fmla="*/ 0 w 63"/>
                <a:gd name="T1" fmla="*/ 664 h 664"/>
                <a:gd name="T2" fmla="*/ 6 w 63"/>
                <a:gd name="T3" fmla="*/ 187 h 664"/>
                <a:gd name="T4" fmla="*/ 15 w 63"/>
                <a:gd name="T5" fmla="*/ 43 h 664"/>
                <a:gd name="T6" fmla="*/ 24 w 63"/>
                <a:gd name="T7" fmla="*/ 70 h 664"/>
                <a:gd name="T8" fmla="*/ 15 w 63"/>
                <a:gd name="T9" fmla="*/ 124 h 664"/>
                <a:gd name="T10" fmla="*/ 33 w 63"/>
                <a:gd name="T11" fmla="*/ 25 h 664"/>
                <a:gd name="T12" fmla="*/ 45 w 63"/>
                <a:gd name="T13" fmla="*/ 106 h 664"/>
                <a:gd name="T14" fmla="*/ 63 w 63"/>
                <a:gd name="T15" fmla="*/ 664 h 6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3"/>
                <a:gd name="T25" fmla="*/ 0 h 664"/>
                <a:gd name="T26" fmla="*/ 63 w 63"/>
                <a:gd name="T27" fmla="*/ 664 h 6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3" h="664">
                  <a:moveTo>
                    <a:pt x="0" y="664"/>
                  </a:moveTo>
                  <a:cubicBezTo>
                    <a:pt x="1" y="585"/>
                    <a:pt x="4" y="290"/>
                    <a:pt x="6" y="187"/>
                  </a:cubicBezTo>
                  <a:cubicBezTo>
                    <a:pt x="8" y="84"/>
                    <a:pt x="12" y="62"/>
                    <a:pt x="15" y="43"/>
                  </a:cubicBezTo>
                  <a:cubicBezTo>
                    <a:pt x="18" y="24"/>
                    <a:pt x="24" y="57"/>
                    <a:pt x="24" y="70"/>
                  </a:cubicBezTo>
                  <a:cubicBezTo>
                    <a:pt x="24" y="83"/>
                    <a:pt x="14" y="131"/>
                    <a:pt x="15" y="124"/>
                  </a:cubicBezTo>
                  <a:cubicBezTo>
                    <a:pt x="16" y="117"/>
                    <a:pt x="28" y="28"/>
                    <a:pt x="33" y="25"/>
                  </a:cubicBezTo>
                  <a:cubicBezTo>
                    <a:pt x="38" y="22"/>
                    <a:pt x="40" y="0"/>
                    <a:pt x="45" y="106"/>
                  </a:cubicBezTo>
                  <a:cubicBezTo>
                    <a:pt x="50" y="212"/>
                    <a:pt x="59" y="548"/>
                    <a:pt x="63" y="6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3660" y="1101975"/>
            <a:ext cx="1584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000066"/>
                </a:solidFill>
                <a:latin typeface="Times New Roman" pitchFamily="18" charset="0"/>
              </a:rPr>
              <a:t>用</a:t>
            </a:r>
            <a:r>
              <a:rPr kumimoji="1" lang="en-US" altLang="zh-CN" sz="2400" dirty="0" err="1" smtClean="0">
                <a:solidFill>
                  <a:srgbClr val="000066"/>
                </a:solidFill>
                <a:latin typeface="Times New Roman" pitchFamily="18" charset="0"/>
              </a:rPr>
              <a:t>Parzen</a:t>
            </a:r>
            <a:r>
              <a:rPr kumimoji="1" lang="zh-CN" altLang="en-US" sz="2400" dirty="0" smtClean="0">
                <a:solidFill>
                  <a:srgbClr val="000066"/>
                </a:solidFill>
                <a:latin typeface="Times New Roman" pitchFamily="18" charset="0"/>
              </a:rPr>
              <a:t>     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</a:rPr>
              <a:t>窗法估计两个均匀分布的</a:t>
            </a:r>
            <a:r>
              <a:rPr kumimoji="1" lang="zh-CN" altLang="en-US" sz="2400" dirty="0" smtClean="0">
                <a:solidFill>
                  <a:srgbClr val="000066"/>
                </a:solidFill>
                <a:latin typeface="Times New Roman" pitchFamily="18" charset="0"/>
              </a:rPr>
              <a:t>实验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24907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N=1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 ∞时的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估计如图所示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①当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实际是窗函数。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②当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N=256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0.25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曲线起伏大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曲线起伏减小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曲线平坦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③当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N→∞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曲线较好。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38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b="1" dirty="0" err="1" smtClean="0">
                <a:solidFill>
                  <a:schemeClr val="tx1"/>
                </a:solidFill>
              </a:rPr>
              <a:t>Parzen</a:t>
            </a:r>
            <a:r>
              <a:rPr lang="zh-CN" altLang="en-US" b="1" dirty="0" smtClean="0">
                <a:solidFill>
                  <a:schemeClr val="tx1"/>
                </a:solidFill>
              </a:rPr>
              <a:t>窗估计</a:t>
            </a: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628775"/>
            <a:ext cx="8540750" cy="467995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0000FF"/>
                </a:solidFill>
              </a:rPr>
              <a:t>优点</a:t>
            </a:r>
          </a:p>
          <a:p>
            <a:pPr lvl="1" eaLnBrk="1" hangingPunct="1"/>
            <a:r>
              <a:rPr lang="zh-CN" altLang="en-US" sz="2400" b="1" dirty="0" smtClean="0"/>
              <a:t>由前面的例子可以看出， </a:t>
            </a:r>
            <a:r>
              <a:rPr lang="en-US" altLang="zh-CN" sz="2400" b="1" dirty="0" err="1" smtClean="0"/>
              <a:t>Parzen</a:t>
            </a:r>
            <a:r>
              <a:rPr lang="zh-CN" altLang="en-US" sz="2400" b="1" dirty="0" smtClean="0"/>
              <a:t>窗估计的优点是应用的普遍性。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对规则分布，非规则分布，单锋或多峰分布都可用此法进行密度估计。</a:t>
            </a:r>
          </a:p>
          <a:p>
            <a:pPr lvl="1" eaLnBrk="1" hangingPunct="1"/>
            <a:r>
              <a:rPr lang="zh-CN" altLang="en-US" sz="2400" b="1" dirty="0" smtClean="0"/>
              <a:t>可以获得较为光滑且分辨率较高的密度估计，实现了光滑性和分辨率之间的一个较好平衡。</a:t>
            </a:r>
          </a:p>
          <a:p>
            <a:pPr eaLnBrk="1" hangingPunct="1"/>
            <a:r>
              <a:rPr lang="zh-CN" altLang="en-US" sz="2800" b="1" dirty="0" smtClean="0">
                <a:solidFill>
                  <a:srgbClr val="0000FF"/>
                </a:solidFill>
              </a:rPr>
              <a:t>缺点</a:t>
            </a:r>
          </a:p>
          <a:p>
            <a:pPr lvl="1" eaLnBrk="1" hangingPunct="1"/>
            <a:r>
              <a:rPr lang="zh-CN" altLang="en-US" sz="2400" b="1" dirty="0" smtClean="0"/>
              <a:t>要求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样本足够多</a:t>
            </a:r>
            <a:r>
              <a:rPr lang="zh-CN" altLang="en-US" sz="2400" b="1" dirty="0" smtClean="0"/>
              <a:t>，才能有较好的估计。因此使计算量，存储量增大。</a:t>
            </a:r>
          </a:p>
          <a:p>
            <a:pPr lvl="1" eaLnBrk="1" hangingPunct="1"/>
            <a:r>
              <a:rPr lang="zh-CN" altLang="en-US" sz="2400" b="1" dirty="0" smtClean="0">
                <a:solidFill>
                  <a:srgbClr val="C00000"/>
                </a:solidFill>
              </a:rPr>
              <a:t>窗宽</a:t>
            </a:r>
            <a:r>
              <a:rPr lang="zh-CN" altLang="en-US" sz="2400" b="1" dirty="0" smtClean="0"/>
              <a:t>在整个样本空间固定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不变</a:t>
            </a:r>
            <a:r>
              <a:rPr lang="zh-CN" altLang="en-US" sz="2400" b="1" dirty="0" smtClean="0"/>
              <a:t>，难以获得区域自适应的密度估计。</a:t>
            </a:r>
          </a:p>
        </p:txBody>
      </p:sp>
    </p:spTree>
    <p:extLst>
      <p:ext uri="{BB962C8B-B14F-4D97-AF65-F5344CB8AC3E}">
        <p14:creationId xmlns:p14="http://schemas.microsoft.com/office/powerpoint/2010/main" val="616070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chemeClr val="tx1"/>
                </a:solidFill>
              </a:rPr>
              <a:t>K</a:t>
            </a:r>
            <a:r>
              <a:rPr lang="en-US" altLang="zh-CN" baseline="-25000" dirty="0" err="1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近邻估计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301625" y="1844675"/>
            <a:ext cx="8540750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00FF"/>
                </a:solidFill>
              </a:rPr>
              <a:t>在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Parzen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窗估计中，存在一个问题：对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h</a:t>
            </a:r>
            <a:r>
              <a:rPr lang="en-US" altLang="zh-CN" sz="2800" b="1" baseline="-25000" dirty="0" err="1" smtClean="0">
                <a:solidFill>
                  <a:srgbClr val="0000FF"/>
                </a:solidFill>
              </a:rPr>
              <a:t>n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的选择。</a:t>
            </a:r>
          </a:p>
          <a:p>
            <a:pPr lvl="1" algn="just"/>
            <a:r>
              <a:rPr lang="zh-CN" altLang="en-US" sz="2800" b="1" dirty="0" smtClean="0"/>
              <a:t>若</a:t>
            </a:r>
            <a:r>
              <a:rPr lang="en-US" altLang="zh-CN" sz="2800" b="1" dirty="0" err="1" smtClean="0"/>
              <a:t>h</a:t>
            </a:r>
            <a:r>
              <a:rPr lang="en-US" altLang="zh-CN" sz="2800" b="1" baseline="-25000" dirty="0" err="1" smtClean="0"/>
              <a:t>n</a:t>
            </a:r>
            <a:r>
              <a:rPr lang="zh-CN" altLang="en-US" sz="2800" b="1" dirty="0" smtClean="0"/>
              <a:t>选太小，则大部分体积将是空的（即不包含样本），从而使</a:t>
            </a:r>
            <a:r>
              <a:rPr lang="en-US" altLang="zh-CN" sz="2800" b="1" dirty="0" err="1" smtClean="0"/>
              <a:t>P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(x)</a:t>
            </a:r>
            <a:r>
              <a:rPr lang="zh-CN" altLang="en-US" sz="2800" b="1" dirty="0" smtClean="0"/>
              <a:t>估计不稳定。</a:t>
            </a:r>
          </a:p>
          <a:p>
            <a:pPr lvl="1" algn="just"/>
            <a:r>
              <a:rPr lang="zh-CN" altLang="en-US" sz="2800" b="1" dirty="0" smtClean="0"/>
              <a:t>若</a:t>
            </a:r>
            <a:r>
              <a:rPr lang="en-US" altLang="zh-CN" sz="2800" b="1" dirty="0" err="1" smtClean="0"/>
              <a:t>h</a:t>
            </a:r>
            <a:r>
              <a:rPr lang="en-US" altLang="zh-CN" sz="2800" b="1" baseline="-25000" dirty="0" err="1" smtClean="0"/>
              <a:t>n</a:t>
            </a:r>
            <a:r>
              <a:rPr lang="zh-CN" altLang="en-US" sz="2800" b="1" dirty="0" smtClean="0"/>
              <a:t>选太大，则</a:t>
            </a:r>
            <a:r>
              <a:rPr lang="en-US" altLang="zh-CN" sz="2800" b="1" dirty="0" err="1" smtClean="0"/>
              <a:t>P</a:t>
            </a:r>
            <a:r>
              <a:rPr lang="en-US" altLang="zh-CN" sz="2800" b="1" baseline="-30000" dirty="0" err="1" smtClean="0"/>
              <a:t>n</a:t>
            </a:r>
            <a:r>
              <a:rPr lang="en-US" altLang="zh-CN" sz="2800" b="1" dirty="0" smtClean="0"/>
              <a:t>(x)</a:t>
            </a:r>
            <a:r>
              <a:rPr lang="zh-CN" altLang="en-US" sz="2800" b="1" dirty="0" smtClean="0"/>
              <a:t>估计较平坦，反映不出总体分布的变化</a:t>
            </a:r>
            <a:endParaRPr lang="en-US" altLang="zh-CN" sz="2800" b="1" dirty="0" smtClean="0"/>
          </a:p>
          <a:p>
            <a:pPr lvl="1" algn="just"/>
            <a:endParaRPr lang="zh-CN" altLang="en-US" sz="2800" b="1" dirty="0" smtClean="0"/>
          </a:p>
          <a:p>
            <a:pPr algn="just"/>
            <a:r>
              <a:rPr lang="en-US" altLang="zh-CN" sz="2800" b="1" dirty="0" err="1" smtClean="0">
                <a:solidFill>
                  <a:srgbClr val="0000FF"/>
                </a:solidFill>
              </a:rPr>
              <a:t>K</a:t>
            </a:r>
            <a:r>
              <a:rPr lang="en-US" altLang="zh-CN" sz="2800" b="1" baseline="-30000" dirty="0" err="1" smtClean="0">
                <a:solidFill>
                  <a:srgbClr val="0000FF"/>
                </a:solidFill>
              </a:rPr>
              <a:t>n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近邻法的思想：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固定样本数量</a:t>
            </a:r>
            <a:r>
              <a:rPr lang="en-US" altLang="zh-CN" sz="2800" b="1" dirty="0" err="1" smtClean="0">
                <a:solidFill>
                  <a:schemeClr val="hlink"/>
                </a:solidFill>
              </a:rPr>
              <a:t>K</a:t>
            </a:r>
            <a:r>
              <a:rPr lang="en-US" altLang="zh-CN" sz="2800" b="1" baseline="-30000" dirty="0" err="1" smtClean="0">
                <a:solidFill>
                  <a:schemeClr val="hlink"/>
                </a:solidFill>
              </a:rPr>
              <a:t>n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 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，调整区域体积大小</a:t>
            </a:r>
            <a:r>
              <a:rPr lang="en-US" altLang="zh-CN" sz="2800" b="1" dirty="0" err="1" smtClean="0">
                <a:solidFill>
                  <a:schemeClr val="hlink"/>
                </a:solidFill>
              </a:rPr>
              <a:t>V</a:t>
            </a:r>
            <a:r>
              <a:rPr lang="en-US" altLang="zh-CN" sz="2800" b="1" baseline="-25000" dirty="0" err="1" smtClean="0">
                <a:solidFill>
                  <a:schemeClr val="hlink"/>
                </a:solidFill>
              </a:rPr>
              <a:t>n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，直至有</a:t>
            </a:r>
            <a:r>
              <a:rPr lang="en-US" altLang="zh-CN" sz="2800" b="1" dirty="0" err="1" smtClean="0">
                <a:solidFill>
                  <a:schemeClr val="hlink"/>
                </a:solidFill>
              </a:rPr>
              <a:t>K</a:t>
            </a:r>
            <a:r>
              <a:rPr lang="en-US" altLang="zh-CN" sz="2800" b="1" baseline="-30000" dirty="0" err="1" smtClean="0">
                <a:solidFill>
                  <a:schemeClr val="hlink"/>
                </a:solidFill>
              </a:rPr>
              <a:t>n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个样本落入区域中</a:t>
            </a:r>
          </a:p>
        </p:txBody>
      </p:sp>
    </p:spTree>
    <p:extLst>
      <p:ext uri="{BB962C8B-B14F-4D97-AF65-F5344CB8AC3E}">
        <p14:creationId xmlns:p14="http://schemas.microsoft.com/office/powerpoint/2010/main" val="41470215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179388" y="1700213"/>
            <a:ext cx="4194175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smtClean="0">
                <a:solidFill>
                  <a:srgbClr val="0000FF"/>
                </a:solidFill>
              </a:rPr>
              <a:t>K</a:t>
            </a:r>
            <a:r>
              <a:rPr lang="en-US" altLang="zh-CN" b="1" baseline="-25000" smtClean="0">
                <a:solidFill>
                  <a:srgbClr val="0000FF"/>
                </a:solidFill>
              </a:rPr>
              <a:t>n</a:t>
            </a:r>
            <a:r>
              <a:rPr lang="zh-CN" altLang="en-US" b="1" smtClean="0">
                <a:solidFill>
                  <a:srgbClr val="0000FF"/>
                </a:solidFill>
              </a:rPr>
              <a:t>近邻密度估计：</a:t>
            </a:r>
          </a:p>
          <a:p>
            <a:endParaRPr lang="en-US" altLang="zh-CN" b="1" smtClean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437188" y="5589588"/>
          <a:ext cx="21590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4" name="Equation" r:id="rId3" imgW="761760" imgH="380880" progId="Equation.DSMT4">
                  <p:embed/>
                </p:oleObj>
              </mc:Choice>
              <mc:Fallback>
                <p:oleObj name="Equation" r:id="rId3" imgW="761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5589588"/>
                        <a:ext cx="215900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22250" y="2420936"/>
            <a:ext cx="8266113" cy="1295400"/>
            <a:chOff x="113" y="1706"/>
            <a:chExt cx="5207" cy="816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31" y="1706"/>
              <a:ext cx="146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</a:rPr>
                <a:t>固定样本数为</a:t>
              </a:r>
            </a:p>
          </p:txBody>
        </p:sp>
        <p:graphicFrame>
          <p:nvGraphicFramePr>
            <p:cNvPr id="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0963222"/>
                </p:ext>
              </p:extLst>
            </p:nvPr>
          </p:nvGraphicFramePr>
          <p:xfrm>
            <a:off x="1882" y="1706"/>
            <a:ext cx="291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5" name="Equation" r:id="rId5" imgW="152280" imgH="190440" progId="Equation.DSMT4">
                    <p:embed/>
                  </p:oleObj>
                </mc:Choice>
                <mc:Fallback>
                  <p:oleObj name="Equation" r:id="rId5" imgW="1522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706"/>
                          <a:ext cx="291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00" y="1706"/>
              <a:ext cx="62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</a:rPr>
                <a:t>，在</a:t>
              </a:r>
            </a:p>
          </p:txBody>
        </p:sp>
        <p:graphicFrame>
          <p:nvGraphicFramePr>
            <p:cNvPr id="1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4794592"/>
                </p:ext>
              </p:extLst>
            </p:nvPr>
          </p:nvGraphicFramePr>
          <p:xfrm>
            <a:off x="1791" y="2159"/>
            <a:ext cx="2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6" name="Equation" r:id="rId7" imgW="152280" imgH="190440" progId="Equation.DSMT4">
                    <p:embed/>
                  </p:oleObj>
                </mc:Choice>
                <mc:Fallback>
                  <p:oleObj name="Equation" r:id="rId7" imgW="1522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159"/>
                          <a:ext cx="2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1486412"/>
                </p:ext>
              </p:extLst>
            </p:nvPr>
          </p:nvGraphicFramePr>
          <p:xfrm>
            <a:off x="2789" y="1762"/>
            <a:ext cx="2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7" name="Equation" r:id="rId9" imgW="114120" imgH="114120" progId="Equation.DSMT4">
                    <p:embed/>
                  </p:oleObj>
                </mc:Choice>
                <mc:Fallback>
                  <p:oleObj name="Equation" r:id="rId9" imgW="114120" imgH="114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762"/>
                          <a:ext cx="21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6"/>
            <p:cNvGraphicFramePr>
              <a:graphicFrameLocks noChangeAspect="1"/>
            </p:cNvGraphicFramePr>
            <p:nvPr/>
          </p:nvGraphicFramePr>
          <p:xfrm>
            <a:off x="4439" y="2160"/>
            <a:ext cx="25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8" name="Equation" r:id="rId11" imgW="152280" imgH="190440" progId="Equation.DSMT4">
                    <p:embed/>
                  </p:oleObj>
                </mc:Choice>
                <mc:Fallback>
                  <p:oleObj name="Equation" r:id="rId11" imgW="1522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9" y="2160"/>
                          <a:ext cx="255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7170679"/>
                </p:ext>
              </p:extLst>
            </p:nvPr>
          </p:nvGraphicFramePr>
          <p:xfrm>
            <a:off x="5030" y="1706"/>
            <a:ext cx="2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9" name="Equation" r:id="rId13" imgW="152280" imgH="190440" progId="Equation.DSMT4">
                    <p:embed/>
                  </p:oleObj>
                </mc:Choice>
                <mc:Fallback>
                  <p:oleObj name="Equation" r:id="rId13" imgW="1522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0" y="1706"/>
                          <a:ext cx="2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971" y="1706"/>
              <a:ext cx="21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</a:rPr>
                <a:t>附近选取与之最近的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13" y="2160"/>
              <a:ext cx="1684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</a:rPr>
                <a:t>个样本，计算该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064" y="2159"/>
              <a:ext cx="235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zh-CN" altLang="en-US" sz="2800">
                  <a:solidFill>
                    <a:schemeClr val="tx1"/>
                  </a:solidFill>
                </a:rPr>
                <a:t>个样本分布的最小体积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39750" y="3860800"/>
            <a:ext cx="8064500" cy="1655763"/>
            <a:chOff x="612" y="3113"/>
            <a:chExt cx="4464" cy="920"/>
          </a:xfrm>
        </p:grpSpPr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" t="57143" r="5000"/>
            <a:stretch>
              <a:fillRect/>
            </a:stretch>
          </p:blipFill>
          <p:spPr bwMode="auto">
            <a:xfrm>
              <a:off x="612" y="3113"/>
              <a:ext cx="4464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24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" t="5714" r="5000" b="80000"/>
            <a:stretch>
              <a:fillRect/>
            </a:stretch>
          </p:blipFill>
          <p:spPr bwMode="auto">
            <a:xfrm>
              <a:off x="612" y="3793"/>
              <a:ext cx="44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24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755650" y="5949950"/>
            <a:ext cx="468788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hlink"/>
                </a:solidFill>
              </a:rPr>
              <a:t>在</a:t>
            </a:r>
            <a:r>
              <a:rPr lang="en-US" altLang="zh-CN" sz="2800">
                <a:solidFill>
                  <a:schemeClr val="hlink"/>
                </a:solidFill>
              </a:rPr>
              <a:t>X</a:t>
            </a:r>
            <a:r>
              <a:rPr lang="zh-CN" altLang="en-US" sz="2800">
                <a:solidFill>
                  <a:schemeClr val="hlink"/>
                </a:solidFill>
              </a:rPr>
              <a:t>处的概率密度估计值为：</a:t>
            </a:r>
          </a:p>
        </p:txBody>
      </p:sp>
      <p:sp>
        <p:nvSpPr>
          <p:cNvPr id="2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chemeClr val="tx1"/>
                </a:solidFill>
              </a:rPr>
              <a:t>K</a:t>
            </a:r>
            <a:r>
              <a:rPr lang="en-US" altLang="zh-CN" baseline="-25000" dirty="0" err="1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近邻估计</a:t>
            </a:r>
          </a:p>
        </p:txBody>
      </p:sp>
    </p:spTree>
    <p:extLst>
      <p:ext uri="{BB962C8B-B14F-4D97-AF65-F5344CB8AC3E}">
        <p14:creationId xmlns:p14="http://schemas.microsoft.com/office/powerpoint/2010/main" val="35795250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chemeClr val="tx1"/>
                </a:solidFill>
              </a:rPr>
              <a:t>K</a:t>
            </a:r>
            <a:r>
              <a:rPr lang="en-US" altLang="zh-CN" baseline="-25000" dirty="0" err="1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近邻估计</a:t>
            </a:r>
          </a:p>
        </p:txBody>
      </p:sp>
      <p:sp>
        <p:nvSpPr>
          <p:cNvPr id="706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7584" y="1700808"/>
            <a:ext cx="7408333" cy="3450696"/>
          </a:xfrm>
        </p:spPr>
        <p:txBody>
          <a:bodyPr/>
          <a:lstStyle/>
          <a:p>
            <a:pPr eaLnBrk="1" hangingPunct="1"/>
            <a:r>
              <a:rPr lang="en-US" altLang="zh-CN" b="1" dirty="0" err="1" smtClean="0"/>
              <a:t>Parzen</a:t>
            </a:r>
            <a:r>
              <a:rPr lang="zh-CN" altLang="en-US" b="1" dirty="0" smtClean="0"/>
              <a:t>窗估计与</a:t>
            </a:r>
            <a:r>
              <a:rPr lang="en-US" altLang="zh-CN" b="1" dirty="0" err="1" smtClean="0"/>
              <a:t>K</a:t>
            </a:r>
            <a:r>
              <a:rPr lang="en-US" altLang="zh-CN" b="1" baseline="-25000" dirty="0" err="1" smtClean="0"/>
              <a:t>n</a:t>
            </a:r>
            <a:r>
              <a:rPr lang="zh-CN" altLang="en-US" b="1" dirty="0" smtClean="0"/>
              <a:t>近邻估计的对比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8"/>
          <a:stretch>
            <a:fillRect/>
          </a:stretch>
        </p:blipFill>
        <p:spPr bwMode="auto">
          <a:xfrm>
            <a:off x="513556" y="2636912"/>
            <a:ext cx="408305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55" b="-7588"/>
          <a:stretch>
            <a:fillRect/>
          </a:stretch>
        </p:blipFill>
        <p:spPr bwMode="auto">
          <a:xfrm>
            <a:off x="4572000" y="2708275"/>
            <a:ext cx="3960813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1346200" y="5700713"/>
            <a:ext cx="241776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Parzen</a:t>
            </a:r>
            <a:r>
              <a:rPr lang="zh-CN" altLang="en-US" sz="2800">
                <a:solidFill>
                  <a:schemeClr val="tx1"/>
                </a:solidFill>
              </a:rPr>
              <a:t>窗估计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5821363" y="5700713"/>
            <a:ext cx="20113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K</a:t>
            </a:r>
            <a:r>
              <a:rPr lang="en-US" altLang="zh-CN" sz="2800" baseline="-25000">
                <a:solidFill>
                  <a:schemeClr val="tx1"/>
                </a:solidFill>
              </a:rPr>
              <a:t>n</a:t>
            </a:r>
            <a:r>
              <a:rPr lang="zh-CN" altLang="en-US" sz="2800">
                <a:solidFill>
                  <a:schemeClr val="tx1"/>
                </a:solidFill>
              </a:rPr>
              <a:t>近邻估计</a:t>
            </a:r>
          </a:p>
        </p:txBody>
      </p:sp>
    </p:spTree>
    <p:extLst>
      <p:ext uri="{BB962C8B-B14F-4D97-AF65-F5344CB8AC3E}">
        <p14:creationId xmlns:p14="http://schemas.microsoft.com/office/powerpoint/2010/main" val="17370869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chemeClr val="tx1"/>
                </a:solidFill>
              </a:rPr>
              <a:t>K</a:t>
            </a:r>
            <a:r>
              <a:rPr lang="en-US" altLang="zh-CN" baseline="-25000" dirty="0" err="1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近邻估计</a:t>
            </a:r>
          </a:p>
        </p:txBody>
      </p:sp>
      <p:sp>
        <p:nvSpPr>
          <p:cNvPr id="716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例子：</a:t>
            </a:r>
          </a:p>
        </p:txBody>
      </p:sp>
      <p:pic>
        <p:nvPicPr>
          <p:cNvPr id="7168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565400"/>
            <a:ext cx="3887788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565400"/>
            <a:ext cx="3960812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Rectangle 7"/>
          <p:cNvSpPr>
            <a:spLocks noChangeArrowheads="1"/>
          </p:cNvSpPr>
          <p:nvPr/>
        </p:nvSpPr>
        <p:spPr bwMode="auto">
          <a:xfrm>
            <a:off x="1433513" y="5875338"/>
            <a:ext cx="24177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Parzen</a:t>
            </a:r>
            <a:r>
              <a:rPr lang="zh-CN" altLang="en-US" sz="2800">
                <a:solidFill>
                  <a:schemeClr val="tx1"/>
                </a:solidFill>
              </a:rPr>
              <a:t>窗估计</a:t>
            </a:r>
          </a:p>
        </p:txBody>
      </p:sp>
      <p:sp>
        <p:nvSpPr>
          <p:cNvPr id="71687" name="Rectangle 8"/>
          <p:cNvSpPr>
            <a:spLocks noChangeArrowheads="1"/>
          </p:cNvSpPr>
          <p:nvPr/>
        </p:nvSpPr>
        <p:spPr bwMode="auto">
          <a:xfrm>
            <a:off x="5821363" y="5875338"/>
            <a:ext cx="20113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K</a:t>
            </a:r>
            <a:r>
              <a:rPr lang="en-US" altLang="zh-CN" sz="2800" baseline="-25000">
                <a:solidFill>
                  <a:schemeClr val="tx1"/>
                </a:solidFill>
              </a:rPr>
              <a:t>n</a:t>
            </a:r>
            <a:r>
              <a:rPr lang="zh-CN" altLang="en-US" sz="2800">
                <a:solidFill>
                  <a:schemeClr val="tx1"/>
                </a:solidFill>
              </a:rPr>
              <a:t>近邻估计</a:t>
            </a:r>
          </a:p>
        </p:txBody>
      </p:sp>
    </p:spTree>
    <p:extLst>
      <p:ext uri="{BB962C8B-B14F-4D97-AF65-F5344CB8AC3E}">
        <p14:creationId xmlns:p14="http://schemas.microsoft.com/office/powerpoint/2010/main" val="119149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476250"/>
            <a:ext cx="70104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例子：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228600" y="1676400"/>
            <a:ext cx="876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b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98"/>
          <a:stretch>
            <a:fillRect/>
          </a:stretch>
        </p:blipFill>
        <p:spPr bwMode="auto">
          <a:xfrm>
            <a:off x="4859338" y="1700213"/>
            <a:ext cx="2236787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24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3"/>
          <a:stretch>
            <a:fillRect/>
          </a:stretch>
        </p:blipFill>
        <p:spPr bwMode="auto">
          <a:xfrm>
            <a:off x="250825" y="1844675"/>
            <a:ext cx="43434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24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294" name="Text Box 6"/>
          <p:cNvSpPr txBox="1">
            <a:spLocks noChangeArrowheads="1"/>
          </p:cNvSpPr>
          <p:nvPr/>
        </p:nvSpPr>
        <p:spPr bwMode="auto">
          <a:xfrm>
            <a:off x="1258888" y="1196975"/>
            <a:ext cx="2187575" cy="457200"/>
          </a:xfrm>
          <a:prstGeom prst="rect">
            <a:avLst/>
          </a:prstGeom>
          <a:noFill/>
          <a:ln w="5724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1313" indent="-341313" algn="l" defTabSz="457200" eaLnBrk="0" hangingPunc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Parzen windows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5003800" y="1171575"/>
            <a:ext cx="256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24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1313" indent="-341313" defTabSz="4572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defTabSz="4572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defTabSz="4572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defTabSz="4572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defTabSz="4572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CN" sz="2400" b="0" i="1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en-US" altLang="zh-CN" sz="2400" b="0" i="1" baseline="-2500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-nearest-neighbor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7559675" y="2781300"/>
          <a:ext cx="1012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Equation" r:id="rId5" imgW="533160" imgH="253800" progId="Equation.DSMT4">
                  <p:embed/>
                </p:oleObj>
              </mc:Choice>
              <mc:Fallback>
                <p:oleObj name="Equation" r:id="rId5" imgW="533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675" y="2781300"/>
                        <a:ext cx="10128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7235825" y="3500438"/>
            <a:ext cx="1708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斜率不连续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7235825" y="4076700"/>
            <a:ext cx="17287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当</a:t>
            </a:r>
            <a:r>
              <a:rPr lang="en-US" altLang="zh-CN" sz="2400">
                <a:solidFill>
                  <a:srgbClr val="FF0000"/>
                </a:solidFill>
              </a:rPr>
              <a:t>n</a:t>
            </a:r>
            <a:r>
              <a:rPr lang="zh-CN" altLang="en-US" sz="2400">
                <a:solidFill>
                  <a:srgbClr val="FF0000"/>
                </a:solidFill>
              </a:rPr>
              <a:t>值为有限值时</a:t>
            </a:r>
            <a:r>
              <a:rPr lang="en-US" altLang="zh-CN" sz="2400">
                <a:solidFill>
                  <a:srgbClr val="FF0000"/>
                </a:solidFill>
              </a:rPr>
              <a:t>K</a:t>
            </a:r>
            <a:r>
              <a:rPr lang="en-US" altLang="zh-CN" sz="2400" baseline="-25000">
                <a:solidFill>
                  <a:srgbClr val="FF0000"/>
                </a:solidFill>
              </a:rPr>
              <a:t>n</a:t>
            </a:r>
            <a:r>
              <a:rPr lang="zh-CN" altLang="en-US" sz="2400">
                <a:solidFill>
                  <a:srgbClr val="FF0000"/>
                </a:solidFill>
              </a:rPr>
              <a:t>近邻估计十分粗糙</a:t>
            </a:r>
          </a:p>
        </p:txBody>
      </p:sp>
    </p:spTree>
    <p:extLst>
      <p:ext uri="{BB962C8B-B14F-4D97-AF65-F5344CB8AC3E}">
        <p14:creationId xmlns:p14="http://schemas.microsoft.com/office/powerpoint/2010/main" val="292375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7544" y="1484784"/>
            <a:ext cx="8229600" cy="5040560"/>
          </a:xfrm>
        </p:spPr>
        <p:txBody>
          <a:bodyPr>
            <a:normAutofit/>
          </a:bodyPr>
          <a:lstStyle/>
          <a:p>
            <a:pPr eaLnBrk="1" hangingPunct="1">
              <a:spcAft>
                <a:spcPct val="20000"/>
              </a:spcAft>
            </a:pPr>
            <a:r>
              <a:rPr lang="zh-CN" altLang="en-US" sz="3200" b="1" dirty="0" smtClean="0">
                <a:solidFill>
                  <a:srgbClr val="000066"/>
                </a:solidFill>
                <a:ea typeface="隶书" pitchFamily="49" charset="-122"/>
              </a:rPr>
              <a:t>概率密度估计的两种基本方法：</a:t>
            </a:r>
          </a:p>
          <a:p>
            <a:pPr lvl="1" eaLnBrk="1" hangingPunct="1">
              <a:spcAft>
                <a:spcPct val="20000"/>
              </a:spcAft>
              <a:buClr>
                <a:schemeClr val="tx2"/>
              </a:buClr>
            </a:pPr>
            <a:r>
              <a:rPr lang="zh-CN" altLang="en-US" sz="2800" b="1" dirty="0" smtClean="0">
                <a:solidFill>
                  <a:schemeClr val="hlink"/>
                </a:solidFill>
              </a:rPr>
              <a:t>参数估计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(parametric methods) </a:t>
            </a:r>
          </a:p>
          <a:p>
            <a:pPr marL="301943" lvl="1" indent="0" eaLnBrk="1" hangingPunct="1">
              <a:lnSpc>
                <a:spcPct val="160000"/>
              </a:lnSpc>
              <a:spcAft>
                <a:spcPct val="20000"/>
              </a:spcAft>
              <a:buClr>
                <a:schemeClr val="tx2"/>
              </a:buClr>
              <a:buNone/>
            </a:pPr>
            <a:r>
              <a:rPr lang="zh-CN" altLang="en-US" sz="2400" b="1" dirty="0" smtClean="0"/>
              <a:t>根据对问题的一般性的认识，假设随机变量服从某种分布，分布函数的参数通过训练数据来估计。</a:t>
            </a:r>
            <a:endParaRPr lang="en-US" altLang="zh-CN" sz="2400" b="1" dirty="0" smtClean="0"/>
          </a:p>
          <a:p>
            <a:pPr lvl="1"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9900CC"/>
                </a:solidFill>
              </a:rPr>
              <a:t>如：</a:t>
            </a:r>
            <a:r>
              <a:rPr lang="en-US" altLang="zh-CN" sz="2400" b="1" dirty="0" smtClean="0">
                <a:solidFill>
                  <a:srgbClr val="9900CC"/>
                </a:solidFill>
              </a:rPr>
              <a:t>ML </a:t>
            </a:r>
            <a:r>
              <a:rPr lang="zh-CN" altLang="en-US" sz="2400" b="1" dirty="0" smtClean="0">
                <a:solidFill>
                  <a:srgbClr val="9900CC"/>
                </a:solidFill>
              </a:rPr>
              <a:t>估计，</a:t>
            </a:r>
            <a:r>
              <a:rPr lang="en-US" altLang="zh-CN" sz="2400" b="1" dirty="0" smtClean="0">
                <a:solidFill>
                  <a:srgbClr val="9900CC"/>
                </a:solidFill>
              </a:rPr>
              <a:t>Bayesian</a:t>
            </a:r>
            <a:r>
              <a:rPr lang="zh-CN" altLang="en-US" sz="2400" b="1" dirty="0" smtClean="0">
                <a:solidFill>
                  <a:srgbClr val="9900CC"/>
                </a:solidFill>
              </a:rPr>
              <a:t>估计。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z="2800" b="1" dirty="0" smtClean="0">
                <a:solidFill>
                  <a:schemeClr val="hlink"/>
                </a:solidFill>
              </a:rPr>
              <a:t>非参数估计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(nonparametric methods)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：</a:t>
            </a:r>
          </a:p>
          <a:p>
            <a:pPr lvl="1" eaLnBrk="1" hangingPunct="1">
              <a:lnSpc>
                <a:spcPct val="15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b="1" dirty="0" smtClean="0"/>
              <a:t>   </a:t>
            </a:r>
            <a:r>
              <a:rPr lang="zh-CN" altLang="en-US" sz="2400" b="1" dirty="0" smtClean="0"/>
              <a:t>不用模型，而只利用训练数据本身对概率密度做估计。</a:t>
            </a:r>
            <a:r>
              <a:rPr lang="zh-CN" altLang="en-US" sz="2400" b="1" dirty="0" smtClean="0">
                <a:solidFill>
                  <a:srgbClr val="9900CC"/>
                </a:solidFill>
              </a:rPr>
              <a:t>如：</a:t>
            </a:r>
            <a:r>
              <a:rPr lang="en-US" altLang="zh-CN" sz="2400" b="1" dirty="0" err="1" smtClean="0">
                <a:solidFill>
                  <a:srgbClr val="9900CC"/>
                </a:solidFill>
              </a:rPr>
              <a:t>Parzen</a:t>
            </a:r>
            <a:r>
              <a:rPr lang="zh-CN" altLang="en-US" sz="2400" b="1" dirty="0" smtClean="0">
                <a:solidFill>
                  <a:srgbClr val="9900CC"/>
                </a:solidFill>
              </a:rPr>
              <a:t>窗方法，</a:t>
            </a:r>
            <a:r>
              <a:rPr lang="en-US" altLang="zh-CN" sz="2400" b="1" dirty="0" err="1" smtClean="0">
                <a:solidFill>
                  <a:srgbClr val="9900CC"/>
                </a:solidFill>
              </a:rPr>
              <a:t>knn</a:t>
            </a:r>
            <a:r>
              <a:rPr lang="en-US" altLang="zh-CN" sz="2400" b="1" dirty="0" smtClean="0">
                <a:solidFill>
                  <a:srgbClr val="9900CC"/>
                </a:solidFill>
              </a:rPr>
              <a:t>-</a:t>
            </a:r>
            <a:r>
              <a:rPr lang="zh-CN" altLang="en-US" sz="2400" b="1" dirty="0" smtClean="0">
                <a:solidFill>
                  <a:srgbClr val="9900CC"/>
                </a:solidFill>
              </a:rPr>
              <a:t>近邻估计。</a:t>
            </a: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引言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923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549275"/>
            <a:ext cx="70104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例子：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9"/>
          <a:stretch>
            <a:fillRect/>
          </a:stretch>
        </p:blipFill>
        <p:spPr bwMode="auto">
          <a:xfrm>
            <a:off x="0" y="2060575"/>
            <a:ext cx="50419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24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316" name="Text Box 4"/>
          <p:cNvSpPr txBox="1">
            <a:spLocks noChangeArrowheads="1"/>
          </p:cNvSpPr>
          <p:nvPr/>
        </p:nvSpPr>
        <p:spPr bwMode="auto">
          <a:xfrm>
            <a:off x="1547813" y="1341438"/>
            <a:ext cx="2187575" cy="457200"/>
          </a:xfrm>
          <a:prstGeom prst="rect">
            <a:avLst/>
          </a:prstGeom>
          <a:noFill/>
          <a:ln w="5724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1313" indent="-341313" algn="l" defTabSz="457200" eaLnBrk="0" hangingPunct="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b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Parzen windows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5292725" y="1316038"/>
            <a:ext cx="256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24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1313" indent="-341313" defTabSz="4572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defTabSz="4572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defTabSz="4572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defTabSz="4572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defTabSz="4572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defTabSz="4572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defTabSz="4572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defTabSz="4572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defTabSz="45720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CN" sz="2400" b="0" i="1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en-US" altLang="zh-CN" sz="2400" b="0" i="1" baseline="-2500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-nearest-neighbor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7507288" y="2924175"/>
          <a:ext cx="11858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Equation" r:id="rId4" imgW="533160" imgH="253800" progId="Equation.DSMT4">
                  <p:embed/>
                </p:oleObj>
              </mc:Choice>
              <mc:Fallback>
                <p:oleObj name="Equation" r:id="rId4" imgW="533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288" y="2924175"/>
                        <a:ext cx="118586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989138"/>
            <a:ext cx="205105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9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</a:t>
            </a:r>
            <a:r>
              <a:rPr lang="en-US" altLang="zh-CN" baseline="-25000" smtClean="0"/>
              <a:t>n</a:t>
            </a:r>
            <a:r>
              <a:rPr lang="zh-CN" altLang="en-US" smtClean="0"/>
              <a:t>近邻估计</a:t>
            </a:r>
          </a:p>
        </p:txBody>
      </p:sp>
      <p:sp>
        <p:nvSpPr>
          <p:cNvPr id="2151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980728"/>
            <a:ext cx="8450263" cy="511844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3200" b="1" dirty="0" err="1" smtClean="0">
                <a:solidFill>
                  <a:srgbClr val="0000FF"/>
                </a:solidFill>
              </a:rPr>
              <a:t>K</a:t>
            </a:r>
            <a:r>
              <a:rPr lang="en-US" altLang="zh-CN" sz="3200" b="1" baseline="-25000" dirty="0" err="1" smtClean="0">
                <a:solidFill>
                  <a:srgbClr val="0000FF"/>
                </a:solidFill>
              </a:rPr>
              <a:t>n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近邻后验概率估计：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3200" b="1" dirty="0" smtClean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i.i.d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样本集                           ，共     类。把一个体积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放在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周围，能够包含进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个样本，其中有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个样本属于第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类。那么联合概率密度的估计为：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</a:rPr>
              <a:t>后验概率：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   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042692"/>
              </p:ext>
            </p:extLst>
          </p:nvPr>
        </p:nvGraphicFramePr>
        <p:xfrm>
          <a:off x="3203848" y="3429000"/>
          <a:ext cx="2373313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name="Equation" r:id="rId3" imgW="863280" imgH="355320" progId="Equation.DSMT4">
                  <p:embed/>
                </p:oleObj>
              </mc:Choice>
              <mc:Fallback>
                <p:oleObj name="Equation" r:id="rId3" imgW="8632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429000"/>
                        <a:ext cx="2373313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382462"/>
              </p:ext>
            </p:extLst>
          </p:nvPr>
        </p:nvGraphicFramePr>
        <p:xfrm>
          <a:off x="6242149" y="2061096"/>
          <a:ext cx="346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name="Equation" r:id="rId5" imgW="101520" imgH="126720" progId="Equation.DSMT4">
                  <p:embed/>
                </p:oleObj>
              </mc:Choice>
              <mc:Fallback>
                <p:oleObj name="Equation" r:id="rId5" imgW="1015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149" y="2061096"/>
                        <a:ext cx="346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899935"/>
              </p:ext>
            </p:extLst>
          </p:nvPr>
        </p:nvGraphicFramePr>
        <p:xfrm>
          <a:off x="3059832" y="1916832"/>
          <a:ext cx="25527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Equation" r:id="rId7" imgW="1002960" imgH="215640" progId="Equation.DSMT4">
                  <p:embed/>
                </p:oleObj>
              </mc:Choice>
              <mc:Fallback>
                <p:oleObj name="Equation" r:id="rId7" imgW="1002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916832"/>
                        <a:ext cx="25527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771775" y="4868863"/>
          <a:ext cx="46482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Equation" r:id="rId9" imgW="1447560" imgH="558720" progId="Equation.DSMT4">
                  <p:embed/>
                </p:oleObj>
              </mc:Choice>
              <mc:Fallback>
                <p:oleObj name="Equation" r:id="rId9" imgW="14475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868863"/>
                        <a:ext cx="4648200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3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chemeClr val="tx1"/>
                </a:solidFill>
              </a:rPr>
              <a:t>K</a:t>
            </a:r>
            <a:r>
              <a:rPr lang="en-US" altLang="zh-CN" baseline="-25000" dirty="0" err="1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近邻估计</a:t>
            </a:r>
          </a:p>
        </p:txBody>
      </p:sp>
      <p:sp>
        <p:nvSpPr>
          <p:cNvPr id="727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700213"/>
            <a:ext cx="8540750" cy="4194175"/>
          </a:xfrm>
        </p:spPr>
        <p:txBody>
          <a:bodyPr/>
          <a:lstStyle/>
          <a:p>
            <a:pPr eaLnBrk="1" hangingPunct="1"/>
            <a:r>
              <a:rPr lang="zh-CN" altLang="en-US" smtClean="0"/>
              <a:t>例子</a:t>
            </a: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2" t="7524" r="25478" b="26709"/>
          <a:stretch>
            <a:fillRect/>
          </a:stretch>
        </p:blipFill>
        <p:spPr bwMode="auto">
          <a:xfrm>
            <a:off x="539750" y="2420938"/>
            <a:ext cx="3887788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24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716463" y="2133600"/>
            <a:ext cx="41767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3200" b="1">
                <a:solidFill>
                  <a:srgbClr val="666699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FF"/>
                </a:solidFill>
              </a:rPr>
              <a:t>X</a:t>
            </a:r>
            <a:r>
              <a:rPr lang="zh-CN" altLang="en-US" sz="2800">
                <a:solidFill>
                  <a:srgbClr val="0000FF"/>
                </a:solidFill>
              </a:rPr>
              <a:t>属于第</a:t>
            </a:r>
            <a:r>
              <a:rPr lang="en-US" altLang="zh-CN" sz="2800">
                <a:solidFill>
                  <a:srgbClr val="0000FF"/>
                </a:solidFill>
              </a:rPr>
              <a:t>i</a:t>
            </a:r>
            <a:r>
              <a:rPr lang="zh-CN" altLang="en-US" sz="2800">
                <a:solidFill>
                  <a:srgbClr val="0000FF"/>
                </a:solidFill>
              </a:rPr>
              <a:t>类的后验概率就是体积中标记为第</a:t>
            </a:r>
            <a:r>
              <a:rPr lang="en-US" altLang="zh-CN" sz="2800">
                <a:solidFill>
                  <a:srgbClr val="0000FF"/>
                </a:solidFill>
              </a:rPr>
              <a:t>i</a:t>
            </a:r>
            <a:r>
              <a:rPr lang="zh-CN" altLang="en-US" sz="2800">
                <a:solidFill>
                  <a:srgbClr val="0000FF"/>
                </a:solidFill>
              </a:rPr>
              <a:t>类的样本个数与体积中全部样本点个数的比值。</a:t>
            </a:r>
          </a:p>
          <a:p>
            <a:pPr algn="l" eaLnBrk="1" hangingPunct="1"/>
            <a:r>
              <a:rPr lang="zh-CN" altLang="en-US" sz="2800">
                <a:solidFill>
                  <a:srgbClr val="0000FF"/>
                </a:solidFill>
              </a:rPr>
              <a:t>为了达到最小误差率，选择比值最大的那个类别作为判决结果。</a:t>
            </a:r>
          </a:p>
          <a:p>
            <a:pPr algn="l" eaLnBrk="1" hangingPunct="1"/>
            <a:r>
              <a:rPr lang="zh-CN" altLang="en-US" sz="2800">
                <a:solidFill>
                  <a:srgbClr val="FF0000"/>
                </a:solidFill>
              </a:rPr>
              <a:t>如果样本足够多、体积足够小，这样的方法得到的结果是比较准确的！</a:t>
            </a:r>
          </a:p>
        </p:txBody>
      </p:sp>
    </p:spTree>
    <p:extLst>
      <p:ext uri="{BB962C8B-B14F-4D97-AF65-F5344CB8AC3E}">
        <p14:creationId xmlns:p14="http://schemas.microsoft.com/office/powerpoint/2010/main" val="993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本章作业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455167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复习最大似然估计和贝叶斯估计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177" name="Picture 1" descr="C:\Users\Administrator\Documents\Tencent Files\2263266026\Image\C2C\235CB452A8E5F1C0F6D40A1DC2B3899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" t="10019" r="2420" b="2386"/>
          <a:stretch/>
        </p:blipFill>
        <p:spPr bwMode="auto">
          <a:xfrm>
            <a:off x="1471990" y="2996952"/>
            <a:ext cx="6392008" cy="373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2060847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编程求解下面问题：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548009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数据集：三类样本，每类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个样本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3405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523925"/>
            <a:ext cx="7408333" cy="464137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数据符合正态分布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）编写程序，对表中的     类中的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个特征，分别求解最大似然估计      和      ；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）编写程序，估计每一类样本所为应的最大似然估计              和                  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[0,1]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范围内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随机生成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个符合正态分布的随机点，选择合适的窗函数对该数据进行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Parzen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窗估计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分析不同的窗尺寸对最终的估计结果的影响。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034888"/>
              </p:ext>
            </p:extLst>
          </p:nvPr>
        </p:nvGraphicFramePr>
        <p:xfrm>
          <a:off x="4499992" y="2029253"/>
          <a:ext cx="360040" cy="39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Equation" r:id="rId3" imgW="190440" imgH="241200" progId="Equation.DSMT4">
                  <p:embed/>
                </p:oleObj>
              </mc:Choice>
              <mc:Fallback>
                <p:oleObj name="Equation" r:id="rId3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9992" y="2029253"/>
                        <a:ext cx="360040" cy="391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199249"/>
              </p:ext>
            </p:extLst>
          </p:nvPr>
        </p:nvGraphicFramePr>
        <p:xfrm>
          <a:off x="3203848" y="2276872"/>
          <a:ext cx="237108" cy="47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Equation" r:id="rId5" imgW="164880" imgH="330120" progId="Equation.DSMT4">
                  <p:embed/>
                </p:oleObj>
              </mc:Choice>
              <mc:Fallback>
                <p:oleObj name="Equation" r:id="rId5" imgW="164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848" y="2276872"/>
                        <a:ext cx="237108" cy="474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498890"/>
              </p:ext>
            </p:extLst>
          </p:nvPr>
        </p:nvGraphicFramePr>
        <p:xfrm>
          <a:off x="3849501" y="2276872"/>
          <a:ext cx="31572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4" name="Equation" r:id="rId7" imgW="241200" imgH="330120" progId="Equation.DSMT4">
                  <p:embed/>
                </p:oleObj>
              </mc:Choice>
              <mc:Fallback>
                <p:oleObj name="Equation" r:id="rId7" imgW="2412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49501" y="2276872"/>
                        <a:ext cx="315727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821842"/>
              </p:ext>
            </p:extLst>
          </p:nvPr>
        </p:nvGraphicFramePr>
        <p:xfrm>
          <a:off x="1259632" y="3068960"/>
          <a:ext cx="936104" cy="476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Equation" r:id="rId9" imgW="672840" imgH="342720" progId="Equation.DSMT4">
                  <p:embed/>
                </p:oleObj>
              </mc:Choice>
              <mc:Fallback>
                <p:oleObj name="Equation" r:id="rId9" imgW="6728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9632" y="3068960"/>
                        <a:ext cx="936104" cy="476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021250"/>
              </p:ext>
            </p:extLst>
          </p:nvPr>
        </p:nvGraphicFramePr>
        <p:xfrm>
          <a:off x="2627784" y="3068960"/>
          <a:ext cx="1107185" cy="472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Equation" r:id="rId11" imgW="863280" imgH="368280" progId="Equation.DSMT4">
                  <p:embed/>
                </p:oleObj>
              </mc:Choice>
              <mc:Fallback>
                <p:oleObj name="Equation" r:id="rId11" imgW="8632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27784" y="3068960"/>
                        <a:ext cx="1107185" cy="472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732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参数估计</a:t>
            </a: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sz="3200" b="1" dirty="0" smtClean="0">
                <a:solidFill>
                  <a:srgbClr val="000066"/>
                </a:solidFill>
                <a:ea typeface="隶书" pitchFamily="49" charset="-122"/>
              </a:rPr>
              <a:t>参数估计</a:t>
            </a:r>
            <a:r>
              <a:rPr lang="en-US" altLang="zh-CN" sz="3200" b="1" dirty="0" smtClean="0">
                <a:solidFill>
                  <a:srgbClr val="000066"/>
                </a:solidFill>
                <a:ea typeface="隶书" pitchFamily="49" charset="-122"/>
              </a:rPr>
              <a:t>(parametric methods)</a:t>
            </a:r>
            <a:r>
              <a:rPr lang="en-US" altLang="zh-CN" sz="3200" dirty="0" smtClean="0">
                <a:solidFill>
                  <a:schemeClr val="folHlink"/>
                </a:solidFill>
              </a:rPr>
              <a:t> </a:t>
            </a:r>
          </a:p>
          <a:p>
            <a:pPr lvl="1" eaLnBrk="1" hangingPunct="1"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zh-CN" b="1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最大似然估计（</a:t>
            </a:r>
            <a:r>
              <a:rPr lang="en-US" altLang="zh-CN" sz="3200" b="1" dirty="0" smtClean="0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ML</a:t>
            </a:r>
            <a:r>
              <a:rPr lang="zh-CN" altLang="en-US" sz="3200" b="1" dirty="0" smtClean="0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估计）</a:t>
            </a:r>
          </a:p>
          <a:p>
            <a:pPr lvl="1" eaLnBrk="1" hangingPunct="1">
              <a:lnSpc>
                <a:spcPct val="20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b="1" dirty="0" smtClean="0"/>
              <a:t> </a:t>
            </a:r>
            <a:r>
              <a:rPr lang="zh-CN" altLang="en-US" sz="3200" b="1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贝叶斯估计（</a:t>
            </a:r>
            <a:r>
              <a:rPr lang="en-US" altLang="zh-CN" sz="3200" b="1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Bayesian</a:t>
            </a:r>
            <a:r>
              <a:rPr lang="zh-CN" altLang="en-US" sz="3200" b="1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估计）</a:t>
            </a:r>
          </a:p>
        </p:txBody>
      </p:sp>
    </p:spTree>
    <p:extLst>
      <p:ext uri="{BB962C8B-B14F-4D97-AF65-F5344CB8AC3E}">
        <p14:creationId xmlns:p14="http://schemas.microsoft.com/office/powerpoint/2010/main" val="2414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771</TotalTime>
  <Words>3205</Words>
  <Application>Microsoft Office PowerPoint</Application>
  <PresentationFormat>全屏显示(4:3)</PresentationFormat>
  <Paragraphs>468</Paragraphs>
  <Slides>84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84</vt:i4>
      </vt:variant>
    </vt:vector>
  </HeadingPairs>
  <TitlesOfParts>
    <vt:vector size="88" baseType="lpstr">
      <vt:lpstr>波形</vt:lpstr>
      <vt:lpstr>Equation</vt:lpstr>
      <vt:lpstr>Image</vt:lpstr>
      <vt:lpstr>Microsoft 公式 3.0</vt:lpstr>
      <vt:lpstr>概率密度函数的估计</vt:lpstr>
      <vt:lpstr>本章内容</vt:lpstr>
      <vt:lpstr>引言</vt:lpstr>
      <vt:lpstr>引言</vt:lpstr>
      <vt:lpstr>引言</vt:lpstr>
      <vt:lpstr>引言</vt:lpstr>
      <vt:lpstr>引言</vt:lpstr>
      <vt:lpstr>引言</vt:lpstr>
      <vt:lpstr>参数估计</vt:lpstr>
      <vt:lpstr>基本概念</vt:lpstr>
      <vt:lpstr>最大似然估计</vt:lpstr>
      <vt:lpstr>最大似然估计</vt:lpstr>
      <vt:lpstr>最大似然估计</vt:lpstr>
      <vt:lpstr>最大似然估计</vt:lpstr>
      <vt:lpstr>最大似然估计</vt:lpstr>
      <vt:lpstr>最大似然估计</vt:lpstr>
      <vt:lpstr>最大似然估计</vt:lpstr>
      <vt:lpstr>最大似然估计</vt:lpstr>
      <vt:lpstr>最大似然估计</vt:lpstr>
      <vt:lpstr>最大似然估计</vt:lpstr>
      <vt:lpstr>最大似然估计</vt:lpstr>
      <vt:lpstr>最大似然估计</vt:lpstr>
      <vt:lpstr>最大似然估计</vt:lpstr>
      <vt:lpstr>最大似然估计</vt:lpstr>
      <vt:lpstr>最大似然估计</vt:lpstr>
      <vt:lpstr>最大似然估计</vt:lpstr>
      <vt:lpstr>最大似然估计</vt:lpstr>
      <vt:lpstr>最大似然估计</vt:lpstr>
      <vt:lpstr>最大似然估计</vt:lpstr>
      <vt:lpstr>无监督最大似然估计</vt:lpstr>
      <vt:lpstr>无监督最大似然估计</vt:lpstr>
      <vt:lpstr>参数估计</vt:lpstr>
      <vt:lpstr>贝叶斯估计</vt:lpstr>
      <vt:lpstr> 贝叶斯估计的思路与贝叶斯决策类似，只是离散的决策状态变成了连续的估计。</vt:lpstr>
      <vt:lpstr>贝叶斯估计</vt:lpstr>
      <vt:lpstr>贝叶斯估计</vt:lpstr>
      <vt:lpstr>贝叶斯估计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ML估计和Bayesian估计的比较</vt:lpstr>
      <vt:lpstr>PowerPoint 演示文稿</vt:lpstr>
      <vt:lpstr>上节回顾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非参数估计</vt:lpstr>
      <vt:lpstr>Parzon窗估计</vt:lpstr>
      <vt:lpstr>PowerPoint 演示文稿</vt:lpstr>
      <vt:lpstr>PowerPoint 演示文稿</vt:lpstr>
      <vt:lpstr>窗函数的形式</vt:lpstr>
      <vt:lpstr>窗口宽度的影响</vt:lpstr>
      <vt:lpstr>窗口宽度的影响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Parzen窗估计</vt:lpstr>
      <vt:lpstr>Kn近邻估计</vt:lpstr>
      <vt:lpstr>Kn近邻估计</vt:lpstr>
      <vt:lpstr>Kn近邻估计</vt:lpstr>
      <vt:lpstr>Kn近邻估计</vt:lpstr>
      <vt:lpstr>PowerPoint 演示文稿</vt:lpstr>
      <vt:lpstr>PowerPoint 演示文稿</vt:lpstr>
      <vt:lpstr>Kn近邻估计</vt:lpstr>
      <vt:lpstr>Kn近邻估计</vt:lpstr>
      <vt:lpstr>本章作业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概率密度函数的估计</dc:title>
  <dc:creator>HP</dc:creator>
  <cp:lastModifiedBy>HP</cp:lastModifiedBy>
  <cp:revision>52</cp:revision>
  <dcterms:created xsi:type="dcterms:W3CDTF">2017-03-08T05:59:08Z</dcterms:created>
  <dcterms:modified xsi:type="dcterms:W3CDTF">2017-03-14T00:19:46Z</dcterms:modified>
</cp:coreProperties>
</file>