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6"/>
  </p:notesMasterIdLst>
  <p:handoutMasterIdLst>
    <p:handoutMasterId r:id="rId6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5" r:id="rId14"/>
    <p:sldId id="267" r:id="rId15"/>
    <p:sldId id="268" r:id="rId16"/>
    <p:sldId id="269" r:id="rId17"/>
    <p:sldId id="270" r:id="rId18"/>
    <p:sldId id="271" r:id="rId19"/>
    <p:sldId id="276" r:id="rId20"/>
    <p:sldId id="272" r:id="rId21"/>
    <p:sldId id="273" r:id="rId22"/>
    <p:sldId id="277" r:id="rId23"/>
    <p:sldId id="278" r:id="rId24"/>
    <p:sldId id="279" r:id="rId25"/>
    <p:sldId id="280" r:id="rId26"/>
    <p:sldId id="281" r:id="rId27"/>
    <p:sldId id="285" r:id="rId28"/>
    <p:sldId id="284" r:id="rId29"/>
    <p:sldId id="283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5" r:id="rId48"/>
    <p:sldId id="304" r:id="rId49"/>
    <p:sldId id="303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4" r:id="rId58"/>
    <p:sldId id="313" r:id="rId59"/>
    <p:sldId id="315" r:id="rId60"/>
    <p:sldId id="316" r:id="rId61"/>
    <p:sldId id="318" r:id="rId62"/>
    <p:sldId id="317" r:id="rId63"/>
    <p:sldId id="320" r:id="rId64"/>
    <p:sldId id="319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73" d="100"/>
          <a:sy n="73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8.wmf"/><Relationship Id="rId18" Type="http://schemas.openxmlformats.org/officeDocument/2006/relationships/image" Target="../media/image52.wmf"/><Relationship Id="rId3" Type="http://schemas.openxmlformats.org/officeDocument/2006/relationships/image" Target="../media/image37.wmf"/><Relationship Id="rId7" Type="http://schemas.openxmlformats.org/officeDocument/2006/relationships/image" Target="../media/image32.wmf"/><Relationship Id="rId12" Type="http://schemas.openxmlformats.org/officeDocument/2006/relationships/image" Target="../media/image9.wmf"/><Relationship Id="rId17" Type="http://schemas.openxmlformats.org/officeDocument/2006/relationships/image" Target="../media/image51.wmf"/><Relationship Id="rId2" Type="http://schemas.openxmlformats.org/officeDocument/2006/relationships/image" Target="../media/image54.wmf"/><Relationship Id="rId16" Type="http://schemas.openxmlformats.org/officeDocument/2006/relationships/image" Target="../media/image50.wmf"/><Relationship Id="rId1" Type="http://schemas.openxmlformats.org/officeDocument/2006/relationships/image" Target="../media/image41.wmf"/><Relationship Id="rId6" Type="http://schemas.openxmlformats.org/officeDocument/2006/relationships/image" Target="../media/image44.wmf"/><Relationship Id="rId11" Type="http://schemas.openxmlformats.org/officeDocument/2006/relationships/image" Target="../media/image47.wmf"/><Relationship Id="rId5" Type="http://schemas.openxmlformats.org/officeDocument/2006/relationships/image" Target="../media/image55.wmf"/><Relationship Id="rId15" Type="http://schemas.openxmlformats.org/officeDocument/2006/relationships/image" Target="../media/image49.wmf"/><Relationship Id="rId10" Type="http://schemas.openxmlformats.org/officeDocument/2006/relationships/image" Target="../media/image46.wmf"/><Relationship Id="rId4" Type="http://schemas.openxmlformats.org/officeDocument/2006/relationships/image" Target="../media/image31.wmf"/><Relationship Id="rId9" Type="http://schemas.openxmlformats.org/officeDocument/2006/relationships/image" Target="../media/image45.wmf"/><Relationship Id="rId1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8.wmf"/><Relationship Id="rId18" Type="http://schemas.openxmlformats.org/officeDocument/2006/relationships/image" Target="../media/image52.wmf"/><Relationship Id="rId3" Type="http://schemas.openxmlformats.org/officeDocument/2006/relationships/image" Target="../media/image37.wmf"/><Relationship Id="rId7" Type="http://schemas.openxmlformats.org/officeDocument/2006/relationships/image" Target="../media/image32.wmf"/><Relationship Id="rId12" Type="http://schemas.openxmlformats.org/officeDocument/2006/relationships/image" Target="../media/image9.wmf"/><Relationship Id="rId17" Type="http://schemas.openxmlformats.org/officeDocument/2006/relationships/image" Target="../media/image51.wmf"/><Relationship Id="rId2" Type="http://schemas.openxmlformats.org/officeDocument/2006/relationships/image" Target="../media/image54.wmf"/><Relationship Id="rId16" Type="http://schemas.openxmlformats.org/officeDocument/2006/relationships/image" Target="../media/image50.wmf"/><Relationship Id="rId1" Type="http://schemas.openxmlformats.org/officeDocument/2006/relationships/image" Target="../media/image41.wmf"/><Relationship Id="rId6" Type="http://schemas.openxmlformats.org/officeDocument/2006/relationships/image" Target="../media/image44.wmf"/><Relationship Id="rId11" Type="http://schemas.openxmlformats.org/officeDocument/2006/relationships/image" Target="../media/image47.wmf"/><Relationship Id="rId5" Type="http://schemas.openxmlformats.org/officeDocument/2006/relationships/image" Target="../media/image55.wmf"/><Relationship Id="rId15" Type="http://schemas.openxmlformats.org/officeDocument/2006/relationships/image" Target="../media/image49.wmf"/><Relationship Id="rId10" Type="http://schemas.openxmlformats.org/officeDocument/2006/relationships/image" Target="../media/image46.wmf"/><Relationship Id="rId4" Type="http://schemas.openxmlformats.org/officeDocument/2006/relationships/image" Target="../media/image31.wmf"/><Relationship Id="rId9" Type="http://schemas.openxmlformats.org/officeDocument/2006/relationships/image" Target="../media/image45.wmf"/><Relationship Id="rId1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12" Type="http://schemas.openxmlformats.org/officeDocument/2006/relationships/image" Target="../media/image68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7.wmf"/><Relationship Id="rId5" Type="http://schemas.openxmlformats.org/officeDocument/2006/relationships/image" Target="../media/image63.wmf"/><Relationship Id="rId10" Type="http://schemas.openxmlformats.org/officeDocument/2006/relationships/image" Target="../media/image66.wmf"/><Relationship Id="rId4" Type="http://schemas.openxmlformats.org/officeDocument/2006/relationships/image" Target="../media/image62.wmf"/><Relationship Id="rId9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77.wmf"/><Relationship Id="rId3" Type="http://schemas.openxmlformats.org/officeDocument/2006/relationships/image" Target="../media/image71.wmf"/><Relationship Id="rId7" Type="http://schemas.openxmlformats.org/officeDocument/2006/relationships/image" Target="../media/image74.wmf"/><Relationship Id="rId12" Type="http://schemas.openxmlformats.org/officeDocument/2006/relationships/image" Target="../media/image9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32.wmf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5" Type="http://schemas.openxmlformats.org/officeDocument/2006/relationships/image" Target="../media/image8.wmf"/><Relationship Id="rId10" Type="http://schemas.openxmlformats.org/officeDocument/2006/relationships/image" Target="../media/image51.wmf"/><Relationship Id="rId4" Type="http://schemas.openxmlformats.org/officeDocument/2006/relationships/image" Target="../media/image72.wmf"/><Relationship Id="rId9" Type="http://schemas.openxmlformats.org/officeDocument/2006/relationships/image" Target="../media/image33.wmf"/><Relationship Id="rId14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87.wmf"/><Relationship Id="rId3" Type="http://schemas.openxmlformats.org/officeDocument/2006/relationships/image" Target="../media/image81.wmf"/><Relationship Id="rId7" Type="http://schemas.openxmlformats.org/officeDocument/2006/relationships/image" Target="../media/image32.wmf"/><Relationship Id="rId12" Type="http://schemas.openxmlformats.org/officeDocument/2006/relationships/image" Target="../media/image76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51.wmf"/><Relationship Id="rId5" Type="http://schemas.openxmlformats.org/officeDocument/2006/relationships/image" Target="../media/image83.wmf"/><Relationship Id="rId15" Type="http://schemas.openxmlformats.org/officeDocument/2006/relationships/image" Target="../media/image8.wmf"/><Relationship Id="rId10" Type="http://schemas.openxmlformats.org/officeDocument/2006/relationships/image" Target="../media/image33.wmf"/><Relationship Id="rId4" Type="http://schemas.openxmlformats.org/officeDocument/2006/relationships/image" Target="../media/image82.wmf"/><Relationship Id="rId9" Type="http://schemas.openxmlformats.org/officeDocument/2006/relationships/image" Target="../media/image86.wmf"/><Relationship Id="rId14" Type="http://schemas.openxmlformats.org/officeDocument/2006/relationships/image" Target="../media/image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11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12" Type="http://schemas.openxmlformats.org/officeDocument/2006/relationships/image" Target="../media/image110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11" Type="http://schemas.openxmlformats.org/officeDocument/2006/relationships/image" Target="../media/image109.wmf"/><Relationship Id="rId5" Type="http://schemas.openxmlformats.org/officeDocument/2006/relationships/image" Target="../media/image103.wmf"/><Relationship Id="rId15" Type="http://schemas.openxmlformats.org/officeDocument/2006/relationships/image" Target="../media/image113.wmf"/><Relationship Id="rId10" Type="http://schemas.openxmlformats.org/officeDocument/2006/relationships/image" Target="../media/image108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Relationship Id="rId14" Type="http://schemas.openxmlformats.org/officeDocument/2006/relationships/image" Target="../media/image11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image" Target="../media/image107.wmf"/><Relationship Id="rId18" Type="http://schemas.openxmlformats.org/officeDocument/2006/relationships/image" Target="../media/image112.wmf"/><Relationship Id="rId3" Type="http://schemas.openxmlformats.org/officeDocument/2006/relationships/image" Target="../media/image116.wmf"/><Relationship Id="rId7" Type="http://schemas.openxmlformats.org/officeDocument/2006/relationships/image" Target="../media/image101.wmf"/><Relationship Id="rId12" Type="http://schemas.openxmlformats.org/officeDocument/2006/relationships/image" Target="../media/image106.wmf"/><Relationship Id="rId17" Type="http://schemas.openxmlformats.org/officeDocument/2006/relationships/image" Target="../media/image111.wmf"/><Relationship Id="rId2" Type="http://schemas.openxmlformats.org/officeDocument/2006/relationships/image" Target="../media/image115.wmf"/><Relationship Id="rId16" Type="http://schemas.openxmlformats.org/officeDocument/2006/relationships/image" Target="../media/image110.wmf"/><Relationship Id="rId1" Type="http://schemas.openxmlformats.org/officeDocument/2006/relationships/image" Target="../media/image114.wmf"/><Relationship Id="rId6" Type="http://schemas.openxmlformats.org/officeDocument/2006/relationships/image" Target="../media/image118.wmf"/><Relationship Id="rId11" Type="http://schemas.openxmlformats.org/officeDocument/2006/relationships/image" Target="../media/image105.wmf"/><Relationship Id="rId5" Type="http://schemas.openxmlformats.org/officeDocument/2006/relationships/image" Target="../media/image99.wmf"/><Relationship Id="rId15" Type="http://schemas.openxmlformats.org/officeDocument/2006/relationships/image" Target="../media/image109.wmf"/><Relationship Id="rId10" Type="http://schemas.openxmlformats.org/officeDocument/2006/relationships/image" Target="../media/image104.wmf"/><Relationship Id="rId19" Type="http://schemas.openxmlformats.org/officeDocument/2006/relationships/image" Target="../media/image113.wmf"/><Relationship Id="rId4" Type="http://schemas.openxmlformats.org/officeDocument/2006/relationships/image" Target="../media/image117.wmf"/><Relationship Id="rId9" Type="http://schemas.openxmlformats.org/officeDocument/2006/relationships/image" Target="../media/image120.wmf"/><Relationship Id="rId14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7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12" Type="http://schemas.openxmlformats.org/officeDocument/2006/relationships/image" Target="../media/image146.wmf"/><Relationship Id="rId17" Type="http://schemas.openxmlformats.org/officeDocument/2006/relationships/image" Target="../media/image150.wmf"/><Relationship Id="rId2" Type="http://schemas.openxmlformats.org/officeDocument/2006/relationships/image" Target="../media/image136.wmf"/><Relationship Id="rId16" Type="http://schemas.openxmlformats.org/officeDocument/2006/relationships/image" Target="../media/image149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11" Type="http://schemas.openxmlformats.org/officeDocument/2006/relationships/image" Target="../media/image145.wmf"/><Relationship Id="rId5" Type="http://schemas.openxmlformats.org/officeDocument/2006/relationships/image" Target="../media/image139.wmf"/><Relationship Id="rId15" Type="http://schemas.openxmlformats.org/officeDocument/2006/relationships/image" Target="../media/image8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Relationship Id="rId14" Type="http://schemas.openxmlformats.org/officeDocument/2006/relationships/image" Target="../media/image14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8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image" Target="../media/image161.wmf"/><Relationship Id="rId7" Type="http://schemas.openxmlformats.org/officeDocument/2006/relationships/image" Target="../media/image8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10" Type="http://schemas.openxmlformats.org/officeDocument/2006/relationships/image" Target="../media/image166.wmf"/><Relationship Id="rId4" Type="http://schemas.openxmlformats.org/officeDocument/2006/relationships/image" Target="../media/image9.wmf"/><Relationship Id="rId9" Type="http://schemas.openxmlformats.org/officeDocument/2006/relationships/image" Target="../media/image16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image" Target="../media/image175.wmf"/><Relationship Id="rId3" Type="http://schemas.openxmlformats.org/officeDocument/2006/relationships/image" Target="../media/image161.wmf"/><Relationship Id="rId7" Type="http://schemas.openxmlformats.org/officeDocument/2006/relationships/image" Target="../media/image169.wmf"/><Relationship Id="rId12" Type="http://schemas.openxmlformats.org/officeDocument/2006/relationships/image" Target="../media/image174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64.wmf"/><Relationship Id="rId11" Type="http://schemas.openxmlformats.org/officeDocument/2006/relationships/image" Target="../media/image173.wmf"/><Relationship Id="rId5" Type="http://schemas.openxmlformats.org/officeDocument/2006/relationships/image" Target="../media/image8.wmf"/><Relationship Id="rId10" Type="http://schemas.openxmlformats.org/officeDocument/2006/relationships/image" Target="../media/image172.wmf"/><Relationship Id="rId4" Type="http://schemas.openxmlformats.org/officeDocument/2006/relationships/image" Target="../media/image163.wmf"/><Relationship Id="rId9" Type="http://schemas.openxmlformats.org/officeDocument/2006/relationships/image" Target="../media/image17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7" Type="http://schemas.openxmlformats.org/officeDocument/2006/relationships/image" Target="../media/image149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50.wmf"/><Relationship Id="rId5" Type="http://schemas.openxmlformats.org/officeDocument/2006/relationships/image" Target="../media/image8.wmf"/><Relationship Id="rId4" Type="http://schemas.openxmlformats.org/officeDocument/2006/relationships/image" Target="../media/image14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image" Target="../media/image188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12" Type="http://schemas.openxmlformats.org/officeDocument/2006/relationships/image" Target="../media/image187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11" Type="http://schemas.openxmlformats.org/officeDocument/2006/relationships/image" Target="../media/image150.wmf"/><Relationship Id="rId5" Type="http://schemas.openxmlformats.org/officeDocument/2006/relationships/image" Target="../media/image183.wmf"/><Relationship Id="rId10" Type="http://schemas.openxmlformats.org/officeDocument/2006/relationships/image" Target="../media/image186.wmf"/><Relationship Id="rId4" Type="http://schemas.openxmlformats.org/officeDocument/2006/relationships/image" Target="../media/image182.wmf"/><Relationship Id="rId9" Type="http://schemas.openxmlformats.org/officeDocument/2006/relationships/image" Target="../media/image140.wmf"/><Relationship Id="rId14" Type="http://schemas.openxmlformats.org/officeDocument/2006/relationships/image" Target="../media/image18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6.wmf"/><Relationship Id="rId7" Type="http://schemas.openxmlformats.org/officeDocument/2006/relationships/image" Target="../media/image8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4" Type="http://schemas.openxmlformats.org/officeDocument/2006/relationships/image" Target="../media/image18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7" Type="http://schemas.openxmlformats.org/officeDocument/2006/relationships/image" Target="../media/image149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5.wmf"/><Relationship Id="rId5" Type="http://schemas.openxmlformats.org/officeDocument/2006/relationships/image" Target="../media/image140.wmf"/><Relationship Id="rId4" Type="http://schemas.openxmlformats.org/officeDocument/2006/relationships/image" Target="../media/image178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4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7.png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png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wmf"/><Relationship Id="rId1" Type="http://schemas.openxmlformats.org/officeDocument/2006/relationships/image" Target="../media/image217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image" Target="../media/image224.wmf"/><Relationship Id="rId7" Type="http://schemas.openxmlformats.org/officeDocument/2006/relationships/image" Target="../media/image228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Relationship Id="rId6" Type="http://schemas.openxmlformats.org/officeDocument/2006/relationships/image" Target="../media/image227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Relationship Id="rId9" Type="http://schemas.openxmlformats.org/officeDocument/2006/relationships/image" Target="../media/image230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3" Type="http://schemas.openxmlformats.org/officeDocument/2006/relationships/image" Target="../media/image233.wmf"/><Relationship Id="rId7" Type="http://schemas.openxmlformats.org/officeDocument/2006/relationships/image" Target="../media/image237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5" Type="http://schemas.openxmlformats.org/officeDocument/2006/relationships/image" Target="../media/image235.wmf"/><Relationship Id="rId4" Type="http://schemas.openxmlformats.org/officeDocument/2006/relationships/image" Target="../media/image234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wmf"/><Relationship Id="rId1" Type="http://schemas.openxmlformats.org/officeDocument/2006/relationships/image" Target="../media/image239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2.wmf"/><Relationship Id="rId7" Type="http://schemas.openxmlformats.org/officeDocument/2006/relationships/image" Target="../media/image8.wmf"/><Relationship Id="rId2" Type="http://schemas.openxmlformats.org/officeDocument/2006/relationships/image" Target="../media/image9.wmf"/><Relationship Id="rId1" Type="http://schemas.openxmlformats.org/officeDocument/2006/relationships/image" Target="../media/image31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10" Type="http://schemas.openxmlformats.org/officeDocument/2006/relationships/image" Target="../media/image38.wmf"/><Relationship Id="rId4" Type="http://schemas.openxmlformats.org/officeDocument/2006/relationships/image" Target="../media/image33.wmf"/><Relationship Id="rId9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8.wmf"/><Relationship Id="rId18" Type="http://schemas.openxmlformats.org/officeDocument/2006/relationships/image" Target="../media/image52.wmf"/><Relationship Id="rId3" Type="http://schemas.openxmlformats.org/officeDocument/2006/relationships/image" Target="../media/image37.wmf"/><Relationship Id="rId7" Type="http://schemas.openxmlformats.org/officeDocument/2006/relationships/image" Target="../media/image32.wmf"/><Relationship Id="rId12" Type="http://schemas.openxmlformats.org/officeDocument/2006/relationships/image" Target="../media/image9.wmf"/><Relationship Id="rId17" Type="http://schemas.openxmlformats.org/officeDocument/2006/relationships/image" Target="../media/image51.wmf"/><Relationship Id="rId2" Type="http://schemas.openxmlformats.org/officeDocument/2006/relationships/image" Target="../media/image42.wmf"/><Relationship Id="rId16" Type="http://schemas.openxmlformats.org/officeDocument/2006/relationships/image" Target="../media/image50.wmf"/><Relationship Id="rId1" Type="http://schemas.openxmlformats.org/officeDocument/2006/relationships/image" Target="../media/image41.wmf"/><Relationship Id="rId6" Type="http://schemas.openxmlformats.org/officeDocument/2006/relationships/image" Target="../media/image44.wmf"/><Relationship Id="rId11" Type="http://schemas.openxmlformats.org/officeDocument/2006/relationships/image" Target="../media/image47.wmf"/><Relationship Id="rId5" Type="http://schemas.openxmlformats.org/officeDocument/2006/relationships/image" Target="../media/image43.wmf"/><Relationship Id="rId15" Type="http://schemas.openxmlformats.org/officeDocument/2006/relationships/image" Target="../media/image49.wmf"/><Relationship Id="rId10" Type="http://schemas.openxmlformats.org/officeDocument/2006/relationships/image" Target="../media/image46.wmf"/><Relationship Id="rId4" Type="http://schemas.openxmlformats.org/officeDocument/2006/relationships/image" Target="../media/image31.wmf"/><Relationship Id="rId9" Type="http://schemas.openxmlformats.org/officeDocument/2006/relationships/image" Target="../media/image45.wmf"/><Relationship Id="rId14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6B79F8-4F31-4852-9F13-66136C3585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5785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0985D7-BC2A-46E4-8E90-597C20D4781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94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D4019-1BF2-4F1F-B601-4371091299FE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985D7-BC2A-46E4-8E90-597C20D4781D}" type="slidenum">
              <a:rPr lang="zh-CN" altLang="en-US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64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0B066FF-B0BE-4F8E-A48C-9A84D07DF35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DDFA6-6E24-447E-AA2A-964AACA490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85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378BC-5405-4E37-BF4E-0612118A29E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878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66FF-B0BE-4F8E-A48C-9A84D07DF35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7A92-8924-48C6-8207-21792138652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80A4-FB7D-4A29-815C-96E1E451286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36C8-A531-473D-B253-766F50D517D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276C-94FC-42A1-B196-C6F9314922A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9056-992B-47A1-B9A5-2D1B820297D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C98C-8D92-40D0-A786-16CDD3CF6D7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B28-658A-430B-8204-C418A4329F82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C7A92-8924-48C6-8207-2179213865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993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D34B77-DAA5-4B1F-BE9A-E039DE0E383C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DFA6-6E24-447E-AA2A-964AACA490A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78BC-5405-4E37-BF4E-0612118A29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780A4-FB7D-4A29-815C-96E1E45128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171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A36C8-A531-473D-B253-766F50D517D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7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87276C-94FC-42A1-B196-C6F9314922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0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59056-992B-47A1-B9A5-2D1B820297D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8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9C98C-8D92-40D0-A786-16CDD3CF6D7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58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55B28-658A-430B-8204-C418A4329F8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38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34B77-DAA5-4B1F-BE9A-E039DE0E38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75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entury Gothic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Century Gothic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74030FE9-D35E-483F-BFB6-A2E8DA4C4E2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4030FE9-D35E-483F-BFB6-A2E8DA4C4E27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33.wmf"/><Relationship Id="rId26" Type="http://schemas.openxmlformats.org/officeDocument/2006/relationships/oleObject" Target="../embeddings/oleObject60.bin"/><Relationship Id="rId39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7.bin"/><Relationship Id="rId34" Type="http://schemas.openxmlformats.org/officeDocument/2006/relationships/oleObject" Target="../embeddings/oleObject64.bin"/><Relationship Id="rId42" Type="http://schemas.openxmlformats.org/officeDocument/2006/relationships/oleObject" Target="../embeddings/oleObject68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54.bin"/><Relationship Id="rId25" Type="http://schemas.openxmlformats.org/officeDocument/2006/relationships/image" Target="../media/image53.wmf"/><Relationship Id="rId33" Type="http://schemas.openxmlformats.org/officeDocument/2006/relationships/image" Target="../media/image8.wmf"/><Relationship Id="rId38" Type="http://schemas.openxmlformats.org/officeDocument/2006/relationships/oleObject" Target="../embeddings/oleObject66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2.wmf"/><Relationship Id="rId20" Type="http://schemas.openxmlformats.org/officeDocument/2006/relationships/oleObject" Target="../embeddings/oleObject56.bin"/><Relationship Id="rId29" Type="http://schemas.openxmlformats.org/officeDocument/2006/relationships/image" Target="../media/image47.wmf"/><Relationship Id="rId41" Type="http://schemas.openxmlformats.org/officeDocument/2006/relationships/image" Target="../media/image5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45.wmf"/><Relationship Id="rId32" Type="http://schemas.openxmlformats.org/officeDocument/2006/relationships/oleObject" Target="../embeddings/oleObject63.bin"/><Relationship Id="rId37" Type="http://schemas.openxmlformats.org/officeDocument/2006/relationships/image" Target="../media/image49.wmf"/><Relationship Id="rId40" Type="http://schemas.openxmlformats.org/officeDocument/2006/relationships/oleObject" Target="../embeddings/oleObject67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9.bin"/><Relationship Id="rId28" Type="http://schemas.openxmlformats.org/officeDocument/2006/relationships/oleObject" Target="../embeddings/oleObject61.bin"/><Relationship Id="rId36" Type="http://schemas.openxmlformats.org/officeDocument/2006/relationships/oleObject" Target="../embeddings/oleObject65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55.bin"/><Relationship Id="rId31" Type="http://schemas.openxmlformats.org/officeDocument/2006/relationships/image" Target="../media/image9.wmf"/><Relationship Id="rId44" Type="http://schemas.openxmlformats.org/officeDocument/2006/relationships/image" Target="../media/image52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4.wmf"/><Relationship Id="rId22" Type="http://schemas.openxmlformats.org/officeDocument/2006/relationships/oleObject" Target="../embeddings/oleObject58.bin"/><Relationship Id="rId27" Type="http://schemas.openxmlformats.org/officeDocument/2006/relationships/image" Target="../media/image46.wmf"/><Relationship Id="rId30" Type="http://schemas.openxmlformats.org/officeDocument/2006/relationships/oleObject" Target="../embeddings/oleObject62.bin"/><Relationship Id="rId35" Type="http://schemas.openxmlformats.org/officeDocument/2006/relationships/image" Target="../media/image48.wmf"/><Relationship Id="rId43" Type="http://schemas.openxmlformats.org/officeDocument/2006/relationships/oleObject" Target="../embeddings/oleObject6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33.wmf"/><Relationship Id="rId26" Type="http://schemas.openxmlformats.org/officeDocument/2006/relationships/oleObject" Target="../embeddings/oleObject83.bin"/><Relationship Id="rId39" Type="http://schemas.openxmlformats.org/officeDocument/2006/relationships/image" Target="../media/image50.w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80.bin"/><Relationship Id="rId34" Type="http://schemas.openxmlformats.org/officeDocument/2006/relationships/oleObject" Target="../embeddings/oleObject87.bin"/><Relationship Id="rId42" Type="http://schemas.openxmlformats.org/officeDocument/2006/relationships/oleObject" Target="../embeddings/oleObject91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77.bin"/><Relationship Id="rId25" Type="http://schemas.openxmlformats.org/officeDocument/2006/relationships/image" Target="../media/image53.wmf"/><Relationship Id="rId33" Type="http://schemas.openxmlformats.org/officeDocument/2006/relationships/image" Target="../media/image8.wmf"/><Relationship Id="rId38" Type="http://schemas.openxmlformats.org/officeDocument/2006/relationships/oleObject" Target="../embeddings/oleObject8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2.wmf"/><Relationship Id="rId20" Type="http://schemas.openxmlformats.org/officeDocument/2006/relationships/oleObject" Target="../embeddings/oleObject79.bin"/><Relationship Id="rId29" Type="http://schemas.openxmlformats.org/officeDocument/2006/relationships/image" Target="../media/image47.wmf"/><Relationship Id="rId41" Type="http://schemas.openxmlformats.org/officeDocument/2006/relationships/image" Target="../media/image5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45.wmf"/><Relationship Id="rId32" Type="http://schemas.openxmlformats.org/officeDocument/2006/relationships/oleObject" Target="../embeddings/oleObject86.bin"/><Relationship Id="rId37" Type="http://schemas.openxmlformats.org/officeDocument/2006/relationships/image" Target="../media/image49.wmf"/><Relationship Id="rId40" Type="http://schemas.openxmlformats.org/officeDocument/2006/relationships/oleObject" Target="../embeddings/oleObject90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2.bin"/><Relationship Id="rId28" Type="http://schemas.openxmlformats.org/officeDocument/2006/relationships/oleObject" Target="../embeddings/oleObject84.bin"/><Relationship Id="rId36" Type="http://schemas.openxmlformats.org/officeDocument/2006/relationships/oleObject" Target="../embeddings/oleObject88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78.bin"/><Relationship Id="rId31" Type="http://schemas.openxmlformats.org/officeDocument/2006/relationships/image" Target="../media/image9.wmf"/><Relationship Id="rId44" Type="http://schemas.openxmlformats.org/officeDocument/2006/relationships/image" Target="../media/image52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44.wmf"/><Relationship Id="rId22" Type="http://schemas.openxmlformats.org/officeDocument/2006/relationships/oleObject" Target="../embeddings/oleObject81.bin"/><Relationship Id="rId27" Type="http://schemas.openxmlformats.org/officeDocument/2006/relationships/image" Target="../media/image46.wmf"/><Relationship Id="rId30" Type="http://schemas.openxmlformats.org/officeDocument/2006/relationships/oleObject" Target="../embeddings/oleObject85.bin"/><Relationship Id="rId35" Type="http://schemas.openxmlformats.org/officeDocument/2006/relationships/image" Target="../media/image48.wmf"/><Relationship Id="rId43" Type="http://schemas.openxmlformats.org/officeDocument/2006/relationships/oleObject" Target="../embeddings/oleObject9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33.wmf"/><Relationship Id="rId26" Type="http://schemas.openxmlformats.org/officeDocument/2006/relationships/oleObject" Target="../embeddings/oleObject106.bin"/><Relationship Id="rId39" Type="http://schemas.openxmlformats.org/officeDocument/2006/relationships/image" Target="../media/image50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3.bin"/><Relationship Id="rId34" Type="http://schemas.openxmlformats.org/officeDocument/2006/relationships/oleObject" Target="../embeddings/oleObject110.bin"/><Relationship Id="rId42" Type="http://schemas.openxmlformats.org/officeDocument/2006/relationships/oleObject" Target="../embeddings/oleObject114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100.bin"/><Relationship Id="rId25" Type="http://schemas.openxmlformats.org/officeDocument/2006/relationships/image" Target="../media/image53.wmf"/><Relationship Id="rId33" Type="http://schemas.openxmlformats.org/officeDocument/2006/relationships/image" Target="../media/image8.wmf"/><Relationship Id="rId38" Type="http://schemas.openxmlformats.org/officeDocument/2006/relationships/oleObject" Target="../embeddings/oleObject112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2.wmf"/><Relationship Id="rId20" Type="http://schemas.openxmlformats.org/officeDocument/2006/relationships/oleObject" Target="../embeddings/oleObject102.bin"/><Relationship Id="rId29" Type="http://schemas.openxmlformats.org/officeDocument/2006/relationships/image" Target="../media/image47.wmf"/><Relationship Id="rId41" Type="http://schemas.openxmlformats.org/officeDocument/2006/relationships/image" Target="../media/image5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45.wmf"/><Relationship Id="rId32" Type="http://schemas.openxmlformats.org/officeDocument/2006/relationships/oleObject" Target="../embeddings/oleObject109.bin"/><Relationship Id="rId37" Type="http://schemas.openxmlformats.org/officeDocument/2006/relationships/image" Target="../media/image49.wmf"/><Relationship Id="rId40" Type="http://schemas.openxmlformats.org/officeDocument/2006/relationships/oleObject" Target="../embeddings/oleObject113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5.bin"/><Relationship Id="rId28" Type="http://schemas.openxmlformats.org/officeDocument/2006/relationships/oleObject" Target="../embeddings/oleObject107.bin"/><Relationship Id="rId36" Type="http://schemas.openxmlformats.org/officeDocument/2006/relationships/oleObject" Target="../embeddings/oleObject111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101.bin"/><Relationship Id="rId31" Type="http://schemas.openxmlformats.org/officeDocument/2006/relationships/image" Target="../media/image9.wmf"/><Relationship Id="rId44" Type="http://schemas.openxmlformats.org/officeDocument/2006/relationships/image" Target="../media/image52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44.wmf"/><Relationship Id="rId22" Type="http://schemas.openxmlformats.org/officeDocument/2006/relationships/oleObject" Target="../embeddings/oleObject104.bin"/><Relationship Id="rId27" Type="http://schemas.openxmlformats.org/officeDocument/2006/relationships/image" Target="../media/image46.wmf"/><Relationship Id="rId30" Type="http://schemas.openxmlformats.org/officeDocument/2006/relationships/oleObject" Target="../embeddings/oleObject108.bin"/><Relationship Id="rId35" Type="http://schemas.openxmlformats.org/officeDocument/2006/relationships/image" Target="../media/image48.wmf"/><Relationship Id="rId43" Type="http://schemas.openxmlformats.org/officeDocument/2006/relationships/oleObject" Target="../embeddings/oleObject11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5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32.wmf"/><Relationship Id="rId26" Type="http://schemas.openxmlformats.org/officeDocument/2006/relationships/oleObject" Target="../embeddings/oleObject132.bin"/><Relationship Id="rId3" Type="http://schemas.openxmlformats.org/officeDocument/2006/relationships/oleObject" Target="../embeddings/oleObject119.bin"/><Relationship Id="rId21" Type="http://schemas.openxmlformats.org/officeDocument/2006/relationships/image" Target="../media/image33.wmf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126.bin"/><Relationship Id="rId25" Type="http://schemas.openxmlformats.org/officeDocument/2006/relationships/image" Target="../media/image66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5.wmf"/><Relationship Id="rId20" Type="http://schemas.openxmlformats.org/officeDocument/2006/relationships/oleObject" Target="../embeddings/oleObject128.bin"/><Relationship Id="rId29" Type="http://schemas.openxmlformats.org/officeDocument/2006/relationships/oleObject" Target="../embeddings/oleObject134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123.bin"/><Relationship Id="rId24" Type="http://schemas.openxmlformats.org/officeDocument/2006/relationships/oleObject" Target="../embeddings/oleObject131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30.bin"/><Relationship Id="rId28" Type="http://schemas.openxmlformats.org/officeDocument/2006/relationships/image" Target="../media/image67.wmf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127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64.wmf"/><Relationship Id="rId22" Type="http://schemas.openxmlformats.org/officeDocument/2006/relationships/oleObject" Target="../embeddings/oleObject129.bin"/><Relationship Id="rId27" Type="http://schemas.openxmlformats.org/officeDocument/2006/relationships/oleObject" Target="../embeddings/oleObject133.bin"/><Relationship Id="rId30" Type="http://schemas.openxmlformats.org/officeDocument/2006/relationships/image" Target="../media/image6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75.wmf"/><Relationship Id="rId26" Type="http://schemas.openxmlformats.org/officeDocument/2006/relationships/image" Target="../media/image51.wmf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45.bin"/><Relationship Id="rId34" Type="http://schemas.openxmlformats.org/officeDocument/2006/relationships/oleObject" Target="../embeddings/oleObject153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8.bin"/><Relationship Id="rId33" Type="http://schemas.openxmlformats.org/officeDocument/2006/relationships/image" Target="../media/image77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4.wmf"/><Relationship Id="rId20" Type="http://schemas.openxmlformats.org/officeDocument/2006/relationships/oleObject" Target="../embeddings/oleObject144.bin"/><Relationship Id="rId29" Type="http://schemas.openxmlformats.org/officeDocument/2006/relationships/image" Target="../media/image7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139.bin"/><Relationship Id="rId24" Type="http://schemas.openxmlformats.org/officeDocument/2006/relationships/oleObject" Target="../embeddings/oleObject147.bin"/><Relationship Id="rId32" Type="http://schemas.openxmlformats.org/officeDocument/2006/relationships/oleObject" Target="../embeddings/oleObject152.bin"/><Relationship Id="rId37" Type="http://schemas.openxmlformats.org/officeDocument/2006/relationships/image" Target="../media/image8.wmf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6.bin"/><Relationship Id="rId28" Type="http://schemas.openxmlformats.org/officeDocument/2006/relationships/oleObject" Target="../embeddings/oleObject150.bin"/><Relationship Id="rId36" Type="http://schemas.openxmlformats.org/officeDocument/2006/relationships/oleObject" Target="../embeddings/oleObject154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143.bin"/><Relationship Id="rId31" Type="http://schemas.openxmlformats.org/officeDocument/2006/relationships/image" Target="../media/image9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32.wmf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149.bin"/><Relationship Id="rId30" Type="http://schemas.openxmlformats.org/officeDocument/2006/relationships/oleObject" Target="../embeddings/oleObject151.bin"/><Relationship Id="rId35" Type="http://schemas.openxmlformats.org/officeDocument/2006/relationships/image" Target="../media/image7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85.wmf"/><Relationship Id="rId26" Type="http://schemas.openxmlformats.org/officeDocument/2006/relationships/oleObject" Target="../embeddings/oleObject168.bin"/><Relationship Id="rId3" Type="http://schemas.openxmlformats.org/officeDocument/2006/relationships/oleObject" Target="../embeddings/oleObject155.bin"/><Relationship Id="rId21" Type="http://schemas.openxmlformats.org/officeDocument/2006/relationships/oleObject" Target="../embeddings/oleObject164.bin"/><Relationship Id="rId34" Type="http://schemas.openxmlformats.org/officeDocument/2006/relationships/oleObject" Target="../embeddings/oleObject173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162.bin"/><Relationship Id="rId25" Type="http://schemas.openxmlformats.org/officeDocument/2006/relationships/oleObject" Target="../embeddings/oleObject167.bin"/><Relationship Id="rId33" Type="http://schemas.openxmlformats.org/officeDocument/2006/relationships/image" Target="../media/image87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2.wmf"/><Relationship Id="rId20" Type="http://schemas.openxmlformats.org/officeDocument/2006/relationships/image" Target="../media/image86.wmf"/><Relationship Id="rId29" Type="http://schemas.openxmlformats.org/officeDocument/2006/relationships/oleObject" Target="../embeddings/oleObject170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159.bin"/><Relationship Id="rId24" Type="http://schemas.openxmlformats.org/officeDocument/2006/relationships/image" Target="../media/image33.wmf"/><Relationship Id="rId32" Type="http://schemas.openxmlformats.org/officeDocument/2006/relationships/oleObject" Target="../embeddings/oleObject172.bin"/><Relationship Id="rId37" Type="http://schemas.openxmlformats.org/officeDocument/2006/relationships/image" Target="../media/image8.wmf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23" Type="http://schemas.openxmlformats.org/officeDocument/2006/relationships/oleObject" Target="../embeddings/oleObject166.bin"/><Relationship Id="rId28" Type="http://schemas.openxmlformats.org/officeDocument/2006/relationships/image" Target="../media/image51.wmf"/><Relationship Id="rId36" Type="http://schemas.openxmlformats.org/officeDocument/2006/relationships/oleObject" Target="../embeddings/oleObject174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163.bin"/><Relationship Id="rId31" Type="http://schemas.openxmlformats.org/officeDocument/2006/relationships/image" Target="../media/image76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84.wmf"/><Relationship Id="rId22" Type="http://schemas.openxmlformats.org/officeDocument/2006/relationships/oleObject" Target="../embeddings/oleObject165.bin"/><Relationship Id="rId27" Type="http://schemas.openxmlformats.org/officeDocument/2006/relationships/oleObject" Target="../embeddings/oleObject169.bin"/><Relationship Id="rId30" Type="http://schemas.openxmlformats.org/officeDocument/2006/relationships/oleObject" Target="../embeddings/oleObject171.bin"/><Relationship Id="rId35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68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7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86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9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06.wmf"/><Relationship Id="rId26" Type="http://schemas.openxmlformats.org/officeDocument/2006/relationships/image" Target="../media/image109.wmf"/><Relationship Id="rId3" Type="http://schemas.openxmlformats.org/officeDocument/2006/relationships/oleObject" Target="../embeddings/oleObject187.bin"/><Relationship Id="rId21" Type="http://schemas.openxmlformats.org/officeDocument/2006/relationships/oleObject" Target="../embeddings/oleObject196.bin"/><Relationship Id="rId34" Type="http://schemas.openxmlformats.org/officeDocument/2006/relationships/image" Target="../media/image113.wmf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94.bin"/><Relationship Id="rId25" Type="http://schemas.openxmlformats.org/officeDocument/2006/relationships/oleObject" Target="../embeddings/oleObject199.bin"/><Relationship Id="rId33" Type="http://schemas.openxmlformats.org/officeDocument/2006/relationships/oleObject" Target="../embeddings/oleObject203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29" Type="http://schemas.openxmlformats.org/officeDocument/2006/relationships/oleObject" Target="../embeddings/oleObject201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91.bin"/><Relationship Id="rId24" Type="http://schemas.openxmlformats.org/officeDocument/2006/relationships/image" Target="../media/image108.wmf"/><Relationship Id="rId32" Type="http://schemas.openxmlformats.org/officeDocument/2006/relationships/image" Target="../media/image112.wmf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23" Type="http://schemas.openxmlformats.org/officeDocument/2006/relationships/oleObject" Target="../embeddings/oleObject198.bin"/><Relationship Id="rId28" Type="http://schemas.openxmlformats.org/officeDocument/2006/relationships/image" Target="../media/image110.wmf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95.bin"/><Relationship Id="rId31" Type="http://schemas.openxmlformats.org/officeDocument/2006/relationships/oleObject" Target="../embeddings/oleObject202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04.wmf"/><Relationship Id="rId22" Type="http://schemas.openxmlformats.org/officeDocument/2006/relationships/oleObject" Target="../embeddings/oleObject197.bin"/><Relationship Id="rId27" Type="http://schemas.openxmlformats.org/officeDocument/2006/relationships/oleObject" Target="../embeddings/oleObject200.bin"/><Relationship Id="rId30" Type="http://schemas.openxmlformats.org/officeDocument/2006/relationships/image" Target="../media/image111.wmf"/><Relationship Id="rId35" Type="http://schemas.openxmlformats.org/officeDocument/2006/relationships/oleObject" Target="../embeddings/oleObject20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119.wmf"/><Relationship Id="rId26" Type="http://schemas.openxmlformats.org/officeDocument/2006/relationships/image" Target="../media/image106.wmf"/><Relationship Id="rId39" Type="http://schemas.openxmlformats.org/officeDocument/2006/relationships/oleObject" Target="../embeddings/oleObject224.bin"/><Relationship Id="rId3" Type="http://schemas.openxmlformats.org/officeDocument/2006/relationships/oleObject" Target="../embeddings/oleObject205.bin"/><Relationship Id="rId21" Type="http://schemas.openxmlformats.org/officeDocument/2006/relationships/oleObject" Target="../embeddings/oleObject214.bin"/><Relationship Id="rId34" Type="http://schemas.openxmlformats.org/officeDocument/2006/relationships/image" Target="../media/image109.wmf"/><Relationship Id="rId42" Type="http://schemas.openxmlformats.org/officeDocument/2006/relationships/image" Target="../media/image113.wmf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212.bin"/><Relationship Id="rId25" Type="http://schemas.openxmlformats.org/officeDocument/2006/relationships/oleObject" Target="../embeddings/oleObject216.bin"/><Relationship Id="rId33" Type="http://schemas.openxmlformats.org/officeDocument/2006/relationships/oleObject" Target="../embeddings/oleObject221.bin"/><Relationship Id="rId38" Type="http://schemas.openxmlformats.org/officeDocument/2006/relationships/image" Target="../media/image111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1.wmf"/><Relationship Id="rId20" Type="http://schemas.openxmlformats.org/officeDocument/2006/relationships/image" Target="../media/image120.wmf"/><Relationship Id="rId29" Type="http://schemas.openxmlformats.org/officeDocument/2006/relationships/oleObject" Target="../embeddings/oleObject218.bin"/><Relationship Id="rId41" Type="http://schemas.openxmlformats.org/officeDocument/2006/relationships/oleObject" Target="../embeddings/oleObject225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209.bin"/><Relationship Id="rId24" Type="http://schemas.openxmlformats.org/officeDocument/2006/relationships/image" Target="../media/image105.wmf"/><Relationship Id="rId32" Type="http://schemas.openxmlformats.org/officeDocument/2006/relationships/image" Target="../media/image108.wmf"/><Relationship Id="rId37" Type="http://schemas.openxmlformats.org/officeDocument/2006/relationships/oleObject" Target="../embeddings/oleObject223.bin"/><Relationship Id="rId40" Type="http://schemas.openxmlformats.org/officeDocument/2006/relationships/image" Target="../media/image112.wmf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23" Type="http://schemas.openxmlformats.org/officeDocument/2006/relationships/oleObject" Target="../embeddings/oleObject215.bin"/><Relationship Id="rId28" Type="http://schemas.openxmlformats.org/officeDocument/2006/relationships/image" Target="../media/image107.wmf"/><Relationship Id="rId36" Type="http://schemas.openxmlformats.org/officeDocument/2006/relationships/image" Target="../media/image110.wmf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213.bin"/><Relationship Id="rId31" Type="http://schemas.openxmlformats.org/officeDocument/2006/relationships/oleObject" Target="../embeddings/oleObject220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118.wmf"/><Relationship Id="rId22" Type="http://schemas.openxmlformats.org/officeDocument/2006/relationships/image" Target="../media/image104.wmf"/><Relationship Id="rId27" Type="http://schemas.openxmlformats.org/officeDocument/2006/relationships/oleObject" Target="../embeddings/oleObject217.bin"/><Relationship Id="rId30" Type="http://schemas.openxmlformats.org/officeDocument/2006/relationships/oleObject" Target="../embeddings/oleObject219.bin"/><Relationship Id="rId35" Type="http://schemas.openxmlformats.org/officeDocument/2006/relationships/oleObject" Target="../embeddings/oleObject222.bin"/><Relationship Id="rId43" Type="http://schemas.openxmlformats.org/officeDocument/2006/relationships/oleObject" Target="../embeddings/oleObject22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232.bin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12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23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239.bin"/><Relationship Id="rId4" Type="http://schemas.openxmlformats.org/officeDocument/2006/relationships/image" Target="../media/image13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246.bin"/><Relationship Id="rId18" Type="http://schemas.openxmlformats.org/officeDocument/2006/relationships/image" Target="../media/image142.wmf"/><Relationship Id="rId26" Type="http://schemas.openxmlformats.org/officeDocument/2006/relationships/image" Target="../media/image146.wmf"/><Relationship Id="rId3" Type="http://schemas.openxmlformats.org/officeDocument/2006/relationships/oleObject" Target="../embeddings/oleObject241.bin"/><Relationship Id="rId21" Type="http://schemas.openxmlformats.org/officeDocument/2006/relationships/oleObject" Target="../embeddings/oleObject250.bin"/><Relationship Id="rId34" Type="http://schemas.openxmlformats.org/officeDocument/2006/relationships/image" Target="../media/image149.wmf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248.bin"/><Relationship Id="rId25" Type="http://schemas.openxmlformats.org/officeDocument/2006/relationships/oleObject" Target="../embeddings/oleObject252.bin"/><Relationship Id="rId33" Type="http://schemas.openxmlformats.org/officeDocument/2006/relationships/oleObject" Target="../embeddings/oleObject256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29" Type="http://schemas.openxmlformats.org/officeDocument/2006/relationships/oleObject" Target="../embeddings/oleObject254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245.bin"/><Relationship Id="rId24" Type="http://schemas.openxmlformats.org/officeDocument/2006/relationships/image" Target="../media/image145.wmf"/><Relationship Id="rId32" Type="http://schemas.openxmlformats.org/officeDocument/2006/relationships/image" Target="../media/image8.wmf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23" Type="http://schemas.openxmlformats.org/officeDocument/2006/relationships/oleObject" Target="../embeddings/oleObject251.bin"/><Relationship Id="rId28" Type="http://schemas.openxmlformats.org/officeDocument/2006/relationships/image" Target="../media/image147.wmf"/><Relationship Id="rId36" Type="http://schemas.openxmlformats.org/officeDocument/2006/relationships/image" Target="../media/image150.wmf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249.bin"/><Relationship Id="rId31" Type="http://schemas.openxmlformats.org/officeDocument/2006/relationships/oleObject" Target="../embeddings/oleObject255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140.wmf"/><Relationship Id="rId22" Type="http://schemas.openxmlformats.org/officeDocument/2006/relationships/image" Target="../media/image144.wmf"/><Relationship Id="rId27" Type="http://schemas.openxmlformats.org/officeDocument/2006/relationships/oleObject" Target="../embeddings/oleObject253.bin"/><Relationship Id="rId30" Type="http://schemas.openxmlformats.org/officeDocument/2006/relationships/image" Target="../media/image148.wmf"/><Relationship Id="rId35" Type="http://schemas.openxmlformats.org/officeDocument/2006/relationships/oleObject" Target="../embeddings/oleObject25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263.bin"/><Relationship Id="rId3" Type="http://schemas.openxmlformats.org/officeDocument/2006/relationships/oleObject" Target="../embeddings/oleObject258.bin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262.bin"/><Relationship Id="rId5" Type="http://schemas.openxmlformats.org/officeDocument/2006/relationships/oleObject" Target="../embeddings/oleObject259.bin"/><Relationship Id="rId15" Type="http://schemas.openxmlformats.org/officeDocument/2006/relationships/oleObject" Target="../embeddings/oleObject264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261.bin"/><Relationship Id="rId14" Type="http://schemas.openxmlformats.org/officeDocument/2006/relationships/image" Target="../media/image15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oleObject" Target="../embeddings/oleObject265.bin"/><Relationship Id="rId7" Type="http://schemas.openxmlformats.org/officeDocument/2006/relationships/oleObject" Target="../embeddings/oleObject267.bin"/><Relationship Id="rId12" Type="http://schemas.openxmlformats.org/officeDocument/2006/relationships/image" Target="../media/image15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269.bin"/><Relationship Id="rId5" Type="http://schemas.openxmlformats.org/officeDocument/2006/relationships/oleObject" Target="../embeddings/oleObject266.bin"/><Relationship Id="rId10" Type="http://schemas.openxmlformats.org/officeDocument/2006/relationships/image" Target="../media/image155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26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275.bin"/><Relationship Id="rId18" Type="http://schemas.openxmlformats.org/officeDocument/2006/relationships/image" Target="../media/image164.wmf"/><Relationship Id="rId3" Type="http://schemas.openxmlformats.org/officeDocument/2006/relationships/oleObject" Target="../embeddings/oleObject270.bin"/><Relationship Id="rId21" Type="http://schemas.openxmlformats.org/officeDocument/2006/relationships/oleObject" Target="../embeddings/oleObject279.bin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27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.wmf"/><Relationship Id="rId20" Type="http://schemas.openxmlformats.org/officeDocument/2006/relationships/image" Target="../media/image16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6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278.bin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163.wmf"/><Relationship Id="rId22" Type="http://schemas.openxmlformats.org/officeDocument/2006/relationships/image" Target="../media/image16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2.bin"/><Relationship Id="rId13" Type="http://schemas.openxmlformats.org/officeDocument/2006/relationships/image" Target="../media/image163.wmf"/><Relationship Id="rId18" Type="http://schemas.openxmlformats.org/officeDocument/2006/relationships/oleObject" Target="../embeddings/oleObject286.bin"/><Relationship Id="rId26" Type="http://schemas.openxmlformats.org/officeDocument/2006/relationships/oleObject" Target="../embeddings/oleObject290.bin"/><Relationship Id="rId3" Type="http://schemas.openxmlformats.org/officeDocument/2006/relationships/oleObject" Target="../embeddings/oleObject280.bin"/><Relationship Id="rId21" Type="http://schemas.openxmlformats.org/officeDocument/2006/relationships/image" Target="../media/image170.wmf"/><Relationship Id="rId7" Type="http://schemas.openxmlformats.org/officeDocument/2006/relationships/image" Target="../media/image160.wmf"/><Relationship Id="rId12" Type="http://schemas.openxmlformats.org/officeDocument/2006/relationships/oleObject" Target="../embeddings/oleObject283.bin"/><Relationship Id="rId17" Type="http://schemas.openxmlformats.org/officeDocument/2006/relationships/image" Target="../media/image164.wmf"/><Relationship Id="rId25" Type="http://schemas.openxmlformats.org/officeDocument/2006/relationships/image" Target="../media/image172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85.bin"/><Relationship Id="rId20" Type="http://schemas.openxmlformats.org/officeDocument/2006/relationships/oleObject" Target="../embeddings/oleObject287.bin"/><Relationship Id="rId29" Type="http://schemas.openxmlformats.org/officeDocument/2006/relationships/image" Target="../media/image174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8.wmf"/><Relationship Id="rId11" Type="http://schemas.openxmlformats.org/officeDocument/2006/relationships/image" Target="../media/image162.wmf"/><Relationship Id="rId24" Type="http://schemas.openxmlformats.org/officeDocument/2006/relationships/oleObject" Target="../embeddings/oleObject289.bin"/><Relationship Id="rId32" Type="http://schemas.openxmlformats.org/officeDocument/2006/relationships/oleObject" Target="../embeddings/oleObject293.bin"/><Relationship Id="rId5" Type="http://schemas.openxmlformats.org/officeDocument/2006/relationships/oleObject" Target="../embeddings/oleObject281.bin"/><Relationship Id="rId15" Type="http://schemas.openxmlformats.org/officeDocument/2006/relationships/image" Target="../media/image8.wmf"/><Relationship Id="rId23" Type="http://schemas.openxmlformats.org/officeDocument/2006/relationships/image" Target="../media/image171.wmf"/><Relationship Id="rId28" Type="http://schemas.openxmlformats.org/officeDocument/2006/relationships/oleObject" Target="../embeddings/oleObject291.bin"/><Relationship Id="rId10" Type="http://schemas.openxmlformats.org/officeDocument/2006/relationships/image" Target="../media/image9.wmf"/><Relationship Id="rId19" Type="http://schemas.openxmlformats.org/officeDocument/2006/relationships/image" Target="../media/image169.wmf"/><Relationship Id="rId31" Type="http://schemas.openxmlformats.org/officeDocument/2006/relationships/image" Target="../media/image175.wmf"/><Relationship Id="rId4" Type="http://schemas.openxmlformats.org/officeDocument/2006/relationships/image" Target="../media/image167.wmf"/><Relationship Id="rId9" Type="http://schemas.openxmlformats.org/officeDocument/2006/relationships/image" Target="../media/image161.wmf"/><Relationship Id="rId14" Type="http://schemas.openxmlformats.org/officeDocument/2006/relationships/oleObject" Target="../embeddings/oleObject284.bin"/><Relationship Id="rId22" Type="http://schemas.openxmlformats.org/officeDocument/2006/relationships/oleObject" Target="../embeddings/oleObject288.bin"/><Relationship Id="rId27" Type="http://schemas.openxmlformats.org/officeDocument/2006/relationships/image" Target="../media/image173.wmf"/><Relationship Id="rId30" Type="http://schemas.openxmlformats.org/officeDocument/2006/relationships/oleObject" Target="../embeddings/oleObject29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299.bin"/><Relationship Id="rId3" Type="http://schemas.openxmlformats.org/officeDocument/2006/relationships/oleObject" Target="../embeddings/oleObject294.bin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4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298.bin"/><Relationship Id="rId5" Type="http://schemas.openxmlformats.org/officeDocument/2006/relationships/oleObject" Target="../embeddings/oleObject295.bin"/><Relationship Id="rId15" Type="http://schemas.openxmlformats.org/officeDocument/2006/relationships/oleObject" Target="../embeddings/oleObject300.bin"/><Relationship Id="rId10" Type="http://schemas.openxmlformats.org/officeDocument/2006/relationships/image" Target="../media/image140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297.bin"/><Relationship Id="rId14" Type="http://schemas.openxmlformats.org/officeDocument/2006/relationships/image" Target="../media/image15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306.bin"/><Relationship Id="rId18" Type="http://schemas.openxmlformats.org/officeDocument/2006/relationships/image" Target="../media/image178.wmf"/><Relationship Id="rId26" Type="http://schemas.openxmlformats.org/officeDocument/2006/relationships/oleObject" Target="../embeddings/oleObject313.bin"/><Relationship Id="rId3" Type="http://schemas.openxmlformats.org/officeDocument/2006/relationships/oleObject" Target="../embeddings/oleObject301.bin"/><Relationship Id="rId21" Type="http://schemas.openxmlformats.org/officeDocument/2006/relationships/oleObject" Target="../embeddings/oleObject310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308.bin"/><Relationship Id="rId25" Type="http://schemas.openxmlformats.org/officeDocument/2006/relationships/oleObject" Target="../embeddings/oleObject312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85.wmf"/><Relationship Id="rId20" Type="http://schemas.openxmlformats.org/officeDocument/2006/relationships/image" Target="../media/image140.wmf"/><Relationship Id="rId29" Type="http://schemas.openxmlformats.org/officeDocument/2006/relationships/image" Target="../media/image18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305.bin"/><Relationship Id="rId24" Type="http://schemas.openxmlformats.org/officeDocument/2006/relationships/image" Target="../media/image150.wmf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7.bin"/><Relationship Id="rId23" Type="http://schemas.openxmlformats.org/officeDocument/2006/relationships/oleObject" Target="../embeddings/oleObject311.bin"/><Relationship Id="rId28" Type="http://schemas.openxmlformats.org/officeDocument/2006/relationships/oleObject" Target="../embeddings/oleObject314.bin"/><Relationship Id="rId10" Type="http://schemas.openxmlformats.org/officeDocument/2006/relationships/image" Target="../media/image182.wmf"/><Relationship Id="rId19" Type="http://schemas.openxmlformats.org/officeDocument/2006/relationships/oleObject" Target="../embeddings/oleObject309.bin"/><Relationship Id="rId31" Type="http://schemas.openxmlformats.org/officeDocument/2006/relationships/image" Target="../media/image189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184.wmf"/><Relationship Id="rId22" Type="http://schemas.openxmlformats.org/officeDocument/2006/relationships/image" Target="../media/image186.wmf"/><Relationship Id="rId27" Type="http://schemas.openxmlformats.org/officeDocument/2006/relationships/image" Target="../media/image187.wmf"/><Relationship Id="rId30" Type="http://schemas.openxmlformats.org/officeDocument/2006/relationships/oleObject" Target="../embeddings/oleObject31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oleObject" Target="../embeddings/oleObject316.bin"/><Relationship Id="rId7" Type="http://schemas.openxmlformats.org/officeDocument/2006/relationships/oleObject" Target="../embeddings/oleObject3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317.bin"/><Relationship Id="rId10" Type="http://schemas.openxmlformats.org/officeDocument/2006/relationships/image" Target="../media/image183.wmf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31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325.bin"/><Relationship Id="rId3" Type="http://schemas.openxmlformats.org/officeDocument/2006/relationships/oleObject" Target="../embeddings/oleObject320.bin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49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324.bin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26.bin"/><Relationship Id="rId10" Type="http://schemas.openxmlformats.org/officeDocument/2006/relationships/image" Target="../media/image178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323.bin"/><Relationship Id="rId14" Type="http://schemas.openxmlformats.org/officeDocument/2006/relationships/image" Target="../media/image19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328.bin"/><Relationship Id="rId4" Type="http://schemas.openxmlformats.org/officeDocument/2006/relationships/image" Target="../media/image19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9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330.bin"/><Relationship Id="rId7" Type="http://schemas.openxmlformats.org/officeDocument/2006/relationships/oleObject" Target="../embeddings/oleObject332.bin"/><Relationship Id="rId12" Type="http://schemas.openxmlformats.org/officeDocument/2006/relationships/image" Target="../media/image20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334.bin"/><Relationship Id="rId5" Type="http://schemas.openxmlformats.org/officeDocument/2006/relationships/oleObject" Target="../embeddings/oleObject331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33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20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205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206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20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09.wmf"/><Relationship Id="rId5" Type="http://schemas.openxmlformats.org/officeDocument/2006/relationships/oleObject" Target="../embeddings/oleObject340.bin"/><Relationship Id="rId4" Type="http://schemas.openxmlformats.org/officeDocument/2006/relationships/image" Target="../media/image208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oleObject" Target="../embeddings/oleObject341.bin"/><Relationship Id="rId7" Type="http://schemas.openxmlformats.org/officeDocument/2006/relationships/oleObject" Target="../embeddings/oleObject34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11.wmf"/><Relationship Id="rId5" Type="http://schemas.openxmlformats.org/officeDocument/2006/relationships/oleObject" Target="../embeddings/oleObject342.bin"/><Relationship Id="rId4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9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1.vml"/><Relationship Id="rId5" Type="http://schemas.openxmlformats.org/officeDocument/2006/relationships/oleObject" Target="../embeddings/oleObject345.bin"/><Relationship Id="rId4" Type="http://schemas.openxmlformats.org/officeDocument/2006/relationships/image" Target="../media/image213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3" Type="http://schemas.openxmlformats.org/officeDocument/2006/relationships/oleObject" Target="../embeddings/oleObject346.bin"/><Relationship Id="rId7" Type="http://schemas.openxmlformats.org/officeDocument/2006/relationships/oleObject" Target="../embeddings/oleObject34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15.wmf"/><Relationship Id="rId5" Type="http://schemas.openxmlformats.org/officeDocument/2006/relationships/oleObject" Target="../embeddings/oleObject347.bin"/><Relationship Id="rId4" Type="http://schemas.openxmlformats.org/officeDocument/2006/relationships/image" Target="../media/image214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18.wmf"/><Relationship Id="rId5" Type="http://schemas.openxmlformats.org/officeDocument/2006/relationships/oleObject" Target="../embeddings/oleObject350.bin"/><Relationship Id="rId4" Type="http://schemas.openxmlformats.org/officeDocument/2006/relationships/image" Target="../media/image217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oleObject" Target="../embeddings/oleObject351.bin"/><Relationship Id="rId7" Type="http://schemas.openxmlformats.org/officeDocument/2006/relationships/oleObject" Target="../embeddings/oleObject35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20.wmf"/><Relationship Id="rId5" Type="http://schemas.openxmlformats.org/officeDocument/2006/relationships/oleObject" Target="../embeddings/oleObject352.bin"/><Relationship Id="rId4" Type="http://schemas.openxmlformats.org/officeDocument/2006/relationships/image" Target="../media/image219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13" Type="http://schemas.openxmlformats.org/officeDocument/2006/relationships/oleObject" Target="../embeddings/oleObject359.bin"/><Relationship Id="rId18" Type="http://schemas.openxmlformats.org/officeDocument/2006/relationships/image" Target="../media/image229.wmf"/><Relationship Id="rId3" Type="http://schemas.openxmlformats.org/officeDocument/2006/relationships/oleObject" Target="../embeddings/oleObject354.bin"/><Relationship Id="rId7" Type="http://schemas.openxmlformats.org/officeDocument/2006/relationships/oleObject" Target="../embeddings/oleObject356.bin"/><Relationship Id="rId12" Type="http://schemas.openxmlformats.org/officeDocument/2006/relationships/image" Target="../media/image226.wmf"/><Relationship Id="rId17" Type="http://schemas.openxmlformats.org/officeDocument/2006/relationships/oleObject" Target="../embeddings/oleObject36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28.wmf"/><Relationship Id="rId20" Type="http://schemas.openxmlformats.org/officeDocument/2006/relationships/image" Target="../media/image230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23.wmf"/><Relationship Id="rId11" Type="http://schemas.openxmlformats.org/officeDocument/2006/relationships/oleObject" Target="../embeddings/oleObject358.bin"/><Relationship Id="rId5" Type="http://schemas.openxmlformats.org/officeDocument/2006/relationships/oleObject" Target="../embeddings/oleObject355.bin"/><Relationship Id="rId15" Type="http://schemas.openxmlformats.org/officeDocument/2006/relationships/oleObject" Target="../embeddings/oleObject360.bin"/><Relationship Id="rId10" Type="http://schemas.openxmlformats.org/officeDocument/2006/relationships/image" Target="../media/image225.wmf"/><Relationship Id="rId19" Type="http://schemas.openxmlformats.org/officeDocument/2006/relationships/oleObject" Target="../embeddings/oleObject362.bin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357.bin"/><Relationship Id="rId14" Type="http://schemas.openxmlformats.org/officeDocument/2006/relationships/image" Target="../media/image22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oleObject" Target="../embeddings/oleObject368.bin"/><Relationship Id="rId18" Type="http://schemas.openxmlformats.org/officeDocument/2006/relationships/image" Target="../media/image238.wmf"/><Relationship Id="rId3" Type="http://schemas.openxmlformats.org/officeDocument/2006/relationships/oleObject" Target="../embeddings/oleObject363.bin"/><Relationship Id="rId7" Type="http://schemas.openxmlformats.org/officeDocument/2006/relationships/oleObject" Target="../embeddings/oleObject365.bin"/><Relationship Id="rId12" Type="http://schemas.openxmlformats.org/officeDocument/2006/relationships/image" Target="../media/image235.wmf"/><Relationship Id="rId17" Type="http://schemas.openxmlformats.org/officeDocument/2006/relationships/oleObject" Target="../embeddings/oleObject37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37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367.bin"/><Relationship Id="rId5" Type="http://schemas.openxmlformats.org/officeDocument/2006/relationships/oleObject" Target="../embeddings/oleObject364.bin"/><Relationship Id="rId15" Type="http://schemas.openxmlformats.org/officeDocument/2006/relationships/oleObject" Target="../embeddings/oleObject369.bin"/><Relationship Id="rId10" Type="http://schemas.openxmlformats.org/officeDocument/2006/relationships/image" Target="../media/image234.wmf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366.bin"/><Relationship Id="rId14" Type="http://schemas.openxmlformats.org/officeDocument/2006/relationships/image" Target="../media/image236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40.wmf"/><Relationship Id="rId5" Type="http://schemas.openxmlformats.org/officeDocument/2006/relationships/oleObject" Target="../embeddings/oleObject372.bin"/><Relationship Id="rId4" Type="http://schemas.openxmlformats.org/officeDocument/2006/relationships/image" Target="../media/image239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3" Type="http://schemas.openxmlformats.org/officeDocument/2006/relationships/oleObject" Target="../embeddings/oleObject373.bin"/><Relationship Id="rId7" Type="http://schemas.openxmlformats.org/officeDocument/2006/relationships/oleObject" Target="../embeddings/oleObject37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42.wmf"/><Relationship Id="rId5" Type="http://schemas.openxmlformats.org/officeDocument/2006/relationships/oleObject" Target="../embeddings/oleObject374.bin"/><Relationship Id="rId4" Type="http://schemas.openxmlformats.org/officeDocument/2006/relationships/image" Target="../media/image241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244.wmf"/><Relationship Id="rId4" Type="http://schemas.openxmlformats.org/officeDocument/2006/relationships/oleObject" Target="../embeddings/oleObject37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5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6.bin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4.wmf"/><Relationship Id="rId20" Type="http://schemas.openxmlformats.org/officeDocument/2006/relationships/image" Target="../media/image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8.bin"/><Relationship Id="rId22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764704"/>
            <a:ext cx="7543800" cy="2593975"/>
          </a:xfrm>
        </p:spPr>
        <p:txBody>
          <a:bodyPr/>
          <a:lstStyle/>
          <a:p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第四章 线性判别函数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268538" y="1412875"/>
          <a:ext cx="29051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3" imgW="1206360" imgH="711000" progId="Equation.3">
                  <p:embed/>
                </p:oleObj>
              </mc:Choice>
              <mc:Fallback>
                <p:oleObj name="Equation" r:id="rId3" imgW="1206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412875"/>
                        <a:ext cx="2905125" cy="1600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135937" cy="719138"/>
          </a:xfrm>
        </p:spPr>
        <p:txBody>
          <a:bodyPr/>
          <a:lstStyle/>
          <a:p>
            <a:pPr algn="l" eaLnBrk="1" hangingPunct="1"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800" smtClean="0">
                <a:solidFill>
                  <a:schemeClr val="tx1"/>
                </a:solidFill>
              </a:rPr>
              <a:t>例：已知三类</a:t>
            </a:r>
            <a:r>
              <a:rPr lang="en-US" altLang="zh-CN" sz="2800" smtClean="0">
                <a:solidFill>
                  <a:schemeClr val="tx1"/>
                </a:solidFill>
              </a:rPr>
              <a:t>ω</a:t>
            </a:r>
            <a:r>
              <a:rPr lang="en-US" altLang="zh-CN" sz="2800" baseline="-25000" smtClean="0">
                <a:solidFill>
                  <a:schemeClr val="tx1"/>
                </a:solidFill>
              </a:rPr>
              <a:t>1</a:t>
            </a:r>
            <a:r>
              <a:rPr lang="en-US" altLang="zh-CN" sz="2800" smtClean="0">
                <a:solidFill>
                  <a:schemeClr val="tx1"/>
                </a:solidFill>
              </a:rPr>
              <a:t>,ω</a:t>
            </a:r>
            <a:r>
              <a:rPr lang="en-US" altLang="zh-CN" sz="2800" baseline="-25000" smtClean="0">
                <a:solidFill>
                  <a:schemeClr val="tx1"/>
                </a:solidFill>
              </a:rPr>
              <a:t>2</a:t>
            </a:r>
            <a:r>
              <a:rPr lang="en-US" altLang="zh-CN" sz="2800" smtClean="0">
                <a:solidFill>
                  <a:schemeClr val="tx1"/>
                </a:solidFill>
              </a:rPr>
              <a:t>,ω</a:t>
            </a:r>
            <a:r>
              <a:rPr lang="en-US" altLang="zh-CN" sz="2800" baseline="-25000" smtClean="0">
                <a:solidFill>
                  <a:schemeClr val="tx1"/>
                </a:solidFill>
              </a:rPr>
              <a:t>3</a:t>
            </a:r>
            <a:r>
              <a:rPr lang="zh-CN" altLang="en-US" sz="2800" smtClean="0">
                <a:solidFill>
                  <a:schemeClr val="tx1"/>
                </a:solidFill>
              </a:rPr>
              <a:t>的判别函数分别为：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899592" y="3501008"/>
            <a:ext cx="7078663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600" smtClean="0"/>
              <a:t>因此，三个判别边界为：</a:t>
            </a:r>
          </a:p>
          <a:p>
            <a:pPr>
              <a:buClr>
                <a:srgbClr val="66FF33"/>
              </a:buClr>
              <a:buFont typeface="Wingdings" pitchFamily="2" charset="2"/>
              <a:buChar char="v"/>
            </a:pPr>
            <a:endParaRPr lang="zh-CN" altLang="en-US" sz="2600" smtClean="0"/>
          </a:p>
          <a:p>
            <a:pPr>
              <a:buClr>
                <a:srgbClr val="66FF33"/>
              </a:buClr>
              <a:buFont typeface="Wingdings" pitchFamily="2" charset="2"/>
              <a:buChar char="v"/>
            </a:pPr>
            <a:endParaRPr lang="en-US" altLang="zh-CN" sz="2400" smtClean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332038" y="3989388"/>
          <a:ext cx="345281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5" imgW="1434960" imgH="711000" progId="Equation.3">
                  <p:embed/>
                </p:oleObj>
              </mc:Choice>
              <mc:Fallback>
                <p:oleObj name="Equation" r:id="rId5" imgW="1434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3989388"/>
                        <a:ext cx="3452812" cy="1600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3992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3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288" y="414338"/>
            <a:ext cx="483076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600" b="0">
                <a:latin typeface="Arial" pitchFamily="34" charset="0"/>
              </a:rPr>
              <a:t>作图如下：</a:t>
            </a:r>
          </a:p>
          <a:p>
            <a:pPr eaLnBrk="0" hangingPunct="0"/>
            <a:endParaRPr lang="en-US" altLang="zh-CN" b="0"/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1115616" y="1125538"/>
            <a:ext cx="7004050" cy="4495800"/>
            <a:chOff x="912" y="709"/>
            <a:chExt cx="4412" cy="2832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726" y="2283"/>
              <a:ext cx="765" cy="413"/>
              <a:chOff x="4128" y="3840"/>
              <a:chExt cx="528" cy="367"/>
            </a:xfrm>
          </p:grpSpPr>
          <p:sp>
            <p:nvSpPr>
              <p:cNvPr id="59" name="Oval 6"/>
              <p:cNvSpPr>
                <a:spLocks noChangeArrowheads="1"/>
              </p:cNvSpPr>
              <p:nvPr/>
            </p:nvSpPr>
            <p:spPr bwMode="auto">
              <a:xfrm>
                <a:off x="4128" y="3913"/>
                <a:ext cx="528" cy="2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0" name="Object 7"/>
              <p:cNvGraphicFramePr>
                <a:graphicFrameLocks noChangeAspect="1"/>
              </p:cNvGraphicFramePr>
              <p:nvPr/>
            </p:nvGraphicFramePr>
            <p:xfrm>
              <a:off x="4224" y="3840"/>
              <a:ext cx="332" cy="3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95" name="Equation" r:id="rId3" imgW="190440" imgH="228600" progId="Equation.3">
                      <p:embed/>
                    </p:oleObj>
                  </mc:Choice>
                  <mc:Fallback>
                    <p:oleObj name="Equation" r:id="rId3" imgW="1904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840"/>
                            <a:ext cx="332" cy="3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2443" y="1823"/>
              <a:ext cx="1018" cy="403"/>
            </a:xfrm>
            <a:custGeom>
              <a:avLst/>
              <a:gdLst>
                <a:gd name="T0" fmla="*/ 377 w 862"/>
                <a:gd name="T1" fmla="*/ 0 h 338"/>
                <a:gd name="T2" fmla="*/ 862 w 862"/>
                <a:gd name="T3" fmla="*/ 338 h 338"/>
                <a:gd name="T4" fmla="*/ 0 w 862"/>
                <a:gd name="T5" fmla="*/ 338 h 338"/>
                <a:gd name="T6" fmla="*/ 0 60000 65536"/>
                <a:gd name="T7" fmla="*/ 0 60000 65536"/>
                <a:gd name="T8" fmla="*/ 0 60000 65536"/>
                <a:gd name="T9" fmla="*/ 0 w 862"/>
                <a:gd name="T10" fmla="*/ 0 h 338"/>
                <a:gd name="T11" fmla="*/ 862 w 862"/>
                <a:gd name="T12" fmla="*/ 338 h 3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2" h="338">
                  <a:moveTo>
                    <a:pt x="377" y="0"/>
                  </a:moveTo>
                  <a:lnTo>
                    <a:pt x="862" y="338"/>
                  </a:lnTo>
                  <a:lnTo>
                    <a:pt x="0" y="338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2273" y="1387"/>
              <a:ext cx="1047" cy="438"/>
            </a:xfrm>
            <a:custGeom>
              <a:avLst/>
              <a:gdLst>
                <a:gd name="T0" fmla="*/ 0 w 887"/>
                <a:gd name="T1" fmla="*/ 32 h 368"/>
                <a:gd name="T2" fmla="*/ 887 w 887"/>
                <a:gd name="T3" fmla="*/ 0 h 368"/>
                <a:gd name="T4" fmla="*/ 528 w 887"/>
                <a:gd name="T5" fmla="*/ 368 h 368"/>
                <a:gd name="T6" fmla="*/ 0 60000 65536"/>
                <a:gd name="T7" fmla="*/ 0 60000 65536"/>
                <a:gd name="T8" fmla="*/ 0 60000 65536"/>
                <a:gd name="T9" fmla="*/ 0 w 887"/>
                <a:gd name="T10" fmla="*/ 0 h 368"/>
                <a:gd name="T11" fmla="*/ 887 w 887"/>
                <a:gd name="T12" fmla="*/ 368 h 3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7" h="368">
                  <a:moveTo>
                    <a:pt x="0" y="32"/>
                  </a:moveTo>
                  <a:lnTo>
                    <a:pt x="887" y="0"/>
                  </a:lnTo>
                  <a:lnTo>
                    <a:pt x="528" y="368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463" y="2226"/>
              <a:ext cx="1023" cy="686"/>
            </a:xfrm>
            <a:custGeom>
              <a:avLst/>
              <a:gdLst>
                <a:gd name="T0" fmla="*/ 0 w 866"/>
                <a:gd name="T1" fmla="*/ 0 h 576"/>
                <a:gd name="T2" fmla="*/ 866 w 866"/>
                <a:gd name="T3" fmla="*/ 0 h 576"/>
                <a:gd name="T4" fmla="*/ 864 w 866"/>
                <a:gd name="T5" fmla="*/ 576 h 576"/>
                <a:gd name="T6" fmla="*/ 0 60000 65536"/>
                <a:gd name="T7" fmla="*/ 0 60000 65536"/>
                <a:gd name="T8" fmla="*/ 0 60000 65536"/>
                <a:gd name="T9" fmla="*/ 0 w 866"/>
                <a:gd name="T10" fmla="*/ 0 h 576"/>
                <a:gd name="T11" fmla="*/ 866 w 86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6" h="576">
                  <a:moveTo>
                    <a:pt x="0" y="0"/>
                  </a:moveTo>
                  <a:lnTo>
                    <a:pt x="866" y="0"/>
                  </a:lnTo>
                  <a:lnTo>
                    <a:pt x="864" y="576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1481" y="2193"/>
              <a:ext cx="991" cy="1024"/>
            </a:xfrm>
            <a:custGeom>
              <a:avLst/>
              <a:gdLst>
                <a:gd name="T0" fmla="*/ 839 w 839"/>
                <a:gd name="T1" fmla="*/ 27 h 859"/>
                <a:gd name="T2" fmla="*/ 0 w 839"/>
                <a:gd name="T3" fmla="*/ 859 h 859"/>
                <a:gd name="T4" fmla="*/ 0 w 839"/>
                <a:gd name="T5" fmla="*/ 36 h 859"/>
                <a:gd name="T6" fmla="*/ 0 w 839"/>
                <a:gd name="T7" fmla="*/ 0 h 8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9"/>
                <a:gd name="T13" fmla="*/ 0 h 859"/>
                <a:gd name="T14" fmla="*/ 839 w 839"/>
                <a:gd name="T15" fmla="*/ 859 h 8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9" h="859">
                  <a:moveTo>
                    <a:pt x="839" y="27"/>
                  </a:moveTo>
                  <a:lnTo>
                    <a:pt x="0" y="859"/>
                  </a:ln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2613" y="2740"/>
            <a:ext cx="874" cy="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6" name="Equation" r:id="rId5" imgW="685800" imgH="711000" progId="Equation.3">
                    <p:embed/>
                  </p:oleObj>
                </mc:Choice>
                <mc:Fallback>
                  <p:oleObj name="Equation" r:id="rId5" imgW="685800" imgH="71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3" y="2740"/>
                          <a:ext cx="874" cy="80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1973" y="1632"/>
              <a:ext cx="627" cy="392"/>
              <a:chOff x="5136" y="1248"/>
              <a:chExt cx="432" cy="347"/>
            </a:xfrm>
          </p:grpSpPr>
          <p:sp>
            <p:nvSpPr>
              <p:cNvPr id="57" name="AutoShape 14"/>
              <p:cNvSpPr>
                <a:spLocks noChangeArrowheads="1"/>
              </p:cNvSpPr>
              <p:nvPr/>
            </p:nvSpPr>
            <p:spPr bwMode="auto">
              <a:xfrm>
                <a:off x="5136" y="1285"/>
                <a:ext cx="432" cy="292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8" name="Object 15"/>
              <p:cNvGraphicFramePr>
                <a:graphicFrameLocks noChangeAspect="1"/>
              </p:cNvGraphicFramePr>
              <p:nvPr/>
            </p:nvGraphicFramePr>
            <p:xfrm>
              <a:off x="5232" y="1248"/>
              <a:ext cx="310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97" name="Equation" r:id="rId7" imgW="177480" imgH="215640" progId="Equation.3">
                      <p:embed/>
                    </p:oleObj>
                  </mc:Choice>
                  <mc:Fallback>
                    <p:oleObj name="Equation" r:id="rId7" imgW="1774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1248"/>
                            <a:ext cx="310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Group 16"/>
            <p:cNvGrpSpPr>
              <a:grpSpLocks/>
            </p:cNvGrpSpPr>
            <p:nvPr/>
          </p:nvGrpSpPr>
          <p:grpSpPr bwMode="auto">
            <a:xfrm>
              <a:off x="3293" y="1539"/>
              <a:ext cx="488" cy="440"/>
              <a:chOff x="5280" y="2208"/>
              <a:chExt cx="336" cy="390"/>
            </a:xfrm>
          </p:grpSpPr>
          <p:sp>
            <p:nvSpPr>
              <p:cNvPr id="55" name="AutoShape 17"/>
              <p:cNvSpPr>
                <a:spLocks noChangeArrowheads="1"/>
              </p:cNvSpPr>
              <p:nvPr/>
            </p:nvSpPr>
            <p:spPr bwMode="auto">
              <a:xfrm>
                <a:off x="5280" y="2208"/>
                <a:ext cx="336" cy="390"/>
              </a:xfrm>
              <a:prstGeom prst="flowChartDelay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6" name="Object 18"/>
              <p:cNvGraphicFramePr>
                <a:graphicFrameLocks noChangeAspect="1"/>
              </p:cNvGraphicFramePr>
              <p:nvPr/>
            </p:nvGraphicFramePr>
            <p:xfrm>
              <a:off x="5280" y="2208"/>
              <a:ext cx="332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98" name="Equation" r:id="rId9" imgW="190440" imgH="215640" progId="Equation.3">
                      <p:embed/>
                    </p:oleObj>
                  </mc:Choice>
                  <mc:Fallback>
                    <p:oleObj name="Equation" r:id="rId9" imgW="1904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208"/>
                            <a:ext cx="332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2291" y="2395"/>
              <a:ext cx="24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V="1">
              <a:off x="2560" y="2353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flipV="1">
              <a:off x="2848" y="2353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3744" y="2353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2306" y="1639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" name="Object 24"/>
            <p:cNvGraphicFramePr>
              <a:graphicFrameLocks noChangeAspect="1"/>
            </p:cNvGraphicFramePr>
            <p:nvPr/>
          </p:nvGraphicFramePr>
          <p:xfrm>
            <a:off x="4223" y="1134"/>
            <a:ext cx="841" cy="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9" name="Equation" r:id="rId11" imgW="685800" imgH="711000" progId="Equation.3">
                    <p:embed/>
                  </p:oleObj>
                </mc:Choice>
                <mc:Fallback>
                  <p:oleObj name="Equation" r:id="rId11" imgW="685800" imgH="71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3" y="1134"/>
                          <a:ext cx="841" cy="8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5"/>
            <p:cNvGraphicFramePr>
              <a:graphicFrameLocks noChangeAspect="1"/>
            </p:cNvGraphicFramePr>
            <p:nvPr/>
          </p:nvGraphicFramePr>
          <p:xfrm>
            <a:off x="912" y="1253"/>
            <a:ext cx="1025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0" name="Equation" r:id="rId13" imgW="685800" imgH="711000" progId="Equation.3">
                    <p:embed/>
                  </p:oleObj>
                </mc:Choice>
                <mc:Fallback>
                  <p:oleObj name="Equation" r:id="rId13" imgW="685800" imgH="71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253"/>
                          <a:ext cx="1025" cy="72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2013" y="1488"/>
              <a:ext cx="361" cy="825"/>
            </a:xfrm>
            <a:custGeom>
              <a:avLst/>
              <a:gdLst>
                <a:gd name="T0" fmla="*/ 249 w 249"/>
                <a:gd name="T1" fmla="*/ 0 h 960"/>
                <a:gd name="T2" fmla="*/ 0 w 249"/>
                <a:gd name="T3" fmla="*/ 447 h 960"/>
                <a:gd name="T4" fmla="*/ 249 w 249"/>
                <a:gd name="T5" fmla="*/ 960 h 960"/>
                <a:gd name="T6" fmla="*/ 0 60000 65536"/>
                <a:gd name="T7" fmla="*/ 0 60000 65536"/>
                <a:gd name="T8" fmla="*/ 0 60000 65536"/>
                <a:gd name="T9" fmla="*/ 0 w 249"/>
                <a:gd name="T10" fmla="*/ 0 h 960"/>
                <a:gd name="T11" fmla="*/ 249 w 249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" h="960">
                  <a:moveTo>
                    <a:pt x="249" y="0"/>
                  </a:moveTo>
                  <a:lnTo>
                    <a:pt x="0" y="447"/>
                  </a:lnTo>
                  <a:lnTo>
                    <a:pt x="249" y="960"/>
                  </a:lnTo>
                </a:path>
              </a:pathLst>
            </a:custGeom>
            <a:noFill/>
            <a:ln w="38100" cmpd="dbl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3633" y="1025"/>
              <a:ext cx="373" cy="1201"/>
            </a:xfrm>
            <a:custGeom>
              <a:avLst/>
              <a:gdLst>
                <a:gd name="T0" fmla="*/ 48 w 183"/>
                <a:gd name="T1" fmla="*/ 0 h 864"/>
                <a:gd name="T2" fmla="*/ 183 w 183"/>
                <a:gd name="T3" fmla="*/ 416 h 864"/>
                <a:gd name="T4" fmla="*/ 0 w 183"/>
                <a:gd name="T5" fmla="*/ 864 h 864"/>
                <a:gd name="T6" fmla="*/ 0 60000 65536"/>
                <a:gd name="T7" fmla="*/ 0 60000 65536"/>
                <a:gd name="T8" fmla="*/ 0 60000 65536"/>
                <a:gd name="T9" fmla="*/ 0 w 183"/>
                <a:gd name="T10" fmla="*/ 0 h 864"/>
                <a:gd name="T11" fmla="*/ 183 w 183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" h="864">
                  <a:moveTo>
                    <a:pt x="48" y="0"/>
                  </a:moveTo>
                  <a:lnTo>
                    <a:pt x="183" y="416"/>
                  </a:lnTo>
                  <a:lnTo>
                    <a:pt x="0" y="864"/>
                  </a:lnTo>
                </a:path>
              </a:pathLst>
            </a:custGeom>
            <a:noFill/>
            <a:ln w="38100" cmpd="dbl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>
              <a:off x="2082" y="2559"/>
              <a:ext cx="1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 flipV="1">
              <a:off x="3136" y="2352"/>
              <a:ext cx="0" cy="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 flipV="1">
              <a:off x="3424" y="2355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2306" y="1835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2294" y="2022"/>
              <a:ext cx="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2306" y="2229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2306" y="1448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0" name="Object 35"/>
            <p:cNvGraphicFramePr>
              <a:graphicFrameLocks noChangeAspect="1"/>
            </p:cNvGraphicFramePr>
            <p:nvPr/>
          </p:nvGraphicFramePr>
          <p:xfrm>
            <a:off x="3520" y="853"/>
            <a:ext cx="348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1" name="Equation" r:id="rId15" imgW="139680" imgH="139680" progId="Equation.3">
                    <p:embed/>
                  </p:oleObj>
                </mc:Choice>
                <mc:Fallback>
                  <p:oleObj name="Equation" r:id="rId15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0" y="853"/>
                          <a:ext cx="348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6"/>
            <p:cNvGraphicFramePr>
              <a:graphicFrameLocks noChangeAspect="1"/>
            </p:cNvGraphicFramePr>
            <p:nvPr/>
          </p:nvGraphicFramePr>
          <p:xfrm>
            <a:off x="3860" y="910"/>
            <a:ext cx="17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2" name="Equation" r:id="rId17" imgW="139680" imgH="75960" progId="Equation.3">
                    <p:embed/>
                  </p:oleObj>
                </mc:Choice>
                <mc:Fallback>
                  <p:oleObj name="Equation" r:id="rId17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910"/>
                          <a:ext cx="170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7"/>
            <p:cNvGraphicFramePr>
              <a:graphicFrameLocks noChangeAspect="1"/>
            </p:cNvGraphicFramePr>
            <p:nvPr/>
          </p:nvGraphicFramePr>
          <p:xfrm>
            <a:off x="4427" y="2683"/>
            <a:ext cx="34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3" name="Equation" r:id="rId19" imgW="139680" imgH="139680" progId="Equation.3">
                    <p:embed/>
                  </p:oleObj>
                </mc:Choice>
                <mc:Fallback>
                  <p:oleObj name="Equation" r:id="rId19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" y="2683"/>
                          <a:ext cx="347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8"/>
            <p:cNvGraphicFramePr>
              <a:graphicFrameLocks noChangeAspect="1"/>
            </p:cNvGraphicFramePr>
            <p:nvPr/>
          </p:nvGraphicFramePr>
          <p:xfrm>
            <a:off x="4200" y="2969"/>
            <a:ext cx="20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4" name="Equation" r:id="rId20" imgW="139680" imgH="75960" progId="Equation.3">
                    <p:embed/>
                  </p:oleObj>
                </mc:Choice>
                <mc:Fallback>
                  <p:oleObj name="Equation" r:id="rId20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2969"/>
                          <a:ext cx="20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9"/>
            <p:cNvGraphicFramePr>
              <a:graphicFrameLocks noChangeAspect="1"/>
            </p:cNvGraphicFramePr>
            <p:nvPr/>
          </p:nvGraphicFramePr>
          <p:xfrm>
            <a:off x="4427" y="2226"/>
            <a:ext cx="27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5" name="Equation" r:id="rId21" imgW="139680" imgH="139680" progId="Equation.3">
                    <p:embed/>
                  </p:oleObj>
                </mc:Choice>
                <mc:Fallback>
                  <p:oleObj name="Equation" r:id="rId21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" y="2226"/>
                          <a:ext cx="278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40"/>
            <p:cNvGraphicFramePr>
              <a:graphicFrameLocks noChangeAspect="1"/>
            </p:cNvGraphicFramePr>
            <p:nvPr/>
          </p:nvGraphicFramePr>
          <p:xfrm>
            <a:off x="4427" y="2054"/>
            <a:ext cx="20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6" name="Equation" r:id="rId22" imgW="139680" imgH="75960" progId="Equation.3">
                    <p:embed/>
                  </p:oleObj>
                </mc:Choice>
                <mc:Fallback>
                  <p:oleObj name="Equation" r:id="rId22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" y="2054"/>
                          <a:ext cx="20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41"/>
            <p:cNvGraphicFramePr>
              <a:graphicFrameLocks noChangeAspect="1"/>
            </p:cNvGraphicFramePr>
            <p:nvPr/>
          </p:nvGraphicFramePr>
          <p:xfrm>
            <a:off x="1592" y="2406"/>
            <a:ext cx="417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7" name="Equation" r:id="rId23" imgW="279360" imgH="164880" progId="Equation.3">
                    <p:embed/>
                  </p:oleObj>
                </mc:Choice>
                <mc:Fallback>
                  <p:oleObj name="Equation" r:id="rId23" imgW="2793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2406"/>
                          <a:ext cx="417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7" name="Picture 42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7" y="2454"/>
              <a:ext cx="39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Line 43"/>
            <p:cNvSpPr>
              <a:spLocks noChangeShapeType="1"/>
            </p:cNvSpPr>
            <p:nvPr/>
          </p:nvSpPr>
          <p:spPr bwMode="auto">
            <a:xfrm>
              <a:off x="1932" y="1196"/>
              <a:ext cx="2495" cy="1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44"/>
            <p:cNvSpPr>
              <a:spLocks noChangeShapeType="1"/>
            </p:cNvSpPr>
            <p:nvPr/>
          </p:nvSpPr>
          <p:spPr bwMode="auto">
            <a:xfrm>
              <a:off x="1592" y="2226"/>
              <a:ext cx="30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45"/>
            <p:cNvSpPr>
              <a:spLocks noChangeShapeType="1"/>
            </p:cNvSpPr>
            <p:nvPr/>
          </p:nvSpPr>
          <p:spPr bwMode="auto">
            <a:xfrm flipH="1">
              <a:off x="1536" y="910"/>
              <a:ext cx="2267" cy="2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1" name="Object 46"/>
            <p:cNvGraphicFramePr>
              <a:graphicFrameLocks noChangeAspect="1"/>
            </p:cNvGraphicFramePr>
            <p:nvPr/>
          </p:nvGraphicFramePr>
          <p:xfrm>
            <a:off x="2613" y="1482"/>
            <a:ext cx="379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8" name="Equation" r:id="rId26" imgW="253800" imgH="164880" progId="Equation.3">
                    <p:embed/>
                  </p:oleObj>
                </mc:Choice>
                <mc:Fallback>
                  <p:oleObj name="Equation" r:id="rId26" imgW="2538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3" y="1482"/>
                          <a:ext cx="379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7"/>
            <p:cNvGraphicFramePr>
              <a:graphicFrameLocks noChangeAspect="1"/>
            </p:cNvGraphicFramePr>
            <p:nvPr/>
          </p:nvGraphicFramePr>
          <p:xfrm>
            <a:off x="2669" y="1997"/>
            <a:ext cx="417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9" name="Equation" r:id="rId28" imgW="279360" imgH="164880" progId="Equation.3">
                    <p:embed/>
                  </p:oleObj>
                </mc:Choice>
                <mc:Fallback>
                  <p:oleObj name="Equation" r:id="rId28" imgW="2793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9" y="1997"/>
                          <a:ext cx="417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8"/>
            <p:cNvGraphicFramePr>
              <a:graphicFrameLocks noChangeAspect="1"/>
            </p:cNvGraphicFramePr>
            <p:nvPr/>
          </p:nvGraphicFramePr>
          <p:xfrm>
            <a:off x="4767" y="2283"/>
            <a:ext cx="30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0" name="Equation" r:id="rId30" imgW="152280" imgH="215640" progId="Equation.3">
                    <p:embed/>
                  </p:oleObj>
                </mc:Choice>
                <mc:Fallback>
                  <p:oleObj name="Equation" r:id="rId30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7" y="2283"/>
                          <a:ext cx="30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49"/>
            <p:cNvSpPr>
              <a:spLocks noChangeShapeType="1"/>
            </p:cNvSpPr>
            <p:nvPr/>
          </p:nvSpPr>
          <p:spPr bwMode="auto">
            <a:xfrm flipH="1" flipV="1">
              <a:off x="2291" y="1035"/>
              <a:ext cx="0" cy="1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5" name="Object 50"/>
            <p:cNvGraphicFramePr>
              <a:graphicFrameLocks noChangeAspect="1"/>
            </p:cNvGraphicFramePr>
            <p:nvPr/>
          </p:nvGraphicFramePr>
          <p:xfrm>
            <a:off x="2386" y="910"/>
            <a:ext cx="3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1" name="Equation" r:id="rId32" imgW="164880" imgH="215640" progId="Equation.3">
                    <p:embed/>
                  </p:oleObj>
                </mc:Choice>
                <mc:Fallback>
                  <p:oleObj name="Equation" r:id="rId32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6" y="910"/>
                          <a:ext cx="31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51"/>
            <p:cNvGraphicFramePr>
              <a:graphicFrameLocks noChangeAspect="1"/>
            </p:cNvGraphicFramePr>
            <p:nvPr/>
          </p:nvGraphicFramePr>
          <p:xfrm>
            <a:off x="3792" y="709"/>
            <a:ext cx="89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2" name="Equation" r:id="rId34" imgW="596880" imgH="215640" progId="Equation.3">
                    <p:embed/>
                  </p:oleObj>
                </mc:Choice>
                <mc:Fallback>
                  <p:oleObj name="Equation" r:id="rId34" imgW="596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709"/>
                          <a:ext cx="892" cy="22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52"/>
            <p:cNvGraphicFramePr>
              <a:graphicFrameLocks noChangeAspect="1"/>
            </p:cNvGraphicFramePr>
            <p:nvPr/>
          </p:nvGraphicFramePr>
          <p:xfrm>
            <a:off x="4464" y="2869"/>
            <a:ext cx="6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3" name="Equation" r:id="rId36" imgW="609480" imgH="215640" progId="Equation.3">
                    <p:embed/>
                  </p:oleObj>
                </mc:Choice>
                <mc:Fallback>
                  <p:oleObj name="Equation" r:id="rId36" imgW="609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869"/>
                          <a:ext cx="6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53"/>
            <p:cNvGraphicFramePr>
              <a:graphicFrameLocks noChangeAspect="1"/>
            </p:cNvGraphicFramePr>
            <p:nvPr/>
          </p:nvGraphicFramePr>
          <p:xfrm>
            <a:off x="4704" y="2101"/>
            <a:ext cx="62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4" name="Equation" r:id="rId38" imgW="609480" imgH="228600" progId="Equation.3">
                    <p:embed/>
                  </p:oleObj>
                </mc:Choice>
                <mc:Fallback>
                  <p:oleObj name="Equation" r:id="rId38" imgW="609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101"/>
                          <a:ext cx="620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54"/>
            <p:cNvGraphicFramePr>
              <a:graphicFrameLocks noChangeAspect="1"/>
            </p:cNvGraphicFramePr>
            <p:nvPr/>
          </p:nvGraphicFramePr>
          <p:xfrm>
            <a:off x="1824" y="949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5" name="Equation" r:id="rId40" imgW="114120" imgH="177480" progId="Equation.3">
                    <p:embed/>
                  </p:oleObj>
                </mc:Choice>
                <mc:Fallback>
                  <p:oleObj name="Equation" r:id="rId40" imgW="1141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949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Line 55"/>
            <p:cNvSpPr>
              <a:spLocks noChangeShapeType="1"/>
            </p:cNvSpPr>
            <p:nvPr/>
          </p:nvSpPr>
          <p:spPr bwMode="auto">
            <a:xfrm>
              <a:off x="1968" y="1045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1" name="Object 56"/>
            <p:cNvGraphicFramePr>
              <a:graphicFrameLocks noChangeAspect="1"/>
            </p:cNvGraphicFramePr>
            <p:nvPr/>
          </p:nvGraphicFramePr>
          <p:xfrm>
            <a:off x="3792" y="3109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6" name="Equation" r:id="rId42" imgW="114120" imgH="177480" progId="Equation.3">
                    <p:embed/>
                  </p:oleObj>
                </mc:Choice>
                <mc:Fallback>
                  <p:oleObj name="Equation" r:id="rId42" imgW="1141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109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Line 57"/>
            <p:cNvSpPr>
              <a:spLocks noChangeShapeType="1"/>
            </p:cNvSpPr>
            <p:nvPr/>
          </p:nvSpPr>
          <p:spPr bwMode="auto">
            <a:xfrm flipH="1" flipV="1">
              <a:off x="3744" y="2437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3" name="Object 58"/>
            <p:cNvGraphicFramePr>
              <a:graphicFrameLocks noChangeAspect="1"/>
            </p:cNvGraphicFramePr>
            <p:nvPr/>
          </p:nvGraphicFramePr>
          <p:xfrm>
            <a:off x="1488" y="2005"/>
            <a:ext cx="153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7" name="Equation" r:id="rId43" imgW="88560" imgH="164880" progId="Equation.3">
                    <p:embed/>
                  </p:oleObj>
                </mc:Choice>
                <mc:Fallback>
                  <p:oleObj name="Equation" r:id="rId43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005"/>
                          <a:ext cx="153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59"/>
            <p:cNvSpPr>
              <a:spLocks noChangeShapeType="1"/>
            </p:cNvSpPr>
            <p:nvPr/>
          </p:nvSpPr>
          <p:spPr bwMode="auto">
            <a:xfrm>
              <a:off x="1632" y="2101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674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5" name="Rectangle 2"/>
          <p:cNvSpPr>
            <a:spLocks noChangeArrowheads="1"/>
          </p:cNvSpPr>
          <p:nvPr/>
        </p:nvSpPr>
        <p:spPr bwMode="auto">
          <a:xfrm>
            <a:off x="250825" y="609600"/>
            <a:ext cx="8713788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en-US" altLang="zh-CN" sz="2600" b="0">
                <a:latin typeface="Arial" pitchFamily="34" charset="0"/>
              </a:rPr>
              <a:t>    </a:t>
            </a:r>
            <a:r>
              <a:rPr lang="zh-CN" altLang="en-US" sz="2600" b="0">
                <a:latin typeface="Arial" pitchFamily="34" charset="0"/>
              </a:rPr>
              <a:t>对于任一模式</a:t>
            </a:r>
            <a:r>
              <a:rPr lang="en-US" altLang="zh-CN" sz="2600" i="1"/>
              <a:t>X</a:t>
            </a:r>
            <a:r>
              <a:rPr lang="zh-CN" altLang="en-US" sz="2600" b="0">
                <a:latin typeface="Arial" pitchFamily="34" charset="0"/>
              </a:rPr>
              <a:t>如果它的 </a:t>
            </a:r>
            <a:r>
              <a:rPr lang="en-US" altLang="zh-CN" sz="2600" b="0" i="1"/>
              <a:t>g</a:t>
            </a:r>
            <a:r>
              <a:rPr lang="en-US" altLang="zh-CN" sz="2600" b="0" baseline="-25000"/>
              <a:t>1</a:t>
            </a:r>
            <a:r>
              <a:rPr lang="en-US" altLang="zh-CN" sz="2600" b="0"/>
              <a:t>(</a:t>
            </a:r>
            <a:r>
              <a:rPr lang="en-US" altLang="zh-CN" sz="2600" b="0" i="1"/>
              <a:t>x</a:t>
            </a:r>
            <a:r>
              <a:rPr lang="en-US" altLang="zh-CN" sz="2600" b="0"/>
              <a:t>)</a:t>
            </a:r>
            <a:r>
              <a:rPr lang="en-US" altLang="zh-CN" sz="2600" b="0">
                <a:latin typeface="Arial" pitchFamily="34" charset="0"/>
              </a:rPr>
              <a:t> &gt;0 </a:t>
            </a:r>
            <a:r>
              <a:rPr lang="zh-CN" altLang="en-US" sz="2600" b="0">
                <a:latin typeface="Arial" pitchFamily="34" charset="0"/>
              </a:rPr>
              <a:t>，</a:t>
            </a:r>
            <a:r>
              <a:rPr lang="en-US" altLang="zh-CN" sz="2600" b="0" i="1"/>
              <a:t>g</a:t>
            </a:r>
            <a:r>
              <a:rPr lang="en-US" altLang="zh-CN" sz="2600" b="0" baseline="-25000"/>
              <a:t>2</a:t>
            </a:r>
            <a:r>
              <a:rPr lang="en-US" altLang="zh-CN" sz="2600" b="0"/>
              <a:t>(</a:t>
            </a:r>
            <a:r>
              <a:rPr lang="en-US" altLang="zh-CN" sz="2600" b="0" i="1"/>
              <a:t>x</a:t>
            </a:r>
            <a:r>
              <a:rPr lang="en-US" altLang="zh-CN" sz="2600" b="0"/>
              <a:t>)</a:t>
            </a:r>
            <a:r>
              <a:rPr lang="en-US" altLang="zh-CN" sz="2600" b="0">
                <a:latin typeface="Arial" pitchFamily="34" charset="0"/>
              </a:rPr>
              <a:t> &lt;0 </a:t>
            </a:r>
            <a:r>
              <a:rPr lang="zh-CN" altLang="en-US" sz="2600" b="0">
                <a:latin typeface="Arial" pitchFamily="34" charset="0"/>
              </a:rPr>
              <a:t>，</a:t>
            </a:r>
            <a:r>
              <a:rPr lang="en-US" altLang="zh-CN" sz="2600" b="0" i="1"/>
              <a:t>g</a:t>
            </a:r>
            <a:r>
              <a:rPr lang="en-US" altLang="zh-CN" sz="2600" b="0" baseline="-25000"/>
              <a:t>3</a:t>
            </a:r>
            <a:r>
              <a:rPr lang="en-US" altLang="zh-CN" sz="2600" b="0"/>
              <a:t>(</a:t>
            </a:r>
            <a:r>
              <a:rPr lang="en-US" altLang="zh-CN" sz="2600" b="0" i="1"/>
              <a:t>x</a:t>
            </a:r>
            <a:r>
              <a:rPr lang="en-US" altLang="zh-CN" sz="2600" b="0"/>
              <a:t>)</a:t>
            </a:r>
            <a:r>
              <a:rPr lang="en-US" altLang="zh-CN" sz="2600" b="0">
                <a:latin typeface="Arial" pitchFamily="34" charset="0"/>
              </a:rPr>
              <a:t> &lt;0</a:t>
            </a:r>
            <a:r>
              <a:rPr lang="zh-CN" altLang="en-US" sz="2600" b="0">
                <a:latin typeface="Arial" pitchFamily="34" charset="0"/>
              </a:rPr>
              <a:t>，则该模式属于</a:t>
            </a:r>
            <a:r>
              <a:rPr lang="en-US" altLang="zh-CN" sz="2600"/>
              <a:t>ω</a:t>
            </a:r>
            <a:r>
              <a:rPr lang="en-US" altLang="zh-CN" sz="2600" b="0" baseline="-25000"/>
              <a:t>1</a:t>
            </a:r>
            <a:r>
              <a:rPr lang="zh-CN" altLang="en-US" sz="2600" b="0">
                <a:latin typeface="Arial" pitchFamily="34" charset="0"/>
              </a:rPr>
              <a:t>类。</a:t>
            </a:r>
          </a:p>
          <a:p>
            <a:pPr marL="342900" indent="-342900"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600" b="0">
                <a:latin typeface="Arial" pitchFamily="34" charset="0"/>
              </a:rPr>
              <a:t>    相应</a:t>
            </a:r>
            <a:r>
              <a:rPr lang="en-US" altLang="zh-CN" sz="2600">
                <a:latin typeface="Arial" pitchFamily="34" charset="0"/>
              </a:rPr>
              <a:t>ω</a:t>
            </a:r>
            <a:r>
              <a:rPr lang="en-US" altLang="zh-CN" sz="2600" baseline="-25000">
                <a:latin typeface="Arial" pitchFamily="34" charset="0"/>
              </a:rPr>
              <a:t>1</a:t>
            </a:r>
            <a:r>
              <a:rPr lang="zh-CN" altLang="en-US" sz="2600" b="0">
                <a:latin typeface="Arial" pitchFamily="34" charset="0"/>
              </a:rPr>
              <a:t>类的区域由直线</a:t>
            </a:r>
            <a:r>
              <a:rPr lang="en-US" altLang="zh-CN" sz="2600" b="0">
                <a:latin typeface="Arial" pitchFamily="34" charset="0"/>
              </a:rPr>
              <a:t>-</a:t>
            </a:r>
            <a:r>
              <a:rPr lang="en-US" altLang="zh-CN" sz="2600" b="0" i="1"/>
              <a:t>x</a:t>
            </a:r>
            <a:r>
              <a:rPr lang="en-US" altLang="zh-CN" sz="2600" b="0" baseline="-25000"/>
              <a:t>2</a:t>
            </a:r>
            <a:r>
              <a:rPr lang="en-US" altLang="zh-CN" sz="2600" b="0" i="1"/>
              <a:t>+</a:t>
            </a:r>
            <a:r>
              <a:rPr lang="en-US" altLang="zh-CN" sz="2600" b="0"/>
              <a:t>1=0</a:t>
            </a:r>
            <a:r>
              <a:rPr lang="en-US" altLang="zh-CN" sz="2600" b="0">
                <a:latin typeface="Arial" pitchFamily="34" charset="0"/>
              </a:rPr>
              <a:t> </a:t>
            </a:r>
            <a:r>
              <a:rPr lang="zh-CN" altLang="en-US" sz="2600" b="0">
                <a:latin typeface="Arial" pitchFamily="34" charset="0"/>
              </a:rPr>
              <a:t>的正边、直线</a:t>
            </a:r>
            <a:r>
              <a:rPr lang="en-US" altLang="zh-CN" sz="2600" b="0">
                <a:latin typeface="Arial" pitchFamily="34" charset="0"/>
              </a:rPr>
              <a:t>-</a:t>
            </a:r>
            <a:r>
              <a:rPr lang="en-US" altLang="zh-CN" sz="2600" b="0" i="1"/>
              <a:t>x</a:t>
            </a:r>
            <a:r>
              <a:rPr lang="en-US" altLang="zh-CN" sz="2600" b="0" baseline="-25000"/>
              <a:t>1</a:t>
            </a:r>
            <a:r>
              <a:rPr lang="en-US" altLang="zh-CN" sz="2600" b="0" i="1"/>
              <a:t>+x</a:t>
            </a:r>
            <a:r>
              <a:rPr lang="en-US" altLang="zh-CN" sz="2600" b="0" baseline="-25000"/>
              <a:t>2</a:t>
            </a:r>
            <a:r>
              <a:rPr lang="en-US" altLang="zh-CN" sz="2600" b="0" i="1"/>
              <a:t>-</a:t>
            </a:r>
            <a:r>
              <a:rPr lang="en-US" altLang="zh-CN" sz="2600" b="0"/>
              <a:t>5=0</a:t>
            </a:r>
            <a:r>
              <a:rPr lang="en-US" altLang="zh-CN" sz="2600" b="0">
                <a:latin typeface="Arial" pitchFamily="34" charset="0"/>
              </a:rPr>
              <a:t> </a:t>
            </a:r>
            <a:r>
              <a:rPr lang="zh-CN" altLang="en-US" sz="2600" b="0">
                <a:latin typeface="Arial" pitchFamily="34" charset="0"/>
              </a:rPr>
              <a:t>和直线</a:t>
            </a:r>
            <a:r>
              <a:rPr lang="en-US" altLang="zh-CN" sz="2600" b="0">
                <a:latin typeface="Arial" pitchFamily="34" charset="0"/>
              </a:rPr>
              <a:t>-</a:t>
            </a:r>
            <a:r>
              <a:rPr lang="en-US" altLang="zh-CN" sz="2600" b="0" i="1"/>
              <a:t>x</a:t>
            </a:r>
            <a:r>
              <a:rPr lang="en-US" altLang="zh-CN" sz="2600" b="0" baseline="-25000"/>
              <a:t>1</a:t>
            </a:r>
            <a:r>
              <a:rPr lang="en-US" altLang="zh-CN" sz="2600" b="0" i="1"/>
              <a:t>+x</a:t>
            </a:r>
            <a:r>
              <a:rPr lang="en-US" altLang="zh-CN" sz="2600" b="0" baseline="-25000"/>
              <a:t>2</a:t>
            </a:r>
            <a:r>
              <a:rPr lang="en-US" altLang="zh-CN" sz="2600" b="0"/>
              <a:t>=0</a:t>
            </a:r>
            <a:r>
              <a:rPr lang="zh-CN" altLang="en-US" sz="2600" b="0">
                <a:latin typeface="Arial" pitchFamily="34" charset="0"/>
              </a:rPr>
              <a:t>的负边来确定。</a:t>
            </a:r>
          </a:p>
          <a:p>
            <a:pPr marL="342900" indent="-342900"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Char char="v"/>
            </a:pPr>
            <a:endParaRPr lang="zh-CN" altLang="en-US" sz="2600" b="0"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Char char="v"/>
            </a:pPr>
            <a:endParaRPr lang="en-US" altLang="zh-CN" sz="2600" b="0">
              <a:latin typeface="Arial" pitchFamily="34" charset="0"/>
            </a:endParaRPr>
          </a:p>
        </p:txBody>
      </p:sp>
      <p:sp>
        <p:nvSpPr>
          <p:cNvPr id="10266" name="Rectangle 4"/>
          <p:cNvSpPr>
            <a:spLocks noChangeArrowheads="1"/>
          </p:cNvSpPr>
          <p:nvPr/>
        </p:nvSpPr>
        <p:spPr bwMode="auto">
          <a:xfrm>
            <a:off x="0" y="3992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0267" name="Group 5"/>
          <p:cNvGrpSpPr>
            <a:grpSpLocks/>
          </p:cNvGrpSpPr>
          <p:nvPr/>
        </p:nvGrpSpPr>
        <p:grpSpPr bwMode="auto">
          <a:xfrm>
            <a:off x="1258888" y="2371725"/>
            <a:ext cx="7004050" cy="3505200"/>
            <a:chOff x="912" y="768"/>
            <a:chExt cx="4412" cy="2832"/>
          </a:xfrm>
        </p:grpSpPr>
        <p:grpSp>
          <p:nvGrpSpPr>
            <p:cNvPr id="10268" name="Group 6"/>
            <p:cNvGrpSpPr>
              <a:grpSpLocks/>
            </p:cNvGrpSpPr>
            <p:nvPr/>
          </p:nvGrpSpPr>
          <p:grpSpPr bwMode="auto">
            <a:xfrm>
              <a:off x="2726" y="2342"/>
              <a:ext cx="765" cy="413"/>
              <a:chOff x="4128" y="3840"/>
              <a:chExt cx="528" cy="367"/>
            </a:xfrm>
          </p:grpSpPr>
          <p:sp>
            <p:nvSpPr>
              <p:cNvPr id="10299" name="Oval 7"/>
              <p:cNvSpPr>
                <a:spLocks noChangeArrowheads="1"/>
              </p:cNvSpPr>
              <p:nvPr/>
            </p:nvSpPr>
            <p:spPr bwMode="auto">
              <a:xfrm>
                <a:off x="4128" y="3913"/>
                <a:ext cx="528" cy="2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64" name="Object 8"/>
              <p:cNvGraphicFramePr>
                <a:graphicFrameLocks noChangeAspect="1"/>
              </p:cNvGraphicFramePr>
              <p:nvPr/>
            </p:nvGraphicFramePr>
            <p:xfrm>
              <a:off x="4224" y="3840"/>
              <a:ext cx="332" cy="3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15" name="Equation" r:id="rId3" imgW="190440" imgH="228600" progId="Equation.3">
                      <p:embed/>
                    </p:oleObj>
                  </mc:Choice>
                  <mc:Fallback>
                    <p:oleObj name="Equation" r:id="rId3" imgW="1904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840"/>
                            <a:ext cx="332" cy="3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69" name="Freeform 9"/>
            <p:cNvSpPr>
              <a:spLocks/>
            </p:cNvSpPr>
            <p:nvPr/>
          </p:nvSpPr>
          <p:spPr bwMode="auto">
            <a:xfrm>
              <a:off x="2443" y="1882"/>
              <a:ext cx="1018" cy="403"/>
            </a:xfrm>
            <a:custGeom>
              <a:avLst/>
              <a:gdLst>
                <a:gd name="T0" fmla="*/ 377 w 862"/>
                <a:gd name="T1" fmla="*/ 0 h 338"/>
                <a:gd name="T2" fmla="*/ 862 w 862"/>
                <a:gd name="T3" fmla="*/ 338 h 338"/>
                <a:gd name="T4" fmla="*/ 0 w 862"/>
                <a:gd name="T5" fmla="*/ 338 h 338"/>
                <a:gd name="T6" fmla="*/ 0 60000 65536"/>
                <a:gd name="T7" fmla="*/ 0 60000 65536"/>
                <a:gd name="T8" fmla="*/ 0 60000 65536"/>
                <a:gd name="T9" fmla="*/ 0 w 862"/>
                <a:gd name="T10" fmla="*/ 0 h 338"/>
                <a:gd name="T11" fmla="*/ 862 w 862"/>
                <a:gd name="T12" fmla="*/ 338 h 3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2" h="338">
                  <a:moveTo>
                    <a:pt x="377" y="0"/>
                  </a:moveTo>
                  <a:lnTo>
                    <a:pt x="862" y="338"/>
                  </a:lnTo>
                  <a:lnTo>
                    <a:pt x="0" y="338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0" name="Freeform 10"/>
            <p:cNvSpPr>
              <a:spLocks/>
            </p:cNvSpPr>
            <p:nvPr/>
          </p:nvSpPr>
          <p:spPr bwMode="auto">
            <a:xfrm>
              <a:off x="2273" y="1446"/>
              <a:ext cx="1047" cy="438"/>
            </a:xfrm>
            <a:custGeom>
              <a:avLst/>
              <a:gdLst>
                <a:gd name="T0" fmla="*/ 0 w 887"/>
                <a:gd name="T1" fmla="*/ 32 h 368"/>
                <a:gd name="T2" fmla="*/ 887 w 887"/>
                <a:gd name="T3" fmla="*/ 0 h 368"/>
                <a:gd name="T4" fmla="*/ 528 w 887"/>
                <a:gd name="T5" fmla="*/ 368 h 368"/>
                <a:gd name="T6" fmla="*/ 0 60000 65536"/>
                <a:gd name="T7" fmla="*/ 0 60000 65536"/>
                <a:gd name="T8" fmla="*/ 0 60000 65536"/>
                <a:gd name="T9" fmla="*/ 0 w 887"/>
                <a:gd name="T10" fmla="*/ 0 h 368"/>
                <a:gd name="T11" fmla="*/ 887 w 887"/>
                <a:gd name="T12" fmla="*/ 368 h 3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7" h="368">
                  <a:moveTo>
                    <a:pt x="0" y="32"/>
                  </a:moveTo>
                  <a:lnTo>
                    <a:pt x="887" y="0"/>
                  </a:lnTo>
                  <a:lnTo>
                    <a:pt x="528" y="368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1" name="Freeform 11"/>
            <p:cNvSpPr>
              <a:spLocks/>
            </p:cNvSpPr>
            <p:nvPr/>
          </p:nvSpPr>
          <p:spPr bwMode="auto">
            <a:xfrm>
              <a:off x="3463" y="2285"/>
              <a:ext cx="1023" cy="686"/>
            </a:xfrm>
            <a:custGeom>
              <a:avLst/>
              <a:gdLst>
                <a:gd name="T0" fmla="*/ 0 w 866"/>
                <a:gd name="T1" fmla="*/ 0 h 576"/>
                <a:gd name="T2" fmla="*/ 866 w 866"/>
                <a:gd name="T3" fmla="*/ 0 h 576"/>
                <a:gd name="T4" fmla="*/ 864 w 866"/>
                <a:gd name="T5" fmla="*/ 576 h 576"/>
                <a:gd name="T6" fmla="*/ 0 60000 65536"/>
                <a:gd name="T7" fmla="*/ 0 60000 65536"/>
                <a:gd name="T8" fmla="*/ 0 60000 65536"/>
                <a:gd name="T9" fmla="*/ 0 w 866"/>
                <a:gd name="T10" fmla="*/ 0 h 576"/>
                <a:gd name="T11" fmla="*/ 866 w 86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6" h="576">
                  <a:moveTo>
                    <a:pt x="0" y="0"/>
                  </a:moveTo>
                  <a:lnTo>
                    <a:pt x="866" y="0"/>
                  </a:lnTo>
                  <a:lnTo>
                    <a:pt x="864" y="576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2" name="Freeform 12"/>
            <p:cNvSpPr>
              <a:spLocks/>
            </p:cNvSpPr>
            <p:nvPr/>
          </p:nvSpPr>
          <p:spPr bwMode="auto">
            <a:xfrm>
              <a:off x="1452" y="2252"/>
              <a:ext cx="991" cy="1024"/>
            </a:xfrm>
            <a:custGeom>
              <a:avLst/>
              <a:gdLst>
                <a:gd name="T0" fmla="*/ 839 w 839"/>
                <a:gd name="T1" fmla="*/ 27 h 859"/>
                <a:gd name="T2" fmla="*/ 0 w 839"/>
                <a:gd name="T3" fmla="*/ 859 h 859"/>
                <a:gd name="T4" fmla="*/ 0 w 839"/>
                <a:gd name="T5" fmla="*/ 36 h 859"/>
                <a:gd name="T6" fmla="*/ 0 w 839"/>
                <a:gd name="T7" fmla="*/ 0 h 8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9"/>
                <a:gd name="T13" fmla="*/ 0 h 859"/>
                <a:gd name="T14" fmla="*/ 839 w 839"/>
                <a:gd name="T15" fmla="*/ 859 h 8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9" h="859">
                  <a:moveTo>
                    <a:pt x="839" y="27"/>
                  </a:moveTo>
                  <a:lnTo>
                    <a:pt x="0" y="859"/>
                  </a:ln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242" name="Object 13"/>
            <p:cNvGraphicFramePr>
              <a:graphicFrameLocks noChangeAspect="1"/>
            </p:cNvGraphicFramePr>
            <p:nvPr/>
          </p:nvGraphicFramePr>
          <p:xfrm>
            <a:off x="2613" y="2799"/>
            <a:ext cx="874" cy="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6" name="Equation" r:id="rId5" imgW="685800" imgH="711000" progId="Equation.3">
                    <p:embed/>
                  </p:oleObj>
                </mc:Choice>
                <mc:Fallback>
                  <p:oleObj name="Equation" r:id="rId5" imgW="685800" imgH="71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3" y="2799"/>
                          <a:ext cx="874" cy="80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73" name="Group 14"/>
            <p:cNvGrpSpPr>
              <a:grpSpLocks/>
            </p:cNvGrpSpPr>
            <p:nvPr/>
          </p:nvGrpSpPr>
          <p:grpSpPr bwMode="auto">
            <a:xfrm>
              <a:off x="2082" y="1787"/>
              <a:ext cx="627" cy="392"/>
              <a:chOff x="5136" y="1248"/>
              <a:chExt cx="432" cy="347"/>
            </a:xfrm>
          </p:grpSpPr>
          <p:sp>
            <p:nvSpPr>
              <p:cNvPr id="10298" name="AutoShape 15"/>
              <p:cNvSpPr>
                <a:spLocks noChangeArrowheads="1"/>
              </p:cNvSpPr>
              <p:nvPr/>
            </p:nvSpPr>
            <p:spPr bwMode="auto">
              <a:xfrm>
                <a:off x="5136" y="1285"/>
                <a:ext cx="432" cy="292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63" name="Object 16"/>
              <p:cNvGraphicFramePr>
                <a:graphicFrameLocks noChangeAspect="1"/>
              </p:cNvGraphicFramePr>
              <p:nvPr/>
            </p:nvGraphicFramePr>
            <p:xfrm>
              <a:off x="5232" y="1248"/>
              <a:ext cx="310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17" name="Equation" r:id="rId7" imgW="177480" imgH="215640" progId="Equation.3">
                      <p:embed/>
                    </p:oleObj>
                  </mc:Choice>
                  <mc:Fallback>
                    <p:oleObj name="Equation" r:id="rId7" imgW="1774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1248"/>
                            <a:ext cx="310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74" name="Group 17"/>
            <p:cNvGrpSpPr>
              <a:grpSpLocks/>
            </p:cNvGrpSpPr>
            <p:nvPr/>
          </p:nvGrpSpPr>
          <p:grpSpPr bwMode="auto">
            <a:xfrm>
              <a:off x="3293" y="1598"/>
              <a:ext cx="488" cy="440"/>
              <a:chOff x="5280" y="2208"/>
              <a:chExt cx="336" cy="390"/>
            </a:xfrm>
          </p:grpSpPr>
          <p:sp>
            <p:nvSpPr>
              <p:cNvPr id="10297" name="AutoShape 18"/>
              <p:cNvSpPr>
                <a:spLocks noChangeArrowheads="1"/>
              </p:cNvSpPr>
              <p:nvPr/>
            </p:nvSpPr>
            <p:spPr bwMode="auto">
              <a:xfrm>
                <a:off x="5280" y="2208"/>
                <a:ext cx="336" cy="390"/>
              </a:xfrm>
              <a:prstGeom prst="flowChartDelay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62" name="Object 19"/>
              <p:cNvGraphicFramePr>
                <a:graphicFrameLocks noChangeAspect="1"/>
              </p:cNvGraphicFramePr>
              <p:nvPr/>
            </p:nvGraphicFramePr>
            <p:xfrm>
              <a:off x="5280" y="2208"/>
              <a:ext cx="332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18" name="Equation" r:id="rId9" imgW="190440" imgH="215640" progId="Equation.3">
                      <p:embed/>
                    </p:oleObj>
                  </mc:Choice>
                  <mc:Fallback>
                    <p:oleObj name="Equation" r:id="rId9" imgW="1904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208"/>
                            <a:ext cx="332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75" name="Line 20"/>
            <p:cNvSpPr>
              <a:spLocks noChangeShapeType="1"/>
            </p:cNvSpPr>
            <p:nvPr/>
          </p:nvSpPr>
          <p:spPr bwMode="auto">
            <a:xfrm>
              <a:off x="2291" y="2454"/>
              <a:ext cx="24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6" name="Line 21"/>
            <p:cNvSpPr>
              <a:spLocks noChangeShapeType="1"/>
            </p:cNvSpPr>
            <p:nvPr/>
          </p:nvSpPr>
          <p:spPr bwMode="auto">
            <a:xfrm flipV="1">
              <a:off x="2560" y="2412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7" name="Line 22"/>
            <p:cNvSpPr>
              <a:spLocks noChangeShapeType="1"/>
            </p:cNvSpPr>
            <p:nvPr/>
          </p:nvSpPr>
          <p:spPr bwMode="auto">
            <a:xfrm flipV="1">
              <a:off x="2848" y="2412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8" name="Line 23"/>
            <p:cNvSpPr>
              <a:spLocks noChangeShapeType="1"/>
            </p:cNvSpPr>
            <p:nvPr/>
          </p:nvSpPr>
          <p:spPr bwMode="auto">
            <a:xfrm flipV="1">
              <a:off x="3744" y="2412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9" name="Line 24"/>
            <p:cNvSpPr>
              <a:spLocks noChangeShapeType="1"/>
            </p:cNvSpPr>
            <p:nvPr/>
          </p:nvSpPr>
          <p:spPr bwMode="auto">
            <a:xfrm>
              <a:off x="2306" y="1698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243" name="Object 25"/>
            <p:cNvGraphicFramePr>
              <a:graphicFrameLocks noChangeAspect="1"/>
            </p:cNvGraphicFramePr>
            <p:nvPr/>
          </p:nvGraphicFramePr>
          <p:xfrm>
            <a:off x="4200" y="1255"/>
            <a:ext cx="888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9" name="Equation" r:id="rId11" imgW="723600" imgH="609480" progId="Equation.3">
                    <p:embed/>
                  </p:oleObj>
                </mc:Choice>
                <mc:Fallback>
                  <p:oleObj name="Equation" r:id="rId11" imgW="723600" imgH="609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1255"/>
                          <a:ext cx="888" cy="74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4" name="Object 26"/>
            <p:cNvGraphicFramePr>
              <a:graphicFrameLocks noChangeAspect="1"/>
            </p:cNvGraphicFramePr>
            <p:nvPr/>
          </p:nvGraphicFramePr>
          <p:xfrm>
            <a:off x="912" y="1312"/>
            <a:ext cx="1025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0" name="Equation" r:id="rId13" imgW="685800" imgH="711000" progId="Equation.3">
                    <p:embed/>
                  </p:oleObj>
                </mc:Choice>
                <mc:Fallback>
                  <p:oleObj name="Equation" r:id="rId13" imgW="685800" imgH="71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312"/>
                          <a:ext cx="1025" cy="72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0" name="Freeform 27"/>
            <p:cNvSpPr>
              <a:spLocks/>
            </p:cNvSpPr>
            <p:nvPr/>
          </p:nvSpPr>
          <p:spPr bwMode="auto">
            <a:xfrm>
              <a:off x="2013" y="1547"/>
              <a:ext cx="361" cy="825"/>
            </a:xfrm>
            <a:custGeom>
              <a:avLst/>
              <a:gdLst>
                <a:gd name="T0" fmla="*/ 249 w 249"/>
                <a:gd name="T1" fmla="*/ 0 h 960"/>
                <a:gd name="T2" fmla="*/ 0 w 249"/>
                <a:gd name="T3" fmla="*/ 447 h 960"/>
                <a:gd name="T4" fmla="*/ 249 w 249"/>
                <a:gd name="T5" fmla="*/ 960 h 960"/>
                <a:gd name="T6" fmla="*/ 0 60000 65536"/>
                <a:gd name="T7" fmla="*/ 0 60000 65536"/>
                <a:gd name="T8" fmla="*/ 0 60000 65536"/>
                <a:gd name="T9" fmla="*/ 0 w 249"/>
                <a:gd name="T10" fmla="*/ 0 h 960"/>
                <a:gd name="T11" fmla="*/ 249 w 249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" h="960">
                  <a:moveTo>
                    <a:pt x="249" y="0"/>
                  </a:moveTo>
                  <a:lnTo>
                    <a:pt x="0" y="447"/>
                  </a:lnTo>
                  <a:lnTo>
                    <a:pt x="249" y="960"/>
                  </a:lnTo>
                </a:path>
              </a:pathLst>
            </a:custGeom>
            <a:noFill/>
            <a:ln w="38100" cmpd="dbl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1" name="Freeform 28"/>
            <p:cNvSpPr>
              <a:spLocks/>
            </p:cNvSpPr>
            <p:nvPr/>
          </p:nvSpPr>
          <p:spPr bwMode="auto">
            <a:xfrm>
              <a:off x="3633" y="1084"/>
              <a:ext cx="373" cy="1201"/>
            </a:xfrm>
            <a:custGeom>
              <a:avLst/>
              <a:gdLst>
                <a:gd name="T0" fmla="*/ 48 w 183"/>
                <a:gd name="T1" fmla="*/ 0 h 864"/>
                <a:gd name="T2" fmla="*/ 183 w 183"/>
                <a:gd name="T3" fmla="*/ 416 h 864"/>
                <a:gd name="T4" fmla="*/ 0 w 183"/>
                <a:gd name="T5" fmla="*/ 864 h 864"/>
                <a:gd name="T6" fmla="*/ 0 60000 65536"/>
                <a:gd name="T7" fmla="*/ 0 60000 65536"/>
                <a:gd name="T8" fmla="*/ 0 60000 65536"/>
                <a:gd name="T9" fmla="*/ 0 w 183"/>
                <a:gd name="T10" fmla="*/ 0 h 864"/>
                <a:gd name="T11" fmla="*/ 183 w 183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" h="864">
                  <a:moveTo>
                    <a:pt x="48" y="0"/>
                  </a:moveTo>
                  <a:lnTo>
                    <a:pt x="183" y="416"/>
                  </a:lnTo>
                  <a:lnTo>
                    <a:pt x="0" y="864"/>
                  </a:lnTo>
                </a:path>
              </a:pathLst>
            </a:custGeom>
            <a:noFill/>
            <a:ln w="38100" cmpd="dbl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2" name="Line 29"/>
            <p:cNvSpPr>
              <a:spLocks noChangeShapeType="1"/>
            </p:cNvSpPr>
            <p:nvPr/>
          </p:nvSpPr>
          <p:spPr bwMode="auto">
            <a:xfrm>
              <a:off x="2082" y="2618"/>
              <a:ext cx="1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3" name="Line 30"/>
            <p:cNvSpPr>
              <a:spLocks noChangeShapeType="1"/>
            </p:cNvSpPr>
            <p:nvPr/>
          </p:nvSpPr>
          <p:spPr bwMode="auto">
            <a:xfrm flipV="1">
              <a:off x="3136" y="2411"/>
              <a:ext cx="0" cy="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4" name="Line 31"/>
            <p:cNvSpPr>
              <a:spLocks noChangeShapeType="1"/>
            </p:cNvSpPr>
            <p:nvPr/>
          </p:nvSpPr>
          <p:spPr bwMode="auto">
            <a:xfrm flipV="1">
              <a:off x="3424" y="2414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5" name="Line 32"/>
            <p:cNvSpPr>
              <a:spLocks noChangeShapeType="1"/>
            </p:cNvSpPr>
            <p:nvPr/>
          </p:nvSpPr>
          <p:spPr bwMode="auto">
            <a:xfrm>
              <a:off x="2306" y="1894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6" name="Line 33"/>
            <p:cNvSpPr>
              <a:spLocks noChangeShapeType="1"/>
            </p:cNvSpPr>
            <p:nvPr/>
          </p:nvSpPr>
          <p:spPr bwMode="auto">
            <a:xfrm>
              <a:off x="2294" y="2081"/>
              <a:ext cx="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7" name="Line 34"/>
            <p:cNvSpPr>
              <a:spLocks noChangeShapeType="1"/>
            </p:cNvSpPr>
            <p:nvPr/>
          </p:nvSpPr>
          <p:spPr bwMode="auto">
            <a:xfrm>
              <a:off x="2306" y="2288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8" name="Line 35"/>
            <p:cNvSpPr>
              <a:spLocks noChangeShapeType="1"/>
            </p:cNvSpPr>
            <p:nvPr/>
          </p:nvSpPr>
          <p:spPr bwMode="auto">
            <a:xfrm>
              <a:off x="2306" y="1507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245" name="Object 36"/>
            <p:cNvGraphicFramePr>
              <a:graphicFrameLocks noChangeAspect="1"/>
            </p:cNvGraphicFramePr>
            <p:nvPr/>
          </p:nvGraphicFramePr>
          <p:xfrm>
            <a:off x="3520" y="912"/>
            <a:ext cx="348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1" name="Equation" r:id="rId15" imgW="139680" imgH="139680" progId="Equation.3">
                    <p:embed/>
                  </p:oleObj>
                </mc:Choice>
                <mc:Fallback>
                  <p:oleObj name="Equation" r:id="rId15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0" y="912"/>
                          <a:ext cx="348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" name="Object 37"/>
            <p:cNvGraphicFramePr>
              <a:graphicFrameLocks noChangeAspect="1"/>
            </p:cNvGraphicFramePr>
            <p:nvPr/>
          </p:nvGraphicFramePr>
          <p:xfrm>
            <a:off x="3860" y="969"/>
            <a:ext cx="17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2" name="Equation" r:id="rId17" imgW="139680" imgH="75960" progId="Equation.3">
                    <p:embed/>
                  </p:oleObj>
                </mc:Choice>
                <mc:Fallback>
                  <p:oleObj name="Equation" r:id="rId17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969"/>
                          <a:ext cx="170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38"/>
            <p:cNvGraphicFramePr>
              <a:graphicFrameLocks noChangeAspect="1"/>
            </p:cNvGraphicFramePr>
            <p:nvPr/>
          </p:nvGraphicFramePr>
          <p:xfrm>
            <a:off x="4427" y="2742"/>
            <a:ext cx="34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3" name="Equation" r:id="rId19" imgW="139680" imgH="139680" progId="Equation.3">
                    <p:embed/>
                  </p:oleObj>
                </mc:Choice>
                <mc:Fallback>
                  <p:oleObj name="Equation" r:id="rId19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" y="2742"/>
                          <a:ext cx="347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39"/>
            <p:cNvGraphicFramePr>
              <a:graphicFrameLocks noChangeAspect="1"/>
            </p:cNvGraphicFramePr>
            <p:nvPr/>
          </p:nvGraphicFramePr>
          <p:xfrm>
            <a:off x="4200" y="3028"/>
            <a:ext cx="20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4" name="Equation" r:id="rId20" imgW="139680" imgH="75960" progId="Equation.3">
                    <p:embed/>
                  </p:oleObj>
                </mc:Choice>
                <mc:Fallback>
                  <p:oleObj name="Equation" r:id="rId20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028"/>
                          <a:ext cx="20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40"/>
            <p:cNvGraphicFramePr>
              <a:graphicFrameLocks noChangeAspect="1"/>
            </p:cNvGraphicFramePr>
            <p:nvPr/>
          </p:nvGraphicFramePr>
          <p:xfrm>
            <a:off x="4427" y="2285"/>
            <a:ext cx="27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5" name="Equation" r:id="rId21" imgW="139680" imgH="139680" progId="Equation.3">
                    <p:embed/>
                  </p:oleObj>
                </mc:Choice>
                <mc:Fallback>
                  <p:oleObj name="Equation" r:id="rId21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" y="2285"/>
                          <a:ext cx="278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41"/>
            <p:cNvGraphicFramePr>
              <a:graphicFrameLocks noChangeAspect="1"/>
            </p:cNvGraphicFramePr>
            <p:nvPr/>
          </p:nvGraphicFramePr>
          <p:xfrm>
            <a:off x="4427" y="2113"/>
            <a:ext cx="20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6" name="Equation" r:id="rId22" imgW="139680" imgH="75960" progId="Equation.3">
                    <p:embed/>
                  </p:oleObj>
                </mc:Choice>
                <mc:Fallback>
                  <p:oleObj name="Equation" r:id="rId22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" y="2113"/>
                          <a:ext cx="20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Object 42"/>
            <p:cNvGraphicFramePr>
              <a:graphicFrameLocks noChangeAspect="1"/>
            </p:cNvGraphicFramePr>
            <p:nvPr/>
          </p:nvGraphicFramePr>
          <p:xfrm>
            <a:off x="1592" y="2456"/>
            <a:ext cx="417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7" name="Equation" r:id="rId23" imgW="279360" imgH="164880" progId="Equation.3">
                    <p:embed/>
                  </p:oleObj>
                </mc:Choice>
                <mc:Fallback>
                  <p:oleObj name="Equation" r:id="rId23" imgW="2793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2456"/>
                          <a:ext cx="417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289" name="Picture 43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7" y="2513"/>
              <a:ext cx="39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90" name="Line 44"/>
            <p:cNvSpPr>
              <a:spLocks noChangeShapeType="1"/>
            </p:cNvSpPr>
            <p:nvPr/>
          </p:nvSpPr>
          <p:spPr bwMode="auto">
            <a:xfrm>
              <a:off x="1932" y="1255"/>
              <a:ext cx="2495" cy="1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1" name="Line 45"/>
            <p:cNvSpPr>
              <a:spLocks noChangeShapeType="1"/>
            </p:cNvSpPr>
            <p:nvPr/>
          </p:nvSpPr>
          <p:spPr bwMode="auto">
            <a:xfrm>
              <a:off x="1592" y="2285"/>
              <a:ext cx="30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2" name="Line 46"/>
            <p:cNvSpPr>
              <a:spLocks noChangeShapeType="1"/>
            </p:cNvSpPr>
            <p:nvPr/>
          </p:nvSpPr>
          <p:spPr bwMode="auto">
            <a:xfrm flipH="1">
              <a:off x="1536" y="969"/>
              <a:ext cx="2267" cy="2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252" name="Object 47"/>
            <p:cNvGraphicFramePr>
              <a:graphicFrameLocks noChangeAspect="1"/>
            </p:cNvGraphicFramePr>
            <p:nvPr/>
          </p:nvGraphicFramePr>
          <p:xfrm>
            <a:off x="2613" y="1541"/>
            <a:ext cx="379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8" name="Equation" r:id="rId26" imgW="253800" imgH="164880" progId="Equation.3">
                    <p:embed/>
                  </p:oleObj>
                </mc:Choice>
                <mc:Fallback>
                  <p:oleObj name="Equation" r:id="rId26" imgW="2538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3" y="1541"/>
                          <a:ext cx="379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48"/>
            <p:cNvGraphicFramePr>
              <a:graphicFrameLocks noChangeAspect="1"/>
            </p:cNvGraphicFramePr>
            <p:nvPr/>
          </p:nvGraphicFramePr>
          <p:xfrm>
            <a:off x="2669" y="2056"/>
            <a:ext cx="417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9" name="Equation" r:id="rId28" imgW="279360" imgH="164880" progId="Equation.3">
                    <p:embed/>
                  </p:oleObj>
                </mc:Choice>
                <mc:Fallback>
                  <p:oleObj name="Equation" r:id="rId28" imgW="2793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9" y="2056"/>
                          <a:ext cx="417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49"/>
            <p:cNvGraphicFramePr>
              <a:graphicFrameLocks noChangeAspect="1"/>
            </p:cNvGraphicFramePr>
            <p:nvPr/>
          </p:nvGraphicFramePr>
          <p:xfrm>
            <a:off x="4767" y="2342"/>
            <a:ext cx="30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0" name="Equation" r:id="rId30" imgW="152280" imgH="215640" progId="Equation.3">
                    <p:embed/>
                  </p:oleObj>
                </mc:Choice>
                <mc:Fallback>
                  <p:oleObj name="Equation" r:id="rId30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7" y="2342"/>
                          <a:ext cx="30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3" name="Line 50"/>
            <p:cNvSpPr>
              <a:spLocks noChangeShapeType="1"/>
            </p:cNvSpPr>
            <p:nvPr/>
          </p:nvSpPr>
          <p:spPr bwMode="auto">
            <a:xfrm flipH="1" flipV="1">
              <a:off x="2291" y="1094"/>
              <a:ext cx="0" cy="1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255" name="Object 51"/>
            <p:cNvGraphicFramePr>
              <a:graphicFrameLocks noChangeAspect="1"/>
            </p:cNvGraphicFramePr>
            <p:nvPr/>
          </p:nvGraphicFramePr>
          <p:xfrm>
            <a:off x="2386" y="969"/>
            <a:ext cx="3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1" name="Equation" r:id="rId32" imgW="164880" imgH="215640" progId="Equation.3">
                    <p:embed/>
                  </p:oleObj>
                </mc:Choice>
                <mc:Fallback>
                  <p:oleObj name="Equation" r:id="rId32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6" y="969"/>
                          <a:ext cx="31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Object 52"/>
            <p:cNvGraphicFramePr>
              <a:graphicFrameLocks noChangeAspect="1"/>
            </p:cNvGraphicFramePr>
            <p:nvPr/>
          </p:nvGraphicFramePr>
          <p:xfrm>
            <a:off x="3792" y="768"/>
            <a:ext cx="89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2" name="Equation" r:id="rId34" imgW="596880" imgH="215640" progId="Equation.3">
                    <p:embed/>
                  </p:oleObj>
                </mc:Choice>
                <mc:Fallback>
                  <p:oleObj name="Equation" r:id="rId34" imgW="596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768"/>
                          <a:ext cx="892" cy="22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Object 53"/>
            <p:cNvGraphicFramePr>
              <a:graphicFrameLocks noChangeAspect="1"/>
            </p:cNvGraphicFramePr>
            <p:nvPr/>
          </p:nvGraphicFramePr>
          <p:xfrm>
            <a:off x="4464" y="2928"/>
            <a:ext cx="6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3" name="Equation" r:id="rId36" imgW="609480" imgH="215640" progId="Equation.3">
                    <p:embed/>
                  </p:oleObj>
                </mc:Choice>
                <mc:Fallback>
                  <p:oleObj name="Equation" r:id="rId36" imgW="609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928"/>
                          <a:ext cx="6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54"/>
            <p:cNvGraphicFramePr>
              <a:graphicFrameLocks noChangeAspect="1"/>
            </p:cNvGraphicFramePr>
            <p:nvPr/>
          </p:nvGraphicFramePr>
          <p:xfrm>
            <a:off x="4704" y="2160"/>
            <a:ext cx="62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4" name="Equation" r:id="rId38" imgW="609480" imgH="228600" progId="Equation.3">
                    <p:embed/>
                  </p:oleObj>
                </mc:Choice>
                <mc:Fallback>
                  <p:oleObj name="Equation" r:id="rId38" imgW="609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160"/>
                          <a:ext cx="620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9" name="Object 55"/>
            <p:cNvGraphicFramePr>
              <a:graphicFrameLocks noChangeAspect="1"/>
            </p:cNvGraphicFramePr>
            <p:nvPr/>
          </p:nvGraphicFramePr>
          <p:xfrm>
            <a:off x="1824" y="1008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5" name="Equation" r:id="rId40" imgW="114120" imgH="177480" progId="Equation.3">
                    <p:embed/>
                  </p:oleObj>
                </mc:Choice>
                <mc:Fallback>
                  <p:oleObj name="Equation" r:id="rId40" imgW="1141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008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4" name="Line 56"/>
            <p:cNvSpPr>
              <a:spLocks noChangeShapeType="1"/>
            </p:cNvSpPr>
            <p:nvPr/>
          </p:nvSpPr>
          <p:spPr bwMode="auto">
            <a:xfrm>
              <a:off x="1968" y="11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260" name="Object 57"/>
            <p:cNvGraphicFramePr>
              <a:graphicFrameLocks noChangeAspect="1"/>
            </p:cNvGraphicFramePr>
            <p:nvPr/>
          </p:nvGraphicFramePr>
          <p:xfrm>
            <a:off x="3792" y="3168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6" name="Equation" r:id="rId42" imgW="114120" imgH="177480" progId="Equation.3">
                    <p:embed/>
                  </p:oleObj>
                </mc:Choice>
                <mc:Fallback>
                  <p:oleObj name="Equation" r:id="rId42" imgW="1141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168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5" name="Line 58"/>
            <p:cNvSpPr>
              <a:spLocks noChangeShapeType="1"/>
            </p:cNvSpPr>
            <p:nvPr/>
          </p:nvSpPr>
          <p:spPr bwMode="auto">
            <a:xfrm flipH="1" flipV="1">
              <a:off x="3744" y="2496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261" name="Object 59"/>
            <p:cNvGraphicFramePr>
              <a:graphicFrameLocks noChangeAspect="1"/>
            </p:cNvGraphicFramePr>
            <p:nvPr/>
          </p:nvGraphicFramePr>
          <p:xfrm>
            <a:off x="1488" y="2064"/>
            <a:ext cx="153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7" name="Equation" r:id="rId43" imgW="88560" imgH="164880" progId="Equation.3">
                    <p:embed/>
                  </p:oleObj>
                </mc:Choice>
                <mc:Fallback>
                  <p:oleObj name="Equation" r:id="rId43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064"/>
                          <a:ext cx="153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6" name="Line 60"/>
            <p:cNvSpPr>
              <a:spLocks noChangeShapeType="1"/>
            </p:cNvSpPr>
            <p:nvPr/>
          </p:nvSpPr>
          <p:spPr bwMode="auto">
            <a:xfrm>
              <a:off x="1632" y="2160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797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3719" y="609600"/>
            <a:ext cx="8713788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en-US" altLang="zh-CN" sz="2600" b="0">
                <a:latin typeface="Arial" pitchFamily="34" charset="0"/>
              </a:rPr>
              <a:t>    </a:t>
            </a:r>
            <a:r>
              <a:rPr lang="zh-CN" altLang="en-US" sz="2600" b="0">
                <a:latin typeface="Arial" pitchFamily="34" charset="0"/>
              </a:rPr>
              <a:t>对于任一模式</a:t>
            </a:r>
            <a:r>
              <a:rPr lang="en-US" altLang="zh-CN" sz="2600" i="1"/>
              <a:t>X</a:t>
            </a:r>
            <a:r>
              <a:rPr lang="zh-CN" altLang="en-US" sz="2600" b="0">
                <a:latin typeface="Arial" pitchFamily="34" charset="0"/>
              </a:rPr>
              <a:t>如果它的 </a:t>
            </a:r>
            <a:r>
              <a:rPr lang="en-US" altLang="zh-CN" sz="2600" b="0" i="1"/>
              <a:t>g</a:t>
            </a:r>
            <a:r>
              <a:rPr lang="en-US" altLang="zh-CN" sz="2600" b="0" baseline="-25000"/>
              <a:t>1</a:t>
            </a:r>
            <a:r>
              <a:rPr lang="en-US" altLang="zh-CN" sz="2600" b="0"/>
              <a:t>(</a:t>
            </a:r>
            <a:r>
              <a:rPr lang="en-US" altLang="zh-CN" sz="2600" b="0" i="1"/>
              <a:t>x</a:t>
            </a:r>
            <a:r>
              <a:rPr lang="en-US" altLang="zh-CN" sz="2600" b="0"/>
              <a:t>)</a:t>
            </a:r>
            <a:r>
              <a:rPr lang="en-US" altLang="zh-CN" sz="2600" b="0">
                <a:latin typeface="Arial" pitchFamily="34" charset="0"/>
              </a:rPr>
              <a:t> &gt;0 </a:t>
            </a:r>
            <a:r>
              <a:rPr lang="zh-CN" altLang="en-US" sz="2600" b="0">
                <a:latin typeface="Arial" pitchFamily="34" charset="0"/>
              </a:rPr>
              <a:t>，</a:t>
            </a:r>
            <a:r>
              <a:rPr lang="en-US" altLang="zh-CN" sz="2600" b="0" i="1"/>
              <a:t>g</a:t>
            </a:r>
            <a:r>
              <a:rPr lang="en-US" altLang="zh-CN" sz="2600" b="0" baseline="-25000"/>
              <a:t>2</a:t>
            </a:r>
            <a:r>
              <a:rPr lang="en-US" altLang="zh-CN" sz="2600" b="0"/>
              <a:t>(</a:t>
            </a:r>
            <a:r>
              <a:rPr lang="en-US" altLang="zh-CN" sz="2600" b="0" i="1"/>
              <a:t>x</a:t>
            </a:r>
            <a:r>
              <a:rPr lang="en-US" altLang="zh-CN" sz="2600" b="0"/>
              <a:t>)</a:t>
            </a:r>
            <a:r>
              <a:rPr lang="en-US" altLang="zh-CN" sz="2600" b="0">
                <a:latin typeface="Arial" pitchFamily="34" charset="0"/>
              </a:rPr>
              <a:t> &lt;0 </a:t>
            </a:r>
            <a:r>
              <a:rPr lang="zh-CN" altLang="en-US" sz="2600" b="0">
                <a:latin typeface="Arial" pitchFamily="34" charset="0"/>
              </a:rPr>
              <a:t>，</a:t>
            </a:r>
            <a:r>
              <a:rPr lang="en-US" altLang="zh-CN" sz="2600" b="0" i="1"/>
              <a:t>g</a:t>
            </a:r>
            <a:r>
              <a:rPr lang="en-US" altLang="zh-CN" sz="2600" b="0" baseline="-25000"/>
              <a:t>3</a:t>
            </a:r>
            <a:r>
              <a:rPr lang="en-US" altLang="zh-CN" sz="2600" b="0"/>
              <a:t>(</a:t>
            </a:r>
            <a:r>
              <a:rPr lang="en-US" altLang="zh-CN" sz="2600" b="0" i="1"/>
              <a:t>x</a:t>
            </a:r>
            <a:r>
              <a:rPr lang="en-US" altLang="zh-CN" sz="2600" b="0"/>
              <a:t>)</a:t>
            </a:r>
            <a:r>
              <a:rPr lang="en-US" altLang="zh-CN" sz="2600" b="0">
                <a:latin typeface="Arial" pitchFamily="34" charset="0"/>
              </a:rPr>
              <a:t> &lt;0</a:t>
            </a:r>
            <a:r>
              <a:rPr lang="zh-CN" altLang="en-US" sz="2600" b="0">
                <a:latin typeface="Arial" pitchFamily="34" charset="0"/>
              </a:rPr>
              <a:t>，则该模式属于</a:t>
            </a:r>
            <a:r>
              <a:rPr lang="en-US" altLang="zh-CN" sz="2600"/>
              <a:t>ω</a:t>
            </a:r>
            <a:r>
              <a:rPr lang="en-US" altLang="zh-CN" sz="2600" b="0" baseline="-25000"/>
              <a:t>1</a:t>
            </a:r>
            <a:r>
              <a:rPr lang="zh-CN" altLang="en-US" sz="2600" b="0">
                <a:latin typeface="Arial" pitchFamily="34" charset="0"/>
              </a:rPr>
              <a:t>类。</a:t>
            </a:r>
          </a:p>
          <a:p>
            <a:pPr marL="342900" indent="-342900"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600" b="0">
                <a:latin typeface="Arial" pitchFamily="34" charset="0"/>
              </a:rPr>
              <a:t>    相应</a:t>
            </a:r>
            <a:r>
              <a:rPr lang="en-US" altLang="zh-CN" sz="2600">
                <a:latin typeface="Arial" pitchFamily="34" charset="0"/>
              </a:rPr>
              <a:t>ω</a:t>
            </a:r>
            <a:r>
              <a:rPr lang="en-US" altLang="zh-CN" sz="2600" baseline="-25000">
                <a:latin typeface="Arial" pitchFamily="34" charset="0"/>
              </a:rPr>
              <a:t>1</a:t>
            </a:r>
            <a:r>
              <a:rPr lang="zh-CN" altLang="en-US" sz="2600" b="0">
                <a:latin typeface="Arial" pitchFamily="34" charset="0"/>
              </a:rPr>
              <a:t>类的区域由直线</a:t>
            </a:r>
            <a:r>
              <a:rPr lang="en-US" altLang="zh-CN" sz="2600" b="0">
                <a:latin typeface="Arial" pitchFamily="34" charset="0"/>
              </a:rPr>
              <a:t>-</a:t>
            </a:r>
            <a:r>
              <a:rPr lang="en-US" altLang="zh-CN" sz="2600" b="0" i="1"/>
              <a:t>x</a:t>
            </a:r>
            <a:r>
              <a:rPr lang="en-US" altLang="zh-CN" sz="2600" b="0" baseline="-25000"/>
              <a:t>2</a:t>
            </a:r>
            <a:r>
              <a:rPr lang="en-US" altLang="zh-CN" sz="2600" b="0" i="1"/>
              <a:t>+</a:t>
            </a:r>
            <a:r>
              <a:rPr lang="en-US" altLang="zh-CN" sz="2600" b="0"/>
              <a:t>1=0</a:t>
            </a:r>
            <a:r>
              <a:rPr lang="en-US" altLang="zh-CN" sz="2600" b="0">
                <a:latin typeface="Arial" pitchFamily="34" charset="0"/>
              </a:rPr>
              <a:t> </a:t>
            </a:r>
            <a:r>
              <a:rPr lang="zh-CN" altLang="en-US" sz="2600" b="0">
                <a:latin typeface="Arial" pitchFamily="34" charset="0"/>
              </a:rPr>
              <a:t>的正边、直线</a:t>
            </a:r>
            <a:r>
              <a:rPr lang="en-US" altLang="zh-CN" sz="2600" b="0">
                <a:latin typeface="Arial" pitchFamily="34" charset="0"/>
              </a:rPr>
              <a:t>-</a:t>
            </a:r>
            <a:r>
              <a:rPr lang="en-US" altLang="zh-CN" sz="2600" b="0" i="1"/>
              <a:t>x</a:t>
            </a:r>
            <a:r>
              <a:rPr lang="en-US" altLang="zh-CN" sz="2600" b="0" baseline="-25000"/>
              <a:t>1</a:t>
            </a:r>
            <a:r>
              <a:rPr lang="en-US" altLang="zh-CN" sz="2600" b="0" i="1"/>
              <a:t>+x</a:t>
            </a:r>
            <a:r>
              <a:rPr lang="en-US" altLang="zh-CN" sz="2600" b="0" baseline="-25000"/>
              <a:t>2</a:t>
            </a:r>
            <a:r>
              <a:rPr lang="en-US" altLang="zh-CN" sz="2600" b="0" i="1"/>
              <a:t>-</a:t>
            </a:r>
            <a:r>
              <a:rPr lang="en-US" altLang="zh-CN" sz="2600" b="0"/>
              <a:t>5=0</a:t>
            </a:r>
            <a:r>
              <a:rPr lang="en-US" altLang="zh-CN" sz="2600" b="0">
                <a:latin typeface="Arial" pitchFamily="34" charset="0"/>
              </a:rPr>
              <a:t> </a:t>
            </a:r>
            <a:r>
              <a:rPr lang="zh-CN" altLang="en-US" sz="2600" b="0">
                <a:latin typeface="Arial" pitchFamily="34" charset="0"/>
              </a:rPr>
              <a:t>和直线</a:t>
            </a:r>
            <a:r>
              <a:rPr lang="en-US" altLang="zh-CN" sz="2600" b="0">
                <a:latin typeface="Arial" pitchFamily="34" charset="0"/>
              </a:rPr>
              <a:t>-</a:t>
            </a:r>
            <a:r>
              <a:rPr lang="en-US" altLang="zh-CN" sz="2600" b="0" i="1"/>
              <a:t>x</a:t>
            </a:r>
            <a:r>
              <a:rPr lang="en-US" altLang="zh-CN" sz="2600" b="0" baseline="-25000"/>
              <a:t>1</a:t>
            </a:r>
            <a:r>
              <a:rPr lang="en-US" altLang="zh-CN" sz="2600" b="0" i="1"/>
              <a:t>+x</a:t>
            </a:r>
            <a:r>
              <a:rPr lang="en-US" altLang="zh-CN" sz="2600" b="0" baseline="-25000"/>
              <a:t>2</a:t>
            </a:r>
            <a:r>
              <a:rPr lang="en-US" altLang="zh-CN" sz="2600" b="0"/>
              <a:t>=0</a:t>
            </a:r>
            <a:r>
              <a:rPr lang="zh-CN" altLang="en-US" sz="2600" b="0">
                <a:latin typeface="Arial" pitchFamily="34" charset="0"/>
              </a:rPr>
              <a:t>的负边来确定。</a:t>
            </a:r>
          </a:p>
          <a:p>
            <a:pPr marL="342900" indent="-342900"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Char char="v"/>
            </a:pPr>
            <a:endParaRPr lang="zh-CN" altLang="en-US" sz="2600" b="0"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Char char="v"/>
            </a:pPr>
            <a:endParaRPr lang="en-US" altLang="zh-CN" sz="2600" b="0">
              <a:latin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324544" y="3992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934344" y="2371725"/>
            <a:ext cx="7004050" cy="3505200"/>
            <a:chOff x="912" y="768"/>
            <a:chExt cx="4412" cy="2832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726" y="2342"/>
              <a:ext cx="765" cy="413"/>
              <a:chOff x="4128" y="3840"/>
              <a:chExt cx="528" cy="367"/>
            </a:xfrm>
          </p:grpSpPr>
          <p:sp>
            <p:nvSpPr>
              <p:cNvPr id="60" name="Oval 7"/>
              <p:cNvSpPr>
                <a:spLocks noChangeArrowheads="1"/>
              </p:cNvSpPr>
              <p:nvPr/>
            </p:nvSpPr>
            <p:spPr bwMode="auto">
              <a:xfrm>
                <a:off x="4128" y="3913"/>
                <a:ext cx="528" cy="2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1" name="Object 8"/>
              <p:cNvGraphicFramePr>
                <a:graphicFrameLocks noChangeAspect="1"/>
              </p:cNvGraphicFramePr>
              <p:nvPr/>
            </p:nvGraphicFramePr>
            <p:xfrm>
              <a:off x="4224" y="3840"/>
              <a:ext cx="332" cy="3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19" name="Equation" r:id="rId3" imgW="190440" imgH="228600" progId="Equation.3">
                      <p:embed/>
                    </p:oleObj>
                  </mc:Choice>
                  <mc:Fallback>
                    <p:oleObj name="Equation" r:id="rId3" imgW="1904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840"/>
                            <a:ext cx="332" cy="3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2443" y="1882"/>
              <a:ext cx="1018" cy="403"/>
            </a:xfrm>
            <a:custGeom>
              <a:avLst/>
              <a:gdLst>
                <a:gd name="T0" fmla="*/ 377 w 862"/>
                <a:gd name="T1" fmla="*/ 0 h 338"/>
                <a:gd name="T2" fmla="*/ 862 w 862"/>
                <a:gd name="T3" fmla="*/ 338 h 338"/>
                <a:gd name="T4" fmla="*/ 0 w 862"/>
                <a:gd name="T5" fmla="*/ 338 h 338"/>
                <a:gd name="T6" fmla="*/ 0 60000 65536"/>
                <a:gd name="T7" fmla="*/ 0 60000 65536"/>
                <a:gd name="T8" fmla="*/ 0 60000 65536"/>
                <a:gd name="T9" fmla="*/ 0 w 862"/>
                <a:gd name="T10" fmla="*/ 0 h 338"/>
                <a:gd name="T11" fmla="*/ 862 w 862"/>
                <a:gd name="T12" fmla="*/ 338 h 3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2" h="338">
                  <a:moveTo>
                    <a:pt x="377" y="0"/>
                  </a:moveTo>
                  <a:lnTo>
                    <a:pt x="862" y="338"/>
                  </a:lnTo>
                  <a:lnTo>
                    <a:pt x="0" y="338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2273" y="1446"/>
              <a:ext cx="1047" cy="438"/>
            </a:xfrm>
            <a:custGeom>
              <a:avLst/>
              <a:gdLst>
                <a:gd name="T0" fmla="*/ 0 w 887"/>
                <a:gd name="T1" fmla="*/ 32 h 368"/>
                <a:gd name="T2" fmla="*/ 887 w 887"/>
                <a:gd name="T3" fmla="*/ 0 h 368"/>
                <a:gd name="T4" fmla="*/ 528 w 887"/>
                <a:gd name="T5" fmla="*/ 368 h 368"/>
                <a:gd name="T6" fmla="*/ 0 60000 65536"/>
                <a:gd name="T7" fmla="*/ 0 60000 65536"/>
                <a:gd name="T8" fmla="*/ 0 60000 65536"/>
                <a:gd name="T9" fmla="*/ 0 w 887"/>
                <a:gd name="T10" fmla="*/ 0 h 368"/>
                <a:gd name="T11" fmla="*/ 887 w 887"/>
                <a:gd name="T12" fmla="*/ 368 h 3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7" h="368">
                  <a:moveTo>
                    <a:pt x="0" y="32"/>
                  </a:moveTo>
                  <a:lnTo>
                    <a:pt x="887" y="0"/>
                  </a:lnTo>
                  <a:lnTo>
                    <a:pt x="528" y="368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3463" y="2285"/>
              <a:ext cx="1023" cy="686"/>
            </a:xfrm>
            <a:custGeom>
              <a:avLst/>
              <a:gdLst>
                <a:gd name="T0" fmla="*/ 0 w 866"/>
                <a:gd name="T1" fmla="*/ 0 h 576"/>
                <a:gd name="T2" fmla="*/ 866 w 866"/>
                <a:gd name="T3" fmla="*/ 0 h 576"/>
                <a:gd name="T4" fmla="*/ 864 w 866"/>
                <a:gd name="T5" fmla="*/ 576 h 576"/>
                <a:gd name="T6" fmla="*/ 0 60000 65536"/>
                <a:gd name="T7" fmla="*/ 0 60000 65536"/>
                <a:gd name="T8" fmla="*/ 0 60000 65536"/>
                <a:gd name="T9" fmla="*/ 0 w 866"/>
                <a:gd name="T10" fmla="*/ 0 h 576"/>
                <a:gd name="T11" fmla="*/ 866 w 86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6" h="576">
                  <a:moveTo>
                    <a:pt x="0" y="0"/>
                  </a:moveTo>
                  <a:lnTo>
                    <a:pt x="866" y="0"/>
                  </a:lnTo>
                  <a:lnTo>
                    <a:pt x="864" y="576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1452" y="2252"/>
              <a:ext cx="991" cy="1024"/>
            </a:xfrm>
            <a:custGeom>
              <a:avLst/>
              <a:gdLst>
                <a:gd name="T0" fmla="*/ 839 w 839"/>
                <a:gd name="T1" fmla="*/ 27 h 859"/>
                <a:gd name="T2" fmla="*/ 0 w 839"/>
                <a:gd name="T3" fmla="*/ 859 h 859"/>
                <a:gd name="T4" fmla="*/ 0 w 839"/>
                <a:gd name="T5" fmla="*/ 36 h 859"/>
                <a:gd name="T6" fmla="*/ 0 w 839"/>
                <a:gd name="T7" fmla="*/ 0 h 8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9"/>
                <a:gd name="T13" fmla="*/ 0 h 859"/>
                <a:gd name="T14" fmla="*/ 839 w 839"/>
                <a:gd name="T15" fmla="*/ 859 h 8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9" h="859">
                  <a:moveTo>
                    <a:pt x="839" y="27"/>
                  </a:moveTo>
                  <a:lnTo>
                    <a:pt x="0" y="859"/>
                  </a:ln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2" name="Object 13"/>
            <p:cNvGraphicFramePr>
              <a:graphicFrameLocks noChangeAspect="1"/>
            </p:cNvGraphicFramePr>
            <p:nvPr/>
          </p:nvGraphicFramePr>
          <p:xfrm>
            <a:off x="2613" y="2799"/>
            <a:ext cx="874" cy="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0" name="Equation" r:id="rId5" imgW="685800" imgH="711000" progId="Equation.3">
                    <p:embed/>
                  </p:oleObj>
                </mc:Choice>
                <mc:Fallback>
                  <p:oleObj name="Equation" r:id="rId5" imgW="685800" imgH="71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3" y="2799"/>
                          <a:ext cx="874" cy="80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2082" y="1787"/>
              <a:ext cx="627" cy="392"/>
              <a:chOff x="5136" y="1248"/>
              <a:chExt cx="432" cy="347"/>
            </a:xfrm>
          </p:grpSpPr>
          <p:sp>
            <p:nvSpPr>
              <p:cNvPr id="58" name="AutoShape 15"/>
              <p:cNvSpPr>
                <a:spLocks noChangeArrowheads="1"/>
              </p:cNvSpPr>
              <p:nvPr/>
            </p:nvSpPr>
            <p:spPr bwMode="auto">
              <a:xfrm>
                <a:off x="5136" y="1285"/>
                <a:ext cx="432" cy="292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9" name="Object 16"/>
              <p:cNvGraphicFramePr>
                <a:graphicFrameLocks noChangeAspect="1"/>
              </p:cNvGraphicFramePr>
              <p:nvPr/>
            </p:nvGraphicFramePr>
            <p:xfrm>
              <a:off x="5232" y="1248"/>
              <a:ext cx="310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21" name="Equation" r:id="rId7" imgW="177480" imgH="215640" progId="Equation.3">
                      <p:embed/>
                    </p:oleObj>
                  </mc:Choice>
                  <mc:Fallback>
                    <p:oleObj name="Equation" r:id="rId7" imgW="1774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1248"/>
                            <a:ext cx="310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3293" y="1598"/>
              <a:ext cx="488" cy="440"/>
              <a:chOff x="5280" y="2208"/>
              <a:chExt cx="336" cy="390"/>
            </a:xfrm>
          </p:grpSpPr>
          <p:sp>
            <p:nvSpPr>
              <p:cNvPr id="56" name="AutoShape 18"/>
              <p:cNvSpPr>
                <a:spLocks noChangeArrowheads="1"/>
              </p:cNvSpPr>
              <p:nvPr/>
            </p:nvSpPr>
            <p:spPr bwMode="auto">
              <a:xfrm>
                <a:off x="5280" y="2208"/>
                <a:ext cx="336" cy="390"/>
              </a:xfrm>
              <a:prstGeom prst="flowChartDelay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7" name="Object 19"/>
              <p:cNvGraphicFramePr>
                <a:graphicFrameLocks noChangeAspect="1"/>
              </p:cNvGraphicFramePr>
              <p:nvPr/>
            </p:nvGraphicFramePr>
            <p:xfrm>
              <a:off x="5280" y="2208"/>
              <a:ext cx="332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22" name="Equation" r:id="rId9" imgW="190440" imgH="215640" progId="Equation.3">
                      <p:embed/>
                    </p:oleObj>
                  </mc:Choice>
                  <mc:Fallback>
                    <p:oleObj name="Equation" r:id="rId9" imgW="1904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208"/>
                            <a:ext cx="332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2291" y="2454"/>
              <a:ext cx="24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flipV="1">
              <a:off x="2560" y="2412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2848" y="2412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3744" y="2412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2306" y="1698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" name="Object 25"/>
            <p:cNvGraphicFramePr>
              <a:graphicFrameLocks noChangeAspect="1"/>
            </p:cNvGraphicFramePr>
            <p:nvPr/>
          </p:nvGraphicFramePr>
          <p:xfrm>
            <a:off x="4200" y="1255"/>
            <a:ext cx="888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3" name="Equation" r:id="rId11" imgW="723600" imgH="609480" progId="Equation.3">
                    <p:embed/>
                  </p:oleObj>
                </mc:Choice>
                <mc:Fallback>
                  <p:oleObj name="Equation" r:id="rId11" imgW="723600" imgH="609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1255"/>
                          <a:ext cx="888" cy="74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6"/>
            <p:cNvGraphicFramePr>
              <a:graphicFrameLocks noChangeAspect="1"/>
            </p:cNvGraphicFramePr>
            <p:nvPr/>
          </p:nvGraphicFramePr>
          <p:xfrm>
            <a:off x="912" y="1312"/>
            <a:ext cx="1025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4" name="Equation" r:id="rId13" imgW="685800" imgH="711000" progId="Equation.3">
                    <p:embed/>
                  </p:oleObj>
                </mc:Choice>
                <mc:Fallback>
                  <p:oleObj name="Equation" r:id="rId13" imgW="685800" imgH="71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312"/>
                          <a:ext cx="1025" cy="72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2013" y="1547"/>
              <a:ext cx="361" cy="825"/>
            </a:xfrm>
            <a:custGeom>
              <a:avLst/>
              <a:gdLst>
                <a:gd name="T0" fmla="*/ 249 w 249"/>
                <a:gd name="T1" fmla="*/ 0 h 960"/>
                <a:gd name="T2" fmla="*/ 0 w 249"/>
                <a:gd name="T3" fmla="*/ 447 h 960"/>
                <a:gd name="T4" fmla="*/ 249 w 249"/>
                <a:gd name="T5" fmla="*/ 960 h 960"/>
                <a:gd name="T6" fmla="*/ 0 60000 65536"/>
                <a:gd name="T7" fmla="*/ 0 60000 65536"/>
                <a:gd name="T8" fmla="*/ 0 60000 65536"/>
                <a:gd name="T9" fmla="*/ 0 w 249"/>
                <a:gd name="T10" fmla="*/ 0 h 960"/>
                <a:gd name="T11" fmla="*/ 249 w 249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" h="960">
                  <a:moveTo>
                    <a:pt x="249" y="0"/>
                  </a:moveTo>
                  <a:lnTo>
                    <a:pt x="0" y="447"/>
                  </a:lnTo>
                  <a:lnTo>
                    <a:pt x="249" y="960"/>
                  </a:lnTo>
                </a:path>
              </a:pathLst>
            </a:custGeom>
            <a:noFill/>
            <a:ln w="38100" cmpd="dbl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3633" y="1084"/>
              <a:ext cx="373" cy="1201"/>
            </a:xfrm>
            <a:custGeom>
              <a:avLst/>
              <a:gdLst>
                <a:gd name="T0" fmla="*/ 48 w 183"/>
                <a:gd name="T1" fmla="*/ 0 h 864"/>
                <a:gd name="T2" fmla="*/ 183 w 183"/>
                <a:gd name="T3" fmla="*/ 416 h 864"/>
                <a:gd name="T4" fmla="*/ 0 w 183"/>
                <a:gd name="T5" fmla="*/ 864 h 864"/>
                <a:gd name="T6" fmla="*/ 0 60000 65536"/>
                <a:gd name="T7" fmla="*/ 0 60000 65536"/>
                <a:gd name="T8" fmla="*/ 0 60000 65536"/>
                <a:gd name="T9" fmla="*/ 0 w 183"/>
                <a:gd name="T10" fmla="*/ 0 h 864"/>
                <a:gd name="T11" fmla="*/ 183 w 183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" h="864">
                  <a:moveTo>
                    <a:pt x="48" y="0"/>
                  </a:moveTo>
                  <a:lnTo>
                    <a:pt x="183" y="416"/>
                  </a:lnTo>
                  <a:lnTo>
                    <a:pt x="0" y="864"/>
                  </a:lnTo>
                </a:path>
              </a:pathLst>
            </a:custGeom>
            <a:noFill/>
            <a:ln w="38100" cmpd="dbl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2082" y="2618"/>
              <a:ext cx="1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 flipV="1">
              <a:off x="3136" y="2411"/>
              <a:ext cx="0" cy="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 flipV="1">
              <a:off x="3424" y="2414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2306" y="1894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2294" y="2081"/>
              <a:ext cx="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2306" y="2288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2306" y="1507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1" name="Object 36"/>
            <p:cNvGraphicFramePr>
              <a:graphicFrameLocks noChangeAspect="1"/>
            </p:cNvGraphicFramePr>
            <p:nvPr/>
          </p:nvGraphicFramePr>
          <p:xfrm>
            <a:off x="3520" y="912"/>
            <a:ext cx="348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5" name="Equation" r:id="rId15" imgW="139680" imgH="139680" progId="Equation.3">
                    <p:embed/>
                  </p:oleObj>
                </mc:Choice>
                <mc:Fallback>
                  <p:oleObj name="Equation" r:id="rId15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0" y="912"/>
                          <a:ext cx="348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7"/>
            <p:cNvGraphicFramePr>
              <a:graphicFrameLocks noChangeAspect="1"/>
            </p:cNvGraphicFramePr>
            <p:nvPr/>
          </p:nvGraphicFramePr>
          <p:xfrm>
            <a:off x="3860" y="969"/>
            <a:ext cx="17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6" name="Equation" r:id="rId17" imgW="139680" imgH="75960" progId="Equation.3">
                    <p:embed/>
                  </p:oleObj>
                </mc:Choice>
                <mc:Fallback>
                  <p:oleObj name="Equation" r:id="rId17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969"/>
                          <a:ext cx="170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8"/>
            <p:cNvGraphicFramePr>
              <a:graphicFrameLocks noChangeAspect="1"/>
            </p:cNvGraphicFramePr>
            <p:nvPr/>
          </p:nvGraphicFramePr>
          <p:xfrm>
            <a:off x="4427" y="2742"/>
            <a:ext cx="34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7" name="Equation" r:id="rId19" imgW="139680" imgH="139680" progId="Equation.3">
                    <p:embed/>
                  </p:oleObj>
                </mc:Choice>
                <mc:Fallback>
                  <p:oleObj name="Equation" r:id="rId19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" y="2742"/>
                          <a:ext cx="347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9"/>
            <p:cNvGraphicFramePr>
              <a:graphicFrameLocks noChangeAspect="1"/>
            </p:cNvGraphicFramePr>
            <p:nvPr/>
          </p:nvGraphicFramePr>
          <p:xfrm>
            <a:off x="4200" y="3028"/>
            <a:ext cx="20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8" name="Equation" r:id="rId20" imgW="139680" imgH="75960" progId="Equation.3">
                    <p:embed/>
                  </p:oleObj>
                </mc:Choice>
                <mc:Fallback>
                  <p:oleObj name="Equation" r:id="rId20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028"/>
                          <a:ext cx="20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40"/>
            <p:cNvGraphicFramePr>
              <a:graphicFrameLocks noChangeAspect="1"/>
            </p:cNvGraphicFramePr>
            <p:nvPr/>
          </p:nvGraphicFramePr>
          <p:xfrm>
            <a:off x="4427" y="2285"/>
            <a:ext cx="27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9" name="Equation" r:id="rId21" imgW="139680" imgH="139680" progId="Equation.3">
                    <p:embed/>
                  </p:oleObj>
                </mc:Choice>
                <mc:Fallback>
                  <p:oleObj name="Equation" r:id="rId21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" y="2285"/>
                          <a:ext cx="278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41"/>
            <p:cNvGraphicFramePr>
              <a:graphicFrameLocks noChangeAspect="1"/>
            </p:cNvGraphicFramePr>
            <p:nvPr/>
          </p:nvGraphicFramePr>
          <p:xfrm>
            <a:off x="4427" y="2113"/>
            <a:ext cx="20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0" name="Equation" r:id="rId22" imgW="139680" imgH="75960" progId="Equation.3">
                    <p:embed/>
                  </p:oleObj>
                </mc:Choice>
                <mc:Fallback>
                  <p:oleObj name="Equation" r:id="rId22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" y="2113"/>
                          <a:ext cx="20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2"/>
            <p:cNvGraphicFramePr>
              <a:graphicFrameLocks noChangeAspect="1"/>
            </p:cNvGraphicFramePr>
            <p:nvPr/>
          </p:nvGraphicFramePr>
          <p:xfrm>
            <a:off x="1592" y="2456"/>
            <a:ext cx="417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1" name="Equation" r:id="rId23" imgW="279360" imgH="164880" progId="Equation.3">
                    <p:embed/>
                  </p:oleObj>
                </mc:Choice>
                <mc:Fallback>
                  <p:oleObj name="Equation" r:id="rId23" imgW="2793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2456"/>
                          <a:ext cx="417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8" name="Picture 43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7" y="2513"/>
              <a:ext cx="39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Line 44"/>
            <p:cNvSpPr>
              <a:spLocks noChangeShapeType="1"/>
            </p:cNvSpPr>
            <p:nvPr/>
          </p:nvSpPr>
          <p:spPr bwMode="auto">
            <a:xfrm>
              <a:off x="1932" y="1255"/>
              <a:ext cx="2495" cy="1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45"/>
            <p:cNvSpPr>
              <a:spLocks noChangeShapeType="1"/>
            </p:cNvSpPr>
            <p:nvPr/>
          </p:nvSpPr>
          <p:spPr bwMode="auto">
            <a:xfrm>
              <a:off x="1592" y="2285"/>
              <a:ext cx="30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46"/>
            <p:cNvSpPr>
              <a:spLocks noChangeShapeType="1"/>
            </p:cNvSpPr>
            <p:nvPr/>
          </p:nvSpPr>
          <p:spPr bwMode="auto">
            <a:xfrm flipH="1">
              <a:off x="1536" y="969"/>
              <a:ext cx="2267" cy="2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2" name="Object 47"/>
            <p:cNvGraphicFramePr>
              <a:graphicFrameLocks noChangeAspect="1"/>
            </p:cNvGraphicFramePr>
            <p:nvPr/>
          </p:nvGraphicFramePr>
          <p:xfrm>
            <a:off x="2613" y="1541"/>
            <a:ext cx="379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2" name="Equation" r:id="rId26" imgW="253800" imgH="164880" progId="Equation.3">
                    <p:embed/>
                  </p:oleObj>
                </mc:Choice>
                <mc:Fallback>
                  <p:oleObj name="Equation" r:id="rId26" imgW="2538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3" y="1541"/>
                          <a:ext cx="379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8"/>
            <p:cNvGraphicFramePr>
              <a:graphicFrameLocks noChangeAspect="1"/>
            </p:cNvGraphicFramePr>
            <p:nvPr/>
          </p:nvGraphicFramePr>
          <p:xfrm>
            <a:off x="2669" y="2056"/>
            <a:ext cx="417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3" name="Equation" r:id="rId28" imgW="279360" imgH="164880" progId="Equation.3">
                    <p:embed/>
                  </p:oleObj>
                </mc:Choice>
                <mc:Fallback>
                  <p:oleObj name="Equation" r:id="rId28" imgW="2793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9" y="2056"/>
                          <a:ext cx="417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9"/>
            <p:cNvGraphicFramePr>
              <a:graphicFrameLocks noChangeAspect="1"/>
            </p:cNvGraphicFramePr>
            <p:nvPr/>
          </p:nvGraphicFramePr>
          <p:xfrm>
            <a:off x="4767" y="2342"/>
            <a:ext cx="30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4" name="Equation" r:id="rId30" imgW="152280" imgH="215640" progId="Equation.3">
                    <p:embed/>
                  </p:oleObj>
                </mc:Choice>
                <mc:Fallback>
                  <p:oleObj name="Equation" r:id="rId30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7" y="2342"/>
                          <a:ext cx="30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Line 50"/>
            <p:cNvSpPr>
              <a:spLocks noChangeShapeType="1"/>
            </p:cNvSpPr>
            <p:nvPr/>
          </p:nvSpPr>
          <p:spPr bwMode="auto">
            <a:xfrm flipH="1" flipV="1">
              <a:off x="2291" y="1094"/>
              <a:ext cx="0" cy="1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6" name="Object 51"/>
            <p:cNvGraphicFramePr>
              <a:graphicFrameLocks noChangeAspect="1"/>
            </p:cNvGraphicFramePr>
            <p:nvPr/>
          </p:nvGraphicFramePr>
          <p:xfrm>
            <a:off x="2386" y="969"/>
            <a:ext cx="3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5" name="Equation" r:id="rId32" imgW="164880" imgH="215640" progId="Equation.3">
                    <p:embed/>
                  </p:oleObj>
                </mc:Choice>
                <mc:Fallback>
                  <p:oleObj name="Equation" r:id="rId32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6" y="969"/>
                          <a:ext cx="31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52"/>
            <p:cNvGraphicFramePr>
              <a:graphicFrameLocks noChangeAspect="1"/>
            </p:cNvGraphicFramePr>
            <p:nvPr/>
          </p:nvGraphicFramePr>
          <p:xfrm>
            <a:off x="3792" y="768"/>
            <a:ext cx="89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6" name="Equation" r:id="rId34" imgW="596880" imgH="215640" progId="Equation.3">
                    <p:embed/>
                  </p:oleObj>
                </mc:Choice>
                <mc:Fallback>
                  <p:oleObj name="Equation" r:id="rId34" imgW="596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768"/>
                          <a:ext cx="892" cy="22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53"/>
            <p:cNvGraphicFramePr>
              <a:graphicFrameLocks noChangeAspect="1"/>
            </p:cNvGraphicFramePr>
            <p:nvPr/>
          </p:nvGraphicFramePr>
          <p:xfrm>
            <a:off x="4464" y="2928"/>
            <a:ext cx="6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7" name="Equation" r:id="rId36" imgW="609480" imgH="215640" progId="Equation.3">
                    <p:embed/>
                  </p:oleObj>
                </mc:Choice>
                <mc:Fallback>
                  <p:oleObj name="Equation" r:id="rId36" imgW="609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928"/>
                          <a:ext cx="6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54"/>
            <p:cNvGraphicFramePr>
              <a:graphicFrameLocks noChangeAspect="1"/>
            </p:cNvGraphicFramePr>
            <p:nvPr/>
          </p:nvGraphicFramePr>
          <p:xfrm>
            <a:off x="4704" y="2160"/>
            <a:ext cx="62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8" name="Equation" r:id="rId38" imgW="609480" imgH="228600" progId="Equation.3">
                    <p:embed/>
                  </p:oleObj>
                </mc:Choice>
                <mc:Fallback>
                  <p:oleObj name="Equation" r:id="rId38" imgW="609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160"/>
                          <a:ext cx="620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55"/>
            <p:cNvGraphicFramePr>
              <a:graphicFrameLocks noChangeAspect="1"/>
            </p:cNvGraphicFramePr>
            <p:nvPr/>
          </p:nvGraphicFramePr>
          <p:xfrm>
            <a:off x="1824" y="1008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9" name="Equation" r:id="rId40" imgW="114120" imgH="177480" progId="Equation.3">
                    <p:embed/>
                  </p:oleObj>
                </mc:Choice>
                <mc:Fallback>
                  <p:oleObj name="Equation" r:id="rId40" imgW="1141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008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Line 56"/>
            <p:cNvSpPr>
              <a:spLocks noChangeShapeType="1"/>
            </p:cNvSpPr>
            <p:nvPr/>
          </p:nvSpPr>
          <p:spPr bwMode="auto">
            <a:xfrm>
              <a:off x="1968" y="11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2" name="Object 57"/>
            <p:cNvGraphicFramePr>
              <a:graphicFrameLocks noChangeAspect="1"/>
            </p:cNvGraphicFramePr>
            <p:nvPr/>
          </p:nvGraphicFramePr>
          <p:xfrm>
            <a:off x="3792" y="3168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0" name="Equation" r:id="rId42" imgW="114120" imgH="177480" progId="Equation.3">
                    <p:embed/>
                  </p:oleObj>
                </mc:Choice>
                <mc:Fallback>
                  <p:oleObj name="Equation" r:id="rId42" imgW="1141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168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Line 58"/>
            <p:cNvSpPr>
              <a:spLocks noChangeShapeType="1"/>
            </p:cNvSpPr>
            <p:nvPr/>
          </p:nvSpPr>
          <p:spPr bwMode="auto">
            <a:xfrm flipH="1" flipV="1">
              <a:off x="3744" y="2496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4" name="Object 59"/>
            <p:cNvGraphicFramePr>
              <a:graphicFrameLocks noChangeAspect="1"/>
            </p:cNvGraphicFramePr>
            <p:nvPr/>
          </p:nvGraphicFramePr>
          <p:xfrm>
            <a:off x="1488" y="2064"/>
            <a:ext cx="153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1" name="Equation" r:id="rId43" imgW="88560" imgH="164880" progId="Equation.3">
                    <p:embed/>
                  </p:oleObj>
                </mc:Choice>
                <mc:Fallback>
                  <p:oleObj name="Equation" r:id="rId43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064"/>
                          <a:ext cx="153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Line 60"/>
            <p:cNvSpPr>
              <a:spLocks noChangeShapeType="1"/>
            </p:cNvSpPr>
            <p:nvPr/>
          </p:nvSpPr>
          <p:spPr bwMode="auto">
            <a:xfrm>
              <a:off x="1632" y="2160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94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908050"/>
            <a:ext cx="8382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600" smtClean="0"/>
              <a:t>问当</a:t>
            </a:r>
            <a:r>
              <a:rPr lang="en-US" altLang="zh-CN" sz="2600" i="1" smtClean="0"/>
              <a:t>x</a:t>
            </a:r>
            <a:r>
              <a:rPr lang="en-US" altLang="zh-CN" sz="2600" smtClean="0"/>
              <a:t>=(</a:t>
            </a:r>
            <a:r>
              <a:rPr lang="en-US" altLang="zh-CN" sz="2600" i="1" smtClean="0"/>
              <a:t>x</a:t>
            </a:r>
            <a:r>
              <a:rPr lang="en-US" altLang="zh-CN" sz="2600" baseline="-25000" smtClean="0"/>
              <a:t>1</a:t>
            </a:r>
            <a:r>
              <a:rPr lang="en-US" altLang="zh-CN" sz="2600" i="1" smtClean="0"/>
              <a:t>,x</a:t>
            </a:r>
            <a:r>
              <a:rPr lang="en-US" altLang="zh-CN" sz="2600" baseline="-25000" smtClean="0"/>
              <a:t>2</a:t>
            </a:r>
            <a:r>
              <a:rPr lang="en-US" altLang="zh-CN" sz="2600" smtClean="0"/>
              <a:t>)</a:t>
            </a:r>
            <a:r>
              <a:rPr lang="en-US" altLang="zh-CN" sz="2600" baseline="30000" smtClean="0"/>
              <a:t>T</a:t>
            </a:r>
            <a:r>
              <a:rPr lang="en-US" altLang="zh-CN" sz="2600" smtClean="0"/>
              <a:t>=(6,5)</a:t>
            </a:r>
            <a:r>
              <a:rPr lang="en-US" altLang="zh-CN" sz="2600" baseline="30000" smtClean="0"/>
              <a:t>T</a:t>
            </a:r>
            <a:r>
              <a:rPr lang="zh-CN" altLang="en-US" sz="2600" smtClean="0"/>
              <a:t>时属于那一类</a:t>
            </a:r>
          </a:p>
          <a:p>
            <a:pPr>
              <a:buClr>
                <a:srgbClr val="66FF33"/>
              </a:buClr>
              <a:buFont typeface="Wingdings" pitchFamily="2" charset="2"/>
              <a:buNone/>
            </a:pPr>
            <a:endParaRPr lang="zh-CN" altLang="en-US" sz="2600" smtClean="0"/>
          </a:p>
          <a:p>
            <a:pPr>
              <a:buClr>
                <a:srgbClr val="66FF33"/>
              </a:buClr>
              <a:buFont typeface="Wingdings" pitchFamily="2" charset="2"/>
              <a:buChar char="v"/>
            </a:pPr>
            <a:endParaRPr lang="zh-CN" altLang="en-US" sz="2600" smtClean="0">
              <a:latin typeface="隶书" pitchFamily="49" charset="-122"/>
              <a:ea typeface="隶书" pitchFamily="49" charset="-122"/>
            </a:endParaRPr>
          </a:p>
          <a:p>
            <a:pPr>
              <a:buClr>
                <a:srgbClr val="66FF33"/>
              </a:buClr>
              <a:buFont typeface="Wingdings" pitchFamily="2" charset="2"/>
              <a:buChar char="v"/>
            </a:pPr>
            <a:endParaRPr lang="zh-CN" altLang="en-US" sz="2800" smtClean="0">
              <a:latin typeface="隶书" pitchFamily="49" charset="-122"/>
              <a:ea typeface="隶书" pitchFamily="49" charset="-122"/>
            </a:endParaRPr>
          </a:p>
          <a:p>
            <a:pPr>
              <a:buClr>
                <a:srgbClr val="66FF33"/>
              </a:buClr>
              <a:buFont typeface="Wingdings" pitchFamily="2" charset="2"/>
              <a:buChar char="v"/>
            </a:pPr>
            <a:endParaRPr lang="zh-CN" altLang="en-US" sz="2800" smtClean="0">
              <a:latin typeface="隶书" pitchFamily="49" charset="-122"/>
              <a:ea typeface="隶书" pitchFamily="49" charset="-122"/>
            </a:endParaRPr>
          </a:p>
          <a:p>
            <a:pPr>
              <a:buClr>
                <a:srgbClr val="66FF33"/>
              </a:buClr>
              <a:buFont typeface="Wingdings" pitchFamily="2" charset="2"/>
              <a:buChar char="v"/>
            </a:pPr>
            <a:endParaRPr lang="zh-CN" altLang="en-US" sz="2800" smtClean="0">
              <a:latin typeface="隶书" pitchFamily="49" charset="-122"/>
              <a:ea typeface="隶书" pitchFamily="49" charset="-122"/>
            </a:endParaRPr>
          </a:p>
          <a:p>
            <a:pPr>
              <a:buClr>
                <a:srgbClr val="66FF33"/>
              </a:buClr>
              <a:buFont typeface="Wingdings" pitchFamily="2" charset="2"/>
              <a:buChar char="v"/>
            </a:pPr>
            <a:endParaRPr lang="zh-CN" altLang="en-US" sz="2800" smtClean="0">
              <a:latin typeface="隶书" pitchFamily="49" charset="-122"/>
              <a:ea typeface="隶书" pitchFamily="49" charset="-122"/>
            </a:endParaRPr>
          </a:p>
          <a:p>
            <a:pPr>
              <a:buClr>
                <a:srgbClr val="66FF33"/>
              </a:buClr>
              <a:buFont typeface="Wingdings" pitchFamily="2" charset="2"/>
              <a:buNone/>
            </a:pPr>
            <a:endParaRPr lang="zh-CN" altLang="en-US" sz="2600" b="1" smtClean="0">
              <a:latin typeface="宋体" pitchFamily="2" charset="-122"/>
            </a:endParaRPr>
          </a:p>
          <a:p>
            <a:pPr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600" b="1" smtClean="0">
                <a:latin typeface="宋体" pitchFamily="2" charset="-122"/>
              </a:rPr>
              <a:t>结论：</a:t>
            </a:r>
            <a:r>
              <a:rPr lang="zh-CN" altLang="en-US" sz="2600" smtClean="0">
                <a:latin typeface="宋体" pitchFamily="2" charset="-122"/>
              </a:rPr>
              <a:t> </a:t>
            </a:r>
            <a:r>
              <a:rPr lang="en-US" altLang="zh-CN" sz="2600" i="1" smtClean="0"/>
              <a:t>g</a:t>
            </a:r>
            <a:r>
              <a:rPr lang="en-US" altLang="zh-CN" sz="2600" baseline="-25000" smtClean="0"/>
              <a:t>1</a:t>
            </a:r>
            <a:r>
              <a:rPr lang="en-US" altLang="zh-CN" sz="2600" smtClean="0"/>
              <a:t>(</a:t>
            </a:r>
            <a:r>
              <a:rPr lang="en-US" altLang="zh-CN" sz="2600" i="1" smtClean="0"/>
              <a:t>x</a:t>
            </a:r>
            <a:r>
              <a:rPr lang="en-US" altLang="zh-CN" sz="2600" smtClean="0"/>
              <a:t>) &lt;0 </a:t>
            </a:r>
            <a:r>
              <a:rPr lang="zh-CN" altLang="en-US" sz="2600" smtClean="0"/>
              <a:t>， </a:t>
            </a:r>
            <a:r>
              <a:rPr lang="en-US" altLang="zh-CN" sz="2600" i="1" smtClean="0"/>
              <a:t>g</a:t>
            </a:r>
            <a:r>
              <a:rPr lang="en-US" altLang="zh-CN" sz="2600" baseline="-25000" smtClean="0"/>
              <a:t>2</a:t>
            </a:r>
            <a:r>
              <a:rPr lang="en-US" altLang="zh-CN" sz="2600" smtClean="0"/>
              <a:t>(</a:t>
            </a:r>
            <a:r>
              <a:rPr lang="en-US" altLang="zh-CN" sz="2600" i="1" smtClean="0"/>
              <a:t>x</a:t>
            </a:r>
            <a:r>
              <a:rPr lang="en-US" altLang="zh-CN" sz="2600" smtClean="0"/>
              <a:t>) &gt;0 </a:t>
            </a:r>
            <a:r>
              <a:rPr lang="zh-CN" altLang="en-US" sz="2600" smtClean="0"/>
              <a:t>， </a:t>
            </a:r>
            <a:r>
              <a:rPr lang="en-US" altLang="zh-CN" sz="2600" i="1" smtClean="0"/>
              <a:t>g</a:t>
            </a:r>
            <a:r>
              <a:rPr lang="en-US" altLang="zh-CN" sz="2600" baseline="-25000" smtClean="0"/>
              <a:t>3</a:t>
            </a:r>
            <a:r>
              <a:rPr lang="en-US" altLang="zh-CN" sz="2600" smtClean="0"/>
              <a:t>(</a:t>
            </a:r>
            <a:r>
              <a:rPr lang="en-US" altLang="zh-CN" sz="2600" i="1" smtClean="0"/>
              <a:t>x</a:t>
            </a:r>
            <a:r>
              <a:rPr lang="en-US" altLang="zh-CN" sz="2600" smtClean="0"/>
              <a:t>) &lt;0</a:t>
            </a:r>
            <a:r>
              <a:rPr lang="zh-CN" altLang="en-US" sz="2600" smtClean="0">
                <a:latin typeface="宋体" pitchFamily="2" charset="-122"/>
              </a:rPr>
              <a:t>所以它属于</a:t>
            </a:r>
            <a:r>
              <a:rPr lang="en-US" altLang="zh-CN" sz="2600" smtClean="0">
                <a:latin typeface="宋体" pitchFamily="2" charset="-122"/>
              </a:rPr>
              <a:t>ω</a:t>
            </a:r>
            <a:r>
              <a:rPr lang="en-US" altLang="zh-CN" sz="2600" baseline="-25000" smtClean="0">
                <a:latin typeface="宋体" pitchFamily="2" charset="-122"/>
              </a:rPr>
              <a:t>2</a:t>
            </a:r>
            <a:r>
              <a:rPr lang="zh-CN" altLang="en-US" sz="2600" smtClean="0">
                <a:latin typeface="宋体" pitchFamily="2" charset="-122"/>
              </a:rPr>
              <a:t>类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162050" y="1516063"/>
          <a:ext cx="29051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3" imgW="1473120" imgH="457200" progId="Equation.3">
                  <p:embed/>
                </p:oleObj>
              </mc:Choice>
              <mc:Fallback>
                <p:oleObj name="Equation" r:id="rId3" imgW="1473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516063"/>
                        <a:ext cx="290512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362200" y="2079625"/>
          <a:ext cx="290512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5" imgW="1206360" imgH="711000" progId="Equation.3">
                  <p:embed/>
                </p:oleObj>
              </mc:Choice>
              <mc:Fallback>
                <p:oleObj name="Equation" r:id="rId5" imgW="1206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79625"/>
                        <a:ext cx="2905125" cy="1333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465263" y="3551238"/>
          <a:ext cx="49069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7" imgW="2019240" imgH="457200" progId="Equation.3">
                  <p:embed/>
                </p:oleObj>
              </mc:Choice>
              <mc:Fallback>
                <p:oleObj name="Equation" r:id="rId7" imgW="2019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3551238"/>
                        <a:ext cx="4906962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3992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5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2492375"/>
            <a:ext cx="649605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600" b="0"/>
              <a:t>这样有 </a:t>
            </a:r>
            <a:r>
              <a:rPr lang="en-US" altLang="zh-CN" sz="2600" b="0" i="1"/>
              <a:t>M</a:t>
            </a:r>
            <a:r>
              <a:rPr lang="en-US" altLang="zh-CN" sz="2600" b="0"/>
              <a:t>(</a:t>
            </a:r>
            <a:r>
              <a:rPr lang="en-US" altLang="zh-CN" sz="2600" b="0" i="1"/>
              <a:t>M </a:t>
            </a:r>
            <a:r>
              <a:rPr lang="en-US" altLang="zh-CN" sz="2600" b="0" baseline="50000"/>
              <a:t>_ </a:t>
            </a:r>
            <a:r>
              <a:rPr lang="en-US" altLang="zh-CN" sz="2600" b="0"/>
              <a:t>1)/2</a:t>
            </a:r>
            <a:r>
              <a:rPr lang="zh-CN" altLang="en-US" sz="2600" b="0"/>
              <a:t>个判别平面。</a:t>
            </a:r>
          </a:p>
          <a:p>
            <a:pPr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600" b="0"/>
              <a:t>对于两类问题，</a:t>
            </a:r>
            <a:r>
              <a:rPr lang="en-US" altLang="zh-CN" sz="2600" b="0"/>
              <a:t>M=2</a:t>
            </a:r>
            <a:r>
              <a:rPr lang="zh-CN" altLang="en-US" sz="2600" b="0"/>
              <a:t>，则有一个判别平面。</a:t>
            </a:r>
          </a:p>
          <a:p>
            <a:pPr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600" b="0"/>
              <a:t>同理，三类问题则有三个判别平面。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8138" y="4068763"/>
            <a:ext cx="3530600" cy="223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600" smtClean="0"/>
              <a:t>判别函数：                                   </a:t>
            </a:r>
          </a:p>
          <a:p>
            <a:pPr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600" smtClean="0"/>
              <a:t>判别边界：</a:t>
            </a:r>
          </a:p>
          <a:p>
            <a:endParaRPr lang="zh-CN" altLang="en-US" sz="2600" smtClean="0"/>
          </a:p>
          <a:p>
            <a:pPr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600" smtClean="0"/>
              <a:t>判别条件：</a:t>
            </a:r>
            <a:endParaRPr lang="zh-CN" altLang="en-US" sz="1800" smtClean="0"/>
          </a:p>
          <a:p>
            <a:pPr>
              <a:buFont typeface="Wingdings" pitchFamily="2" charset="2"/>
              <a:buChar char="v"/>
            </a:pPr>
            <a:endParaRPr lang="en-US" altLang="zh-CN" sz="1800" smtClean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268538" y="5207000"/>
          <a:ext cx="44386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name="Equation" r:id="rId3" imgW="1676160" imgH="507960" progId="Equation.3">
                  <p:embed/>
                </p:oleObj>
              </mc:Choice>
              <mc:Fallback>
                <p:oleObj name="Equation" r:id="rId3" imgW="16761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207000"/>
                        <a:ext cx="4438650" cy="1101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3850" y="404813"/>
            <a:ext cx="3459163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5050"/>
              </a:buClr>
              <a:buSzPct val="80000"/>
              <a:buFont typeface="Wingdings" pitchFamily="2" charset="2"/>
              <a:buNone/>
            </a:pPr>
            <a:r>
              <a:rPr lang="zh-CN" altLang="en-US" sz="2800" dirty="0"/>
              <a:t>第二种情况：</a:t>
            </a:r>
            <a:endParaRPr lang="zh-CN" altLang="en-US" sz="2800" b="0" dirty="0">
              <a:ea typeface="隶书" pitchFamily="49" charset="-122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355850" y="4017963"/>
          <a:ext cx="2209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9" name="Equation" r:id="rId5" imgW="939600" imgH="266400" progId="Equation.3">
                  <p:embed/>
                </p:oleObj>
              </mc:Choice>
              <mc:Fallback>
                <p:oleObj name="Equation" r:id="rId5" imgW="9396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4017963"/>
                        <a:ext cx="2209800" cy="533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339975" y="4564063"/>
          <a:ext cx="152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" name="Equation" r:id="rId7" imgW="647640" imgH="241200" progId="Equation.3">
                  <p:embed/>
                </p:oleObj>
              </mc:Choice>
              <mc:Fallback>
                <p:oleObj name="Equation" r:id="rId7" imgW="647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64063"/>
                        <a:ext cx="1524000" cy="533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1520" y="976313"/>
            <a:ext cx="85693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5050"/>
              </a:buClr>
              <a:buSzPct val="80000"/>
              <a:buFont typeface="Wingdings" pitchFamily="2" charset="2"/>
              <a:buNone/>
            </a:pPr>
            <a:r>
              <a:rPr lang="zh-CN" altLang="en-US" sz="2800" dirty="0"/>
              <a:t>每个模式类和其它模式类间可</a:t>
            </a:r>
            <a:r>
              <a:rPr lang="zh-CN" altLang="en-US" sz="2800" dirty="0">
                <a:solidFill>
                  <a:srgbClr val="FF0000"/>
                </a:solidFill>
              </a:rPr>
              <a:t>分别</a:t>
            </a:r>
            <a:r>
              <a:rPr lang="zh-CN" altLang="en-US" sz="2800" dirty="0"/>
              <a:t>用判别平面分开，一个判别界面只能分开两个类别，不一定能把其余所有的类别分开；这种情况可理解为             二分法。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157913" y="2565400"/>
            <a:ext cx="2590800" cy="2286000"/>
            <a:chOff x="3844" y="1632"/>
            <a:chExt cx="1772" cy="1584"/>
          </a:xfrm>
        </p:grpSpPr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4331" y="2354"/>
              <a:ext cx="378" cy="387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4558" y="1830"/>
              <a:ext cx="378" cy="314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4596" y="1888"/>
            <a:ext cx="26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1" name="Equation" r:id="rId9" imgW="190440" imgH="215640" progId="Equation.3">
                    <p:embed/>
                  </p:oleObj>
                </mc:Choice>
                <mc:Fallback>
                  <p:oleObj name="Equation" r:id="rId9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1888"/>
                          <a:ext cx="264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14"/>
            <p:cNvSpPr>
              <a:spLocks noChangeShapeType="1"/>
            </p:cNvSpPr>
            <p:nvPr/>
          </p:nvSpPr>
          <p:spPr bwMode="auto">
            <a:xfrm rot="5768490" flipV="1">
              <a:off x="4250" y="2366"/>
              <a:ext cx="128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rot="1551606" flipH="1">
              <a:off x="4558" y="1632"/>
              <a:ext cx="378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3844" y="1728"/>
            <a:ext cx="57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2" name="Equation" r:id="rId11" imgW="647640" imgH="215640" progId="Equation.3">
                    <p:embed/>
                  </p:oleObj>
                </mc:Choice>
                <mc:Fallback>
                  <p:oleObj name="Equation" r:id="rId11" imgW="647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1728"/>
                          <a:ext cx="572" cy="243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4407" y="1931"/>
              <a:ext cx="0" cy="8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4970" y="1728"/>
            <a:ext cx="59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3" name="Equation" r:id="rId13" imgW="660240" imgH="228600" progId="Equation.3">
                    <p:embed/>
                  </p:oleObj>
                </mc:Choice>
                <mc:Fallback>
                  <p:oleObj name="Equation" r:id="rId13" imgW="660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0" y="1728"/>
                          <a:ext cx="598" cy="25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4489" y="2955"/>
            <a:ext cx="63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4" name="Equation" r:id="rId15" imgW="647640" imgH="228600" progId="Equation.3">
                    <p:embed/>
                  </p:oleObj>
                </mc:Choice>
                <mc:Fallback>
                  <p:oleObj name="Equation" r:id="rId15" imgW="647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9" y="2955"/>
                          <a:ext cx="634" cy="26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5238" y="2912"/>
            <a:ext cx="189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5" name="Equation" r:id="rId17" imgW="139680" imgH="139680" progId="Equation.3">
                    <p:embed/>
                  </p:oleObj>
                </mc:Choice>
                <mc:Fallback>
                  <p:oleObj name="Equation" r:id="rId17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8" y="2912"/>
                          <a:ext cx="189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4898" y="1931"/>
            <a:ext cx="189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6" name="Equation" r:id="rId19" imgW="139680" imgH="139680" progId="Equation.3">
                    <p:embed/>
                  </p:oleObj>
                </mc:Choice>
                <mc:Fallback>
                  <p:oleObj name="Equation" r:id="rId19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8" y="1931"/>
                          <a:ext cx="189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/>
            <p:cNvGraphicFramePr>
              <a:graphicFrameLocks noChangeAspect="1"/>
            </p:cNvGraphicFramePr>
            <p:nvPr/>
          </p:nvGraphicFramePr>
          <p:xfrm>
            <a:off x="4936" y="2784"/>
            <a:ext cx="113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7" name="Equation" r:id="rId20" imgW="139680" imgH="75960" progId="Equation.3">
                    <p:embed/>
                  </p:oleObj>
                </mc:Choice>
                <mc:Fallback>
                  <p:oleObj name="Equation" r:id="rId20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6" y="2784"/>
                          <a:ext cx="113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5011" y="2016"/>
            <a:ext cx="11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8" name="Equation" r:id="rId22" imgW="139680" imgH="75960" progId="Equation.3">
                    <p:embed/>
                  </p:oleObj>
                </mc:Choice>
                <mc:Fallback>
                  <p:oleObj name="Equation" r:id="rId22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1" y="2016"/>
                          <a:ext cx="11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5389" y="2777"/>
            <a:ext cx="11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9" name="Equation" r:id="rId23" imgW="139680" imgH="75960" progId="Equation.3">
                    <p:embed/>
                  </p:oleObj>
                </mc:Choice>
                <mc:Fallback>
                  <p:oleObj name="Equation" r:id="rId23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9" y="2777"/>
                          <a:ext cx="11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5011" y="2478"/>
              <a:ext cx="416" cy="3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" name="Object 26"/>
            <p:cNvGraphicFramePr>
              <a:graphicFrameLocks noChangeAspect="1"/>
            </p:cNvGraphicFramePr>
            <p:nvPr/>
          </p:nvGraphicFramePr>
          <p:xfrm>
            <a:off x="5087" y="2528"/>
            <a:ext cx="26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0" name="Equation" r:id="rId24" imgW="190440" imgH="228600" progId="Equation.3">
                    <p:embed/>
                  </p:oleObj>
                </mc:Choice>
                <mc:Fallback>
                  <p:oleObj name="Equation" r:id="rId24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7" y="2528"/>
                          <a:ext cx="264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180" y="1931"/>
              <a:ext cx="136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4747" y="2827"/>
            <a:ext cx="189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1" name="Equation" r:id="rId26" imgW="139680" imgH="139680" progId="Equation.3">
                    <p:embed/>
                  </p:oleObj>
                </mc:Choice>
                <mc:Fallback>
                  <p:oleObj name="Equation" r:id="rId26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7" y="2827"/>
                          <a:ext cx="189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407" y="2827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4369" y="2400"/>
            <a:ext cx="26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2" name="Equation" r:id="rId27" imgW="177480" imgH="215640" progId="Equation.3">
                    <p:embed/>
                  </p:oleObj>
                </mc:Choice>
                <mc:Fallback>
                  <p:oleObj name="Equation" r:id="rId27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9" y="2400"/>
                          <a:ext cx="265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34"/>
          <p:cNvGraphicFramePr>
            <a:graphicFrameLocks noChangeAspect="1"/>
          </p:cNvGraphicFramePr>
          <p:nvPr/>
        </p:nvGraphicFramePr>
        <p:xfrm>
          <a:off x="5803900" y="1749425"/>
          <a:ext cx="11747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3" name="Equation" r:id="rId29" imgW="419040" imgH="241200" progId="Equation.DSMT4">
                  <p:embed/>
                </p:oleObj>
              </mc:Choice>
              <mc:Fallback>
                <p:oleObj name="Equation" r:id="rId29" imgW="419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1749425"/>
                        <a:ext cx="11747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783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321050" y="2306638"/>
          <a:ext cx="3598863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" name="Equation" r:id="rId3" imgW="1562040" imgH="711000" progId="Equation.3">
                  <p:embed/>
                </p:oleObj>
              </mc:Choice>
              <mc:Fallback>
                <p:oleObj name="Equation" r:id="rId3" imgW="15620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2306638"/>
                        <a:ext cx="3598863" cy="1333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319463" y="1009650"/>
          <a:ext cx="348297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1" name="Equation" r:id="rId5" imgW="1333440" imgH="711000" progId="Equation.3">
                  <p:embed/>
                </p:oleObj>
              </mc:Choice>
              <mc:Fallback>
                <p:oleObj name="Equation" r:id="rId5" imgW="13334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1009650"/>
                        <a:ext cx="3482975" cy="1333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750" y="476250"/>
            <a:ext cx="6858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600" b="0">
                <a:latin typeface="Arial" pitchFamily="34" charset="0"/>
              </a:rPr>
              <a:t>判别函数性质：</a:t>
            </a:r>
          </a:p>
          <a:p>
            <a:pPr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Char char="v"/>
            </a:pPr>
            <a:endParaRPr lang="zh-CN" altLang="en-US" sz="2600" b="0">
              <a:latin typeface="Arial" pitchFamily="34" charset="0"/>
            </a:endParaRPr>
          </a:p>
          <a:p>
            <a:pPr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600" b="0">
                <a:latin typeface="Arial" pitchFamily="34" charset="0"/>
              </a:rPr>
              <a:t>假设判别函数为：</a:t>
            </a:r>
          </a:p>
          <a:p>
            <a:pPr eaLnBrk="0" hangingPunct="0"/>
            <a:endParaRPr lang="en-US" altLang="zh-CN" sz="2600" b="0">
              <a:latin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9750" y="2652713"/>
            <a:ext cx="6477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600" b="0">
                <a:latin typeface="Arial" pitchFamily="34" charset="0"/>
              </a:rPr>
              <a:t>判别边界为：</a:t>
            </a:r>
            <a:endParaRPr lang="zh-CN" altLang="en-US" sz="2600" b="0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3359150" y="476250"/>
          <a:ext cx="2362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" name="Equation" r:id="rId7" imgW="1002960" imgH="241200" progId="Equation.3">
                  <p:embed/>
                </p:oleObj>
              </mc:Choice>
              <mc:Fallback>
                <p:oleObj name="Equation" r:id="rId7" imgW="1002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476250"/>
                        <a:ext cx="2362200" cy="533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993775" y="3860800"/>
            <a:ext cx="6818313" cy="2590800"/>
            <a:chOff x="626" y="2432"/>
            <a:chExt cx="4295" cy="1632"/>
          </a:xfrm>
        </p:grpSpPr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626" y="2528"/>
            <a:ext cx="128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3" name="Equation" r:id="rId9" imgW="939600" imgH="457200" progId="Equation.DSMT4">
                    <p:embed/>
                  </p:oleObj>
                </mc:Choice>
                <mc:Fallback>
                  <p:oleObj name="Equation" r:id="rId9" imgW="9396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" y="2528"/>
                          <a:ext cx="1281" cy="336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13"/>
            <p:cNvSpPr>
              <a:spLocks noChangeShapeType="1"/>
            </p:cNvSpPr>
            <p:nvPr/>
          </p:nvSpPr>
          <p:spPr bwMode="auto">
            <a:xfrm rot="403185">
              <a:off x="2267" y="2668"/>
              <a:ext cx="2170" cy="1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673" y="3684"/>
              <a:ext cx="1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4" name="Object 15"/>
            <p:cNvGraphicFramePr>
              <a:graphicFrameLocks noChangeAspect="1"/>
            </p:cNvGraphicFramePr>
            <p:nvPr/>
          </p:nvGraphicFramePr>
          <p:xfrm>
            <a:off x="3873" y="3853"/>
            <a:ext cx="73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4" name="Equation" r:id="rId11" imgW="672840" imgH="215640" progId="Equation.3">
                    <p:embed/>
                  </p:oleObj>
                </mc:Choice>
                <mc:Fallback>
                  <p:oleObj name="Equation" r:id="rId11" imgW="6728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3" y="3853"/>
                          <a:ext cx="736" cy="21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6"/>
            <p:cNvGraphicFramePr>
              <a:graphicFrameLocks noChangeAspect="1"/>
            </p:cNvGraphicFramePr>
            <p:nvPr/>
          </p:nvGraphicFramePr>
          <p:xfrm>
            <a:off x="3998" y="3801"/>
            <a:ext cx="24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5" name="Equation" r:id="rId13" imgW="139680" imgH="139680" progId="Equation.3">
                    <p:embed/>
                  </p:oleObj>
                </mc:Choice>
                <mc:Fallback>
                  <p:oleObj name="Equation" r:id="rId13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8" y="3801"/>
                          <a:ext cx="24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7"/>
            <p:cNvSpPr>
              <a:spLocks noChangeShapeType="1"/>
            </p:cNvSpPr>
            <p:nvPr/>
          </p:nvSpPr>
          <p:spPr bwMode="auto">
            <a:xfrm rot="5768490" flipV="1">
              <a:off x="2738" y="3224"/>
              <a:ext cx="1438" cy="2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rot="1551606" flipH="1">
              <a:off x="2902" y="2432"/>
              <a:ext cx="603" cy="15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2673" y="2626"/>
              <a:ext cx="0" cy="10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" name="Object 20"/>
            <p:cNvGraphicFramePr>
              <a:graphicFrameLocks noChangeAspect="1"/>
            </p:cNvGraphicFramePr>
            <p:nvPr/>
          </p:nvGraphicFramePr>
          <p:xfrm>
            <a:off x="3811" y="2499"/>
            <a:ext cx="798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6" name="Equation" r:id="rId15" imgW="685800" imgH="228600" progId="Equation.3">
                    <p:embed/>
                  </p:oleObj>
                </mc:Choice>
                <mc:Fallback>
                  <p:oleObj name="Equation" r:id="rId15" imgW="685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1" y="2499"/>
                          <a:ext cx="798" cy="21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1"/>
            <p:cNvGraphicFramePr>
              <a:graphicFrameLocks noChangeAspect="1"/>
            </p:cNvGraphicFramePr>
            <p:nvPr/>
          </p:nvGraphicFramePr>
          <p:xfrm>
            <a:off x="2902" y="3776"/>
            <a:ext cx="86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7" name="Equation" r:id="rId17" imgW="672840" imgH="228600" progId="Equation.3">
                    <p:embed/>
                  </p:oleObj>
                </mc:Choice>
                <mc:Fallback>
                  <p:oleObj name="Equation" r:id="rId17" imgW="6728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2" y="3776"/>
                          <a:ext cx="860" cy="21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2"/>
            <p:cNvGraphicFramePr>
              <a:graphicFrameLocks noChangeAspect="1"/>
            </p:cNvGraphicFramePr>
            <p:nvPr/>
          </p:nvGraphicFramePr>
          <p:xfrm>
            <a:off x="3606" y="2432"/>
            <a:ext cx="181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8" name="Equation" r:id="rId19" imgW="139680" imgH="139680" progId="Equation.3">
                    <p:embed/>
                  </p:oleObj>
                </mc:Choice>
                <mc:Fallback>
                  <p:oleObj name="Equation" r:id="rId19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432"/>
                          <a:ext cx="181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3"/>
            <p:cNvGraphicFramePr>
              <a:graphicFrameLocks noChangeAspect="1"/>
            </p:cNvGraphicFramePr>
            <p:nvPr/>
          </p:nvGraphicFramePr>
          <p:xfrm>
            <a:off x="3216" y="3895"/>
            <a:ext cx="24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9" name="Equation" r:id="rId20" imgW="139680" imgH="139680" progId="Equation.3">
                    <p:embed/>
                  </p:oleObj>
                </mc:Choice>
                <mc:Fallback>
                  <p:oleObj name="Equation" r:id="rId20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895"/>
                          <a:ext cx="24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4"/>
            <p:cNvGraphicFramePr>
              <a:graphicFrameLocks noChangeAspect="1"/>
            </p:cNvGraphicFramePr>
            <p:nvPr/>
          </p:nvGraphicFramePr>
          <p:xfrm>
            <a:off x="4276" y="3726"/>
            <a:ext cx="144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0" name="Equation" r:id="rId21" imgW="139680" imgH="75960" progId="Equation.3">
                    <p:embed/>
                  </p:oleObj>
                </mc:Choice>
                <mc:Fallback>
                  <p:oleObj name="Equation" r:id="rId21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6" y="3726"/>
                          <a:ext cx="144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5"/>
            <p:cNvGraphicFramePr>
              <a:graphicFrameLocks noChangeAspect="1"/>
            </p:cNvGraphicFramePr>
            <p:nvPr/>
          </p:nvGraphicFramePr>
          <p:xfrm>
            <a:off x="3743" y="2717"/>
            <a:ext cx="142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1" name="Equation" r:id="rId23" imgW="139680" imgH="75960" progId="Equation.3">
                    <p:embed/>
                  </p:oleObj>
                </mc:Choice>
                <mc:Fallback>
                  <p:oleObj name="Equation" r:id="rId23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3" y="2717"/>
                          <a:ext cx="142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6"/>
            <p:cNvGraphicFramePr>
              <a:graphicFrameLocks noChangeAspect="1"/>
            </p:cNvGraphicFramePr>
            <p:nvPr/>
          </p:nvGraphicFramePr>
          <p:xfrm>
            <a:off x="3516" y="3853"/>
            <a:ext cx="17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2" name="Equation" r:id="rId24" imgW="139680" imgH="75960" progId="Equation.3">
                    <p:embed/>
                  </p:oleObj>
                </mc:Choice>
                <mc:Fallback>
                  <p:oleObj name="Equation" r:id="rId24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6" y="3853"/>
                          <a:ext cx="179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2794" y="2922"/>
              <a:ext cx="662" cy="804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3156" y="3133"/>
              <a:ext cx="300" cy="381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493" y="2710"/>
              <a:ext cx="904" cy="1185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2752" y="2824"/>
              <a:ext cx="843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2935" y="2939"/>
              <a:ext cx="541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3070" y="3054"/>
              <a:ext cx="272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AutoShape 33"/>
            <p:cNvSpPr>
              <a:spLocks noChangeArrowheads="1"/>
            </p:cNvSpPr>
            <p:nvPr/>
          </p:nvSpPr>
          <p:spPr bwMode="auto">
            <a:xfrm rot="-5543157">
              <a:off x="3194" y="3041"/>
              <a:ext cx="293" cy="217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" name="Object 34"/>
            <p:cNvGraphicFramePr>
              <a:graphicFrameLocks noChangeAspect="1"/>
            </p:cNvGraphicFramePr>
            <p:nvPr/>
          </p:nvGraphicFramePr>
          <p:xfrm>
            <a:off x="2001" y="2624"/>
            <a:ext cx="17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3" name="Equation" r:id="rId25" imgW="114120" imgH="177480" progId="Equation.3">
                    <p:embed/>
                  </p:oleObj>
                </mc:Choice>
                <mc:Fallback>
                  <p:oleObj name="Equation" r:id="rId25" imgW="1141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" y="2624"/>
                          <a:ext cx="17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144" y="2720"/>
              <a:ext cx="47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5" name="Object 36"/>
            <p:cNvGraphicFramePr>
              <a:graphicFrameLocks noChangeAspect="1"/>
            </p:cNvGraphicFramePr>
            <p:nvPr/>
          </p:nvGraphicFramePr>
          <p:xfrm>
            <a:off x="4751" y="3344"/>
            <a:ext cx="17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4" name="Equation" r:id="rId27" imgW="114120" imgH="177480" progId="Equation.3">
                    <p:embed/>
                  </p:oleObj>
                </mc:Choice>
                <mc:Fallback>
                  <p:oleObj name="Equation" r:id="rId27" imgW="1141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1" y="3344"/>
                          <a:ext cx="17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H="1">
              <a:off x="3992" y="3440"/>
              <a:ext cx="71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7" name="Object 38"/>
            <p:cNvGraphicFramePr>
              <a:graphicFrameLocks noChangeAspect="1"/>
            </p:cNvGraphicFramePr>
            <p:nvPr/>
          </p:nvGraphicFramePr>
          <p:xfrm>
            <a:off x="2428" y="3824"/>
            <a:ext cx="17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5" name="Equation" r:id="rId28" imgW="114120" imgH="177480" progId="Equation.3">
                    <p:embed/>
                  </p:oleObj>
                </mc:Choice>
                <mc:Fallback>
                  <p:oleObj name="Equation" r:id="rId28" imgW="1141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" y="3824"/>
                          <a:ext cx="17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39"/>
            <p:cNvSpPr>
              <a:spLocks noChangeShapeType="1"/>
            </p:cNvSpPr>
            <p:nvPr/>
          </p:nvSpPr>
          <p:spPr bwMode="auto">
            <a:xfrm flipV="1">
              <a:off x="2570" y="3728"/>
              <a:ext cx="85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9" name="Object 40"/>
            <p:cNvGraphicFramePr>
              <a:graphicFrameLocks noChangeAspect="1"/>
            </p:cNvGraphicFramePr>
            <p:nvPr/>
          </p:nvGraphicFramePr>
          <p:xfrm>
            <a:off x="4619" y="3584"/>
            <a:ext cx="2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6" name="Equation" r:id="rId30" imgW="152280" imgH="215640" progId="Equation.3">
                    <p:embed/>
                  </p:oleObj>
                </mc:Choice>
                <mc:Fallback>
                  <p:oleObj name="Equation" r:id="rId30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9" y="3584"/>
                          <a:ext cx="2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1859" y="2624"/>
              <a:ext cx="13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1" name="Object 42"/>
            <p:cNvGraphicFramePr>
              <a:graphicFrameLocks noChangeAspect="1"/>
            </p:cNvGraphicFramePr>
            <p:nvPr/>
          </p:nvGraphicFramePr>
          <p:xfrm>
            <a:off x="3898" y="2864"/>
            <a:ext cx="943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7" name="Equation" r:id="rId32" imgW="634680" imgH="698400" progId="Equation.DSMT4">
                    <p:embed/>
                  </p:oleObj>
                </mc:Choice>
                <mc:Fallback>
                  <p:oleObj name="Equation" r:id="rId32" imgW="63468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8" y="2864"/>
                          <a:ext cx="943" cy="636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3"/>
            <p:cNvGraphicFramePr>
              <a:graphicFrameLocks noChangeAspect="1"/>
            </p:cNvGraphicFramePr>
            <p:nvPr/>
          </p:nvGraphicFramePr>
          <p:xfrm>
            <a:off x="1708" y="3051"/>
            <a:ext cx="925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8" name="Equation" r:id="rId34" imgW="622080" imgH="698400" progId="Equation.DSMT4">
                    <p:embed/>
                  </p:oleObj>
                </mc:Choice>
                <mc:Fallback>
                  <p:oleObj name="Equation" r:id="rId34" imgW="62208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8" y="3051"/>
                          <a:ext cx="925" cy="63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4"/>
            <p:cNvGraphicFramePr>
              <a:graphicFrameLocks noChangeAspect="1"/>
            </p:cNvGraphicFramePr>
            <p:nvPr/>
          </p:nvGraphicFramePr>
          <p:xfrm>
            <a:off x="2712" y="2528"/>
            <a:ext cx="24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9" name="Equation" r:id="rId36" imgW="164880" imgH="215640" progId="Equation.3">
                    <p:embed/>
                  </p:oleObj>
                </mc:Choice>
                <mc:Fallback>
                  <p:oleObj name="Equation" r:id="rId3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2" y="2528"/>
                          <a:ext cx="24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07928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435100"/>
            <a:ext cx="4648200" cy="1219200"/>
          </a:xfrm>
        </p:spPr>
        <p:txBody>
          <a:bodyPr/>
          <a:lstStyle/>
          <a:p>
            <a:pPr algn="l" eaLnBrk="1" hangingPunct="1"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1"/>
                </a:solidFill>
              </a:rPr>
              <a:t>问</a:t>
            </a:r>
            <a:r>
              <a:rPr lang="en-US" altLang="zh-CN" sz="2400" smtClean="0">
                <a:solidFill>
                  <a:schemeClr val="tx1"/>
                </a:solidFill>
              </a:rPr>
              <a:t>:</a:t>
            </a:r>
            <a:r>
              <a:rPr lang="zh-CN" altLang="en-US" sz="2400" smtClean="0">
                <a:solidFill>
                  <a:schemeClr val="tx1"/>
                </a:solidFill>
              </a:rPr>
              <a:t>未知模式</a:t>
            </a:r>
            <a:r>
              <a:rPr lang="en-US" altLang="zh-CN" sz="2400" smtClean="0">
                <a:solidFill>
                  <a:schemeClr val="tx1"/>
                </a:solidFill>
              </a:rPr>
              <a:t>X=(</a:t>
            </a:r>
            <a:r>
              <a:rPr lang="en-US" altLang="zh-CN" sz="2400" i="1" smtClean="0">
                <a:solidFill>
                  <a:schemeClr val="tx1"/>
                </a:solidFill>
              </a:rPr>
              <a:t>x</a:t>
            </a:r>
            <a:r>
              <a:rPr lang="en-US" altLang="zh-CN" sz="2400" baseline="-25000" smtClean="0">
                <a:solidFill>
                  <a:schemeClr val="tx1"/>
                </a:solidFill>
              </a:rPr>
              <a:t>1</a:t>
            </a:r>
            <a:r>
              <a:rPr lang="en-US" altLang="zh-CN" sz="2400" smtClean="0">
                <a:solidFill>
                  <a:schemeClr val="tx1"/>
                </a:solidFill>
              </a:rPr>
              <a:t>,</a:t>
            </a:r>
            <a:r>
              <a:rPr lang="en-US" altLang="zh-CN" sz="2400" i="1" smtClean="0">
                <a:solidFill>
                  <a:schemeClr val="tx1"/>
                </a:solidFill>
              </a:rPr>
              <a:t>x</a:t>
            </a:r>
            <a:r>
              <a:rPr lang="en-US" altLang="zh-CN" sz="2400" baseline="-25000" smtClean="0">
                <a:solidFill>
                  <a:schemeClr val="tx1"/>
                </a:solidFill>
              </a:rPr>
              <a:t>2</a:t>
            </a:r>
            <a:r>
              <a:rPr lang="en-US" altLang="zh-CN" sz="2400" smtClean="0">
                <a:solidFill>
                  <a:schemeClr val="tx1"/>
                </a:solidFill>
              </a:rPr>
              <a:t>)</a:t>
            </a:r>
            <a:r>
              <a:rPr lang="en-US" altLang="zh-CN" sz="2400" baseline="30000" smtClean="0">
                <a:solidFill>
                  <a:schemeClr val="tx1"/>
                </a:solidFill>
              </a:rPr>
              <a:t>T</a:t>
            </a:r>
            <a:r>
              <a:rPr lang="en-US" altLang="zh-CN" sz="2400" smtClean="0">
                <a:solidFill>
                  <a:schemeClr val="tx1"/>
                </a:solidFill>
              </a:rPr>
              <a:t>=(4,3)</a:t>
            </a:r>
            <a:r>
              <a:rPr lang="en-US" altLang="zh-CN" sz="2400" baseline="30000" smtClean="0">
                <a:solidFill>
                  <a:schemeClr val="tx1"/>
                </a:solidFill>
              </a:rPr>
              <a:t>T</a:t>
            </a:r>
            <a:r>
              <a:rPr lang="zh-CN" altLang="en-US" sz="2400" smtClean="0">
                <a:solidFill>
                  <a:schemeClr val="tx1"/>
                </a:solidFill>
              </a:rPr>
              <a:t>属于那一类？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0825" y="2774950"/>
            <a:ext cx="4695825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400" dirty="0" smtClean="0"/>
              <a:t>代入判别函数可得</a:t>
            </a:r>
            <a:r>
              <a:rPr lang="en-US" altLang="zh-CN" sz="2400" dirty="0" smtClean="0"/>
              <a:t>:</a:t>
            </a:r>
          </a:p>
          <a:p>
            <a:pPr>
              <a:buClr>
                <a:srgbClr val="66FF33"/>
              </a:buClr>
              <a:buFont typeface="Wingdings" pitchFamily="2" charset="2"/>
              <a:buChar char="v"/>
            </a:pPr>
            <a:endParaRPr lang="en-US" altLang="zh-CN" sz="2400" dirty="0" smtClean="0"/>
          </a:p>
          <a:p>
            <a:pPr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400" dirty="0" smtClean="0"/>
              <a:t>把下标对换可得</a:t>
            </a:r>
            <a:r>
              <a:rPr lang="en-US" altLang="zh-CN" sz="2400" dirty="0" smtClean="0"/>
              <a:t>:</a:t>
            </a:r>
          </a:p>
          <a:p>
            <a:pPr>
              <a:buClr>
                <a:srgbClr val="66FF33"/>
              </a:buClr>
              <a:buFont typeface="Wingdings" pitchFamily="2" charset="2"/>
              <a:buChar char="v"/>
            </a:pPr>
            <a:endParaRPr lang="en-US" altLang="zh-CN" sz="2400" dirty="0" smtClean="0"/>
          </a:p>
          <a:p>
            <a:pPr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400" dirty="0" smtClean="0"/>
              <a:t>因为</a:t>
            </a:r>
          </a:p>
          <a:p>
            <a:pPr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400" b="1" dirty="0" smtClean="0">
                <a:latin typeface="宋体" pitchFamily="2" charset="-122"/>
              </a:rPr>
              <a:t>结论：</a:t>
            </a:r>
            <a:r>
              <a:rPr lang="zh-CN" altLang="en-US" sz="2400" dirty="0" smtClean="0">
                <a:latin typeface="宋体" pitchFamily="2" charset="-122"/>
              </a:rPr>
              <a:t>所以</a:t>
            </a:r>
            <a:r>
              <a:rPr lang="en-US" altLang="zh-CN" sz="2400" i="1" dirty="0" smtClean="0"/>
              <a:t>X </a:t>
            </a:r>
            <a:r>
              <a:rPr lang="zh-CN" altLang="en-US" sz="2400" dirty="0" smtClean="0">
                <a:latin typeface="宋体" pitchFamily="2" charset="-122"/>
              </a:rPr>
              <a:t>属于</a:t>
            </a:r>
            <a:r>
              <a:rPr lang="en-US" altLang="zh-CN" sz="2400" dirty="0" smtClean="0">
                <a:latin typeface="宋体" pitchFamily="2" charset="-122"/>
              </a:rPr>
              <a:t>ω</a:t>
            </a:r>
            <a:r>
              <a:rPr lang="en-US" altLang="zh-CN" sz="2400" baseline="-25000" dirty="0" smtClean="0">
                <a:latin typeface="宋体" pitchFamily="2" charset="-122"/>
              </a:rPr>
              <a:t>3</a:t>
            </a:r>
            <a:r>
              <a:rPr lang="zh-CN" altLang="en-US" sz="2400" dirty="0" smtClean="0">
                <a:latin typeface="宋体" pitchFamily="2" charset="-122"/>
              </a:rPr>
              <a:t>类</a:t>
            </a:r>
          </a:p>
          <a:p>
            <a:pPr>
              <a:buFontTx/>
              <a:buNone/>
            </a:pPr>
            <a:endParaRPr lang="en-US" altLang="zh-CN" sz="2400" dirty="0" smtClean="0">
              <a:latin typeface="宋体" pitchFamily="2" charset="-122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/>
        </p:nvSpPr>
        <p:spPr bwMode="auto">
          <a:xfrm>
            <a:off x="250825" y="549275"/>
            <a:ext cx="83534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buClr>
                <a:srgbClr val="66FF33"/>
              </a:buClr>
              <a:buFont typeface="Wingdings" pitchFamily="2" charset="2"/>
              <a:buNone/>
            </a:pPr>
            <a:r>
              <a:rPr kumimoji="0" lang="zh-CN" altLang="en-US" sz="2800">
                <a:solidFill>
                  <a:srgbClr val="FF0000"/>
                </a:solidFill>
                <a:latin typeface="Arial" pitchFamily="34" charset="0"/>
              </a:rPr>
              <a:t>结论：</a:t>
            </a:r>
            <a:r>
              <a:rPr kumimoji="0" lang="zh-CN" altLang="en-US" sz="2800" b="0">
                <a:latin typeface="Arial" pitchFamily="34" charset="0"/>
              </a:rPr>
              <a:t>判别区间增大，不确定区间减小，比第一种情况小的多。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08025" y="3232150"/>
          <a:ext cx="41005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8" name="Equation" r:id="rId3" imgW="2197080" imgH="228600" progId="Equation.3">
                  <p:embed/>
                </p:oleObj>
              </mc:Choice>
              <mc:Fallback>
                <p:oleObj name="Equation" r:id="rId3" imgW="2197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3232150"/>
                        <a:ext cx="4100513" cy="3746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241425" y="4146550"/>
          <a:ext cx="35782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9" name="Equation" r:id="rId5" imgW="1917360" imgH="228600" progId="Equation.3">
                  <p:embed/>
                </p:oleObj>
              </mc:Choice>
              <mc:Fallback>
                <p:oleObj name="Equation" r:id="rId5" imgW="1917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4146550"/>
                        <a:ext cx="3578225" cy="381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622425" y="4603750"/>
          <a:ext cx="12334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0" name="Equation" r:id="rId7" imgW="660240" imgH="241200" progId="Equation.3">
                  <p:embed/>
                </p:oleObj>
              </mc:Choice>
              <mc:Fallback>
                <p:oleObj name="Equation" r:id="rId7" imgW="660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4603750"/>
                        <a:ext cx="1233488" cy="3952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965700" y="1447800"/>
            <a:ext cx="3937000" cy="4645025"/>
            <a:chOff x="3128" y="762"/>
            <a:chExt cx="2480" cy="2926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3801" y="762"/>
            <a:ext cx="955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1" name="Equation" r:id="rId9" imgW="634680" imgH="698400" progId="Equation.DSMT4">
                    <p:embed/>
                  </p:oleObj>
                </mc:Choice>
                <mc:Fallback>
                  <p:oleObj name="Equation" r:id="rId9" imgW="63468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1" y="762"/>
                          <a:ext cx="955" cy="636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3128" y="1675"/>
            <a:ext cx="752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2" name="Equation" r:id="rId11" imgW="622080" imgH="698400" progId="Equation.DSMT4">
                    <p:embed/>
                  </p:oleObj>
                </mc:Choice>
                <mc:Fallback>
                  <p:oleObj name="Equation" r:id="rId11" imgW="62208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" y="1675"/>
                          <a:ext cx="752" cy="63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403185">
              <a:off x="3229" y="1198"/>
              <a:ext cx="2196" cy="18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656" y="2840"/>
              <a:ext cx="1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4862" y="3120"/>
            <a:ext cx="71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3" name="Equation" r:id="rId13" imgW="647640" imgH="215640" progId="Equation.3">
                    <p:embed/>
                  </p:oleObj>
                </mc:Choice>
                <mc:Fallback>
                  <p:oleObj name="Equation" r:id="rId13" imgW="647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2" y="3120"/>
                          <a:ext cx="718" cy="29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4998" y="3031"/>
            <a:ext cx="244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4" name="Equation" r:id="rId15" imgW="139680" imgH="139680" progId="Equation.3">
                    <p:embed/>
                  </p:oleObj>
                </mc:Choice>
                <mc:Fallback>
                  <p:oleObj name="Equation" r:id="rId15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8" y="3031"/>
                          <a:ext cx="244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16"/>
            <p:cNvSpPr>
              <a:spLocks noChangeShapeType="1"/>
            </p:cNvSpPr>
            <p:nvPr/>
          </p:nvSpPr>
          <p:spPr bwMode="auto">
            <a:xfrm rot="5768490" flipV="1">
              <a:off x="3286" y="2171"/>
              <a:ext cx="2326" cy="2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rot="1551606" flipH="1">
              <a:off x="3998" y="816"/>
              <a:ext cx="610" cy="2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3656" y="1130"/>
              <a:ext cx="0" cy="1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4823" y="924"/>
            <a:ext cx="77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5" name="Equation" r:id="rId17" imgW="660240" imgH="228600" progId="Equation.3">
                    <p:embed/>
                  </p:oleObj>
                </mc:Choice>
                <mc:Fallback>
                  <p:oleObj name="Equation" r:id="rId17" imgW="660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3" y="924"/>
                          <a:ext cx="778" cy="3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3847" y="2909"/>
            <a:ext cx="839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6" name="Equation" r:id="rId19" imgW="647640" imgH="228600" progId="Equation.3">
                    <p:embed/>
                  </p:oleObj>
                </mc:Choice>
                <mc:Fallback>
                  <p:oleObj name="Equation" r:id="rId19" imgW="647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" y="2909"/>
                          <a:ext cx="839" cy="3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4683" y="1208"/>
            <a:ext cx="183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7" name="Equation" r:id="rId21" imgW="139680" imgH="139680" progId="Equation.3">
                    <p:embed/>
                  </p:oleObj>
                </mc:Choice>
                <mc:Fallback>
                  <p:oleObj name="Equation" r:id="rId21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" y="1208"/>
                          <a:ext cx="183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/>
            <p:cNvGraphicFramePr>
              <a:graphicFrameLocks noChangeAspect="1"/>
            </p:cNvGraphicFramePr>
            <p:nvPr/>
          </p:nvGraphicFramePr>
          <p:xfrm>
            <a:off x="4205" y="3182"/>
            <a:ext cx="244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8" name="Equation" r:id="rId22" imgW="139680" imgH="139680" progId="Equation.3">
                    <p:embed/>
                  </p:oleObj>
                </mc:Choice>
                <mc:Fallback>
                  <p:oleObj name="Equation" r:id="rId22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5" y="3182"/>
                          <a:ext cx="244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5279" y="2909"/>
            <a:ext cx="14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9" name="Equation" r:id="rId23" imgW="139680" imgH="75960" progId="Equation.3">
                    <p:embed/>
                  </p:oleObj>
                </mc:Choice>
                <mc:Fallback>
                  <p:oleObj name="Equation" r:id="rId23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9" y="2909"/>
                          <a:ext cx="14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4739" y="1335"/>
            <a:ext cx="14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0" name="Equation" r:id="rId25" imgW="139680" imgH="75960" progId="Equation.3">
                    <p:embed/>
                  </p:oleObj>
                </mc:Choice>
                <mc:Fallback>
                  <p:oleObj name="Equation" r:id="rId25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9" y="1335"/>
                          <a:ext cx="14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4510" y="3114"/>
            <a:ext cx="181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1" name="Equation" r:id="rId26" imgW="139680" imgH="75960" progId="Equation.3">
                    <p:embed/>
                  </p:oleObj>
                </mc:Choice>
                <mc:Fallback>
                  <p:oleObj name="Equation" r:id="rId26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0" y="3114"/>
                          <a:ext cx="181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778" y="1609"/>
              <a:ext cx="671" cy="130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144" y="1951"/>
              <a:ext cx="305" cy="615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3473" y="1266"/>
              <a:ext cx="915" cy="1916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3839" y="1540"/>
              <a:ext cx="854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3961" y="1677"/>
              <a:ext cx="54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4022" y="1814"/>
              <a:ext cx="427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 rot="-5543157">
              <a:off x="4166" y="1978"/>
              <a:ext cx="377" cy="180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3408" y="816"/>
            <a:ext cx="15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2" name="Equation" r:id="rId27" imgW="114120" imgH="177480" progId="Equation.3">
                    <p:embed/>
                  </p:oleObj>
                </mc:Choice>
                <mc:Fallback>
                  <p:oleObj name="Equation" r:id="rId27" imgW="1141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816"/>
                          <a:ext cx="159" cy="18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456" y="1008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6" name="Object 35"/>
            <p:cNvGraphicFramePr>
              <a:graphicFrameLocks noChangeAspect="1"/>
            </p:cNvGraphicFramePr>
            <p:nvPr/>
          </p:nvGraphicFramePr>
          <p:xfrm>
            <a:off x="4656" y="3504"/>
            <a:ext cx="15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3" name="Equation" r:id="rId29" imgW="114120" imgH="177480" progId="Equation.3">
                    <p:embed/>
                  </p:oleObj>
                </mc:Choice>
                <mc:Fallback>
                  <p:oleObj name="Equation" r:id="rId29" imgW="1141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504"/>
                          <a:ext cx="159" cy="18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V="1">
              <a:off x="4752" y="2880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8" name="Object 37"/>
            <p:cNvGraphicFramePr>
              <a:graphicFrameLocks noChangeAspect="1"/>
            </p:cNvGraphicFramePr>
            <p:nvPr/>
          </p:nvGraphicFramePr>
          <p:xfrm>
            <a:off x="3888" y="2640"/>
            <a:ext cx="15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4" name="Equation" r:id="rId30" imgW="114120" imgH="177480" progId="Equation.3">
                    <p:embed/>
                  </p:oleObj>
                </mc:Choice>
                <mc:Fallback>
                  <p:oleObj name="Equation" r:id="rId30" imgW="1141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640"/>
                          <a:ext cx="159" cy="18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032" y="2736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0" name="Object 39"/>
            <p:cNvGraphicFramePr>
              <a:graphicFrameLocks noChangeAspect="1"/>
            </p:cNvGraphicFramePr>
            <p:nvPr/>
          </p:nvGraphicFramePr>
          <p:xfrm>
            <a:off x="4608" y="1728"/>
            <a:ext cx="955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5" name="Equation" r:id="rId32" imgW="634680" imgH="698400" progId="Equation.3">
                    <p:embed/>
                  </p:oleObj>
                </mc:Choice>
                <mc:Fallback>
                  <p:oleObj name="Equation" r:id="rId32" imgW="634680" imgH="698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728"/>
                          <a:ext cx="955" cy="636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/>
            <p:cNvGraphicFramePr>
              <a:graphicFrameLocks noChangeAspect="1"/>
            </p:cNvGraphicFramePr>
            <p:nvPr/>
          </p:nvGraphicFramePr>
          <p:xfrm>
            <a:off x="5376" y="2592"/>
            <a:ext cx="23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6" name="Equation" r:id="rId34" imgW="152280" imgH="215640" progId="Equation.3">
                    <p:embed/>
                  </p:oleObj>
                </mc:Choice>
                <mc:Fallback>
                  <p:oleObj name="Equation" r:id="rId34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592"/>
                          <a:ext cx="23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/>
            <p:cNvGraphicFramePr>
              <a:graphicFrameLocks noChangeAspect="1"/>
            </p:cNvGraphicFramePr>
            <p:nvPr/>
          </p:nvGraphicFramePr>
          <p:xfrm>
            <a:off x="3552" y="960"/>
            <a:ext cx="24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7" name="Equation" r:id="rId36" imgW="164880" imgH="215640" progId="Equation.3">
                    <p:embed/>
                  </p:oleObj>
                </mc:Choice>
                <mc:Fallback>
                  <p:oleObj name="Equation" r:id="rId3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960"/>
                          <a:ext cx="24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9480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88" y="350838"/>
            <a:ext cx="3022600" cy="676275"/>
          </a:xfrm>
        </p:spPr>
        <p:txBody>
          <a:bodyPr/>
          <a:lstStyle/>
          <a:p>
            <a:pPr algn="l" eaLnBrk="1" hangingPunct="1">
              <a:buClr>
                <a:srgbClr val="FF5050"/>
              </a:buCl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第三种情况：</a:t>
            </a:r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236789"/>
            <a:ext cx="8059737" cy="2344340"/>
          </a:xfrm>
        </p:spPr>
        <p:txBody>
          <a:bodyPr/>
          <a:lstStyle/>
          <a:p>
            <a:pPr eaLnBrk="1" hangingPunct="1"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400" dirty="0" smtClean="0"/>
              <a:t>判别函数：</a:t>
            </a:r>
          </a:p>
          <a:p>
            <a:pPr eaLnBrk="1" hangingPunct="1"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400" b="1" dirty="0" smtClean="0">
                <a:cs typeface="Times New Roman" pitchFamily="18" charset="0"/>
              </a:rPr>
              <a:t>  </a:t>
            </a:r>
          </a:p>
          <a:p>
            <a:pPr eaLnBrk="1" hangingPunct="1"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400" dirty="0" smtClean="0"/>
              <a:t>判别规则：</a:t>
            </a:r>
          </a:p>
          <a:p>
            <a:pPr eaLnBrk="1" hangingPunct="1">
              <a:buClr>
                <a:srgbClr val="66FF33"/>
              </a:buClr>
              <a:buFont typeface="Wingdings" pitchFamily="2" charset="2"/>
              <a:buChar char="v"/>
            </a:pPr>
            <a:endParaRPr lang="zh-CN" altLang="en-US" sz="2400" dirty="0" smtClean="0"/>
          </a:p>
          <a:p>
            <a:pPr eaLnBrk="1" hangingPunct="1"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400" dirty="0" smtClean="0"/>
              <a:t>判别边界：   </a:t>
            </a:r>
            <a:r>
              <a:rPr lang="en-US" altLang="zh-CN" sz="2400" i="1" dirty="0" err="1" smtClean="0"/>
              <a:t>g</a:t>
            </a:r>
            <a:r>
              <a:rPr lang="en-US" altLang="zh-CN" sz="2400" i="1" baseline="-25000" dirty="0" err="1" smtClean="0"/>
              <a:t>i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 =</a:t>
            </a:r>
            <a:r>
              <a:rPr lang="en-US" altLang="zh-CN" sz="2400" i="1" dirty="0" err="1" smtClean="0"/>
              <a:t>g</a:t>
            </a:r>
            <a:r>
              <a:rPr lang="en-US" altLang="zh-CN" sz="2400" i="1" baseline="-25000" dirty="0" err="1" smtClean="0"/>
              <a:t>j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或</a:t>
            </a:r>
            <a:r>
              <a:rPr lang="en-US" altLang="zh-CN" sz="2400" i="1" dirty="0" err="1" smtClean="0"/>
              <a:t>g</a:t>
            </a:r>
            <a:r>
              <a:rPr lang="en-US" altLang="zh-CN" sz="2400" i="1" baseline="-25000" dirty="0" err="1" smtClean="0"/>
              <a:t>i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 -</a:t>
            </a:r>
            <a:r>
              <a:rPr lang="en-US" altLang="zh-CN" sz="2400" i="1" dirty="0" err="1" smtClean="0"/>
              <a:t>g</a:t>
            </a:r>
            <a:r>
              <a:rPr lang="en-US" altLang="zh-CN" sz="2400" i="1" baseline="-25000" dirty="0" err="1" smtClean="0"/>
              <a:t>j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 =0</a:t>
            </a:r>
          </a:p>
        </p:txBody>
      </p:sp>
      <p:grpSp>
        <p:nvGrpSpPr>
          <p:cNvPr id="16392" name="Group 4"/>
          <p:cNvGrpSpPr>
            <a:grpSpLocks/>
          </p:cNvGrpSpPr>
          <p:nvPr/>
        </p:nvGrpSpPr>
        <p:grpSpPr bwMode="auto">
          <a:xfrm>
            <a:off x="2444750" y="2236788"/>
            <a:ext cx="3721100" cy="457200"/>
            <a:chOff x="1536" y="1152"/>
            <a:chExt cx="2344" cy="288"/>
          </a:xfrm>
        </p:grpSpPr>
        <p:graphicFrame>
          <p:nvGraphicFramePr>
            <p:cNvPr id="16388" name="Object 5"/>
            <p:cNvGraphicFramePr>
              <a:graphicFrameLocks noChangeAspect="1"/>
            </p:cNvGraphicFramePr>
            <p:nvPr/>
          </p:nvGraphicFramePr>
          <p:xfrm>
            <a:off x="1536" y="1152"/>
            <a:ext cx="114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0" name="Equation" r:id="rId3" imgW="863280" imgH="228600" progId="Equation.3">
                    <p:embed/>
                  </p:oleObj>
                </mc:Choice>
                <mc:Fallback>
                  <p:oleObj name="Equation" r:id="rId3" imgW="863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152"/>
                          <a:ext cx="114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9" name="Object 6"/>
            <p:cNvGraphicFramePr>
              <a:graphicFrameLocks noChangeAspect="1"/>
            </p:cNvGraphicFramePr>
            <p:nvPr/>
          </p:nvGraphicFramePr>
          <p:xfrm>
            <a:off x="2942" y="1160"/>
            <a:ext cx="9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1" name="Equation" r:id="rId5" imgW="850680" imgH="203040" progId="Equation.3">
                    <p:embed/>
                  </p:oleObj>
                </mc:Choice>
                <mc:Fallback>
                  <p:oleObj name="Equation" r:id="rId5" imgW="8506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2" y="1160"/>
                          <a:ext cx="9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86" name="Object 7"/>
          <p:cNvGraphicFramePr>
            <a:graphicFrameLocks noChangeAspect="1"/>
          </p:cNvGraphicFramePr>
          <p:nvPr/>
        </p:nvGraphicFramePr>
        <p:xfrm>
          <a:off x="2446338" y="2894013"/>
          <a:ext cx="40227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7" imgW="1904760" imgH="482400" progId="Equation.3">
                  <p:embed/>
                </p:oleObj>
              </mc:Choice>
              <mc:Fallback>
                <p:oleObj name="Equation" r:id="rId7" imgW="1904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2894013"/>
                        <a:ext cx="40227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615950" y="1052513"/>
            <a:ext cx="79168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400" dirty="0"/>
              <a:t>每类都</a:t>
            </a:r>
            <a:r>
              <a:rPr lang="zh-CN" altLang="en-US" sz="2400" dirty="0">
                <a:solidFill>
                  <a:srgbClr val="FF0000"/>
                </a:solidFill>
              </a:rPr>
              <a:t>有一个判别函数</a:t>
            </a:r>
            <a:r>
              <a:rPr lang="en-US" altLang="zh-CN" sz="2400" dirty="0"/>
              <a:t>,</a:t>
            </a:r>
            <a:r>
              <a:rPr lang="zh-CN" altLang="en-US" sz="2400" dirty="0"/>
              <a:t>存在</a:t>
            </a:r>
            <a:r>
              <a:rPr lang="en-US" altLang="zh-CN" sz="2400" i="1" dirty="0"/>
              <a:t>M</a:t>
            </a:r>
            <a:r>
              <a:rPr lang="zh-CN" altLang="en-US" sz="2400" dirty="0"/>
              <a:t>个判别函数，这种情况可理解为无不确定区的              二分法。   </a:t>
            </a:r>
          </a:p>
        </p:txBody>
      </p:sp>
      <p:graphicFrame>
        <p:nvGraphicFramePr>
          <p:cNvPr id="1638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888666"/>
              </p:ext>
            </p:extLst>
          </p:nvPr>
        </p:nvGraphicFramePr>
        <p:xfrm>
          <a:off x="3109218" y="1340768"/>
          <a:ext cx="11747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9" imgW="419040" imgH="241200" progId="Equation.DSMT4">
                  <p:embed/>
                </p:oleObj>
              </mc:Choice>
              <mc:Fallback>
                <p:oleObj name="Equation" r:id="rId9" imgW="419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218" y="1340768"/>
                        <a:ext cx="11747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79512" y="4869160"/>
            <a:ext cx="8209284" cy="1217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 smtClean="0"/>
              <a:t> 就是说，要判别模式</a:t>
            </a:r>
            <a:r>
              <a:rPr lang="en-US" altLang="zh-CN" sz="2400" i="1" dirty="0" smtClean="0"/>
              <a:t>X</a:t>
            </a:r>
            <a:r>
              <a:rPr lang="zh-CN" altLang="en-US" sz="2400" dirty="0" smtClean="0"/>
              <a:t>属于那一类，先把</a:t>
            </a:r>
            <a:r>
              <a:rPr lang="en-US" altLang="zh-CN" sz="2400" b="1" i="1" dirty="0" smtClean="0"/>
              <a:t>X</a:t>
            </a:r>
            <a:r>
              <a:rPr lang="zh-CN" altLang="en-US" sz="2400" dirty="0" smtClean="0"/>
              <a:t>代入个判别函数中，判别函数最大的那个类别就是</a:t>
            </a:r>
            <a:r>
              <a:rPr lang="en-US" altLang="zh-CN" sz="2400" b="1" i="1" dirty="0" smtClean="0"/>
              <a:t>X</a:t>
            </a:r>
            <a:r>
              <a:rPr lang="zh-CN" altLang="en-US" sz="2400" dirty="0" smtClean="0"/>
              <a:t>所属类别。 类与 类之间的边界可由</a:t>
            </a:r>
            <a:r>
              <a:rPr lang="en-US" altLang="zh-CN" sz="2400" i="1" dirty="0" err="1" smtClean="0"/>
              <a:t>g</a:t>
            </a:r>
            <a:r>
              <a:rPr lang="en-US" altLang="zh-CN" sz="2400" i="1" baseline="-25000" dirty="0" err="1" smtClean="0"/>
              <a:t>i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 =</a:t>
            </a:r>
            <a:r>
              <a:rPr lang="en-US" altLang="zh-CN" sz="2400" i="1" dirty="0" err="1" smtClean="0"/>
              <a:t>g</a:t>
            </a:r>
            <a:r>
              <a:rPr lang="en-US" altLang="zh-CN" sz="2400" i="1" baseline="-25000" dirty="0" err="1" smtClean="0"/>
              <a:t>j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或</a:t>
            </a:r>
            <a:r>
              <a:rPr lang="en-US" altLang="zh-CN" sz="2400" i="1" dirty="0" err="1" smtClean="0"/>
              <a:t>g</a:t>
            </a:r>
            <a:r>
              <a:rPr lang="en-US" altLang="zh-CN" sz="2400" i="1" baseline="-25000" dirty="0" err="1" smtClean="0"/>
              <a:t>i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 -</a:t>
            </a:r>
            <a:r>
              <a:rPr lang="en-US" altLang="zh-CN" sz="2400" i="1" dirty="0" err="1" smtClean="0"/>
              <a:t>g</a:t>
            </a:r>
            <a:r>
              <a:rPr lang="en-US" altLang="zh-CN" sz="2400" i="1" baseline="-25000" dirty="0" err="1" smtClean="0"/>
              <a:t>j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 =0</a:t>
            </a:r>
            <a:r>
              <a:rPr lang="zh-CN" altLang="en-US" sz="2400" dirty="0" smtClean="0"/>
              <a:t>来确定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7937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288" y="620713"/>
            <a:ext cx="662940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600" b="0">
                <a:latin typeface="Arial" pitchFamily="34" charset="0"/>
              </a:rPr>
              <a:t>右图所示是</a:t>
            </a:r>
            <a:r>
              <a:rPr lang="en-US" altLang="zh-CN" sz="2600" i="1"/>
              <a:t>M</a:t>
            </a:r>
            <a:r>
              <a:rPr lang="en-US" altLang="zh-CN" sz="2600" b="0">
                <a:latin typeface="Arial" pitchFamily="34" charset="0"/>
              </a:rPr>
              <a:t>=3 </a:t>
            </a:r>
            <a:r>
              <a:rPr lang="zh-CN" altLang="en-US" sz="2600" b="0">
                <a:latin typeface="Arial" pitchFamily="34" charset="0"/>
              </a:rPr>
              <a:t>的例子。对于</a:t>
            </a:r>
            <a:r>
              <a:rPr lang="en-US" altLang="zh-CN" b="0">
                <a:latin typeface="宋体" pitchFamily="2" charset="-122"/>
              </a:rPr>
              <a:t>ω</a:t>
            </a:r>
            <a:r>
              <a:rPr lang="en-US" altLang="zh-CN" b="0" baseline="-25000">
                <a:latin typeface="宋体" pitchFamily="2" charset="-122"/>
              </a:rPr>
              <a:t>1</a:t>
            </a:r>
            <a:r>
              <a:rPr lang="zh-CN" altLang="en-US" sz="2600" b="0">
                <a:latin typeface="Arial" pitchFamily="34" charset="0"/>
              </a:rPr>
              <a:t>类模式，</a:t>
            </a:r>
          </a:p>
          <a:p>
            <a:pPr>
              <a:spcBef>
                <a:spcPct val="5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600" b="0">
                <a:latin typeface="Arial" pitchFamily="34" charset="0"/>
              </a:rPr>
              <a:t>必然满足</a:t>
            </a:r>
            <a:r>
              <a:rPr lang="en-US" altLang="zh-CN" sz="2600" b="0" i="1"/>
              <a:t>g</a:t>
            </a:r>
            <a:r>
              <a:rPr lang="en-US" altLang="zh-CN" sz="2600" b="0" i="1" baseline="-25000"/>
              <a:t>1</a:t>
            </a:r>
            <a:r>
              <a:rPr lang="en-US" altLang="zh-CN" sz="2600" b="0"/>
              <a:t>(</a:t>
            </a:r>
            <a:r>
              <a:rPr lang="en-US" altLang="zh-CN" sz="2600" b="0" i="1"/>
              <a:t>x</a:t>
            </a:r>
            <a:r>
              <a:rPr lang="en-US" altLang="zh-CN" sz="2600" b="0"/>
              <a:t>)</a:t>
            </a:r>
            <a:r>
              <a:rPr lang="en-US" altLang="zh-CN" sz="2600" b="0">
                <a:latin typeface="Arial" pitchFamily="34" charset="0"/>
              </a:rPr>
              <a:t> &gt;</a:t>
            </a:r>
            <a:r>
              <a:rPr lang="en-US" altLang="zh-CN" sz="2600" b="0" i="1"/>
              <a:t>g</a:t>
            </a:r>
            <a:r>
              <a:rPr lang="en-US" altLang="zh-CN" sz="2600" b="0" i="1" baseline="-25000"/>
              <a:t>2</a:t>
            </a:r>
            <a:r>
              <a:rPr lang="en-US" altLang="zh-CN" sz="2600" b="0"/>
              <a:t>(</a:t>
            </a:r>
            <a:r>
              <a:rPr lang="en-US" altLang="zh-CN" sz="2600" b="0" i="1"/>
              <a:t>x</a:t>
            </a:r>
            <a:r>
              <a:rPr lang="en-US" altLang="zh-CN" sz="2600" b="0"/>
              <a:t>)</a:t>
            </a:r>
            <a:r>
              <a:rPr lang="en-US" altLang="zh-CN" sz="2600" b="0">
                <a:latin typeface="Arial" pitchFamily="34" charset="0"/>
              </a:rPr>
              <a:t> </a:t>
            </a:r>
            <a:r>
              <a:rPr lang="zh-CN" altLang="en-US" sz="2600" b="0">
                <a:latin typeface="Arial" pitchFamily="34" charset="0"/>
              </a:rPr>
              <a:t>和 </a:t>
            </a:r>
            <a:r>
              <a:rPr lang="en-US" altLang="zh-CN" sz="2600" b="0" i="1"/>
              <a:t>g</a:t>
            </a:r>
            <a:r>
              <a:rPr lang="en-US" altLang="zh-CN" sz="2600" b="0" i="1" baseline="-25000"/>
              <a:t>1</a:t>
            </a:r>
            <a:r>
              <a:rPr lang="en-US" altLang="zh-CN" sz="2600" b="0"/>
              <a:t>(</a:t>
            </a:r>
            <a:r>
              <a:rPr lang="en-US" altLang="zh-CN" sz="2600" b="0" i="1"/>
              <a:t>x</a:t>
            </a:r>
            <a:r>
              <a:rPr lang="en-US" altLang="zh-CN" sz="2600" b="0"/>
              <a:t>)</a:t>
            </a:r>
            <a:r>
              <a:rPr lang="en-US" altLang="zh-CN" sz="2600" b="0">
                <a:latin typeface="Arial" pitchFamily="34" charset="0"/>
              </a:rPr>
              <a:t> &gt;</a:t>
            </a:r>
            <a:r>
              <a:rPr lang="en-US" altLang="zh-CN" sz="2600" b="0" i="1"/>
              <a:t>g</a:t>
            </a:r>
            <a:r>
              <a:rPr lang="en-US" altLang="zh-CN" sz="2600" b="0" i="1" baseline="-25000"/>
              <a:t>3</a:t>
            </a:r>
            <a:r>
              <a:rPr lang="en-US" altLang="zh-CN" sz="2600" b="0"/>
              <a:t>(</a:t>
            </a:r>
            <a:r>
              <a:rPr lang="en-US" altLang="zh-CN" sz="2600" b="0" i="1"/>
              <a:t>x</a:t>
            </a:r>
            <a:r>
              <a:rPr lang="en-US" altLang="zh-CN" sz="2600" b="0"/>
              <a:t>)</a:t>
            </a:r>
            <a:r>
              <a:rPr lang="en-US" altLang="zh-CN" sz="2600" b="0">
                <a:latin typeface="Arial" pitchFamily="34" charset="0"/>
              </a:rPr>
              <a:t> </a:t>
            </a:r>
            <a:r>
              <a:rPr lang="zh-CN" altLang="en-US" sz="2600" b="0">
                <a:latin typeface="Arial" pitchFamily="34" charset="0"/>
              </a:rPr>
              <a:t>。</a:t>
            </a:r>
          </a:p>
          <a:p>
            <a:pPr>
              <a:spcBef>
                <a:spcPct val="5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600" b="0">
                <a:latin typeface="Arial" pitchFamily="34" charset="0"/>
              </a:rPr>
              <a:t>假设判别函数为：</a:t>
            </a:r>
          </a:p>
          <a:p>
            <a:pPr>
              <a:spcBef>
                <a:spcPct val="5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endParaRPr lang="zh-CN" altLang="en-US" sz="2600" b="0">
              <a:latin typeface="Arial" pitchFamily="34" charset="0"/>
            </a:endParaRPr>
          </a:p>
          <a:p>
            <a:pPr>
              <a:spcBef>
                <a:spcPct val="50000"/>
              </a:spcBef>
              <a:buClr>
                <a:srgbClr val="66FF33"/>
              </a:buClr>
              <a:buSzPct val="80000"/>
              <a:buFont typeface="Wingdings" pitchFamily="2" charset="2"/>
              <a:buChar char="v"/>
            </a:pPr>
            <a:endParaRPr lang="zh-CN" altLang="en-US" sz="2600" b="0">
              <a:latin typeface="Arial" pitchFamily="34" charset="0"/>
            </a:endParaRPr>
          </a:p>
          <a:p>
            <a:pPr>
              <a:spcBef>
                <a:spcPct val="50000"/>
              </a:spcBef>
              <a:buClr>
                <a:srgbClr val="66FF33"/>
              </a:buClr>
              <a:buSzPct val="80000"/>
              <a:buFont typeface="Wingdings" pitchFamily="2" charset="2"/>
              <a:buChar char="v"/>
            </a:pPr>
            <a:endParaRPr lang="zh-CN" altLang="en-US" sz="2600" b="0">
              <a:latin typeface="Arial" pitchFamily="34" charset="0"/>
            </a:endParaRPr>
          </a:p>
          <a:p>
            <a:pPr>
              <a:spcBef>
                <a:spcPct val="5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600" b="0">
                <a:latin typeface="Arial" pitchFamily="34" charset="0"/>
              </a:rPr>
              <a:t>则判别边界为：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187450" y="2492375"/>
          <a:ext cx="29098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Equation" r:id="rId3" imgW="1193760" imgH="711000" progId="Equation.3">
                  <p:embed/>
                </p:oleObj>
              </mc:Choice>
              <mc:Fallback>
                <p:oleObj name="Equation" r:id="rId3" imgW="1193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92375"/>
                        <a:ext cx="2909888" cy="15113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187450" y="4781550"/>
          <a:ext cx="34718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Equation" r:id="rId5" imgW="1968480" imgH="711000" progId="Equation.3">
                  <p:embed/>
                </p:oleObj>
              </mc:Choice>
              <mc:Fallback>
                <p:oleObj name="Equation" r:id="rId5" imgW="19684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81550"/>
                        <a:ext cx="3471863" cy="1600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644008" y="2133600"/>
            <a:ext cx="3700463" cy="3124200"/>
            <a:chOff x="3168" y="1536"/>
            <a:chExt cx="2331" cy="1968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3648" y="2112"/>
              <a:ext cx="480" cy="480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479" y="2112"/>
              <a:ext cx="576" cy="432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4560" y="2112"/>
            <a:ext cx="3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4" name="Equation" r:id="rId7" imgW="190440" imgH="215640" progId="Equation.3">
                    <p:embed/>
                  </p:oleObj>
                </mc:Choice>
                <mc:Fallback>
                  <p:oleObj name="Equation" r:id="rId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112"/>
                          <a:ext cx="3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143" y="3024"/>
              <a:ext cx="528" cy="4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4368" y="1776"/>
              <a:ext cx="15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rot="3071895">
              <a:off x="4053" y="2390"/>
              <a:ext cx="1" cy="9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rot="-3262973">
              <a:off x="4790" y="2376"/>
              <a:ext cx="1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5" name="Object 13"/>
            <p:cNvGraphicFramePr>
              <a:graphicFrameLocks noChangeAspect="1"/>
            </p:cNvGraphicFramePr>
            <p:nvPr/>
          </p:nvGraphicFramePr>
          <p:xfrm>
            <a:off x="3921" y="1536"/>
            <a:ext cx="90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5" name="Equation" r:id="rId9" imgW="863280" imgH="215640" progId="Equation.3">
                    <p:embed/>
                  </p:oleObj>
                </mc:Choice>
                <mc:Fallback>
                  <p:oleObj name="Equation" r:id="rId9" imgW="863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1" y="1536"/>
                          <a:ext cx="90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4"/>
            <p:cNvGraphicFramePr>
              <a:graphicFrameLocks noChangeAspect="1"/>
            </p:cNvGraphicFramePr>
            <p:nvPr/>
          </p:nvGraphicFramePr>
          <p:xfrm>
            <a:off x="4454" y="2784"/>
            <a:ext cx="104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6" name="Equation" r:id="rId11" imgW="876240" imgH="228600" progId="Equation.3">
                    <p:embed/>
                  </p:oleObj>
                </mc:Choice>
                <mc:Fallback>
                  <p:oleObj name="Equation" r:id="rId11" imgW="876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4" y="2784"/>
                          <a:ext cx="104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5"/>
            <p:cNvGraphicFramePr>
              <a:graphicFrameLocks noChangeAspect="1"/>
            </p:cNvGraphicFramePr>
            <p:nvPr/>
          </p:nvGraphicFramePr>
          <p:xfrm>
            <a:off x="3168" y="2736"/>
            <a:ext cx="97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7" name="Equation" r:id="rId13" imgW="850680" imgH="228600" progId="Equation.3">
                    <p:embed/>
                  </p:oleObj>
                </mc:Choice>
                <mc:Fallback>
                  <p:oleObj name="Equation" r:id="rId13" imgW="850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736"/>
                          <a:ext cx="97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6"/>
            <p:cNvGraphicFramePr>
              <a:graphicFrameLocks noChangeAspect="1"/>
            </p:cNvGraphicFramePr>
            <p:nvPr/>
          </p:nvGraphicFramePr>
          <p:xfrm>
            <a:off x="3707" y="2112"/>
            <a:ext cx="37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8" name="Equation" r:id="rId15" imgW="177480" imgH="215640" progId="Equation.3">
                    <p:embed/>
                  </p:oleObj>
                </mc:Choice>
                <mc:Fallback>
                  <p:oleObj name="Equation" r:id="rId15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" y="2112"/>
                          <a:ext cx="37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7"/>
            <p:cNvGraphicFramePr>
              <a:graphicFrameLocks noChangeAspect="1"/>
            </p:cNvGraphicFramePr>
            <p:nvPr/>
          </p:nvGraphicFramePr>
          <p:xfrm>
            <a:off x="4272" y="3024"/>
            <a:ext cx="332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9" name="Equation" r:id="rId17" imgW="190440" imgH="228600" progId="Equation.3">
                    <p:embed/>
                  </p:oleObj>
                </mc:Choice>
                <mc:Fallback>
                  <p:oleObj name="Equation" r:id="rId17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024"/>
                          <a:ext cx="332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8145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4.1 </a:t>
            </a:r>
            <a:r>
              <a:rPr lang="zh-CN" altLang="en-US" sz="4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判别函数</a:t>
            </a:r>
            <a:endParaRPr lang="zh-CN" altLang="en-US" sz="4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7377" y="1475775"/>
            <a:ext cx="5113337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2600" b="0" dirty="0">
                <a:latin typeface="宋体" pitchFamily="2" charset="-122"/>
              </a:rPr>
              <a:t>假设对一模式</a:t>
            </a:r>
            <a:r>
              <a:rPr lang="en-US" altLang="zh-CN" sz="2600" i="1" dirty="0">
                <a:latin typeface="宋体" pitchFamily="2" charset="-122"/>
              </a:rPr>
              <a:t>X</a:t>
            </a:r>
            <a:r>
              <a:rPr lang="zh-CN" altLang="en-US" sz="2600" b="0" dirty="0">
                <a:latin typeface="宋体" pitchFamily="2" charset="-122"/>
              </a:rPr>
              <a:t>已抽取</a:t>
            </a:r>
            <a:r>
              <a:rPr lang="en-US" altLang="zh-CN" sz="2600" b="0" dirty="0">
                <a:latin typeface="宋体" pitchFamily="2" charset="-122"/>
              </a:rPr>
              <a:t>n</a:t>
            </a:r>
            <a:r>
              <a:rPr lang="zh-CN" altLang="en-US" sz="2600" b="0" dirty="0">
                <a:latin typeface="宋体" pitchFamily="2" charset="-122"/>
              </a:rPr>
              <a:t>个特征，表示为：</a:t>
            </a:r>
          </a:p>
          <a:p>
            <a:pPr marL="342900" indent="-342900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v"/>
            </a:pPr>
            <a:endParaRPr lang="zh-CN" altLang="en-US" sz="2600" b="0" dirty="0">
              <a:latin typeface="宋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v"/>
            </a:pPr>
            <a:endParaRPr lang="zh-CN" altLang="en-US" sz="2600" b="0" dirty="0">
              <a:latin typeface="宋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v"/>
            </a:pPr>
            <a:endParaRPr lang="zh-CN" altLang="en-US" sz="2600" b="0" dirty="0">
              <a:latin typeface="宋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2600" b="0" dirty="0">
                <a:latin typeface="宋体" pitchFamily="2" charset="-122"/>
              </a:rPr>
              <a:t>模式识别问题就是根据模式</a:t>
            </a:r>
            <a:r>
              <a:rPr lang="en-US" altLang="zh-CN" sz="2600" i="1" dirty="0">
                <a:latin typeface="宋体" pitchFamily="2" charset="-122"/>
              </a:rPr>
              <a:t>X</a:t>
            </a:r>
            <a:r>
              <a:rPr lang="zh-CN" altLang="en-US" sz="2600" b="0" dirty="0">
                <a:latin typeface="宋体" pitchFamily="2" charset="-122"/>
              </a:rPr>
              <a:t>的</a:t>
            </a:r>
            <a:r>
              <a:rPr lang="en-US" altLang="zh-CN" sz="2600" dirty="0">
                <a:latin typeface="宋体" pitchFamily="2" charset="-122"/>
              </a:rPr>
              <a:t>n</a:t>
            </a:r>
            <a:r>
              <a:rPr lang="zh-CN" altLang="en-US" sz="2600" b="0" dirty="0">
                <a:latin typeface="宋体" pitchFamily="2" charset="-122"/>
              </a:rPr>
              <a:t>个特征来判别模式属于</a:t>
            </a:r>
            <a:r>
              <a:rPr kumimoji="0" lang="en-US" altLang="zh-CN" b="0" dirty="0">
                <a:cs typeface="Times New Roman" pitchFamily="18" charset="0"/>
              </a:rPr>
              <a:t>ω</a:t>
            </a:r>
            <a:r>
              <a:rPr kumimoji="0" lang="en-US" altLang="zh-CN" b="0" baseline="-25000" dirty="0">
                <a:cs typeface="Times New Roman" pitchFamily="18" charset="0"/>
              </a:rPr>
              <a:t>1</a:t>
            </a:r>
            <a:r>
              <a:rPr kumimoji="0" lang="en-US" altLang="zh-CN" b="0" dirty="0">
                <a:cs typeface="Times New Roman" pitchFamily="18" charset="0"/>
              </a:rPr>
              <a:t> ,ω</a:t>
            </a:r>
            <a:r>
              <a:rPr kumimoji="0" lang="en-US" altLang="zh-CN" b="0" baseline="-25000" dirty="0">
                <a:cs typeface="Times New Roman" pitchFamily="18" charset="0"/>
              </a:rPr>
              <a:t>2</a:t>
            </a:r>
            <a:r>
              <a:rPr kumimoji="0" lang="en-US" altLang="zh-CN" b="0" dirty="0">
                <a:cs typeface="Times New Roman" pitchFamily="18" charset="0"/>
              </a:rPr>
              <a:t> ,</a:t>
            </a:r>
            <a:r>
              <a:rPr kumimoji="0" lang="en-US" altLang="zh-CN" b="0" baseline="-25000" dirty="0">
                <a:cs typeface="Times New Roman" pitchFamily="18" charset="0"/>
              </a:rPr>
              <a:t> </a:t>
            </a:r>
            <a:r>
              <a:rPr kumimoji="0" lang="en-US" altLang="zh-CN" b="0" dirty="0">
                <a:cs typeface="Times New Roman" pitchFamily="18" charset="0"/>
              </a:rPr>
              <a:t>… ,</a:t>
            </a:r>
            <a:r>
              <a:rPr kumimoji="0" lang="en-US" altLang="zh-CN" b="0" baseline="-25000" dirty="0">
                <a:cs typeface="Times New Roman" pitchFamily="18" charset="0"/>
              </a:rPr>
              <a:t> </a:t>
            </a:r>
            <a:r>
              <a:rPr kumimoji="0" lang="en-US" altLang="zh-CN" b="0" dirty="0" err="1">
                <a:cs typeface="Times New Roman" pitchFamily="18" charset="0"/>
              </a:rPr>
              <a:t>ω</a:t>
            </a:r>
            <a:r>
              <a:rPr kumimoji="0" lang="en-US" altLang="zh-CN" b="0" baseline="-25000" dirty="0" err="1">
                <a:cs typeface="Times New Roman" pitchFamily="18" charset="0"/>
              </a:rPr>
              <a:t>m</a:t>
            </a:r>
            <a:r>
              <a:rPr lang="zh-CN" altLang="en-US" sz="2600" b="0" dirty="0">
                <a:latin typeface="宋体" pitchFamily="2" charset="-122"/>
              </a:rPr>
              <a:t>类中的那一类。</a:t>
            </a:r>
            <a:endParaRPr lang="zh-CN" altLang="en-US" sz="2800" i="1" baseline="30000" dirty="0">
              <a:latin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558131"/>
              </p:ext>
            </p:extLst>
          </p:nvPr>
        </p:nvGraphicFramePr>
        <p:xfrm>
          <a:off x="680243" y="2582416"/>
          <a:ext cx="41116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3" imgW="1600200" imgH="457200" progId="Equation.3">
                  <p:embed/>
                </p:oleObj>
              </mc:Choice>
              <mc:Fallback>
                <p:oleObj name="Equation" r:id="rId3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43" y="2582416"/>
                        <a:ext cx="41116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915" y="5207471"/>
            <a:ext cx="5256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6FF33"/>
              </a:buClr>
              <a:buSzPct val="60000"/>
              <a:buFont typeface="Wingdings" pitchFamily="2" charset="2"/>
              <a:buNone/>
            </a:pPr>
            <a:r>
              <a:rPr lang="zh-CN" altLang="en-US" sz="2400" b="0" dirty="0">
                <a:latin typeface="宋体" pitchFamily="2" charset="-122"/>
              </a:rPr>
              <a:t>例如右上图：三类的分类问题，它们的</a:t>
            </a:r>
            <a:r>
              <a:rPr lang="zh-CN" altLang="en-US" sz="2400" b="0" dirty="0" smtClean="0">
                <a:latin typeface="宋体" pitchFamily="2" charset="-122"/>
              </a:rPr>
              <a:t>边界线</a:t>
            </a:r>
            <a:r>
              <a:rPr lang="zh-CN" altLang="en-US" sz="2400" dirty="0" smtClean="0">
                <a:latin typeface="宋体" pitchFamily="2" charset="-122"/>
              </a:rPr>
              <a:t>所对应的函数表示就是</a:t>
            </a:r>
            <a:r>
              <a:rPr lang="zh-CN" altLang="en-US" sz="2400" b="0" dirty="0" smtClean="0">
                <a:latin typeface="宋体" pitchFamily="2" charset="-122"/>
              </a:rPr>
              <a:t>一</a:t>
            </a:r>
            <a:r>
              <a:rPr lang="zh-CN" altLang="en-US" sz="2400" b="0" dirty="0">
                <a:latin typeface="宋体" pitchFamily="2" charset="-122"/>
              </a:rPr>
              <a:t>个</a:t>
            </a:r>
            <a:r>
              <a:rPr lang="zh-CN" altLang="en-US" sz="2400" b="0" dirty="0" smtClean="0">
                <a:latin typeface="宋体" pitchFamily="2" charset="-122"/>
              </a:rPr>
              <a:t>判别函数。</a:t>
            </a:r>
            <a:endParaRPr lang="zh-CN" altLang="en-US" sz="2400" b="0" dirty="0">
              <a:latin typeface="宋体" pitchFamily="2" charset="-122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92080" y="620068"/>
            <a:ext cx="3687855" cy="3384996"/>
            <a:chOff x="3552" y="240"/>
            <a:chExt cx="2208" cy="2132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4272" y="28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840" y="163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4512" y="86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4464" y="76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4560" y="76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4656" y="86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4416" y="1056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4560" y="1056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4560" y="96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4800" y="100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4752" y="115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4704" y="1056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>
              <a:off x="4416" y="91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96" y="1008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792" y="1104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792" y="1200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936" y="1344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792" y="1104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744" y="1392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696" y="1152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888" y="1008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888" y="1200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080" y="1248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456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656" y="19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752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4896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704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800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96" y="19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4992" y="19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040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4800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718" y="432"/>
              <a:ext cx="767" cy="1799"/>
            </a:xfrm>
            <a:custGeom>
              <a:avLst/>
              <a:gdLst>
                <a:gd name="T0" fmla="*/ 314 w 767"/>
                <a:gd name="T1" fmla="*/ 0 h 1799"/>
                <a:gd name="T2" fmla="*/ 701 w 767"/>
                <a:gd name="T3" fmla="*/ 1003 h 1799"/>
                <a:gd name="T4" fmla="*/ 0 w 767"/>
                <a:gd name="T5" fmla="*/ 1799 h 1799"/>
                <a:gd name="T6" fmla="*/ 0 60000 65536"/>
                <a:gd name="T7" fmla="*/ 0 60000 65536"/>
                <a:gd name="T8" fmla="*/ 0 60000 65536"/>
                <a:gd name="T9" fmla="*/ 0 w 767"/>
                <a:gd name="T10" fmla="*/ 0 h 1799"/>
                <a:gd name="T11" fmla="*/ 767 w 767"/>
                <a:gd name="T12" fmla="*/ 1799 h 17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7" h="1799">
                  <a:moveTo>
                    <a:pt x="314" y="0"/>
                  </a:moveTo>
                  <a:cubicBezTo>
                    <a:pt x="378" y="167"/>
                    <a:pt x="753" y="703"/>
                    <a:pt x="701" y="1003"/>
                  </a:cubicBezTo>
                  <a:cubicBezTo>
                    <a:pt x="767" y="1271"/>
                    <a:pt x="146" y="1633"/>
                    <a:pt x="0" y="17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4388" y="1632"/>
              <a:ext cx="1193" cy="119"/>
            </a:xfrm>
            <a:custGeom>
              <a:avLst/>
              <a:gdLst>
                <a:gd name="T0" fmla="*/ 0 w 1193"/>
                <a:gd name="T1" fmla="*/ 4 h 119"/>
                <a:gd name="T2" fmla="*/ 304 w 1193"/>
                <a:gd name="T3" fmla="*/ 77 h 119"/>
                <a:gd name="T4" fmla="*/ 1047 w 1193"/>
                <a:gd name="T5" fmla="*/ 56 h 119"/>
                <a:gd name="T6" fmla="*/ 1183 w 1193"/>
                <a:gd name="T7" fmla="*/ 119 h 1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3"/>
                <a:gd name="T13" fmla="*/ 0 h 119"/>
                <a:gd name="T14" fmla="*/ 1193 w 1193"/>
                <a:gd name="T15" fmla="*/ 119 h 1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3" h="119">
                  <a:moveTo>
                    <a:pt x="0" y="4"/>
                  </a:moveTo>
                  <a:cubicBezTo>
                    <a:pt x="51" y="16"/>
                    <a:pt x="130" y="68"/>
                    <a:pt x="304" y="77"/>
                  </a:cubicBezTo>
                  <a:cubicBezTo>
                    <a:pt x="489" y="96"/>
                    <a:pt x="935" y="0"/>
                    <a:pt x="1047" y="56"/>
                  </a:cubicBezTo>
                  <a:cubicBezTo>
                    <a:pt x="1193" y="63"/>
                    <a:pt x="1155" y="106"/>
                    <a:pt x="1183" y="11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3" name="Object 42"/>
            <p:cNvGraphicFramePr>
              <a:graphicFrameLocks noChangeAspect="1"/>
            </p:cNvGraphicFramePr>
            <p:nvPr/>
          </p:nvGraphicFramePr>
          <p:xfrm>
            <a:off x="4848" y="720"/>
            <a:ext cx="27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0" name="Equation" r:id="rId5" imgW="177480" imgH="215640" progId="Equation.3">
                    <p:embed/>
                  </p:oleObj>
                </mc:Choice>
                <mc:Fallback>
                  <p:oleObj name="Equation" r:id="rId5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720"/>
                          <a:ext cx="27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/>
          </p:nvGraphicFramePr>
          <p:xfrm>
            <a:off x="3552" y="624"/>
            <a:ext cx="30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1" name="Equation" r:id="rId7" imgW="190440" imgH="215640" progId="Equation.3">
                    <p:embed/>
                  </p:oleObj>
                </mc:Choice>
                <mc:Fallback>
                  <p:oleObj name="Equation" r:id="rId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624"/>
                          <a:ext cx="30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/>
          </p:nvGraphicFramePr>
          <p:xfrm>
            <a:off x="4992" y="2016"/>
            <a:ext cx="308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2" name="Equation" r:id="rId9" imgW="190440" imgH="228600" progId="Equation.3">
                    <p:embed/>
                  </p:oleObj>
                </mc:Choice>
                <mc:Fallback>
                  <p:oleObj name="Equation" r:id="rId9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016"/>
                          <a:ext cx="308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/>
          </p:nvGraphicFramePr>
          <p:xfrm>
            <a:off x="3984" y="2160"/>
            <a:ext cx="55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3" name="Equation" r:id="rId11" imgW="342720" imgH="203040" progId="Equation.3">
                    <p:embed/>
                  </p:oleObj>
                </mc:Choice>
                <mc:Fallback>
                  <p:oleObj name="Equation" r:id="rId11" imgW="342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55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/>
            <p:cNvGraphicFramePr>
              <a:graphicFrameLocks noChangeAspect="1"/>
            </p:cNvGraphicFramePr>
            <p:nvPr/>
          </p:nvGraphicFramePr>
          <p:xfrm>
            <a:off x="4368" y="240"/>
            <a:ext cx="26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4" name="Equation" r:id="rId13" imgW="164880" imgH="215640" progId="Equation.3">
                    <p:embed/>
                  </p:oleObj>
                </mc:Choice>
                <mc:Fallback>
                  <p:oleObj name="Equation" r:id="rId13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40"/>
                          <a:ext cx="26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/>
          </p:nvGraphicFramePr>
          <p:xfrm>
            <a:off x="5424" y="1632"/>
            <a:ext cx="24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5" name="Equation" r:id="rId15" imgW="152280" imgH="215640" progId="Equation.3">
                    <p:embed/>
                  </p:oleObj>
                </mc:Choice>
                <mc:Fallback>
                  <p:oleObj name="Equation" r:id="rId1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632"/>
                          <a:ext cx="24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AutoShape 48"/>
            <p:cNvCxnSpPr>
              <a:cxnSpLocks noChangeShapeType="1"/>
              <a:endCxn id="41" idx="2"/>
            </p:cNvCxnSpPr>
            <p:nvPr/>
          </p:nvCxnSpPr>
          <p:spPr bwMode="auto">
            <a:xfrm flipH="1" flipV="1">
              <a:off x="3718" y="2231"/>
              <a:ext cx="266" cy="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798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7388" y="5373688"/>
            <a:ext cx="7772400" cy="60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600" b="1" smtClean="0">
                <a:solidFill>
                  <a:srgbClr val="FF0000"/>
                </a:solidFill>
              </a:rPr>
              <a:t>结论：</a:t>
            </a:r>
            <a:r>
              <a:rPr lang="zh-CN" altLang="en-US" sz="2600" b="1" smtClean="0"/>
              <a:t>不确定区间没有了，所以这种是最好情况</a:t>
            </a:r>
            <a:r>
              <a:rPr lang="zh-CN" altLang="en-US" sz="2600" smtClean="0"/>
              <a:t>。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8313" y="476250"/>
            <a:ext cx="601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buClr>
                <a:srgbClr val="66FF33"/>
              </a:buClr>
              <a:buSzPct val="112000"/>
              <a:buFont typeface="Wingdings" pitchFamily="2" charset="2"/>
              <a:buNone/>
            </a:pPr>
            <a:r>
              <a:rPr kumimoji="0" lang="zh-CN" altLang="en-US" sz="2600" b="0"/>
              <a:t>用上列方程组作图如下：</a:t>
            </a:r>
            <a:endParaRPr kumimoji="0" lang="zh-CN" altLang="en-US" sz="2600" b="0">
              <a:ea typeface="隶书" pitchFamily="49" charset="-122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914400" y="836613"/>
            <a:ext cx="6757988" cy="4267200"/>
            <a:chOff x="576" y="864"/>
            <a:chExt cx="4257" cy="268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051" y="1392"/>
              <a:ext cx="480" cy="480"/>
            </a:xfrm>
            <a:prstGeom prst="octagon">
              <a:avLst>
                <a:gd name="adj" fmla="val 29287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2112" y="1344"/>
            <a:ext cx="31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6" name="Equation" r:id="rId3" imgW="177480" imgH="215640" progId="Equation.3">
                    <p:embed/>
                  </p:oleObj>
                </mc:Choice>
                <mc:Fallback>
                  <p:oleObj name="Equation" r:id="rId3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344"/>
                          <a:ext cx="310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Freeform 8"/>
            <p:cNvSpPr>
              <a:spLocks/>
            </p:cNvSpPr>
            <p:nvPr/>
          </p:nvSpPr>
          <p:spPr bwMode="auto">
            <a:xfrm rot="-7521806">
              <a:off x="2556" y="1860"/>
              <a:ext cx="1271" cy="432"/>
            </a:xfrm>
            <a:custGeom>
              <a:avLst/>
              <a:gdLst>
                <a:gd name="T0" fmla="*/ 0 w 1271"/>
                <a:gd name="T1" fmla="*/ 0 h 474"/>
                <a:gd name="T2" fmla="*/ 548 w 1271"/>
                <a:gd name="T3" fmla="*/ 442 h 474"/>
                <a:gd name="T4" fmla="*/ 1271 w 1271"/>
                <a:gd name="T5" fmla="*/ 191 h 474"/>
                <a:gd name="T6" fmla="*/ 0 60000 65536"/>
                <a:gd name="T7" fmla="*/ 0 60000 65536"/>
                <a:gd name="T8" fmla="*/ 0 60000 65536"/>
                <a:gd name="T9" fmla="*/ 0 w 1271"/>
                <a:gd name="T10" fmla="*/ 0 h 474"/>
                <a:gd name="T11" fmla="*/ 1271 w 1271"/>
                <a:gd name="T12" fmla="*/ 474 h 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1" h="474">
                  <a:moveTo>
                    <a:pt x="0" y="0"/>
                  </a:moveTo>
                  <a:cubicBezTo>
                    <a:pt x="91" y="74"/>
                    <a:pt x="336" y="410"/>
                    <a:pt x="548" y="442"/>
                  </a:cubicBezTo>
                  <a:cubicBezTo>
                    <a:pt x="760" y="474"/>
                    <a:pt x="1121" y="243"/>
                    <a:pt x="1271" y="191"/>
                  </a:cubicBezTo>
                </a:path>
              </a:pathLst>
            </a:custGeom>
            <a:noFill/>
            <a:ln w="41275" cap="rnd" cmpd="sng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664" y="1889"/>
            <a:ext cx="1180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7" name="Equation" r:id="rId5" imgW="939600" imgH="482400" progId="Equation.3">
                    <p:embed/>
                  </p:oleObj>
                </mc:Choice>
                <mc:Fallback>
                  <p:oleObj name="Equation" r:id="rId5" imgW="9396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" y="1889"/>
                          <a:ext cx="1180" cy="59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2915" y="1680"/>
              <a:ext cx="576" cy="432"/>
            </a:xfrm>
            <a:prstGeom prst="flowChartDelay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531" y="2640"/>
              <a:ext cx="528" cy="48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2976" y="1584"/>
            <a:ext cx="33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8" name="Equation" r:id="rId7" imgW="190440" imgH="215640" progId="Equation.3">
                    <p:embed/>
                  </p:oleObj>
                </mc:Choice>
                <mc:Fallback>
                  <p:oleObj name="Equation" r:id="rId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584"/>
                          <a:ext cx="332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099" y="259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2099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rot="5393547" flipH="1">
              <a:off x="1617" y="2223"/>
              <a:ext cx="2254" cy="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rot="-2146435">
              <a:off x="1811" y="2112"/>
              <a:ext cx="18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rot="2734799">
              <a:off x="1524" y="1967"/>
              <a:ext cx="220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099" y="2544"/>
              <a:ext cx="1271" cy="474"/>
            </a:xfrm>
            <a:custGeom>
              <a:avLst/>
              <a:gdLst>
                <a:gd name="T0" fmla="*/ 0 w 1271"/>
                <a:gd name="T1" fmla="*/ 0 h 474"/>
                <a:gd name="T2" fmla="*/ 548 w 1271"/>
                <a:gd name="T3" fmla="*/ 442 h 474"/>
                <a:gd name="T4" fmla="*/ 1271 w 1271"/>
                <a:gd name="T5" fmla="*/ 191 h 474"/>
                <a:gd name="T6" fmla="*/ 0 60000 65536"/>
                <a:gd name="T7" fmla="*/ 0 60000 65536"/>
                <a:gd name="T8" fmla="*/ 0 60000 65536"/>
                <a:gd name="T9" fmla="*/ 0 w 1271"/>
                <a:gd name="T10" fmla="*/ 0 h 474"/>
                <a:gd name="T11" fmla="*/ 1271 w 1271"/>
                <a:gd name="T12" fmla="*/ 474 h 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1" h="474">
                  <a:moveTo>
                    <a:pt x="0" y="0"/>
                  </a:moveTo>
                  <a:cubicBezTo>
                    <a:pt x="91" y="74"/>
                    <a:pt x="336" y="410"/>
                    <a:pt x="548" y="442"/>
                  </a:cubicBezTo>
                  <a:cubicBezTo>
                    <a:pt x="760" y="474"/>
                    <a:pt x="1121" y="243"/>
                    <a:pt x="1271" y="191"/>
                  </a:cubicBez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 rot="6566052">
              <a:off x="1894" y="1752"/>
              <a:ext cx="967" cy="528"/>
            </a:xfrm>
            <a:custGeom>
              <a:avLst/>
              <a:gdLst>
                <a:gd name="T0" fmla="*/ 0 w 1271"/>
                <a:gd name="T1" fmla="*/ 0 h 474"/>
                <a:gd name="T2" fmla="*/ 548 w 1271"/>
                <a:gd name="T3" fmla="*/ 442 h 474"/>
                <a:gd name="T4" fmla="*/ 1271 w 1271"/>
                <a:gd name="T5" fmla="*/ 191 h 474"/>
                <a:gd name="T6" fmla="*/ 0 60000 65536"/>
                <a:gd name="T7" fmla="*/ 0 60000 65536"/>
                <a:gd name="T8" fmla="*/ 0 60000 65536"/>
                <a:gd name="T9" fmla="*/ 0 w 1271"/>
                <a:gd name="T10" fmla="*/ 0 h 474"/>
                <a:gd name="T11" fmla="*/ 1271 w 1271"/>
                <a:gd name="T12" fmla="*/ 474 h 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1" h="474">
                  <a:moveTo>
                    <a:pt x="0" y="0"/>
                  </a:moveTo>
                  <a:cubicBezTo>
                    <a:pt x="91" y="74"/>
                    <a:pt x="336" y="410"/>
                    <a:pt x="548" y="442"/>
                  </a:cubicBezTo>
                  <a:cubicBezTo>
                    <a:pt x="760" y="474"/>
                    <a:pt x="1121" y="243"/>
                    <a:pt x="1271" y="191"/>
                  </a:cubicBez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3066" y="1073"/>
            <a:ext cx="1262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9" name="Equation" r:id="rId9" imgW="952200" imgH="482400" progId="Equation.3">
                    <p:embed/>
                  </p:oleObj>
                </mc:Choice>
                <mc:Fallback>
                  <p:oleObj name="Equation" r:id="rId9" imgW="9522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" y="1073"/>
                          <a:ext cx="1262" cy="59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3208" y="2852"/>
            <a:ext cx="1215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0" name="Equation" r:id="rId11" imgW="952200" imgH="482400" progId="Equation.3">
                    <p:embed/>
                  </p:oleObj>
                </mc:Choice>
                <mc:Fallback>
                  <p:oleObj name="Equation" r:id="rId11" imgW="9522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2852"/>
                          <a:ext cx="1215" cy="53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/>
            <p:cNvGraphicFramePr>
              <a:graphicFrameLocks noChangeAspect="1"/>
            </p:cNvGraphicFramePr>
            <p:nvPr/>
          </p:nvGraphicFramePr>
          <p:xfrm>
            <a:off x="2592" y="2592"/>
            <a:ext cx="332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1" name="Equation" r:id="rId13" imgW="190440" imgH="228600" progId="Equation.3">
                    <p:embed/>
                  </p:oleObj>
                </mc:Choice>
                <mc:Fallback>
                  <p:oleObj name="Equation" r:id="rId13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592"/>
                          <a:ext cx="332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3456" y="2640"/>
            <a:ext cx="137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2" name="Equation" r:id="rId15" imgW="1079280" imgH="228600" progId="Equation.3">
                    <p:embed/>
                  </p:oleObj>
                </mc:Choice>
                <mc:Fallback>
                  <p:oleObj name="Equation" r:id="rId15" imgW="1079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640"/>
                          <a:ext cx="1377" cy="25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2544" y="1056"/>
            <a:ext cx="24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3" name="Equation" r:id="rId17" imgW="139680" imgH="139680" progId="Equation.3">
                    <p:embed/>
                  </p:oleObj>
                </mc:Choice>
                <mc:Fallback>
                  <p:oleObj name="Equation" r:id="rId17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056"/>
                          <a:ext cx="24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2016" y="2688"/>
            <a:ext cx="144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4" name="Equation" r:id="rId19" imgW="126720" imgH="75960" progId="Equation.3">
                    <p:embed/>
                  </p:oleObj>
                </mc:Choice>
                <mc:Fallback>
                  <p:oleObj name="Equation" r:id="rId19" imgW="12672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688"/>
                          <a:ext cx="144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6"/>
            <p:cNvGraphicFramePr>
              <a:graphicFrameLocks noChangeAspect="1"/>
            </p:cNvGraphicFramePr>
            <p:nvPr/>
          </p:nvGraphicFramePr>
          <p:xfrm>
            <a:off x="1824" y="2352"/>
            <a:ext cx="24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5" name="Equation" r:id="rId21" imgW="139680" imgH="139680" progId="Equation.3">
                    <p:embed/>
                  </p:oleObj>
                </mc:Choice>
                <mc:Fallback>
                  <p:oleObj name="Equation" r:id="rId21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352"/>
                          <a:ext cx="24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/>
            <p:cNvGraphicFramePr>
              <a:graphicFrameLocks noChangeAspect="1"/>
            </p:cNvGraphicFramePr>
            <p:nvPr/>
          </p:nvGraphicFramePr>
          <p:xfrm>
            <a:off x="1872" y="1008"/>
            <a:ext cx="24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6" name="Equation" r:id="rId22" imgW="139680" imgH="139680" progId="Equation.3">
                    <p:embed/>
                  </p:oleObj>
                </mc:Choice>
                <mc:Fallback>
                  <p:oleObj name="Equation" r:id="rId22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008"/>
                          <a:ext cx="24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1728" y="1248"/>
            <a:ext cx="1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7" name="Equation" r:id="rId23" imgW="126720" imgH="75960" progId="Equation.3">
                    <p:embed/>
                  </p:oleObj>
                </mc:Choice>
                <mc:Fallback>
                  <p:oleObj name="Equation" r:id="rId23" imgW="12672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248"/>
                          <a:ext cx="14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2832" y="1104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8" name="Equation" r:id="rId25" imgW="126720" imgH="75960" progId="Equation.3">
                    <p:embed/>
                  </p:oleObj>
                </mc:Choice>
                <mc:Fallback>
                  <p:oleObj name="Equation" r:id="rId25" imgW="12672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104"/>
                          <a:ext cx="19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1920" y="3312"/>
            <a:ext cx="136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9" name="Equation" r:id="rId27" imgW="1066680" imgH="215640" progId="Equation.3">
                    <p:embed/>
                  </p:oleObj>
                </mc:Choice>
                <mc:Fallback>
                  <p:oleObj name="Equation" r:id="rId27" imgW="1066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312"/>
                          <a:ext cx="1361" cy="24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/>
          </p:nvGraphicFramePr>
          <p:xfrm>
            <a:off x="576" y="2592"/>
            <a:ext cx="136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90" name="Equation" r:id="rId29" imgW="1066680" imgH="228600" progId="Equation.3">
                    <p:embed/>
                  </p:oleObj>
                </mc:Choice>
                <mc:Fallback>
                  <p:oleObj name="Equation" r:id="rId29" imgW="1066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592"/>
                          <a:ext cx="1361" cy="25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4154" y="1872"/>
            <a:ext cx="3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91" name="Equation" r:id="rId31" imgW="215640" imgH="177480" progId="Equation.3">
                    <p:embed/>
                  </p:oleObj>
                </mc:Choice>
                <mc:Fallback>
                  <p:oleObj name="Equation" r:id="rId31" imgW="2156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4" y="1872"/>
                          <a:ext cx="300" cy="18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>
              <a:off x="3264" y="2064"/>
              <a:ext cx="86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5" name="Object 34"/>
            <p:cNvGraphicFramePr>
              <a:graphicFrameLocks noChangeAspect="1"/>
            </p:cNvGraphicFramePr>
            <p:nvPr/>
          </p:nvGraphicFramePr>
          <p:xfrm>
            <a:off x="1200" y="1488"/>
            <a:ext cx="31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92" name="Equation" r:id="rId33" imgW="228600" imgH="177480" progId="Equation.3">
                    <p:embed/>
                  </p:oleObj>
                </mc:Choice>
                <mc:Fallback>
                  <p:oleObj name="Equation" r:id="rId33" imgW="2286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488"/>
                          <a:ext cx="318" cy="18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V="1">
              <a:off x="1488" y="1440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7" name="Object 36"/>
            <p:cNvGraphicFramePr>
              <a:graphicFrameLocks noChangeAspect="1"/>
            </p:cNvGraphicFramePr>
            <p:nvPr/>
          </p:nvGraphicFramePr>
          <p:xfrm>
            <a:off x="2400" y="2400"/>
            <a:ext cx="34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93" name="Equation" r:id="rId35" imgW="228600" imgH="177480" progId="Equation.3">
                    <p:embed/>
                  </p:oleObj>
                </mc:Choice>
                <mc:Fallback>
                  <p:oleObj name="Equation" r:id="rId35" imgW="2286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400"/>
                          <a:ext cx="34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21566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457200" y="765175"/>
            <a:ext cx="8153400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400" b="0" dirty="0"/>
              <a:t>问假设未知模式</a:t>
            </a:r>
            <a:r>
              <a:rPr lang="en-US" altLang="zh-CN" sz="2400" b="0" i="1" dirty="0"/>
              <a:t>x</a:t>
            </a:r>
            <a:r>
              <a:rPr lang="en-US" altLang="zh-CN" sz="2400" b="0" dirty="0"/>
              <a:t>= (</a:t>
            </a:r>
            <a:r>
              <a:rPr lang="en-US" altLang="zh-CN" sz="2400" b="0" i="1" dirty="0"/>
              <a:t>x</a:t>
            </a:r>
            <a:r>
              <a:rPr lang="en-US" altLang="zh-CN" sz="2400" b="0" baseline="-25000" dirty="0"/>
              <a:t>1</a:t>
            </a:r>
            <a:r>
              <a:rPr lang="en-US" altLang="zh-CN" sz="2400" b="0" dirty="0"/>
              <a:t>,</a:t>
            </a:r>
            <a:r>
              <a:rPr lang="en-US" altLang="zh-CN" sz="2400" b="0" i="1" dirty="0"/>
              <a:t>x</a:t>
            </a:r>
            <a:r>
              <a:rPr lang="en-US" altLang="zh-CN" sz="2400" b="0" baseline="-25000" dirty="0"/>
              <a:t>2</a:t>
            </a:r>
            <a:r>
              <a:rPr lang="en-US" altLang="zh-CN" sz="2400" b="0" dirty="0"/>
              <a:t>)</a:t>
            </a:r>
            <a:r>
              <a:rPr lang="en-US" altLang="zh-CN" sz="2400" b="0" baseline="30000" dirty="0"/>
              <a:t>T= </a:t>
            </a:r>
            <a:r>
              <a:rPr lang="en-US" altLang="zh-CN" sz="2400" b="0" dirty="0"/>
              <a:t>(1,1)</a:t>
            </a:r>
            <a:r>
              <a:rPr lang="en-US" altLang="zh-CN" sz="2400" b="0" baseline="30000" dirty="0"/>
              <a:t>T </a:t>
            </a:r>
            <a:r>
              <a:rPr lang="zh-CN" altLang="en-US" sz="2400" b="0" dirty="0"/>
              <a:t>，则</a:t>
            </a:r>
            <a:r>
              <a:rPr lang="en-US" altLang="zh-CN" sz="2400" b="0" i="1" dirty="0"/>
              <a:t>x</a:t>
            </a:r>
            <a:r>
              <a:rPr lang="zh-CN" altLang="en-US" sz="2400" b="0" dirty="0"/>
              <a:t>属于那一类。</a:t>
            </a:r>
          </a:p>
          <a:p>
            <a:pPr marL="342900" indent="-342900"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400" b="0" dirty="0"/>
              <a:t>把它代入判别函数：</a:t>
            </a:r>
          </a:p>
          <a:p>
            <a:pPr marL="342900" indent="-342900"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400" b="0" dirty="0"/>
              <a:t>得判别函数为：</a:t>
            </a:r>
          </a:p>
          <a:p>
            <a:pPr marL="342900" indent="-342900"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400" b="0" dirty="0"/>
              <a:t>因为</a:t>
            </a:r>
          </a:p>
          <a:p>
            <a:pPr marL="342900" indent="-342900"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400" b="0" dirty="0"/>
              <a:t>所以模式</a:t>
            </a:r>
            <a:r>
              <a:rPr lang="en-US" altLang="zh-CN" sz="2400" b="0" i="1" dirty="0"/>
              <a:t>x</a:t>
            </a:r>
            <a:r>
              <a:rPr lang="en-US" altLang="zh-CN" sz="2400" b="0" dirty="0"/>
              <a:t>= (1,1)</a:t>
            </a:r>
            <a:r>
              <a:rPr lang="en-US" altLang="zh-CN" sz="2400" b="0" baseline="30000" dirty="0"/>
              <a:t>T</a:t>
            </a:r>
            <a:r>
              <a:rPr lang="zh-CN" altLang="en-US" sz="2400" b="0" dirty="0"/>
              <a:t>属于     类。</a:t>
            </a:r>
          </a:p>
        </p:txBody>
      </p:sp>
      <p:grpSp>
        <p:nvGrpSpPr>
          <p:cNvPr id="44" name="Group 4"/>
          <p:cNvGrpSpPr>
            <a:grpSpLocks/>
          </p:cNvGrpSpPr>
          <p:nvPr/>
        </p:nvGrpSpPr>
        <p:grpSpPr bwMode="auto">
          <a:xfrm>
            <a:off x="1930400" y="1172369"/>
            <a:ext cx="4232275" cy="1824038"/>
            <a:chOff x="1462" y="1038"/>
            <a:chExt cx="2666" cy="1149"/>
          </a:xfrm>
        </p:grpSpPr>
        <p:graphicFrame>
          <p:nvGraphicFramePr>
            <p:cNvPr id="4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9910767"/>
                </p:ext>
              </p:extLst>
            </p:nvPr>
          </p:nvGraphicFramePr>
          <p:xfrm>
            <a:off x="2448" y="1851"/>
            <a:ext cx="27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28" name="Equation" r:id="rId3" imgW="190440" imgH="215640" progId="Equation.3">
                    <p:embed/>
                  </p:oleObj>
                </mc:Choice>
                <mc:Fallback>
                  <p:oleObj name="Equation" r:id="rId3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851"/>
                          <a:ext cx="27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9449917"/>
                </p:ext>
              </p:extLst>
            </p:nvPr>
          </p:nvGraphicFramePr>
          <p:xfrm>
            <a:off x="1462" y="1579"/>
            <a:ext cx="229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29" name="Equation" r:id="rId5" imgW="1739880" imgH="228600" progId="Equation.3">
                    <p:embed/>
                  </p:oleObj>
                </mc:Choice>
                <mc:Fallback>
                  <p:oleObj name="Equation" r:id="rId5" imgW="1739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1579"/>
                          <a:ext cx="229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7751834"/>
                </p:ext>
              </p:extLst>
            </p:nvPr>
          </p:nvGraphicFramePr>
          <p:xfrm>
            <a:off x="1872" y="1310"/>
            <a:ext cx="2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0" name="Equation" r:id="rId7" imgW="1879560" imgH="228600" progId="Equation.3">
                    <p:embed/>
                  </p:oleObj>
                </mc:Choice>
                <mc:Fallback>
                  <p:oleObj name="Equation" r:id="rId7" imgW="1879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310"/>
                          <a:ext cx="2256" cy="28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3445302"/>
                </p:ext>
              </p:extLst>
            </p:nvPr>
          </p:nvGraphicFramePr>
          <p:xfrm>
            <a:off x="2299" y="1038"/>
            <a:ext cx="141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1" name="Equation" r:id="rId9" imgW="1180800" imgH="228600" progId="Equation.3">
                    <p:embed/>
                  </p:oleObj>
                </mc:Choice>
                <mc:Fallback>
                  <p:oleObj name="Equation" r:id="rId9" imgW="1180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1038"/>
                          <a:ext cx="1417" cy="28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Group 9"/>
          <p:cNvGrpSpPr>
            <a:grpSpLocks/>
          </p:cNvGrpSpPr>
          <p:nvPr/>
        </p:nvGrpSpPr>
        <p:grpSpPr bwMode="auto">
          <a:xfrm>
            <a:off x="2362200" y="3065463"/>
            <a:ext cx="5089525" cy="3100387"/>
            <a:chOff x="1488" y="2112"/>
            <a:chExt cx="2976" cy="1776"/>
          </a:xfrm>
        </p:grpSpPr>
        <p:sp>
          <p:nvSpPr>
            <p:cNvPr id="50" name="AutoShape 10"/>
            <p:cNvSpPr>
              <a:spLocks noChangeArrowheads="1"/>
            </p:cNvSpPr>
            <p:nvPr/>
          </p:nvSpPr>
          <p:spPr bwMode="auto">
            <a:xfrm>
              <a:off x="2519" y="2461"/>
              <a:ext cx="336" cy="317"/>
            </a:xfrm>
            <a:prstGeom prst="octagon">
              <a:avLst>
                <a:gd name="adj" fmla="val 29287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" name="Object 11"/>
            <p:cNvGraphicFramePr>
              <a:graphicFrameLocks noChangeAspect="1"/>
            </p:cNvGraphicFramePr>
            <p:nvPr/>
          </p:nvGraphicFramePr>
          <p:xfrm>
            <a:off x="2562" y="2429"/>
            <a:ext cx="217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2" name="Equation" r:id="rId11" imgW="177480" imgH="215640" progId="Equation.3">
                    <p:embed/>
                  </p:oleObj>
                </mc:Choice>
                <mc:Fallback>
                  <p:oleObj name="Equation" r:id="rId11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429"/>
                          <a:ext cx="217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Freeform 12"/>
            <p:cNvSpPr>
              <a:spLocks/>
            </p:cNvSpPr>
            <p:nvPr/>
          </p:nvSpPr>
          <p:spPr bwMode="auto">
            <a:xfrm rot="-7521806">
              <a:off x="2897" y="2762"/>
              <a:ext cx="839" cy="302"/>
            </a:xfrm>
            <a:custGeom>
              <a:avLst/>
              <a:gdLst>
                <a:gd name="T0" fmla="*/ 0 w 1271"/>
                <a:gd name="T1" fmla="*/ 0 h 474"/>
                <a:gd name="T2" fmla="*/ 548 w 1271"/>
                <a:gd name="T3" fmla="*/ 442 h 474"/>
                <a:gd name="T4" fmla="*/ 1271 w 1271"/>
                <a:gd name="T5" fmla="*/ 191 h 474"/>
                <a:gd name="T6" fmla="*/ 0 60000 65536"/>
                <a:gd name="T7" fmla="*/ 0 60000 65536"/>
                <a:gd name="T8" fmla="*/ 0 60000 65536"/>
                <a:gd name="T9" fmla="*/ 0 w 1271"/>
                <a:gd name="T10" fmla="*/ 0 h 474"/>
                <a:gd name="T11" fmla="*/ 1271 w 1271"/>
                <a:gd name="T12" fmla="*/ 474 h 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1" h="474">
                  <a:moveTo>
                    <a:pt x="0" y="0"/>
                  </a:moveTo>
                  <a:cubicBezTo>
                    <a:pt x="91" y="74"/>
                    <a:pt x="336" y="410"/>
                    <a:pt x="548" y="442"/>
                  </a:cubicBezTo>
                  <a:cubicBezTo>
                    <a:pt x="760" y="474"/>
                    <a:pt x="1121" y="243"/>
                    <a:pt x="1271" y="191"/>
                  </a:cubicBezTo>
                </a:path>
              </a:pathLst>
            </a:custGeom>
            <a:noFill/>
            <a:ln w="41275" cap="rnd" cmpd="sng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3" name="Object 13"/>
            <p:cNvGraphicFramePr>
              <a:graphicFrameLocks noChangeAspect="1"/>
            </p:cNvGraphicFramePr>
            <p:nvPr/>
          </p:nvGraphicFramePr>
          <p:xfrm>
            <a:off x="1550" y="2790"/>
            <a:ext cx="82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3" name="Equation" r:id="rId13" imgW="939600" imgH="482400" progId="Equation.3">
                    <p:embed/>
                  </p:oleObj>
                </mc:Choice>
                <mc:Fallback>
                  <p:oleObj name="Equation" r:id="rId13" imgW="9396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0" y="2790"/>
                          <a:ext cx="824" cy="39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AutoShape 14"/>
            <p:cNvSpPr>
              <a:spLocks noChangeArrowheads="1"/>
            </p:cNvSpPr>
            <p:nvPr/>
          </p:nvSpPr>
          <p:spPr bwMode="auto">
            <a:xfrm>
              <a:off x="3123" y="2651"/>
              <a:ext cx="403" cy="286"/>
            </a:xfrm>
            <a:prstGeom prst="flowChartDelay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Oval 15"/>
            <p:cNvSpPr>
              <a:spLocks noChangeArrowheads="1"/>
            </p:cNvSpPr>
            <p:nvPr/>
          </p:nvSpPr>
          <p:spPr bwMode="auto">
            <a:xfrm>
              <a:off x="2855" y="3285"/>
              <a:ext cx="369" cy="318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6" name="Object 16"/>
            <p:cNvGraphicFramePr>
              <a:graphicFrameLocks noChangeAspect="1"/>
            </p:cNvGraphicFramePr>
            <p:nvPr/>
          </p:nvGraphicFramePr>
          <p:xfrm>
            <a:off x="3166" y="2588"/>
            <a:ext cx="232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4" name="Equation" r:id="rId15" imgW="190440" imgH="215640" progId="Equation.3">
                    <p:embed/>
                  </p:oleObj>
                </mc:Choice>
                <mc:Fallback>
                  <p:oleObj name="Equation" r:id="rId1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6" y="2588"/>
                          <a:ext cx="232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2553" y="3254"/>
              <a:ext cx="1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18"/>
            <p:cNvSpPr>
              <a:spLocks noChangeShapeType="1"/>
            </p:cNvSpPr>
            <p:nvPr/>
          </p:nvSpPr>
          <p:spPr bwMode="auto">
            <a:xfrm flipV="1">
              <a:off x="2553" y="2302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19"/>
            <p:cNvSpPr>
              <a:spLocks noChangeShapeType="1"/>
            </p:cNvSpPr>
            <p:nvPr/>
          </p:nvSpPr>
          <p:spPr bwMode="auto">
            <a:xfrm rot="5393547" flipH="1">
              <a:off x="2259" y="3010"/>
              <a:ext cx="1489" cy="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20"/>
            <p:cNvSpPr>
              <a:spLocks noChangeShapeType="1"/>
            </p:cNvSpPr>
            <p:nvPr/>
          </p:nvSpPr>
          <p:spPr bwMode="auto">
            <a:xfrm rot="-2146435">
              <a:off x="2351" y="2937"/>
              <a:ext cx="13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21"/>
            <p:cNvSpPr>
              <a:spLocks noChangeShapeType="1"/>
            </p:cNvSpPr>
            <p:nvPr/>
          </p:nvSpPr>
          <p:spPr bwMode="auto">
            <a:xfrm rot="2734799">
              <a:off x="2193" y="2841"/>
              <a:ext cx="145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auto">
            <a:xfrm>
              <a:off x="2553" y="3222"/>
              <a:ext cx="888" cy="313"/>
            </a:xfrm>
            <a:custGeom>
              <a:avLst/>
              <a:gdLst>
                <a:gd name="T0" fmla="*/ 0 w 1271"/>
                <a:gd name="T1" fmla="*/ 0 h 474"/>
                <a:gd name="T2" fmla="*/ 548 w 1271"/>
                <a:gd name="T3" fmla="*/ 442 h 474"/>
                <a:gd name="T4" fmla="*/ 1271 w 1271"/>
                <a:gd name="T5" fmla="*/ 191 h 474"/>
                <a:gd name="T6" fmla="*/ 0 60000 65536"/>
                <a:gd name="T7" fmla="*/ 0 60000 65536"/>
                <a:gd name="T8" fmla="*/ 0 60000 65536"/>
                <a:gd name="T9" fmla="*/ 0 w 1271"/>
                <a:gd name="T10" fmla="*/ 0 h 474"/>
                <a:gd name="T11" fmla="*/ 1271 w 1271"/>
                <a:gd name="T12" fmla="*/ 474 h 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1" h="474">
                  <a:moveTo>
                    <a:pt x="0" y="0"/>
                  </a:moveTo>
                  <a:cubicBezTo>
                    <a:pt x="91" y="74"/>
                    <a:pt x="336" y="410"/>
                    <a:pt x="548" y="442"/>
                  </a:cubicBezTo>
                  <a:cubicBezTo>
                    <a:pt x="760" y="474"/>
                    <a:pt x="1121" y="243"/>
                    <a:pt x="1271" y="191"/>
                  </a:cubicBez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Freeform 23"/>
            <p:cNvSpPr>
              <a:spLocks/>
            </p:cNvSpPr>
            <p:nvPr/>
          </p:nvSpPr>
          <p:spPr bwMode="auto">
            <a:xfrm rot="6566052">
              <a:off x="2428" y="2688"/>
              <a:ext cx="639" cy="369"/>
            </a:xfrm>
            <a:custGeom>
              <a:avLst/>
              <a:gdLst>
                <a:gd name="T0" fmla="*/ 0 w 1271"/>
                <a:gd name="T1" fmla="*/ 0 h 474"/>
                <a:gd name="T2" fmla="*/ 548 w 1271"/>
                <a:gd name="T3" fmla="*/ 442 h 474"/>
                <a:gd name="T4" fmla="*/ 1271 w 1271"/>
                <a:gd name="T5" fmla="*/ 191 h 474"/>
                <a:gd name="T6" fmla="*/ 0 60000 65536"/>
                <a:gd name="T7" fmla="*/ 0 60000 65536"/>
                <a:gd name="T8" fmla="*/ 0 60000 65536"/>
                <a:gd name="T9" fmla="*/ 0 w 1271"/>
                <a:gd name="T10" fmla="*/ 0 h 474"/>
                <a:gd name="T11" fmla="*/ 1271 w 1271"/>
                <a:gd name="T12" fmla="*/ 474 h 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1" h="474">
                  <a:moveTo>
                    <a:pt x="0" y="0"/>
                  </a:moveTo>
                  <a:cubicBezTo>
                    <a:pt x="91" y="74"/>
                    <a:pt x="336" y="410"/>
                    <a:pt x="548" y="442"/>
                  </a:cubicBezTo>
                  <a:cubicBezTo>
                    <a:pt x="760" y="474"/>
                    <a:pt x="1121" y="243"/>
                    <a:pt x="1271" y="191"/>
                  </a:cubicBez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4" name="Object 24"/>
            <p:cNvGraphicFramePr>
              <a:graphicFrameLocks noChangeAspect="1"/>
            </p:cNvGraphicFramePr>
            <p:nvPr/>
          </p:nvGraphicFramePr>
          <p:xfrm>
            <a:off x="3228" y="2251"/>
            <a:ext cx="882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5" name="Equation" r:id="rId17" imgW="952200" imgH="482400" progId="Equation.3">
                    <p:embed/>
                  </p:oleObj>
                </mc:Choice>
                <mc:Fallback>
                  <p:oleObj name="Equation" r:id="rId17" imgW="9522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2251"/>
                          <a:ext cx="882" cy="389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25"/>
            <p:cNvGraphicFramePr>
              <a:graphicFrameLocks noChangeAspect="1"/>
            </p:cNvGraphicFramePr>
            <p:nvPr/>
          </p:nvGraphicFramePr>
          <p:xfrm>
            <a:off x="3328" y="3426"/>
            <a:ext cx="849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6" name="Equation" r:id="rId19" imgW="952200" imgH="482400" progId="Equation.3">
                    <p:embed/>
                  </p:oleObj>
                </mc:Choice>
                <mc:Fallback>
                  <p:oleObj name="Equation" r:id="rId19" imgW="9522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" y="3426"/>
                          <a:ext cx="849" cy="35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26"/>
            <p:cNvGraphicFramePr>
              <a:graphicFrameLocks noChangeAspect="1"/>
            </p:cNvGraphicFramePr>
            <p:nvPr/>
          </p:nvGraphicFramePr>
          <p:xfrm>
            <a:off x="2897" y="3254"/>
            <a:ext cx="23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7" name="Equation" r:id="rId21" imgW="190440" imgH="228600" progId="Equation.3">
                    <p:embed/>
                  </p:oleObj>
                </mc:Choice>
                <mc:Fallback>
                  <p:oleObj name="Equation" r:id="rId21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7" y="3254"/>
                          <a:ext cx="23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27"/>
            <p:cNvGraphicFramePr>
              <a:graphicFrameLocks noChangeAspect="1"/>
            </p:cNvGraphicFramePr>
            <p:nvPr/>
          </p:nvGraphicFramePr>
          <p:xfrm>
            <a:off x="3501" y="3285"/>
            <a:ext cx="963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8" name="Equation" r:id="rId23" imgW="1079280" imgH="228600" progId="Equation.3">
                    <p:embed/>
                  </p:oleObj>
                </mc:Choice>
                <mc:Fallback>
                  <p:oleObj name="Equation" r:id="rId23" imgW="1079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1" y="3285"/>
                          <a:ext cx="963" cy="1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28"/>
            <p:cNvGraphicFramePr>
              <a:graphicFrameLocks noChangeAspect="1"/>
            </p:cNvGraphicFramePr>
            <p:nvPr/>
          </p:nvGraphicFramePr>
          <p:xfrm>
            <a:off x="2864" y="2239"/>
            <a:ext cx="169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9" name="Equation" r:id="rId25" imgW="139680" imgH="139680" progId="Equation.3">
                    <p:embed/>
                  </p:oleObj>
                </mc:Choice>
                <mc:Fallback>
                  <p:oleObj name="Equation" r:id="rId25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2239"/>
                          <a:ext cx="169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ct 29"/>
            <p:cNvGraphicFramePr>
              <a:graphicFrameLocks noChangeAspect="1"/>
            </p:cNvGraphicFramePr>
            <p:nvPr/>
          </p:nvGraphicFramePr>
          <p:xfrm>
            <a:off x="2495" y="3317"/>
            <a:ext cx="100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0" name="Equation" r:id="rId27" imgW="126720" imgH="75960" progId="Equation.3">
                    <p:embed/>
                  </p:oleObj>
                </mc:Choice>
                <mc:Fallback>
                  <p:oleObj name="Equation" r:id="rId27" imgW="12672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" y="3317"/>
                          <a:ext cx="100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30"/>
            <p:cNvGraphicFramePr>
              <a:graphicFrameLocks noChangeAspect="1"/>
            </p:cNvGraphicFramePr>
            <p:nvPr/>
          </p:nvGraphicFramePr>
          <p:xfrm>
            <a:off x="2360" y="3095"/>
            <a:ext cx="170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1" name="Equation" r:id="rId29" imgW="139680" imgH="139680" progId="Equation.3">
                    <p:embed/>
                  </p:oleObj>
                </mc:Choice>
                <mc:Fallback>
                  <p:oleObj name="Equation" r:id="rId29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" y="3095"/>
                          <a:ext cx="170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31"/>
            <p:cNvGraphicFramePr>
              <a:graphicFrameLocks noChangeAspect="1"/>
            </p:cNvGraphicFramePr>
            <p:nvPr/>
          </p:nvGraphicFramePr>
          <p:xfrm>
            <a:off x="2394" y="2207"/>
            <a:ext cx="170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2" name="Equation" r:id="rId30" imgW="139680" imgH="139680" progId="Equation.3">
                    <p:embed/>
                  </p:oleObj>
                </mc:Choice>
                <mc:Fallback>
                  <p:oleObj name="Equation" r:id="rId30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4" y="2207"/>
                          <a:ext cx="170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32"/>
            <p:cNvGraphicFramePr>
              <a:graphicFrameLocks noChangeAspect="1"/>
            </p:cNvGraphicFramePr>
            <p:nvPr/>
          </p:nvGraphicFramePr>
          <p:xfrm>
            <a:off x="2293" y="2366"/>
            <a:ext cx="101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3" name="Equation" r:id="rId31" imgW="126720" imgH="75960" progId="Equation.3">
                    <p:embed/>
                  </p:oleObj>
                </mc:Choice>
                <mc:Fallback>
                  <p:oleObj name="Equation" r:id="rId31" imgW="12672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3" y="2366"/>
                          <a:ext cx="101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33"/>
            <p:cNvGraphicFramePr>
              <a:graphicFrameLocks noChangeAspect="1"/>
            </p:cNvGraphicFramePr>
            <p:nvPr/>
          </p:nvGraphicFramePr>
          <p:xfrm>
            <a:off x="3065" y="2271"/>
            <a:ext cx="134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4" name="Equation" r:id="rId33" imgW="126720" imgH="75960" progId="Equation.3">
                    <p:embed/>
                  </p:oleObj>
                </mc:Choice>
                <mc:Fallback>
                  <p:oleObj name="Equation" r:id="rId33" imgW="12672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5" y="2271"/>
                          <a:ext cx="134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34"/>
            <p:cNvGraphicFramePr>
              <a:graphicFrameLocks noChangeAspect="1"/>
            </p:cNvGraphicFramePr>
            <p:nvPr/>
          </p:nvGraphicFramePr>
          <p:xfrm>
            <a:off x="2428" y="3729"/>
            <a:ext cx="9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5" name="Equation" r:id="rId35" imgW="1066680" imgH="215640" progId="Equation.3">
                    <p:embed/>
                  </p:oleObj>
                </mc:Choice>
                <mc:Fallback>
                  <p:oleObj name="Equation" r:id="rId35" imgW="1066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" y="3729"/>
                          <a:ext cx="951" cy="159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35"/>
            <p:cNvGraphicFramePr>
              <a:graphicFrameLocks noChangeAspect="1"/>
            </p:cNvGraphicFramePr>
            <p:nvPr/>
          </p:nvGraphicFramePr>
          <p:xfrm>
            <a:off x="1488" y="3254"/>
            <a:ext cx="951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6" name="Equation" r:id="rId37" imgW="1066680" imgH="228600" progId="Equation.3">
                    <p:embed/>
                  </p:oleObj>
                </mc:Choice>
                <mc:Fallback>
                  <p:oleObj name="Equation" r:id="rId37" imgW="1066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254"/>
                          <a:ext cx="951" cy="1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36"/>
            <p:cNvGraphicFramePr>
              <a:graphicFrameLocks noChangeAspect="1"/>
            </p:cNvGraphicFramePr>
            <p:nvPr/>
          </p:nvGraphicFramePr>
          <p:xfrm>
            <a:off x="3989" y="2778"/>
            <a:ext cx="210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7" name="Equation" r:id="rId39" imgW="215640" imgH="177480" progId="Equation.3">
                    <p:embed/>
                  </p:oleObj>
                </mc:Choice>
                <mc:Fallback>
                  <p:oleObj name="Equation" r:id="rId39" imgW="2156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2778"/>
                          <a:ext cx="210" cy="12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Line 37"/>
            <p:cNvSpPr>
              <a:spLocks noChangeShapeType="1"/>
            </p:cNvSpPr>
            <p:nvPr/>
          </p:nvSpPr>
          <p:spPr bwMode="auto">
            <a:xfrm flipH="1">
              <a:off x="3367" y="2905"/>
              <a:ext cx="604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8" name="Object 38"/>
            <p:cNvGraphicFramePr>
              <a:graphicFrameLocks noChangeAspect="1"/>
            </p:cNvGraphicFramePr>
            <p:nvPr/>
          </p:nvGraphicFramePr>
          <p:xfrm>
            <a:off x="1924" y="2524"/>
            <a:ext cx="223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8" name="Equation" r:id="rId41" imgW="228600" imgH="177480" progId="Equation.3">
                    <p:embed/>
                  </p:oleObj>
                </mc:Choice>
                <mc:Fallback>
                  <p:oleObj name="Equation" r:id="rId41" imgW="2286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" y="2524"/>
                          <a:ext cx="223" cy="12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Line 39"/>
            <p:cNvSpPr>
              <a:spLocks noChangeShapeType="1"/>
            </p:cNvSpPr>
            <p:nvPr/>
          </p:nvSpPr>
          <p:spPr bwMode="auto">
            <a:xfrm flipV="1">
              <a:off x="2126" y="2493"/>
              <a:ext cx="36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0" name="Object 40"/>
            <p:cNvGraphicFramePr>
              <a:graphicFrameLocks noChangeAspect="1"/>
            </p:cNvGraphicFramePr>
            <p:nvPr/>
          </p:nvGraphicFramePr>
          <p:xfrm>
            <a:off x="1968" y="3648"/>
            <a:ext cx="192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9" name="Equation" r:id="rId43" imgW="228600" imgH="177480" progId="Equation.3">
                    <p:embed/>
                  </p:oleObj>
                </mc:Choice>
                <mc:Fallback>
                  <p:oleObj name="Equation" r:id="rId43" imgW="2286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648"/>
                          <a:ext cx="192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" name="Line 41"/>
            <p:cNvSpPr>
              <a:spLocks noChangeShapeType="1"/>
            </p:cNvSpPr>
            <p:nvPr/>
          </p:nvSpPr>
          <p:spPr bwMode="auto">
            <a:xfrm flipV="1">
              <a:off x="2160" y="3264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9654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6697662" cy="719137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关于线性判别函数的结论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496" y="1341438"/>
            <a:ext cx="8497887" cy="4824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v"/>
            </a:pPr>
            <a:r>
              <a:rPr lang="zh-CN" altLang="en-US" sz="2800" dirty="0" smtClean="0"/>
              <a:t>模式类别若可用任一线性判别函数来划分，这些模式就称为线性可分；一旦线性判别函数的参数确定，这些函数即可作为模式分类的基础。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v"/>
            </a:pPr>
            <a:r>
              <a:rPr lang="zh-CN" altLang="en-US" sz="2800" dirty="0" smtClean="0"/>
              <a:t>对于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M</a:t>
            </a:r>
            <a:r>
              <a:rPr lang="en-US" altLang="zh-CN" dirty="0" smtClean="0"/>
              <a:t>≥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）类模式分类，第一、三种情况需要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个判别函数，第两种情况需要</a:t>
            </a:r>
            <a:r>
              <a:rPr lang="en-US" altLang="zh-CN" sz="2800" dirty="0" smtClean="0"/>
              <a:t>M(M-1)/2</a:t>
            </a:r>
            <a:r>
              <a:rPr lang="zh-CN" altLang="en-US" sz="2800" dirty="0" smtClean="0"/>
              <a:t>个判别函数。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v"/>
            </a:pPr>
            <a:r>
              <a:rPr lang="zh-CN" altLang="en-US" sz="2800" dirty="0" smtClean="0"/>
              <a:t>对于第一种情况，每个判别函数都要把一种类别（比如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类）的模式与其余</a:t>
            </a:r>
            <a:r>
              <a:rPr lang="en-US" altLang="zh-CN" sz="2800" dirty="0" smtClean="0"/>
              <a:t>M-1</a:t>
            </a:r>
            <a:r>
              <a:rPr lang="zh-CN" altLang="en-US" sz="2800" dirty="0" smtClean="0"/>
              <a:t>种类别的模式划分开，而不是仅将一类与另一类划分开。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v"/>
            </a:pPr>
            <a:r>
              <a:rPr lang="zh-CN" altLang="en-US" sz="2800" dirty="0" smtClean="0"/>
              <a:t>实际上，一个类的模式分布要比</a:t>
            </a:r>
            <a:r>
              <a:rPr lang="en-US" altLang="zh-CN" sz="2800" dirty="0" smtClean="0"/>
              <a:t>M-1</a:t>
            </a:r>
            <a:r>
              <a:rPr lang="zh-CN" altLang="en-US" sz="2800" dirty="0" smtClean="0"/>
              <a:t>类模式分布更聚集，因此后两种情况实现模式线性可分的可能性要更大一些。</a:t>
            </a:r>
          </a:p>
        </p:txBody>
      </p:sp>
    </p:spTree>
    <p:extLst>
      <p:ext uri="{BB962C8B-B14F-4D97-AF65-F5344CB8AC3E}">
        <p14:creationId xmlns:p14="http://schemas.microsoft.com/office/powerpoint/2010/main" val="3337107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7609656" cy="1143000"/>
          </a:xfrm>
        </p:spPr>
        <p:txBody>
          <a:bodyPr/>
          <a:lstStyle/>
          <a:p>
            <a:r>
              <a:rPr lang="en-US" altLang="zh-CN" sz="4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4.3 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广义线性判别函数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9512" y="1195388"/>
            <a:ext cx="8435975" cy="532923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zh-CN" altLang="en-US" sz="2800" b="1" dirty="0" smtClean="0"/>
              <a:t>研究动机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zh-CN" altLang="en-US" sz="2400" dirty="0" smtClean="0"/>
              <a:t>线性判别函数简单，容易实现；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zh-CN" altLang="en-US" sz="2400" dirty="0" smtClean="0"/>
              <a:t>非线性判别函数复杂，不容易实现；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zh-CN" altLang="en-US" sz="2400" dirty="0" smtClean="0"/>
              <a:t>若能将非线性判别函数转换为线性判别函数，则有利于模式分类的实现。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zh-CN" altLang="en-US" sz="2800" b="1" dirty="0" smtClean="0"/>
              <a:t>基本思想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dirty="0" smtClean="0"/>
              <a:t>    设一模式集</a:t>
            </a:r>
            <a:r>
              <a:rPr lang="en-US" altLang="zh-CN" sz="2400" dirty="0" smtClean="0"/>
              <a:t>{x}</a:t>
            </a:r>
            <a:r>
              <a:rPr lang="zh-CN" altLang="en-US" sz="2400" dirty="0" smtClean="0"/>
              <a:t>，在模式空间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中线性不可分，但在模式空间</a:t>
            </a:r>
            <a:r>
              <a:rPr lang="en-US" altLang="zh-CN" sz="2400" dirty="0" smtClean="0"/>
              <a:t>x*</a:t>
            </a:r>
            <a:r>
              <a:rPr lang="zh-CN" altLang="en-US" sz="2400" dirty="0" smtClean="0"/>
              <a:t>中线性可分，其中</a:t>
            </a:r>
            <a:r>
              <a:rPr lang="en-US" altLang="zh-CN" sz="2400" dirty="0" smtClean="0"/>
              <a:t>x*</a:t>
            </a:r>
            <a:r>
              <a:rPr lang="zh-CN" altLang="en-US" sz="2400" dirty="0" smtClean="0"/>
              <a:t>的各个分量是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的单值实函数，</a:t>
            </a:r>
            <a:r>
              <a:rPr lang="en-US" altLang="zh-CN" sz="2400" dirty="0" smtClean="0"/>
              <a:t>x*</a:t>
            </a:r>
            <a:r>
              <a:rPr lang="zh-CN" altLang="en-US" sz="2400" dirty="0" smtClean="0"/>
              <a:t>的维数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高于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，即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		     </a:t>
            </a:r>
            <a:r>
              <a:rPr lang="en-US" altLang="zh-CN" sz="2400" dirty="0" smtClean="0"/>
              <a:t>x* = (f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(x), f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(x), …., </a:t>
            </a:r>
            <a:r>
              <a:rPr lang="en-US" altLang="zh-CN" sz="2400" dirty="0" err="1" smtClean="0"/>
              <a:t>f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(x)), k&gt;n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则分类界面在</a:t>
            </a:r>
            <a:r>
              <a:rPr lang="en-US" altLang="zh-CN" sz="2400" dirty="0" smtClean="0"/>
              <a:t>x*</a:t>
            </a:r>
            <a:r>
              <a:rPr lang="zh-CN" altLang="en-US" sz="2400" dirty="0" smtClean="0"/>
              <a:t>空间是线性的，在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空间是非线性的，此时只要将模式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进行非线性变换，使之变换后得到维数更高的模式</a:t>
            </a:r>
            <a:r>
              <a:rPr lang="en-US" altLang="zh-CN" sz="2400" dirty="0" smtClean="0"/>
              <a:t>x*</a:t>
            </a:r>
            <a:r>
              <a:rPr lang="zh-CN" altLang="en-US" sz="2400" dirty="0" smtClean="0"/>
              <a:t>，就可用线性判别函数进行分类。</a:t>
            </a:r>
          </a:p>
        </p:txBody>
      </p:sp>
    </p:spTree>
    <p:extLst>
      <p:ext uri="{BB962C8B-B14F-4D97-AF65-F5344CB8AC3E}">
        <p14:creationId xmlns:p14="http://schemas.microsoft.com/office/powerpoint/2010/main" val="725497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5496" y="633413"/>
            <a:ext cx="81359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zh-CN" altLang="en-US" sz="2800" dirty="0"/>
              <a:t>广义线性判别函数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0" dirty="0"/>
              <a:t>    若将非线性判别函数表示为：</a:t>
            </a:r>
          </a:p>
        </p:txBody>
      </p:sp>
      <p:graphicFrame>
        <p:nvGraphicFramePr>
          <p:cNvPr id="5" name="Object 9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282959912"/>
              </p:ext>
            </p:extLst>
          </p:nvPr>
        </p:nvGraphicFramePr>
        <p:xfrm>
          <a:off x="416496" y="1754188"/>
          <a:ext cx="71802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公式" r:id="rId3" imgW="2743200" imgH="228600" progId="Equation.3">
                  <p:embed/>
                </p:oleObj>
              </mc:Choice>
              <mc:Fallback>
                <p:oleObj name="公式" r:id="rId3" imgW="2743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96" y="1754188"/>
                        <a:ext cx="718026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16496" y="2535238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 dirty="0"/>
              <a:t>式中                                              是模式</a:t>
            </a:r>
            <a:r>
              <a:rPr lang="en-US" altLang="zh-CN" b="0" i="1" dirty="0"/>
              <a:t>x</a:t>
            </a:r>
            <a:r>
              <a:rPr lang="zh-CN" altLang="en-US" b="0" dirty="0"/>
              <a:t>的单值函数，若定义成广义形式：</a:t>
            </a: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515480"/>
              </p:ext>
            </p:extLst>
          </p:nvPr>
        </p:nvGraphicFramePr>
        <p:xfrm>
          <a:off x="1078484" y="2489200"/>
          <a:ext cx="35528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公式" r:id="rId5" imgW="1180800" imgH="228600" progId="Equation.3">
                  <p:embed/>
                </p:oleObj>
              </mc:Choice>
              <mc:Fallback>
                <p:oleObj name="公式" r:id="rId5" imgW="118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484" y="2489200"/>
                        <a:ext cx="35528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251364"/>
              </p:ext>
            </p:extLst>
          </p:nvPr>
        </p:nvGraphicFramePr>
        <p:xfrm>
          <a:off x="1300734" y="3397250"/>
          <a:ext cx="58832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Equation" r:id="rId7" imgW="1955520" imgH="253800" progId="Equation.DSMT4">
                  <p:embed/>
                </p:oleObj>
              </mc:Choice>
              <mc:Fallback>
                <p:oleObj name="Equation" r:id="rId7" imgW="1955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734" y="3397250"/>
                        <a:ext cx="58832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43471" y="4826000"/>
            <a:ext cx="662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/>
              <a:t>其中，                                                           ， 且</a:t>
            </a:r>
          </a:p>
        </p:txBody>
      </p:sp>
      <p:graphicFrame>
        <p:nvGraphicFramePr>
          <p:cNvPr id="1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593629"/>
              </p:ext>
            </p:extLst>
          </p:nvPr>
        </p:nvGraphicFramePr>
        <p:xfrm>
          <a:off x="1291209" y="4711700"/>
          <a:ext cx="4546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Equation" r:id="rId9" imgW="1511280" imgH="253800" progId="Equation.DSMT4">
                  <p:embed/>
                </p:oleObj>
              </mc:Choice>
              <mc:Fallback>
                <p:oleObj name="Equation" r:id="rId9" imgW="1511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209" y="4711700"/>
                        <a:ext cx="45466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11089"/>
              </p:ext>
            </p:extLst>
          </p:nvPr>
        </p:nvGraphicFramePr>
        <p:xfrm>
          <a:off x="2837434" y="4149725"/>
          <a:ext cx="23304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Equation" r:id="rId11" imgW="774360" imgH="253800" progId="Equation.DSMT4">
                  <p:embed/>
                </p:oleObj>
              </mc:Choice>
              <mc:Fallback>
                <p:oleObj name="Equation" r:id="rId11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434" y="4149725"/>
                        <a:ext cx="23304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343471" y="4005263"/>
            <a:ext cx="172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/>
              <a:t>于是，有</a:t>
            </a:r>
          </a:p>
        </p:txBody>
      </p:sp>
      <p:graphicFrame>
        <p:nvGraphicFramePr>
          <p:cNvPr id="1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316919"/>
              </p:ext>
            </p:extLst>
          </p:nvPr>
        </p:nvGraphicFramePr>
        <p:xfrm>
          <a:off x="6509321" y="4737100"/>
          <a:ext cx="19526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13" imgW="876240" imgH="279360" progId="Equation.DSMT4">
                  <p:embed/>
                </p:oleObj>
              </mc:Choice>
              <mc:Fallback>
                <p:oleObj name="Equation" r:id="rId13" imgW="876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321" y="4737100"/>
                        <a:ext cx="195262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22834" y="5373688"/>
            <a:ext cx="8064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/>
              <a:t>由此可知，非线性判别函数已变换成线性，称为广义线性判别函数。</a:t>
            </a:r>
          </a:p>
        </p:txBody>
      </p:sp>
    </p:spTree>
    <p:extLst>
      <p:ext uri="{BB962C8B-B14F-4D97-AF65-F5344CB8AC3E}">
        <p14:creationId xmlns:p14="http://schemas.microsoft.com/office/powerpoint/2010/main" val="2963152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9512" y="333375"/>
            <a:ext cx="8147050" cy="57292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zh-CN" altLang="en-US" sz="2800" b="1" dirty="0" smtClean="0"/>
              <a:t>广义线性判别函数的意义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v"/>
            </a:pPr>
            <a:r>
              <a:rPr lang="zh-CN" altLang="en-US" sz="2400" b="1" dirty="0" smtClean="0"/>
              <a:t>线性的判别函数</a:t>
            </a:r>
            <a:r>
              <a:rPr lang="zh-CN" altLang="en-US" sz="2400" dirty="0" smtClean="0"/>
              <a:t>：若</a:t>
            </a:r>
            <a:r>
              <a:rPr lang="en-US" altLang="zh-CN" sz="2400" dirty="0" smtClean="0"/>
              <a:t>f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(x)=</a:t>
            </a:r>
            <a:r>
              <a:rPr lang="en-US" altLang="zh-CN" sz="2400" dirty="0" err="1" smtClean="0"/>
              <a:t>ax+b</a:t>
            </a:r>
            <a:r>
              <a:rPr lang="zh-CN" altLang="en-US" sz="2400" dirty="0" smtClean="0">
                <a:latin typeface="宋体" pitchFamily="2" charset="-122"/>
              </a:rPr>
              <a:t>是一次函数，这相当于把</a:t>
            </a:r>
            <a:r>
              <a:rPr lang="en-US" altLang="zh-CN" sz="2400" dirty="0" smtClean="0">
                <a:latin typeface="宋体" pitchFamily="2" charset="-122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宋体" pitchFamily="2" charset="-122"/>
              </a:rPr>
              <a:t>空间进行了尺度放缩和平移，并且在相同的尺度因子和位移因子上做变换，那么变换后仍然具有相似的线性特征。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zh-CN" sz="2400" b="1" dirty="0" smtClean="0"/>
              <a:t>f</a:t>
            </a:r>
            <a:r>
              <a:rPr lang="en-US" altLang="zh-CN" sz="2400" b="1" baseline="-25000" dirty="0" smtClean="0"/>
              <a:t>i</a:t>
            </a:r>
            <a:r>
              <a:rPr lang="en-US" altLang="zh-CN" sz="2400" b="1" dirty="0" smtClean="0"/>
              <a:t>(x)</a:t>
            </a:r>
            <a:r>
              <a:rPr lang="zh-CN" altLang="en-US" sz="2400" b="1" dirty="0" smtClean="0"/>
              <a:t>选用二次多项式函数</a:t>
            </a:r>
            <a:r>
              <a:rPr lang="zh-CN" altLang="en-US" sz="2400" dirty="0" smtClean="0"/>
              <a:t>：</a:t>
            </a:r>
            <a:endParaRPr lang="zh-CN" altLang="en-US" sz="2400" dirty="0" smtClean="0">
              <a:latin typeface="宋体" pitchFamily="2" charset="-122"/>
            </a:endParaRPr>
          </a:p>
          <a:p>
            <a:pPr lvl="2">
              <a:buClr>
                <a:srgbClr val="FF0000"/>
              </a:buClr>
              <a:buFont typeface="Wingdings" pitchFamily="2" charset="2"/>
              <a:buChar char="v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对于二维情况</a:t>
            </a:r>
            <a:r>
              <a:rPr lang="zh-CN" altLang="en-US" sz="2400" dirty="0" smtClean="0"/>
              <a:t>：模式空间为                             ，原判别函数为：</a:t>
            </a:r>
          </a:p>
          <a:p>
            <a:pPr lvl="2">
              <a:buClr>
                <a:srgbClr val="FF0000"/>
              </a:buClr>
              <a:buFont typeface="Wingdings" pitchFamily="2" charset="2"/>
              <a:buChar char="v"/>
            </a:pPr>
            <a:endParaRPr lang="zh-CN" altLang="en-US" sz="2400" dirty="0" smtClean="0"/>
          </a:p>
          <a:p>
            <a:pPr lvl="2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dirty="0" smtClean="0"/>
              <a:t>可线性化为：</a:t>
            </a:r>
          </a:p>
          <a:p>
            <a:pPr lvl="2">
              <a:buClr>
                <a:srgbClr val="FF0000"/>
              </a:buClr>
              <a:buFont typeface="Wingdings" pitchFamily="2" charset="2"/>
              <a:buNone/>
            </a:pPr>
            <a:endParaRPr lang="zh-CN" altLang="en-US" sz="2400" dirty="0" smtClean="0"/>
          </a:p>
          <a:p>
            <a:pPr lvl="2">
              <a:buClr>
                <a:srgbClr val="FF0000"/>
              </a:buClr>
              <a:buFont typeface="Wingdings" pitchFamily="2" charset="2"/>
              <a:buNone/>
            </a:pPr>
            <a:endParaRPr lang="en-US" altLang="zh-CN" sz="2400" dirty="0" smtClean="0"/>
          </a:p>
          <a:p>
            <a:pPr lvl="2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dirty="0" smtClean="0"/>
              <a:t>其中</a:t>
            </a: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04527"/>
              </p:ext>
            </p:extLst>
          </p:nvPr>
        </p:nvGraphicFramePr>
        <p:xfrm>
          <a:off x="4932512" y="2636912"/>
          <a:ext cx="208756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3" imgW="723600" imgH="215640" progId="Equation.3">
                  <p:embed/>
                </p:oleObj>
              </mc:Choice>
              <mc:Fallback>
                <p:oleObj name="Equation" r:id="rId3" imgW="723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512" y="2636912"/>
                        <a:ext cx="208756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338135"/>
              </p:ext>
            </p:extLst>
          </p:nvPr>
        </p:nvGraphicFramePr>
        <p:xfrm>
          <a:off x="395412" y="3356992"/>
          <a:ext cx="803116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5" imgW="3174840" imgH="253800" progId="Equation.DSMT4">
                  <p:embed/>
                </p:oleObj>
              </mc:Choice>
              <mc:Fallback>
                <p:oleObj name="Equation" r:id="rId5" imgW="3174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12" y="3356992"/>
                        <a:ext cx="803116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363180"/>
              </p:ext>
            </p:extLst>
          </p:nvPr>
        </p:nvGraphicFramePr>
        <p:xfrm>
          <a:off x="2984625" y="4005064"/>
          <a:ext cx="209073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7" imgW="825480" imgH="279360" progId="Equation.DSMT4">
                  <p:embed/>
                </p:oleObj>
              </mc:Choice>
              <mc:Fallback>
                <p:oleObj name="Equation" r:id="rId7" imgW="825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625" y="4005064"/>
                        <a:ext cx="2090737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853586"/>
              </p:ext>
            </p:extLst>
          </p:nvPr>
        </p:nvGraphicFramePr>
        <p:xfrm>
          <a:off x="1979737" y="4869160"/>
          <a:ext cx="391953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Equation" r:id="rId9" imgW="1549080" imgH="279360" progId="Equation.DSMT4">
                  <p:embed/>
                </p:oleObj>
              </mc:Choice>
              <mc:Fallback>
                <p:oleObj name="Equation" r:id="rId9" imgW="1549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37" y="4869160"/>
                        <a:ext cx="3919538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967614"/>
              </p:ext>
            </p:extLst>
          </p:nvPr>
        </p:nvGraphicFramePr>
        <p:xfrm>
          <a:off x="1970212" y="5634038"/>
          <a:ext cx="44021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quation" r:id="rId11" imgW="1739880" imgH="253800" progId="Equation.DSMT4">
                  <p:embed/>
                </p:oleObj>
              </mc:Choice>
              <mc:Fallback>
                <p:oleObj name="Equation" r:id="rId11" imgW="1739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212" y="5634038"/>
                        <a:ext cx="4402138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3875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39428" y="712788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zh-CN" altLang="en-US" b="0"/>
              <a:t>对于</a:t>
            </a:r>
            <a:r>
              <a:rPr lang="en-US" altLang="zh-CN" b="0"/>
              <a:t>n</a:t>
            </a:r>
            <a:r>
              <a:rPr lang="zh-CN" altLang="en-US" b="0"/>
              <a:t>维情况，则有</a:t>
            </a: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687204"/>
              </p:ext>
            </p:extLst>
          </p:nvPr>
        </p:nvGraphicFramePr>
        <p:xfrm>
          <a:off x="394966" y="1098550"/>
          <a:ext cx="754697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Equation" r:id="rId3" imgW="2984400" imgH="444240" progId="Equation.DSMT4">
                  <p:embed/>
                </p:oleObj>
              </mc:Choice>
              <mc:Fallback>
                <p:oleObj name="Equation" r:id="rId3" imgW="2984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66" y="1098550"/>
                        <a:ext cx="7546975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94966" y="2393950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/>
              <a:t>式中各项的组成包括</a:t>
            </a:r>
            <a:r>
              <a:rPr lang="en-US" altLang="zh-CN" b="0" i="1"/>
              <a:t>x</a:t>
            </a:r>
            <a:r>
              <a:rPr lang="zh-CN" altLang="en-US" b="0"/>
              <a:t>各个分量的二次项、一次项和</a:t>
            </a:r>
            <a:r>
              <a:rPr lang="en-US" altLang="zh-CN" b="0" i="1"/>
              <a:t>w</a:t>
            </a:r>
            <a:r>
              <a:rPr lang="en-US" altLang="zh-CN" b="0" baseline="-25000"/>
              <a:t>n+1</a:t>
            </a:r>
            <a:r>
              <a:rPr lang="zh-CN" altLang="en-US" b="0"/>
              <a:t>项，其总项数为</a:t>
            </a:r>
            <a:endParaRPr kumimoji="0" lang="zh-CN" altLang="en-US" b="0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969546"/>
              </p:ext>
            </p:extLst>
          </p:nvPr>
        </p:nvGraphicFramePr>
        <p:xfrm>
          <a:off x="826766" y="3041650"/>
          <a:ext cx="61023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Equation" r:id="rId5" imgW="2412720" imgH="419040" progId="Equation.DSMT4">
                  <p:embed/>
                </p:oleObj>
              </mc:Choice>
              <mc:Fallback>
                <p:oleObj name="Equation" r:id="rId5" imgW="2412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766" y="3041650"/>
                        <a:ext cx="61023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23528" y="4267200"/>
            <a:ext cx="7920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/>
              <a:t>显然， </a:t>
            </a:r>
            <a:r>
              <a:rPr lang="en-US" altLang="zh-CN" i="1"/>
              <a:t>x</a:t>
            </a:r>
            <a:r>
              <a:rPr lang="en-US" altLang="zh-CN" b="0"/>
              <a:t>*</a:t>
            </a:r>
            <a:r>
              <a:rPr lang="zh-CN" altLang="en-US" b="0"/>
              <a:t>的维数比</a:t>
            </a:r>
            <a:r>
              <a:rPr lang="en-US" altLang="zh-CN" i="1"/>
              <a:t>x</a:t>
            </a:r>
            <a:r>
              <a:rPr lang="zh-CN" altLang="en-US" b="0"/>
              <a:t>高，</a:t>
            </a:r>
            <a:r>
              <a:rPr lang="en-US" altLang="zh-CN" b="0"/>
              <a:t>w</a:t>
            </a:r>
            <a:r>
              <a:rPr lang="zh-CN" altLang="en-US" b="0"/>
              <a:t>分量的数目亦与</a:t>
            </a:r>
            <a:r>
              <a:rPr lang="en-US" altLang="zh-CN" i="1"/>
              <a:t>x</a:t>
            </a:r>
            <a:r>
              <a:rPr lang="en-US" altLang="zh-CN" b="0"/>
              <a:t>*</a:t>
            </a:r>
            <a:r>
              <a:rPr lang="zh-CN" altLang="en-US" b="0"/>
              <a:t>的维数相同。 </a:t>
            </a:r>
            <a:r>
              <a:rPr lang="en-US" altLang="zh-CN" i="1"/>
              <a:t>x</a:t>
            </a:r>
            <a:r>
              <a:rPr lang="en-US" altLang="zh-CN" b="0"/>
              <a:t>*</a:t>
            </a:r>
            <a:r>
              <a:rPr lang="zh-CN" altLang="en-US" b="0"/>
              <a:t>的各分量的一般式为</a:t>
            </a:r>
          </a:p>
        </p:txBody>
      </p:sp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500286"/>
              </p:ext>
            </p:extLst>
          </p:nvPr>
        </p:nvGraphicFramePr>
        <p:xfrm>
          <a:off x="875978" y="5084763"/>
          <a:ext cx="635952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Equation" r:id="rId7" imgW="2514600" imgH="253800" progId="Equation.DSMT4">
                  <p:embed/>
                </p:oleObj>
              </mc:Choice>
              <mc:Fallback>
                <p:oleObj name="Equation" r:id="rId7" imgW="2514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78" y="5084763"/>
                        <a:ext cx="635952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4671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8648" y="381000"/>
            <a:ext cx="6705600" cy="609600"/>
          </a:xfrm>
        </p:spPr>
        <p:txBody>
          <a:bodyPr/>
          <a:lstStyle/>
          <a:p>
            <a:pPr eaLnBrk="1" hangingPunct="1">
              <a:buClr>
                <a:srgbClr val="FF5050"/>
              </a:buClr>
              <a:buFont typeface="Wingdings" pitchFamily="2" charset="2"/>
              <a:buNone/>
            </a:pP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4.3 </a:t>
            </a:r>
            <a:r>
              <a:rPr lang="zh-CN" alt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线性判别函数的性质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20" y="1066800"/>
            <a:ext cx="8153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800" b="1" dirty="0" smtClean="0"/>
              <a:t>一、模式空间与加权空间：</a:t>
            </a:r>
          </a:p>
          <a:p>
            <a:pPr marL="990600" lvl="1" indent="-533400"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2400" dirty="0" smtClean="0"/>
              <a:t>模式空间：由                                    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构成的</a:t>
            </a:r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  <a:r>
              <a:rPr lang="zh-CN" altLang="en-US" sz="2400" dirty="0" smtClean="0">
                <a:solidFill>
                  <a:srgbClr val="FF0000"/>
                </a:solidFill>
              </a:rPr>
              <a:t>维欧氏空间</a:t>
            </a:r>
            <a:r>
              <a:rPr lang="zh-CN" altLang="en-US" sz="2400" dirty="0" smtClean="0"/>
              <a:t>。</a:t>
            </a:r>
          </a:p>
          <a:p>
            <a:pPr marL="990600" lvl="1" indent="-533400">
              <a:buClr>
                <a:srgbClr val="66FF33"/>
              </a:buClr>
              <a:buFont typeface="Wingdings" pitchFamily="2" charset="2"/>
              <a:buChar char="v"/>
            </a:pPr>
            <a:r>
              <a:rPr lang="en-US" altLang="zh-CN" sz="2400" dirty="0" smtClean="0"/>
              <a:t>W</a:t>
            </a:r>
            <a:r>
              <a:rPr lang="zh-CN" altLang="en-US" sz="2400" dirty="0" smtClean="0"/>
              <a:t>是此空间的加权向量，它决定模式的分界面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正交。</a:t>
            </a:r>
          </a:p>
          <a:p>
            <a:pPr marL="990600" lvl="1" indent="-533400"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2400" dirty="0" smtClean="0"/>
              <a:t>加权空间：以                               为</a:t>
            </a:r>
            <a:r>
              <a:rPr lang="zh-CN" altLang="en-US" sz="2400" dirty="0" smtClean="0">
                <a:solidFill>
                  <a:srgbClr val="FF0000"/>
                </a:solidFill>
              </a:rPr>
              <a:t>变量构成的欧氏空间</a:t>
            </a:r>
          </a:p>
          <a:p>
            <a:pPr marL="990600" lvl="1" indent="-533400"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2400" dirty="0" smtClean="0"/>
              <a:t>模式空间与加权空间的几何表示如下图：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635171"/>
              </p:ext>
            </p:extLst>
          </p:nvPr>
        </p:nvGraphicFramePr>
        <p:xfrm>
          <a:off x="4617145" y="1052513"/>
          <a:ext cx="1612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9" name="Equation" r:id="rId3" imgW="812520" imgH="253800" progId="Equation.3">
                  <p:embed/>
                </p:oleObj>
              </mc:Choice>
              <mc:Fallback>
                <p:oleObj name="Equation" r:id="rId3" imgW="812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7145" y="1052513"/>
                        <a:ext cx="1612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885276"/>
              </p:ext>
            </p:extLst>
          </p:nvPr>
        </p:nvGraphicFramePr>
        <p:xfrm>
          <a:off x="3277295" y="1524000"/>
          <a:ext cx="3236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0" name="Equation" r:id="rId5" imgW="1282680" imgH="241200" progId="Equation.3">
                  <p:embed/>
                </p:oleObj>
              </mc:Choice>
              <mc:Fallback>
                <p:oleObj name="Equation" r:id="rId5" imgW="1282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295" y="1524000"/>
                        <a:ext cx="3236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443351"/>
              </p:ext>
            </p:extLst>
          </p:nvPr>
        </p:nvGraphicFramePr>
        <p:xfrm>
          <a:off x="3193158" y="3111500"/>
          <a:ext cx="20685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1" name="Equation" r:id="rId7" imgW="850680" imgH="228600" progId="Equation.3">
                  <p:embed/>
                </p:oleObj>
              </mc:Choice>
              <mc:Fallback>
                <p:oleObj name="Equation" r:id="rId7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158" y="3111500"/>
                        <a:ext cx="20685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223320" y="4267200"/>
            <a:ext cx="3760788" cy="2057400"/>
            <a:chOff x="2256" y="2688"/>
            <a:chExt cx="2369" cy="1296"/>
          </a:xfrm>
        </p:grpSpPr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2256" y="2832"/>
              <a:ext cx="2369" cy="1152"/>
              <a:chOff x="1935" y="2880"/>
              <a:chExt cx="2369" cy="1104"/>
            </a:xfrm>
          </p:grpSpPr>
          <p:graphicFrame>
            <p:nvGraphicFramePr>
              <p:cNvPr id="14" name="Object 9"/>
              <p:cNvGraphicFramePr>
                <a:graphicFrameLocks noChangeAspect="1"/>
              </p:cNvGraphicFramePr>
              <p:nvPr/>
            </p:nvGraphicFramePr>
            <p:xfrm>
              <a:off x="2592" y="3792"/>
              <a:ext cx="104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92" name="Document" r:id="rId9" imgW="1031760" imgH="396360" progId="Word.Document.8">
                      <p:embed/>
                    </p:oleObj>
                  </mc:Choice>
                  <mc:Fallback>
                    <p:oleObj name="Document" r:id="rId9" imgW="1031760" imgH="396360" progId="Word.Documen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3792"/>
                            <a:ext cx="104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0"/>
              <p:cNvGraphicFramePr>
                <a:graphicFrameLocks noChangeAspect="1"/>
              </p:cNvGraphicFramePr>
              <p:nvPr/>
            </p:nvGraphicFramePr>
            <p:xfrm>
              <a:off x="1935" y="2928"/>
              <a:ext cx="287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93" name="Equation" r:id="rId11" imgW="215640" imgH="215640" progId="Equation.3">
                      <p:embed/>
                    </p:oleObj>
                  </mc:Choice>
                  <mc:Fallback>
                    <p:oleObj name="Equation" r:id="rId11" imgW="2156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5" y="2928"/>
                            <a:ext cx="287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 flipV="1">
                <a:off x="2217" y="2964"/>
                <a:ext cx="0" cy="7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2217" y="3746"/>
                <a:ext cx="15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8" name="Object 13"/>
              <p:cNvGraphicFramePr>
                <a:graphicFrameLocks noChangeAspect="1"/>
              </p:cNvGraphicFramePr>
              <p:nvPr/>
            </p:nvGraphicFramePr>
            <p:xfrm>
              <a:off x="3792" y="3696"/>
              <a:ext cx="40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94" name="Equation" r:id="rId13" imgW="203040" imgH="215640" progId="Equation.3">
                      <p:embed/>
                    </p:oleObj>
                  </mc:Choice>
                  <mc:Fallback>
                    <p:oleObj name="Equation" r:id="rId13" imgW="2030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3696"/>
                            <a:ext cx="404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rot="20909582" flipV="1">
                <a:off x="2170" y="3031"/>
                <a:ext cx="1344" cy="7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0" name="Object 15"/>
              <p:cNvGraphicFramePr>
                <a:graphicFrameLocks noChangeAspect="1"/>
              </p:cNvGraphicFramePr>
              <p:nvPr/>
            </p:nvGraphicFramePr>
            <p:xfrm>
              <a:off x="2448" y="2976"/>
              <a:ext cx="33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95" name="Equation" r:id="rId15" imgW="177480" imgH="215640" progId="Equation.3">
                      <p:embed/>
                    </p:oleObj>
                  </mc:Choice>
                  <mc:Fallback>
                    <p:oleObj name="Equation" r:id="rId15" imgW="1774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2976"/>
                            <a:ext cx="33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16"/>
              <p:cNvGraphicFramePr>
                <a:graphicFrameLocks noChangeAspect="1"/>
              </p:cNvGraphicFramePr>
              <p:nvPr/>
            </p:nvGraphicFramePr>
            <p:xfrm>
              <a:off x="3569" y="3212"/>
              <a:ext cx="361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96" name="Equation" r:id="rId17" imgW="190440" imgH="215640" progId="Equation.3">
                      <p:embed/>
                    </p:oleObj>
                  </mc:Choice>
                  <mc:Fallback>
                    <p:oleObj name="Equation" r:id="rId17" imgW="1904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9" y="3212"/>
                            <a:ext cx="361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17"/>
              <p:cNvGraphicFramePr>
                <a:graphicFrameLocks noChangeAspect="1"/>
              </p:cNvGraphicFramePr>
              <p:nvPr/>
            </p:nvGraphicFramePr>
            <p:xfrm>
              <a:off x="2832" y="3072"/>
              <a:ext cx="248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97" name="Equation" r:id="rId19" imgW="164880" imgH="215640" progId="Equation.3">
                      <p:embed/>
                    </p:oleObj>
                  </mc:Choice>
                  <mc:Fallback>
                    <p:oleObj name="Equation" r:id="rId19" imgW="1648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3072"/>
                            <a:ext cx="248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18"/>
              <p:cNvGraphicFramePr>
                <a:graphicFrameLocks noChangeAspect="1"/>
              </p:cNvGraphicFramePr>
              <p:nvPr/>
            </p:nvGraphicFramePr>
            <p:xfrm>
              <a:off x="3248" y="3319"/>
              <a:ext cx="247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98" name="Equation" r:id="rId21" imgW="177480" imgH="228600" progId="Equation.3">
                      <p:embed/>
                    </p:oleObj>
                  </mc:Choice>
                  <mc:Fallback>
                    <p:oleObj name="Equation" r:id="rId21" imgW="1774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8" y="3319"/>
                            <a:ext cx="247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19"/>
              <p:cNvGraphicFramePr>
                <a:graphicFrameLocks noChangeAspect="1"/>
              </p:cNvGraphicFramePr>
              <p:nvPr/>
            </p:nvGraphicFramePr>
            <p:xfrm>
              <a:off x="3309" y="3532"/>
              <a:ext cx="24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99" name="Equation" r:id="rId23" imgW="190440" imgH="215640" progId="Equation.3">
                      <p:embed/>
                    </p:oleObj>
                  </mc:Choice>
                  <mc:Fallback>
                    <p:oleObj name="Equation" r:id="rId23" imgW="1904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9" y="3532"/>
                            <a:ext cx="24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20"/>
              <p:cNvGraphicFramePr>
                <a:graphicFrameLocks noChangeAspect="1"/>
              </p:cNvGraphicFramePr>
              <p:nvPr/>
            </p:nvGraphicFramePr>
            <p:xfrm>
              <a:off x="3312" y="3024"/>
              <a:ext cx="992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00" name="Equation" r:id="rId25" imgW="850680" imgH="215640" progId="Equation.3">
                      <p:embed/>
                    </p:oleObj>
                  </mc:Choice>
                  <mc:Fallback>
                    <p:oleObj name="Equation" r:id="rId25" imgW="8506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3024"/>
                            <a:ext cx="992" cy="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Oval 21"/>
              <p:cNvSpPr>
                <a:spLocks noChangeArrowheads="1"/>
              </p:cNvSpPr>
              <p:nvPr/>
            </p:nvSpPr>
            <p:spPr bwMode="auto">
              <a:xfrm>
                <a:off x="2784" y="31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Oval 22"/>
              <p:cNvSpPr>
                <a:spLocks noChangeArrowheads="1"/>
              </p:cNvSpPr>
              <p:nvPr/>
            </p:nvSpPr>
            <p:spPr bwMode="auto">
              <a:xfrm>
                <a:off x="2544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3216" y="360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Oval 24"/>
              <p:cNvSpPr>
                <a:spLocks noChangeArrowheads="1"/>
              </p:cNvSpPr>
              <p:nvPr/>
            </p:nvSpPr>
            <p:spPr bwMode="auto">
              <a:xfrm>
                <a:off x="3264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" name="Object 25"/>
              <p:cNvGraphicFramePr>
                <a:graphicFrameLocks noChangeAspect="1"/>
              </p:cNvGraphicFramePr>
              <p:nvPr/>
            </p:nvGraphicFramePr>
            <p:xfrm>
              <a:off x="3168" y="2880"/>
              <a:ext cx="194" cy="1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01" name="Equation" r:id="rId27" imgW="139680" imgH="139680" progId="Equation.3">
                      <p:embed/>
                    </p:oleObj>
                  </mc:Choice>
                  <mc:Fallback>
                    <p:oleObj name="Equation" r:id="rId27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2880"/>
                            <a:ext cx="194" cy="1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26"/>
              <p:cNvGraphicFramePr>
                <a:graphicFrameLocks noChangeAspect="1"/>
              </p:cNvGraphicFramePr>
              <p:nvPr/>
            </p:nvGraphicFramePr>
            <p:xfrm>
              <a:off x="3408" y="2928"/>
              <a:ext cx="176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02" name="Equation" r:id="rId29" imgW="126720" imgH="75960" progId="Equation.3">
                      <p:embed/>
                    </p:oleObj>
                  </mc:Choice>
                  <mc:Fallback>
                    <p:oleObj name="Equation" r:id="rId29" imgW="126720" imgH="75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2928"/>
                            <a:ext cx="176" cy="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27"/>
              <p:cNvGraphicFramePr>
                <a:graphicFrameLocks noChangeAspect="1"/>
              </p:cNvGraphicFramePr>
              <p:nvPr/>
            </p:nvGraphicFramePr>
            <p:xfrm>
              <a:off x="2352" y="3456"/>
              <a:ext cx="24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03" name="Equation" r:id="rId31" imgW="164880" imgH="215640" progId="Equation.3">
                      <p:embed/>
                    </p:oleObj>
                  </mc:Choice>
                  <mc:Fallback>
                    <p:oleObj name="Equation" r:id="rId31" imgW="1648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3456"/>
                            <a:ext cx="24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" name="Object 28"/>
            <p:cNvGraphicFramePr>
              <a:graphicFrameLocks noChangeAspect="1"/>
            </p:cNvGraphicFramePr>
            <p:nvPr/>
          </p:nvGraphicFramePr>
          <p:xfrm>
            <a:off x="3744" y="2709"/>
            <a:ext cx="24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4" name="Equation" r:id="rId33" imgW="177480" imgH="164880" progId="Equation.3">
                    <p:embed/>
                  </p:oleObj>
                </mc:Choice>
                <mc:Fallback>
                  <p:oleObj name="Equation" r:id="rId33" imgW="1774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709"/>
                          <a:ext cx="248" cy="219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29"/>
            <p:cNvSpPr>
              <a:spLocks noChangeShapeType="1"/>
            </p:cNvSpPr>
            <p:nvPr/>
          </p:nvSpPr>
          <p:spPr bwMode="auto">
            <a:xfrm flipH="1" flipV="1">
              <a:off x="3312" y="288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3" name="Object 30"/>
            <p:cNvGraphicFramePr>
              <a:graphicFrameLocks noChangeAspect="1"/>
            </p:cNvGraphicFramePr>
            <p:nvPr/>
          </p:nvGraphicFramePr>
          <p:xfrm>
            <a:off x="3072" y="2688"/>
            <a:ext cx="26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5" name="Equation" r:id="rId35" imgW="177480" imgH="177480" progId="Equation.3">
                    <p:embed/>
                  </p:oleObj>
                </mc:Choice>
                <mc:Fallback>
                  <p:oleObj name="Equation" r:id="rId35" imgW="177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688"/>
                          <a:ext cx="26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45751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7580" y="2390225"/>
            <a:ext cx="7880844" cy="168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2400" b="0" dirty="0"/>
              <a:t>该式表示一个通过加权空间原点的平面，比如同样令</a:t>
            </a:r>
            <a:r>
              <a:rPr lang="en-US" altLang="zh-CN" sz="2400" b="0" i="1" dirty="0"/>
              <a:t>g</a:t>
            </a:r>
            <a:r>
              <a:rPr lang="en-US" altLang="zh-CN" sz="2400" b="0" i="1" baseline="-25000" dirty="0"/>
              <a:t> </a:t>
            </a:r>
            <a:r>
              <a:rPr lang="en-US" altLang="zh-CN" sz="2400" b="0" dirty="0"/>
              <a:t>(</a:t>
            </a:r>
            <a:r>
              <a:rPr lang="en-US" altLang="zh-CN" sz="2400" b="0" i="1" dirty="0"/>
              <a:t>x</a:t>
            </a:r>
            <a:r>
              <a:rPr lang="en-US" altLang="zh-CN" sz="2400" b="0" i="1" baseline="-25000" dirty="0"/>
              <a:t>2</a:t>
            </a:r>
            <a:r>
              <a:rPr lang="en-US" altLang="zh-CN" sz="2400" b="0" dirty="0"/>
              <a:t>) =</a:t>
            </a:r>
            <a:r>
              <a:rPr lang="en-US" altLang="zh-CN" sz="2400" b="0" i="1" dirty="0"/>
              <a:t>g</a:t>
            </a:r>
            <a:r>
              <a:rPr lang="en-US" altLang="zh-CN" sz="2400" b="0" i="1" baseline="-25000" dirty="0"/>
              <a:t> </a:t>
            </a:r>
            <a:r>
              <a:rPr lang="en-US" altLang="zh-CN" sz="2400" b="0" dirty="0"/>
              <a:t>(</a:t>
            </a:r>
            <a:r>
              <a:rPr lang="en-US" altLang="zh-CN" sz="2400" b="0" i="1" dirty="0"/>
              <a:t>x</a:t>
            </a:r>
            <a:r>
              <a:rPr lang="en-US" altLang="zh-CN" sz="2400" b="0" i="1" baseline="-25000" dirty="0"/>
              <a:t>3</a:t>
            </a:r>
            <a:r>
              <a:rPr lang="en-US" altLang="zh-CN" sz="2400" b="0" dirty="0"/>
              <a:t>) =</a:t>
            </a:r>
            <a:r>
              <a:rPr lang="en-US" altLang="zh-CN" sz="2400" b="0" i="1" dirty="0"/>
              <a:t>g</a:t>
            </a:r>
            <a:r>
              <a:rPr lang="en-US" altLang="zh-CN" sz="2400" b="0" i="1" baseline="-25000" dirty="0"/>
              <a:t> </a:t>
            </a:r>
            <a:r>
              <a:rPr lang="en-US" altLang="zh-CN" sz="2400" b="0" dirty="0"/>
              <a:t>(</a:t>
            </a:r>
            <a:r>
              <a:rPr lang="en-US" altLang="zh-CN" sz="2400" b="0" i="1" dirty="0"/>
              <a:t>x</a:t>
            </a:r>
            <a:r>
              <a:rPr lang="en-US" altLang="zh-CN" sz="2400" b="0" i="1" baseline="-25000" dirty="0"/>
              <a:t>4</a:t>
            </a:r>
            <a:r>
              <a:rPr lang="en-US" altLang="zh-CN" sz="2400" b="0" dirty="0"/>
              <a:t>)=0</a:t>
            </a:r>
            <a:r>
              <a:rPr lang="zh-CN" altLang="en-US" sz="2400" b="0" dirty="0"/>
              <a:t>，可分别作出通过加权空间原点的其他平面。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9750" y="404813"/>
            <a:ext cx="8229600" cy="175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400" b="0" dirty="0">
                <a:latin typeface="Arial" pitchFamily="34" charset="0"/>
              </a:rPr>
              <a:t>加权空间构造为：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400" b="0" dirty="0">
                <a:latin typeface="Arial" pitchFamily="34" charset="0"/>
              </a:rPr>
              <a:t>设                            是加权空间分界面上的一点，代入上式得：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157001"/>
              </p:ext>
            </p:extLst>
          </p:nvPr>
        </p:nvGraphicFramePr>
        <p:xfrm>
          <a:off x="1246808" y="1700808"/>
          <a:ext cx="64023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3" name="Equation" r:id="rId3" imgW="3225600" imgH="228600" progId="Equation.3">
                  <p:embed/>
                </p:oleObj>
              </mc:Choice>
              <mc:Fallback>
                <p:oleObj name="Equation" r:id="rId3" imgW="322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808" y="1700808"/>
                        <a:ext cx="64023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081600"/>
              </p:ext>
            </p:extLst>
          </p:nvPr>
        </p:nvGraphicFramePr>
        <p:xfrm>
          <a:off x="1259632" y="1149375"/>
          <a:ext cx="20494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4" name="Equation" r:id="rId5" imgW="876240" imgH="228600" progId="Equation.3">
                  <p:embed/>
                </p:oleObj>
              </mc:Choice>
              <mc:Fallback>
                <p:oleObj name="Equation" r:id="rId5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149375"/>
                        <a:ext cx="20494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228511"/>
              </p:ext>
            </p:extLst>
          </p:nvPr>
        </p:nvGraphicFramePr>
        <p:xfrm>
          <a:off x="4366569" y="5111027"/>
          <a:ext cx="3918736" cy="982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5" name="Equation" r:id="rId7" imgW="1574640" imgH="482400" progId="Equation.3">
                  <p:embed/>
                </p:oleObj>
              </mc:Choice>
              <mc:Fallback>
                <p:oleObj name="Equation" r:id="rId7" imgW="15746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6569" y="5111027"/>
                        <a:ext cx="3918736" cy="982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973808"/>
              </p:ext>
            </p:extLst>
          </p:nvPr>
        </p:nvGraphicFramePr>
        <p:xfrm>
          <a:off x="4417369" y="4072802"/>
          <a:ext cx="3836019" cy="982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6" name="Equation" r:id="rId9" imgW="1562040" imgH="482400" progId="Equation.3">
                  <p:embed/>
                </p:oleObj>
              </mc:Choice>
              <mc:Fallback>
                <p:oleObj name="Equation" r:id="rId9" imgW="1562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7369" y="4072802"/>
                        <a:ext cx="3836019" cy="982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903897"/>
              </p:ext>
            </p:extLst>
          </p:nvPr>
        </p:nvGraphicFramePr>
        <p:xfrm>
          <a:off x="835968" y="4148313"/>
          <a:ext cx="2276453" cy="930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7" name="Equation" r:id="rId11" imgW="927000" imgH="457200" progId="Equation.3">
                  <p:embed/>
                </p:oleObj>
              </mc:Choice>
              <mc:Fallback>
                <p:oleObj name="Equation" r:id="rId11" imgW="927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968" y="4148313"/>
                        <a:ext cx="2276453" cy="930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029490"/>
              </p:ext>
            </p:extLst>
          </p:nvPr>
        </p:nvGraphicFramePr>
        <p:xfrm>
          <a:off x="683568" y="5151277"/>
          <a:ext cx="3088115" cy="1158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8" name="Equation" r:id="rId13" imgW="1257120" imgH="660240" progId="Equation.DSMT4">
                  <p:embed/>
                </p:oleObj>
              </mc:Choice>
              <mc:Fallback>
                <p:oleObj name="Equation" r:id="rId13" imgW="12571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151277"/>
                        <a:ext cx="3088115" cy="1158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626090"/>
              </p:ext>
            </p:extLst>
          </p:nvPr>
        </p:nvGraphicFramePr>
        <p:xfrm>
          <a:off x="3347865" y="443011"/>
          <a:ext cx="3384375" cy="52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9" name="Equation" r:id="rId15" imgW="1434960" imgH="228600" progId="Equation.3">
                  <p:embed/>
                </p:oleObj>
              </mc:Choice>
              <mc:Fallback>
                <p:oleObj name="Equation" r:id="rId15" imgW="1434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5" y="443011"/>
                        <a:ext cx="3384375" cy="529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698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3212976"/>
            <a:ext cx="8255000" cy="238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2400" b="0" dirty="0"/>
              <a:t>这是一个不等式方程组，它的解                               处于由</a:t>
            </a:r>
            <a:r>
              <a:rPr lang="en-US" altLang="zh-CN" sz="2400" b="0" dirty="0">
                <a:latin typeface="宋体" pitchFamily="2" charset="-122"/>
              </a:rPr>
              <a:t>ω</a:t>
            </a:r>
            <a:r>
              <a:rPr lang="en-US" altLang="zh-CN" sz="2400" b="0" baseline="-25000" dirty="0">
                <a:latin typeface="宋体" pitchFamily="2" charset="-122"/>
              </a:rPr>
              <a:t>1</a:t>
            </a:r>
            <a:r>
              <a:rPr lang="zh-CN" altLang="en-US" sz="2400" b="0" dirty="0"/>
              <a:t>类所有模式决定的平面的正边和由</a:t>
            </a:r>
            <a:r>
              <a:rPr lang="en-US" altLang="zh-CN" sz="2400" b="0" dirty="0">
                <a:latin typeface="宋体" pitchFamily="2" charset="-122"/>
              </a:rPr>
              <a:t>ω</a:t>
            </a:r>
            <a:r>
              <a:rPr lang="en-US" altLang="zh-CN" sz="2400" b="0" baseline="-25000" dirty="0">
                <a:latin typeface="宋体" pitchFamily="2" charset="-122"/>
              </a:rPr>
              <a:t>2</a:t>
            </a:r>
            <a:r>
              <a:rPr lang="zh-CN" altLang="en-US" sz="2400" b="0" dirty="0"/>
              <a:t>类所有模式决定的平面的负边，它的解区即为</a:t>
            </a:r>
            <a:r>
              <a:rPr lang="zh-CN" altLang="en-US" sz="2400" b="0" dirty="0">
                <a:solidFill>
                  <a:srgbClr val="0070C0"/>
                </a:solidFill>
              </a:rPr>
              <a:t>凸多面锥</a:t>
            </a:r>
            <a:r>
              <a:rPr lang="zh-CN" altLang="en-US" sz="2400" b="0" dirty="0"/>
              <a:t>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2400" b="0" dirty="0"/>
              <a:t>加权空间的性质：</a:t>
            </a:r>
            <a:r>
              <a:rPr lang="zh-CN" altLang="en-US" sz="2400" b="0" dirty="0">
                <a:solidFill>
                  <a:srgbClr val="0070C0"/>
                </a:solidFill>
              </a:rPr>
              <a:t>加权空间的所有分界面都通过坐标原点。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171138"/>
              </p:ext>
            </p:extLst>
          </p:nvPr>
        </p:nvGraphicFramePr>
        <p:xfrm>
          <a:off x="4644008" y="3356992"/>
          <a:ext cx="2622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Equation" r:id="rId3" imgW="1079032" imgH="241195" progId="Equation.3">
                  <p:embed/>
                </p:oleObj>
              </mc:Choice>
              <mc:Fallback>
                <p:oleObj name="Equation" r:id="rId3" imgW="1079032" imgH="24119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356992"/>
                        <a:ext cx="2622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309372"/>
              </p:ext>
            </p:extLst>
          </p:nvPr>
        </p:nvGraphicFramePr>
        <p:xfrm>
          <a:off x="4222552" y="2087885"/>
          <a:ext cx="39179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Equation" r:id="rId5" imgW="1574800" imgH="482600" progId="Equation.3">
                  <p:embed/>
                </p:oleObj>
              </mc:Choice>
              <mc:Fallback>
                <p:oleObj name="Equation" r:id="rId5" imgW="15748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552" y="2087885"/>
                        <a:ext cx="39179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951402"/>
              </p:ext>
            </p:extLst>
          </p:nvPr>
        </p:nvGraphicFramePr>
        <p:xfrm>
          <a:off x="4273352" y="1049660"/>
          <a:ext cx="3835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Equation" r:id="rId7" imgW="1562100" imgH="482600" progId="Equation.3">
                  <p:embed/>
                </p:oleObj>
              </mc:Choice>
              <mc:Fallback>
                <p:oleObj name="Equation" r:id="rId7" imgW="15621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352" y="1049660"/>
                        <a:ext cx="38354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920854"/>
              </p:ext>
            </p:extLst>
          </p:nvPr>
        </p:nvGraphicFramePr>
        <p:xfrm>
          <a:off x="691952" y="1124273"/>
          <a:ext cx="22764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Equation" r:id="rId9" imgW="927100" imgH="457200" progId="Equation.3">
                  <p:embed/>
                </p:oleObj>
              </mc:Choice>
              <mc:Fallback>
                <p:oleObj name="Equation" r:id="rId9" imgW="9271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52" y="1124273"/>
                        <a:ext cx="227647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880270"/>
              </p:ext>
            </p:extLst>
          </p:nvPr>
        </p:nvGraphicFramePr>
        <p:xfrm>
          <a:off x="539552" y="1868810"/>
          <a:ext cx="3087687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Equation" r:id="rId11" imgW="1257300" imgH="660400" progId="Equation.DSMT4">
                  <p:embed/>
                </p:oleObj>
              </mc:Choice>
              <mc:Fallback>
                <p:oleObj name="Equation" r:id="rId11" imgW="1257300" imgH="660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868810"/>
                        <a:ext cx="3087687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358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602" y="476845"/>
            <a:ext cx="813683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Arial" pitchFamily="34" charset="0"/>
              </a:rPr>
              <a:t>用判别函数进行模式分类，取决两个因素：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Arial" pitchFamily="34" charset="0"/>
              </a:rPr>
              <a:t>判别函数的几何性质：</a:t>
            </a:r>
            <a:r>
              <a:rPr lang="zh-CN" altLang="en-US" sz="2800" b="0" dirty="0">
                <a:latin typeface="Arial" pitchFamily="34" charset="0"/>
              </a:rPr>
              <a:t>线性与非线性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Arial" pitchFamily="34" charset="0"/>
              </a:rPr>
              <a:t>判别函数的参数确定：</a:t>
            </a:r>
            <a:r>
              <a:rPr lang="zh-CN" altLang="en-US" sz="2800" b="0" dirty="0">
                <a:latin typeface="Arial" pitchFamily="34" charset="0"/>
              </a:rPr>
              <a:t>判别函数形式</a:t>
            </a:r>
            <a:r>
              <a:rPr lang="en-US" altLang="zh-CN" sz="2800" b="0" dirty="0">
                <a:latin typeface="Arial" pitchFamily="34" charset="0"/>
              </a:rPr>
              <a:t>+</a:t>
            </a:r>
            <a:r>
              <a:rPr lang="zh-CN" altLang="en-US" sz="2800" b="0" dirty="0" smtClean="0">
                <a:latin typeface="Arial" pitchFamily="34" charset="0"/>
              </a:rPr>
              <a:t>参数</a:t>
            </a:r>
            <a:endParaRPr lang="en-US" altLang="zh-CN" sz="2800" b="0" dirty="0" smtClean="0">
              <a:latin typeface="Arial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v"/>
            </a:pPr>
            <a:endParaRPr lang="zh-CN" altLang="en-US" sz="2800" b="0" dirty="0">
              <a:latin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Arial" pitchFamily="34" charset="0"/>
              </a:rPr>
              <a:t>判别函数包含两类：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Arial" pitchFamily="34" charset="0"/>
              </a:rPr>
              <a:t>一类是线性判别函数：</a:t>
            </a:r>
          </a:p>
          <a:p>
            <a:pPr marL="1143000" lvl="2" indent="-228600">
              <a:lnSpc>
                <a:spcPct val="90000"/>
              </a:lnSpc>
              <a:spcBef>
                <a:spcPct val="50000"/>
              </a:spcBef>
              <a:buClr>
                <a:srgbClr val="FF5050"/>
              </a:buClr>
              <a:buFont typeface="Wingdings" pitchFamily="2" charset="2"/>
              <a:buChar char="Ø"/>
            </a:pPr>
            <a:r>
              <a:rPr lang="zh-CN" altLang="en-US" b="0" dirty="0">
                <a:solidFill>
                  <a:srgbClr val="FF0000"/>
                </a:solidFill>
                <a:latin typeface="Arial" pitchFamily="34" charset="0"/>
              </a:rPr>
              <a:t>线性判别函数：</a:t>
            </a:r>
            <a:r>
              <a:rPr lang="zh-CN" altLang="en-US" b="0" dirty="0">
                <a:latin typeface="Arial" pitchFamily="34" charset="0"/>
              </a:rPr>
              <a:t>线性判别函数是统计模式识别的基本方法之一，简单且容易实现</a:t>
            </a:r>
          </a:p>
          <a:p>
            <a:pPr marL="1143000" lvl="2" indent="-228600">
              <a:lnSpc>
                <a:spcPct val="90000"/>
              </a:lnSpc>
              <a:spcBef>
                <a:spcPct val="50000"/>
              </a:spcBef>
              <a:buClr>
                <a:srgbClr val="FF5050"/>
              </a:buClr>
              <a:buFont typeface="Wingdings" pitchFamily="2" charset="2"/>
              <a:buChar char="Ø"/>
            </a:pPr>
            <a:r>
              <a:rPr lang="zh-CN" altLang="en-US" b="0" dirty="0">
                <a:latin typeface="Arial" pitchFamily="34" charset="0"/>
              </a:rPr>
              <a:t>广义线性判别函数</a:t>
            </a:r>
          </a:p>
          <a:p>
            <a:pPr marL="1143000" lvl="2" indent="-228600">
              <a:lnSpc>
                <a:spcPct val="90000"/>
              </a:lnSpc>
              <a:spcBef>
                <a:spcPct val="50000"/>
              </a:spcBef>
              <a:buClr>
                <a:srgbClr val="FF5050"/>
              </a:buClr>
              <a:buFont typeface="Wingdings" pitchFamily="2" charset="2"/>
              <a:buNone/>
            </a:pPr>
            <a:r>
              <a:rPr lang="zh-CN" altLang="en-US" b="0" dirty="0">
                <a:latin typeface="Arial" pitchFamily="34" charset="0"/>
              </a:rPr>
              <a:t>   所谓广义线性判别函数就是把非线性判别函数映射到另外一个空间（高维）变成线性判别函数</a:t>
            </a:r>
          </a:p>
          <a:p>
            <a:pPr marL="1143000" lvl="2" indent="-228600">
              <a:lnSpc>
                <a:spcPct val="90000"/>
              </a:lnSpc>
              <a:spcBef>
                <a:spcPct val="50000"/>
              </a:spcBef>
              <a:buClr>
                <a:srgbClr val="FF5050"/>
              </a:buClr>
              <a:buFont typeface="Wingdings" pitchFamily="2" charset="2"/>
              <a:buChar char="Ø"/>
            </a:pPr>
            <a:r>
              <a:rPr lang="zh-CN" altLang="en-US" b="0" dirty="0">
                <a:latin typeface="Arial" pitchFamily="34" charset="0"/>
              </a:rPr>
              <a:t>分段线性判别函数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Arial" pitchFamily="34" charset="0"/>
              </a:rPr>
              <a:t>另一类是非线性判别函数</a:t>
            </a:r>
            <a:endParaRPr lang="zh-CN" altLang="en-US" b="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51520" y="836712"/>
            <a:ext cx="8001000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2400" dirty="0" smtClean="0">
                <a:latin typeface="+mn-ea"/>
              </a:rPr>
              <a:t>在三维空间里，令</a:t>
            </a:r>
            <a:r>
              <a:rPr lang="en-US" altLang="zh-CN" sz="2400" i="1" dirty="0" smtClean="0">
                <a:latin typeface="+mn-ea"/>
              </a:rPr>
              <a:t>w</a:t>
            </a:r>
            <a:r>
              <a:rPr lang="en-US" altLang="zh-CN" sz="2400" i="1" baseline="-25000" dirty="0" smtClean="0">
                <a:latin typeface="+mn-ea"/>
              </a:rPr>
              <a:t>3</a:t>
            </a:r>
            <a:r>
              <a:rPr lang="en-US" altLang="zh-CN" sz="2400" dirty="0" smtClean="0">
                <a:latin typeface="+mn-ea"/>
              </a:rPr>
              <a:t>  = 0</a:t>
            </a:r>
            <a:r>
              <a:rPr lang="zh-CN" altLang="en-US" sz="2400" dirty="0" smtClean="0">
                <a:latin typeface="+mn-ea"/>
              </a:rPr>
              <a:t>，则为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二维权空间</a:t>
            </a:r>
            <a:r>
              <a:rPr lang="zh-CN" altLang="en-US" sz="2400" dirty="0" smtClean="0">
                <a:latin typeface="+mn-ea"/>
              </a:rPr>
              <a:t>。如图：</a:t>
            </a:r>
          </a:p>
          <a:p>
            <a:pPr marL="609600" indent="-609600"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2400" dirty="0" smtClean="0">
                <a:latin typeface="+mn-ea"/>
              </a:rPr>
              <a:t>给定一个模式</a:t>
            </a:r>
            <a:r>
              <a:rPr lang="en-US" altLang="zh-CN" sz="2400" i="1" dirty="0" smtClean="0">
                <a:latin typeface="+mn-ea"/>
              </a:rPr>
              <a:t>X</a:t>
            </a:r>
            <a:r>
              <a:rPr lang="zh-CN" altLang="en-US" sz="2400" dirty="0" smtClean="0">
                <a:latin typeface="+mn-ea"/>
              </a:rPr>
              <a:t>，就决定一条直线：</a:t>
            </a:r>
          </a:p>
          <a:p>
            <a:pPr marL="609600" indent="-609600"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2400" dirty="0" smtClean="0">
                <a:latin typeface="+mn-ea"/>
              </a:rPr>
              <a:t>即分界面</a:t>
            </a:r>
            <a:r>
              <a:rPr lang="en-US" altLang="zh-CN" sz="2400" dirty="0" smtClean="0">
                <a:latin typeface="+mn-ea"/>
              </a:rPr>
              <a:t>H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W</a:t>
            </a:r>
            <a:r>
              <a:rPr lang="zh-CN" altLang="en-US" sz="2400" dirty="0" smtClean="0">
                <a:latin typeface="+mn-ea"/>
              </a:rPr>
              <a:t>与</a:t>
            </a:r>
            <a:r>
              <a:rPr lang="en-US" altLang="zh-CN" sz="2400" dirty="0" smtClean="0">
                <a:latin typeface="+mn-ea"/>
              </a:rPr>
              <a:t>H</a:t>
            </a:r>
            <a:r>
              <a:rPr lang="zh-CN" altLang="en-US" sz="2400" dirty="0" smtClean="0">
                <a:latin typeface="+mn-ea"/>
              </a:rPr>
              <a:t>正交，</a:t>
            </a:r>
            <a:r>
              <a:rPr lang="en-US" altLang="zh-CN" sz="2400" dirty="0" smtClean="0">
                <a:latin typeface="+mn-ea"/>
              </a:rPr>
              <a:t>W</a:t>
            </a:r>
            <a:r>
              <a:rPr lang="zh-CN" altLang="en-US" sz="2400" dirty="0" smtClean="0">
                <a:latin typeface="+mn-ea"/>
              </a:rPr>
              <a:t>称为解向量。</a:t>
            </a:r>
          </a:p>
          <a:p>
            <a:pPr marL="609600" indent="-609600"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2400" dirty="0" smtClean="0">
                <a:latin typeface="+mn-ea"/>
              </a:rPr>
              <a:t>解向量的变动范围称为解区。</a:t>
            </a:r>
          </a:p>
          <a:p>
            <a:pPr marL="609600" indent="-609600"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2400" dirty="0" smtClean="0">
                <a:latin typeface="+mn-ea"/>
              </a:rPr>
              <a:t>因</a:t>
            </a:r>
            <a:r>
              <a:rPr lang="en-US" altLang="zh-CN" sz="2400" i="1" dirty="0" smtClean="0">
                <a:latin typeface="+mn-ea"/>
              </a:rPr>
              <a:t>x</a:t>
            </a:r>
            <a:r>
              <a:rPr lang="en-US" altLang="zh-CN" sz="2400" baseline="-25000" dirty="0" smtClean="0">
                <a:latin typeface="+mn-ea"/>
              </a:rPr>
              <a:t>1</a:t>
            </a:r>
            <a:r>
              <a:rPr lang="en-US" altLang="zh-CN" sz="2400" dirty="0" smtClean="0">
                <a:latin typeface="+mn-ea"/>
              </a:rPr>
              <a:t>,</a:t>
            </a:r>
            <a:r>
              <a:rPr lang="en-US" altLang="zh-CN" sz="2400" i="1" dirty="0" smtClean="0">
                <a:latin typeface="+mn-ea"/>
              </a:rPr>
              <a:t>x</a:t>
            </a:r>
            <a:r>
              <a:rPr lang="en-US" altLang="zh-CN" sz="2400" baseline="-25000" dirty="0" smtClean="0">
                <a:latin typeface="+mn-ea"/>
              </a:rPr>
              <a:t>2</a:t>
            </a:r>
            <a:r>
              <a:rPr lang="en-US" altLang="zh-CN" sz="2400" dirty="0" smtClean="0">
                <a:latin typeface="+mn-ea"/>
              </a:rPr>
              <a:t>∈</a:t>
            </a:r>
            <a:r>
              <a:rPr lang="en-US" altLang="zh-CN" sz="2400" dirty="0" smtClean="0">
                <a:latin typeface="+mn-ea"/>
                <a:cs typeface="Times New Roman" pitchFamily="18" charset="0"/>
              </a:rPr>
              <a:t>ω</a:t>
            </a:r>
            <a:r>
              <a:rPr lang="en-US" altLang="zh-CN" sz="2400" baseline="-25000" dirty="0" smtClean="0">
                <a:latin typeface="+mn-ea"/>
                <a:cs typeface="Arial Unicode MS" pitchFamily="34" charset="-122"/>
              </a:rPr>
              <a:t>1</a:t>
            </a:r>
            <a:r>
              <a:rPr lang="zh-CN" altLang="en-US" sz="2400" baseline="-25000" dirty="0" smtClean="0">
                <a:latin typeface="+mn-ea"/>
                <a:cs typeface="Arial Unicode MS" pitchFamily="34" charset="-122"/>
              </a:rPr>
              <a:t>， </a:t>
            </a:r>
            <a:r>
              <a:rPr lang="en-US" altLang="zh-CN" sz="2400" i="1" dirty="0" smtClean="0">
                <a:latin typeface="+mn-ea"/>
              </a:rPr>
              <a:t>x</a:t>
            </a:r>
            <a:r>
              <a:rPr lang="en-US" altLang="zh-CN" sz="2400" baseline="-25000" dirty="0" smtClean="0">
                <a:latin typeface="+mn-ea"/>
              </a:rPr>
              <a:t>3</a:t>
            </a:r>
            <a:r>
              <a:rPr lang="en-US" altLang="zh-CN" sz="2400" dirty="0" smtClean="0">
                <a:latin typeface="+mn-ea"/>
              </a:rPr>
              <a:t>,</a:t>
            </a:r>
            <a:r>
              <a:rPr lang="en-US" altLang="zh-CN" sz="2400" i="1" dirty="0" smtClean="0">
                <a:latin typeface="+mn-ea"/>
              </a:rPr>
              <a:t>x</a:t>
            </a:r>
            <a:r>
              <a:rPr lang="en-US" altLang="zh-CN" sz="2400" baseline="-25000" dirty="0" smtClean="0">
                <a:latin typeface="+mn-ea"/>
              </a:rPr>
              <a:t>4</a:t>
            </a:r>
            <a:r>
              <a:rPr lang="en-US" altLang="zh-CN" sz="2400" dirty="0" smtClean="0">
                <a:latin typeface="+mn-ea"/>
              </a:rPr>
              <a:t>∈</a:t>
            </a:r>
            <a:r>
              <a:rPr lang="en-US" altLang="zh-CN" sz="2400" dirty="0" smtClean="0">
                <a:latin typeface="+mn-ea"/>
                <a:cs typeface="Times New Roman" pitchFamily="18" charset="0"/>
              </a:rPr>
              <a:t>ω</a:t>
            </a:r>
            <a:r>
              <a:rPr lang="en-US" altLang="zh-CN" sz="2400" baseline="-25000" dirty="0" smtClean="0">
                <a:latin typeface="+mn-ea"/>
                <a:cs typeface="Arial Unicode MS" pitchFamily="34" charset="-122"/>
              </a:rPr>
              <a:t>2</a:t>
            </a:r>
            <a:r>
              <a:rPr lang="zh-CN" altLang="en-US" sz="2400" dirty="0" smtClean="0">
                <a:latin typeface="+mn-ea"/>
                <a:cs typeface="Arial Unicode MS" pitchFamily="34" charset="-122"/>
              </a:rPr>
              <a:t>由图可见</a:t>
            </a:r>
            <a:r>
              <a:rPr lang="en-US" altLang="zh-CN" sz="2400" i="1" dirty="0" smtClean="0">
                <a:latin typeface="+mn-ea"/>
              </a:rPr>
              <a:t>x</a:t>
            </a:r>
            <a:r>
              <a:rPr lang="en-US" altLang="zh-CN" sz="2400" baseline="-25000" dirty="0" smtClean="0">
                <a:latin typeface="+mn-ea"/>
              </a:rPr>
              <a:t>1</a:t>
            </a:r>
            <a:r>
              <a:rPr lang="en-US" altLang="zh-CN" sz="2400" dirty="0" smtClean="0">
                <a:latin typeface="+mn-ea"/>
              </a:rPr>
              <a:t>,</a:t>
            </a:r>
            <a:r>
              <a:rPr lang="en-US" altLang="zh-CN" sz="2400" i="1" dirty="0" smtClean="0">
                <a:latin typeface="+mn-ea"/>
              </a:rPr>
              <a:t>x</a:t>
            </a:r>
            <a:r>
              <a:rPr lang="en-US" altLang="zh-CN" sz="2400" baseline="-25000" dirty="0" smtClean="0">
                <a:latin typeface="+mn-ea"/>
              </a:rPr>
              <a:t>3  </a:t>
            </a:r>
            <a:r>
              <a:rPr lang="zh-CN" altLang="en-US" sz="2400" dirty="0" smtClean="0">
                <a:latin typeface="+mn-ea"/>
                <a:cs typeface="Arial Unicode MS" pitchFamily="34" charset="-122"/>
              </a:rPr>
              <a:t>离得最近，所以</a:t>
            </a:r>
            <a:r>
              <a:rPr lang="zh-CN" altLang="en-US" sz="2400" dirty="0" smtClean="0">
                <a:latin typeface="+mn-ea"/>
              </a:rPr>
              <a:t>分界面</a:t>
            </a:r>
            <a:r>
              <a:rPr lang="en-US" altLang="zh-CN" sz="2400" dirty="0" smtClean="0">
                <a:latin typeface="+mn-ea"/>
              </a:rPr>
              <a:t>H</a:t>
            </a:r>
            <a:r>
              <a:rPr lang="zh-CN" altLang="en-US" sz="2400" dirty="0" smtClean="0">
                <a:latin typeface="+mn-ea"/>
              </a:rPr>
              <a:t>可以是</a:t>
            </a:r>
            <a:r>
              <a:rPr lang="en-US" altLang="zh-CN" sz="2400" i="1" dirty="0" smtClean="0">
                <a:latin typeface="+mn-ea"/>
              </a:rPr>
              <a:t>x</a:t>
            </a:r>
            <a:r>
              <a:rPr lang="en-US" altLang="zh-CN" sz="2400" baseline="-25000" dirty="0" smtClean="0">
                <a:latin typeface="+mn-ea"/>
              </a:rPr>
              <a:t>1</a:t>
            </a:r>
            <a:r>
              <a:rPr lang="en-US" altLang="zh-CN" sz="2400" dirty="0" smtClean="0">
                <a:latin typeface="+mn-ea"/>
              </a:rPr>
              <a:t>,</a:t>
            </a:r>
            <a:r>
              <a:rPr lang="en-US" altLang="zh-CN" sz="2400" i="1" dirty="0" smtClean="0">
                <a:latin typeface="+mn-ea"/>
              </a:rPr>
              <a:t>x</a:t>
            </a:r>
            <a:r>
              <a:rPr lang="en-US" altLang="zh-CN" sz="2400" baseline="-250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之间的任一直线，由垂直于这些直线的</a:t>
            </a:r>
            <a:r>
              <a:rPr lang="en-US" altLang="zh-CN" sz="2400" dirty="0" smtClean="0">
                <a:latin typeface="+mn-ea"/>
              </a:rPr>
              <a:t>W</a:t>
            </a:r>
            <a:r>
              <a:rPr lang="zh-CN" altLang="en-US" sz="2400" dirty="0" smtClean="0">
                <a:latin typeface="+mn-ea"/>
              </a:rPr>
              <a:t>就构成解区，解区为一扇形平面，即阴影区域。</a:t>
            </a:r>
          </a:p>
          <a:p>
            <a:pPr marL="609600" indent="-609600"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2400" dirty="0" smtClean="0">
                <a:latin typeface="+mn-ea"/>
              </a:rPr>
              <a:t>如右图</a:t>
            </a:r>
            <a:r>
              <a:rPr lang="en-US" altLang="zh-CN" sz="2400" dirty="0" smtClean="0">
                <a:latin typeface="+mn-ea"/>
              </a:rPr>
              <a:t>: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zh-CN" sz="24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8609" y="260350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FF5050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latin typeface="Arial" pitchFamily="34" charset="0"/>
              </a:rPr>
              <a:t>二、解向量和解区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914604"/>
              </p:ext>
            </p:extLst>
          </p:nvPr>
        </p:nvGraphicFramePr>
        <p:xfrm>
          <a:off x="5580112" y="1293813"/>
          <a:ext cx="20669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2" name="Equation" r:id="rId3" imgW="1041120" imgH="228600" progId="Equation.3">
                  <p:embed/>
                </p:oleObj>
              </mc:Choice>
              <mc:Fallback>
                <p:oleObj name="Equation" r:id="rId3" imgW="1041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293813"/>
                        <a:ext cx="20669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932113" y="3921968"/>
            <a:ext cx="4016375" cy="2819400"/>
            <a:chOff x="3072" y="2448"/>
            <a:chExt cx="2530" cy="1776"/>
          </a:xfrm>
        </p:grpSpPr>
        <p:sp>
          <p:nvSpPr>
            <p:cNvPr id="8" name="Freeform 6" descr="80%"/>
            <p:cNvSpPr>
              <a:spLocks/>
            </p:cNvSpPr>
            <p:nvPr/>
          </p:nvSpPr>
          <p:spPr bwMode="auto">
            <a:xfrm>
              <a:off x="3744" y="2688"/>
              <a:ext cx="816" cy="568"/>
            </a:xfrm>
            <a:custGeom>
              <a:avLst/>
              <a:gdLst>
                <a:gd name="T0" fmla="*/ 0 w 816"/>
                <a:gd name="T1" fmla="*/ 672 h 672"/>
                <a:gd name="T2" fmla="*/ 816 w 816"/>
                <a:gd name="T3" fmla="*/ 264 h 672"/>
                <a:gd name="T4" fmla="*/ 480 w 816"/>
                <a:gd name="T5" fmla="*/ 0 h 672"/>
                <a:gd name="T6" fmla="*/ 0 w 816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672"/>
                <a:gd name="T14" fmla="*/ 816 w 816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672">
                  <a:moveTo>
                    <a:pt x="0" y="672"/>
                  </a:moveTo>
                  <a:lnTo>
                    <a:pt x="816" y="264"/>
                  </a:lnTo>
                  <a:lnTo>
                    <a:pt x="480" y="0"/>
                  </a:lnTo>
                  <a:lnTo>
                    <a:pt x="0" y="672"/>
                  </a:lnTo>
                  <a:close/>
                </a:path>
              </a:pathLst>
            </a:custGeom>
            <a:pattFill prst="pct80">
              <a:fgClr>
                <a:srgbClr val="FF505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319" y="3257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3751" y="2549"/>
              <a:ext cx="0" cy="1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1" name="Object 9"/>
            <p:cNvGraphicFramePr>
              <a:graphicFrameLocks noChangeAspect="1"/>
            </p:cNvGraphicFramePr>
            <p:nvPr/>
          </p:nvGraphicFramePr>
          <p:xfrm>
            <a:off x="4615" y="3155"/>
            <a:ext cx="25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3" name="Equation" r:id="rId5" imgW="177480" imgH="215640" progId="Equation.3">
                    <p:embed/>
                  </p:oleObj>
                </mc:Choice>
                <mc:Fallback>
                  <p:oleObj name="Equation" r:id="rId5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5" y="3155"/>
                          <a:ext cx="25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0"/>
            <p:cNvGraphicFramePr>
              <a:graphicFrameLocks noChangeAspect="1"/>
            </p:cNvGraphicFramePr>
            <p:nvPr/>
          </p:nvGraphicFramePr>
          <p:xfrm>
            <a:off x="3792" y="2448"/>
            <a:ext cx="27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4" name="Equation" r:id="rId7" imgW="190440" imgH="215640" progId="Equation.3">
                    <p:embed/>
                  </p:oleObj>
                </mc:Choice>
                <mc:Fallback>
                  <p:oleObj name="Equation" r:id="rId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48"/>
                          <a:ext cx="270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751" y="3257"/>
              <a:ext cx="432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751" y="3257"/>
              <a:ext cx="336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751" y="3257"/>
              <a:ext cx="192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751" y="3155"/>
              <a:ext cx="576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" name="Object 15"/>
            <p:cNvGraphicFramePr>
              <a:graphicFrameLocks noChangeAspect="1"/>
            </p:cNvGraphicFramePr>
            <p:nvPr/>
          </p:nvGraphicFramePr>
          <p:xfrm>
            <a:off x="4237" y="3463"/>
            <a:ext cx="3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5" name="Equation" r:id="rId9" imgW="152280" imgH="215640" progId="Equation.3">
                    <p:embed/>
                  </p:oleObj>
                </mc:Choice>
                <mc:Fallback>
                  <p:oleObj name="Equation" r:id="rId9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7" y="3463"/>
                          <a:ext cx="3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6"/>
            <p:cNvGraphicFramePr>
              <a:graphicFrameLocks noChangeAspect="1"/>
            </p:cNvGraphicFramePr>
            <p:nvPr/>
          </p:nvGraphicFramePr>
          <p:xfrm>
            <a:off x="3696" y="3707"/>
            <a:ext cx="28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6" name="Equation" r:id="rId11" imgW="164880" imgH="215640" progId="Equation.3">
                    <p:embed/>
                  </p:oleObj>
                </mc:Choice>
                <mc:Fallback>
                  <p:oleObj name="Equation" r:id="rId11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707"/>
                          <a:ext cx="28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7"/>
            <p:cNvGraphicFramePr>
              <a:graphicFrameLocks noChangeAspect="1"/>
            </p:cNvGraphicFramePr>
            <p:nvPr/>
          </p:nvGraphicFramePr>
          <p:xfrm>
            <a:off x="4032" y="3666"/>
            <a:ext cx="197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7" name="Equation" r:id="rId13" imgW="164880" imgH="228600" progId="Equation.3">
                    <p:embed/>
                  </p:oleObj>
                </mc:Choice>
                <mc:Fallback>
                  <p:oleObj name="Equation" r:id="rId13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666"/>
                          <a:ext cx="197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8"/>
            <p:cNvGraphicFramePr>
              <a:graphicFrameLocks noChangeAspect="1"/>
            </p:cNvGraphicFramePr>
            <p:nvPr/>
          </p:nvGraphicFramePr>
          <p:xfrm>
            <a:off x="4375" y="3021"/>
            <a:ext cx="233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8" name="Equation" r:id="rId15" imgW="164880" imgH="215640" progId="Equation.3">
                    <p:embed/>
                  </p:oleObj>
                </mc:Choice>
                <mc:Fallback>
                  <p:oleObj name="Equation" r:id="rId1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3021"/>
                          <a:ext cx="233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505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9"/>
            <p:cNvGraphicFramePr>
              <a:graphicFrameLocks noChangeAspect="1"/>
            </p:cNvGraphicFramePr>
            <p:nvPr/>
          </p:nvGraphicFramePr>
          <p:xfrm>
            <a:off x="4848" y="2976"/>
            <a:ext cx="378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9" name="Equation" r:id="rId17" imgW="342720" imgH="203040" progId="Equation.3">
                    <p:embed/>
                  </p:oleObj>
                </mc:Choice>
                <mc:Fallback>
                  <p:oleObj name="Equation" r:id="rId17" imgW="342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976"/>
                          <a:ext cx="378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0"/>
            <p:cNvGraphicFramePr>
              <a:graphicFrameLocks noChangeAspect="1"/>
            </p:cNvGraphicFramePr>
            <p:nvPr/>
          </p:nvGraphicFramePr>
          <p:xfrm>
            <a:off x="4719" y="2651"/>
            <a:ext cx="690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0" name="Equation" r:id="rId19" imgW="647640" imgH="203040" progId="Equation.3">
                    <p:embed/>
                  </p:oleObj>
                </mc:Choice>
                <mc:Fallback>
                  <p:oleObj name="Equation" r:id="rId19" imgW="647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" y="2651"/>
                          <a:ext cx="690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22"/>
            <p:cNvSpPr>
              <a:spLocks noChangeShapeType="1"/>
            </p:cNvSpPr>
            <p:nvPr/>
          </p:nvSpPr>
          <p:spPr bwMode="auto">
            <a:xfrm rot="21259897" flipH="1">
              <a:off x="3264" y="2692"/>
              <a:ext cx="1056" cy="10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3072" y="2895"/>
              <a:ext cx="1536" cy="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V="1">
              <a:off x="3744" y="2854"/>
              <a:ext cx="576" cy="4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26" name="AutoShape 25"/>
            <p:cNvCxnSpPr>
              <a:cxnSpLocks noChangeShapeType="1"/>
              <a:endCxn id="25" idx="1"/>
            </p:cNvCxnSpPr>
            <p:nvPr/>
          </p:nvCxnSpPr>
          <p:spPr bwMode="auto">
            <a:xfrm flipH="1">
              <a:off x="4319" y="2732"/>
              <a:ext cx="400" cy="1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264" y="285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072" y="2692"/>
              <a:ext cx="1584" cy="1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29" name="AutoShape 28"/>
            <p:cNvCxnSpPr>
              <a:cxnSpLocks noChangeShapeType="1"/>
              <a:endCxn id="28" idx="1"/>
            </p:cNvCxnSpPr>
            <p:nvPr/>
          </p:nvCxnSpPr>
          <p:spPr bwMode="auto">
            <a:xfrm flipH="1">
              <a:off x="4656" y="3768"/>
              <a:ext cx="240" cy="2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 flipV="1">
              <a:off x="4224" y="3017"/>
              <a:ext cx="624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3840" y="4032"/>
            <a:ext cx="135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1" name="Equation" r:id="rId21" imgW="952200" imgH="203040" progId="Equation.3">
                    <p:embed/>
                  </p:oleObj>
                </mc:Choice>
                <mc:Fallback>
                  <p:oleObj name="Equation" r:id="rId21" imgW="952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4032"/>
                          <a:ext cx="135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4876" y="3612"/>
              <a:ext cx="7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分解面</a:t>
              </a:r>
              <a:r>
                <a:rPr lang="en-US" altLang="zh-CN" sz="2000" b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642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0" y="47625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400" b="0">
                <a:latin typeface="Arial" pitchFamily="34" charset="0"/>
              </a:rPr>
              <a:t>把不等式方程正规化：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520" y="2827338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400" b="0"/>
              <a:t>正规化：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194351"/>
              </p:ext>
            </p:extLst>
          </p:nvPr>
        </p:nvGraphicFramePr>
        <p:xfrm>
          <a:off x="1089720" y="1003300"/>
          <a:ext cx="3505200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4" name="Equation" r:id="rId3" imgW="1523880" imgH="939600" progId="Equation.3">
                  <p:embed/>
                </p:oleObj>
              </mc:Choice>
              <mc:Fallback>
                <p:oleObj name="Equation" r:id="rId3" imgW="15238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720" y="1003300"/>
                        <a:ext cx="3505200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814785"/>
              </p:ext>
            </p:extLst>
          </p:nvPr>
        </p:nvGraphicFramePr>
        <p:xfrm>
          <a:off x="1151633" y="3244850"/>
          <a:ext cx="30241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5" name="Equation" r:id="rId5" imgW="1523880" imgH="482400" progId="Equation.3">
                  <p:embed/>
                </p:oleObj>
              </mc:Choice>
              <mc:Fallback>
                <p:oleObj name="Equation" r:id="rId5" imgW="1523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33" y="3244850"/>
                        <a:ext cx="302418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4967983" y="280988"/>
            <a:ext cx="3643312" cy="3076575"/>
            <a:chOff x="3216" y="1265"/>
            <a:chExt cx="2295" cy="1938"/>
          </a:xfrm>
        </p:grpSpPr>
        <p:sp>
          <p:nvSpPr>
            <p:cNvPr id="9" name="Freeform 9" descr="80%"/>
            <p:cNvSpPr>
              <a:spLocks/>
            </p:cNvSpPr>
            <p:nvPr/>
          </p:nvSpPr>
          <p:spPr bwMode="auto">
            <a:xfrm>
              <a:off x="3785" y="1597"/>
              <a:ext cx="691" cy="552"/>
            </a:xfrm>
            <a:custGeom>
              <a:avLst/>
              <a:gdLst>
                <a:gd name="T0" fmla="*/ 0 w 816"/>
                <a:gd name="T1" fmla="*/ 672 h 672"/>
                <a:gd name="T2" fmla="*/ 816 w 816"/>
                <a:gd name="T3" fmla="*/ 264 h 672"/>
                <a:gd name="T4" fmla="*/ 480 w 816"/>
                <a:gd name="T5" fmla="*/ 0 h 672"/>
                <a:gd name="T6" fmla="*/ 0 w 816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672"/>
                <a:gd name="T14" fmla="*/ 816 w 816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672">
                  <a:moveTo>
                    <a:pt x="0" y="672"/>
                  </a:moveTo>
                  <a:lnTo>
                    <a:pt x="816" y="264"/>
                  </a:lnTo>
                  <a:lnTo>
                    <a:pt x="480" y="0"/>
                  </a:lnTo>
                  <a:lnTo>
                    <a:pt x="0" y="672"/>
                  </a:lnTo>
                  <a:close/>
                </a:path>
              </a:pathLst>
            </a:custGeom>
            <a:pattFill prst="pct80">
              <a:fgClr>
                <a:srgbClr val="FF505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425" y="2145"/>
              <a:ext cx="10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3791" y="1459"/>
              <a:ext cx="0" cy="1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2" y="2047"/>
              <a:ext cx="21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3826" y="1361"/>
            <a:ext cx="22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6" name="Equation" r:id="rId8" imgW="190440" imgH="215640" progId="Equation.3">
                    <p:embed/>
                  </p:oleObj>
                </mc:Choice>
                <mc:Fallback>
                  <p:oleObj name="Equation" r:id="rId8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6" y="1361"/>
                          <a:ext cx="22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791" y="2145"/>
              <a:ext cx="36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456" y="1649"/>
              <a:ext cx="619" cy="9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648" y="1553"/>
              <a:ext cx="305" cy="1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3791" y="2047"/>
              <a:ext cx="488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pic>
          <p:nvPicPr>
            <p:cNvPr id="18" name="Picture 1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" y="2346"/>
              <a:ext cx="27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9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2657"/>
              <a:ext cx="244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4029" y="2543"/>
            <a:ext cx="16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7" name="Equation" r:id="rId12" imgW="164880" imgH="228600" progId="Equation.3">
                    <p:embed/>
                  </p:oleObj>
                </mc:Choice>
                <mc:Fallback>
                  <p:oleObj name="Equation" r:id="rId12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9" y="2543"/>
                          <a:ext cx="16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1"/>
            <p:cNvGraphicFramePr>
              <a:graphicFrameLocks noChangeAspect="1"/>
            </p:cNvGraphicFramePr>
            <p:nvPr/>
          </p:nvGraphicFramePr>
          <p:xfrm>
            <a:off x="4319" y="1916"/>
            <a:ext cx="19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8" name="Equation" r:id="rId14" imgW="164880" imgH="215640" progId="Equation.3">
                    <p:embed/>
                  </p:oleObj>
                </mc:Choice>
                <mc:Fallback>
                  <p:oleObj name="Equation" r:id="rId14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9" y="1916"/>
                          <a:ext cx="197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505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2"/>
            <p:cNvGraphicFramePr>
              <a:graphicFrameLocks noChangeAspect="1"/>
            </p:cNvGraphicFramePr>
            <p:nvPr/>
          </p:nvGraphicFramePr>
          <p:xfrm>
            <a:off x="4720" y="1873"/>
            <a:ext cx="32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9" name="Equation" r:id="rId16" imgW="342720" imgH="203040" progId="Equation.3">
                    <p:embed/>
                  </p:oleObj>
                </mc:Choice>
                <mc:Fallback>
                  <p:oleObj name="Equation" r:id="rId16" imgW="342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0" y="1873"/>
                          <a:ext cx="320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3"/>
            <p:cNvGraphicFramePr>
              <a:graphicFrameLocks noChangeAspect="1"/>
            </p:cNvGraphicFramePr>
            <p:nvPr/>
          </p:nvGraphicFramePr>
          <p:xfrm>
            <a:off x="4679" y="1558"/>
            <a:ext cx="44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0" name="Equation" r:id="rId18" imgW="495000" imgH="203040" progId="Equation.3">
                    <p:embed/>
                  </p:oleObj>
                </mc:Choice>
                <mc:Fallback>
                  <p:oleObj name="Equation" r:id="rId18" imgW="4950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9" y="1558"/>
                          <a:ext cx="44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25"/>
            <p:cNvSpPr>
              <a:spLocks noChangeShapeType="1"/>
            </p:cNvSpPr>
            <p:nvPr/>
          </p:nvSpPr>
          <p:spPr bwMode="auto">
            <a:xfrm rot="21259897" flipH="1">
              <a:off x="3379" y="1597"/>
              <a:ext cx="894" cy="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3216" y="1794"/>
              <a:ext cx="1300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V="1">
              <a:off x="3785" y="1755"/>
              <a:ext cx="488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cxnSp>
          <p:nvCxnSpPr>
            <p:cNvPr id="27" name="AutoShape 28"/>
            <p:cNvCxnSpPr>
              <a:cxnSpLocks noChangeShapeType="1"/>
              <a:endCxn id="26" idx="1"/>
            </p:cNvCxnSpPr>
            <p:nvPr/>
          </p:nvCxnSpPr>
          <p:spPr bwMode="auto">
            <a:xfrm flipH="1">
              <a:off x="4272" y="1656"/>
              <a:ext cx="407" cy="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3379" y="175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3216" y="1597"/>
              <a:ext cx="1341" cy="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cxnSp>
          <p:nvCxnSpPr>
            <p:cNvPr id="30" name="AutoShape 31"/>
            <p:cNvCxnSpPr>
              <a:cxnSpLocks noChangeShapeType="1"/>
              <a:endCxn id="29" idx="1"/>
            </p:cNvCxnSpPr>
            <p:nvPr/>
          </p:nvCxnSpPr>
          <p:spPr bwMode="auto">
            <a:xfrm flipH="1">
              <a:off x="4557" y="2641"/>
              <a:ext cx="203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 flipV="1">
              <a:off x="4191" y="1912"/>
              <a:ext cx="529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graphicFrame>
          <p:nvGraphicFramePr>
            <p:cNvPr id="32" name="Object 33"/>
            <p:cNvGraphicFramePr>
              <a:graphicFrameLocks noChangeAspect="1"/>
            </p:cNvGraphicFramePr>
            <p:nvPr/>
          </p:nvGraphicFramePr>
          <p:xfrm>
            <a:off x="3264" y="1409"/>
            <a:ext cx="28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1" name="Equation" r:id="rId20" imgW="279360" imgH="228600" progId="Equation.3">
                    <p:embed/>
                  </p:oleObj>
                </mc:Choice>
                <mc:Fallback>
                  <p:oleObj name="Equation" r:id="rId20" imgW="2793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409"/>
                          <a:ext cx="28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4"/>
            <p:cNvGraphicFramePr>
              <a:graphicFrameLocks noChangeAspect="1"/>
            </p:cNvGraphicFramePr>
            <p:nvPr/>
          </p:nvGraphicFramePr>
          <p:xfrm>
            <a:off x="3504" y="1265"/>
            <a:ext cx="28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2" name="Equation" r:id="rId22" imgW="279360" imgH="215640" progId="Equation.3">
                    <p:embed/>
                  </p:oleObj>
                </mc:Choice>
                <mc:Fallback>
                  <p:oleObj name="Equation" r:id="rId22" imgW="2793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65"/>
                          <a:ext cx="283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5"/>
            <p:cNvGraphicFramePr>
              <a:graphicFrameLocks noChangeAspect="1"/>
            </p:cNvGraphicFramePr>
            <p:nvPr/>
          </p:nvGraphicFramePr>
          <p:xfrm>
            <a:off x="3840" y="2993"/>
            <a:ext cx="501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3" name="Equation" r:id="rId24" imgW="495000" imgH="203040" progId="Equation.3">
                    <p:embed/>
                  </p:oleObj>
                </mc:Choice>
                <mc:Fallback>
                  <p:oleObj name="Equation" r:id="rId24" imgW="4950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993"/>
                          <a:ext cx="501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4785" y="2454"/>
              <a:ext cx="72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/>
                <a:t>H</a:t>
              </a:r>
              <a:r>
                <a:rPr lang="zh-CN" altLang="en-US" b="0"/>
                <a:t>分界面</a:t>
              </a:r>
            </a:p>
          </p:txBody>
        </p:sp>
      </p:grp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257870" y="4314825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400" b="0"/>
              <a:t>样本的正规化，令：</a:t>
            </a:r>
          </a:p>
        </p:txBody>
      </p:sp>
      <p:graphicFrame>
        <p:nvGraphicFramePr>
          <p:cNvPr id="3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392948"/>
              </p:ext>
            </p:extLst>
          </p:nvPr>
        </p:nvGraphicFramePr>
        <p:xfrm>
          <a:off x="2932808" y="4127500"/>
          <a:ext cx="35544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4" name="Equation" r:id="rId26" imgW="1790640" imgH="507960" progId="Equation.DSMT4">
                  <p:embed/>
                </p:oleObj>
              </mc:Choice>
              <mc:Fallback>
                <p:oleObj name="Equation" r:id="rId26" imgW="17906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808" y="4127500"/>
                        <a:ext cx="355441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57870" y="5084763"/>
            <a:ext cx="84248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400" b="0" dirty="0"/>
              <a:t>由此可见，可以不管样本原来的类别标识，只要找到一个对全部样本      都满足                 的权向量即可，    叫做正规化增广样本向量。</a:t>
            </a:r>
          </a:p>
        </p:txBody>
      </p:sp>
      <p:graphicFrame>
        <p:nvGraphicFramePr>
          <p:cNvPr id="3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301532"/>
              </p:ext>
            </p:extLst>
          </p:nvPr>
        </p:nvGraphicFramePr>
        <p:xfrm>
          <a:off x="1265933" y="5516563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5" name="Equation" r:id="rId28" imgW="215640" imgH="228600" progId="Equation.DSMT4">
                  <p:embed/>
                </p:oleObj>
              </mc:Choice>
              <mc:Fallback>
                <p:oleObj name="Equation" r:id="rId28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933" y="5516563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395992"/>
              </p:ext>
            </p:extLst>
          </p:nvPr>
        </p:nvGraphicFramePr>
        <p:xfrm>
          <a:off x="2764533" y="5492750"/>
          <a:ext cx="13096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6" name="Equation" r:id="rId30" imgW="660240" imgH="241200" progId="Equation.DSMT4">
                  <p:embed/>
                </p:oleObj>
              </mc:Choice>
              <mc:Fallback>
                <p:oleObj name="Equation" r:id="rId30" imgW="660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533" y="5492750"/>
                        <a:ext cx="130968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796895"/>
              </p:ext>
            </p:extLst>
          </p:nvPr>
        </p:nvGraphicFramePr>
        <p:xfrm>
          <a:off x="6103045" y="5491163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7" name="Equation" r:id="rId32" imgW="215640" imgH="228600" progId="Equation.DSMT4">
                  <p:embed/>
                </p:oleObj>
              </mc:Choice>
              <mc:Fallback>
                <p:oleObj name="Equation" r:id="rId32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045" y="5491163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9341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33002" y="874713"/>
            <a:ext cx="8018899" cy="399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Clr>
                <a:srgbClr val="66FF33"/>
              </a:buClr>
              <a:buFont typeface="Wingdings" pitchFamily="2" charset="2"/>
              <a:buChar char="v"/>
            </a:pPr>
            <a:r>
              <a:rPr lang="en-US" altLang="zh-CN" sz="2400" i="1" dirty="0" smtClean="0">
                <a:latin typeface="+mn-ea"/>
              </a:rPr>
              <a:t>g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i="1" dirty="0" smtClean="0">
                <a:latin typeface="+mn-ea"/>
              </a:rPr>
              <a:t>x</a:t>
            </a:r>
            <a:r>
              <a:rPr lang="en-US" altLang="zh-CN" sz="2400" dirty="0" smtClean="0">
                <a:latin typeface="+mn-ea"/>
              </a:rPr>
              <a:t>)</a:t>
            </a:r>
            <a:r>
              <a:rPr lang="en-US" altLang="zh-CN" sz="2400" i="1" dirty="0" smtClean="0">
                <a:latin typeface="+mn-ea"/>
              </a:rPr>
              <a:t>=W</a:t>
            </a:r>
            <a:r>
              <a:rPr lang="en-US" altLang="zh-CN" sz="2400" i="1" baseline="30000" dirty="0" smtClean="0">
                <a:latin typeface="+mn-ea"/>
              </a:rPr>
              <a:t>T</a:t>
            </a:r>
            <a:r>
              <a:rPr lang="en-US" altLang="zh-CN" sz="2400" i="1" dirty="0" smtClean="0">
                <a:latin typeface="+mn-ea"/>
              </a:rPr>
              <a:t>X=0</a:t>
            </a:r>
            <a:r>
              <a:rPr lang="zh-CN" altLang="en-US" sz="2400" dirty="0" smtClean="0">
                <a:latin typeface="+mn-ea"/>
              </a:rPr>
              <a:t>决定一个决策界面</a:t>
            </a:r>
            <a:r>
              <a:rPr lang="zh-CN" altLang="en-US" sz="2400" i="1" dirty="0" smtClean="0">
                <a:latin typeface="+mn-ea"/>
              </a:rPr>
              <a:t>，</a:t>
            </a:r>
            <a:r>
              <a:rPr lang="zh-CN" altLang="en-US" sz="2400" dirty="0" smtClean="0">
                <a:latin typeface="+mn-ea"/>
              </a:rPr>
              <a:t>当</a:t>
            </a:r>
            <a:r>
              <a:rPr lang="en-US" altLang="zh-CN" sz="2400" i="1" dirty="0" smtClean="0">
                <a:latin typeface="+mn-ea"/>
              </a:rPr>
              <a:t>g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i="1" dirty="0" smtClean="0">
                <a:latin typeface="+mn-ea"/>
              </a:rPr>
              <a:t>x</a:t>
            </a:r>
            <a:r>
              <a:rPr lang="en-US" altLang="zh-CN" sz="2400" dirty="0" smtClean="0">
                <a:latin typeface="+mn-ea"/>
              </a:rPr>
              <a:t>)</a:t>
            </a:r>
            <a:r>
              <a:rPr lang="zh-CN" altLang="en-US" sz="2400" dirty="0" smtClean="0">
                <a:latin typeface="+mn-ea"/>
              </a:rPr>
              <a:t>为线性时，该决策界面便是一个超平面</a:t>
            </a:r>
            <a:r>
              <a:rPr lang="en-US" altLang="zh-CN" sz="2400" b="1" i="1" dirty="0" smtClean="0">
                <a:latin typeface="+mn-ea"/>
              </a:rPr>
              <a:t>H</a:t>
            </a:r>
            <a:r>
              <a:rPr lang="zh-CN" altLang="en-US" sz="2400" dirty="0" smtClean="0">
                <a:latin typeface="+mn-ea"/>
              </a:rPr>
              <a:t>，并有以下性质：</a:t>
            </a:r>
          </a:p>
          <a:p>
            <a:pPr marL="609600" indent="-609600"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2400" b="1" dirty="0" smtClean="0">
                <a:latin typeface="+mn-ea"/>
              </a:rPr>
              <a:t>性质①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b="1" i="1" dirty="0" smtClean="0">
                <a:latin typeface="+mn-ea"/>
              </a:rPr>
              <a:t>W</a:t>
            </a:r>
            <a:r>
              <a:rPr lang="zh-CN" altLang="en-US" sz="2400" dirty="0" smtClean="0">
                <a:latin typeface="+mn-ea"/>
              </a:rPr>
              <a:t>与</a:t>
            </a:r>
            <a:r>
              <a:rPr lang="en-US" altLang="zh-CN" sz="2400" b="1" i="1" dirty="0" smtClean="0">
                <a:latin typeface="+mn-ea"/>
              </a:rPr>
              <a:t>H</a:t>
            </a:r>
            <a:r>
              <a:rPr lang="zh-CN" altLang="en-US" sz="2400" dirty="0" smtClean="0">
                <a:latin typeface="+mn-ea"/>
              </a:rPr>
              <a:t>正交（如图所示）</a:t>
            </a:r>
            <a:endParaRPr lang="en-US" altLang="zh-CN" sz="2400" dirty="0" smtClean="0">
              <a:latin typeface="+mn-ea"/>
            </a:endParaRPr>
          </a:p>
          <a:p>
            <a:pPr marL="0" indent="0">
              <a:buClr>
                <a:srgbClr val="66FF33"/>
              </a:buClr>
              <a:buNone/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</a:t>
            </a:r>
            <a:r>
              <a:rPr lang="zh-CN" altLang="en-US" sz="2400" dirty="0" smtClean="0">
                <a:latin typeface="+mn-ea"/>
              </a:rPr>
              <a:t>假设</a:t>
            </a:r>
            <a:r>
              <a:rPr lang="en-US" altLang="zh-CN" sz="2400" i="1" dirty="0" smtClean="0">
                <a:latin typeface="+mn-ea"/>
              </a:rPr>
              <a:t>x</a:t>
            </a:r>
            <a:r>
              <a:rPr lang="en-US" altLang="zh-CN" sz="2400" i="1" baseline="-25000" dirty="0" smtClean="0">
                <a:latin typeface="+mn-ea"/>
              </a:rPr>
              <a:t>1,</a:t>
            </a:r>
            <a:r>
              <a:rPr lang="en-US" altLang="zh-CN" sz="2400" i="1" dirty="0" smtClean="0">
                <a:latin typeface="+mn-ea"/>
              </a:rPr>
              <a:t>x</a:t>
            </a:r>
            <a:r>
              <a:rPr lang="en-US" altLang="zh-CN" sz="2400" i="1" baseline="-250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是</a:t>
            </a:r>
            <a:r>
              <a:rPr lang="en-US" altLang="zh-CN" sz="2400" b="1" i="1" dirty="0" smtClean="0">
                <a:latin typeface="+mn-ea"/>
              </a:rPr>
              <a:t>H</a:t>
            </a:r>
            <a:r>
              <a:rPr lang="zh-CN" altLang="en-US" sz="2400" dirty="0" smtClean="0">
                <a:latin typeface="+mn-ea"/>
              </a:rPr>
              <a:t>上的两个向量</a:t>
            </a:r>
          </a:p>
          <a:p>
            <a:pPr marL="990600" lvl="1" indent="-533400"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所以 </a:t>
            </a:r>
          </a:p>
          <a:p>
            <a:pPr marL="609600" indent="-609600">
              <a:buFontTx/>
              <a:buNone/>
            </a:pPr>
            <a:endParaRPr lang="zh-CN" altLang="en-US" sz="2400" dirty="0" smtClean="0">
              <a:latin typeface="+mn-ea"/>
            </a:endParaRPr>
          </a:p>
          <a:p>
            <a:pPr marL="990600" lvl="1" indent="-533400">
              <a:buClr>
                <a:srgbClr val="66FF33"/>
              </a:buClr>
              <a:buFont typeface="Wingdings" pitchFamily="2" charset="2"/>
              <a:buNone/>
            </a:pPr>
            <a:endParaRPr lang="en-US" altLang="zh-CN" sz="2400" b="1" i="1" dirty="0" smtClean="0">
              <a:latin typeface="+mn-ea"/>
            </a:endParaRPr>
          </a:p>
          <a:p>
            <a:pPr marL="990600" lvl="1" indent="-533400">
              <a:buClr>
                <a:srgbClr val="66FF33"/>
              </a:buClr>
              <a:buFont typeface="Wingdings" pitchFamily="2" charset="2"/>
              <a:buNone/>
            </a:pPr>
            <a:r>
              <a:rPr lang="en-US" altLang="zh-CN" sz="2400" b="1" i="1" dirty="0" smtClean="0">
                <a:latin typeface="+mn-ea"/>
              </a:rPr>
              <a:t>       </a:t>
            </a:r>
          </a:p>
          <a:p>
            <a:pPr marL="990600" lvl="1" indent="-533400">
              <a:buClr>
                <a:srgbClr val="66FF33"/>
              </a:buClr>
              <a:buFont typeface="Wingdings" pitchFamily="2" charset="2"/>
              <a:buNone/>
            </a:pPr>
            <a:r>
              <a:rPr lang="en-US" altLang="zh-CN" sz="2400" b="1" i="1" dirty="0" smtClean="0">
                <a:latin typeface="+mn-ea"/>
              </a:rPr>
              <a:t>W </a:t>
            </a:r>
            <a:r>
              <a:rPr lang="zh-CN" altLang="en-US" sz="2400" dirty="0" smtClean="0">
                <a:latin typeface="+mn-ea"/>
              </a:rPr>
              <a:t>与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i="1" dirty="0" smtClean="0">
                <a:latin typeface="+mn-ea"/>
              </a:rPr>
              <a:t>x</a:t>
            </a:r>
            <a:r>
              <a:rPr lang="en-US" altLang="zh-CN" sz="2400" i="1" baseline="-25000" dirty="0" smtClean="0">
                <a:latin typeface="+mn-ea"/>
              </a:rPr>
              <a:t>1</a:t>
            </a:r>
            <a:r>
              <a:rPr lang="en-US" altLang="zh-CN" sz="2400" i="1" dirty="0" smtClean="0">
                <a:latin typeface="+mn-ea"/>
              </a:rPr>
              <a:t>-x</a:t>
            </a:r>
            <a:r>
              <a:rPr lang="en-US" altLang="zh-CN" sz="2400" i="1" baseline="-25000" dirty="0" smtClean="0">
                <a:latin typeface="+mn-ea"/>
              </a:rPr>
              <a:t>2</a:t>
            </a:r>
            <a:r>
              <a:rPr lang="en-US" altLang="zh-CN" sz="2400" i="1" dirty="0" smtClean="0">
                <a:latin typeface="+mn-ea"/>
              </a:rPr>
              <a:t>)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垂直，即</a:t>
            </a:r>
            <a:r>
              <a:rPr lang="en-US" altLang="zh-CN" sz="2400" b="1" i="1" dirty="0" smtClean="0">
                <a:latin typeface="+mn-ea"/>
              </a:rPr>
              <a:t>W</a:t>
            </a:r>
            <a:r>
              <a:rPr lang="zh-CN" altLang="en-US" sz="2400" dirty="0" smtClean="0">
                <a:latin typeface="+mn-ea"/>
              </a:rPr>
              <a:t>与</a:t>
            </a:r>
            <a:r>
              <a:rPr lang="en-US" altLang="zh-CN" sz="2400" b="1" i="1" dirty="0" smtClean="0">
                <a:latin typeface="+mn-ea"/>
              </a:rPr>
              <a:t>H</a:t>
            </a:r>
            <a:r>
              <a:rPr lang="zh-CN" altLang="en-US" sz="2400" dirty="0" smtClean="0">
                <a:latin typeface="+mn-ea"/>
              </a:rPr>
              <a:t>正交。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462343"/>
              </p:ext>
            </p:extLst>
          </p:nvPr>
        </p:nvGraphicFramePr>
        <p:xfrm>
          <a:off x="899592" y="3284984"/>
          <a:ext cx="50403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9" name="Equation" r:id="rId3" imgW="2679480" imgH="482400" progId="Equation.3">
                  <p:embed/>
                </p:oleObj>
              </mc:Choice>
              <mc:Fallback>
                <p:oleObj name="Equation" r:id="rId3" imgW="2679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284984"/>
                        <a:ext cx="50403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0825" y="260350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FF5050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latin typeface="Arial" pitchFamily="34" charset="0"/>
              </a:rPr>
              <a:t>三、超平面的几何性质</a:t>
            </a: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392613" y="1714500"/>
            <a:ext cx="3571875" cy="2357438"/>
            <a:chOff x="3390" y="527"/>
            <a:chExt cx="2309" cy="1542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699" y="1767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3699" y="821"/>
              <a:ext cx="0" cy="9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390" y="970"/>
              <a:ext cx="1913" cy="9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3699" y="1368"/>
              <a:ext cx="493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3699" y="1468"/>
              <a:ext cx="678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4007" y="716"/>
              <a:ext cx="300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4" name="Object 12"/>
            <p:cNvGraphicFramePr>
              <a:graphicFrameLocks noChangeAspect="1"/>
            </p:cNvGraphicFramePr>
            <p:nvPr/>
          </p:nvGraphicFramePr>
          <p:xfrm>
            <a:off x="4110" y="1169"/>
            <a:ext cx="285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0" name="Equation" r:id="rId5" imgW="177480" imgH="215640" progId="Equation.3">
                    <p:embed/>
                  </p:oleObj>
                </mc:Choice>
                <mc:Fallback>
                  <p:oleObj name="Equation" r:id="rId5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0" y="1169"/>
                          <a:ext cx="285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3"/>
            <p:cNvGraphicFramePr>
              <a:graphicFrameLocks noChangeAspect="1"/>
            </p:cNvGraphicFramePr>
            <p:nvPr/>
          </p:nvGraphicFramePr>
          <p:xfrm>
            <a:off x="3470" y="527"/>
            <a:ext cx="36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1" name="Equation" r:id="rId7" imgW="228600" imgH="215640" progId="Equation.3">
                    <p:embed/>
                  </p:oleObj>
                </mc:Choice>
                <mc:Fallback>
                  <p:oleObj name="Equation" r:id="rId7" imgW="228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527"/>
                          <a:ext cx="367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4"/>
            <p:cNvGraphicFramePr>
              <a:graphicFrameLocks noChangeAspect="1"/>
            </p:cNvGraphicFramePr>
            <p:nvPr/>
          </p:nvGraphicFramePr>
          <p:xfrm>
            <a:off x="5225" y="1617"/>
            <a:ext cx="325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2" name="Equation" r:id="rId9" imgW="203040" imgH="215640" progId="Equation.3">
                    <p:embed/>
                  </p:oleObj>
                </mc:Choice>
                <mc:Fallback>
                  <p:oleObj name="Equation" r:id="rId9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5" y="1617"/>
                          <a:ext cx="325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5"/>
            <p:cNvGraphicFramePr>
              <a:graphicFrameLocks noChangeAspect="1"/>
            </p:cNvGraphicFramePr>
            <p:nvPr/>
          </p:nvGraphicFramePr>
          <p:xfrm>
            <a:off x="4439" y="1319"/>
            <a:ext cx="26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3" name="Equation" r:id="rId11" imgW="164880" imgH="215640" progId="Equation.3">
                    <p:embed/>
                  </p:oleObj>
                </mc:Choice>
                <mc:Fallback>
                  <p:oleObj name="Equation" r:id="rId11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9" y="1319"/>
                          <a:ext cx="26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6"/>
            <p:cNvGraphicFramePr>
              <a:graphicFrameLocks noChangeAspect="1"/>
            </p:cNvGraphicFramePr>
            <p:nvPr/>
          </p:nvGraphicFramePr>
          <p:xfrm>
            <a:off x="4316" y="572"/>
            <a:ext cx="28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4" name="Equation" r:id="rId13" imgW="177480" imgH="177480" progId="Equation.3">
                    <p:embed/>
                  </p:oleObj>
                </mc:Choice>
                <mc:Fallback>
                  <p:oleObj name="Equation" r:id="rId13" imgW="177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6" y="572"/>
                          <a:ext cx="28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7"/>
            <p:cNvGraphicFramePr>
              <a:graphicFrameLocks noChangeAspect="1"/>
            </p:cNvGraphicFramePr>
            <p:nvPr/>
          </p:nvGraphicFramePr>
          <p:xfrm>
            <a:off x="4878" y="1484"/>
            <a:ext cx="22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5" name="Equation" r:id="rId15" imgW="177480" imgH="164880" progId="Equation.3">
                    <p:embed/>
                  </p:oleObj>
                </mc:Choice>
                <mc:Fallback>
                  <p:oleObj name="Equation" r:id="rId15" imgW="1774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8" y="1484"/>
                          <a:ext cx="22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4542" y="908"/>
              <a:ext cx="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0">
                  <a:cs typeface="Times New Roman" pitchFamily="18" charset="0"/>
                </a:rPr>
                <a:t>Ω</a:t>
              </a:r>
              <a:r>
                <a:rPr lang="en-US" altLang="zh-CN" sz="2800" b="0" baseline="-25000">
                  <a:cs typeface="Times New Roman" pitchFamily="18" charset="0"/>
                </a:rPr>
                <a:t>1</a:t>
              </a:r>
              <a:endParaRPr lang="en-US" altLang="zh-CN" sz="2800" b="0" baseline="-25000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643" y="1198"/>
              <a:ext cx="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0">
                  <a:cs typeface="Times New Roman" pitchFamily="18" charset="0"/>
                </a:rPr>
                <a:t>Ω</a:t>
              </a:r>
              <a:r>
                <a:rPr lang="en-US" altLang="zh-CN" sz="2800" b="0" baseline="-25000">
                  <a:cs typeface="Times New Roman" pitchFamily="18" charset="0"/>
                </a:rPr>
                <a:t>2</a:t>
              </a:r>
              <a:endParaRPr lang="en-US" altLang="zh-CN" sz="2800" b="0" baseline="-2500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5070" y="1100"/>
              <a:ext cx="6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cs typeface="Times New Roman" pitchFamily="18" charset="0"/>
                </a:rPr>
                <a:t>g(</a:t>
              </a:r>
              <a:r>
                <a:rPr lang="en-US" altLang="zh-CN" b="0" i="1">
                  <a:cs typeface="Times New Roman" pitchFamily="18" charset="0"/>
                </a:rPr>
                <a:t>x</a:t>
              </a:r>
              <a:r>
                <a:rPr lang="en-US" altLang="zh-CN" b="0">
                  <a:cs typeface="Times New Roman" pitchFamily="18" charset="0"/>
                </a:rPr>
                <a:t>)&gt;0</a:t>
              </a:r>
              <a:endParaRPr lang="en-US" altLang="zh-CN" b="0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065" y="1781"/>
              <a:ext cx="6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cs typeface="Times New Roman" pitchFamily="18" charset="0"/>
                </a:rPr>
                <a:t>g(</a:t>
              </a:r>
              <a:r>
                <a:rPr lang="en-US" altLang="zh-CN" b="0" i="1">
                  <a:cs typeface="Times New Roman" pitchFamily="18" charset="0"/>
                </a:rPr>
                <a:t>x</a:t>
              </a:r>
              <a:r>
                <a:rPr lang="en-US" altLang="zh-CN" b="0">
                  <a:cs typeface="Times New Roman" pitchFamily="18" charset="0"/>
                </a:rPr>
                <a:t>)&lt;0</a:t>
              </a:r>
              <a:endParaRPr lang="en-US" altLang="zh-CN" b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-252536" y="4852571"/>
            <a:ext cx="8730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lvl="1" indent="-533400"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    一般说，超平面 </a:t>
            </a:r>
            <a:r>
              <a:rPr lang="en-US" altLang="zh-CN" sz="2400" b="1" i="1" dirty="0" smtClean="0">
                <a:latin typeface="+mn-ea"/>
              </a:rPr>
              <a:t>H </a:t>
            </a:r>
            <a:r>
              <a:rPr lang="zh-CN" altLang="en-US" sz="2400" dirty="0" smtClean="0">
                <a:latin typeface="+mn-ea"/>
              </a:rPr>
              <a:t>把特征空间分成两个半空间。</a:t>
            </a:r>
            <a:r>
              <a:rPr lang="en-US" altLang="zh-CN" sz="2400" dirty="0" smtClean="0">
                <a:latin typeface="+mn-ea"/>
                <a:cs typeface="Times New Roman" pitchFamily="18" charset="0"/>
              </a:rPr>
              <a:t>Ω</a:t>
            </a:r>
            <a:r>
              <a:rPr lang="en-US" altLang="zh-CN" sz="2400" baseline="-25000" dirty="0" smtClean="0">
                <a:latin typeface="+mn-ea"/>
                <a:cs typeface="Times New Roman" pitchFamily="18" charset="0"/>
              </a:rPr>
              <a:t>1,</a:t>
            </a:r>
            <a:r>
              <a:rPr lang="en-US" altLang="zh-CN" sz="2400" dirty="0" smtClean="0">
                <a:latin typeface="+mn-ea"/>
                <a:cs typeface="Times New Roman" pitchFamily="18" charset="0"/>
              </a:rPr>
              <a:t>Ω</a:t>
            </a:r>
            <a:r>
              <a:rPr lang="en-US" altLang="zh-CN" sz="2400" baseline="-25000" dirty="0" smtClean="0">
                <a:latin typeface="+mn-ea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+mn-ea"/>
              </a:rPr>
              <a:t>空间，当</a:t>
            </a:r>
            <a:r>
              <a:rPr lang="en-US" altLang="zh-CN" sz="2400" i="1" dirty="0" smtClean="0">
                <a:latin typeface="+mn-ea"/>
              </a:rPr>
              <a:t>x</a:t>
            </a:r>
            <a:r>
              <a:rPr lang="zh-CN" altLang="en-US" sz="2400" dirty="0" smtClean="0">
                <a:latin typeface="+mn-ea"/>
              </a:rPr>
              <a:t>在</a:t>
            </a:r>
            <a:r>
              <a:rPr lang="en-US" altLang="zh-CN" sz="2400" dirty="0" smtClean="0">
                <a:latin typeface="+mn-ea"/>
                <a:cs typeface="Times New Roman" pitchFamily="18" charset="0"/>
              </a:rPr>
              <a:t>Ω</a:t>
            </a:r>
            <a:r>
              <a:rPr lang="en-US" altLang="zh-CN" sz="2400" baseline="-25000" dirty="0" smtClean="0">
                <a:latin typeface="+mn-ea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+mn-ea"/>
              </a:rPr>
              <a:t>空间时</a:t>
            </a:r>
            <a:r>
              <a:rPr lang="en-US" altLang="zh-CN" sz="2400" i="1" dirty="0" smtClean="0">
                <a:latin typeface="+mn-ea"/>
              </a:rPr>
              <a:t>g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i="1" dirty="0" smtClean="0">
                <a:latin typeface="+mn-ea"/>
              </a:rPr>
              <a:t>x</a:t>
            </a:r>
            <a:r>
              <a:rPr lang="en-US" altLang="zh-CN" sz="2400" dirty="0" smtClean="0">
                <a:latin typeface="+mn-ea"/>
              </a:rPr>
              <a:t>)&gt;0,</a:t>
            </a:r>
            <a:r>
              <a:rPr lang="en-US" altLang="zh-CN" sz="2400" b="1" i="1" dirty="0" smtClean="0">
                <a:latin typeface="+mn-ea"/>
              </a:rPr>
              <a:t>W </a:t>
            </a:r>
            <a:r>
              <a:rPr lang="zh-CN" altLang="en-US" sz="2400" dirty="0" smtClean="0">
                <a:latin typeface="+mn-ea"/>
              </a:rPr>
              <a:t>指向</a:t>
            </a:r>
            <a:r>
              <a:rPr lang="en-US" altLang="zh-CN" sz="2400" dirty="0" smtClean="0">
                <a:latin typeface="+mn-ea"/>
                <a:cs typeface="Times New Roman" pitchFamily="18" charset="0"/>
              </a:rPr>
              <a:t>Ω</a:t>
            </a:r>
            <a:r>
              <a:rPr lang="en-US" altLang="zh-CN" sz="2400" baseline="-25000" dirty="0" smtClean="0">
                <a:latin typeface="+mn-ea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+mn-ea"/>
              </a:rPr>
              <a:t>，为</a:t>
            </a:r>
            <a:r>
              <a:rPr lang="en-US" altLang="zh-CN" sz="2400" b="1" i="1" dirty="0" smtClean="0">
                <a:latin typeface="+mn-ea"/>
              </a:rPr>
              <a:t>H </a:t>
            </a:r>
            <a:r>
              <a:rPr lang="zh-CN" altLang="en-US" sz="2400" dirty="0" smtClean="0">
                <a:latin typeface="+mn-ea"/>
              </a:rPr>
              <a:t>的正侧，反之为</a:t>
            </a:r>
            <a:r>
              <a:rPr lang="en-US" altLang="zh-CN" sz="2400" b="1" i="1" dirty="0" smtClean="0">
                <a:latin typeface="+mn-ea"/>
              </a:rPr>
              <a:t>H </a:t>
            </a:r>
            <a:r>
              <a:rPr lang="zh-CN" altLang="en-US" sz="2400" dirty="0" smtClean="0">
                <a:latin typeface="+mn-ea"/>
              </a:rPr>
              <a:t>的负侧。</a:t>
            </a:r>
          </a:p>
        </p:txBody>
      </p:sp>
    </p:spTree>
    <p:extLst>
      <p:ext uri="{BB962C8B-B14F-4D97-AF65-F5344CB8AC3E}">
        <p14:creationId xmlns:p14="http://schemas.microsoft.com/office/powerpoint/2010/main" val="476295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8856" y="1905000"/>
            <a:ext cx="7543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None/>
            </a:pPr>
            <a:r>
              <a:rPr lang="en-US" altLang="zh-CN" sz="2400" b="0" dirty="0">
                <a:ea typeface="华文宋体" pitchFamily="2" charset="-122"/>
              </a:rPr>
              <a:t>    </a:t>
            </a:r>
            <a:r>
              <a:rPr lang="zh-CN" altLang="en-US" sz="2400" b="0" dirty="0">
                <a:ea typeface="华文宋体" pitchFamily="2" charset="-122"/>
              </a:rPr>
              <a:t>矢量到</a:t>
            </a:r>
            <a:r>
              <a:rPr lang="en-US" altLang="zh-CN" sz="2400" b="0" dirty="0">
                <a:ea typeface="华文宋体" pitchFamily="2" charset="-122"/>
              </a:rPr>
              <a:t>H</a:t>
            </a:r>
            <a:r>
              <a:rPr lang="zh-CN" altLang="en-US" sz="2400" b="0" dirty="0">
                <a:ea typeface="华文宋体" pitchFamily="2" charset="-122"/>
              </a:rPr>
              <a:t>的正交投影      与       值成正比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v"/>
            </a:pPr>
            <a:endParaRPr lang="zh-CN" altLang="en-US" sz="2400" b="0" dirty="0">
              <a:ea typeface="华文宋体" pitchFamily="2" charset="-122"/>
            </a:endParaRPr>
          </a:p>
          <a:p>
            <a:pPr eaLnBrk="0" hangingPunct="0"/>
            <a:endParaRPr lang="en-US" altLang="zh-CN" sz="2400" b="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9669" y="3200400"/>
            <a:ext cx="5334000" cy="168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400" b="0" dirty="0">
                <a:ea typeface="华文宋体" pitchFamily="2" charset="-122"/>
              </a:rPr>
              <a:t>其中： </a:t>
            </a:r>
            <a:r>
              <a:rPr lang="en-US" altLang="zh-CN" sz="2400" i="1" dirty="0">
                <a:ea typeface="华文宋体" pitchFamily="2" charset="-122"/>
              </a:rPr>
              <a:t>x</a:t>
            </a:r>
            <a:r>
              <a:rPr lang="en-US" altLang="zh-CN" sz="2400" b="0" i="1" baseline="-25000" dirty="0">
                <a:ea typeface="华文宋体" pitchFamily="2" charset="-122"/>
              </a:rPr>
              <a:t> p</a:t>
            </a:r>
            <a:r>
              <a:rPr lang="zh-CN" altLang="en-US" sz="2400" b="0" dirty="0">
                <a:ea typeface="华文宋体" pitchFamily="2" charset="-122"/>
              </a:rPr>
              <a:t>是</a:t>
            </a:r>
            <a:r>
              <a:rPr lang="en-US" altLang="zh-CN" sz="2400" i="1" dirty="0">
                <a:ea typeface="华文宋体" pitchFamily="2" charset="-122"/>
              </a:rPr>
              <a:t>x</a:t>
            </a:r>
            <a:r>
              <a:rPr lang="zh-CN" altLang="en-US" sz="2400" b="0" dirty="0">
                <a:ea typeface="华文宋体" pitchFamily="2" charset="-122"/>
              </a:rPr>
              <a:t>在</a:t>
            </a:r>
            <a:r>
              <a:rPr lang="en-US" altLang="zh-CN" sz="2400" b="0" dirty="0">
                <a:ea typeface="华文宋体" pitchFamily="2" charset="-122"/>
              </a:rPr>
              <a:t>H </a:t>
            </a:r>
            <a:r>
              <a:rPr lang="zh-CN" altLang="en-US" sz="2400" b="0" dirty="0">
                <a:ea typeface="华文宋体" pitchFamily="2" charset="-122"/>
              </a:rPr>
              <a:t>的投影向量，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None/>
            </a:pPr>
            <a:r>
              <a:rPr lang="en-US" altLang="zh-CN" sz="2400" i="1" dirty="0" smtClean="0">
                <a:ea typeface="华文宋体" pitchFamily="2" charset="-122"/>
              </a:rPr>
              <a:t>           r</a:t>
            </a:r>
            <a:r>
              <a:rPr lang="zh-CN" altLang="en-US" sz="2400" b="0" dirty="0">
                <a:ea typeface="华文宋体" pitchFamily="2" charset="-122"/>
              </a:rPr>
              <a:t>是</a:t>
            </a:r>
            <a:r>
              <a:rPr lang="en-US" altLang="zh-CN" sz="2400" i="1" dirty="0">
                <a:ea typeface="华文宋体" pitchFamily="2" charset="-122"/>
              </a:rPr>
              <a:t>x </a:t>
            </a:r>
            <a:r>
              <a:rPr lang="zh-CN" altLang="en-US" sz="2400" b="0" dirty="0">
                <a:ea typeface="华文宋体" pitchFamily="2" charset="-122"/>
              </a:rPr>
              <a:t>到</a:t>
            </a:r>
            <a:r>
              <a:rPr lang="en-US" altLang="zh-CN" sz="2400" b="0" dirty="0">
                <a:ea typeface="华文宋体" pitchFamily="2" charset="-122"/>
              </a:rPr>
              <a:t>H</a:t>
            </a:r>
            <a:r>
              <a:rPr lang="en-US" altLang="zh-CN" sz="2400" i="1" dirty="0">
                <a:ea typeface="华文宋体" pitchFamily="2" charset="-122"/>
              </a:rPr>
              <a:t> </a:t>
            </a:r>
            <a:r>
              <a:rPr lang="zh-CN" altLang="en-US" sz="2400" b="0" dirty="0">
                <a:ea typeface="华文宋体" pitchFamily="2" charset="-122"/>
              </a:rPr>
              <a:t>的垂直距离。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None/>
            </a:pPr>
            <a:endParaRPr lang="zh-CN" altLang="en-US" sz="2400" b="0" dirty="0">
              <a:ea typeface="华文宋体" pitchFamily="2" charset="-122"/>
            </a:endParaRPr>
          </a:p>
          <a:p>
            <a:pPr>
              <a:spcBef>
                <a:spcPct val="20000"/>
              </a:spcBef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400" b="0" dirty="0"/>
              <a:t>       是</a:t>
            </a:r>
            <a:r>
              <a:rPr lang="en-US" altLang="zh-CN" sz="2400" b="0" i="1" dirty="0"/>
              <a:t>W</a:t>
            </a:r>
            <a:r>
              <a:rPr lang="zh-CN" altLang="en-US" sz="2400" b="0" dirty="0"/>
              <a:t>方向的单位向量。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324544" y="4032250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895899"/>
              </p:ext>
            </p:extLst>
          </p:nvPr>
        </p:nvGraphicFramePr>
        <p:xfrm>
          <a:off x="2093219" y="687388"/>
          <a:ext cx="1477962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4" name="Equation" r:id="rId3" imgW="660240" imgH="444240" progId="Equation.DSMT4">
                  <p:embed/>
                </p:oleObj>
              </mc:Choice>
              <mc:Fallback>
                <p:oleObj name="Equation" r:id="rId3" imgW="660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219" y="687388"/>
                        <a:ext cx="1477962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5056" y="927100"/>
            <a:ext cx="4322763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2400" b="1" dirty="0">
                <a:ea typeface="华文宋体" pitchFamily="2" charset="-122"/>
              </a:rPr>
              <a:t>性质 ②</a:t>
            </a:r>
            <a:r>
              <a:rPr lang="zh-CN" altLang="en-US" sz="2400" b="0" dirty="0">
                <a:ea typeface="华文宋体" pitchFamily="2" charset="-122"/>
              </a:rPr>
              <a:t>：</a:t>
            </a:r>
          </a:p>
          <a:p>
            <a:pPr eaLnBrk="0" hangingPunct="0"/>
            <a:endParaRPr lang="en-US" altLang="zh-CN" sz="2400" b="0" dirty="0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659715"/>
              </p:ext>
            </p:extLst>
          </p:nvPr>
        </p:nvGraphicFramePr>
        <p:xfrm>
          <a:off x="1726506" y="2374900"/>
          <a:ext cx="29305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5" name="Equation" r:id="rId5" imgW="1447560" imgH="444240" progId="Equation.3">
                  <p:embed/>
                </p:oleObj>
              </mc:Choice>
              <mc:Fallback>
                <p:oleObj name="Equation" r:id="rId5" imgW="1447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506" y="2374900"/>
                        <a:ext cx="29305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976277"/>
              </p:ext>
            </p:extLst>
          </p:nvPr>
        </p:nvGraphicFramePr>
        <p:xfrm>
          <a:off x="4093716" y="1930797"/>
          <a:ext cx="6223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6" name="Equation" r:id="rId7" imgW="342720" imgH="203040" progId="Equation.3">
                  <p:embed/>
                </p:oleObj>
              </mc:Choice>
              <mc:Fallback>
                <p:oleObj name="Equation" r:id="rId7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716" y="1930797"/>
                        <a:ext cx="6223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262058"/>
              </p:ext>
            </p:extLst>
          </p:nvPr>
        </p:nvGraphicFramePr>
        <p:xfrm>
          <a:off x="323156" y="1973263"/>
          <a:ext cx="4683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7" name="Equation" r:id="rId9" imgW="139680" imgH="139680" progId="Equation.3">
                  <p:embed/>
                </p:oleObj>
              </mc:Choice>
              <mc:Fallback>
                <p:oleObj name="Equation" r:id="rId9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56" y="1973263"/>
                        <a:ext cx="46831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27427"/>
              </p:ext>
            </p:extLst>
          </p:nvPr>
        </p:nvGraphicFramePr>
        <p:xfrm>
          <a:off x="3275856" y="1905000"/>
          <a:ext cx="6048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8" name="Equation" r:id="rId11" imgW="190440" imgH="253800" progId="Equation.3">
                  <p:embed/>
                </p:oleObj>
              </mc:Choice>
              <mc:Fallback>
                <p:oleObj name="Equation" r:id="rId11" imgW="190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905000"/>
                        <a:ext cx="6048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033315"/>
              </p:ext>
            </p:extLst>
          </p:nvPr>
        </p:nvGraphicFramePr>
        <p:xfrm>
          <a:off x="386656" y="4189413"/>
          <a:ext cx="6207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9" name="Equation" r:id="rId13" imgW="291960" imgH="444240" progId="Equation.DSMT4">
                  <p:embed/>
                </p:oleObj>
              </mc:Choice>
              <mc:Fallback>
                <p:oleObj name="Equation" r:id="rId13" imgW="291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56" y="4189413"/>
                        <a:ext cx="620713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4716016" y="3573463"/>
            <a:ext cx="3505200" cy="2362200"/>
            <a:chOff x="3264" y="2304"/>
            <a:chExt cx="2208" cy="1488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579" y="3492"/>
              <a:ext cx="1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3579" y="2627"/>
              <a:ext cx="0" cy="8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264" y="2764"/>
              <a:ext cx="195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3579" y="3037"/>
              <a:ext cx="442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3579" y="3310"/>
              <a:ext cx="94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3895" y="2400"/>
              <a:ext cx="329" cy="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graphicFrame>
          <p:nvGraphicFramePr>
            <p:cNvPr id="21" name="Object 21"/>
            <p:cNvGraphicFramePr>
              <a:graphicFrameLocks noChangeAspect="1"/>
            </p:cNvGraphicFramePr>
            <p:nvPr/>
          </p:nvGraphicFramePr>
          <p:xfrm>
            <a:off x="4041" y="2974"/>
            <a:ext cx="20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0" name="Equation" r:id="rId15" imgW="126720" imgH="164880" progId="Equation.3">
                    <p:embed/>
                  </p:oleObj>
                </mc:Choice>
                <mc:Fallback>
                  <p:oleObj name="Equation" r:id="rId15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1" y="2974"/>
                          <a:ext cx="20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2"/>
            <p:cNvGraphicFramePr>
              <a:graphicFrameLocks noChangeAspect="1"/>
            </p:cNvGraphicFramePr>
            <p:nvPr/>
          </p:nvGraphicFramePr>
          <p:xfrm>
            <a:off x="3317" y="2445"/>
            <a:ext cx="37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1" name="Equation" r:id="rId17" imgW="228600" imgH="215640" progId="Equation.3">
                    <p:embed/>
                  </p:oleObj>
                </mc:Choice>
                <mc:Fallback>
                  <p:oleObj name="Equation" r:id="rId17" imgW="228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7" y="2445"/>
                          <a:ext cx="37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3"/>
            <p:cNvGraphicFramePr>
              <a:graphicFrameLocks noChangeAspect="1"/>
            </p:cNvGraphicFramePr>
            <p:nvPr/>
          </p:nvGraphicFramePr>
          <p:xfrm>
            <a:off x="5139" y="3355"/>
            <a:ext cx="33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2" name="Equation" r:id="rId19" imgW="203040" imgH="215640" progId="Equation.3">
                    <p:embed/>
                  </p:oleObj>
                </mc:Choice>
                <mc:Fallback>
                  <p:oleObj name="Equation" r:id="rId19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9" y="3355"/>
                          <a:ext cx="333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4"/>
            <p:cNvGraphicFramePr>
              <a:graphicFrameLocks noChangeAspect="1"/>
            </p:cNvGraphicFramePr>
            <p:nvPr/>
          </p:nvGraphicFramePr>
          <p:xfrm>
            <a:off x="4176" y="3360"/>
            <a:ext cx="33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3" name="Equation" r:id="rId21" imgW="203040" imgH="241200" progId="Equation.3">
                    <p:embed/>
                  </p:oleObj>
                </mc:Choice>
                <mc:Fallback>
                  <p:oleObj name="Equation" r:id="rId21" imgW="203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360"/>
                          <a:ext cx="33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5"/>
            <p:cNvGraphicFramePr>
              <a:graphicFrameLocks noChangeAspect="1"/>
            </p:cNvGraphicFramePr>
            <p:nvPr/>
          </p:nvGraphicFramePr>
          <p:xfrm>
            <a:off x="4224" y="2304"/>
            <a:ext cx="29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4" name="Equation" r:id="rId23" imgW="177480" imgH="177480" progId="Equation.3">
                    <p:embed/>
                  </p:oleObj>
                </mc:Choice>
                <mc:Fallback>
                  <p:oleObj name="Equation" r:id="rId23" imgW="177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304"/>
                          <a:ext cx="29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V="1">
              <a:off x="3579" y="2809"/>
              <a:ext cx="1325" cy="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4526" y="2809"/>
              <a:ext cx="378" cy="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graphicFrame>
          <p:nvGraphicFramePr>
            <p:cNvPr id="28" name="Object 28"/>
            <p:cNvGraphicFramePr>
              <a:graphicFrameLocks noChangeAspect="1"/>
            </p:cNvGraphicFramePr>
            <p:nvPr/>
          </p:nvGraphicFramePr>
          <p:xfrm>
            <a:off x="4904" y="2718"/>
            <a:ext cx="203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5" name="Equation" r:id="rId25" imgW="139680" imgH="139680" progId="Equation.3">
                    <p:embed/>
                  </p:oleObj>
                </mc:Choice>
                <mc:Fallback>
                  <p:oleObj name="Equation" r:id="rId25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4" y="2718"/>
                          <a:ext cx="203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9"/>
            <p:cNvGraphicFramePr>
              <a:graphicFrameLocks noChangeAspect="1"/>
            </p:cNvGraphicFramePr>
            <p:nvPr/>
          </p:nvGraphicFramePr>
          <p:xfrm>
            <a:off x="5196" y="3628"/>
            <a:ext cx="276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6" name="Equation" r:id="rId26" imgW="190440" imgH="164880" progId="Equation.3">
                    <p:embed/>
                  </p:oleObj>
                </mc:Choice>
                <mc:Fallback>
                  <p:oleObj name="Equation" r:id="rId26" imgW="1904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6" y="3628"/>
                          <a:ext cx="276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0"/>
            <p:cNvGraphicFramePr>
              <a:graphicFrameLocks noChangeAspect="1"/>
            </p:cNvGraphicFramePr>
            <p:nvPr/>
          </p:nvGraphicFramePr>
          <p:xfrm>
            <a:off x="4512" y="3264"/>
            <a:ext cx="19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7" name="Equation" r:id="rId28" imgW="152280" imgH="164880" progId="Equation.3">
                    <p:embed/>
                  </p:oleObj>
                </mc:Choice>
                <mc:Fallback>
                  <p:oleObj name="Equation" r:id="rId28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264"/>
                          <a:ext cx="19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1"/>
            <p:cNvGraphicFramePr>
              <a:graphicFrameLocks noChangeAspect="1"/>
            </p:cNvGraphicFramePr>
            <p:nvPr/>
          </p:nvGraphicFramePr>
          <p:xfrm>
            <a:off x="4800" y="3072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8" name="Equation" r:id="rId30" imgW="114120" imgH="126720" progId="Equation.3">
                    <p:embed/>
                  </p:oleObj>
                </mc:Choice>
                <mc:Fallback>
                  <p:oleObj name="Equation" r:id="rId30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072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44323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8832" y="836613"/>
            <a:ext cx="7644584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2400" b="0">
                <a:latin typeface="Arial" pitchFamily="34" charset="0"/>
              </a:rPr>
              <a:t>另一方面</a:t>
            </a:r>
            <a:r>
              <a:rPr lang="en-US" altLang="zh-CN" sz="2400" b="0">
                <a:latin typeface="Arial" pitchFamily="34" charset="0"/>
              </a:rPr>
              <a:t>: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200785"/>
              </p:ext>
            </p:extLst>
          </p:nvPr>
        </p:nvGraphicFramePr>
        <p:xfrm>
          <a:off x="2180333" y="1065213"/>
          <a:ext cx="4597164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Equation" r:id="rId3" imgW="2349360" imgH="253800" progId="Equation.3">
                  <p:embed/>
                </p:oleObj>
              </mc:Choice>
              <mc:Fallback>
                <p:oleObj name="Equation" r:id="rId3" imgW="2349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333" y="1065213"/>
                        <a:ext cx="4597164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857166"/>
              </p:ext>
            </p:extLst>
          </p:nvPr>
        </p:nvGraphicFramePr>
        <p:xfrm>
          <a:off x="2620071" y="1598613"/>
          <a:ext cx="250072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Equation" r:id="rId5" imgW="1307880" imgH="253800" progId="Equation.3">
                  <p:embed/>
                </p:oleObj>
              </mc:Choice>
              <mc:Fallback>
                <p:oleObj name="Equation" r:id="rId5" imgW="1307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071" y="1598613"/>
                        <a:ext cx="250072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47898"/>
              </p:ext>
            </p:extLst>
          </p:nvPr>
        </p:nvGraphicFramePr>
        <p:xfrm>
          <a:off x="1181795" y="2314575"/>
          <a:ext cx="6421021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Equation" r:id="rId7" imgW="2958840" imgH="1193760" progId="Equation.3">
                  <p:embed/>
                </p:oleObj>
              </mc:Choice>
              <mc:Fallback>
                <p:oleObj name="Equation" r:id="rId7" imgW="295884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795" y="2314575"/>
                        <a:ext cx="6421021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1520" y="4557713"/>
            <a:ext cx="801211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v"/>
            </a:pPr>
            <a:r>
              <a:rPr lang="zh-CN" altLang="en-US" sz="2400" b="0" dirty="0"/>
              <a:t>这是超平面的第二个性质，矢量</a:t>
            </a:r>
            <a:r>
              <a:rPr lang="en-US" altLang="zh-CN" sz="2400" b="0" i="1" dirty="0"/>
              <a:t>x</a:t>
            </a:r>
            <a:r>
              <a:rPr lang="zh-CN" altLang="en-US" sz="2400" b="0" dirty="0"/>
              <a:t>到超平面的</a:t>
            </a:r>
            <a:r>
              <a:rPr lang="zh-CN" altLang="en-US" sz="2400" b="0" dirty="0" smtClean="0"/>
              <a:t>正交投影        </a:t>
            </a:r>
            <a:r>
              <a:rPr lang="zh-CN" altLang="en-US" sz="2400" b="0" dirty="0" smtClean="0"/>
              <a:t>正比</a:t>
            </a:r>
            <a:r>
              <a:rPr lang="zh-CN" altLang="en-US" sz="2400" dirty="0"/>
              <a:t>于</a:t>
            </a:r>
            <a:r>
              <a:rPr lang="en-US" altLang="zh-CN" sz="2400" b="0" dirty="0" smtClean="0"/>
              <a:t>g(</a:t>
            </a:r>
            <a:r>
              <a:rPr lang="en-US" altLang="zh-CN" sz="2400" b="0" i="1" dirty="0" smtClean="0"/>
              <a:t>x</a:t>
            </a:r>
            <a:r>
              <a:rPr lang="en-US" altLang="zh-CN" sz="2400" b="0" dirty="0"/>
              <a:t>)</a:t>
            </a:r>
            <a:r>
              <a:rPr lang="zh-CN" altLang="en-US" sz="2400" b="0" dirty="0"/>
              <a:t>的函数值。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922080"/>
              </p:ext>
            </p:extLst>
          </p:nvPr>
        </p:nvGraphicFramePr>
        <p:xfrm>
          <a:off x="7707746" y="4557713"/>
          <a:ext cx="555886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Equation" r:id="rId9" imgW="190440" imgH="253800" progId="Equation.3">
                  <p:embed/>
                </p:oleObj>
              </mc:Choice>
              <mc:Fallback>
                <p:oleObj name="Equation" r:id="rId9" imgW="190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7746" y="4557713"/>
                        <a:ext cx="555886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306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817563" y="2503488"/>
          <a:ext cx="6330950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Equation" r:id="rId3" imgW="2666880" imgH="1155600" progId="Equation.DSMT4">
                  <p:embed/>
                </p:oleObj>
              </mc:Choice>
              <mc:Fallback>
                <p:oleObj name="Equation" r:id="rId3" imgW="266688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2503488"/>
                        <a:ext cx="6330950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74713" y="1341438"/>
          <a:ext cx="51371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Equation" r:id="rId5" imgW="2590560" imgH="444240" progId="Equation.3">
                  <p:embed/>
                </p:oleObj>
              </mc:Choice>
              <mc:Fallback>
                <p:oleObj name="Equation" r:id="rId5" imgW="2590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1341438"/>
                        <a:ext cx="513715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3" y="723900"/>
            <a:ext cx="181972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66FF33"/>
              </a:buClr>
              <a:buFont typeface="Wingdings" pitchFamily="2" charset="2"/>
              <a:buChar char="v"/>
            </a:pPr>
            <a:r>
              <a:rPr kumimoji="0" lang="zh-CN" altLang="en-US" sz="2600" b="1" dirty="0">
                <a:latin typeface="Arial" pitchFamily="34" charset="0"/>
              </a:rPr>
              <a:t>性质③</a:t>
            </a:r>
            <a:r>
              <a:rPr kumimoji="0" lang="zh-CN" altLang="en-US" sz="2600" b="0" dirty="0">
                <a:latin typeface="Arial" pitchFamily="34" charset="0"/>
              </a:rPr>
              <a:t>：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659188" y="4038600"/>
            <a:ext cx="2784475" cy="2292350"/>
            <a:chOff x="2160" y="2544"/>
            <a:chExt cx="1754" cy="1444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400" y="364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400" y="273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160" y="2880"/>
              <a:ext cx="14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2400" y="3168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2751" y="3102"/>
            <a:ext cx="159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9" name="Equation" r:id="rId7" imgW="126720" imgH="164880" progId="Equation.3">
                    <p:embed/>
                  </p:oleObj>
                </mc:Choice>
                <mc:Fallback>
                  <p:oleObj name="Equation" r:id="rId7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1" y="3102"/>
                          <a:ext cx="159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2200" y="2544"/>
            <a:ext cx="28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0" name="Equation" r:id="rId9" imgW="228600" imgH="215640" progId="Equation.3">
                    <p:embed/>
                  </p:oleObj>
                </mc:Choice>
                <mc:Fallback>
                  <p:oleObj name="Equation" r:id="rId9" imgW="228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544"/>
                          <a:ext cx="28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587" y="3504"/>
            <a:ext cx="253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1" name="Equation" r:id="rId11" imgW="203040" imgH="215640" progId="Equation.3">
                    <p:embed/>
                  </p:oleObj>
                </mc:Choice>
                <mc:Fallback>
                  <p:oleObj name="Equation" r:id="rId11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" y="3504"/>
                          <a:ext cx="253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2256" y="3552"/>
            <a:ext cx="11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2" name="Equation" r:id="rId13" imgW="126720" imgH="177480" progId="Equation.3">
                    <p:embed/>
                  </p:oleObj>
                </mc:Choice>
                <mc:Fallback>
                  <p:oleObj name="Equation" r:id="rId13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552"/>
                          <a:ext cx="11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3648" y="3792"/>
            <a:ext cx="26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3" name="Equation" r:id="rId15" imgW="177480" imgH="164880" progId="Equation.3">
                    <p:embed/>
                  </p:oleObj>
                </mc:Choice>
                <mc:Fallback>
                  <p:oleObj name="Equation" r:id="rId15" imgW="1774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792"/>
                          <a:ext cx="26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88253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457200" y="836613"/>
            <a:ext cx="7924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buClr>
                <a:srgbClr val="66FF33"/>
              </a:buClr>
              <a:buFont typeface="Wingdings" pitchFamily="2" charset="2"/>
              <a:buChar char="v"/>
            </a:pPr>
            <a:r>
              <a:rPr kumimoji="0" lang="zh-CN" altLang="en-US" sz="2600" b="0">
                <a:latin typeface="Arial" pitchFamily="34" charset="0"/>
                <a:ea typeface="华文宋体" pitchFamily="2" charset="-122"/>
              </a:rPr>
              <a:t>性质④：</a:t>
            </a:r>
            <a:endParaRPr kumimoji="0" lang="zh-CN" altLang="en-US" sz="2600" b="0">
              <a:latin typeface="Arial" pitchFamily="34" charset="0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066800" y="1384300"/>
          <a:ext cx="71675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3" imgW="3708360" imgH="482400" progId="Equation.3">
                  <p:embed/>
                </p:oleObj>
              </mc:Choice>
              <mc:Fallback>
                <p:oleObj name="Equation" r:id="rId3" imgW="3708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84300"/>
                        <a:ext cx="716756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977900" y="2867025"/>
          <a:ext cx="642778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5" imgW="2997000" imgH="1180800" progId="Equation.DSMT4">
                  <p:embed/>
                </p:oleObj>
              </mc:Choice>
              <mc:Fallback>
                <p:oleObj name="Equation" r:id="rId5" imgW="299700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2867025"/>
                        <a:ext cx="6427788" cy="2362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619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620000" cy="1143000"/>
          </a:xfrm>
        </p:spPr>
        <p:txBody>
          <a:bodyPr/>
          <a:lstStyle/>
          <a:p>
            <a:r>
              <a:rPr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4.4  </a:t>
            </a:r>
            <a:r>
              <a:rPr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线性分类器的设计</a:t>
            </a:r>
            <a:endParaRPr lang="zh-CN" altLang="en-US" sz="40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496" y="1271736"/>
            <a:ext cx="8370887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chemeClr val="accent2"/>
                </a:solidFill>
              </a:rPr>
              <a:t>  </a:t>
            </a:r>
            <a:r>
              <a:rPr lang="zh-CN" altLang="en-US" sz="2800" dirty="0" smtClean="0"/>
              <a:t>上面我们讨论了线性判别函数形式为</a:t>
            </a:r>
            <a:r>
              <a:rPr lang="en-US" altLang="zh-CN" sz="2800" dirty="0" smtClean="0"/>
              <a:t>:g(x)=W</a:t>
            </a:r>
            <a:r>
              <a:rPr lang="en-US" altLang="zh-CN" sz="2800" baseline="30000" dirty="0" smtClean="0"/>
              <a:t>T</a:t>
            </a:r>
            <a:r>
              <a:rPr lang="en-US" altLang="zh-CN" sz="2800" dirty="0" smtClean="0"/>
              <a:t>X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   </a:t>
            </a:r>
            <a:r>
              <a:rPr lang="zh-CN" altLang="en-US" sz="2800" dirty="0" smtClean="0"/>
              <a:t>其中</a:t>
            </a:r>
            <a:r>
              <a:rPr lang="zh-CN" altLang="en-US" sz="2800" dirty="0" smtClean="0">
                <a:solidFill>
                  <a:schemeClr val="accent2"/>
                </a:solidFill>
              </a:rPr>
              <a:t> </a:t>
            </a:r>
            <a:r>
              <a:rPr lang="en-US" altLang="zh-CN" sz="2800" dirty="0" smtClean="0"/>
              <a:t>X= (X</a:t>
            </a:r>
            <a:r>
              <a:rPr lang="en-US" altLang="zh-CN" sz="2800" baseline="-30000" dirty="0" smtClean="0"/>
              <a:t>1</a:t>
            </a:r>
            <a:r>
              <a:rPr lang="en-US" altLang="zh-CN" sz="2800" dirty="0" smtClean="0"/>
              <a:t>, X</a:t>
            </a:r>
            <a:r>
              <a:rPr lang="en-US" altLang="zh-CN" sz="2800" baseline="-30000" dirty="0" smtClean="0"/>
              <a:t>2</a:t>
            </a:r>
            <a:r>
              <a:rPr lang="en-US" altLang="zh-CN" sz="2800" dirty="0" smtClean="0">
                <a:latin typeface="Arial" pitchFamily="34" charset="0"/>
              </a:rPr>
              <a:t>…</a:t>
            </a:r>
            <a:r>
              <a:rPr lang="en-US" altLang="zh-CN" sz="2800" dirty="0" err="1" smtClean="0"/>
              <a:t>X</a:t>
            </a:r>
            <a:r>
              <a:rPr lang="en-US" altLang="zh-CN" sz="2800" baseline="-30000" dirty="0" err="1" smtClean="0"/>
              <a:t>n</a:t>
            </a:r>
            <a:r>
              <a:rPr lang="en-US" altLang="zh-CN" sz="2800" dirty="0" smtClean="0"/>
              <a:t>)     n</a:t>
            </a:r>
            <a:r>
              <a:rPr lang="zh-CN" altLang="en-US" sz="2800" dirty="0" smtClean="0"/>
              <a:t>维特征向量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dirty="0" smtClean="0"/>
              <a:t>   </a:t>
            </a:r>
            <a:r>
              <a:rPr lang="en-US" altLang="zh-CN" sz="2800" dirty="0" smtClean="0"/>
              <a:t>W= (W</a:t>
            </a:r>
            <a:r>
              <a:rPr lang="en-US" altLang="zh-CN" sz="2800" baseline="-30000" dirty="0" smtClean="0"/>
              <a:t>1</a:t>
            </a:r>
            <a:r>
              <a:rPr lang="en-US" altLang="zh-CN" sz="2800" dirty="0" smtClean="0"/>
              <a:t>, W</a:t>
            </a:r>
            <a:r>
              <a:rPr lang="en-US" altLang="zh-CN" sz="2800" baseline="-30000" dirty="0" smtClean="0"/>
              <a:t>2 </a:t>
            </a:r>
            <a:r>
              <a:rPr lang="en-US" altLang="zh-CN" sz="2800" dirty="0" smtClean="0">
                <a:latin typeface="Arial" pitchFamily="34" charset="0"/>
              </a:rPr>
              <a:t>…</a:t>
            </a:r>
            <a:r>
              <a:rPr lang="en-US" altLang="zh-CN" sz="2800" baseline="-30000" dirty="0" smtClean="0"/>
              <a:t> </a:t>
            </a:r>
            <a:r>
              <a:rPr lang="en-US" altLang="zh-CN" sz="2800" dirty="0" err="1" smtClean="0"/>
              <a:t>W</a:t>
            </a:r>
            <a:r>
              <a:rPr lang="en-US" altLang="zh-CN" sz="2800" baseline="-30000" dirty="0" err="1" smtClean="0"/>
              <a:t>n</a:t>
            </a:r>
            <a:r>
              <a:rPr lang="en-US" altLang="zh-CN" sz="2800" baseline="-30000" dirty="0" smtClean="0"/>
              <a:t> </a:t>
            </a:r>
            <a:r>
              <a:rPr lang="en-US" altLang="zh-CN" sz="2800" dirty="0" smtClean="0"/>
              <a:t>, W</a:t>
            </a:r>
            <a:r>
              <a:rPr lang="en-US" altLang="zh-CN" sz="2800" baseline="-30000" dirty="0" smtClean="0"/>
              <a:t>n+1</a:t>
            </a:r>
            <a:r>
              <a:rPr lang="en-US" altLang="zh-CN" sz="2800" dirty="0" smtClean="0"/>
              <a:t>)     n</a:t>
            </a:r>
            <a:r>
              <a:rPr lang="zh-CN" altLang="en-US" sz="2800" dirty="0" smtClean="0"/>
              <a:t>维权向量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zh-CN" altLang="en-US" sz="24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zh-CN" altLang="en-US" sz="2400" dirty="0" smtClean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</a:rPr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</a:rPr>
              <a:t>     </a:t>
            </a:r>
          </a:p>
          <a:p>
            <a:pPr algn="just">
              <a:lnSpc>
                <a:spcPct val="90000"/>
              </a:lnSpc>
              <a:buClr>
                <a:srgbClr val="66FF66"/>
              </a:buClr>
              <a:buFont typeface="Wingdings" pitchFamily="2" charset="2"/>
              <a:buChar char="v"/>
            </a:pPr>
            <a:r>
              <a:rPr lang="zh-CN" altLang="en-US" sz="2800" dirty="0" smtClean="0"/>
              <a:t>通常通过特征抽取可以获得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维特征向量，因此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维权向量是要按某种准则（准则函数）求解的。</a:t>
            </a:r>
          </a:p>
          <a:p>
            <a:pPr algn="just">
              <a:lnSpc>
                <a:spcPct val="90000"/>
              </a:lnSpc>
              <a:buClr>
                <a:srgbClr val="66FF66"/>
              </a:buClr>
              <a:buFont typeface="Wingdings" pitchFamily="2" charset="2"/>
              <a:buChar char="v"/>
            </a:pPr>
            <a:r>
              <a:rPr lang="zh-CN" altLang="en-US" sz="2800" dirty="0" smtClean="0"/>
              <a:t>求解权向量的过程就是分类器的训练过程，使用已知类别的有限学习样本来获得分类器的权向量被称为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有监督的分类</a:t>
            </a:r>
            <a:r>
              <a:rPr lang="zh-CN" altLang="en-US" sz="2800" dirty="0" smtClean="0"/>
              <a:t>。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496918"/>
              </p:ext>
            </p:extLst>
          </p:nvPr>
        </p:nvGraphicFramePr>
        <p:xfrm>
          <a:off x="1548383" y="2998936"/>
          <a:ext cx="39751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Equation" r:id="rId3" imgW="1676160" imgH="457200" progId="Equation.3">
                  <p:embed/>
                </p:oleObj>
              </mc:Choice>
              <mc:Fallback>
                <p:oleObj name="Equation" r:id="rId3" imgW="1676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383" y="2998936"/>
                        <a:ext cx="3975100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6495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7976" y="702744"/>
            <a:ext cx="8353425" cy="51117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zh-CN" altLang="en-US" sz="2800" b="1" dirty="0" smtClean="0">
                <a:latin typeface="+mn-ea"/>
              </a:rPr>
              <a:t>设计线性分类器的主要步骤：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zh-CN" sz="2400" b="1" dirty="0" smtClean="0"/>
              <a:t>(1)</a:t>
            </a:r>
            <a:r>
              <a:rPr lang="zh-CN" altLang="en-US" sz="2400" b="1" dirty="0" smtClean="0"/>
              <a:t>收集一组具有类别标识的样本       </a:t>
            </a:r>
            <a:r>
              <a:rPr lang="zh-CN" altLang="en-US" sz="2400" dirty="0" smtClean="0"/>
              <a:t>                      。若把每个样本看成确定的观测值，则这组样本称为确定性样本集；若把每个样本看成随机变量，则这组样本称为随机样本集。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zh-CN" sz="2400" b="1" dirty="0" smtClean="0"/>
              <a:t>(2)</a:t>
            </a:r>
            <a:r>
              <a:rPr lang="zh-CN" altLang="en-US" sz="2400" b="1" dirty="0" smtClean="0"/>
              <a:t>根据实际情况确定一个准则函数</a:t>
            </a:r>
            <a:r>
              <a:rPr lang="en-US" altLang="zh-CN" sz="2400" b="1" dirty="0" smtClean="0"/>
              <a:t>J</a:t>
            </a:r>
            <a:r>
              <a:rPr lang="zh-CN" altLang="en-US" sz="2400" dirty="0" smtClean="0"/>
              <a:t>。</a:t>
            </a:r>
            <a:r>
              <a:rPr lang="en-US" altLang="zh-CN" sz="2400" b="1" dirty="0" smtClean="0"/>
              <a:t>J</a:t>
            </a:r>
            <a:r>
              <a:rPr lang="zh-CN" altLang="en-US" sz="2400" dirty="0" smtClean="0"/>
              <a:t>必须满足：</a:t>
            </a:r>
            <a:r>
              <a:rPr lang="en-US" altLang="zh-CN" sz="2400" dirty="0" smtClean="0"/>
              <a:t>a) </a:t>
            </a:r>
            <a:r>
              <a:rPr lang="en-US" altLang="zh-CN" sz="2400" b="1" dirty="0" smtClean="0"/>
              <a:t>J</a:t>
            </a:r>
            <a:r>
              <a:rPr lang="zh-CN" altLang="en-US" sz="2400" dirty="0" smtClean="0"/>
              <a:t>是样本集</a:t>
            </a:r>
            <a:r>
              <a:rPr lang="en-US" altLang="zh-CN" sz="2400" b="1" dirty="0" smtClean="0"/>
              <a:t>X</a:t>
            </a:r>
            <a:r>
              <a:rPr lang="zh-CN" altLang="en-US" sz="2400" dirty="0" smtClean="0"/>
              <a:t>和      、        的函数；</a:t>
            </a:r>
            <a:r>
              <a:rPr lang="en-US" altLang="zh-CN" sz="2400" dirty="0" smtClean="0"/>
              <a:t>b) </a:t>
            </a:r>
            <a:r>
              <a:rPr lang="en-US" altLang="zh-CN" sz="2400" b="1" dirty="0" smtClean="0"/>
              <a:t>J</a:t>
            </a:r>
            <a:r>
              <a:rPr lang="zh-CN" altLang="en-US" sz="2400" dirty="0" smtClean="0"/>
              <a:t>的值反映分类器的性能，其极值解对应于“最好”的决策。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zh-CN" sz="2400" b="1" dirty="0" smtClean="0"/>
              <a:t>(3)</a:t>
            </a:r>
            <a:r>
              <a:rPr lang="zh-CN" altLang="en-US" sz="2400" b="1" dirty="0" smtClean="0"/>
              <a:t>用最优化技术求出准则函数的极值解         和         </a:t>
            </a:r>
            <a:r>
              <a:rPr lang="zh-CN" altLang="en-US" sz="2400" dirty="0" smtClean="0"/>
              <a:t>。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618830"/>
              </p:ext>
            </p:extLst>
          </p:nvPr>
        </p:nvGraphicFramePr>
        <p:xfrm>
          <a:off x="5364088" y="1389782"/>
          <a:ext cx="19431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公式" r:id="rId3" imgW="1015920" imgH="228600" progId="Equation.3">
                  <p:embed/>
                </p:oleObj>
              </mc:Choice>
              <mc:Fallback>
                <p:oleObj name="公式" r:id="rId3" imgW="1015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389782"/>
                        <a:ext cx="19431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145338"/>
              </p:ext>
            </p:extLst>
          </p:nvPr>
        </p:nvGraphicFramePr>
        <p:xfrm>
          <a:off x="6300192" y="5157192"/>
          <a:ext cx="5032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公式" r:id="rId5" imgW="228600" imgH="203040" progId="Equation.3">
                  <p:embed/>
                </p:oleObj>
              </mc:Choice>
              <mc:Fallback>
                <p:oleObj name="公式" r:id="rId5" imgW="228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5157192"/>
                        <a:ext cx="5032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246318"/>
              </p:ext>
            </p:extLst>
          </p:nvPr>
        </p:nvGraphicFramePr>
        <p:xfrm>
          <a:off x="2987824" y="4025503"/>
          <a:ext cx="6429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Equation" r:id="rId7" imgW="291960" imgH="228600" progId="Equation.DSMT4">
                  <p:embed/>
                </p:oleObj>
              </mc:Choice>
              <mc:Fallback>
                <p:oleObj name="Equation" r:id="rId7" imgW="29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025503"/>
                        <a:ext cx="6429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296498"/>
              </p:ext>
            </p:extLst>
          </p:nvPr>
        </p:nvGraphicFramePr>
        <p:xfrm>
          <a:off x="2411760" y="4075732"/>
          <a:ext cx="3905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Equation" r:id="rId9" imgW="177480" imgH="177480" progId="Equation.DSMT4">
                  <p:embed/>
                </p:oleObj>
              </mc:Choice>
              <mc:Fallback>
                <p:oleObj name="Equation" r:id="rId9" imgW="177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075732"/>
                        <a:ext cx="3905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527381"/>
              </p:ext>
            </p:extLst>
          </p:nvPr>
        </p:nvGraphicFramePr>
        <p:xfrm>
          <a:off x="7239843" y="5144293"/>
          <a:ext cx="6445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name="Equation" r:id="rId11" imgW="291960" imgH="241200" progId="Equation.DSMT4">
                  <p:embed/>
                </p:oleObj>
              </mc:Choice>
              <mc:Fallback>
                <p:oleObj name="Equation" r:id="rId11" imgW="291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843" y="5144293"/>
                        <a:ext cx="64452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5872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404813"/>
            <a:ext cx="8188325" cy="1008062"/>
          </a:xfrm>
        </p:spPr>
        <p:txBody>
          <a:bodyPr/>
          <a:lstStyle/>
          <a:p>
            <a:pPr algn="l" eaLnBrk="1" hangingPunct="1"/>
            <a:r>
              <a:rPr lang="zh-CN" altLang="en-US" sz="2800" b="1" smtClean="0"/>
              <a:t>权向量的训练过程：</a:t>
            </a:r>
            <a:r>
              <a:rPr lang="zh-CN" altLang="en-US" sz="2400" smtClean="0"/>
              <a:t>利用已知类别学习样本来获得权向量的训练过程如下：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9321" y="4873625"/>
            <a:ext cx="7772400" cy="1292225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已知</a:t>
            </a:r>
            <a:r>
              <a:rPr lang="en-US" altLang="zh-CN" sz="2400" dirty="0" smtClean="0"/>
              <a:t>x</a:t>
            </a:r>
            <a:r>
              <a:rPr lang="en-US" altLang="zh-CN" sz="2400" baseline="-25000" dirty="0" smtClean="0"/>
              <a:t>1 </a:t>
            </a:r>
            <a:r>
              <a:rPr lang="en-US" altLang="zh-CN" sz="2400" dirty="0" smtClean="0"/>
              <a:t>∈</a:t>
            </a:r>
            <a:r>
              <a:rPr lang="en-US" altLang="zh-CN" sz="1800" dirty="0" smtClean="0"/>
              <a:t>ω</a:t>
            </a:r>
            <a:r>
              <a:rPr lang="en-US" altLang="zh-CN" sz="2400" baseline="-30000" dirty="0" smtClean="0"/>
              <a:t>1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通过检测调整权向量，最终使</a:t>
            </a:r>
            <a:r>
              <a:rPr lang="en-US" altLang="zh-CN" sz="2400" dirty="0" smtClean="0"/>
              <a:t>x</a:t>
            </a:r>
            <a:r>
              <a:rPr lang="en-US" altLang="zh-CN" sz="2400" baseline="-25000" dirty="0" smtClean="0"/>
              <a:t>1 </a:t>
            </a:r>
            <a:r>
              <a:rPr lang="en-US" altLang="zh-CN" sz="2400" dirty="0" smtClean="0"/>
              <a:t>∈</a:t>
            </a:r>
            <a:r>
              <a:rPr lang="en-US" altLang="zh-CN" sz="1800" dirty="0" smtClean="0"/>
              <a:t>ω</a:t>
            </a:r>
            <a:r>
              <a:rPr lang="en-US" altLang="zh-CN" sz="2400" baseline="-30000" dirty="0" smtClean="0"/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已知</a:t>
            </a:r>
            <a:r>
              <a:rPr lang="en-US" altLang="zh-CN" sz="2400" dirty="0" smtClean="0"/>
              <a:t>x</a:t>
            </a:r>
            <a:r>
              <a:rPr lang="en-US" altLang="zh-CN" sz="2400" baseline="-25000" dirty="0" smtClean="0"/>
              <a:t>2 </a:t>
            </a:r>
            <a:r>
              <a:rPr lang="en-US" altLang="zh-CN" sz="2400" dirty="0" smtClean="0"/>
              <a:t>∈</a:t>
            </a:r>
            <a:r>
              <a:rPr lang="en-US" altLang="zh-CN" sz="1800" dirty="0" smtClean="0"/>
              <a:t>ω</a:t>
            </a:r>
            <a:r>
              <a:rPr lang="en-US" altLang="zh-CN" sz="2400" baseline="-30000" dirty="0" smtClean="0"/>
              <a:t>2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通过检测调整权向量，最终使</a:t>
            </a:r>
            <a:r>
              <a:rPr lang="en-US" altLang="zh-CN" sz="2400" dirty="0" smtClean="0"/>
              <a:t>x</a:t>
            </a:r>
            <a:r>
              <a:rPr lang="en-US" altLang="zh-CN" sz="2400" baseline="-25000" dirty="0" smtClean="0"/>
              <a:t>2 </a:t>
            </a:r>
            <a:r>
              <a:rPr lang="en-US" altLang="zh-CN" sz="2400" dirty="0" smtClean="0"/>
              <a:t>∈</a:t>
            </a:r>
            <a:r>
              <a:rPr lang="en-US" altLang="zh-CN" sz="1800" dirty="0" smtClean="0"/>
              <a:t>ω</a:t>
            </a:r>
            <a:r>
              <a:rPr lang="en-US" altLang="zh-CN" sz="2400" baseline="-30000" dirty="0" smtClean="0"/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这样就可以通过有限的样本去决定权向量。</a:t>
            </a:r>
          </a:p>
        </p:txBody>
      </p:sp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7320533" y="2133600"/>
            <a:ext cx="1371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0" baseline="-25000">
                <a:latin typeface="Arial" pitchFamily="34" charset="0"/>
              </a:rPr>
              <a:t>&gt;0  </a:t>
            </a:r>
            <a:r>
              <a:rPr lang="en-US" altLang="zh-CN" b="0" baseline="-25000">
                <a:solidFill>
                  <a:srgbClr val="000000"/>
                </a:solidFill>
                <a:latin typeface="Arial" pitchFamily="34" charset="0"/>
              </a:rPr>
              <a:t>x∈ω1</a:t>
            </a:r>
            <a:endParaRPr lang="en-US" altLang="zh-CN" b="0" baseline="-25000">
              <a:latin typeface="Arial" pitchFamily="34" charset="0"/>
            </a:endParaRPr>
          </a:p>
          <a:p>
            <a:pPr eaLnBrk="1" hangingPunct="1"/>
            <a:r>
              <a:rPr lang="en-US" altLang="zh-CN" b="0" baseline="-25000">
                <a:latin typeface="Arial" pitchFamily="34" charset="0"/>
              </a:rPr>
              <a:t> </a:t>
            </a:r>
          </a:p>
        </p:txBody>
      </p:sp>
      <p:sp>
        <p:nvSpPr>
          <p:cNvPr id="7" name="Text Box 58"/>
          <p:cNvSpPr txBox="1">
            <a:spLocks noChangeArrowheads="1"/>
          </p:cNvSpPr>
          <p:nvPr/>
        </p:nvSpPr>
        <p:spPr bwMode="auto">
          <a:xfrm>
            <a:off x="7320533" y="266700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0" baseline="-25000">
                <a:latin typeface="Arial" pitchFamily="34" charset="0"/>
              </a:rPr>
              <a:t>&lt;0  </a:t>
            </a:r>
            <a:r>
              <a:rPr lang="en-US" altLang="zh-CN" b="0" baseline="-25000">
                <a:solidFill>
                  <a:srgbClr val="000000"/>
                </a:solidFill>
                <a:latin typeface="Arial" pitchFamily="34" charset="0"/>
              </a:rPr>
              <a:t>x∈ω2</a:t>
            </a:r>
            <a:r>
              <a:rPr lang="en-US" altLang="zh-CN" b="0" baseline="-25000">
                <a:latin typeface="Arial" pitchFamily="34" charset="0"/>
              </a:rPr>
              <a:t> </a:t>
            </a:r>
          </a:p>
        </p:txBody>
      </p: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664146" y="1268413"/>
            <a:ext cx="7343775" cy="3455987"/>
            <a:chOff x="703" y="624"/>
            <a:chExt cx="4656" cy="2352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03" y="768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799" y="768"/>
              <a:ext cx="432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Arial" pitchFamily="34" charset="0"/>
                </a:rPr>
                <a:t> x</a:t>
              </a:r>
              <a:r>
                <a:rPr lang="en-US" altLang="zh-CN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03" y="1200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799" y="1200"/>
              <a:ext cx="432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Arial" pitchFamily="34" charset="0"/>
                </a:rPr>
                <a:t> x</a:t>
              </a:r>
              <a:r>
                <a:rPr lang="en-US" altLang="zh-CN" b="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751" y="1536"/>
              <a:ext cx="528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/>
                <a:t>…….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751" y="1872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847" y="1872"/>
              <a:ext cx="432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Arial" pitchFamily="34" charset="0"/>
                </a:rPr>
                <a:t> x</a:t>
              </a:r>
              <a:r>
                <a:rPr lang="en-US" altLang="zh-CN" b="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847" y="2256"/>
              <a:ext cx="43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Arial" pitchFamily="34" charset="0"/>
                </a:rPr>
                <a:t> 1</a:t>
              </a:r>
              <a:endParaRPr lang="en-US" altLang="zh-CN" b="0" baseline="-25000">
                <a:latin typeface="Arial" pitchFamily="34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751" y="2256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903" y="768"/>
              <a:ext cx="81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143" y="768"/>
              <a:ext cx="432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Arial" pitchFamily="34" charset="0"/>
                </a:rPr>
                <a:t> w</a:t>
              </a:r>
              <a:r>
                <a:rPr lang="en-US" altLang="zh-CN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903" y="1200"/>
              <a:ext cx="81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143" y="1200"/>
              <a:ext cx="432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Arial" pitchFamily="34" charset="0"/>
                </a:rPr>
                <a:t> w</a:t>
              </a:r>
              <a:r>
                <a:rPr lang="en-US" altLang="zh-CN" b="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951" y="1872"/>
              <a:ext cx="81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2191" y="1872"/>
              <a:ext cx="432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Arial" pitchFamily="34" charset="0"/>
                </a:rPr>
                <a:t> w</a:t>
              </a:r>
              <a:r>
                <a:rPr lang="en-US" altLang="zh-CN" b="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951" y="2256"/>
              <a:ext cx="81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143" y="2256"/>
              <a:ext cx="57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Arial" pitchFamily="34" charset="0"/>
                </a:rPr>
                <a:t> w</a:t>
              </a:r>
              <a:r>
                <a:rPr lang="en-US" altLang="zh-CN" b="0" baseline="-25000">
                  <a:latin typeface="Arial" pitchFamily="34" charset="0"/>
                </a:rPr>
                <a:t>n+1</a:t>
              </a: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279" y="9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279" y="134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327" y="20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327" y="240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2719" y="9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2767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2719" y="13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2767" y="20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3487" y="91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3295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3295" y="17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3535" y="182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3487" y="14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3535" y="18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3295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3295" y="17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4063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38"/>
            <p:cNvSpPr txBox="1">
              <a:spLocks noChangeArrowheads="1"/>
            </p:cNvSpPr>
            <p:nvPr/>
          </p:nvSpPr>
          <p:spPr bwMode="auto">
            <a:xfrm>
              <a:off x="4063" y="1488"/>
              <a:ext cx="432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Arial" pitchFamily="34" charset="0"/>
                </a:rPr>
                <a:t> ∑ </a:t>
              </a: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4495" y="163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Text Box 40"/>
            <p:cNvSpPr txBox="1">
              <a:spLocks noChangeArrowheads="1"/>
            </p:cNvSpPr>
            <p:nvPr/>
          </p:nvSpPr>
          <p:spPr bwMode="auto">
            <a:xfrm>
              <a:off x="4687" y="1296"/>
              <a:ext cx="672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Arial" pitchFamily="34" charset="0"/>
                </a:rPr>
                <a:t> </a:t>
              </a:r>
              <a:endParaRPr lang="en-US" altLang="zh-CN" b="0" baseline="-25000">
                <a:latin typeface="Arial" pitchFamily="34" charset="0"/>
              </a:endParaRP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4687" y="16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4303" y="2064"/>
              <a:ext cx="81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auto">
            <a:xfrm>
              <a:off x="4399" y="2064"/>
              <a:ext cx="912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/>
                <a:t>检测</a:t>
              </a:r>
              <a:endParaRPr lang="zh-CN" altLang="en-US" sz="1600" b="0">
                <a:latin typeface="Arial" pitchFamily="34" charset="0"/>
              </a:endParaRPr>
            </a:p>
            <a:p>
              <a:pPr eaLnBrk="1" hangingPunct="1"/>
              <a:r>
                <a:rPr lang="en-US" altLang="zh-CN" sz="1600" b="0">
                  <a:latin typeface="Arial" pitchFamily="34" charset="0"/>
                </a:rPr>
                <a:t>(</a:t>
              </a:r>
              <a:r>
                <a:rPr lang="zh-CN" altLang="en-US" sz="1600" b="0"/>
                <a:t>已知类别</a:t>
              </a:r>
              <a:r>
                <a:rPr lang="en-US" altLang="zh-CN" sz="1600" b="0">
                  <a:latin typeface="Arial" pitchFamily="34" charset="0"/>
                </a:rPr>
                <a:t>)</a:t>
              </a:r>
              <a:r>
                <a:rPr lang="en-US" altLang="zh-CN" b="0">
                  <a:latin typeface="Arial" pitchFamily="34" charset="0"/>
                </a:rPr>
                <a:t> </a:t>
              </a: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1567" y="912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1567" y="27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2623" y="2688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4735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 flipH="1">
              <a:off x="3487" y="283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 flipV="1">
              <a:off x="1567" y="768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 flipV="1">
              <a:off x="1567" y="1200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 flipV="1">
              <a:off x="1567" y="1872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 flipV="1">
              <a:off x="1567" y="2256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Text Box 54"/>
            <p:cNvSpPr txBox="1">
              <a:spLocks noChangeArrowheads="1"/>
            </p:cNvSpPr>
            <p:nvPr/>
          </p:nvSpPr>
          <p:spPr bwMode="auto">
            <a:xfrm>
              <a:off x="2863" y="624"/>
              <a:ext cx="672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Arial" pitchFamily="34" charset="0"/>
                </a:rPr>
                <a:t> </a:t>
              </a:r>
              <a:r>
                <a:rPr lang="en-US" altLang="zh-CN" sz="1600" b="0">
                  <a:latin typeface="Arial" pitchFamily="34" charset="0"/>
                </a:rPr>
                <a:t>W</a:t>
              </a:r>
              <a:r>
                <a:rPr lang="en-US" altLang="zh-CN" sz="1600" b="0" baseline="-30000">
                  <a:latin typeface="Arial" pitchFamily="34" charset="0"/>
                </a:rPr>
                <a:t>1</a:t>
              </a:r>
              <a:r>
                <a:rPr lang="en-US" altLang="zh-CN" sz="1600" b="0">
                  <a:latin typeface="Arial" pitchFamily="34" charset="0"/>
                </a:rPr>
                <a:t> X</a:t>
              </a:r>
              <a:r>
                <a:rPr lang="en-US" altLang="zh-CN" sz="1600" b="0" baseline="-30000">
                  <a:latin typeface="Arial" pitchFamily="34" charset="0"/>
                </a:rPr>
                <a:t>1</a:t>
              </a:r>
              <a:r>
                <a:rPr lang="en-US" altLang="zh-CN" sz="1600" b="0">
                  <a:latin typeface="Arial" pitchFamily="34" charset="0"/>
                </a:rPr>
                <a:t> </a:t>
              </a:r>
            </a:p>
          </p:txBody>
        </p:sp>
        <p:sp>
          <p:nvSpPr>
            <p:cNvPr id="59" name="Text Box 55"/>
            <p:cNvSpPr txBox="1">
              <a:spLocks noChangeArrowheads="1"/>
            </p:cNvSpPr>
            <p:nvPr/>
          </p:nvSpPr>
          <p:spPr bwMode="auto">
            <a:xfrm>
              <a:off x="2911" y="1056"/>
              <a:ext cx="67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b="0">
                  <a:latin typeface="Arial" pitchFamily="34" charset="0"/>
                </a:rPr>
                <a:t> W</a:t>
              </a:r>
              <a:r>
                <a:rPr lang="en-US" altLang="zh-CN" sz="1600" b="0" baseline="-30000">
                  <a:latin typeface="Arial" pitchFamily="34" charset="0"/>
                </a:rPr>
                <a:t>2</a:t>
              </a:r>
              <a:r>
                <a:rPr lang="en-US" altLang="zh-CN" sz="1600" b="0">
                  <a:latin typeface="Arial" pitchFamily="34" charset="0"/>
                </a:rPr>
                <a:t> X</a:t>
              </a:r>
              <a:r>
                <a:rPr lang="en-US" altLang="zh-CN" sz="1600" b="0" baseline="-30000">
                  <a:latin typeface="Arial" pitchFamily="34" charset="0"/>
                </a:rPr>
                <a:t>2</a:t>
              </a:r>
              <a:r>
                <a:rPr lang="en-US" altLang="zh-CN" sz="1600" b="0">
                  <a:latin typeface="Arial" pitchFamily="34" charset="0"/>
                </a:rPr>
                <a:t> </a:t>
              </a:r>
            </a:p>
          </p:txBody>
        </p:sp>
        <p:sp>
          <p:nvSpPr>
            <p:cNvPr id="60" name="Text Box 56"/>
            <p:cNvSpPr txBox="1">
              <a:spLocks noChangeArrowheads="1"/>
            </p:cNvSpPr>
            <p:nvPr/>
          </p:nvSpPr>
          <p:spPr bwMode="auto">
            <a:xfrm>
              <a:off x="2911" y="2016"/>
              <a:ext cx="67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b="0">
                  <a:latin typeface="Arial" pitchFamily="34" charset="0"/>
                </a:rPr>
                <a:t> W</a:t>
              </a:r>
              <a:r>
                <a:rPr lang="en-US" altLang="zh-CN" sz="1600" b="0" baseline="-30000">
                  <a:latin typeface="Arial" pitchFamily="34" charset="0"/>
                </a:rPr>
                <a:t>n</a:t>
              </a:r>
              <a:r>
                <a:rPr lang="en-US" altLang="zh-CN" sz="1600" b="0">
                  <a:latin typeface="Arial" pitchFamily="34" charset="0"/>
                </a:rPr>
                <a:t> X</a:t>
              </a:r>
              <a:r>
                <a:rPr lang="en-US" altLang="zh-CN" sz="1600" b="0" baseline="-30000">
                  <a:latin typeface="Arial" pitchFamily="34" charset="0"/>
                </a:rPr>
                <a:t>n</a:t>
              </a:r>
              <a:r>
                <a:rPr lang="en-US" altLang="zh-CN" sz="1600" b="0">
                  <a:latin typeface="Arial" pitchFamily="34" charset="0"/>
                </a:rPr>
                <a:t> </a:t>
              </a:r>
            </a:p>
          </p:txBody>
        </p:sp>
        <p:sp>
          <p:nvSpPr>
            <p:cNvPr id="61" name="Text Box 57"/>
            <p:cNvSpPr txBox="1">
              <a:spLocks noChangeArrowheads="1"/>
            </p:cNvSpPr>
            <p:nvPr/>
          </p:nvSpPr>
          <p:spPr bwMode="auto">
            <a:xfrm>
              <a:off x="2911" y="2400"/>
              <a:ext cx="67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b="0">
                  <a:latin typeface="Arial" pitchFamily="34" charset="0"/>
                </a:rPr>
                <a:t> W</a:t>
              </a:r>
              <a:r>
                <a:rPr lang="en-US" altLang="zh-CN" sz="1600" b="0" baseline="-25000">
                  <a:latin typeface="Arial" pitchFamily="34" charset="0"/>
                </a:rPr>
                <a:t>n+1</a:t>
              </a:r>
            </a:p>
          </p:txBody>
        </p:sp>
        <p:sp>
          <p:nvSpPr>
            <p:cNvPr id="62" name="Text Box 59"/>
            <p:cNvSpPr txBox="1">
              <a:spLocks noChangeArrowheads="1"/>
            </p:cNvSpPr>
            <p:nvPr/>
          </p:nvSpPr>
          <p:spPr bwMode="auto">
            <a:xfrm>
              <a:off x="3871" y="1152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0">
                  <a:latin typeface="Arial" pitchFamily="34" charset="0"/>
                </a:rPr>
                <a:t>g(x)=w</a:t>
              </a:r>
              <a:r>
                <a:rPr lang="en-US" altLang="zh-CN" sz="1800" b="0" baseline="30000">
                  <a:latin typeface="Arial" pitchFamily="34" charset="0"/>
                </a:rPr>
                <a:t>T</a:t>
              </a:r>
              <a:r>
                <a:rPr lang="en-US" altLang="zh-CN" sz="1800" b="0">
                  <a:latin typeface="Arial" pitchFamily="34" charset="0"/>
                </a:rPr>
                <a:t>x</a:t>
              </a:r>
              <a:r>
                <a:rPr lang="en-US" altLang="zh-CN" sz="1600" b="0">
                  <a:latin typeface="Arial" pitchFamily="34" charset="0"/>
                </a:rPr>
                <a:t> </a:t>
              </a:r>
            </a:p>
          </p:txBody>
        </p:sp>
        <p:graphicFrame>
          <p:nvGraphicFramePr>
            <p:cNvPr id="63" name="Object 61"/>
            <p:cNvGraphicFramePr>
              <a:graphicFrameLocks noChangeAspect="1"/>
            </p:cNvGraphicFramePr>
            <p:nvPr/>
          </p:nvGraphicFramePr>
          <p:xfrm>
            <a:off x="2671" y="2736"/>
            <a:ext cx="81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3" r:id="rId3" imgW="761669" imgH="203112" progId="Equation.3">
                    <p:embed/>
                  </p:oleObj>
                </mc:Choice>
                <mc:Fallback>
                  <p:oleObj r:id="rId3" imgW="76166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2736"/>
                          <a:ext cx="816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Line 62"/>
            <p:cNvSpPr>
              <a:spLocks noChangeShapeType="1"/>
            </p:cNvSpPr>
            <p:nvPr/>
          </p:nvSpPr>
          <p:spPr bwMode="auto">
            <a:xfrm flipH="1">
              <a:off x="5119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198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4.2 </a:t>
            </a: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线性判别函数</a:t>
            </a:r>
            <a:endParaRPr lang="zh-CN" altLang="en-US" sz="4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85800" y="1341438"/>
            <a:ext cx="7772400" cy="5255914"/>
            <a:chOff x="685800" y="1341438"/>
            <a:chExt cx="7772400" cy="5255914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>
            <a:xfrm>
              <a:off x="685800" y="1341438"/>
              <a:ext cx="7772400" cy="52559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66FF33"/>
                </a:buClr>
                <a:buFont typeface="Wingdings" pitchFamily="2" charset="2"/>
                <a:buNone/>
              </a:pPr>
              <a:r>
                <a:rPr lang="zh-CN" altLang="en-US" sz="2800" dirty="0" smtClean="0"/>
                <a:t>我们现在对两类问题和多类问题分别进行讨论。</a:t>
              </a:r>
            </a:p>
            <a:p>
              <a:pPr>
                <a:buClr>
                  <a:srgbClr val="66FF33"/>
                </a:buClr>
                <a:buFont typeface="Wingdings" pitchFamily="2" charset="2"/>
                <a:buNone/>
              </a:pPr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一、两类问题：</a:t>
              </a:r>
              <a:endPara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buClr>
                  <a:srgbClr val="66FF33"/>
                </a:buClr>
                <a:buFont typeface="Wingdings" pitchFamily="2" charset="2"/>
                <a:buNone/>
              </a:pPr>
              <a:r>
                <a:rPr lang="zh-CN" altLang="en-US" sz="2600" dirty="0" smtClean="0"/>
                <a:t>即</a:t>
              </a:r>
              <a:r>
                <a:rPr lang="en-US" altLang="zh-CN" sz="2600" dirty="0" smtClean="0"/>
                <a:t>:</a:t>
              </a:r>
              <a:r>
                <a:rPr lang="en-US" altLang="zh-CN" sz="2400" dirty="0" smtClean="0"/>
                <a:t> </a:t>
              </a:r>
            </a:p>
            <a:p>
              <a:pPr>
                <a:buClr>
                  <a:srgbClr val="66FF33"/>
                </a:buClr>
                <a:buFont typeface="Wingdings" pitchFamily="2" charset="2"/>
                <a:buNone/>
              </a:pPr>
              <a:r>
                <a:rPr lang="en-US" altLang="zh-CN" sz="2400" dirty="0" smtClean="0"/>
                <a:t>                           </a:t>
              </a:r>
            </a:p>
            <a:p>
              <a:pPr>
                <a:buClr>
                  <a:srgbClr val="66FF33"/>
                </a:buClr>
                <a:buFont typeface="Wingdings" pitchFamily="2" charset="2"/>
                <a:buNone/>
              </a:pPr>
              <a:r>
                <a: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1. </a:t>
              </a:r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二维情况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 ：</a:t>
              </a:r>
              <a:endPara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buClr>
                  <a:srgbClr val="66FF33"/>
                </a:buClr>
                <a:buFont typeface="Wingdings" pitchFamily="2" charset="2"/>
                <a:buNone/>
              </a:pPr>
              <a:r>
                <a:rPr lang="zh-CN" altLang="en-US" sz="2800" dirty="0" smtClean="0"/>
                <a:t>取两个特征向量</a:t>
              </a:r>
            </a:p>
            <a:p>
              <a:pPr>
                <a:buClr>
                  <a:srgbClr val="66FF33"/>
                </a:buClr>
                <a:buFont typeface="Wingdings" pitchFamily="2" charset="2"/>
                <a:buNone/>
              </a:pPr>
              <a:endParaRPr lang="zh-CN" altLang="en-US" dirty="0" smtClean="0"/>
            </a:p>
            <a:p>
              <a:pPr>
                <a:buClr>
                  <a:srgbClr val="66FF33"/>
                </a:buClr>
                <a:buFont typeface="Wingdings" pitchFamily="2" charset="2"/>
                <a:buNone/>
              </a:pPr>
              <a:r>
                <a:rPr lang="zh-CN" altLang="en-US" sz="2800" dirty="0" smtClean="0"/>
                <a:t>这种情况下 判别函数</a:t>
              </a:r>
              <a:r>
                <a:rPr lang="en-US" altLang="zh-CN" sz="2800" dirty="0" smtClean="0"/>
                <a:t>:</a:t>
              </a:r>
            </a:p>
            <a:p>
              <a:pPr lvl="2">
                <a:buClr>
                  <a:srgbClr val="66FF33"/>
                </a:buClr>
                <a:buFont typeface="Wingdings" pitchFamily="2" charset="2"/>
                <a:buChar char="v"/>
              </a:pPr>
              <a:endParaRPr lang="en-US" altLang="zh-CN" sz="2800" dirty="0" smtClean="0"/>
            </a:p>
            <a:p>
              <a:pPr lvl="2">
                <a:buClr>
                  <a:srgbClr val="66FF33"/>
                </a:buClr>
                <a:buFont typeface="Wingdings" pitchFamily="2" charset="2"/>
                <a:buChar char="v"/>
              </a:pPr>
              <a:endParaRPr lang="en-US" altLang="zh-CN" dirty="0" smtClean="0"/>
            </a:p>
            <a:p>
              <a:pPr>
                <a:buFontTx/>
                <a:buNone/>
              </a:pPr>
              <a:endParaRPr lang="en-US" altLang="zh-CN" sz="2400" dirty="0" smtClean="0"/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7973327"/>
                </p:ext>
              </p:extLst>
            </p:nvPr>
          </p:nvGraphicFramePr>
          <p:xfrm>
            <a:off x="2489200" y="2465388"/>
            <a:ext cx="273685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0" name="Equation" r:id="rId3" imgW="927000" imgH="266400" progId="Equation.DSMT4">
                    <p:embed/>
                  </p:oleObj>
                </mc:Choice>
                <mc:Fallback>
                  <p:oleObj name="Equation" r:id="rId3" imgW="92700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200" y="2465388"/>
                          <a:ext cx="2736850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4113322"/>
                </p:ext>
              </p:extLst>
            </p:nvPr>
          </p:nvGraphicFramePr>
          <p:xfrm>
            <a:off x="3174206" y="4221088"/>
            <a:ext cx="2795587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1" name="Equation" r:id="rId5" imgW="901440" imgH="266400" progId="Equation.DSMT4">
                    <p:embed/>
                  </p:oleObj>
                </mc:Choice>
                <mc:Fallback>
                  <p:oleObj name="Equation" r:id="rId5" imgW="90144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4206" y="4221088"/>
                          <a:ext cx="2795587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353386"/>
                </p:ext>
              </p:extLst>
            </p:nvPr>
          </p:nvGraphicFramePr>
          <p:xfrm>
            <a:off x="2590800" y="5229200"/>
            <a:ext cx="39624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2" name="Equation" r:id="rId7" imgW="1473120" imgH="228600" progId="Equation.3">
                    <p:embed/>
                  </p:oleObj>
                </mc:Choice>
                <mc:Fallback>
                  <p:oleObj name="Equation" r:id="rId7" imgW="14731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5229200"/>
                          <a:ext cx="3962400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3082828"/>
                </p:ext>
              </p:extLst>
            </p:nvPr>
          </p:nvGraphicFramePr>
          <p:xfrm>
            <a:off x="2354262" y="6021288"/>
            <a:ext cx="443547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3" name="Equation" r:id="rId9" imgW="1815840" imgH="215640" progId="Equation.3">
                    <p:embed/>
                  </p:oleObj>
                </mc:Choice>
                <mc:Fallback>
                  <p:oleObj name="Equation" r:id="rId9" imgW="18158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4262" y="6021288"/>
                          <a:ext cx="4435475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35576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11560" y="332657"/>
            <a:ext cx="7705353" cy="59046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宋体" pitchFamily="2" charset="-122"/>
              </a:rPr>
              <a:t>利用方程组来求解权向量</a:t>
            </a:r>
            <a:endParaRPr lang="en-US" altLang="zh-CN" sz="2400" b="1" dirty="0" smtClean="0">
              <a:latin typeface="宋体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zh-CN" altLang="en-US" sz="2400" b="1" dirty="0" smtClean="0">
              <a:latin typeface="宋体" pitchFamily="2" charset="-122"/>
            </a:endParaRPr>
          </a:p>
          <a:p>
            <a:pPr algn="just">
              <a:buFontTx/>
              <a:buNone/>
            </a:pPr>
            <a:r>
              <a:rPr lang="zh-CN" altLang="en-US" sz="2400" dirty="0" smtClean="0">
                <a:latin typeface="宋体" pitchFamily="2" charset="-122"/>
              </a:rPr>
              <a:t>对二类判别函数</a:t>
            </a:r>
            <a:r>
              <a:rPr lang="en-US" altLang="zh-CN" sz="2400" dirty="0" smtClean="0">
                <a:latin typeface="宋体" pitchFamily="2" charset="-122"/>
              </a:rPr>
              <a:t>g(x) = W</a:t>
            </a:r>
            <a:r>
              <a:rPr lang="en-US" altLang="zh-CN" sz="2400" baseline="-30000" dirty="0" smtClean="0">
                <a:latin typeface="宋体" pitchFamily="2" charset="-122"/>
              </a:rPr>
              <a:t>1</a:t>
            </a:r>
            <a:r>
              <a:rPr lang="en-US" altLang="zh-CN" sz="2400" dirty="0" smtClean="0">
                <a:latin typeface="宋体" pitchFamily="2" charset="-122"/>
              </a:rPr>
              <a:t>X</a:t>
            </a:r>
            <a:r>
              <a:rPr lang="en-US" altLang="zh-CN" sz="2400" baseline="-30000" dirty="0" smtClean="0">
                <a:latin typeface="宋体" pitchFamily="2" charset="-122"/>
              </a:rPr>
              <a:t>1</a:t>
            </a:r>
            <a:r>
              <a:rPr lang="en-US" altLang="zh-CN" sz="2400" dirty="0" smtClean="0">
                <a:latin typeface="宋体" pitchFamily="2" charset="-122"/>
              </a:rPr>
              <a:t>+ W</a:t>
            </a:r>
            <a:r>
              <a:rPr lang="en-US" altLang="zh-CN" sz="2400" baseline="-30000" dirty="0" smtClean="0">
                <a:latin typeface="宋体" pitchFamily="2" charset="-122"/>
              </a:rPr>
              <a:t>2</a:t>
            </a:r>
            <a:r>
              <a:rPr lang="en-US" altLang="zh-CN" sz="2400" dirty="0" smtClean="0">
                <a:latin typeface="宋体" pitchFamily="2" charset="-122"/>
              </a:rPr>
              <a:t>X</a:t>
            </a:r>
            <a:r>
              <a:rPr lang="en-US" altLang="zh-CN" sz="2400" baseline="-30000" dirty="0" smtClean="0">
                <a:latin typeface="宋体" pitchFamily="2" charset="-122"/>
              </a:rPr>
              <a:t>2</a:t>
            </a:r>
            <a:r>
              <a:rPr lang="en-US" altLang="zh-CN" sz="2400" dirty="0" smtClean="0">
                <a:latin typeface="宋体" pitchFamily="2" charset="-122"/>
              </a:rPr>
              <a:t> +W</a:t>
            </a:r>
            <a:r>
              <a:rPr lang="en-US" altLang="zh-CN" sz="2400" baseline="-30000" dirty="0" smtClean="0">
                <a:latin typeface="宋体" pitchFamily="2" charset="-122"/>
              </a:rPr>
              <a:t>3</a:t>
            </a:r>
            <a:endParaRPr lang="en-US" altLang="zh-CN" sz="2400" dirty="0" smtClean="0">
              <a:latin typeface="宋体" pitchFamily="2" charset="-122"/>
            </a:endParaRPr>
          </a:p>
          <a:p>
            <a:pPr algn="just">
              <a:buFontTx/>
              <a:buNone/>
            </a:pPr>
            <a:r>
              <a:rPr lang="zh-CN" altLang="en-US" sz="2400" dirty="0" smtClean="0">
                <a:latin typeface="宋体" pitchFamily="2" charset="-122"/>
              </a:rPr>
              <a:t>已知训练集：</a:t>
            </a:r>
            <a:r>
              <a:rPr lang="en-US" altLang="zh-CN" sz="2400" dirty="0" err="1" smtClean="0">
                <a:latin typeface="宋体" pitchFamily="2" charset="-122"/>
              </a:rPr>
              <a:t>X</a:t>
            </a:r>
            <a:r>
              <a:rPr lang="en-US" altLang="zh-CN" sz="2400" baseline="-30000" dirty="0" err="1" smtClean="0">
                <a:latin typeface="宋体" pitchFamily="2" charset="-122"/>
              </a:rPr>
              <a:t>a</a:t>
            </a:r>
            <a:r>
              <a:rPr lang="en-US" altLang="zh-CN" sz="2400" baseline="-30000" dirty="0" smtClean="0">
                <a:latin typeface="宋体" pitchFamily="2" charset="-122"/>
              </a:rPr>
              <a:t>,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X</a:t>
            </a:r>
            <a:r>
              <a:rPr lang="en-US" altLang="zh-CN" sz="2400" baseline="-30000" dirty="0" err="1" smtClean="0">
                <a:latin typeface="宋体" pitchFamily="2" charset="-122"/>
              </a:rPr>
              <a:t>b</a:t>
            </a:r>
            <a:r>
              <a:rPr lang="en-US" altLang="zh-CN" sz="2400" baseline="-30000" dirty="0" smtClean="0">
                <a:latin typeface="宋体" pitchFamily="2" charset="-122"/>
              </a:rPr>
              <a:t>,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X</a:t>
            </a:r>
            <a:r>
              <a:rPr lang="en-US" altLang="zh-CN" sz="2400" baseline="-30000" dirty="0" err="1" smtClean="0">
                <a:latin typeface="宋体" pitchFamily="2" charset="-122"/>
              </a:rPr>
              <a:t>c</a:t>
            </a:r>
            <a:r>
              <a:rPr lang="en-US" altLang="zh-CN" sz="2400" baseline="-30000" dirty="0" smtClean="0">
                <a:latin typeface="宋体" pitchFamily="2" charset="-122"/>
              </a:rPr>
              <a:t>,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X</a:t>
            </a:r>
            <a:r>
              <a:rPr lang="en-US" altLang="zh-CN" sz="2400" baseline="-30000" dirty="0" err="1" smtClean="0">
                <a:latin typeface="宋体" pitchFamily="2" charset="-122"/>
              </a:rPr>
              <a:t>d</a:t>
            </a:r>
            <a:r>
              <a:rPr lang="zh-CN" altLang="en-US" sz="2400" dirty="0" smtClean="0">
                <a:latin typeface="宋体" pitchFamily="2" charset="-122"/>
              </a:rPr>
              <a:t>且</a:t>
            </a:r>
          </a:p>
          <a:p>
            <a:pPr algn="just">
              <a:buFontTx/>
              <a:buNone/>
            </a:pPr>
            <a:r>
              <a:rPr lang="zh-CN" altLang="en-US" sz="2400" dirty="0" smtClean="0">
                <a:latin typeface="宋体" pitchFamily="2" charset="-122"/>
              </a:rPr>
              <a:t>  当 </a:t>
            </a:r>
            <a:r>
              <a:rPr lang="en-US" altLang="zh-CN" sz="2400" dirty="0" smtClean="0">
                <a:latin typeface="宋体" pitchFamily="2" charset="-122"/>
              </a:rPr>
              <a:t>(</a:t>
            </a:r>
            <a:r>
              <a:rPr lang="en-US" altLang="zh-CN" sz="2400" dirty="0" err="1" smtClean="0">
                <a:latin typeface="宋体" pitchFamily="2" charset="-122"/>
              </a:rPr>
              <a:t>X</a:t>
            </a:r>
            <a:r>
              <a:rPr lang="en-US" altLang="zh-CN" sz="2400" baseline="-30000" dirty="0" err="1" smtClean="0">
                <a:latin typeface="宋体" pitchFamily="2" charset="-122"/>
              </a:rPr>
              <a:t>a</a:t>
            </a:r>
            <a:r>
              <a:rPr lang="en-US" altLang="zh-CN" sz="2400" baseline="-30000" dirty="0" smtClean="0">
                <a:latin typeface="宋体" pitchFamily="2" charset="-122"/>
              </a:rPr>
              <a:t>,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X</a:t>
            </a:r>
            <a:r>
              <a:rPr lang="en-US" altLang="zh-CN" sz="2400" baseline="-30000" dirty="0" err="1" smtClean="0">
                <a:latin typeface="宋体" pitchFamily="2" charset="-122"/>
              </a:rPr>
              <a:t>b</a:t>
            </a:r>
            <a:r>
              <a:rPr lang="en-US" altLang="zh-CN" sz="2400" dirty="0" smtClean="0">
                <a:latin typeface="宋体" pitchFamily="2" charset="-122"/>
              </a:rPr>
              <a:t>) ∈W</a:t>
            </a:r>
            <a:r>
              <a:rPr lang="en-US" altLang="zh-CN" sz="2400" baseline="-30000" dirty="0" smtClean="0">
                <a:latin typeface="宋体" pitchFamily="2" charset="-122"/>
              </a:rPr>
              <a:t>1</a:t>
            </a:r>
            <a:r>
              <a:rPr lang="zh-CN" altLang="en-US" sz="2400" dirty="0" smtClean="0">
                <a:latin typeface="宋体" pitchFamily="2" charset="-122"/>
              </a:rPr>
              <a:t>时</a:t>
            </a:r>
            <a:r>
              <a:rPr lang="zh-CN" altLang="en-US" sz="2400" baseline="-30000" dirty="0" smtClean="0">
                <a:latin typeface="宋体" pitchFamily="2" charset="-122"/>
              </a:rPr>
              <a:t>  </a:t>
            </a:r>
            <a:r>
              <a:rPr lang="en-US" altLang="zh-CN" sz="2400" dirty="0" smtClean="0">
                <a:latin typeface="宋体" pitchFamily="2" charset="-122"/>
              </a:rPr>
              <a:t>g(x)</a:t>
            </a:r>
            <a:r>
              <a:rPr lang="zh-CN" altLang="en-US" sz="2400" dirty="0" smtClean="0">
                <a:latin typeface="宋体" pitchFamily="2" charset="-122"/>
              </a:rPr>
              <a:t>＞</a:t>
            </a:r>
            <a:r>
              <a:rPr lang="en-US" altLang="zh-CN" sz="2400" dirty="0" smtClean="0">
                <a:latin typeface="宋体" pitchFamily="2" charset="-122"/>
              </a:rPr>
              <a:t>0</a:t>
            </a:r>
          </a:p>
          <a:p>
            <a:pPr algn="just">
              <a:buFontTx/>
              <a:buNone/>
            </a:pPr>
            <a:r>
              <a:rPr lang="en-US" altLang="zh-CN" sz="2400" dirty="0" smtClean="0">
                <a:latin typeface="宋体" pitchFamily="2" charset="-122"/>
              </a:rPr>
              <a:t>  </a:t>
            </a:r>
            <a:r>
              <a:rPr lang="zh-CN" altLang="en-US" sz="2400" dirty="0" smtClean="0">
                <a:latin typeface="宋体" pitchFamily="2" charset="-122"/>
              </a:rPr>
              <a:t>当 </a:t>
            </a:r>
            <a:r>
              <a:rPr lang="en-US" altLang="zh-CN" sz="2400" dirty="0" smtClean="0">
                <a:latin typeface="宋体" pitchFamily="2" charset="-122"/>
              </a:rPr>
              <a:t>(</a:t>
            </a:r>
            <a:r>
              <a:rPr lang="en-US" altLang="zh-CN" sz="2400" dirty="0" err="1" smtClean="0">
                <a:latin typeface="宋体" pitchFamily="2" charset="-122"/>
              </a:rPr>
              <a:t>X</a:t>
            </a:r>
            <a:r>
              <a:rPr lang="en-US" altLang="zh-CN" sz="2400" baseline="-30000" dirty="0" err="1" smtClean="0">
                <a:latin typeface="宋体" pitchFamily="2" charset="-122"/>
              </a:rPr>
              <a:t>c</a:t>
            </a:r>
            <a:r>
              <a:rPr lang="en-US" altLang="zh-CN" sz="2400" baseline="-30000" dirty="0" smtClean="0">
                <a:latin typeface="宋体" pitchFamily="2" charset="-122"/>
              </a:rPr>
              <a:t>,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X</a:t>
            </a:r>
            <a:r>
              <a:rPr lang="en-US" altLang="zh-CN" sz="2400" baseline="-30000" dirty="0" err="1" smtClean="0">
                <a:latin typeface="宋体" pitchFamily="2" charset="-122"/>
              </a:rPr>
              <a:t>d</a:t>
            </a:r>
            <a:r>
              <a:rPr lang="en-US" altLang="zh-CN" sz="2400" dirty="0" smtClean="0">
                <a:latin typeface="宋体" pitchFamily="2" charset="-122"/>
              </a:rPr>
              <a:t>) ∈W</a:t>
            </a:r>
            <a:r>
              <a:rPr lang="en-US" altLang="zh-CN" sz="2400" baseline="-30000" dirty="0" smtClean="0">
                <a:latin typeface="宋体" pitchFamily="2" charset="-122"/>
              </a:rPr>
              <a:t>2</a:t>
            </a:r>
            <a:r>
              <a:rPr lang="zh-CN" altLang="en-US" sz="2400" dirty="0" smtClean="0">
                <a:latin typeface="宋体" pitchFamily="2" charset="-122"/>
              </a:rPr>
              <a:t>时</a:t>
            </a:r>
            <a:r>
              <a:rPr lang="zh-CN" altLang="en-US" sz="2400" baseline="-30000" dirty="0" smtClean="0">
                <a:latin typeface="宋体" pitchFamily="2" charset="-122"/>
              </a:rPr>
              <a:t>  </a:t>
            </a:r>
            <a:r>
              <a:rPr lang="en-US" altLang="zh-CN" sz="2400" dirty="0" smtClean="0">
                <a:latin typeface="宋体" pitchFamily="2" charset="-122"/>
              </a:rPr>
              <a:t>g(x)</a:t>
            </a:r>
            <a:r>
              <a:rPr lang="zh-CN" altLang="en-US" sz="2400" dirty="0" smtClean="0">
                <a:latin typeface="宋体" pitchFamily="2" charset="-122"/>
              </a:rPr>
              <a:t>＜</a:t>
            </a:r>
            <a:r>
              <a:rPr lang="en-US" altLang="zh-CN" sz="2400" dirty="0" smtClean="0">
                <a:latin typeface="宋体" pitchFamily="2" charset="-122"/>
              </a:rPr>
              <a:t>0</a:t>
            </a:r>
          </a:p>
          <a:p>
            <a:pPr algn="just">
              <a:buFontTx/>
              <a:buNone/>
            </a:pPr>
            <a:r>
              <a:rPr lang="zh-CN" altLang="en-US" sz="2400" dirty="0" smtClean="0">
                <a:latin typeface="宋体" pitchFamily="2" charset="-122"/>
              </a:rPr>
              <a:t>设 </a:t>
            </a:r>
            <a:r>
              <a:rPr lang="en-US" altLang="zh-CN" sz="2400" dirty="0" err="1" smtClean="0">
                <a:latin typeface="宋体" pitchFamily="2" charset="-122"/>
              </a:rPr>
              <a:t>X</a:t>
            </a:r>
            <a:r>
              <a:rPr lang="en-US" altLang="zh-CN" sz="2400" baseline="-30000" dirty="0" err="1" smtClean="0">
                <a:latin typeface="宋体" pitchFamily="2" charset="-122"/>
              </a:rPr>
              <a:t>a</a:t>
            </a:r>
            <a:r>
              <a:rPr lang="en-US" altLang="zh-CN" sz="2400" dirty="0" smtClean="0">
                <a:latin typeface="宋体" pitchFamily="2" charset="-122"/>
              </a:rPr>
              <a:t> = (X</a:t>
            </a:r>
            <a:r>
              <a:rPr lang="en-US" altLang="zh-CN" sz="2400" baseline="-30000" dirty="0" smtClean="0">
                <a:latin typeface="宋体" pitchFamily="2" charset="-122"/>
              </a:rPr>
              <a:t>1a,</a:t>
            </a:r>
            <a:r>
              <a:rPr lang="en-US" altLang="zh-CN" sz="2400" dirty="0" smtClean="0">
                <a:latin typeface="宋体" pitchFamily="2" charset="-122"/>
              </a:rPr>
              <a:t> X</a:t>
            </a:r>
            <a:r>
              <a:rPr lang="en-US" altLang="zh-CN" sz="2400" baseline="-30000" dirty="0" smtClean="0">
                <a:latin typeface="宋体" pitchFamily="2" charset="-122"/>
              </a:rPr>
              <a:t>2a</a:t>
            </a:r>
            <a:r>
              <a:rPr lang="en-US" altLang="zh-CN" sz="2400" dirty="0" smtClean="0">
                <a:latin typeface="宋体" pitchFamily="2" charset="-122"/>
              </a:rPr>
              <a:t>)</a:t>
            </a:r>
            <a:r>
              <a:rPr lang="en-US" altLang="zh-CN" sz="2400" baseline="30000" dirty="0" smtClean="0">
                <a:latin typeface="宋体" pitchFamily="2" charset="-122"/>
              </a:rPr>
              <a:t>T  </a:t>
            </a:r>
            <a:r>
              <a:rPr lang="en-US" altLang="zh-CN" sz="2400" dirty="0" smtClean="0">
                <a:latin typeface="宋体" pitchFamily="2" charset="-122"/>
              </a:rPr>
              <a:t>   </a:t>
            </a:r>
            <a:r>
              <a:rPr lang="en-US" altLang="zh-CN" sz="2400" dirty="0" err="1" smtClean="0">
                <a:latin typeface="宋体" pitchFamily="2" charset="-122"/>
              </a:rPr>
              <a:t>X</a:t>
            </a:r>
            <a:r>
              <a:rPr lang="en-US" altLang="zh-CN" sz="2400" baseline="-30000" dirty="0" err="1" smtClean="0">
                <a:latin typeface="宋体" pitchFamily="2" charset="-122"/>
              </a:rPr>
              <a:t>b</a:t>
            </a:r>
            <a:r>
              <a:rPr lang="en-US" altLang="zh-CN" sz="2400" dirty="0" smtClean="0">
                <a:latin typeface="宋体" pitchFamily="2" charset="-122"/>
              </a:rPr>
              <a:t> = (X</a:t>
            </a:r>
            <a:r>
              <a:rPr lang="en-US" altLang="zh-CN" sz="2400" baseline="-30000" dirty="0" smtClean="0">
                <a:latin typeface="宋体" pitchFamily="2" charset="-122"/>
              </a:rPr>
              <a:t>1b,</a:t>
            </a:r>
            <a:r>
              <a:rPr lang="en-US" altLang="zh-CN" sz="2400" dirty="0" smtClean="0">
                <a:latin typeface="宋体" pitchFamily="2" charset="-122"/>
              </a:rPr>
              <a:t> X</a:t>
            </a:r>
            <a:r>
              <a:rPr lang="en-US" altLang="zh-CN" sz="2400" baseline="-30000" dirty="0" smtClean="0">
                <a:latin typeface="宋体" pitchFamily="2" charset="-122"/>
              </a:rPr>
              <a:t>2b</a:t>
            </a:r>
            <a:r>
              <a:rPr lang="en-US" altLang="zh-CN" sz="2400" dirty="0" smtClean="0">
                <a:latin typeface="宋体" pitchFamily="2" charset="-122"/>
              </a:rPr>
              <a:t>)</a:t>
            </a:r>
            <a:r>
              <a:rPr lang="en-US" altLang="zh-CN" sz="2400" baseline="30000" dirty="0" smtClean="0">
                <a:latin typeface="宋体" pitchFamily="2" charset="-122"/>
              </a:rPr>
              <a:t>T</a:t>
            </a:r>
            <a:endParaRPr lang="en-US" altLang="zh-CN" sz="2400" dirty="0" smtClean="0">
              <a:latin typeface="宋体" pitchFamily="2" charset="-122"/>
            </a:endParaRPr>
          </a:p>
          <a:p>
            <a:pPr algn="just">
              <a:buFontTx/>
              <a:buNone/>
            </a:pPr>
            <a:r>
              <a:rPr lang="en-US" altLang="zh-CN" sz="2400" dirty="0" smtClean="0">
                <a:latin typeface="宋体" pitchFamily="2" charset="-122"/>
              </a:rPr>
              <a:t>   </a:t>
            </a:r>
            <a:r>
              <a:rPr lang="en-US" altLang="zh-CN" sz="2400" dirty="0" err="1" smtClean="0">
                <a:latin typeface="宋体" pitchFamily="2" charset="-122"/>
              </a:rPr>
              <a:t>X</a:t>
            </a:r>
            <a:r>
              <a:rPr lang="en-US" altLang="zh-CN" sz="2400" baseline="-30000" dirty="0" err="1" smtClean="0">
                <a:latin typeface="宋体" pitchFamily="2" charset="-122"/>
              </a:rPr>
              <a:t>c</a:t>
            </a:r>
            <a:r>
              <a:rPr lang="en-US" altLang="zh-CN" sz="2400" dirty="0" smtClean="0">
                <a:latin typeface="宋体" pitchFamily="2" charset="-122"/>
              </a:rPr>
              <a:t> = (X</a:t>
            </a:r>
            <a:r>
              <a:rPr lang="en-US" altLang="zh-CN" sz="2400" baseline="-30000" dirty="0" smtClean="0">
                <a:latin typeface="宋体" pitchFamily="2" charset="-122"/>
              </a:rPr>
              <a:t>1c,</a:t>
            </a:r>
            <a:r>
              <a:rPr lang="en-US" altLang="zh-CN" sz="2400" dirty="0" smtClean="0">
                <a:latin typeface="宋体" pitchFamily="2" charset="-122"/>
              </a:rPr>
              <a:t> X</a:t>
            </a:r>
            <a:r>
              <a:rPr lang="en-US" altLang="zh-CN" sz="2400" baseline="-30000" dirty="0" smtClean="0">
                <a:latin typeface="宋体" pitchFamily="2" charset="-122"/>
              </a:rPr>
              <a:t>2c</a:t>
            </a:r>
            <a:r>
              <a:rPr lang="en-US" altLang="zh-CN" sz="2400" dirty="0" smtClean="0">
                <a:latin typeface="宋体" pitchFamily="2" charset="-122"/>
              </a:rPr>
              <a:t>)</a:t>
            </a:r>
            <a:r>
              <a:rPr lang="en-US" altLang="zh-CN" sz="2400" baseline="30000" dirty="0" smtClean="0">
                <a:latin typeface="宋体" pitchFamily="2" charset="-122"/>
              </a:rPr>
              <a:t>T</a:t>
            </a:r>
            <a:r>
              <a:rPr lang="en-US" altLang="zh-CN" sz="2400" dirty="0" smtClean="0">
                <a:latin typeface="宋体" pitchFamily="2" charset="-122"/>
              </a:rPr>
              <a:t>     </a:t>
            </a:r>
            <a:r>
              <a:rPr lang="en-US" altLang="zh-CN" sz="2400" dirty="0" err="1" smtClean="0">
                <a:latin typeface="宋体" pitchFamily="2" charset="-122"/>
              </a:rPr>
              <a:t>X</a:t>
            </a:r>
            <a:r>
              <a:rPr lang="en-US" altLang="zh-CN" sz="2400" baseline="-30000" dirty="0" err="1" smtClean="0">
                <a:latin typeface="宋体" pitchFamily="2" charset="-122"/>
              </a:rPr>
              <a:t>d</a:t>
            </a:r>
            <a:r>
              <a:rPr lang="en-US" altLang="zh-CN" sz="2400" dirty="0" smtClean="0">
                <a:latin typeface="宋体" pitchFamily="2" charset="-122"/>
              </a:rPr>
              <a:t> = (X</a:t>
            </a:r>
            <a:r>
              <a:rPr lang="en-US" altLang="zh-CN" sz="2400" baseline="-30000" dirty="0" smtClean="0">
                <a:latin typeface="宋体" pitchFamily="2" charset="-122"/>
              </a:rPr>
              <a:t>1d,</a:t>
            </a:r>
            <a:r>
              <a:rPr lang="en-US" altLang="zh-CN" sz="2400" dirty="0" smtClean="0">
                <a:latin typeface="宋体" pitchFamily="2" charset="-122"/>
              </a:rPr>
              <a:t> X</a:t>
            </a:r>
            <a:r>
              <a:rPr lang="en-US" altLang="zh-CN" sz="2400" baseline="-30000" dirty="0" smtClean="0">
                <a:latin typeface="宋体" pitchFamily="2" charset="-122"/>
              </a:rPr>
              <a:t>2d</a:t>
            </a:r>
            <a:r>
              <a:rPr lang="en-US" altLang="zh-CN" sz="2400" dirty="0" smtClean="0">
                <a:latin typeface="宋体" pitchFamily="2" charset="-122"/>
              </a:rPr>
              <a:t>)</a:t>
            </a:r>
            <a:r>
              <a:rPr lang="en-US" altLang="zh-CN" sz="2400" baseline="30000" dirty="0" smtClean="0">
                <a:latin typeface="宋体" pitchFamily="2" charset="-122"/>
              </a:rPr>
              <a:t>T</a:t>
            </a:r>
            <a:endParaRPr lang="en-US" altLang="zh-CN" sz="2400" dirty="0" smtClean="0">
              <a:latin typeface="宋体" pitchFamily="2" charset="-122"/>
            </a:endParaRPr>
          </a:p>
          <a:p>
            <a:pPr algn="just">
              <a:buFontTx/>
              <a:buNone/>
            </a:pPr>
            <a:r>
              <a:rPr lang="zh-CN" altLang="en-US" sz="2400" dirty="0" smtClean="0">
                <a:latin typeface="宋体" pitchFamily="2" charset="-122"/>
              </a:rPr>
              <a:t>判别函数可联立成：</a:t>
            </a:r>
          </a:p>
          <a:p>
            <a:pPr algn="just">
              <a:buFontTx/>
              <a:buNone/>
            </a:pPr>
            <a:r>
              <a:rPr lang="zh-CN" altLang="en-US" sz="2400" dirty="0" smtClean="0">
                <a:latin typeface="宋体" pitchFamily="2" charset="-122"/>
              </a:rPr>
              <a:t>      </a:t>
            </a:r>
            <a:r>
              <a:rPr lang="en-US" altLang="zh-CN" sz="2400" dirty="0" smtClean="0">
                <a:latin typeface="宋体" pitchFamily="2" charset="-122"/>
              </a:rPr>
              <a:t>X</a:t>
            </a:r>
            <a:r>
              <a:rPr lang="en-US" altLang="zh-CN" sz="2400" baseline="-25000" dirty="0" smtClean="0">
                <a:latin typeface="宋体" pitchFamily="2" charset="-122"/>
              </a:rPr>
              <a:t>1a</a:t>
            </a:r>
            <a:r>
              <a:rPr lang="en-US" altLang="zh-CN" sz="2400" dirty="0" smtClean="0">
                <a:latin typeface="宋体" pitchFamily="2" charset="-122"/>
              </a:rPr>
              <a:t>W</a:t>
            </a:r>
            <a:r>
              <a:rPr lang="en-US" altLang="zh-CN" sz="2400" baseline="-25000" dirty="0" smtClean="0">
                <a:latin typeface="宋体" pitchFamily="2" charset="-122"/>
              </a:rPr>
              <a:t>1</a:t>
            </a:r>
            <a:r>
              <a:rPr lang="en-US" altLang="zh-CN" sz="2400" dirty="0" smtClean="0">
                <a:latin typeface="宋体" pitchFamily="2" charset="-122"/>
              </a:rPr>
              <a:t>+ X</a:t>
            </a:r>
            <a:r>
              <a:rPr lang="en-US" altLang="zh-CN" sz="2400" baseline="-25000" dirty="0" smtClean="0">
                <a:latin typeface="宋体" pitchFamily="2" charset="-122"/>
              </a:rPr>
              <a:t>2a</a:t>
            </a:r>
            <a:r>
              <a:rPr lang="en-US" altLang="zh-CN" sz="2400" dirty="0" smtClean="0">
                <a:latin typeface="宋体" pitchFamily="2" charset="-122"/>
              </a:rPr>
              <a:t>W</a:t>
            </a:r>
            <a:r>
              <a:rPr lang="en-US" altLang="zh-CN" sz="2400" baseline="-25000" dirty="0" smtClean="0">
                <a:latin typeface="宋体" pitchFamily="2" charset="-122"/>
              </a:rPr>
              <a:t>2</a:t>
            </a:r>
            <a:r>
              <a:rPr lang="en-US" altLang="zh-CN" sz="2400" dirty="0" smtClean="0">
                <a:latin typeface="宋体" pitchFamily="2" charset="-122"/>
              </a:rPr>
              <a:t>+ W</a:t>
            </a:r>
            <a:r>
              <a:rPr lang="en-US" altLang="zh-CN" sz="2400" baseline="-25000" dirty="0" smtClean="0">
                <a:latin typeface="宋体" pitchFamily="2" charset="-122"/>
              </a:rPr>
              <a:t>3</a:t>
            </a:r>
            <a:r>
              <a:rPr lang="zh-CN" altLang="en-US" sz="2400" dirty="0" smtClean="0">
                <a:latin typeface="宋体" pitchFamily="2" charset="-122"/>
              </a:rPr>
              <a:t>＞</a:t>
            </a:r>
            <a:r>
              <a:rPr lang="en-US" altLang="zh-CN" sz="2400" dirty="0" smtClean="0">
                <a:latin typeface="宋体" pitchFamily="2" charset="-122"/>
              </a:rPr>
              <a:t>0        </a:t>
            </a:r>
            <a:r>
              <a:rPr lang="en-US" altLang="zh-CN" sz="2400" dirty="0" smtClean="0"/>
              <a:t>①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</a:p>
          <a:p>
            <a:pPr algn="just">
              <a:buFontTx/>
              <a:buNone/>
            </a:pPr>
            <a:r>
              <a:rPr lang="en-US" altLang="zh-CN" sz="2400" dirty="0" smtClean="0">
                <a:latin typeface="宋体" pitchFamily="2" charset="-122"/>
              </a:rPr>
              <a:t>      X</a:t>
            </a:r>
            <a:r>
              <a:rPr lang="en-US" altLang="zh-CN" sz="2400" baseline="-25000" dirty="0" smtClean="0">
                <a:latin typeface="宋体" pitchFamily="2" charset="-122"/>
              </a:rPr>
              <a:t>1b</a:t>
            </a:r>
            <a:r>
              <a:rPr lang="en-US" altLang="zh-CN" sz="2400" dirty="0" smtClean="0">
                <a:latin typeface="宋体" pitchFamily="2" charset="-122"/>
              </a:rPr>
              <a:t>W</a:t>
            </a:r>
            <a:r>
              <a:rPr lang="en-US" altLang="zh-CN" sz="2400" baseline="-25000" dirty="0" smtClean="0">
                <a:latin typeface="宋体" pitchFamily="2" charset="-122"/>
              </a:rPr>
              <a:t>1</a:t>
            </a:r>
            <a:r>
              <a:rPr lang="en-US" altLang="zh-CN" sz="2400" dirty="0" smtClean="0">
                <a:latin typeface="宋体" pitchFamily="2" charset="-122"/>
              </a:rPr>
              <a:t>+ X</a:t>
            </a:r>
            <a:r>
              <a:rPr lang="en-US" altLang="zh-CN" sz="2400" baseline="-25000" dirty="0" smtClean="0">
                <a:latin typeface="宋体" pitchFamily="2" charset="-122"/>
              </a:rPr>
              <a:t>2b</a:t>
            </a:r>
            <a:r>
              <a:rPr lang="en-US" altLang="zh-CN" sz="2400" dirty="0" smtClean="0">
                <a:latin typeface="宋体" pitchFamily="2" charset="-122"/>
              </a:rPr>
              <a:t>W</a:t>
            </a:r>
            <a:r>
              <a:rPr lang="en-US" altLang="zh-CN" sz="2400" baseline="-25000" dirty="0" smtClean="0">
                <a:latin typeface="宋体" pitchFamily="2" charset="-122"/>
              </a:rPr>
              <a:t>2</a:t>
            </a:r>
            <a:r>
              <a:rPr lang="en-US" altLang="zh-CN" sz="2400" dirty="0" smtClean="0">
                <a:latin typeface="宋体" pitchFamily="2" charset="-122"/>
              </a:rPr>
              <a:t>+ W</a:t>
            </a:r>
            <a:r>
              <a:rPr lang="en-US" altLang="zh-CN" sz="2400" baseline="-25000" dirty="0" smtClean="0">
                <a:latin typeface="宋体" pitchFamily="2" charset="-122"/>
              </a:rPr>
              <a:t>3</a:t>
            </a:r>
            <a:r>
              <a:rPr lang="zh-CN" altLang="en-US" sz="2400" dirty="0" smtClean="0">
                <a:latin typeface="宋体" pitchFamily="2" charset="-122"/>
              </a:rPr>
              <a:t>＞</a:t>
            </a:r>
            <a:r>
              <a:rPr lang="en-US" altLang="zh-CN" sz="2400" dirty="0" smtClean="0">
                <a:latin typeface="宋体" pitchFamily="2" charset="-122"/>
              </a:rPr>
              <a:t>0        </a:t>
            </a:r>
            <a:r>
              <a:rPr lang="en-US" altLang="zh-CN" sz="2400" dirty="0" smtClean="0"/>
              <a:t>②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</a:p>
          <a:p>
            <a:pPr algn="just">
              <a:buFontTx/>
              <a:buNone/>
            </a:pPr>
            <a:r>
              <a:rPr lang="en-US" altLang="zh-CN" sz="2400" dirty="0" smtClean="0">
                <a:latin typeface="宋体" pitchFamily="2" charset="-122"/>
              </a:rPr>
              <a:t>      X</a:t>
            </a:r>
            <a:r>
              <a:rPr lang="en-US" altLang="zh-CN" sz="2400" baseline="-25000" dirty="0" smtClean="0">
                <a:latin typeface="宋体" pitchFamily="2" charset="-122"/>
              </a:rPr>
              <a:t>1c</a:t>
            </a:r>
            <a:r>
              <a:rPr lang="en-US" altLang="zh-CN" sz="2400" dirty="0" smtClean="0">
                <a:latin typeface="宋体" pitchFamily="2" charset="-122"/>
              </a:rPr>
              <a:t>W</a:t>
            </a:r>
            <a:r>
              <a:rPr lang="en-US" altLang="zh-CN" sz="2400" baseline="-25000" dirty="0" smtClean="0">
                <a:latin typeface="宋体" pitchFamily="2" charset="-122"/>
              </a:rPr>
              <a:t>1</a:t>
            </a:r>
            <a:r>
              <a:rPr lang="en-US" altLang="zh-CN" sz="2400" dirty="0" smtClean="0">
                <a:latin typeface="宋体" pitchFamily="2" charset="-122"/>
              </a:rPr>
              <a:t>+ X</a:t>
            </a:r>
            <a:r>
              <a:rPr lang="en-US" altLang="zh-CN" sz="2400" baseline="-25000" dirty="0" smtClean="0">
                <a:latin typeface="宋体" pitchFamily="2" charset="-122"/>
              </a:rPr>
              <a:t>2c</a:t>
            </a:r>
            <a:r>
              <a:rPr lang="en-US" altLang="zh-CN" sz="2400" dirty="0" smtClean="0">
                <a:latin typeface="宋体" pitchFamily="2" charset="-122"/>
              </a:rPr>
              <a:t>W</a:t>
            </a:r>
            <a:r>
              <a:rPr lang="en-US" altLang="zh-CN" sz="2400" baseline="-25000" dirty="0" smtClean="0">
                <a:latin typeface="宋体" pitchFamily="2" charset="-122"/>
              </a:rPr>
              <a:t>2</a:t>
            </a:r>
            <a:r>
              <a:rPr lang="en-US" altLang="zh-CN" sz="2400" dirty="0" smtClean="0">
                <a:latin typeface="宋体" pitchFamily="2" charset="-122"/>
              </a:rPr>
              <a:t>+ W</a:t>
            </a:r>
            <a:r>
              <a:rPr lang="en-US" altLang="zh-CN" sz="2400" baseline="-25000" dirty="0" smtClean="0">
                <a:latin typeface="宋体" pitchFamily="2" charset="-122"/>
              </a:rPr>
              <a:t>3</a:t>
            </a:r>
            <a:r>
              <a:rPr lang="zh-CN" altLang="en-US" sz="2400" dirty="0" smtClean="0">
                <a:latin typeface="宋体" pitchFamily="2" charset="-122"/>
              </a:rPr>
              <a:t>＜</a:t>
            </a:r>
            <a:r>
              <a:rPr lang="en-US" altLang="zh-CN" sz="2400" dirty="0" smtClean="0">
                <a:latin typeface="宋体" pitchFamily="2" charset="-122"/>
              </a:rPr>
              <a:t>0        </a:t>
            </a:r>
            <a:r>
              <a:rPr lang="en-US" altLang="zh-CN" sz="2400" dirty="0" smtClean="0"/>
              <a:t>③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</a:p>
          <a:p>
            <a:pPr algn="just">
              <a:buFontTx/>
              <a:buNone/>
            </a:pPr>
            <a:r>
              <a:rPr lang="en-US" altLang="zh-CN" sz="2400" dirty="0" smtClean="0">
                <a:latin typeface="宋体" pitchFamily="2" charset="-122"/>
              </a:rPr>
              <a:t>      X</a:t>
            </a:r>
            <a:r>
              <a:rPr lang="en-US" altLang="zh-CN" sz="2400" baseline="-25000" dirty="0" smtClean="0">
                <a:latin typeface="宋体" pitchFamily="2" charset="-122"/>
              </a:rPr>
              <a:t>1d</a:t>
            </a:r>
            <a:r>
              <a:rPr lang="en-US" altLang="zh-CN" sz="2400" dirty="0" smtClean="0">
                <a:latin typeface="宋体" pitchFamily="2" charset="-122"/>
              </a:rPr>
              <a:t>W</a:t>
            </a:r>
            <a:r>
              <a:rPr lang="en-US" altLang="zh-CN" sz="2400" baseline="-25000" dirty="0" smtClean="0">
                <a:latin typeface="宋体" pitchFamily="2" charset="-122"/>
              </a:rPr>
              <a:t>1</a:t>
            </a:r>
            <a:r>
              <a:rPr lang="en-US" altLang="zh-CN" sz="2400" dirty="0" smtClean="0">
                <a:latin typeface="宋体" pitchFamily="2" charset="-122"/>
              </a:rPr>
              <a:t>+ X</a:t>
            </a:r>
            <a:r>
              <a:rPr lang="en-US" altLang="zh-CN" sz="2400" baseline="-25000" dirty="0" smtClean="0">
                <a:latin typeface="宋体" pitchFamily="2" charset="-122"/>
              </a:rPr>
              <a:t>2d</a:t>
            </a:r>
            <a:r>
              <a:rPr lang="en-US" altLang="zh-CN" sz="2400" dirty="0" smtClean="0">
                <a:latin typeface="宋体" pitchFamily="2" charset="-122"/>
              </a:rPr>
              <a:t>W</a:t>
            </a:r>
            <a:r>
              <a:rPr lang="en-US" altLang="zh-CN" sz="2400" baseline="-25000" dirty="0" smtClean="0">
                <a:latin typeface="宋体" pitchFamily="2" charset="-122"/>
              </a:rPr>
              <a:t>2</a:t>
            </a:r>
            <a:r>
              <a:rPr lang="en-US" altLang="zh-CN" sz="2400" dirty="0" smtClean="0">
                <a:latin typeface="宋体" pitchFamily="2" charset="-122"/>
              </a:rPr>
              <a:t>+ W</a:t>
            </a:r>
            <a:r>
              <a:rPr lang="en-US" altLang="zh-CN" sz="2400" baseline="-25000" dirty="0" smtClean="0">
                <a:latin typeface="宋体" pitchFamily="2" charset="-122"/>
              </a:rPr>
              <a:t>3</a:t>
            </a:r>
            <a:r>
              <a:rPr lang="zh-CN" altLang="en-US" sz="2400" dirty="0" smtClean="0">
                <a:latin typeface="宋体" pitchFamily="2" charset="-122"/>
              </a:rPr>
              <a:t>＜</a:t>
            </a:r>
            <a:r>
              <a:rPr lang="en-US" altLang="zh-CN" sz="2400" dirty="0" smtClean="0">
                <a:latin typeface="宋体" pitchFamily="2" charset="-122"/>
              </a:rPr>
              <a:t>0        </a:t>
            </a:r>
            <a:r>
              <a:rPr lang="en-US" altLang="zh-CN" sz="2400" dirty="0" smtClean="0"/>
              <a:t>④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</a:p>
          <a:p>
            <a:pPr algn="just">
              <a:buFontTx/>
              <a:buNone/>
            </a:pPr>
            <a:r>
              <a:rPr lang="zh-CN" altLang="en-US" sz="2400" dirty="0" smtClean="0">
                <a:latin typeface="宋体" pitchFamily="2" charset="-122"/>
              </a:rPr>
              <a:t>求出</a:t>
            </a:r>
            <a:r>
              <a:rPr lang="en-US" altLang="zh-CN" sz="2400" dirty="0" smtClean="0">
                <a:cs typeface="Times New Roman" pitchFamily="18" charset="0"/>
              </a:rPr>
              <a:t>W</a:t>
            </a:r>
            <a:r>
              <a:rPr lang="en-US" altLang="zh-CN" sz="2400" baseline="-30000" dirty="0" smtClean="0">
                <a:cs typeface="Times New Roman" pitchFamily="18" charset="0"/>
              </a:rPr>
              <a:t>1 </a:t>
            </a:r>
            <a:r>
              <a:rPr lang="en-US" altLang="zh-CN" sz="2400" dirty="0" smtClean="0">
                <a:cs typeface="Times New Roman" pitchFamily="18" charset="0"/>
              </a:rPr>
              <a:t>, W</a:t>
            </a:r>
            <a:r>
              <a:rPr lang="en-US" altLang="zh-CN" sz="2400" baseline="-30000" dirty="0" smtClean="0">
                <a:cs typeface="Times New Roman" pitchFamily="18" charset="0"/>
              </a:rPr>
              <a:t>2</a:t>
            </a:r>
            <a:r>
              <a:rPr lang="en-US" altLang="zh-CN" sz="2400" dirty="0" smtClean="0">
                <a:cs typeface="Times New Roman" pitchFamily="18" charset="0"/>
              </a:rPr>
              <a:t>, W</a:t>
            </a:r>
            <a:r>
              <a:rPr lang="en-US" altLang="zh-CN" sz="2400" baseline="-30000" dirty="0" smtClean="0">
                <a:cs typeface="Times New Roman" pitchFamily="18" charset="0"/>
              </a:rPr>
              <a:t>3</a:t>
            </a:r>
            <a:r>
              <a:rPr lang="en-US" altLang="zh-CN" sz="2400" dirty="0" smtClean="0">
                <a:latin typeface="宋体" pitchFamily="2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03609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27088" y="582613"/>
            <a:ext cx="7573962" cy="558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800" smtClean="0"/>
              <a:t>将③ ④式正规化，得</a:t>
            </a:r>
          </a:p>
          <a:p>
            <a:pPr algn="just">
              <a:buFontTx/>
              <a:buNone/>
            </a:pPr>
            <a:r>
              <a:rPr lang="zh-CN" altLang="en-US" sz="2800" smtClean="0">
                <a:latin typeface="宋体" pitchFamily="2" charset="-122"/>
              </a:rPr>
              <a:t>    </a:t>
            </a:r>
            <a:r>
              <a:rPr lang="en-US" altLang="zh-CN" sz="2800" smtClean="0">
                <a:latin typeface="宋体" pitchFamily="2" charset="-122"/>
              </a:rPr>
              <a:t>-X</a:t>
            </a:r>
            <a:r>
              <a:rPr lang="en-US" altLang="zh-CN" sz="2800" baseline="-25000" smtClean="0">
                <a:latin typeface="宋体" pitchFamily="2" charset="-122"/>
              </a:rPr>
              <a:t>1c</a:t>
            </a:r>
            <a:r>
              <a:rPr lang="en-US" altLang="zh-CN" sz="2800" smtClean="0">
                <a:latin typeface="宋体" pitchFamily="2" charset="-122"/>
              </a:rPr>
              <a:t>W</a:t>
            </a:r>
            <a:r>
              <a:rPr lang="en-US" altLang="zh-CN" sz="2800" baseline="-25000" smtClean="0">
                <a:latin typeface="宋体" pitchFamily="2" charset="-122"/>
              </a:rPr>
              <a:t>1</a:t>
            </a:r>
            <a:r>
              <a:rPr lang="en-US" altLang="zh-CN" sz="2800" smtClean="0">
                <a:latin typeface="宋体" pitchFamily="2" charset="-122"/>
              </a:rPr>
              <a:t>- X</a:t>
            </a:r>
            <a:r>
              <a:rPr lang="en-US" altLang="zh-CN" sz="2800" baseline="-25000" smtClean="0">
                <a:latin typeface="宋体" pitchFamily="2" charset="-122"/>
              </a:rPr>
              <a:t>2c</a:t>
            </a:r>
            <a:r>
              <a:rPr lang="en-US" altLang="zh-CN" sz="2800" smtClean="0">
                <a:latin typeface="宋体" pitchFamily="2" charset="-122"/>
              </a:rPr>
              <a:t>W</a:t>
            </a:r>
            <a:r>
              <a:rPr lang="en-US" altLang="zh-CN" sz="2800" baseline="-25000" smtClean="0">
                <a:latin typeface="宋体" pitchFamily="2" charset="-122"/>
              </a:rPr>
              <a:t>2</a:t>
            </a:r>
            <a:r>
              <a:rPr lang="en-US" altLang="zh-CN" sz="2800" smtClean="0">
                <a:latin typeface="宋体" pitchFamily="2" charset="-122"/>
              </a:rPr>
              <a:t>- W</a:t>
            </a:r>
            <a:r>
              <a:rPr lang="en-US" altLang="zh-CN" sz="2800" baseline="-25000" smtClean="0">
                <a:latin typeface="宋体" pitchFamily="2" charset="-122"/>
              </a:rPr>
              <a:t>3 </a:t>
            </a:r>
            <a:r>
              <a:rPr lang="en-US" altLang="zh-CN" sz="2800" smtClean="0">
                <a:latin typeface="宋体" pitchFamily="2" charset="-122"/>
              </a:rPr>
              <a:t>&gt;0</a:t>
            </a:r>
          </a:p>
          <a:p>
            <a:pPr algn="just">
              <a:buFontTx/>
              <a:buNone/>
            </a:pPr>
            <a:r>
              <a:rPr lang="en-US" altLang="zh-CN" sz="2800" smtClean="0">
                <a:latin typeface="宋体" pitchFamily="2" charset="-122"/>
              </a:rPr>
              <a:t>    -X</a:t>
            </a:r>
            <a:r>
              <a:rPr lang="en-US" altLang="zh-CN" sz="2800" baseline="-25000" smtClean="0">
                <a:latin typeface="宋体" pitchFamily="2" charset="-122"/>
              </a:rPr>
              <a:t>1d</a:t>
            </a:r>
            <a:r>
              <a:rPr lang="en-US" altLang="zh-CN" sz="2800" smtClean="0">
                <a:latin typeface="宋体" pitchFamily="2" charset="-122"/>
              </a:rPr>
              <a:t>W</a:t>
            </a:r>
            <a:r>
              <a:rPr lang="en-US" altLang="zh-CN" sz="2800" baseline="-25000" smtClean="0">
                <a:latin typeface="宋体" pitchFamily="2" charset="-122"/>
              </a:rPr>
              <a:t>1</a:t>
            </a:r>
            <a:r>
              <a:rPr lang="en-US" altLang="zh-CN" sz="2800" smtClean="0">
                <a:latin typeface="宋体" pitchFamily="2" charset="-122"/>
              </a:rPr>
              <a:t>- X</a:t>
            </a:r>
            <a:r>
              <a:rPr lang="en-US" altLang="zh-CN" sz="2800" baseline="-25000" smtClean="0">
                <a:latin typeface="宋体" pitchFamily="2" charset="-122"/>
              </a:rPr>
              <a:t>2d</a:t>
            </a:r>
            <a:r>
              <a:rPr lang="en-US" altLang="zh-CN" sz="2800" smtClean="0">
                <a:latin typeface="宋体" pitchFamily="2" charset="-122"/>
              </a:rPr>
              <a:t>W</a:t>
            </a:r>
            <a:r>
              <a:rPr lang="en-US" altLang="zh-CN" sz="2800" baseline="-25000" smtClean="0">
                <a:latin typeface="宋体" pitchFamily="2" charset="-122"/>
              </a:rPr>
              <a:t>2</a:t>
            </a:r>
            <a:r>
              <a:rPr lang="en-US" altLang="zh-CN" sz="2800" smtClean="0">
                <a:latin typeface="宋体" pitchFamily="2" charset="-122"/>
              </a:rPr>
              <a:t>- W</a:t>
            </a:r>
            <a:r>
              <a:rPr lang="en-US" altLang="zh-CN" sz="2800" baseline="-25000" smtClean="0">
                <a:latin typeface="宋体" pitchFamily="2" charset="-122"/>
              </a:rPr>
              <a:t>3 </a:t>
            </a:r>
            <a:r>
              <a:rPr lang="en-US" altLang="zh-CN" sz="2800" smtClean="0">
                <a:latin typeface="宋体" pitchFamily="2" charset="-122"/>
              </a:rPr>
              <a:t>&gt;0</a:t>
            </a:r>
          </a:p>
          <a:p>
            <a:pPr algn="just">
              <a:buFontTx/>
              <a:buNone/>
            </a:pPr>
            <a:r>
              <a:rPr lang="zh-CN" altLang="en-US" sz="2800" smtClean="0">
                <a:latin typeface="宋体" pitchFamily="2" charset="-122"/>
              </a:rPr>
              <a:t>所以 </a:t>
            </a:r>
            <a:r>
              <a:rPr lang="en-US" altLang="zh-CN" sz="2800" smtClean="0">
                <a:latin typeface="宋体" pitchFamily="2" charset="-122"/>
              </a:rPr>
              <a:t>g(x) =W</a:t>
            </a:r>
            <a:r>
              <a:rPr lang="en-US" altLang="zh-CN" sz="2800" baseline="30000" smtClean="0">
                <a:latin typeface="宋体" pitchFamily="2" charset="-122"/>
              </a:rPr>
              <a:t>T</a:t>
            </a:r>
            <a:r>
              <a:rPr lang="en-US" altLang="zh-CN" sz="2800" smtClean="0">
                <a:latin typeface="宋体" pitchFamily="2" charset="-122"/>
              </a:rPr>
              <a:t>X &gt;0</a:t>
            </a:r>
            <a:r>
              <a:rPr lang="en-US" altLang="zh-CN" sz="2800" smtClean="0">
                <a:solidFill>
                  <a:srgbClr val="FF9933"/>
                </a:solidFill>
                <a:latin typeface="宋体" pitchFamily="2" charset="-122"/>
              </a:rPr>
              <a:t> </a:t>
            </a:r>
            <a:r>
              <a:rPr lang="zh-CN" altLang="en-US" sz="2400" smtClean="0"/>
              <a:t>其中</a:t>
            </a:r>
            <a:r>
              <a:rPr lang="en-US" altLang="zh-CN" sz="2400" smtClean="0">
                <a:cs typeface="Times New Roman" pitchFamily="18" charset="0"/>
              </a:rPr>
              <a:t>W = (W</a:t>
            </a:r>
            <a:r>
              <a:rPr lang="en-US" altLang="zh-CN" sz="2400" baseline="-30000" smtClean="0">
                <a:cs typeface="Times New Roman" pitchFamily="18" charset="0"/>
              </a:rPr>
              <a:t>1 </a:t>
            </a:r>
            <a:r>
              <a:rPr lang="en-US" altLang="zh-CN" sz="2400" smtClean="0">
                <a:cs typeface="Times New Roman" pitchFamily="18" charset="0"/>
              </a:rPr>
              <a:t>, W</a:t>
            </a:r>
            <a:r>
              <a:rPr lang="en-US" altLang="zh-CN" sz="2400" baseline="-30000" smtClean="0">
                <a:cs typeface="Times New Roman" pitchFamily="18" charset="0"/>
              </a:rPr>
              <a:t>2</a:t>
            </a:r>
            <a:r>
              <a:rPr lang="en-US" altLang="zh-CN" sz="2400" smtClean="0">
                <a:cs typeface="Times New Roman" pitchFamily="18" charset="0"/>
              </a:rPr>
              <a:t>, W</a:t>
            </a:r>
            <a:r>
              <a:rPr lang="en-US" altLang="zh-CN" sz="2400" baseline="-30000" smtClean="0">
                <a:cs typeface="Times New Roman" pitchFamily="18" charset="0"/>
              </a:rPr>
              <a:t>3</a:t>
            </a:r>
            <a:r>
              <a:rPr lang="en-US" altLang="zh-CN" sz="2400" smtClean="0">
                <a:cs typeface="Times New Roman" pitchFamily="18" charset="0"/>
              </a:rPr>
              <a:t>)</a:t>
            </a:r>
            <a:r>
              <a:rPr lang="en-US" altLang="zh-CN" sz="2400" baseline="30000" smtClean="0">
                <a:cs typeface="Times New Roman" pitchFamily="18" charset="0"/>
              </a:rPr>
              <a:t>T</a:t>
            </a:r>
          </a:p>
          <a:p>
            <a:pPr algn="just">
              <a:buFontTx/>
              <a:buNone/>
            </a:pPr>
            <a:endParaRPr lang="en-US" altLang="zh-CN" sz="2400" smtClean="0">
              <a:cs typeface="Times New Roman" pitchFamily="18" charset="0"/>
            </a:endParaRPr>
          </a:p>
          <a:p>
            <a:pPr algn="just">
              <a:buFontTx/>
              <a:buNone/>
            </a:pPr>
            <a:endParaRPr lang="en-US" altLang="zh-CN" sz="2400" smtClean="0"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 sz="2400" smtClean="0">
                <a:cs typeface="Times New Roman" pitchFamily="18" charset="0"/>
              </a:rPr>
              <a:t>                                                        </a:t>
            </a:r>
            <a:r>
              <a:rPr lang="zh-CN" altLang="en-US" sz="2800" smtClean="0"/>
              <a:t>为各模式增</a:t>
            </a:r>
            <a:r>
              <a:rPr lang="en-US" altLang="zh-CN" sz="2800" smtClean="0"/>
              <a:t>1</a:t>
            </a:r>
            <a:r>
              <a:rPr lang="zh-CN" altLang="en-US" sz="2800" smtClean="0"/>
              <a:t>矩阵</a:t>
            </a:r>
          </a:p>
          <a:p>
            <a:pPr algn="just">
              <a:buFontTx/>
              <a:buNone/>
            </a:pPr>
            <a:endParaRPr lang="zh-CN" altLang="en-US" sz="2800" smtClean="0"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zh-CN" altLang="en-US" sz="2400" smtClean="0"/>
              <a:t> </a:t>
            </a:r>
          </a:p>
          <a:p>
            <a:pPr algn="just">
              <a:buFontTx/>
              <a:buNone/>
            </a:pPr>
            <a:r>
              <a:rPr lang="zh-CN" altLang="en-US" sz="2800" smtClean="0">
                <a:latin typeface="宋体" pitchFamily="2" charset="-122"/>
              </a:rPr>
              <a:t>为</a:t>
            </a:r>
            <a:r>
              <a:rPr lang="en-US" altLang="zh-CN" sz="2800" smtClean="0">
                <a:latin typeface="宋体" pitchFamily="2" charset="-122"/>
              </a:rPr>
              <a:t>N*(n+1</a:t>
            </a:r>
            <a:r>
              <a:rPr lang="zh-CN" altLang="en-US" sz="2800" smtClean="0">
                <a:latin typeface="宋体" pitchFamily="2" charset="-122"/>
              </a:rPr>
              <a:t>）矩阵</a:t>
            </a:r>
          </a:p>
          <a:p>
            <a:pPr algn="just">
              <a:buFontTx/>
              <a:buNone/>
            </a:pPr>
            <a:r>
              <a:rPr lang="en-US" altLang="zh-CN" sz="2800" smtClean="0">
                <a:latin typeface="宋体" pitchFamily="2" charset="-122"/>
              </a:rPr>
              <a:t>N</a:t>
            </a:r>
            <a:r>
              <a:rPr lang="zh-CN" altLang="en-US" sz="2800" smtClean="0">
                <a:latin typeface="宋体" pitchFamily="2" charset="-122"/>
              </a:rPr>
              <a:t>为样本数，</a:t>
            </a:r>
            <a:r>
              <a:rPr lang="en-US" altLang="zh-CN" sz="2800" smtClean="0">
                <a:latin typeface="宋体" pitchFamily="2" charset="-122"/>
              </a:rPr>
              <a:t>n</a:t>
            </a:r>
            <a:r>
              <a:rPr lang="zh-CN" altLang="en-US" sz="2800" smtClean="0">
                <a:latin typeface="宋体" pitchFamily="2" charset="-122"/>
              </a:rPr>
              <a:t>为特征数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22400" y="2913063"/>
          <a:ext cx="3581400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3" imgW="1803240" imgH="914400" progId="Equation.3">
                  <p:embed/>
                </p:oleObj>
              </mc:Choice>
              <mc:Fallback>
                <p:oleObj name="Equation" r:id="rId3" imgW="18032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913063"/>
                        <a:ext cx="3581400" cy="165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4543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512" y="764704"/>
            <a:ext cx="8135938" cy="5715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800" dirty="0" smtClean="0"/>
              <a:t>  </a:t>
            </a:r>
            <a:r>
              <a:rPr lang="zh-CN" altLang="en-US" sz="2600" b="1" dirty="0" smtClean="0"/>
              <a:t>由此可见</a:t>
            </a:r>
            <a:r>
              <a:rPr lang="zh-CN" altLang="en-US" sz="2600" dirty="0" smtClean="0"/>
              <a:t>：训练过程就是对已知类别的样本集求解权向量</a:t>
            </a:r>
            <a:r>
              <a:rPr lang="zh-CN" altLang="en-US" sz="2600" b="1" dirty="0" smtClean="0"/>
              <a:t>Ｗ</a:t>
            </a:r>
            <a:r>
              <a:rPr lang="zh-CN" altLang="en-US" sz="2600" dirty="0" smtClean="0"/>
              <a:t>，这是一个线性联立不等式方程组求解的过程。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600" b="1" dirty="0" smtClean="0"/>
              <a:t>求解时：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600" dirty="0" smtClean="0"/>
              <a:t>①只有对线性可分的问题，</a:t>
            </a:r>
            <a:r>
              <a:rPr lang="en-US" altLang="zh-CN" sz="2600" dirty="0" smtClean="0">
                <a:latin typeface="宋体" pitchFamily="2" charset="-122"/>
              </a:rPr>
              <a:t>g(x) =W</a:t>
            </a:r>
            <a:r>
              <a:rPr lang="en-US" altLang="zh-CN" sz="2600" baseline="30000" dirty="0" smtClean="0">
                <a:latin typeface="宋体" pitchFamily="2" charset="-122"/>
              </a:rPr>
              <a:t>T</a:t>
            </a:r>
            <a:r>
              <a:rPr lang="en-US" altLang="zh-CN" sz="2600" dirty="0" smtClean="0">
                <a:latin typeface="宋体" pitchFamily="2" charset="-122"/>
              </a:rPr>
              <a:t>X</a:t>
            </a:r>
            <a:r>
              <a:rPr lang="zh-CN" altLang="en-US" sz="2600" dirty="0" smtClean="0"/>
              <a:t>才有解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600" dirty="0" smtClean="0"/>
              <a:t>②联立方程的解是非单值，在不同条件下，有不同的解，所以就产生了</a:t>
            </a:r>
            <a:r>
              <a:rPr lang="zh-CN" altLang="en-US" sz="2600" dirty="0" smtClean="0">
                <a:solidFill>
                  <a:srgbClr val="FF0000"/>
                </a:solidFill>
              </a:rPr>
              <a:t>求最优解的问题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600" dirty="0" smtClean="0"/>
              <a:t>③求解</a:t>
            </a:r>
            <a:r>
              <a:rPr lang="en-US" altLang="zh-CN" sz="2600" dirty="0" smtClean="0"/>
              <a:t>W</a:t>
            </a:r>
            <a:r>
              <a:rPr lang="zh-CN" altLang="en-US" sz="2600" dirty="0" smtClean="0"/>
              <a:t>的过程就是训练的过程。训练方法的共同点是，先给出</a:t>
            </a:r>
            <a:r>
              <a:rPr lang="zh-CN" altLang="en-US" sz="2600" dirty="0" smtClean="0">
                <a:solidFill>
                  <a:srgbClr val="FF0000"/>
                </a:solidFill>
              </a:rPr>
              <a:t>准则函数</a:t>
            </a:r>
            <a:r>
              <a:rPr lang="zh-CN" altLang="en-US" sz="2600" dirty="0" smtClean="0"/>
              <a:t>，再寻找使准则函数趋于极值的优化算法，不同的算法有不同的准则函数。同时，算法可以分为迭代法和非迭代法。</a:t>
            </a:r>
            <a:r>
              <a:rPr lang="zh-CN" altLang="en-US" sz="2600" dirty="0" smtClean="0">
                <a:cs typeface="Times New Roman" pitchFamily="18" charset="0"/>
              </a:rPr>
              <a:t> </a:t>
            </a:r>
            <a:endParaRPr lang="zh-CN" alt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185990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537" y="332656"/>
            <a:ext cx="6048375" cy="676275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chemeClr val="tx1"/>
                </a:solidFill>
              </a:rPr>
              <a:t>一、梯度下降法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—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迭代法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9512" y="1052736"/>
            <a:ext cx="8280400" cy="55911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b="1" dirty="0" smtClean="0"/>
              <a:t>基本思路：</a:t>
            </a:r>
            <a:r>
              <a:rPr lang="zh-CN" altLang="en-US" sz="2400" dirty="0" smtClean="0"/>
              <a:t>欲对不等式方程组</a:t>
            </a:r>
            <a:r>
              <a:rPr lang="en-US" altLang="zh-CN" sz="2400" dirty="0" smtClean="0"/>
              <a:t>W</a:t>
            </a:r>
            <a:r>
              <a:rPr lang="en-US" altLang="zh-CN" sz="2400" baseline="30000" dirty="0" smtClean="0"/>
              <a:t>T</a:t>
            </a:r>
            <a:r>
              <a:rPr lang="en-US" altLang="zh-CN" sz="2400" dirty="0" smtClean="0"/>
              <a:t>X&gt;0</a:t>
            </a:r>
            <a:r>
              <a:rPr lang="zh-CN" altLang="en-US" sz="2400" dirty="0" smtClean="0"/>
              <a:t>求解，首先定义准则函数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目标函数</a:t>
            </a:r>
            <a:r>
              <a:rPr lang="en-US" altLang="zh-CN" sz="2400" dirty="0" smtClean="0"/>
              <a:t>)J(W)</a:t>
            </a:r>
            <a:r>
              <a:rPr lang="zh-CN" altLang="en-US" sz="2400" dirty="0" smtClean="0"/>
              <a:t>，再求</a:t>
            </a:r>
            <a:r>
              <a:rPr lang="en-US" altLang="zh-CN" sz="2400" dirty="0" smtClean="0"/>
              <a:t>J(W)</a:t>
            </a:r>
            <a:r>
              <a:rPr lang="zh-CN" altLang="en-US" sz="2400" dirty="0" smtClean="0"/>
              <a:t>的极值使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优化。因此，求解权向量的问题就转化为对一标量函数求极值的问题。解决此类问题的方法是梯度下降法。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b="1" dirty="0" smtClean="0"/>
              <a:t>基本方法：</a:t>
            </a:r>
            <a:r>
              <a:rPr lang="zh-CN" altLang="en-US" sz="2400" dirty="0" smtClean="0"/>
              <a:t>就是从起始值</a:t>
            </a:r>
            <a:r>
              <a:rPr lang="en-US" altLang="zh-CN" sz="2400" dirty="0" smtClean="0"/>
              <a:t>W</a:t>
            </a:r>
            <a:r>
              <a:rPr lang="en-US" altLang="zh-CN" sz="2400" baseline="-30000" dirty="0" smtClean="0"/>
              <a:t>1</a:t>
            </a:r>
            <a:r>
              <a:rPr lang="zh-CN" altLang="en-US" sz="2400" dirty="0" smtClean="0"/>
              <a:t>开始，算出</a:t>
            </a:r>
            <a:r>
              <a:rPr lang="en-US" altLang="zh-CN" sz="2400" dirty="0" smtClean="0"/>
              <a:t>W</a:t>
            </a:r>
            <a:r>
              <a:rPr lang="en-US" altLang="zh-CN" sz="2400" baseline="-30000" dirty="0" smtClean="0"/>
              <a:t>1</a:t>
            </a:r>
            <a:r>
              <a:rPr lang="zh-CN" altLang="en-US" sz="2400" dirty="0" smtClean="0"/>
              <a:t>处目标函数的梯度矢量▽</a:t>
            </a:r>
            <a:r>
              <a:rPr lang="en-US" altLang="zh-CN" sz="2400" dirty="0" smtClean="0"/>
              <a:t>J(W</a:t>
            </a:r>
            <a:r>
              <a:rPr lang="en-US" altLang="zh-CN" sz="2400" baseline="-30000" dirty="0" smtClean="0"/>
              <a:t>1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，则下一步的</a:t>
            </a:r>
            <a:r>
              <a:rPr lang="en-US" altLang="zh-CN" sz="2400" dirty="0" smtClean="0"/>
              <a:t>W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值为：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latin typeface="宋体" pitchFamily="2" charset="-122"/>
              </a:rPr>
              <a:t>             </a:t>
            </a:r>
            <a:r>
              <a:rPr lang="en-US" altLang="zh-CN" sz="2400" dirty="0" smtClean="0">
                <a:latin typeface="宋体" pitchFamily="2" charset="-122"/>
              </a:rPr>
              <a:t>W</a:t>
            </a:r>
            <a:r>
              <a:rPr lang="en-US" altLang="zh-CN" sz="2400" baseline="-30000" dirty="0" smtClean="0">
                <a:latin typeface="宋体" pitchFamily="2" charset="-122"/>
              </a:rPr>
              <a:t>2 </a:t>
            </a:r>
            <a:r>
              <a:rPr lang="en-US" altLang="zh-CN" sz="2400" dirty="0" smtClean="0">
                <a:latin typeface="宋体" pitchFamily="2" charset="-122"/>
              </a:rPr>
              <a:t>= W</a:t>
            </a:r>
            <a:r>
              <a:rPr lang="en-US" altLang="zh-CN" sz="2400" baseline="-30000" dirty="0" smtClean="0">
                <a:latin typeface="宋体" pitchFamily="2" charset="-122"/>
              </a:rPr>
              <a:t>1</a:t>
            </a:r>
            <a:r>
              <a:rPr lang="en-US" altLang="zh-CN" sz="2400" dirty="0" smtClean="0">
                <a:latin typeface="宋体" pitchFamily="2" charset="-122"/>
              </a:rPr>
              <a:t>-ρ</a:t>
            </a:r>
            <a:r>
              <a:rPr lang="en-US" altLang="zh-CN" sz="2400" baseline="-30000" dirty="0" smtClean="0">
                <a:latin typeface="宋体" pitchFamily="2" charset="-122"/>
              </a:rPr>
              <a:t>1</a:t>
            </a:r>
            <a:r>
              <a:rPr lang="en-US" altLang="zh-CN" sz="2400" dirty="0" smtClean="0">
                <a:latin typeface="宋体" pitchFamily="2" charset="-122"/>
              </a:rPr>
              <a:t>▽J(W</a:t>
            </a:r>
            <a:r>
              <a:rPr lang="en-US" altLang="zh-CN" sz="2400" baseline="-30000" dirty="0" smtClean="0">
                <a:latin typeface="宋体" pitchFamily="2" charset="-122"/>
              </a:rPr>
              <a:t>1</a:t>
            </a:r>
            <a:r>
              <a:rPr lang="en-US" altLang="zh-CN" sz="2400" dirty="0" smtClean="0">
                <a:latin typeface="宋体" pitchFamily="2" charset="-122"/>
              </a:rPr>
              <a:t>)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W</a:t>
            </a:r>
            <a:r>
              <a:rPr lang="en-US" altLang="zh-CN" sz="2400" baseline="-30000" dirty="0" smtClean="0"/>
              <a:t>1</a:t>
            </a:r>
            <a:r>
              <a:rPr lang="zh-CN" altLang="en-US" sz="2400" dirty="0" smtClean="0"/>
              <a:t>为起始权向量，</a:t>
            </a:r>
            <a:r>
              <a:rPr lang="en-US" altLang="zh-CN" sz="2400" dirty="0" smtClean="0"/>
              <a:t>ρ</a:t>
            </a:r>
            <a:r>
              <a:rPr lang="en-US" altLang="zh-CN" sz="2400" baseline="-30000" dirty="0" smtClean="0"/>
              <a:t>1</a:t>
            </a:r>
            <a:r>
              <a:rPr lang="zh-CN" altLang="en-US" sz="2400" dirty="0" smtClean="0"/>
              <a:t>为迭代步长    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J(W) </a:t>
            </a:r>
            <a:r>
              <a:rPr lang="zh-CN" altLang="en-US" sz="2400" dirty="0" smtClean="0"/>
              <a:t>为目标函数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▽</a:t>
            </a:r>
            <a:r>
              <a:rPr lang="en-US" altLang="zh-CN" sz="2400" dirty="0" smtClean="0"/>
              <a:t>J(W</a:t>
            </a:r>
            <a:r>
              <a:rPr lang="en-US" altLang="zh-CN" sz="2400" baseline="-30000" dirty="0" smtClean="0"/>
              <a:t>1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W</a:t>
            </a:r>
            <a:r>
              <a:rPr lang="en-US" altLang="zh-CN" sz="2400" baseline="-30000" dirty="0" smtClean="0"/>
              <a:t>1</a:t>
            </a:r>
            <a:r>
              <a:rPr lang="zh-CN" altLang="en-US" sz="2400" dirty="0" smtClean="0"/>
              <a:t>处的目标函数的梯度矢量</a:t>
            </a:r>
          </a:p>
        </p:txBody>
      </p:sp>
    </p:spTree>
    <p:extLst>
      <p:ext uri="{BB962C8B-B14F-4D97-AF65-F5344CB8AC3E}">
        <p14:creationId xmlns:p14="http://schemas.microsoft.com/office/powerpoint/2010/main" val="36998204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7544" y="765175"/>
            <a:ext cx="7777162" cy="5904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latin typeface="宋体" pitchFamily="2" charset="-122"/>
              </a:rPr>
              <a:t>在第</a:t>
            </a:r>
            <a:r>
              <a:rPr lang="en-US" altLang="zh-CN" sz="2400" dirty="0" smtClean="0">
                <a:latin typeface="宋体" pitchFamily="2" charset="-122"/>
              </a:rPr>
              <a:t>K</a:t>
            </a:r>
            <a:r>
              <a:rPr lang="zh-CN" altLang="en-US" sz="2400" dirty="0" smtClean="0">
                <a:latin typeface="宋体" pitchFamily="2" charset="-122"/>
              </a:rPr>
              <a:t>步的时候：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latin typeface="宋体" pitchFamily="2" charset="-122"/>
              </a:rPr>
              <a:t>           </a:t>
            </a:r>
            <a:r>
              <a:rPr lang="en-US" altLang="zh-CN" sz="2400" dirty="0" smtClean="0">
                <a:latin typeface="宋体" pitchFamily="2" charset="-122"/>
              </a:rPr>
              <a:t>W</a:t>
            </a:r>
            <a:r>
              <a:rPr lang="en-US" altLang="zh-CN" sz="2400" baseline="-30000" dirty="0" smtClean="0">
                <a:latin typeface="宋体" pitchFamily="2" charset="-122"/>
              </a:rPr>
              <a:t>k+1 </a:t>
            </a:r>
            <a:r>
              <a:rPr lang="en-US" altLang="zh-CN" sz="2400" dirty="0" smtClean="0">
                <a:latin typeface="宋体" pitchFamily="2" charset="-122"/>
              </a:rPr>
              <a:t>= </a:t>
            </a:r>
            <a:r>
              <a:rPr lang="en-US" altLang="zh-CN" sz="2400" dirty="0" err="1" smtClean="0">
                <a:latin typeface="宋体" pitchFamily="2" charset="-122"/>
              </a:rPr>
              <a:t>W</a:t>
            </a:r>
            <a:r>
              <a:rPr lang="en-US" altLang="zh-CN" sz="2400" baseline="-30000" dirty="0" err="1" smtClean="0">
                <a:latin typeface="宋体" pitchFamily="2" charset="-122"/>
              </a:rPr>
              <a:t>k</a:t>
            </a:r>
            <a:r>
              <a:rPr lang="en-US" altLang="zh-CN" sz="2400" dirty="0" err="1" smtClean="0">
                <a:latin typeface="宋体" pitchFamily="2" charset="-122"/>
              </a:rPr>
              <a:t>-ρ</a:t>
            </a:r>
            <a:r>
              <a:rPr lang="en-US" altLang="zh-CN" sz="2400" baseline="-30000" dirty="0" err="1" smtClean="0">
                <a:latin typeface="宋体" pitchFamily="2" charset="-122"/>
              </a:rPr>
              <a:t>k</a:t>
            </a:r>
            <a:r>
              <a:rPr lang="en-US" altLang="zh-CN" sz="2400" dirty="0" err="1" smtClean="0">
                <a:latin typeface="宋体" pitchFamily="2" charset="-122"/>
              </a:rPr>
              <a:t>▽J</a:t>
            </a:r>
            <a:r>
              <a:rPr lang="en-US" altLang="zh-CN" sz="2400" dirty="0" smtClean="0">
                <a:latin typeface="宋体" pitchFamily="2" charset="-122"/>
              </a:rPr>
              <a:t>(</a:t>
            </a:r>
            <a:r>
              <a:rPr lang="en-US" altLang="zh-CN" sz="2400" dirty="0" err="1" smtClean="0">
                <a:latin typeface="宋体" pitchFamily="2" charset="-122"/>
              </a:rPr>
              <a:t>W</a:t>
            </a:r>
            <a:r>
              <a:rPr lang="en-US" altLang="zh-CN" sz="2400" baseline="-30000" dirty="0" err="1" smtClean="0">
                <a:latin typeface="宋体" pitchFamily="2" charset="-122"/>
              </a:rPr>
              <a:t>k</a:t>
            </a:r>
            <a:r>
              <a:rPr lang="en-US" altLang="zh-CN" sz="2400" dirty="0" smtClean="0">
                <a:latin typeface="宋体" pitchFamily="2" charset="-122"/>
              </a:rPr>
              <a:t>)</a:t>
            </a:r>
            <a:endParaRPr lang="en-US" altLang="zh-CN" sz="2400" dirty="0" smtClean="0"/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这就是梯度下降法的迭代公式。这样一步步迭代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就可以收敛于解矢量，步长</a:t>
            </a:r>
            <a:r>
              <a:rPr lang="en-US" altLang="zh-CN" sz="2400" dirty="0" err="1" smtClean="0"/>
              <a:t>ρ</a:t>
            </a:r>
            <a:r>
              <a:rPr lang="en-US" altLang="zh-CN" sz="2400" baseline="-30000" dirty="0" err="1" smtClean="0"/>
              <a:t>k</a:t>
            </a:r>
            <a:r>
              <a:rPr lang="zh-CN" altLang="en-US" sz="2400" dirty="0" smtClean="0"/>
              <a:t>取值很重要。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关于步长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ρ</a:t>
            </a:r>
            <a:r>
              <a:rPr lang="en-US" altLang="zh-CN" sz="2400" b="1" baseline="-30000" dirty="0" err="1" smtClean="0">
                <a:solidFill>
                  <a:srgbClr val="FF0000"/>
                </a:solidFill>
              </a:rPr>
              <a:t>k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讨论：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(1) </a:t>
            </a:r>
            <a:r>
              <a:rPr lang="en-US" altLang="zh-CN" sz="2400" dirty="0" err="1" smtClean="0"/>
              <a:t>ρ</a:t>
            </a:r>
            <a:r>
              <a:rPr lang="en-US" altLang="zh-CN" sz="2400" baseline="-30000" dirty="0" err="1" smtClean="0"/>
              <a:t>k</a:t>
            </a:r>
            <a:r>
              <a:rPr lang="zh-CN" altLang="en-US" sz="2400" dirty="0" smtClean="0"/>
              <a:t>太大，迭代太快，引起振荡，甚至发散</a:t>
            </a:r>
            <a:r>
              <a:rPr lang="en-US" altLang="zh-CN" sz="2400" dirty="0" smtClean="0"/>
              <a:t>;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(2) </a:t>
            </a:r>
            <a:r>
              <a:rPr lang="en-US" altLang="zh-CN" sz="2400" dirty="0" err="1" smtClean="0"/>
              <a:t>ρ</a:t>
            </a:r>
            <a:r>
              <a:rPr lang="en-US" altLang="zh-CN" sz="2400" baseline="-30000" dirty="0" err="1" smtClean="0"/>
              <a:t>k</a:t>
            </a:r>
            <a:r>
              <a:rPr lang="zh-CN" altLang="en-US" sz="2400" dirty="0" smtClean="0"/>
              <a:t>太小，迭代太慢。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结论：</a:t>
            </a:r>
            <a:r>
              <a:rPr lang="zh-CN" altLang="en-US" sz="2400" dirty="0" smtClean="0"/>
              <a:t>应该选最佳</a:t>
            </a:r>
            <a:r>
              <a:rPr lang="en-US" altLang="zh-CN" sz="2400" dirty="0" err="1" smtClean="0"/>
              <a:t>ρ</a:t>
            </a:r>
            <a:r>
              <a:rPr lang="en-US" altLang="zh-CN" sz="2400" baseline="-30000" dirty="0" err="1" smtClean="0"/>
              <a:t>k</a:t>
            </a:r>
            <a:r>
              <a:rPr lang="zh-CN" altLang="en-US" sz="2400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3179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19113" y="481148"/>
            <a:ext cx="7921625" cy="6260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选择</a:t>
            </a:r>
            <a:r>
              <a:rPr lang="zh-CN" altLang="en-US" sz="2400" b="1" dirty="0" smtClean="0"/>
              <a:t>最佳</a:t>
            </a:r>
            <a:r>
              <a:rPr lang="en-US" altLang="zh-CN" sz="2400" b="1" dirty="0" err="1" smtClean="0"/>
              <a:t>ρ</a:t>
            </a:r>
            <a:r>
              <a:rPr lang="en-US" altLang="zh-CN" sz="2400" b="1" baseline="-30000" dirty="0" err="1" smtClean="0"/>
              <a:t>k</a:t>
            </a:r>
            <a:r>
              <a:rPr lang="zh-CN" altLang="en-US" sz="2400" b="1" dirty="0" smtClean="0"/>
              <a:t>：</a:t>
            </a:r>
            <a:endParaRPr lang="zh-CN" altLang="en-US" sz="2400" b="1" baseline="-30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目标函数</a:t>
            </a:r>
            <a:r>
              <a:rPr lang="en-US" altLang="zh-CN" sz="2400" dirty="0" smtClean="0"/>
              <a:t>J(W)</a:t>
            </a:r>
            <a:r>
              <a:rPr lang="zh-CN" altLang="en-US" sz="2400" dirty="0" smtClean="0"/>
              <a:t>二阶</a:t>
            </a:r>
            <a:r>
              <a:rPr lang="en-US" altLang="zh-CN" sz="2400" dirty="0" smtClean="0"/>
              <a:t>Taylor</a:t>
            </a:r>
            <a:r>
              <a:rPr lang="zh-CN" altLang="en-US" sz="2400" dirty="0" smtClean="0"/>
              <a:t>级数展开式为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J(W)≈J(</a:t>
            </a:r>
            <a:r>
              <a:rPr lang="en-US" altLang="zh-CN" sz="2400" dirty="0" err="1" smtClean="0"/>
              <a:t>W</a:t>
            </a:r>
            <a:r>
              <a:rPr lang="en-US" altLang="zh-CN" sz="2400" baseline="-30000" dirty="0" err="1" smtClean="0"/>
              <a:t>k</a:t>
            </a:r>
            <a:r>
              <a:rPr lang="en-US" altLang="zh-CN" sz="2400" dirty="0" smtClean="0"/>
              <a:t>)+ ▽J</a:t>
            </a:r>
            <a:r>
              <a:rPr lang="en-US" altLang="zh-CN" sz="2400" baseline="30000" dirty="0" smtClean="0"/>
              <a:t>T</a:t>
            </a:r>
            <a:r>
              <a:rPr lang="en-US" altLang="zh-CN" sz="2400" dirty="0" smtClean="0"/>
              <a:t>(W- </a:t>
            </a:r>
            <a:r>
              <a:rPr lang="en-US" altLang="zh-CN" sz="2400" dirty="0" err="1" smtClean="0"/>
              <a:t>W</a:t>
            </a:r>
            <a:r>
              <a:rPr lang="en-US" altLang="zh-CN" sz="2400" baseline="-30000" dirty="0" err="1" smtClean="0"/>
              <a:t>k</a:t>
            </a:r>
            <a:r>
              <a:rPr lang="en-US" altLang="zh-CN" sz="2400" dirty="0" smtClean="0"/>
              <a:t>)+(W- </a:t>
            </a:r>
            <a:r>
              <a:rPr lang="en-US" altLang="zh-CN" sz="2400" dirty="0" err="1" smtClean="0"/>
              <a:t>W</a:t>
            </a:r>
            <a:r>
              <a:rPr lang="en-US" altLang="zh-CN" sz="2400" baseline="-30000" dirty="0" err="1" smtClean="0"/>
              <a:t>k</a:t>
            </a:r>
            <a:r>
              <a:rPr lang="en-US" altLang="zh-CN" sz="2400" dirty="0" smtClean="0"/>
              <a:t>)</a:t>
            </a:r>
            <a:r>
              <a:rPr lang="en-US" altLang="zh-CN" sz="2400" baseline="30000" dirty="0" smtClean="0"/>
              <a:t>T</a:t>
            </a:r>
            <a:r>
              <a:rPr lang="en-US" altLang="zh-CN" sz="2400" dirty="0" smtClean="0"/>
              <a:t>D(W- </a:t>
            </a:r>
            <a:r>
              <a:rPr lang="en-US" altLang="zh-CN" sz="2400" dirty="0" err="1" smtClean="0"/>
              <a:t>W</a:t>
            </a:r>
            <a:r>
              <a:rPr lang="en-US" altLang="zh-CN" sz="2400" baseline="-30000" dirty="0" err="1" smtClean="0"/>
              <a:t>k</a:t>
            </a:r>
            <a:r>
              <a:rPr lang="en-US" altLang="zh-CN" sz="2400" dirty="0" smtClean="0"/>
              <a:t>)</a:t>
            </a:r>
            <a:r>
              <a:rPr lang="en-US" altLang="zh-CN" sz="2400" baseline="30000" dirty="0" smtClean="0"/>
              <a:t>T</a:t>
            </a:r>
            <a:r>
              <a:rPr lang="en-US" altLang="zh-CN" sz="2400" dirty="0" smtClean="0"/>
              <a:t>/2     ①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其中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为当</a:t>
            </a:r>
            <a:r>
              <a:rPr lang="en-US" altLang="zh-CN" sz="2400" dirty="0" smtClean="0"/>
              <a:t>W = </a:t>
            </a:r>
            <a:r>
              <a:rPr lang="en-US" altLang="zh-CN" sz="2400" dirty="0" err="1" smtClean="0"/>
              <a:t>W</a:t>
            </a:r>
            <a:r>
              <a:rPr lang="en-US" altLang="zh-CN" sz="2400" baseline="-30000" dirty="0" err="1" smtClean="0"/>
              <a:t>k</a:t>
            </a:r>
            <a:r>
              <a:rPr lang="zh-CN" altLang="en-US" sz="2400" dirty="0" smtClean="0"/>
              <a:t>时 </a:t>
            </a:r>
            <a:r>
              <a:rPr lang="en-US" altLang="zh-CN" sz="2400" dirty="0" smtClean="0"/>
              <a:t>J(W)</a:t>
            </a:r>
            <a:r>
              <a:rPr lang="zh-CN" altLang="en-US" sz="2400" dirty="0" smtClean="0"/>
              <a:t>的二阶偏导数矩阵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     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     将</a:t>
            </a:r>
            <a:r>
              <a:rPr lang="en-US" altLang="zh-CN" sz="2400" dirty="0" smtClean="0"/>
              <a:t>W=W</a:t>
            </a:r>
            <a:r>
              <a:rPr lang="en-US" altLang="zh-CN" sz="2400" baseline="-30000" dirty="0" smtClean="0"/>
              <a:t>k+1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W</a:t>
            </a:r>
            <a:r>
              <a:rPr lang="en-US" altLang="zh-CN" sz="2400" baseline="-30000" dirty="0" err="1" smtClean="0"/>
              <a:t>k</a:t>
            </a:r>
            <a:r>
              <a:rPr lang="en-US" altLang="zh-CN" sz="2400" dirty="0" err="1" smtClean="0"/>
              <a:t>-ρ</a:t>
            </a:r>
            <a:r>
              <a:rPr lang="en-US" altLang="zh-CN" sz="2400" baseline="-30000" dirty="0" err="1" smtClean="0"/>
              <a:t>k</a:t>
            </a:r>
            <a:r>
              <a:rPr lang="en-US" altLang="zh-CN" sz="2400" dirty="0" err="1" smtClean="0"/>
              <a:t>▽J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W</a:t>
            </a:r>
            <a:r>
              <a:rPr lang="en-US" altLang="zh-CN" sz="2400" baseline="-30000" dirty="0" err="1" smtClean="0"/>
              <a:t>k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代入①式得：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      </a:t>
            </a:r>
            <a:r>
              <a:rPr lang="en-US" altLang="zh-CN" sz="2400" dirty="0" smtClean="0"/>
              <a:t>J(W</a:t>
            </a:r>
            <a:r>
              <a:rPr lang="en-US" altLang="zh-CN" sz="2400" baseline="-30000" dirty="0" smtClean="0"/>
              <a:t>k+1</a:t>
            </a:r>
            <a:r>
              <a:rPr lang="en-US" altLang="zh-CN" sz="2400" dirty="0" smtClean="0"/>
              <a:t>) ≈J(</a:t>
            </a:r>
            <a:r>
              <a:rPr lang="en-US" altLang="zh-CN" sz="2400" dirty="0" err="1" smtClean="0"/>
              <a:t>W</a:t>
            </a:r>
            <a:r>
              <a:rPr lang="en-US" altLang="zh-CN" sz="2400" baseline="-30000" dirty="0" err="1" smtClean="0"/>
              <a:t>k</a:t>
            </a:r>
            <a:r>
              <a:rPr lang="en-US" altLang="zh-CN" sz="2400" dirty="0" smtClean="0"/>
              <a:t>)- </a:t>
            </a:r>
            <a:r>
              <a:rPr lang="en-US" altLang="zh-CN" sz="2400" dirty="0" err="1" smtClean="0"/>
              <a:t>ρ</a:t>
            </a:r>
            <a:r>
              <a:rPr lang="en-US" altLang="zh-CN" sz="2400" baseline="-30000" dirty="0" err="1" smtClean="0"/>
              <a:t>k</a:t>
            </a:r>
            <a:r>
              <a:rPr lang="en-US" altLang="zh-CN" sz="2400" dirty="0" smtClean="0"/>
              <a:t>||▽J||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+   ρ</a:t>
            </a:r>
            <a:r>
              <a:rPr lang="en-US" altLang="zh-CN" sz="2400" baseline="-30000" dirty="0" smtClean="0"/>
              <a:t>k</a:t>
            </a:r>
            <a:r>
              <a:rPr lang="en-US" altLang="zh-CN" sz="2400" baseline="30000" dirty="0" smtClean="0"/>
              <a:t>2  </a:t>
            </a:r>
            <a:r>
              <a:rPr lang="en-US" altLang="zh-CN" sz="2400" dirty="0" smtClean="0"/>
              <a:t>▽J</a:t>
            </a:r>
            <a:r>
              <a:rPr lang="en-US" altLang="zh-CN" sz="2400" baseline="30000" dirty="0" smtClean="0"/>
              <a:t>T </a:t>
            </a:r>
            <a:r>
              <a:rPr lang="en-US" altLang="zh-CN" sz="2400" dirty="0" smtClean="0"/>
              <a:t>D▽J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其中▽</a:t>
            </a:r>
            <a:r>
              <a:rPr lang="en-US" altLang="zh-CN" sz="2400" dirty="0" smtClean="0"/>
              <a:t>J=▽J(</a:t>
            </a:r>
            <a:r>
              <a:rPr lang="en-US" altLang="zh-CN" sz="2400" dirty="0" err="1" smtClean="0"/>
              <a:t>W</a:t>
            </a:r>
            <a:r>
              <a:rPr lang="en-US" altLang="zh-CN" sz="2400" baseline="-30000" dirty="0" err="1" smtClean="0"/>
              <a:t>k</a:t>
            </a:r>
            <a:r>
              <a:rPr lang="en-US" altLang="zh-CN" sz="2400" dirty="0" smtClean="0"/>
              <a:t>)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zh-CN" sz="2400" dirty="0" smtClean="0"/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对</a:t>
            </a:r>
            <a:r>
              <a:rPr lang="en-US" altLang="zh-CN" sz="2400" dirty="0" err="1" smtClean="0"/>
              <a:t>ρ</a:t>
            </a:r>
            <a:r>
              <a:rPr lang="en-US" altLang="zh-CN" sz="2400" baseline="-30000" dirty="0" err="1" smtClean="0"/>
              <a:t>k</a:t>
            </a:r>
            <a:r>
              <a:rPr lang="zh-CN" altLang="en-US" sz="2400" dirty="0" smtClean="0"/>
              <a:t>求导数 ，并令导数为零有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     最佳步长为</a:t>
            </a:r>
            <a:r>
              <a:rPr lang="en-US" altLang="zh-CN" sz="2400" dirty="0" err="1" smtClean="0"/>
              <a:t>ρ</a:t>
            </a:r>
            <a:r>
              <a:rPr lang="en-US" altLang="zh-CN" sz="2400" baseline="-30000" dirty="0" err="1" smtClean="0"/>
              <a:t>k</a:t>
            </a:r>
            <a:r>
              <a:rPr lang="en-US" altLang="zh-CN" sz="2400" dirty="0" smtClean="0"/>
              <a:t>=||▽J||</a:t>
            </a:r>
            <a:r>
              <a:rPr lang="en-US" altLang="zh-CN" sz="2400" baseline="30000" dirty="0" smtClean="0"/>
              <a:t>3</a:t>
            </a:r>
            <a:r>
              <a:rPr lang="en-US" altLang="zh-CN" sz="2400" dirty="0" smtClean="0"/>
              <a:t>/▽J</a:t>
            </a:r>
            <a:r>
              <a:rPr lang="en-US" altLang="zh-CN" sz="2400" baseline="30000" dirty="0" smtClean="0"/>
              <a:t>T</a:t>
            </a:r>
            <a:r>
              <a:rPr lang="en-US" altLang="zh-CN" sz="2400" dirty="0" smtClean="0"/>
              <a:t>D▽J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这就是最佳</a:t>
            </a:r>
            <a:r>
              <a:rPr lang="en-US" altLang="zh-CN" sz="2400" dirty="0" err="1" smtClean="0"/>
              <a:t>ρ</a:t>
            </a:r>
            <a:r>
              <a:rPr lang="en-US" altLang="zh-CN" sz="2400" baseline="-30000" dirty="0" err="1" smtClean="0"/>
              <a:t>k</a:t>
            </a:r>
            <a:r>
              <a:rPr lang="zh-CN" altLang="en-US" sz="2400" dirty="0" smtClean="0"/>
              <a:t>的计算公式，但因二阶偏导数矩阵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的计算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量太大，因此此公式很少用。</a:t>
            </a:r>
            <a:r>
              <a:rPr lang="zh-CN" altLang="en-US" sz="2400" dirty="0" smtClean="0">
                <a:solidFill>
                  <a:schemeClr val="accent2"/>
                </a:solidFill>
              </a:rPr>
              <a:t>   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689627"/>
              </p:ext>
            </p:extLst>
          </p:nvPr>
        </p:nvGraphicFramePr>
        <p:xfrm>
          <a:off x="4505416" y="2780928"/>
          <a:ext cx="2349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3" imgW="152280" imgH="393480" progId="Equation.3">
                  <p:embed/>
                </p:oleObj>
              </mc:Choice>
              <mc:Fallback>
                <p:oleObj name="Equation" r:id="rId3" imgW="152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416" y="2780928"/>
                        <a:ext cx="2349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4395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528" y="965200"/>
            <a:ext cx="7772400" cy="5488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若令</a:t>
            </a:r>
            <a:r>
              <a:rPr lang="en-US" altLang="zh-CN" sz="2400" dirty="0" smtClean="0"/>
              <a:t>W=W</a:t>
            </a:r>
            <a:r>
              <a:rPr lang="en-US" altLang="zh-CN" sz="2400" baseline="-30000" dirty="0" smtClean="0"/>
              <a:t>k+1</a:t>
            </a:r>
            <a:r>
              <a:rPr lang="zh-CN" altLang="en-US" sz="2400" dirty="0" smtClean="0"/>
              <a:t>上式为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J(W</a:t>
            </a:r>
            <a:r>
              <a:rPr lang="en-US" altLang="zh-CN" sz="2400" baseline="-30000" dirty="0" smtClean="0"/>
              <a:t>k+1</a:t>
            </a:r>
            <a:r>
              <a:rPr lang="en-US" altLang="zh-CN" sz="2400" dirty="0" smtClean="0"/>
              <a:t>)=J(</a:t>
            </a:r>
            <a:r>
              <a:rPr lang="en-US" altLang="zh-CN" sz="2400" dirty="0" err="1" smtClean="0"/>
              <a:t>W</a:t>
            </a:r>
            <a:r>
              <a:rPr lang="en-US" altLang="zh-CN" sz="2400" baseline="-30000" dirty="0" err="1" smtClean="0"/>
              <a:t>k</a:t>
            </a:r>
            <a:r>
              <a:rPr lang="en-US" altLang="zh-CN" sz="2400" dirty="0" smtClean="0"/>
              <a:t>)+▽J</a:t>
            </a:r>
            <a:r>
              <a:rPr lang="en-US" altLang="zh-CN" sz="2400" baseline="30000" dirty="0" smtClean="0"/>
              <a:t>T</a:t>
            </a:r>
            <a:r>
              <a:rPr lang="en-US" altLang="zh-CN" sz="2400" dirty="0" smtClean="0"/>
              <a:t>(W</a:t>
            </a:r>
            <a:r>
              <a:rPr lang="en-US" altLang="zh-CN" sz="2400" baseline="-30000" dirty="0" smtClean="0"/>
              <a:t>k+1</a:t>
            </a:r>
            <a:r>
              <a:rPr lang="en-US" altLang="zh-CN" sz="2400" dirty="0" smtClean="0"/>
              <a:t>-W</a:t>
            </a:r>
            <a:r>
              <a:rPr lang="en-US" altLang="zh-CN" sz="2400" baseline="-30000" dirty="0" smtClean="0"/>
              <a:t>k</a:t>
            </a:r>
            <a:r>
              <a:rPr lang="en-US" altLang="zh-CN" sz="2400" dirty="0" smtClean="0"/>
              <a:t>)+(W</a:t>
            </a:r>
            <a:r>
              <a:rPr lang="en-US" altLang="zh-CN" sz="2400" baseline="-30000" dirty="0" smtClean="0"/>
              <a:t>k+1</a:t>
            </a:r>
            <a:r>
              <a:rPr lang="en-US" altLang="zh-CN" sz="2400" dirty="0" smtClean="0"/>
              <a:t>-W</a:t>
            </a:r>
            <a:r>
              <a:rPr lang="en-US" altLang="zh-CN" sz="2400" baseline="-30000" dirty="0" smtClean="0"/>
              <a:t>k</a:t>
            </a:r>
            <a:r>
              <a:rPr lang="en-US" altLang="zh-CN" sz="2400" dirty="0" smtClean="0"/>
              <a:t>)</a:t>
            </a:r>
            <a:r>
              <a:rPr lang="en-US" altLang="zh-CN" sz="2400" baseline="30000" dirty="0" smtClean="0"/>
              <a:t>T</a:t>
            </a:r>
            <a:r>
              <a:rPr lang="en-US" altLang="zh-CN" sz="2400" dirty="0" smtClean="0"/>
              <a:t>D(W</a:t>
            </a:r>
            <a:r>
              <a:rPr lang="en-US" altLang="zh-CN" sz="2400" baseline="-30000" dirty="0" smtClean="0"/>
              <a:t>k+1</a:t>
            </a:r>
            <a:r>
              <a:rPr lang="en-US" altLang="zh-CN" sz="2400" dirty="0" smtClean="0"/>
              <a:t>-W</a:t>
            </a:r>
            <a:r>
              <a:rPr lang="en-US" altLang="zh-CN" sz="2400" baseline="-30000" dirty="0" smtClean="0"/>
              <a:t>k</a:t>
            </a:r>
            <a:r>
              <a:rPr lang="en-US" altLang="zh-CN" sz="2400" dirty="0" smtClean="0"/>
              <a:t>)</a:t>
            </a:r>
            <a:r>
              <a:rPr lang="en-US" altLang="zh-CN" sz="2400" baseline="30000" dirty="0" smtClean="0"/>
              <a:t>T</a:t>
            </a:r>
            <a:r>
              <a:rPr lang="en-US" altLang="zh-CN" sz="2400" dirty="0" smtClean="0"/>
              <a:t>/2 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W</a:t>
            </a:r>
            <a:r>
              <a:rPr lang="en-US" altLang="zh-CN" sz="2400" baseline="-30000" dirty="0" smtClean="0"/>
              <a:t>k+1</a:t>
            </a:r>
            <a:r>
              <a:rPr lang="zh-CN" altLang="en-US" sz="2400" dirty="0" smtClean="0"/>
              <a:t>求导，并令导数为零可得：</a:t>
            </a:r>
          </a:p>
          <a:p>
            <a:pPr algn="just">
              <a:lnSpc>
                <a:spcPct val="150000"/>
              </a:lnSpc>
              <a:buFontTx/>
              <a:buNone/>
            </a:pPr>
            <a:endParaRPr lang="zh-CN" altLang="en-US" sz="2400" dirty="0" smtClean="0"/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b="1" dirty="0" smtClean="0"/>
              <a:t>最佳迭代公式：</a:t>
            </a:r>
            <a:r>
              <a:rPr lang="en-US" altLang="zh-CN" sz="2400" dirty="0" smtClean="0"/>
              <a:t>W</a:t>
            </a:r>
            <a:r>
              <a:rPr lang="en-US" altLang="zh-CN" sz="2400" baseline="-30000" dirty="0" smtClean="0"/>
              <a:t>k+1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W</a:t>
            </a:r>
            <a:r>
              <a:rPr lang="en-US" altLang="zh-CN" sz="2400" baseline="-30000" dirty="0" err="1" smtClean="0"/>
              <a:t>k</a:t>
            </a:r>
            <a:r>
              <a:rPr lang="en-US" altLang="zh-CN" sz="2400" dirty="0" smtClean="0"/>
              <a:t>- D</a:t>
            </a:r>
            <a:r>
              <a:rPr lang="en-US" altLang="zh-CN" sz="2400" baseline="30000" dirty="0" smtClean="0"/>
              <a:t>-1</a:t>
            </a:r>
            <a:r>
              <a:rPr lang="en-US" altLang="zh-CN" sz="2400" dirty="0" smtClean="0"/>
              <a:t>▽J  —</a:t>
            </a:r>
            <a:r>
              <a:rPr lang="zh-CN" altLang="en-US" sz="2400" dirty="0" smtClean="0"/>
              <a:t>牛顿法的迭代公式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                                  </a:t>
            </a:r>
            <a:r>
              <a:rPr lang="en-US" altLang="zh-CN" sz="2400" dirty="0" smtClean="0"/>
              <a:t>D</a:t>
            </a:r>
            <a:r>
              <a:rPr lang="en-US" altLang="zh-CN" sz="2400" baseline="30000" dirty="0" smtClean="0"/>
              <a:t>-1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的逆阵</a:t>
            </a:r>
          </a:p>
          <a:p>
            <a:pPr algn="just">
              <a:lnSpc>
                <a:spcPct val="150000"/>
              </a:lnSpc>
              <a:buFontTx/>
              <a:buNone/>
            </a:pPr>
            <a:endParaRPr lang="zh-CN" altLang="en-US" sz="2400" dirty="0" smtClean="0"/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讨论：</a:t>
            </a:r>
            <a:r>
              <a:rPr lang="zh-CN" altLang="en-US" sz="2400" dirty="0" smtClean="0">
                <a:solidFill>
                  <a:schemeClr val="tx2"/>
                </a:solidFill>
              </a:rPr>
              <a:t>牛顿法比梯度法收敛的更快，但是</a:t>
            </a:r>
            <a:r>
              <a:rPr lang="en-US" altLang="zh-CN" sz="2400" dirty="0" smtClean="0">
                <a:solidFill>
                  <a:schemeClr val="tx2"/>
                </a:solidFill>
              </a:rPr>
              <a:t>D</a:t>
            </a:r>
            <a:r>
              <a:rPr lang="zh-CN" altLang="en-US" sz="2400" dirty="0" smtClean="0">
                <a:solidFill>
                  <a:schemeClr val="tx2"/>
                </a:solidFill>
              </a:rPr>
              <a:t>的计算量大并且要计算</a:t>
            </a:r>
            <a:r>
              <a:rPr lang="en-US" altLang="zh-CN" sz="2400" dirty="0" smtClean="0">
                <a:solidFill>
                  <a:schemeClr val="tx2"/>
                </a:solidFill>
              </a:rPr>
              <a:t>D</a:t>
            </a:r>
            <a:r>
              <a:rPr lang="en-US" altLang="zh-CN" sz="2400" baseline="30000" dirty="0" smtClean="0">
                <a:solidFill>
                  <a:schemeClr val="tx2"/>
                </a:solidFill>
              </a:rPr>
              <a:t>-1</a:t>
            </a:r>
            <a:r>
              <a:rPr lang="zh-CN" altLang="en-US" sz="2400" dirty="0" smtClean="0">
                <a:solidFill>
                  <a:schemeClr val="tx2"/>
                </a:solidFill>
              </a:rPr>
              <a:t>。当</a:t>
            </a:r>
            <a:r>
              <a:rPr lang="en-US" altLang="zh-CN" sz="2400" dirty="0" smtClean="0">
                <a:solidFill>
                  <a:schemeClr val="tx2"/>
                </a:solidFill>
              </a:rPr>
              <a:t>D</a:t>
            </a:r>
            <a:r>
              <a:rPr lang="zh-CN" altLang="en-US" sz="2400" dirty="0" smtClean="0">
                <a:solidFill>
                  <a:schemeClr val="tx2"/>
                </a:solidFill>
              </a:rPr>
              <a:t>为奇异时，无法用牛顿法。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312113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19113"/>
            <a:ext cx="3671888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chemeClr val="tx1"/>
                </a:solidFill>
              </a:rPr>
              <a:t>二、感知器法</a:t>
            </a:r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827088" y="1628775"/>
          <a:ext cx="73914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位图图像" r:id="rId3" imgW="3877216" imgH="1828571" progId="Paint.Picture">
                  <p:embed/>
                </p:oleObj>
              </mc:Choice>
              <mc:Fallback>
                <p:oleObj name="位图图像" r:id="rId3" imgW="3877216" imgH="18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7391400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5288" y="1243013"/>
            <a:ext cx="3671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 dirty="0"/>
              <a:t>感知器的原理结构为：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66725" y="5229225"/>
            <a:ext cx="8208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 dirty="0"/>
              <a:t>“</a:t>
            </a:r>
            <a:r>
              <a:rPr lang="zh-CN" altLang="en-US" b="0" dirty="0"/>
              <a:t>感知器”是借于上世纪五六十年代人们对一种分类学习机模型的称呼，源于对生物智能的仿生学领域。</a:t>
            </a:r>
          </a:p>
        </p:txBody>
      </p:sp>
    </p:spTree>
    <p:extLst>
      <p:ext uri="{BB962C8B-B14F-4D97-AF65-F5344CB8AC3E}">
        <p14:creationId xmlns:p14="http://schemas.microsoft.com/office/powerpoint/2010/main" val="1936036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750" y="763588"/>
            <a:ext cx="8064500" cy="5329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zh-CN" altLang="en-US" sz="2800" b="1" dirty="0" smtClean="0"/>
              <a:t>基本思路：</a:t>
            </a:r>
            <a:r>
              <a:rPr lang="zh-CN" altLang="en-US" sz="2800" dirty="0" smtClean="0"/>
              <a:t>通过对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的调整，可实现判别函数：</a:t>
            </a:r>
          </a:p>
          <a:p>
            <a:pPr algn="just">
              <a:buFontTx/>
              <a:buNone/>
            </a:pPr>
            <a:r>
              <a:rPr lang="zh-CN" altLang="en-US" sz="2800" dirty="0" smtClean="0"/>
              <a:t>                        </a:t>
            </a:r>
            <a:r>
              <a:rPr lang="en-US" altLang="zh-CN" sz="2800" dirty="0" smtClean="0"/>
              <a:t>g(x) =W</a:t>
            </a:r>
            <a:r>
              <a:rPr lang="en-US" altLang="zh-CN" sz="2800" baseline="30000" dirty="0" smtClean="0"/>
              <a:t>T</a:t>
            </a:r>
            <a:r>
              <a:rPr lang="en-US" altLang="zh-CN" sz="2800" dirty="0" smtClean="0"/>
              <a:t>X &gt; R</a:t>
            </a:r>
            <a:r>
              <a:rPr lang="en-US" altLang="zh-CN" sz="2800" baseline="-25000" dirty="0" smtClean="0"/>
              <a:t>T     </a:t>
            </a:r>
          </a:p>
          <a:p>
            <a:pPr algn="just">
              <a:buFontTx/>
              <a:buNone/>
            </a:pPr>
            <a:r>
              <a:rPr lang="zh-CN" altLang="en-US" sz="2800" dirty="0" smtClean="0"/>
              <a:t>其中</a:t>
            </a:r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T</a:t>
            </a:r>
            <a:r>
              <a:rPr lang="zh-CN" altLang="en-US" sz="2800" dirty="0" smtClean="0"/>
              <a:t>为响应阈值</a:t>
            </a:r>
          </a:p>
          <a:p>
            <a:pPr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定义感知准则函数：只考虑错分样本，于是</a:t>
            </a:r>
          </a:p>
          <a:p>
            <a:pPr>
              <a:buFontTx/>
              <a:buNone/>
            </a:pPr>
            <a:endParaRPr lang="zh-CN" altLang="en-US" sz="28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定义</a:t>
            </a:r>
            <a:r>
              <a:rPr lang="zh-CN" altLang="en-US" sz="2800" dirty="0" smtClean="0"/>
              <a:t>：                                ，其中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0</a:t>
            </a:r>
            <a:r>
              <a:rPr lang="zh-CN" altLang="en-US" sz="2800" dirty="0" smtClean="0"/>
              <a:t>为错分样本</a:t>
            </a:r>
          </a:p>
          <a:p>
            <a:pPr>
              <a:buFontTx/>
              <a:buNone/>
            </a:pPr>
            <a:endParaRPr lang="zh-CN" altLang="en-US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    当分类发生错误时就有</a:t>
            </a:r>
            <a:r>
              <a:rPr lang="en-US" altLang="zh-CN" sz="2800" dirty="0" smtClean="0"/>
              <a:t>W</a:t>
            </a:r>
            <a:r>
              <a:rPr lang="en-US" altLang="zh-CN" sz="2800" baseline="30000" dirty="0" smtClean="0"/>
              <a:t>T</a:t>
            </a:r>
            <a:r>
              <a:rPr lang="en-US" altLang="zh-CN" sz="2800" dirty="0" smtClean="0"/>
              <a:t>X &lt;0</a:t>
            </a:r>
            <a:r>
              <a:rPr lang="zh-CN" altLang="en-US" sz="2800" dirty="0" smtClean="0"/>
              <a:t>，或－</a:t>
            </a:r>
            <a:r>
              <a:rPr lang="en-US" altLang="zh-CN" sz="2800" dirty="0" smtClean="0"/>
              <a:t>W</a:t>
            </a:r>
            <a:r>
              <a:rPr lang="en-US" altLang="zh-CN" sz="2800" baseline="30000" dirty="0" smtClean="0"/>
              <a:t>T</a:t>
            </a:r>
            <a:r>
              <a:rPr lang="en-US" altLang="zh-CN" sz="2800" dirty="0" smtClean="0"/>
              <a:t>X &gt;0, </a:t>
            </a:r>
            <a:r>
              <a:rPr lang="zh-CN" altLang="en-US" sz="2800" dirty="0" smtClean="0"/>
              <a:t>所以</a:t>
            </a:r>
            <a:r>
              <a:rPr lang="en-US" altLang="zh-CN" sz="2800" dirty="0" smtClean="0"/>
              <a:t>J(W) </a:t>
            </a:r>
            <a:r>
              <a:rPr lang="zh-CN" altLang="en-US" sz="2800" dirty="0" smtClean="0"/>
              <a:t>总是正值，错误分类愈少， </a:t>
            </a:r>
            <a:r>
              <a:rPr lang="en-US" altLang="zh-CN" sz="2800" dirty="0" smtClean="0"/>
              <a:t>J(W)</a:t>
            </a:r>
            <a:r>
              <a:rPr lang="zh-CN" altLang="en-US" sz="2800" dirty="0" smtClean="0"/>
              <a:t>就愈小。理想情况为                 ，即求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最小值</a:t>
            </a:r>
            <a:r>
              <a:rPr lang="zh-CN" altLang="en-US" sz="2800" dirty="0" smtClean="0"/>
              <a:t>的问题。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835150" y="3398838"/>
          <a:ext cx="259397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Equation" r:id="rId3" imgW="1371600" imgH="368280" progId="Equation.3">
                  <p:embed/>
                </p:oleObj>
              </mc:Choice>
              <mc:Fallback>
                <p:oleObj name="Equation" r:id="rId3" imgW="13716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398838"/>
                        <a:ext cx="259397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905741"/>
              </p:ext>
            </p:extLst>
          </p:nvPr>
        </p:nvGraphicFramePr>
        <p:xfrm>
          <a:off x="2699792" y="5259388"/>
          <a:ext cx="13684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Equation" r:id="rId5" imgW="609480" imgH="203040" progId="Equation.3">
                  <p:embed/>
                </p:oleObj>
              </mc:Choice>
              <mc:Fallback>
                <p:oleObj name="Equation" r:id="rId5" imgW="609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259388"/>
                        <a:ext cx="13684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173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92088"/>
            <a:ext cx="8424862" cy="338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endParaRPr lang="en-US" altLang="zh-CN" sz="2400" smtClean="0"/>
          </a:p>
          <a:p>
            <a:pPr algn="just">
              <a:buFontTx/>
              <a:buNone/>
            </a:pPr>
            <a:r>
              <a:rPr lang="zh-CN" altLang="en-US" sz="2400" smtClean="0"/>
              <a:t>求最小值，对</a:t>
            </a:r>
            <a:r>
              <a:rPr lang="en-US" altLang="zh-CN" sz="2400" smtClean="0"/>
              <a:t>W</a:t>
            </a:r>
            <a:r>
              <a:rPr lang="zh-CN" altLang="en-US" sz="2400" smtClean="0"/>
              <a:t>求梯度</a:t>
            </a:r>
          </a:p>
          <a:p>
            <a:pPr algn="just">
              <a:buFontTx/>
              <a:buNone/>
            </a:pPr>
            <a:endParaRPr lang="zh-CN" altLang="en-US" sz="2400" smtClean="0"/>
          </a:p>
          <a:p>
            <a:pPr algn="just">
              <a:buFontTx/>
              <a:buNone/>
            </a:pPr>
            <a:r>
              <a:rPr lang="zh-CN" altLang="en-US" sz="2400" smtClean="0"/>
              <a:t>代入迭代公式中</a:t>
            </a:r>
            <a:r>
              <a:rPr lang="en-US" altLang="zh-CN" sz="2400" smtClean="0"/>
              <a:t>W</a:t>
            </a:r>
            <a:r>
              <a:rPr lang="en-US" altLang="zh-CN" sz="2400" baseline="-30000" smtClean="0"/>
              <a:t>k+1 </a:t>
            </a:r>
            <a:r>
              <a:rPr lang="en-US" altLang="zh-CN" sz="2400" smtClean="0"/>
              <a:t>= W</a:t>
            </a:r>
            <a:r>
              <a:rPr lang="en-US" altLang="zh-CN" sz="2400" baseline="-30000" smtClean="0"/>
              <a:t>k</a:t>
            </a:r>
            <a:r>
              <a:rPr lang="en-US" altLang="zh-CN" sz="2400" smtClean="0"/>
              <a:t>-ρ</a:t>
            </a:r>
            <a:r>
              <a:rPr lang="en-US" altLang="zh-CN" sz="2400" baseline="-30000" smtClean="0"/>
              <a:t>k</a:t>
            </a:r>
            <a:r>
              <a:rPr lang="en-US" altLang="zh-CN" sz="2400" smtClean="0"/>
              <a:t>▽J                           </a:t>
            </a:r>
          </a:p>
          <a:p>
            <a:pPr>
              <a:buFontTx/>
              <a:buNone/>
            </a:pPr>
            <a:r>
              <a:rPr lang="en-US" altLang="zh-CN" sz="2800" smtClean="0"/>
              <a:t> </a:t>
            </a:r>
            <a:endParaRPr lang="en-US" altLang="zh-CN" sz="2000" smtClean="0">
              <a:solidFill>
                <a:srgbClr val="FF9933"/>
              </a:solidFill>
            </a:endParaRPr>
          </a:p>
          <a:p>
            <a:pPr>
              <a:buFontTx/>
              <a:buNone/>
            </a:pPr>
            <a:endParaRPr lang="en-US" altLang="zh-CN" sz="2000" smtClean="0"/>
          </a:p>
          <a:p>
            <a:pPr>
              <a:buFontTx/>
              <a:buNone/>
            </a:pPr>
            <a:r>
              <a:rPr lang="zh-CN" altLang="en-US" sz="2400" smtClean="0"/>
              <a:t>由</a:t>
            </a:r>
            <a:r>
              <a:rPr lang="en-US" altLang="zh-CN" sz="2400" smtClean="0"/>
              <a:t>J(W)</a:t>
            </a:r>
            <a:r>
              <a:rPr lang="zh-CN" altLang="en-US" sz="2400" smtClean="0"/>
              <a:t>经第</a:t>
            </a:r>
            <a:r>
              <a:rPr lang="en-US" altLang="zh-CN" sz="2400" smtClean="0"/>
              <a:t>K+1</a:t>
            </a:r>
            <a:r>
              <a:rPr lang="zh-CN" altLang="en-US" sz="2400" smtClean="0"/>
              <a:t>次迭代时，</a:t>
            </a:r>
            <a:r>
              <a:rPr lang="en-US" altLang="zh-CN" sz="2400" smtClean="0"/>
              <a:t>J(W)</a:t>
            </a:r>
            <a:r>
              <a:rPr lang="zh-CN" altLang="en-US" sz="2400" smtClean="0"/>
              <a:t>趋于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，收敛于所求的</a:t>
            </a:r>
            <a:r>
              <a:rPr lang="en-US" altLang="zh-CN" sz="2400" smtClean="0"/>
              <a:t>W</a:t>
            </a:r>
            <a:r>
              <a:rPr lang="zh-CN" altLang="en-US" sz="2400" smtClean="0"/>
              <a:t>值。</a:t>
            </a:r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54088" y="3468688"/>
          <a:ext cx="71628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位图图像" r:id="rId3" imgW="3180952" imgH="1714739" progId="Paint.Picture">
                  <p:embed/>
                </p:oleObj>
              </mc:Choice>
              <mc:Fallback>
                <p:oleObj name="位图图像" r:id="rId3" imgW="3180952" imgH="171473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3468688"/>
                        <a:ext cx="7162800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624263" y="530225"/>
          <a:ext cx="34686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Equation" r:id="rId5" imgW="1600200" imgH="444240" progId="Equation.3">
                  <p:embed/>
                </p:oleObj>
              </mc:Choice>
              <mc:Fallback>
                <p:oleObj name="Equation" r:id="rId5" imgW="1600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530225"/>
                        <a:ext cx="346868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331913" y="2106613"/>
          <a:ext cx="60706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Equation" r:id="rId7" imgW="2705040" imgH="368280" progId="Equation.3">
                  <p:embed/>
                </p:oleObj>
              </mc:Choice>
              <mc:Fallback>
                <p:oleObj name="Equation" r:id="rId7" imgW="27050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106613"/>
                        <a:ext cx="6070600" cy="7461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14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750" y="620713"/>
            <a:ext cx="7315200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600" b="0" dirty="0">
                <a:latin typeface="Arial" pitchFamily="34" charset="0"/>
              </a:rPr>
              <a:t>在两类别情况，判别函数  </a:t>
            </a:r>
            <a:r>
              <a:rPr lang="en-US" altLang="zh-CN" sz="2600" b="0" i="1" dirty="0"/>
              <a:t>g</a:t>
            </a:r>
            <a:r>
              <a:rPr lang="en-US" altLang="zh-CN" sz="2600" b="0" baseline="-25000" dirty="0"/>
              <a:t> </a:t>
            </a:r>
            <a:r>
              <a:rPr lang="en-US" altLang="zh-CN" sz="2600" b="0" dirty="0"/>
              <a:t>(</a:t>
            </a:r>
            <a:r>
              <a:rPr lang="en-US" altLang="zh-CN" sz="2600" b="0" i="1" dirty="0"/>
              <a:t>x</a:t>
            </a:r>
            <a:r>
              <a:rPr lang="en-US" altLang="zh-CN" sz="2600" b="0" dirty="0"/>
              <a:t>)</a:t>
            </a:r>
            <a:r>
              <a:rPr lang="en-US" altLang="zh-CN" sz="2600" b="0" dirty="0">
                <a:latin typeface="Arial" pitchFamily="34" charset="0"/>
              </a:rPr>
              <a:t> </a:t>
            </a:r>
            <a:r>
              <a:rPr lang="zh-CN" altLang="en-US" sz="2600" b="0" dirty="0">
                <a:latin typeface="Arial" pitchFamily="34" charset="0"/>
              </a:rPr>
              <a:t>具有以下性质：</a:t>
            </a:r>
          </a:p>
          <a:p>
            <a:pPr>
              <a:spcBef>
                <a:spcPct val="50000"/>
              </a:spcBef>
              <a:buClr>
                <a:srgbClr val="66FF33"/>
              </a:buClr>
              <a:buFont typeface="Wingdings" pitchFamily="2" charset="2"/>
              <a:buChar char="v"/>
            </a:pPr>
            <a:endParaRPr lang="zh-CN" altLang="en-US" sz="2600" b="0" dirty="0">
              <a:latin typeface="Arial" pitchFamily="34" charset="0"/>
            </a:endParaRPr>
          </a:p>
          <a:p>
            <a:pPr>
              <a:spcBef>
                <a:spcPct val="50000"/>
              </a:spcBef>
              <a:buClr>
                <a:srgbClr val="66FF33"/>
              </a:buClr>
              <a:buFont typeface="Wingdings" pitchFamily="2" charset="2"/>
              <a:buChar char="v"/>
            </a:pPr>
            <a:endParaRPr lang="zh-CN" altLang="en-US" sz="2600" b="0" dirty="0">
              <a:latin typeface="Arial" pitchFamily="34" charset="0"/>
            </a:endParaRPr>
          </a:p>
          <a:p>
            <a:pPr>
              <a:spcBef>
                <a:spcPct val="50000"/>
              </a:spcBef>
              <a:buClr>
                <a:srgbClr val="66FF33"/>
              </a:buClr>
              <a:buFont typeface="Wingdings" pitchFamily="2" charset="2"/>
              <a:buChar char="v"/>
            </a:pPr>
            <a:endParaRPr lang="zh-CN" altLang="en-US" sz="2600" b="0" dirty="0">
              <a:latin typeface="Arial" pitchFamily="34" charset="0"/>
            </a:endParaRPr>
          </a:p>
          <a:p>
            <a:pPr eaLnBrk="0" hangingPunct="0">
              <a:buClr>
                <a:srgbClr val="66FF33"/>
              </a:buClr>
              <a:buSzPct val="79000"/>
              <a:buFont typeface="Wingdings" pitchFamily="2" charset="2"/>
              <a:buNone/>
            </a:pPr>
            <a:r>
              <a:rPr kumimoji="0" lang="zh-CN" altLang="en-US" sz="2600" b="0" dirty="0">
                <a:latin typeface="Arial" pitchFamily="34" charset="0"/>
              </a:rPr>
              <a:t>这是二维情况下判别由判别边界分类。</a:t>
            </a:r>
          </a:p>
          <a:p>
            <a:pPr eaLnBrk="0" hangingPunct="0">
              <a:buClr>
                <a:srgbClr val="66FF33"/>
              </a:buClr>
              <a:buSzPct val="79000"/>
              <a:buFont typeface="Wingdings" pitchFamily="2" charset="2"/>
              <a:buNone/>
            </a:pPr>
            <a:r>
              <a:rPr kumimoji="0" lang="zh-CN" altLang="en-US" sz="2600" b="0" dirty="0">
                <a:latin typeface="Arial" pitchFamily="34" charset="0"/>
              </a:rPr>
              <a:t>情况如图：</a:t>
            </a:r>
          </a:p>
          <a:p>
            <a:pPr>
              <a:spcBef>
                <a:spcPct val="50000"/>
              </a:spcBef>
              <a:buClr>
                <a:srgbClr val="66FF33"/>
              </a:buClr>
              <a:buFont typeface="Wingdings" pitchFamily="2" charset="2"/>
              <a:buChar char="v"/>
            </a:pPr>
            <a:endParaRPr lang="zh-CN" altLang="en-US" sz="2600" b="0" dirty="0">
              <a:latin typeface="Arial" pitchFamily="34" charset="0"/>
            </a:endParaRPr>
          </a:p>
          <a:p>
            <a:pPr lvl="2">
              <a:spcBef>
                <a:spcPct val="50000"/>
              </a:spcBef>
              <a:buClr>
                <a:srgbClr val="66FF33"/>
              </a:buClr>
              <a:buFont typeface="Wingdings" pitchFamily="2" charset="2"/>
              <a:buChar char="v"/>
            </a:pPr>
            <a:endParaRPr lang="en-US" altLang="zh-CN" b="0" dirty="0">
              <a:latin typeface="Arial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28850" y="1125538"/>
          <a:ext cx="3124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Equation" r:id="rId3" imgW="1282680" imgH="482400" progId="Equation.3">
                  <p:embed/>
                </p:oleObj>
              </mc:Choice>
              <mc:Fallback>
                <p:oleObj name="Equation" r:id="rId3" imgW="1282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1125538"/>
                        <a:ext cx="3124200" cy="1066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95513" y="2268538"/>
          <a:ext cx="27352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Equation" r:id="rId5" imgW="1015920" imgH="215640" progId="Equation.3">
                  <p:embed/>
                </p:oleObj>
              </mc:Choice>
              <mc:Fallback>
                <p:oleObj name="Equation" r:id="rId5" imgW="1015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268538"/>
                        <a:ext cx="2735262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691680" y="3650704"/>
            <a:ext cx="6537325" cy="2514600"/>
            <a:chOff x="1440" y="2496"/>
            <a:chExt cx="4118" cy="1584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440" y="3684"/>
              <a:ext cx="316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056" y="2666"/>
              <a:ext cx="0" cy="14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144" y="2949"/>
              <a:ext cx="1672" cy="67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408" y="3288"/>
              <a:ext cx="88" cy="5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232" y="3175"/>
              <a:ext cx="88" cy="5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584" y="3458"/>
              <a:ext cx="88" cy="5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496" y="3345"/>
              <a:ext cx="88" cy="5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584" y="3288"/>
              <a:ext cx="88" cy="5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760" y="3401"/>
              <a:ext cx="88" cy="5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962" y="2885"/>
              <a:ext cx="88" cy="5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962" y="2998"/>
              <a:ext cx="88" cy="5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786" y="2885"/>
              <a:ext cx="88" cy="5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226" y="3055"/>
              <a:ext cx="88" cy="5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698" y="2998"/>
              <a:ext cx="88" cy="5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138" y="2942"/>
              <a:ext cx="88" cy="5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050" y="3111"/>
              <a:ext cx="88" cy="5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314" y="2942"/>
              <a:ext cx="88" cy="5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" name="Object 24">
              <a:hlinkClick r:id="" action="ppaction://hlinkshowjump?jump=nextslide"/>
            </p:cNvPr>
            <p:cNvGraphicFramePr>
              <a:graphicFrameLocks noChangeAspect="1"/>
            </p:cNvGraphicFramePr>
            <p:nvPr/>
          </p:nvGraphicFramePr>
          <p:xfrm>
            <a:off x="3264" y="3072"/>
            <a:ext cx="2294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2" name="Equation" r:id="rId7" imgW="1434960" imgH="228600" progId="Equation.3">
                    <p:embed/>
                  </p:oleObj>
                </mc:Choice>
                <mc:Fallback>
                  <p:oleObj name="Equation" r:id="rId7" imgW="1434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072"/>
                          <a:ext cx="2294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2144" y="3345"/>
            <a:ext cx="565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3" name="Equation" r:id="rId9" imgW="190440" imgH="215640" progId="Equation.3">
                    <p:embed/>
                  </p:oleObj>
                </mc:Choice>
                <mc:Fallback>
                  <p:oleObj name="Equation" r:id="rId9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4" y="3345"/>
                          <a:ext cx="565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6"/>
            <p:cNvGraphicFramePr>
              <a:graphicFrameLocks noChangeAspect="1"/>
            </p:cNvGraphicFramePr>
            <p:nvPr/>
          </p:nvGraphicFramePr>
          <p:xfrm>
            <a:off x="3024" y="2496"/>
            <a:ext cx="508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4" name="Equation" r:id="rId11" imgW="177480" imgH="215640" progId="Equation.3">
                    <p:embed/>
                  </p:oleObj>
                </mc:Choice>
                <mc:Fallback>
                  <p:oleObj name="Equation" r:id="rId11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496"/>
                          <a:ext cx="508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/>
            <p:cNvGraphicFramePr>
              <a:graphicFrameLocks noChangeAspect="1"/>
            </p:cNvGraphicFramePr>
            <p:nvPr/>
          </p:nvGraphicFramePr>
          <p:xfrm>
            <a:off x="4174" y="3627"/>
            <a:ext cx="434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5" name="Equation" r:id="rId13" imgW="152280" imgH="215640" progId="Equation.3">
                    <p:embed/>
                  </p:oleObj>
                </mc:Choice>
                <mc:Fallback>
                  <p:oleObj name="Equation" r:id="rId13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4" y="3627"/>
                          <a:ext cx="434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1528" y="2553"/>
            <a:ext cx="473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6" name="Equation" r:id="rId15" imgW="164880" imgH="215640" progId="Equation.3">
                    <p:embed/>
                  </p:oleObj>
                </mc:Choice>
                <mc:Fallback>
                  <p:oleObj name="Equation" r:id="rId1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2553"/>
                          <a:ext cx="473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2112" y="3024"/>
            <a:ext cx="363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7" name="Equation" r:id="rId17" imgW="126720" imgH="75960" progId="Equation.3">
                    <p:embed/>
                  </p:oleObj>
                </mc:Choice>
                <mc:Fallback>
                  <p:oleObj name="Equation" r:id="rId17" imgW="12672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024"/>
                          <a:ext cx="363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2208" y="2784"/>
            <a:ext cx="39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8" name="Equation" r:id="rId19" imgW="139680" imgH="139680" progId="Equation.3">
                    <p:embed/>
                  </p:oleObj>
                </mc:Choice>
                <mc:Fallback>
                  <p:oleObj name="Equation" r:id="rId19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784"/>
                          <a:ext cx="399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82341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850" y="236538"/>
            <a:ext cx="8405813" cy="355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FF0000"/>
                </a:solidFill>
              </a:rPr>
              <a:t>W</a:t>
            </a:r>
            <a:r>
              <a:rPr lang="zh-CN" altLang="en-US" sz="2800" b="1" smtClean="0">
                <a:solidFill>
                  <a:srgbClr val="FF0000"/>
                </a:solidFill>
              </a:rPr>
              <a:t>的训练过程：</a:t>
            </a:r>
            <a:r>
              <a:rPr lang="zh-CN" altLang="en-US" sz="2400" smtClean="0"/>
              <a:t>例如</a:t>
            </a:r>
            <a:r>
              <a:rPr lang="en-US" altLang="zh-CN" sz="2400" smtClean="0"/>
              <a:t>: x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, x</a:t>
            </a:r>
            <a:r>
              <a:rPr lang="en-US" altLang="zh-CN" sz="2400" baseline="-30000" smtClean="0"/>
              <a:t>2,</a:t>
            </a:r>
            <a:r>
              <a:rPr lang="en-US" altLang="zh-CN" sz="2400" smtClean="0"/>
              <a:t> x</a:t>
            </a:r>
            <a:r>
              <a:rPr lang="en-US" altLang="zh-CN" sz="2400" baseline="-30000" smtClean="0"/>
              <a:t>3</a:t>
            </a:r>
            <a:r>
              <a:rPr lang="en-US" altLang="zh-CN" sz="2400" smtClean="0"/>
              <a:t>∈ω</a:t>
            </a:r>
            <a:r>
              <a:rPr lang="en-US" altLang="zh-CN" sz="2400" baseline="-30000" smtClean="0"/>
              <a:t>1 </a:t>
            </a:r>
            <a:r>
              <a:rPr lang="zh-CN" altLang="en-US" sz="2400" smtClean="0"/>
              <a:t>作</a:t>
            </a:r>
            <a:r>
              <a:rPr lang="zh-CN" altLang="en-US" sz="2400" baseline="-30000" smtClean="0"/>
              <a:t> </a:t>
            </a:r>
            <a:r>
              <a:rPr lang="en-US" altLang="zh-CN" sz="2400" smtClean="0"/>
              <a:t>x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, x</a:t>
            </a:r>
            <a:r>
              <a:rPr lang="en-US" altLang="zh-CN" sz="2400" baseline="-30000" smtClean="0"/>
              <a:t>3</a:t>
            </a:r>
            <a:r>
              <a:rPr lang="zh-CN" altLang="en-US" sz="2400" smtClean="0"/>
              <a:t>的垂直线可得解区</a:t>
            </a:r>
            <a:r>
              <a:rPr lang="en-US" altLang="zh-CN" sz="2400" smtClean="0"/>
              <a:t>(</a:t>
            </a:r>
            <a:r>
              <a:rPr lang="zh-CN" altLang="en-US" sz="2400" smtClean="0"/>
              <a:t>如图</a:t>
            </a:r>
            <a:r>
              <a:rPr lang="en-US" altLang="zh-CN" sz="2400" smtClean="0"/>
              <a:t>)</a:t>
            </a:r>
            <a:r>
              <a:rPr lang="en-US" altLang="zh-CN" sz="2400" baseline="-30000" smtClean="0"/>
              <a:t> </a:t>
            </a:r>
            <a:r>
              <a:rPr lang="zh-CN" altLang="en-US" sz="2400" baseline="-30000" smtClean="0"/>
              <a:t>。</a:t>
            </a:r>
            <a:r>
              <a:rPr lang="zh-CN" altLang="en-US" sz="2400" smtClean="0"/>
              <a:t>假设起始权向量</a:t>
            </a:r>
            <a:r>
              <a:rPr lang="en-US" altLang="zh-CN" sz="2400" smtClean="0"/>
              <a:t>w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=0 </a:t>
            </a:r>
            <a:r>
              <a:rPr lang="zh-CN" altLang="en-US" sz="2400" smtClean="0"/>
              <a:t>，步长</a:t>
            </a:r>
            <a:r>
              <a:rPr lang="en-US" altLang="zh-CN" sz="2400" smtClean="0">
                <a:latin typeface="宋体" pitchFamily="2" charset="-122"/>
              </a:rPr>
              <a:t>ρ</a:t>
            </a:r>
            <a:r>
              <a:rPr lang="en-US" altLang="zh-CN" sz="2400" baseline="-25000" smtClean="0"/>
              <a:t>k </a:t>
            </a:r>
            <a:r>
              <a:rPr lang="en-US" altLang="zh-CN" sz="2400" smtClean="0"/>
              <a:t>= 1</a:t>
            </a:r>
            <a:r>
              <a:rPr lang="zh-CN" altLang="en-US" sz="2400" smtClean="0"/>
              <a:t>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smtClean="0"/>
              <a:t>1. x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, x</a:t>
            </a:r>
            <a:r>
              <a:rPr lang="en-US" altLang="zh-CN" sz="2400" baseline="-30000" smtClean="0"/>
              <a:t>2,</a:t>
            </a:r>
            <a:r>
              <a:rPr lang="en-US" altLang="zh-CN" sz="2400" smtClean="0"/>
              <a:t> x</a:t>
            </a:r>
            <a:r>
              <a:rPr lang="en-US" altLang="zh-CN" sz="2400" baseline="-30000" smtClean="0"/>
              <a:t>3</a:t>
            </a:r>
            <a:r>
              <a:rPr lang="zh-CN" altLang="en-US" sz="2400" smtClean="0"/>
              <a:t>三个矢量相加得矢量</a:t>
            </a:r>
            <a:r>
              <a:rPr lang="en-US" altLang="zh-CN" sz="2400" smtClean="0"/>
              <a:t>2,</a:t>
            </a:r>
            <a:r>
              <a:rPr lang="zh-CN" altLang="en-US" sz="2400" smtClean="0"/>
              <a:t>垂直于矢量</a:t>
            </a:r>
            <a:r>
              <a:rPr lang="en-US" altLang="zh-CN" sz="2400" smtClean="0"/>
              <a:t>2</a:t>
            </a:r>
            <a:r>
              <a:rPr lang="zh-CN" altLang="en-US" sz="2400" smtClean="0"/>
              <a:t>的超平面</a:t>
            </a:r>
            <a:r>
              <a:rPr lang="en-US" altLang="zh-CN" sz="2400" smtClean="0"/>
              <a:t>H</a:t>
            </a:r>
            <a:r>
              <a:rPr lang="zh-CN" altLang="en-US" sz="2400" smtClean="0"/>
              <a:t>将</a:t>
            </a:r>
            <a:r>
              <a:rPr lang="en-US" altLang="zh-CN" sz="2400" smtClean="0"/>
              <a:t>x</a:t>
            </a:r>
            <a:r>
              <a:rPr lang="en-US" altLang="zh-CN" sz="2400" baseline="-30000" smtClean="0"/>
              <a:t>3</a:t>
            </a:r>
            <a:r>
              <a:rPr lang="zh-CN" altLang="en-US" sz="2400" smtClean="0"/>
              <a:t>错分；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smtClean="0"/>
              <a:t>2. x</a:t>
            </a:r>
            <a:r>
              <a:rPr lang="en-US" altLang="zh-CN" sz="2400" baseline="-30000" smtClean="0"/>
              <a:t>3</a:t>
            </a:r>
            <a:r>
              <a:rPr lang="zh-CN" altLang="en-US" sz="2400" smtClean="0"/>
              <a:t>与矢量</a:t>
            </a:r>
            <a:r>
              <a:rPr lang="en-US" altLang="zh-CN" sz="2400" smtClean="0"/>
              <a:t>2</a:t>
            </a:r>
            <a:r>
              <a:rPr lang="zh-CN" altLang="en-US" sz="2400" smtClean="0"/>
              <a:t>相加得矢量</a:t>
            </a:r>
            <a:r>
              <a:rPr lang="en-US" altLang="zh-CN" sz="2400" smtClean="0"/>
              <a:t>3,</a:t>
            </a:r>
            <a:r>
              <a:rPr lang="zh-CN" altLang="en-US" sz="2400" smtClean="0"/>
              <a:t>垂直于矢量</a:t>
            </a:r>
            <a:r>
              <a:rPr lang="en-US" altLang="zh-CN" sz="2400" smtClean="0"/>
              <a:t>3</a:t>
            </a:r>
            <a:r>
              <a:rPr lang="zh-CN" altLang="en-US" sz="2400" smtClean="0"/>
              <a:t>的超平面</a:t>
            </a:r>
            <a:r>
              <a:rPr lang="en-US" altLang="zh-CN" sz="2400" smtClean="0"/>
              <a:t>H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,</a:t>
            </a:r>
            <a:r>
              <a:rPr lang="zh-CN" altLang="en-US" sz="2400" smtClean="0"/>
              <a:t>将</a:t>
            </a:r>
            <a:r>
              <a:rPr lang="en-US" altLang="zh-CN" sz="2400" smtClean="0"/>
              <a:t>x</a:t>
            </a:r>
            <a:r>
              <a:rPr lang="en-US" altLang="zh-CN" sz="2400" baseline="-30000" smtClean="0"/>
              <a:t>1</a:t>
            </a:r>
            <a:r>
              <a:rPr lang="zh-CN" altLang="en-US" sz="2400" smtClean="0"/>
              <a:t>错分；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smtClean="0"/>
              <a:t>3. </a:t>
            </a:r>
            <a:r>
              <a:rPr lang="zh-CN" altLang="en-US" sz="2400" smtClean="0"/>
              <a:t>依上法得矢量</a:t>
            </a:r>
            <a:r>
              <a:rPr lang="en-US" altLang="zh-CN" sz="2400" smtClean="0"/>
              <a:t>4,</a:t>
            </a:r>
            <a:r>
              <a:rPr lang="zh-CN" altLang="en-US" sz="2400" smtClean="0"/>
              <a:t>垂直于矢量</a:t>
            </a:r>
            <a:r>
              <a:rPr lang="en-US" altLang="zh-CN" sz="2400" smtClean="0"/>
              <a:t>4</a:t>
            </a:r>
            <a:r>
              <a:rPr lang="zh-CN" altLang="en-US" sz="2400" smtClean="0"/>
              <a:t>做超平面</a:t>
            </a:r>
            <a:r>
              <a:rPr lang="en-US" altLang="zh-CN" sz="2400" smtClean="0"/>
              <a:t>, H</a:t>
            </a:r>
            <a:r>
              <a:rPr lang="en-US" altLang="zh-CN" sz="2400" baseline="-30000" smtClean="0"/>
              <a:t>2</a:t>
            </a:r>
            <a:r>
              <a:rPr lang="zh-CN" altLang="en-US" sz="2400" smtClean="0"/>
              <a:t>将</a:t>
            </a:r>
            <a:r>
              <a:rPr lang="en-US" altLang="zh-CN" sz="2400" smtClean="0"/>
              <a:t>x</a:t>
            </a:r>
            <a:r>
              <a:rPr lang="en-US" altLang="zh-CN" sz="2400" baseline="-30000" smtClean="0"/>
              <a:t>3</a:t>
            </a:r>
            <a:r>
              <a:rPr lang="zh-CN" altLang="en-US" sz="2400" smtClean="0"/>
              <a:t>错分；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smtClean="0"/>
              <a:t>4. x</a:t>
            </a:r>
            <a:r>
              <a:rPr lang="en-US" altLang="zh-CN" sz="2400" baseline="-30000" smtClean="0"/>
              <a:t>3</a:t>
            </a:r>
            <a:r>
              <a:rPr lang="zh-CN" altLang="en-US" sz="2400" smtClean="0"/>
              <a:t>与矢量</a:t>
            </a:r>
            <a:r>
              <a:rPr lang="en-US" altLang="zh-CN" sz="2400" smtClean="0"/>
              <a:t>4</a:t>
            </a:r>
            <a:r>
              <a:rPr lang="zh-CN" altLang="en-US" sz="2400" smtClean="0"/>
              <a:t>相加得矢量</a:t>
            </a:r>
            <a:r>
              <a:rPr lang="en-US" altLang="zh-CN" sz="2400" smtClean="0"/>
              <a:t>5,</a:t>
            </a:r>
            <a:r>
              <a:rPr lang="zh-CN" altLang="en-US" sz="2400" smtClean="0"/>
              <a:t>矢量</a:t>
            </a:r>
            <a:r>
              <a:rPr lang="en-US" altLang="zh-CN" sz="2400" smtClean="0"/>
              <a:t>5</a:t>
            </a:r>
            <a:r>
              <a:rPr lang="zh-CN" altLang="en-US" sz="2400" smtClean="0"/>
              <a:t>在解区内</a:t>
            </a:r>
            <a:r>
              <a:rPr lang="en-US" altLang="zh-CN" sz="2400" smtClean="0"/>
              <a:t>,</a:t>
            </a:r>
            <a:r>
              <a:rPr lang="zh-CN" altLang="en-US" sz="2400" smtClean="0"/>
              <a:t>垂直于矢量</a:t>
            </a:r>
            <a:r>
              <a:rPr lang="en-US" altLang="zh-CN" sz="2400" smtClean="0"/>
              <a:t>5</a:t>
            </a:r>
            <a:r>
              <a:rPr lang="zh-CN" altLang="en-US" sz="2400" smtClean="0"/>
              <a:t>的超平面可以把 </a:t>
            </a:r>
            <a:r>
              <a:rPr lang="en-US" altLang="zh-CN" sz="2400" smtClean="0"/>
              <a:t>x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, x</a:t>
            </a:r>
            <a:r>
              <a:rPr lang="en-US" altLang="zh-CN" sz="2400" baseline="-30000" smtClean="0"/>
              <a:t>2,</a:t>
            </a:r>
            <a:r>
              <a:rPr lang="en-US" altLang="zh-CN" sz="2400" smtClean="0"/>
              <a:t> x</a:t>
            </a:r>
            <a:r>
              <a:rPr lang="en-US" altLang="zh-CN" sz="2400" baseline="-30000" smtClean="0"/>
              <a:t>3</a:t>
            </a:r>
            <a:r>
              <a:rPr lang="zh-CN" altLang="en-US" sz="2400" smtClean="0"/>
              <a:t>分成一类 。</a:t>
            </a:r>
            <a:endParaRPr lang="zh-CN" altLang="en-US" sz="2000" smtClean="0"/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524000" y="3048000"/>
            <a:ext cx="6300788" cy="3810000"/>
            <a:chOff x="960" y="1920"/>
            <a:chExt cx="3969" cy="2400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2976" y="3360"/>
              <a:ext cx="15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V="1">
              <a:off x="2976" y="3168"/>
              <a:ext cx="86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2112" y="2400"/>
              <a:ext cx="864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646" y="3769"/>
              <a:ext cx="2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Arial" pitchFamily="34" charset="0"/>
                </a:rPr>
                <a:t>x</a:t>
              </a:r>
              <a:r>
                <a:rPr lang="en-US" altLang="zh-CN" b="0" baseline="-30000">
                  <a:latin typeface="Arial" pitchFamily="34" charset="0"/>
                </a:rPr>
                <a:t>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926" y="2953"/>
              <a:ext cx="2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Arial" pitchFamily="34" charset="0"/>
                </a:rPr>
                <a:t>x</a:t>
              </a:r>
              <a:r>
                <a:rPr lang="en-US" altLang="zh-CN" b="0" baseline="-30000">
                  <a:latin typeface="Arial" pitchFamily="34" charset="0"/>
                </a:rPr>
                <a:t>2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920" y="2208"/>
              <a:ext cx="2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Arial" pitchFamily="34" charset="0"/>
                </a:rPr>
                <a:t>x</a:t>
              </a:r>
              <a:r>
                <a:rPr lang="en-US" altLang="zh-CN" b="0" baseline="-30000">
                  <a:latin typeface="Arial" pitchFamily="34" charset="0"/>
                </a:rPr>
                <a:t>3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080" y="273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/>
                <a:t>2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2544" y="2304"/>
              <a:ext cx="768" cy="1872"/>
            </a:xfrm>
            <a:prstGeom prst="line">
              <a:avLst/>
            </a:prstGeom>
            <a:noFill/>
            <a:ln w="952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784" y="388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/>
                <a:t>H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640" y="20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/>
                <a:t>3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1824" y="3264"/>
              <a:ext cx="2448" cy="14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262" y="3097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Arial" pitchFamily="34" charset="0"/>
                </a:rPr>
                <a:t>H</a:t>
              </a:r>
              <a:r>
                <a:rPr lang="en-US" altLang="zh-CN" b="0" baseline="-30000">
                  <a:latin typeface="Arial" pitchFamily="34" charset="0"/>
                </a:rPr>
                <a:t>1</a:t>
              </a: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2976" y="2160"/>
              <a:ext cx="288" cy="1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3024" y="2208"/>
              <a:ext cx="1104" cy="10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608" y="235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/>
                <a:t>4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304" y="2352"/>
              <a:ext cx="1296" cy="196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504" y="386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pitchFamily="34" charset="0"/>
                </a:rPr>
                <a:t>H</a:t>
              </a:r>
              <a:r>
                <a:rPr lang="en-US" altLang="zh-CN" sz="2000" b="0" baseline="-30000">
                  <a:latin typeface="Arial" pitchFamily="34" charset="0"/>
                </a:rPr>
                <a:t>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840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/>
                <a:t>5</a:t>
              </a:r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2880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3984" y="28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4464" y="249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3648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2976" y="2880"/>
              <a:ext cx="100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072" y="3024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3120" y="2880"/>
              <a:ext cx="14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3120" y="2736"/>
              <a:ext cx="28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168" y="2592"/>
              <a:ext cx="336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3168" y="244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3216" y="2352"/>
              <a:ext cx="48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960" y="3168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>
                  <a:latin typeface="Arial" pitchFamily="34" charset="0"/>
                </a:rPr>
                <a:t>W</a:t>
              </a:r>
              <a:r>
                <a:rPr lang="zh-CN" altLang="en-US" sz="2000" b="0">
                  <a:latin typeface="Arial" pitchFamily="34" charset="0"/>
                </a:rPr>
                <a:t>区间</a:t>
              </a:r>
            </a:p>
          </p:txBody>
        </p:sp>
        <p:sp>
          <p:nvSpPr>
            <p:cNvPr id="36" name="AutoShape 33"/>
            <p:cNvSpPr>
              <a:spLocks noChangeArrowheads="1"/>
            </p:cNvSpPr>
            <p:nvPr/>
          </p:nvSpPr>
          <p:spPr bwMode="auto">
            <a:xfrm rot="-2693188">
              <a:off x="2600" y="2372"/>
              <a:ext cx="1549" cy="476"/>
            </a:xfrm>
            <a:prstGeom prst="triangle">
              <a:avLst>
                <a:gd name="adj" fmla="val 50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rot="13974304" flipV="1">
              <a:off x="2918" y="2322"/>
              <a:ext cx="115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2928" y="2208"/>
              <a:ext cx="15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V="1">
              <a:off x="1680" y="2784"/>
              <a:ext cx="15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H="1" flipV="1">
              <a:off x="3696" y="2064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05903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8313" y="352425"/>
            <a:ext cx="8334375" cy="617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66FF66"/>
              </a:buClr>
              <a:buFont typeface="Wingdings" pitchFamily="2" charset="2"/>
              <a:buChar char="v"/>
            </a:pPr>
            <a:r>
              <a:rPr lang="zh-CN" altLang="en-US" sz="2800" b="1" smtClean="0"/>
              <a:t>感知器算法：</a:t>
            </a:r>
          </a:p>
          <a:p>
            <a:pPr>
              <a:buFontTx/>
              <a:buNone/>
            </a:pPr>
            <a:r>
              <a:rPr lang="zh-CN" altLang="en-US" sz="2400" smtClean="0"/>
              <a:t>   </a:t>
            </a:r>
            <a:r>
              <a:rPr lang="en-US" altLang="zh-CN" sz="2400" smtClean="0"/>
              <a:t>1.</a:t>
            </a:r>
            <a:r>
              <a:rPr lang="zh-CN" altLang="en-US" sz="2400" smtClean="0"/>
              <a:t>错误分类修正</a:t>
            </a:r>
            <a:r>
              <a:rPr lang="en-US" altLang="zh-CN" sz="2400" smtClean="0"/>
              <a:t>w</a:t>
            </a:r>
            <a:r>
              <a:rPr lang="en-US" altLang="zh-CN" sz="2400" baseline="-30000" smtClean="0"/>
              <a:t>k</a:t>
            </a:r>
            <a:endParaRPr lang="en-US" altLang="zh-CN" sz="2400" smtClean="0"/>
          </a:p>
          <a:p>
            <a:pPr>
              <a:buFontTx/>
              <a:buNone/>
            </a:pPr>
            <a:r>
              <a:rPr lang="en-US" altLang="zh-CN" sz="2400" smtClean="0"/>
              <a:t>          </a:t>
            </a:r>
            <a:r>
              <a:rPr lang="zh-CN" altLang="en-US" sz="2400" smtClean="0"/>
              <a:t>如</a:t>
            </a:r>
            <a:r>
              <a:rPr lang="en-US" altLang="zh-CN" sz="2400" smtClean="0"/>
              <a:t>w</a:t>
            </a:r>
            <a:r>
              <a:rPr lang="en-US" altLang="zh-CN" sz="2400" baseline="-30000" smtClean="0"/>
              <a:t>k</a:t>
            </a:r>
            <a:r>
              <a:rPr lang="en-US" altLang="zh-CN" sz="2400" baseline="30000" smtClean="0"/>
              <a:t>T</a:t>
            </a:r>
            <a:r>
              <a:rPr lang="en-US" altLang="zh-CN" sz="2400" smtClean="0"/>
              <a:t>x≤0</a:t>
            </a:r>
            <a:r>
              <a:rPr lang="zh-CN" altLang="en-US" sz="2400" smtClean="0"/>
              <a:t>并且</a:t>
            </a:r>
            <a:r>
              <a:rPr lang="en-US" altLang="zh-CN" sz="2400" smtClean="0"/>
              <a:t>x∈ω</a:t>
            </a:r>
            <a:r>
              <a:rPr lang="en-US" altLang="zh-CN" sz="2400" baseline="-30000" smtClean="0"/>
              <a:t>1        </a:t>
            </a:r>
            <a:r>
              <a:rPr lang="en-US" altLang="zh-CN" sz="2400" smtClean="0">
                <a:cs typeface="Times New Roman" pitchFamily="18" charset="0"/>
              </a:rPr>
              <a:t>w</a:t>
            </a:r>
            <a:r>
              <a:rPr lang="en-US" altLang="zh-CN" sz="2400" baseline="-30000" smtClean="0">
                <a:cs typeface="Times New Roman" pitchFamily="18" charset="0"/>
              </a:rPr>
              <a:t>k+1</a:t>
            </a:r>
            <a:r>
              <a:rPr lang="en-US" altLang="zh-CN" sz="2400" smtClean="0">
                <a:cs typeface="Times New Roman" pitchFamily="18" charset="0"/>
              </a:rPr>
              <a:t>= w</a:t>
            </a:r>
            <a:r>
              <a:rPr lang="en-US" altLang="zh-CN" sz="2400" baseline="-30000" smtClean="0">
                <a:cs typeface="Times New Roman" pitchFamily="18" charset="0"/>
              </a:rPr>
              <a:t>k</a:t>
            </a:r>
            <a:r>
              <a:rPr lang="en-US" altLang="zh-CN" sz="2400" smtClean="0">
                <a:cs typeface="Times New Roman" pitchFamily="18" charset="0"/>
              </a:rPr>
              <a:t>+ρ</a:t>
            </a:r>
            <a:r>
              <a:rPr lang="en-US" altLang="zh-CN" sz="2400" baseline="-30000" smtClean="0">
                <a:cs typeface="Times New Roman" pitchFamily="18" charset="0"/>
              </a:rPr>
              <a:t>k</a:t>
            </a:r>
            <a:r>
              <a:rPr lang="en-US" altLang="zh-CN" sz="2400" smtClean="0">
                <a:cs typeface="Times New Roman" pitchFamily="18" charset="0"/>
              </a:rPr>
              <a:t>x </a:t>
            </a:r>
          </a:p>
          <a:p>
            <a:pPr>
              <a:buFontTx/>
              <a:buNone/>
            </a:pPr>
            <a:r>
              <a:rPr lang="en-US" altLang="zh-CN" sz="2400" baseline="-30000" smtClean="0"/>
              <a:t>               </a:t>
            </a:r>
            <a:r>
              <a:rPr lang="zh-CN" altLang="en-US" sz="2400" smtClean="0"/>
              <a:t>如</a:t>
            </a:r>
            <a:r>
              <a:rPr lang="en-US" altLang="zh-CN" sz="2400" smtClean="0">
                <a:cs typeface="Times New Roman" pitchFamily="18" charset="0"/>
              </a:rPr>
              <a:t>w</a:t>
            </a:r>
            <a:r>
              <a:rPr lang="en-US" altLang="zh-CN" sz="2400" baseline="-30000" smtClean="0">
                <a:cs typeface="Times New Roman" pitchFamily="18" charset="0"/>
              </a:rPr>
              <a:t>k</a:t>
            </a:r>
            <a:r>
              <a:rPr lang="en-US" altLang="zh-CN" sz="2400" baseline="30000" smtClean="0">
                <a:cs typeface="Times New Roman" pitchFamily="18" charset="0"/>
              </a:rPr>
              <a:t>T</a:t>
            </a:r>
            <a:r>
              <a:rPr lang="en-US" altLang="zh-CN" sz="2400" smtClean="0">
                <a:cs typeface="Times New Roman" pitchFamily="18" charset="0"/>
              </a:rPr>
              <a:t>x</a:t>
            </a:r>
            <a:r>
              <a:rPr lang="en-US" altLang="zh-CN" sz="2400" smtClean="0"/>
              <a:t>≥</a:t>
            </a:r>
            <a:r>
              <a:rPr lang="en-US" altLang="zh-CN" sz="2400" smtClean="0">
                <a:cs typeface="Times New Roman" pitchFamily="18" charset="0"/>
              </a:rPr>
              <a:t>0</a:t>
            </a:r>
            <a:r>
              <a:rPr lang="zh-CN" altLang="en-US" sz="2400" smtClean="0"/>
              <a:t>并且</a:t>
            </a:r>
            <a:r>
              <a:rPr lang="en-US" altLang="zh-CN" sz="2400" smtClean="0">
                <a:cs typeface="Times New Roman" pitchFamily="18" charset="0"/>
              </a:rPr>
              <a:t>x</a:t>
            </a:r>
            <a:r>
              <a:rPr lang="en-US" altLang="zh-CN" sz="2400" smtClean="0"/>
              <a:t>∈</a:t>
            </a:r>
            <a:r>
              <a:rPr lang="en-US" altLang="zh-CN" sz="2400" smtClean="0">
                <a:cs typeface="Times New Roman" pitchFamily="18" charset="0"/>
              </a:rPr>
              <a:t>ω</a:t>
            </a:r>
            <a:r>
              <a:rPr lang="en-US" altLang="zh-CN" sz="2400" baseline="-30000" smtClean="0">
                <a:cs typeface="Times New Roman" pitchFamily="18" charset="0"/>
              </a:rPr>
              <a:t>2</a:t>
            </a:r>
            <a:r>
              <a:rPr lang="en-US" altLang="zh-CN" sz="2400" smtClean="0"/>
              <a:t>     </a:t>
            </a:r>
            <a:r>
              <a:rPr lang="en-US" altLang="zh-CN" sz="2400" smtClean="0">
                <a:cs typeface="Times New Roman" pitchFamily="18" charset="0"/>
              </a:rPr>
              <a:t>w</a:t>
            </a:r>
            <a:r>
              <a:rPr lang="en-US" altLang="zh-CN" sz="2400" baseline="-30000" smtClean="0">
                <a:cs typeface="Times New Roman" pitchFamily="18" charset="0"/>
              </a:rPr>
              <a:t>k+1</a:t>
            </a:r>
            <a:r>
              <a:rPr lang="en-US" altLang="zh-CN" sz="2400" smtClean="0">
                <a:cs typeface="Times New Roman" pitchFamily="18" charset="0"/>
              </a:rPr>
              <a:t>= w</a:t>
            </a:r>
            <a:r>
              <a:rPr lang="en-US" altLang="zh-CN" sz="2400" baseline="-30000" smtClean="0">
                <a:cs typeface="Times New Roman" pitchFamily="18" charset="0"/>
              </a:rPr>
              <a:t>k</a:t>
            </a:r>
            <a:r>
              <a:rPr lang="en-US" altLang="zh-CN" sz="2400" smtClean="0">
                <a:cs typeface="Times New Roman" pitchFamily="18" charset="0"/>
              </a:rPr>
              <a:t>-ρ</a:t>
            </a:r>
            <a:r>
              <a:rPr lang="en-US" altLang="zh-CN" sz="2400" baseline="-30000" smtClean="0">
                <a:cs typeface="Times New Roman" pitchFamily="18" charset="0"/>
              </a:rPr>
              <a:t>k</a:t>
            </a:r>
            <a:r>
              <a:rPr lang="en-US" altLang="zh-CN" sz="2400" smtClean="0">
                <a:cs typeface="Times New Roman" pitchFamily="18" charset="0"/>
              </a:rPr>
              <a:t>x </a:t>
            </a:r>
          </a:p>
          <a:p>
            <a:pPr>
              <a:buFontTx/>
              <a:buNone/>
            </a:pPr>
            <a:r>
              <a:rPr lang="en-US" altLang="zh-CN" sz="2400" smtClean="0">
                <a:cs typeface="Times New Roman" pitchFamily="18" charset="0"/>
              </a:rPr>
              <a:t>   2.</a:t>
            </a:r>
            <a:r>
              <a:rPr lang="zh-CN" altLang="en-US" sz="2400" smtClean="0"/>
              <a:t>正确分类</a:t>
            </a:r>
            <a:r>
              <a:rPr lang="zh-CN" altLang="en-US" sz="2400" smtClean="0">
                <a:cs typeface="Times New Roman" pitchFamily="18" charset="0"/>
              </a:rPr>
              <a:t> </a:t>
            </a:r>
            <a:r>
              <a:rPr lang="zh-CN" altLang="en-US" sz="2400" smtClean="0"/>
              <a:t>，</a:t>
            </a:r>
            <a:r>
              <a:rPr lang="en-US" altLang="zh-CN" sz="2400" smtClean="0"/>
              <a:t>w</a:t>
            </a:r>
            <a:r>
              <a:rPr lang="en-US" altLang="zh-CN" sz="2400" baseline="-30000" smtClean="0"/>
              <a:t>k</a:t>
            </a:r>
            <a:r>
              <a:rPr lang="zh-CN" altLang="en-US" sz="2400" smtClean="0"/>
              <a:t>不修正</a:t>
            </a:r>
          </a:p>
          <a:p>
            <a:pPr algn="just">
              <a:buFontTx/>
              <a:buNone/>
            </a:pPr>
            <a:r>
              <a:rPr lang="zh-CN" altLang="en-US" sz="2400" smtClean="0"/>
              <a:t>           如</a:t>
            </a:r>
            <a:r>
              <a:rPr lang="en-US" altLang="zh-CN" sz="2400" smtClean="0"/>
              <a:t>w</a:t>
            </a:r>
            <a:r>
              <a:rPr lang="en-US" altLang="zh-CN" sz="2400" baseline="-30000" smtClean="0"/>
              <a:t>k</a:t>
            </a:r>
            <a:r>
              <a:rPr lang="en-US" altLang="zh-CN" sz="2400" baseline="30000" smtClean="0"/>
              <a:t>T</a:t>
            </a:r>
            <a:r>
              <a:rPr lang="en-US" altLang="zh-CN" sz="2400" smtClean="0"/>
              <a:t>x</a:t>
            </a:r>
            <a:r>
              <a:rPr lang="zh-CN" altLang="en-US" sz="2400" smtClean="0"/>
              <a:t>＞</a:t>
            </a:r>
            <a:r>
              <a:rPr lang="en-US" altLang="zh-CN" sz="2400" smtClean="0"/>
              <a:t>0</a:t>
            </a:r>
            <a:r>
              <a:rPr lang="zh-CN" altLang="en-US" sz="2400" smtClean="0"/>
              <a:t>并且</a:t>
            </a:r>
            <a:r>
              <a:rPr lang="en-US" altLang="zh-CN" sz="2400" smtClean="0"/>
              <a:t>x∈ω</a:t>
            </a:r>
            <a:r>
              <a:rPr lang="en-US" altLang="zh-CN" sz="2400" baseline="-30000" smtClean="0"/>
              <a:t>1</a:t>
            </a:r>
            <a:endParaRPr lang="en-US" altLang="zh-CN" sz="2400" smtClean="0"/>
          </a:p>
          <a:p>
            <a:pPr algn="just">
              <a:buFontTx/>
              <a:buNone/>
            </a:pPr>
            <a:r>
              <a:rPr lang="en-US" altLang="zh-CN" sz="2400" smtClean="0"/>
              <a:t>           </a:t>
            </a:r>
            <a:r>
              <a:rPr lang="zh-CN" altLang="en-US" sz="2400" smtClean="0"/>
              <a:t>如</a:t>
            </a:r>
            <a:r>
              <a:rPr lang="en-US" altLang="zh-CN" sz="2400" smtClean="0"/>
              <a:t>w</a:t>
            </a:r>
            <a:r>
              <a:rPr lang="en-US" altLang="zh-CN" sz="2400" baseline="-30000" smtClean="0"/>
              <a:t>k</a:t>
            </a:r>
            <a:r>
              <a:rPr lang="en-US" altLang="zh-CN" sz="2400" baseline="30000" smtClean="0"/>
              <a:t>T</a:t>
            </a:r>
            <a:r>
              <a:rPr lang="en-US" altLang="zh-CN" sz="2400" smtClean="0"/>
              <a:t>x</a:t>
            </a:r>
            <a:r>
              <a:rPr lang="zh-CN" altLang="en-US" sz="2400" smtClean="0"/>
              <a:t>＜</a:t>
            </a:r>
            <a:r>
              <a:rPr lang="en-US" altLang="zh-CN" sz="2400" smtClean="0"/>
              <a:t>0</a:t>
            </a:r>
            <a:r>
              <a:rPr lang="zh-CN" altLang="en-US" sz="2400" smtClean="0"/>
              <a:t>并且</a:t>
            </a:r>
            <a:r>
              <a:rPr lang="en-US" altLang="zh-CN" sz="2400" smtClean="0"/>
              <a:t>x∈ω</a:t>
            </a:r>
            <a:r>
              <a:rPr lang="en-US" altLang="zh-CN" sz="2400" baseline="-30000" smtClean="0"/>
              <a:t>2</a:t>
            </a:r>
            <a:endParaRPr lang="en-US" altLang="zh-CN" sz="2400" smtClean="0"/>
          </a:p>
          <a:p>
            <a:pPr>
              <a:buFontTx/>
              <a:buNone/>
            </a:pPr>
            <a:r>
              <a:rPr lang="en-US" altLang="zh-CN" sz="2400" smtClean="0">
                <a:cs typeface="Times New Roman" pitchFamily="18" charset="0"/>
              </a:rPr>
              <a:t>                 </a:t>
            </a:r>
            <a:r>
              <a:rPr lang="en-US" altLang="zh-CN" sz="2400" smtClean="0"/>
              <a:t>w</a:t>
            </a:r>
            <a:r>
              <a:rPr lang="en-US" altLang="zh-CN" sz="2400" baseline="-30000" smtClean="0"/>
              <a:t>k+1</a:t>
            </a:r>
            <a:r>
              <a:rPr lang="en-US" altLang="zh-CN" sz="2400" smtClean="0"/>
              <a:t>= w</a:t>
            </a:r>
            <a:r>
              <a:rPr lang="en-US" altLang="zh-CN" sz="2400" baseline="-30000" smtClean="0"/>
              <a:t>k</a:t>
            </a:r>
            <a:r>
              <a:rPr lang="en-US" altLang="zh-CN" sz="2400" smtClean="0">
                <a:cs typeface="Times New Roman" pitchFamily="18" charset="0"/>
              </a:rPr>
              <a:t>                                                                                       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905000" y="4303713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800600" y="4303713"/>
            <a:ext cx="2133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876800" y="4303713"/>
            <a:ext cx="2133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934200" y="483711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362200" y="37703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0"/>
              <a:t>+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422525" y="434498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0"/>
              <a:t>-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451725" y="35480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0"/>
              <a:t>H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070725" y="4421188"/>
            <a:ext cx="72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0">
                <a:cs typeface="Times New Roman" pitchFamily="18" charset="0"/>
              </a:rPr>
              <a:t>w</a:t>
            </a:r>
            <a:r>
              <a:rPr lang="en-US" altLang="zh-CN" b="0" baseline="-30000">
                <a:cs typeface="Times New Roman" pitchFamily="18" charset="0"/>
              </a:rPr>
              <a:t>k+1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086600" y="5065713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0">
                <a:cs typeface="Times New Roman" pitchFamily="18" charset="0"/>
              </a:rPr>
              <a:t>ρ</a:t>
            </a:r>
            <a:r>
              <a:rPr lang="en-US" altLang="zh-CN" b="0" baseline="-30000">
                <a:cs typeface="Times New Roman" pitchFamily="18" charset="0"/>
              </a:rPr>
              <a:t>k</a:t>
            </a:r>
            <a:r>
              <a:rPr lang="en-US" altLang="zh-CN" b="0">
                <a:cs typeface="Times New Roman" pitchFamily="18" charset="0"/>
              </a:rPr>
              <a:t>x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638800" y="5065713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0">
                <a:cs typeface="Times New Roman" pitchFamily="18" charset="0"/>
              </a:rPr>
              <a:t>w</a:t>
            </a:r>
            <a:r>
              <a:rPr lang="en-US" altLang="zh-CN" b="0" baseline="-30000">
                <a:cs typeface="Times New Roman" pitchFamily="18" charset="0"/>
              </a:rPr>
              <a:t>k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165725" y="5924550"/>
            <a:ext cx="291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b="0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429250" y="5903913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0"/>
              <a:t>权值修正过程</a:t>
            </a:r>
          </a:p>
        </p:txBody>
      </p:sp>
    </p:spTree>
    <p:extLst>
      <p:ext uri="{BB962C8B-B14F-4D97-AF65-F5344CB8AC3E}">
        <p14:creationId xmlns:p14="http://schemas.microsoft.com/office/powerpoint/2010/main" val="16055315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0413" y="636588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FF66"/>
              </a:buClr>
              <a:buFont typeface="Wingdings" pitchFamily="2" charset="2"/>
              <a:buChar char="v"/>
            </a:pPr>
            <a:r>
              <a:rPr lang="zh-CN" altLang="en-US" sz="2800" b="1" smtClean="0"/>
              <a:t>赏罚概念：</a:t>
            </a:r>
            <a:r>
              <a:rPr lang="zh-CN" altLang="en-US" sz="2400" smtClean="0"/>
              <a:t>感知器算法显然是一种赏罚过程。对正确分类的模式则“赏”（此处用“不罚”，即权向量</a:t>
            </a:r>
            <a:r>
              <a:rPr lang="en-US" altLang="zh-CN" sz="2400" smtClean="0"/>
              <a:t>W</a:t>
            </a:r>
            <a:r>
              <a:rPr lang="zh-CN" altLang="en-US" sz="2400" smtClean="0"/>
              <a:t>不变）；对错误分类的模式则“罚”，使</a:t>
            </a:r>
            <a:r>
              <a:rPr lang="en-US" altLang="zh-CN" sz="2400" smtClean="0"/>
              <a:t>W</a:t>
            </a:r>
            <a:r>
              <a:rPr lang="zh-CN" altLang="en-US" sz="2400" smtClean="0"/>
              <a:t>加上一个正比于错误模式样本</a:t>
            </a:r>
            <a:r>
              <a:rPr lang="en-US" altLang="zh-CN" sz="2400" smtClean="0"/>
              <a:t>X</a:t>
            </a:r>
            <a:r>
              <a:rPr lang="zh-CN" altLang="en-US" sz="2400" smtClean="0"/>
              <a:t>的分量。</a:t>
            </a:r>
          </a:p>
          <a:p>
            <a:pPr>
              <a:buClr>
                <a:srgbClr val="66FF66"/>
              </a:buClr>
              <a:buFont typeface="Wingdings" pitchFamily="2" charset="2"/>
              <a:buChar char="v"/>
            </a:pPr>
            <a:endParaRPr lang="zh-CN" altLang="en-US" sz="2800" b="1" smtClean="0"/>
          </a:p>
          <a:p>
            <a:pPr>
              <a:buClr>
                <a:srgbClr val="66FF66"/>
              </a:buClr>
              <a:buFont typeface="Wingdings" pitchFamily="2" charset="2"/>
              <a:buChar char="v"/>
            </a:pPr>
            <a:r>
              <a:rPr lang="en-US" altLang="zh-CN" sz="2800" b="1" smtClean="0"/>
              <a:t>ρ</a:t>
            </a:r>
            <a:r>
              <a:rPr lang="en-US" altLang="zh-CN" sz="2800" b="1" baseline="-30000" smtClean="0"/>
              <a:t>k</a:t>
            </a:r>
            <a:r>
              <a:rPr lang="zh-CN" altLang="en-US" sz="2800" b="1" smtClean="0"/>
              <a:t>选择准则： </a:t>
            </a:r>
          </a:p>
          <a:p>
            <a:pPr>
              <a:buClr>
                <a:srgbClr val="66FF66"/>
              </a:buClr>
              <a:buFont typeface="Wingdings" pitchFamily="2" charset="2"/>
              <a:buNone/>
            </a:pPr>
            <a:r>
              <a:rPr lang="zh-CN" altLang="en-US" sz="2400" smtClean="0"/>
              <a:t>  ①</a:t>
            </a:r>
            <a:r>
              <a:rPr lang="zh-CN" altLang="en-US" sz="2400" smtClean="0">
                <a:cs typeface="Times New Roman" pitchFamily="18" charset="0"/>
              </a:rPr>
              <a:t>     </a:t>
            </a:r>
            <a:r>
              <a:rPr lang="zh-CN" altLang="en-US" sz="2400" smtClean="0"/>
              <a:t>固定增量原则  </a:t>
            </a:r>
            <a:r>
              <a:rPr lang="en-US" altLang="zh-CN" sz="2400" smtClean="0"/>
              <a:t>ρ</a:t>
            </a:r>
            <a:r>
              <a:rPr lang="en-US" altLang="zh-CN" sz="2400" baseline="-30000" smtClean="0"/>
              <a:t>k</a:t>
            </a:r>
            <a:r>
              <a:rPr lang="zh-CN" altLang="en-US" sz="2400" smtClean="0"/>
              <a:t>固定非负数</a:t>
            </a:r>
          </a:p>
          <a:p>
            <a:pPr>
              <a:buFontTx/>
              <a:buNone/>
            </a:pPr>
            <a:r>
              <a:rPr lang="zh-CN" altLang="en-US" sz="2400" smtClean="0">
                <a:cs typeface="Times New Roman" pitchFamily="18" charset="0"/>
              </a:rPr>
              <a:t>  </a:t>
            </a:r>
          </a:p>
          <a:p>
            <a:pPr>
              <a:buFontTx/>
              <a:buNone/>
            </a:pPr>
            <a:r>
              <a:rPr lang="zh-CN" altLang="en-US" sz="2400" smtClean="0"/>
              <a:t>  ②</a:t>
            </a:r>
            <a:r>
              <a:rPr lang="zh-CN" altLang="en-US" sz="2400" smtClean="0">
                <a:cs typeface="Times New Roman" pitchFamily="18" charset="0"/>
              </a:rPr>
              <a:t>     </a:t>
            </a:r>
            <a:r>
              <a:rPr lang="zh-CN" altLang="en-US" sz="2400" smtClean="0"/>
              <a:t>绝对修正规则  </a:t>
            </a:r>
            <a:r>
              <a:rPr lang="en-US" altLang="zh-CN" sz="2400" smtClean="0"/>
              <a:t>ρ</a:t>
            </a:r>
            <a:r>
              <a:rPr lang="en-US" altLang="zh-CN" sz="2400" baseline="-30000" smtClean="0"/>
              <a:t>k</a:t>
            </a:r>
            <a:r>
              <a:rPr lang="en-US" altLang="zh-CN" sz="2400" smtClean="0"/>
              <a:t>&gt;                  </a:t>
            </a:r>
          </a:p>
          <a:p>
            <a:pPr>
              <a:buFontTx/>
              <a:buNone/>
            </a:pPr>
            <a:r>
              <a:rPr lang="en-US" altLang="zh-CN" sz="2400" smtClean="0"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 sz="2400" smtClean="0">
                <a:cs typeface="Times New Roman" pitchFamily="18" charset="0"/>
              </a:rPr>
              <a:t>  </a:t>
            </a:r>
            <a:r>
              <a:rPr lang="en-US" altLang="zh-CN" sz="2400" smtClean="0"/>
              <a:t>③     </a:t>
            </a:r>
            <a:r>
              <a:rPr lang="zh-CN" altLang="en-US" sz="2400" smtClean="0"/>
              <a:t>部分修正规则  </a:t>
            </a:r>
            <a:r>
              <a:rPr lang="en-US" altLang="zh-CN" sz="2400" smtClean="0"/>
              <a:t>ρ</a:t>
            </a:r>
            <a:r>
              <a:rPr lang="en-US" altLang="zh-CN" sz="2400" baseline="-30000" smtClean="0"/>
              <a:t>k</a:t>
            </a:r>
            <a:r>
              <a:rPr lang="en-US" altLang="zh-CN" sz="2400" smtClean="0"/>
              <a:t>=λ                       </a:t>
            </a:r>
            <a:r>
              <a:rPr lang="en-US" altLang="zh-CN" sz="2000" smtClean="0"/>
              <a:t>0</a:t>
            </a:r>
            <a:r>
              <a:rPr lang="zh-CN" altLang="en-US" sz="2000" smtClean="0"/>
              <a:t>＜</a:t>
            </a:r>
            <a:r>
              <a:rPr lang="en-US" altLang="zh-CN" sz="2000" smtClean="0"/>
              <a:t>λ≤2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356100" y="3895725"/>
          <a:ext cx="1079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Equation" r:id="rId3" imgW="482400" imgH="431640" progId="Equation.3">
                  <p:embed/>
                </p:oleObj>
              </mc:Choice>
              <mc:Fallback>
                <p:oleObj name="Equation" r:id="rId3" imgW="482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895725"/>
                        <a:ext cx="1079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572000" y="4730750"/>
          <a:ext cx="1079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Equation" r:id="rId5" imgW="482400" imgH="431640" progId="Equation.3">
                  <p:embed/>
                </p:oleObj>
              </mc:Choice>
              <mc:Fallback>
                <p:oleObj name="Equation" r:id="rId5" imgW="482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30750"/>
                        <a:ext cx="1079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418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404813"/>
            <a:ext cx="8424862" cy="608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smtClean="0"/>
              <a:t>例题：</a:t>
            </a:r>
            <a:r>
              <a:rPr lang="zh-CN" altLang="en-US" sz="2400" smtClean="0"/>
              <a:t>有两类样本：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smtClean="0"/>
              <a:t>ω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=</a:t>
            </a:r>
            <a:r>
              <a:rPr lang="zh-CN" altLang="en-US" sz="2400" smtClean="0"/>
              <a:t>（</a:t>
            </a:r>
            <a:r>
              <a:rPr lang="en-US" altLang="zh-CN" sz="2400" smtClean="0"/>
              <a:t>x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,x</a:t>
            </a:r>
            <a:r>
              <a:rPr lang="en-US" altLang="zh-CN" sz="2400" baseline="-30000" smtClean="0"/>
              <a:t>2</a:t>
            </a:r>
            <a:r>
              <a:rPr lang="zh-CN" altLang="en-US" sz="2400" smtClean="0"/>
              <a:t>）</a:t>
            </a:r>
            <a:r>
              <a:rPr lang="en-US" altLang="zh-CN" sz="2400" smtClean="0"/>
              <a:t>={(1,0,1),(0,1,1)}</a:t>
            </a:r>
            <a:r>
              <a:rPr lang="zh-CN" altLang="en-US" sz="2400" smtClean="0"/>
              <a:t>，</a:t>
            </a:r>
            <a:r>
              <a:rPr lang="en-US" altLang="zh-CN" sz="2400" smtClean="0"/>
              <a:t>ω</a:t>
            </a:r>
            <a:r>
              <a:rPr lang="en-US" altLang="zh-CN" sz="2400" baseline="-30000" smtClean="0"/>
              <a:t>2</a:t>
            </a:r>
            <a:r>
              <a:rPr lang="en-US" altLang="zh-CN" sz="2400" smtClean="0"/>
              <a:t>=</a:t>
            </a:r>
            <a:r>
              <a:rPr lang="zh-CN" altLang="en-US" sz="2400" smtClean="0"/>
              <a:t>（</a:t>
            </a:r>
            <a:r>
              <a:rPr lang="en-US" altLang="zh-CN" sz="2400" smtClean="0"/>
              <a:t>x</a:t>
            </a:r>
            <a:r>
              <a:rPr lang="en-US" altLang="zh-CN" sz="2400" baseline="-30000" smtClean="0"/>
              <a:t>3</a:t>
            </a:r>
            <a:r>
              <a:rPr lang="en-US" altLang="zh-CN" sz="2400" smtClean="0"/>
              <a:t>,x</a:t>
            </a:r>
            <a:r>
              <a:rPr lang="en-US" altLang="zh-CN" sz="2400" baseline="-30000" smtClean="0"/>
              <a:t>4</a:t>
            </a:r>
            <a:r>
              <a:rPr lang="zh-CN" altLang="en-US" sz="2400" smtClean="0"/>
              <a:t>）</a:t>
            </a:r>
            <a:r>
              <a:rPr lang="en-US" altLang="zh-CN" sz="2400" smtClean="0"/>
              <a:t>={(1,1,0),(0,1,0)}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smtClean="0"/>
              <a:t>解：先求四个样本的增值模式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smtClean="0"/>
              <a:t>    </a:t>
            </a:r>
            <a:r>
              <a:rPr lang="en-US" altLang="zh-CN" sz="2400" smtClean="0"/>
              <a:t>x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=(1,0,1,1)       x</a:t>
            </a:r>
            <a:r>
              <a:rPr lang="en-US" altLang="zh-CN" sz="2400" baseline="-30000" smtClean="0"/>
              <a:t>2</a:t>
            </a:r>
            <a:r>
              <a:rPr lang="en-US" altLang="zh-CN" sz="2400" smtClean="0"/>
              <a:t>=(0,1,1,1)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   x</a:t>
            </a:r>
            <a:r>
              <a:rPr lang="en-US" altLang="zh-CN" sz="2400" baseline="-30000" smtClean="0"/>
              <a:t>3</a:t>
            </a:r>
            <a:r>
              <a:rPr lang="en-US" altLang="zh-CN" sz="2400" smtClean="0"/>
              <a:t>=(1,1,0,1)       x</a:t>
            </a:r>
            <a:r>
              <a:rPr lang="en-US" altLang="zh-CN" sz="2400" baseline="-30000" smtClean="0"/>
              <a:t>4</a:t>
            </a:r>
            <a:r>
              <a:rPr lang="en-US" altLang="zh-CN" sz="2400" smtClean="0"/>
              <a:t>=(0,1,0,1)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smtClean="0"/>
              <a:t>假设初始权向量  </a:t>
            </a:r>
            <a:r>
              <a:rPr lang="en-US" altLang="zh-CN" sz="2400" smtClean="0"/>
              <a:t>w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=(1,1,1,1)     ρ</a:t>
            </a:r>
            <a:r>
              <a:rPr lang="en-US" altLang="zh-CN" sz="2400" baseline="-30000" smtClean="0"/>
              <a:t>k</a:t>
            </a:r>
            <a:r>
              <a:rPr lang="en-US" altLang="zh-CN" sz="2400" smtClean="0"/>
              <a:t>=1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smtClean="0"/>
              <a:t>第一次迭代：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smtClean="0"/>
              <a:t> </a:t>
            </a:r>
            <a:r>
              <a:rPr lang="en-US" altLang="zh-CN" sz="2400" smtClean="0"/>
              <a:t>w</a:t>
            </a:r>
            <a:r>
              <a:rPr lang="en-US" altLang="zh-CN" sz="2400" baseline="-30000" smtClean="0"/>
              <a:t>1</a:t>
            </a:r>
            <a:r>
              <a:rPr lang="en-US" altLang="zh-CN" sz="2400" baseline="30000" smtClean="0"/>
              <a:t>T</a:t>
            </a:r>
            <a:r>
              <a:rPr lang="en-US" altLang="zh-CN" sz="2400" smtClean="0"/>
              <a:t>x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=(1,1,1,1) (1,0,1,1)</a:t>
            </a:r>
            <a:r>
              <a:rPr lang="en-US" altLang="zh-CN" sz="2400" baseline="30000" smtClean="0"/>
              <a:t>T</a:t>
            </a:r>
            <a:r>
              <a:rPr lang="en-US" altLang="zh-CN" sz="2400" smtClean="0"/>
              <a:t>=3&gt;0   </a:t>
            </a:r>
            <a:r>
              <a:rPr lang="zh-CN" altLang="en-US" sz="2400" smtClean="0"/>
              <a:t>所以不修正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smtClean="0"/>
              <a:t> </a:t>
            </a:r>
            <a:r>
              <a:rPr lang="en-US" altLang="zh-CN" sz="2400" smtClean="0"/>
              <a:t>w</a:t>
            </a:r>
            <a:r>
              <a:rPr lang="en-US" altLang="zh-CN" sz="2400" baseline="-30000" smtClean="0"/>
              <a:t>1</a:t>
            </a:r>
            <a:r>
              <a:rPr lang="en-US" altLang="zh-CN" sz="2400" baseline="30000" smtClean="0"/>
              <a:t>T</a:t>
            </a:r>
            <a:r>
              <a:rPr lang="en-US" altLang="zh-CN" sz="2400" smtClean="0"/>
              <a:t>x</a:t>
            </a:r>
            <a:r>
              <a:rPr lang="en-US" altLang="zh-CN" sz="2400" baseline="-30000" smtClean="0"/>
              <a:t>2</a:t>
            </a:r>
            <a:r>
              <a:rPr lang="en-US" altLang="zh-CN" sz="2400" smtClean="0"/>
              <a:t>=(1,1,1,1) (0,1,1,1)</a:t>
            </a:r>
            <a:r>
              <a:rPr lang="en-US" altLang="zh-CN" sz="2400" baseline="30000" smtClean="0"/>
              <a:t>T</a:t>
            </a:r>
            <a:r>
              <a:rPr lang="en-US" altLang="zh-CN" sz="2400" smtClean="0"/>
              <a:t>=3&gt;0   </a:t>
            </a:r>
            <a:r>
              <a:rPr lang="zh-CN" altLang="en-US" sz="2400" smtClean="0"/>
              <a:t>所以不修正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smtClean="0"/>
              <a:t> </a:t>
            </a:r>
            <a:r>
              <a:rPr lang="en-US" altLang="zh-CN" sz="2400" smtClean="0"/>
              <a:t>w</a:t>
            </a:r>
            <a:r>
              <a:rPr lang="en-US" altLang="zh-CN" sz="2400" baseline="-30000" smtClean="0"/>
              <a:t>1</a:t>
            </a:r>
            <a:r>
              <a:rPr lang="en-US" altLang="zh-CN" sz="2400" baseline="30000" smtClean="0"/>
              <a:t>T</a:t>
            </a:r>
            <a:r>
              <a:rPr lang="en-US" altLang="zh-CN" sz="2400" smtClean="0"/>
              <a:t>x</a:t>
            </a:r>
            <a:r>
              <a:rPr lang="en-US" altLang="zh-CN" sz="2400" baseline="-30000" smtClean="0"/>
              <a:t>3</a:t>
            </a:r>
            <a:r>
              <a:rPr lang="en-US" altLang="zh-CN" sz="2400" smtClean="0"/>
              <a:t>=(1,1,1,1) (1,1,0,1)</a:t>
            </a:r>
            <a:r>
              <a:rPr lang="en-US" altLang="zh-CN" sz="2400" baseline="30000" smtClean="0"/>
              <a:t>T</a:t>
            </a:r>
            <a:r>
              <a:rPr lang="en-US" altLang="zh-CN" sz="2400" smtClean="0"/>
              <a:t>=3&gt;0   </a:t>
            </a:r>
            <a:r>
              <a:rPr lang="zh-CN" altLang="en-US" sz="2400" smtClean="0"/>
              <a:t>所以修正</a:t>
            </a:r>
            <a:r>
              <a:rPr lang="en-US" altLang="zh-CN" sz="2400" smtClean="0"/>
              <a:t>w</a:t>
            </a:r>
            <a:r>
              <a:rPr lang="en-US" altLang="zh-CN" sz="2400" baseline="-30000" smtClean="0"/>
              <a:t>1</a:t>
            </a:r>
            <a:endParaRPr lang="en-US" altLang="zh-CN" sz="2400" smtClean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w</a:t>
            </a:r>
            <a:r>
              <a:rPr lang="en-US" altLang="zh-CN" sz="2400" baseline="-30000" smtClean="0"/>
              <a:t>2</a:t>
            </a:r>
            <a:r>
              <a:rPr lang="en-US" altLang="zh-CN" sz="2400" smtClean="0"/>
              <a:t>=w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-x</a:t>
            </a:r>
            <a:r>
              <a:rPr lang="en-US" altLang="zh-CN" sz="2400" baseline="-30000" smtClean="0"/>
              <a:t>3</a:t>
            </a:r>
            <a:r>
              <a:rPr lang="en-US" altLang="zh-CN" sz="2400" smtClean="0"/>
              <a:t>=(0,0,1,0)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w</a:t>
            </a:r>
            <a:r>
              <a:rPr lang="en-US" altLang="zh-CN" sz="2400" baseline="-30000" smtClean="0"/>
              <a:t>2</a:t>
            </a:r>
            <a:r>
              <a:rPr lang="en-US" altLang="zh-CN" sz="2400" baseline="30000" smtClean="0"/>
              <a:t>T</a:t>
            </a:r>
            <a:r>
              <a:rPr lang="en-US" altLang="zh-CN" sz="2400" smtClean="0"/>
              <a:t>x</a:t>
            </a:r>
            <a:r>
              <a:rPr lang="en-US" altLang="zh-CN" sz="2400" baseline="-30000" smtClean="0"/>
              <a:t>4</a:t>
            </a:r>
            <a:r>
              <a:rPr lang="en-US" altLang="zh-CN" sz="2400" smtClean="0"/>
              <a:t>=(0,0,1,0)</a:t>
            </a:r>
            <a:r>
              <a:rPr lang="en-US" altLang="zh-CN" sz="2400" baseline="30000" smtClean="0"/>
              <a:t>T</a:t>
            </a:r>
            <a:r>
              <a:rPr lang="en-US" altLang="zh-CN" sz="2400" smtClean="0"/>
              <a:t> (0,1,0,1) =0       </a:t>
            </a:r>
            <a:r>
              <a:rPr lang="zh-CN" altLang="en-US" sz="2400" smtClean="0"/>
              <a:t>所以修正</a:t>
            </a:r>
            <a:r>
              <a:rPr lang="en-US" altLang="zh-CN" sz="2400" smtClean="0"/>
              <a:t>w</a:t>
            </a:r>
            <a:r>
              <a:rPr lang="en-US" altLang="zh-CN" sz="2400" baseline="-30000" smtClean="0"/>
              <a:t>2</a:t>
            </a:r>
            <a:endParaRPr lang="en-US" altLang="zh-CN" sz="2400" smtClean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w</a:t>
            </a:r>
            <a:r>
              <a:rPr lang="en-US" altLang="zh-CN" sz="2400" baseline="-30000" smtClean="0"/>
              <a:t>3</a:t>
            </a:r>
            <a:r>
              <a:rPr lang="en-US" altLang="zh-CN" sz="2400" smtClean="0"/>
              <a:t>=w</a:t>
            </a:r>
            <a:r>
              <a:rPr lang="en-US" altLang="zh-CN" sz="2400" baseline="-30000" smtClean="0"/>
              <a:t>2</a:t>
            </a:r>
            <a:r>
              <a:rPr lang="en-US" altLang="zh-CN" sz="2400" smtClean="0"/>
              <a:t>-x</a:t>
            </a:r>
            <a:r>
              <a:rPr lang="en-US" altLang="zh-CN" sz="2400" baseline="-30000" smtClean="0"/>
              <a:t>4</a:t>
            </a:r>
            <a:r>
              <a:rPr lang="en-US" altLang="zh-CN" sz="2400" smtClean="0"/>
              <a:t>=(0,-1,1,-1)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    </a:t>
            </a:r>
            <a:r>
              <a:rPr lang="zh-CN" altLang="en-US" sz="2400" smtClean="0"/>
              <a:t>第一次迭代后</a:t>
            </a:r>
            <a:r>
              <a:rPr lang="en-US" altLang="zh-CN" sz="2400" smtClean="0"/>
              <a:t>,</a:t>
            </a:r>
            <a:r>
              <a:rPr lang="zh-CN" altLang="en-US" sz="2400" smtClean="0"/>
              <a:t>权向量</a:t>
            </a:r>
            <a:r>
              <a:rPr lang="en-US" altLang="zh-CN" sz="2400" smtClean="0"/>
              <a:t>w</a:t>
            </a:r>
            <a:r>
              <a:rPr lang="en-US" altLang="zh-CN" sz="2400" baseline="-30000" smtClean="0"/>
              <a:t>3</a:t>
            </a:r>
            <a:r>
              <a:rPr lang="en-US" altLang="zh-CN" sz="2400" smtClean="0"/>
              <a:t>=(0,-1,1,-1),</a:t>
            </a:r>
            <a:r>
              <a:rPr lang="zh-CN" altLang="en-US" sz="2400" smtClean="0"/>
              <a:t>再进行第</a:t>
            </a:r>
            <a:r>
              <a:rPr lang="en-US" altLang="zh-CN" sz="2400" smtClean="0"/>
              <a:t>2,3,…</a:t>
            </a:r>
            <a:r>
              <a:rPr lang="zh-CN" altLang="en-US" sz="2400" smtClean="0"/>
              <a:t>次迭代，如下表：</a:t>
            </a:r>
          </a:p>
        </p:txBody>
      </p:sp>
    </p:spTree>
    <p:extLst>
      <p:ext uri="{BB962C8B-B14F-4D97-AF65-F5344CB8AC3E}">
        <p14:creationId xmlns:p14="http://schemas.microsoft.com/office/powerpoint/2010/main" val="25982313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4439" y="4419600"/>
            <a:ext cx="8443912" cy="2057400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sz="2800" smtClean="0"/>
              <a:t> </a:t>
            </a:r>
            <a:r>
              <a:rPr lang="zh-CN" altLang="en-US" sz="2800" smtClean="0"/>
              <a:t>直到在一个迭代过程中权向量相同，训练结束。</a:t>
            </a:r>
          </a:p>
          <a:p>
            <a:pPr algn="just">
              <a:buFontTx/>
              <a:buNone/>
            </a:pPr>
            <a:r>
              <a:rPr lang="zh-CN" altLang="en-US" sz="2800" smtClean="0"/>
              <a:t>  </a:t>
            </a:r>
            <a:r>
              <a:rPr lang="en-US" altLang="zh-CN" sz="2800" smtClean="0"/>
              <a:t>w</a:t>
            </a:r>
            <a:r>
              <a:rPr lang="en-US" altLang="zh-CN" sz="2800" baseline="-30000" smtClean="0"/>
              <a:t>6</a:t>
            </a:r>
            <a:r>
              <a:rPr lang="en-US" altLang="zh-CN" sz="2800" smtClean="0"/>
              <a:t>=w=(0,1,3,0)             </a:t>
            </a:r>
            <a:r>
              <a:rPr lang="zh-CN" altLang="en-US" sz="2800" smtClean="0"/>
              <a:t>判别函数</a:t>
            </a:r>
            <a:r>
              <a:rPr lang="en-US" altLang="zh-CN" sz="2800" smtClean="0"/>
              <a:t>g(x)= -x</a:t>
            </a:r>
            <a:r>
              <a:rPr lang="en-US" altLang="zh-CN" sz="2800" baseline="-30000" smtClean="0"/>
              <a:t>2</a:t>
            </a:r>
            <a:r>
              <a:rPr lang="en-US" altLang="zh-CN" sz="2800" smtClean="0"/>
              <a:t>+3x</a:t>
            </a:r>
            <a:r>
              <a:rPr lang="en-US" altLang="zh-CN" sz="2800" baseline="-25000" smtClean="0"/>
              <a:t>3</a:t>
            </a:r>
          </a:p>
          <a:p>
            <a:pPr>
              <a:buClr>
                <a:srgbClr val="66FF66"/>
              </a:buClr>
              <a:buFont typeface="Wingdings" pitchFamily="2" charset="2"/>
              <a:buChar char="v"/>
            </a:pPr>
            <a:r>
              <a:rPr lang="zh-CN" altLang="en-US" sz="2800" smtClean="0"/>
              <a:t>感知器算法只对线性可分样本有收敛的解</a:t>
            </a:r>
            <a:r>
              <a:rPr lang="en-US" altLang="zh-CN" sz="2800" smtClean="0"/>
              <a:t>,</a:t>
            </a:r>
            <a:r>
              <a:rPr lang="zh-CN" altLang="en-US" sz="2800" smtClean="0"/>
              <a:t>对非线性可分样本集会造成训练过程的振荡</a:t>
            </a:r>
            <a:r>
              <a:rPr lang="en-US" altLang="zh-CN" sz="2800" smtClean="0"/>
              <a:t>,</a:t>
            </a:r>
            <a:r>
              <a:rPr lang="zh-CN" altLang="en-US" sz="2800" smtClean="0"/>
              <a:t>这是它的缺点。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96552" y="5643563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1000" b="0"/>
              <a:t> </a:t>
            </a:r>
          </a:p>
          <a:p>
            <a:pPr eaLnBrk="0" hangingPunct="0"/>
            <a:endParaRPr lang="en-US" altLang="zh-CN" b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71823" y="339725"/>
            <a:ext cx="7239000" cy="4025900"/>
            <a:chOff x="-3" y="-3"/>
            <a:chExt cx="3054" cy="3174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0"/>
              <a:ext cx="3048" cy="3168"/>
              <a:chOff x="0" y="0"/>
              <a:chExt cx="3048" cy="3168"/>
            </a:xfrm>
          </p:grpSpPr>
          <p:grpSp>
            <p:nvGrpSpPr>
              <p:cNvPr id="9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561" cy="480"/>
                <a:chOff x="0" y="0"/>
                <a:chExt cx="561" cy="480"/>
              </a:xfrm>
            </p:grpSpPr>
            <p:sp>
              <p:nvSpPr>
                <p:cNvPr id="82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75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kumimoji="0" lang="en-US" altLang="zh-CN" sz="1000" b="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r>
                    <a:rPr kumimoji="0" lang="zh-CN" altLang="en-US" sz="1400">
                      <a:solidFill>
                        <a:srgbClr val="000000"/>
                      </a:solidFill>
                    </a:rPr>
                    <a:t>训练样本</a:t>
                  </a:r>
                </a:p>
              </p:txBody>
            </p:sp>
            <p:sp>
              <p:nvSpPr>
                <p:cNvPr id="83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61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9"/>
              <p:cNvGrpSpPr>
                <a:grpSpLocks/>
              </p:cNvGrpSpPr>
              <p:nvPr/>
            </p:nvGrpSpPr>
            <p:grpSpPr bwMode="auto">
              <a:xfrm>
                <a:off x="561" y="0"/>
                <a:ext cx="446" cy="480"/>
                <a:chOff x="561" y="0"/>
                <a:chExt cx="446" cy="480"/>
              </a:xfrm>
            </p:grpSpPr>
            <p:sp>
              <p:nvSpPr>
                <p:cNvPr id="80" name="Rectangle 10"/>
                <p:cNvSpPr>
                  <a:spLocks noChangeArrowheads="1"/>
                </p:cNvSpPr>
                <p:nvPr/>
              </p:nvSpPr>
              <p:spPr bwMode="auto">
                <a:xfrm>
                  <a:off x="604" y="0"/>
                  <a:ext cx="3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kumimoji="0" lang="en-US" altLang="zh-CN" sz="1000" b="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r>
                    <a:rPr kumimoji="0" lang="en-US" altLang="zh-CN" sz="1400">
                      <a:solidFill>
                        <a:srgbClr val="000000"/>
                      </a:solidFill>
                    </a:rPr>
                    <a:t>w</a:t>
                  </a:r>
                  <a:r>
                    <a:rPr kumimoji="0" lang="en-US" altLang="zh-CN" sz="1400" baseline="-25000">
                      <a:solidFill>
                        <a:srgbClr val="000000"/>
                      </a:solidFill>
                    </a:rPr>
                    <a:t>k</a:t>
                  </a:r>
                  <a:r>
                    <a:rPr kumimoji="0" lang="en-US" altLang="zh-CN" sz="1400" baseline="30000">
                      <a:solidFill>
                        <a:srgbClr val="000000"/>
                      </a:solidFill>
                    </a:rPr>
                    <a:t>T</a:t>
                  </a:r>
                  <a:r>
                    <a:rPr kumimoji="0" lang="en-US" altLang="zh-CN" sz="1400">
                      <a:solidFill>
                        <a:srgbClr val="000000"/>
                      </a:solidFill>
                    </a:rPr>
                    <a:t>x</a:t>
                  </a:r>
                </a:p>
              </p:txBody>
            </p:sp>
            <p:sp>
              <p:nvSpPr>
                <p:cNvPr id="81" name="Rectangle 11"/>
                <p:cNvSpPr>
                  <a:spLocks noChangeArrowheads="1"/>
                </p:cNvSpPr>
                <p:nvPr/>
              </p:nvSpPr>
              <p:spPr bwMode="auto">
                <a:xfrm>
                  <a:off x="561" y="0"/>
                  <a:ext cx="44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12"/>
              <p:cNvGrpSpPr>
                <a:grpSpLocks/>
              </p:cNvGrpSpPr>
              <p:nvPr/>
            </p:nvGrpSpPr>
            <p:grpSpPr bwMode="auto">
              <a:xfrm>
                <a:off x="1007" y="0"/>
                <a:ext cx="518" cy="480"/>
                <a:chOff x="1007" y="0"/>
                <a:chExt cx="518" cy="480"/>
              </a:xfrm>
            </p:grpSpPr>
            <p:sp>
              <p:nvSpPr>
                <p:cNvPr id="78" name="Rectangle 13"/>
                <p:cNvSpPr>
                  <a:spLocks noChangeArrowheads="1"/>
                </p:cNvSpPr>
                <p:nvPr/>
              </p:nvSpPr>
              <p:spPr bwMode="auto">
                <a:xfrm>
                  <a:off x="1050" y="0"/>
                  <a:ext cx="43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kumimoji="0" lang="en-US" altLang="zh-CN" sz="1000" b="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r>
                    <a:rPr kumimoji="0" lang="zh-CN" altLang="en-US" sz="1400">
                      <a:solidFill>
                        <a:srgbClr val="000000"/>
                      </a:solidFill>
                    </a:rPr>
                    <a:t>修正式</a:t>
                  </a:r>
                </a:p>
              </p:txBody>
            </p:sp>
            <p:sp>
              <p:nvSpPr>
                <p:cNvPr id="79" name="Rectangle 14"/>
                <p:cNvSpPr>
                  <a:spLocks noChangeArrowheads="1"/>
                </p:cNvSpPr>
                <p:nvPr/>
              </p:nvSpPr>
              <p:spPr bwMode="auto">
                <a:xfrm>
                  <a:off x="1007" y="0"/>
                  <a:ext cx="51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15"/>
              <p:cNvGrpSpPr>
                <a:grpSpLocks/>
              </p:cNvGrpSpPr>
              <p:nvPr/>
            </p:nvGrpSpPr>
            <p:grpSpPr bwMode="auto">
              <a:xfrm>
                <a:off x="1525" y="0"/>
                <a:ext cx="1005" cy="480"/>
                <a:chOff x="1525" y="0"/>
                <a:chExt cx="1005" cy="480"/>
              </a:xfrm>
            </p:grpSpPr>
            <p:sp>
              <p:nvSpPr>
                <p:cNvPr id="76" name="Rectangle 16"/>
                <p:cNvSpPr>
                  <a:spLocks noChangeArrowheads="1"/>
                </p:cNvSpPr>
                <p:nvPr/>
              </p:nvSpPr>
              <p:spPr bwMode="auto">
                <a:xfrm>
                  <a:off x="1568" y="0"/>
                  <a:ext cx="919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kumimoji="0" lang="en-US" altLang="zh-CN" sz="1000" b="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r>
                    <a:rPr kumimoji="0" lang="zh-CN" altLang="en-US" sz="1400">
                      <a:solidFill>
                        <a:srgbClr val="000000"/>
                      </a:solidFill>
                    </a:rPr>
                    <a:t>修正后的权值</a:t>
                  </a:r>
                  <a:r>
                    <a:rPr kumimoji="0" lang="en-US" altLang="zh-CN" sz="1400">
                      <a:solidFill>
                        <a:srgbClr val="000000"/>
                      </a:solidFill>
                    </a:rPr>
                    <a:t>w</a:t>
                  </a:r>
                  <a:r>
                    <a:rPr kumimoji="0" lang="en-US" altLang="zh-CN" sz="1400" baseline="-25000">
                      <a:solidFill>
                        <a:srgbClr val="000000"/>
                      </a:solidFill>
                    </a:rPr>
                    <a:t>k</a:t>
                  </a:r>
                  <a:r>
                    <a:rPr kumimoji="0" lang="zh-CN" altLang="en-US" sz="1400" baseline="-25000">
                      <a:solidFill>
                        <a:srgbClr val="000000"/>
                      </a:solidFill>
                    </a:rPr>
                    <a:t>＋</a:t>
                  </a:r>
                  <a:r>
                    <a:rPr kumimoji="0" lang="en-US" altLang="zh-CN" sz="1400" baseline="-25000">
                      <a:solidFill>
                        <a:srgbClr val="000000"/>
                      </a:solidFill>
                    </a:rPr>
                    <a:t>1</a:t>
                  </a:r>
                  <a:endParaRPr kumimoji="0" lang="en-US" altLang="zh-CN" sz="1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" name="Rectangle 17"/>
                <p:cNvSpPr>
                  <a:spLocks noChangeArrowheads="1"/>
                </p:cNvSpPr>
                <p:nvPr/>
              </p:nvSpPr>
              <p:spPr bwMode="auto">
                <a:xfrm>
                  <a:off x="1525" y="0"/>
                  <a:ext cx="1005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18"/>
              <p:cNvGrpSpPr>
                <a:grpSpLocks/>
              </p:cNvGrpSpPr>
              <p:nvPr/>
            </p:nvGrpSpPr>
            <p:grpSpPr bwMode="auto">
              <a:xfrm>
                <a:off x="2530" y="0"/>
                <a:ext cx="518" cy="480"/>
                <a:chOff x="2530" y="0"/>
                <a:chExt cx="518" cy="480"/>
              </a:xfrm>
            </p:grpSpPr>
            <p:sp>
              <p:nvSpPr>
                <p:cNvPr id="74" name="Rectangle 19"/>
                <p:cNvSpPr>
                  <a:spLocks noChangeArrowheads="1"/>
                </p:cNvSpPr>
                <p:nvPr/>
              </p:nvSpPr>
              <p:spPr bwMode="auto">
                <a:xfrm>
                  <a:off x="2573" y="0"/>
                  <a:ext cx="43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kumimoji="0" lang="en-US" altLang="zh-CN" sz="1000" b="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r>
                    <a:rPr kumimoji="0" lang="zh-CN" altLang="en-US" sz="1400">
                      <a:solidFill>
                        <a:srgbClr val="000000"/>
                      </a:solidFill>
                    </a:rPr>
                    <a:t>迭代次数</a:t>
                  </a:r>
                </a:p>
              </p:txBody>
            </p:sp>
            <p:sp>
              <p:nvSpPr>
                <p:cNvPr id="75" name="Rectangle 20"/>
                <p:cNvSpPr>
                  <a:spLocks noChangeArrowheads="1"/>
                </p:cNvSpPr>
                <p:nvPr/>
              </p:nvSpPr>
              <p:spPr bwMode="auto">
                <a:xfrm>
                  <a:off x="2530" y="0"/>
                  <a:ext cx="51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21"/>
              <p:cNvGrpSpPr>
                <a:grpSpLocks/>
              </p:cNvGrpSpPr>
              <p:nvPr/>
            </p:nvGrpSpPr>
            <p:grpSpPr bwMode="auto">
              <a:xfrm>
                <a:off x="0" y="480"/>
                <a:ext cx="561" cy="672"/>
                <a:chOff x="0" y="480"/>
                <a:chExt cx="561" cy="672"/>
              </a:xfrm>
            </p:grpSpPr>
            <p:sp>
              <p:nvSpPr>
                <p:cNvPr id="72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475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x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1    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1 0 1 1</a:t>
                  </a:r>
                </a:p>
                <a:p>
                  <a:pPr algn="just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x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2    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0 1 1 1</a:t>
                  </a:r>
                </a:p>
                <a:p>
                  <a:pPr algn="just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x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3    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1 1 0 1</a:t>
                  </a:r>
                </a:p>
                <a:p>
                  <a:pPr algn="just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x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4    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0 1 0 1</a:t>
                  </a:r>
                  <a:endParaRPr kumimoji="0" lang="en-US" altLang="zh-CN" sz="1000" b="0">
                    <a:solidFill>
                      <a:srgbClr val="000000"/>
                    </a:solidFill>
                  </a:endParaRPr>
                </a:p>
                <a:p>
                  <a:pPr algn="just" eaLnBrk="0" hangingPunct="0"/>
                  <a:endParaRPr kumimoji="0" lang="en-US" altLang="zh-CN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561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24"/>
              <p:cNvGrpSpPr>
                <a:grpSpLocks/>
              </p:cNvGrpSpPr>
              <p:nvPr/>
            </p:nvGrpSpPr>
            <p:grpSpPr bwMode="auto">
              <a:xfrm>
                <a:off x="561" y="480"/>
                <a:ext cx="446" cy="672"/>
                <a:chOff x="561" y="480"/>
                <a:chExt cx="446" cy="672"/>
              </a:xfrm>
            </p:grpSpPr>
            <p:sp>
              <p:nvSpPr>
                <p:cNvPr id="70" name="Rectangle 25"/>
                <p:cNvSpPr>
                  <a:spLocks noChangeArrowheads="1"/>
                </p:cNvSpPr>
                <p:nvPr/>
              </p:nvSpPr>
              <p:spPr bwMode="auto">
                <a:xfrm>
                  <a:off x="604" y="480"/>
                  <a:ext cx="360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+</a:t>
                  </a: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+</a:t>
                  </a: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+</a:t>
                  </a: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</a:t>
                  </a:r>
                </a:p>
                <a:p>
                  <a:pPr algn="just" eaLnBrk="0" hangingPunct="0"/>
                  <a:endParaRPr kumimoji="0" lang="en-US" altLang="zh-CN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1" name="Rectangle 26"/>
                <p:cNvSpPr>
                  <a:spLocks noChangeArrowheads="1"/>
                </p:cNvSpPr>
                <p:nvPr/>
              </p:nvSpPr>
              <p:spPr bwMode="auto">
                <a:xfrm>
                  <a:off x="561" y="480"/>
                  <a:ext cx="446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27"/>
              <p:cNvGrpSpPr>
                <a:grpSpLocks/>
              </p:cNvGrpSpPr>
              <p:nvPr/>
            </p:nvGrpSpPr>
            <p:grpSpPr bwMode="auto">
              <a:xfrm>
                <a:off x="1007" y="480"/>
                <a:ext cx="518" cy="672"/>
                <a:chOff x="1007" y="480"/>
                <a:chExt cx="518" cy="672"/>
              </a:xfrm>
            </p:grpSpPr>
            <p:sp>
              <p:nvSpPr>
                <p:cNvPr id="68" name="Rectangle 28"/>
                <p:cNvSpPr>
                  <a:spLocks noChangeArrowheads="1"/>
                </p:cNvSpPr>
                <p:nvPr/>
              </p:nvSpPr>
              <p:spPr bwMode="auto">
                <a:xfrm>
                  <a:off x="1050" y="480"/>
                  <a:ext cx="432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w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1</a:t>
                  </a:r>
                  <a:endParaRPr kumimoji="0" lang="en-US" altLang="zh-CN" sz="120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w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1</a:t>
                  </a:r>
                  <a:endParaRPr kumimoji="0" lang="en-US" altLang="zh-CN" sz="120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w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1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-x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3</a:t>
                  </a:r>
                  <a:endParaRPr kumimoji="0" lang="en-US" altLang="zh-CN" sz="120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w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2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-x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4</a:t>
                  </a:r>
                  <a:endParaRPr kumimoji="0" lang="en-US" altLang="zh-CN" sz="120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endParaRPr kumimoji="0" lang="en-US" altLang="zh-CN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9" name="Rectangle 29"/>
                <p:cNvSpPr>
                  <a:spLocks noChangeArrowheads="1"/>
                </p:cNvSpPr>
                <p:nvPr/>
              </p:nvSpPr>
              <p:spPr bwMode="auto">
                <a:xfrm>
                  <a:off x="1007" y="480"/>
                  <a:ext cx="518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30"/>
              <p:cNvGrpSpPr>
                <a:grpSpLocks/>
              </p:cNvGrpSpPr>
              <p:nvPr/>
            </p:nvGrpSpPr>
            <p:grpSpPr bwMode="auto">
              <a:xfrm>
                <a:off x="1525" y="480"/>
                <a:ext cx="1005" cy="672"/>
                <a:chOff x="1525" y="480"/>
                <a:chExt cx="1005" cy="672"/>
              </a:xfrm>
            </p:grpSpPr>
            <p:sp>
              <p:nvSpPr>
                <p:cNvPr id="66" name="Rectangle 31"/>
                <p:cNvSpPr>
                  <a:spLocks noChangeArrowheads="1"/>
                </p:cNvSpPr>
                <p:nvPr/>
              </p:nvSpPr>
              <p:spPr bwMode="auto">
                <a:xfrm>
                  <a:off x="1568" y="480"/>
                  <a:ext cx="919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1  1  1  1</a:t>
                  </a: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1  1  1  1</a:t>
                  </a: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0  0  1  0</a:t>
                  </a: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  –1  1  -1</a:t>
                  </a:r>
                </a:p>
                <a:p>
                  <a:pPr algn="ctr" eaLnBrk="0" hangingPunct="0"/>
                  <a:endParaRPr kumimoji="0" lang="en-US" altLang="zh-CN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7" name="Rectangle 32"/>
                <p:cNvSpPr>
                  <a:spLocks noChangeArrowheads="1"/>
                </p:cNvSpPr>
                <p:nvPr/>
              </p:nvSpPr>
              <p:spPr bwMode="auto">
                <a:xfrm>
                  <a:off x="1525" y="480"/>
                  <a:ext cx="1005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33"/>
              <p:cNvGrpSpPr>
                <a:grpSpLocks/>
              </p:cNvGrpSpPr>
              <p:nvPr/>
            </p:nvGrpSpPr>
            <p:grpSpPr bwMode="auto">
              <a:xfrm>
                <a:off x="2530" y="480"/>
                <a:ext cx="518" cy="672"/>
                <a:chOff x="2530" y="480"/>
                <a:chExt cx="518" cy="672"/>
              </a:xfrm>
            </p:grpSpPr>
            <p:sp>
              <p:nvSpPr>
                <p:cNvPr id="64" name="Rectangle 34"/>
                <p:cNvSpPr>
                  <a:spLocks noChangeArrowheads="1"/>
                </p:cNvSpPr>
                <p:nvPr/>
              </p:nvSpPr>
              <p:spPr bwMode="auto">
                <a:xfrm>
                  <a:off x="2573" y="480"/>
                  <a:ext cx="432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sz="1000" b="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just" eaLnBrk="0" hangingPunct="0"/>
                  <a:r>
                    <a:rPr kumimoji="0" lang="en-US" altLang="zh-CN" sz="1000" b="0">
                      <a:solidFill>
                        <a:srgbClr val="000000"/>
                      </a:solidFill>
                    </a:rPr>
                    <a:t>  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 1</a:t>
                  </a:r>
                </a:p>
                <a:p>
                  <a:pPr algn="just" eaLnBrk="0" hangingPunct="0"/>
                  <a:endParaRPr kumimoji="0" lang="en-US" altLang="zh-CN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" name="Rectangle 35"/>
                <p:cNvSpPr>
                  <a:spLocks noChangeArrowheads="1"/>
                </p:cNvSpPr>
                <p:nvPr/>
              </p:nvSpPr>
              <p:spPr bwMode="auto">
                <a:xfrm>
                  <a:off x="2530" y="480"/>
                  <a:ext cx="518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36"/>
              <p:cNvGrpSpPr>
                <a:grpSpLocks/>
              </p:cNvGrpSpPr>
              <p:nvPr/>
            </p:nvGrpSpPr>
            <p:grpSpPr bwMode="auto">
              <a:xfrm>
                <a:off x="0" y="1152"/>
                <a:ext cx="561" cy="672"/>
                <a:chOff x="0" y="1152"/>
                <a:chExt cx="561" cy="672"/>
              </a:xfrm>
            </p:grpSpPr>
            <p:sp>
              <p:nvSpPr>
                <p:cNvPr id="62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475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x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1    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1 0 1 1</a:t>
                  </a:r>
                </a:p>
                <a:p>
                  <a:pPr algn="just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x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2    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0 1 1 1</a:t>
                  </a:r>
                </a:p>
                <a:p>
                  <a:pPr algn="just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x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3    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1 1 0 1</a:t>
                  </a:r>
                </a:p>
                <a:p>
                  <a:pPr algn="just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x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4    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0 1 0 1</a:t>
                  </a:r>
                  <a:endParaRPr kumimoji="0" lang="en-US" altLang="zh-CN" sz="1000" b="0">
                    <a:solidFill>
                      <a:srgbClr val="000000"/>
                    </a:solidFill>
                  </a:endParaRPr>
                </a:p>
                <a:p>
                  <a:pPr algn="just" eaLnBrk="0" hangingPunct="0"/>
                  <a:endParaRPr kumimoji="0" lang="en-US" altLang="zh-CN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61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39"/>
              <p:cNvGrpSpPr>
                <a:grpSpLocks/>
              </p:cNvGrpSpPr>
              <p:nvPr/>
            </p:nvGrpSpPr>
            <p:grpSpPr bwMode="auto">
              <a:xfrm>
                <a:off x="561" y="1152"/>
                <a:ext cx="446" cy="672"/>
                <a:chOff x="561" y="1152"/>
                <a:chExt cx="446" cy="672"/>
              </a:xfrm>
            </p:grpSpPr>
            <p:sp>
              <p:nvSpPr>
                <p:cNvPr id="60" name="Rectangle 40"/>
                <p:cNvSpPr>
                  <a:spLocks noChangeArrowheads="1"/>
                </p:cNvSpPr>
                <p:nvPr/>
              </p:nvSpPr>
              <p:spPr bwMode="auto">
                <a:xfrm>
                  <a:off x="604" y="1152"/>
                  <a:ext cx="360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</a:t>
                  </a: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+</a:t>
                  </a: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</a:t>
                  </a: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-</a:t>
                  </a:r>
                </a:p>
                <a:p>
                  <a:pPr algn="just" eaLnBrk="0" hangingPunct="0"/>
                  <a:endParaRPr kumimoji="0" lang="en-US" altLang="zh-CN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" name="Rectangle 41"/>
                <p:cNvSpPr>
                  <a:spLocks noChangeArrowheads="1"/>
                </p:cNvSpPr>
                <p:nvPr/>
              </p:nvSpPr>
              <p:spPr bwMode="auto">
                <a:xfrm>
                  <a:off x="561" y="1152"/>
                  <a:ext cx="446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42"/>
              <p:cNvGrpSpPr>
                <a:grpSpLocks/>
              </p:cNvGrpSpPr>
              <p:nvPr/>
            </p:nvGrpSpPr>
            <p:grpSpPr bwMode="auto">
              <a:xfrm>
                <a:off x="1007" y="1152"/>
                <a:ext cx="518" cy="672"/>
                <a:chOff x="1007" y="1152"/>
                <a:chExt cx="518" cy="672"/>
              </a:xfrm>
            </p:grpSpPr>
            <p:sp>
              <p:nvSpPr>
                <p:cNvPr id="58" name="Rectangle 43"/>
                <p:cNvSpPr>
                  <a:spLocks noChangeArrowheads="1"/>
                </p:cNvSpPr>
                <p:nvPr/>
              </p:nvSpPr>
              <p:spPr bwMode="auto">
                <a:xfrm>
                  <a:off x="1050" y="1152"/>
                  <a:ext cx="432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w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3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+x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1</a:t>
                  </a:r>
                  <a:endParaRPr kumimoji="0" lang="en-US" altLang="zh-CN" sz="120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w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4</a:t>
                  </a:r>
                  <a:endParaRPr kumimoji="0" lang="en-US" altLang="zh-CN" sz="120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w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4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-x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3</a:t>
                  </a:r>
                  <a:endParaRPr kumimoji="0" lang="en-US" altLang="zh-CN" sz="120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w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5</a:t>
                  </a:r>
                  <a:endParaRPr kumimoji="0" lang="en-US" altLang="zh-CN" sz="1000" b="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endParaRPr kumimoji="0" lang="en-US" altLang="zh-CN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" name="Rectangle 44"/>
                <p:cNvSpPr>
                  <a:spLocks noChangeArrowheads="1"/>
                </p:cNvSpPr>
                <p:nvPr/>
              </p:nvSpPr>
              <p:spPr bwMode="auto">
                <a:xfrm>
                  <a:off x="1007" y="1152"/>
                  <a:ext cx="518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45"/>
              <p:cNvGrpSpPr>
                <a:grpSpLocks/>
              </p:cNvGrpSpPr>
              <p:nvPr/>
            </p:nvGrpSpPr>
            <p:grpSpPr bwMode="auto">
              <a:xfrm>
                <a:off x="1525" y="1152"/>
                <a:ext cx="1005" cy="672"/>
                <a:chOff x="1525" y="1152"/>
                <a:chExt cx="1005" cy="672"/>
              </a:xfrm>
            </p:grpSpPr>
            <p:sp>
              <p:nvSpPr>
                <p:cNvPr id="56" name="Rectangle 46"/>
                <p:cNvSpPr>
                  <a:spLocks noChangeArrowheads="1"/>
                </p:cNvSpPr>
                <p:nvPr/>
              </p:nvSpPr>
              <p:spPr bwMode="auto">
                <a:xfrm>
                  <a:off x="1568" y="1152"/>
                  <a:ext cx="919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1  –1  2  0</a:t>
                  </a: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1  –1  2  0</a:t>
                  </a: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  –2  2  –1</a:t>
                  </a: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  –2  2  -1</a:t>
                  </a:r>
                  <a:endParaRPr kumimoji="0" lang="en-US" altLang="zh-CN" sz="1000" b="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endParaRPr kumimoji="0" lang="en-US" altLang="zh-CN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Rectangle 47"/>
                <p:cNvSpPr>
                  <a:spLocks noChangeArrowheads="1"/>
                </p:cNvSpPr>
                <p:nvPr/>
              </p:nvSpPr>
              <p:spPr bwMode="auto">
                <a:xfrm>
                  <a:off x="1525" y="1152"/>
                  <a:ext cx="1005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48"/>
              <p:cNvGrpSpPr>
                <a:grpSpLocks/>
              </p:cNvGrpSpPr>
              <p:nvPr/>
            </p:nvGrpSpPr>
            <p:grpSpPr bwMode="auto">
              <a:xfrm>
                <a:off x="2530" y="1152"/>
                <a:ext cx="518" cy="672"/>
                <a:chOff x="2530" y="1152"/>
                <a:chExt cx="518" cy="672"/>
              </a:xfrm>
            </p:grpSpPr>
            <p:sp>
              <p:nvSpPr>
                <p:cNvPr id="54" name="Rectangle 49"/>
                <p:cNvSpPr>
                  <a:spLocks noChangeArrowheads="1"/>
                </p:cNvSpPr>
                <p:nvPr/>
              </p:nvSpPr>
              <p:spPr bwMode="auto">
                <a:xfrm>
                  <a:off x="2573" y="1152"/>
                  <a:ext cx="432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sz="1000" b="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just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   2</a:t>
                  </a:r>
                </a:p>
                <a:p>
                  <a:pPr algn="just" eaLnBrk="0" hangingPunct="0"/>
                  <a:endParaRPr kumimoji="0" lang="en-US" altLang="zh-CN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Rectangle 50"/>
                <p:cNvSpPr>
                  <a:spLocks noChangeArrowheads="1"/>
                </p:cNvSpPr>
                <p:nvPr/>
              </p:nvSpPr>
              <p:spPr bwMode="auto">
                <a:xfrm>
                  <a:off x="2530" y="1152"/>
                  <a:ext cx="518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51"/>
              <p:cNvGrpSpPr>
                <a:grpSpLocks/>
              </p:cNvGrpSpPr>
              <p:nvPr/>
            </p:nvGrpSpPr>
            <p:grpSpPr bwMode="auto">
              <a:xfrm>
                <a:off x="0" y="1824"/>
                <a:ext cx="561" cy="672"/>
                <a:chOff x="0" y="1824"/>
                <a:chExt cx="561" cy="672"/>
              </a:xfrm>
            </p:grpSpPr>
            <p:sp>
              <p:nvSpPr>
                <p:cNvPr id="52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1824"/>
                  <a:ext cx="475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x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1    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1 0 1 1</a:t>
                  </a:r>
                </a:p>
                <a:p>
                  <a:pPr algn="just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x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2    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0 1 1 1</a:t>
                  </a:r>
                </a:p>
                <a:p>
                  <a:pPr algn="just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x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3    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1 1 0 1</a:t>
                  </a:r>
                </a:p>
                <a:p>
                  <a:pPr algn="just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x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4    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0 1 0 1</a:t>
                  </a:r>
                  <a:endParaRPr kumimoji="0" lang="en-US" altLang="zh-CN" sz="1000" b="0">
                    <a:solidFill>
                      <a:srgbClr val="000000"/>
                    </a:solidFill>
                  </a:endParaRPr>
                </a:p>
                <a:p>
                  <a:pPr algn="just" eaLnBrk="0" hangingPunct="0"/>
                  <a:endParaRPr kumimoji="0" lang="en-US" altLang="zh-CN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1824"/>
                  <a:ext cx="561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54"/>
              <p:cNvGrpSpPr>
                <a:grpSpLocks/>
              </p:cNvGrpSpPr>
              <p:nvPr/>
            </p:nvGrpSpPr>
            <p:grpSpPr bwMode="auto">
              <a:xfrm>
                <a:off x="561" y="1824"/>
                <a:ext cx="446" cy="672"/>
                <a:chOff x="561" y="1824"/>
                <a:chExt cx="446" cy="672"/>
              </a:xfrm>
            </p:grpSpPr>
            <p:sp>
              <p:nvSpPr>
                <p:cNvPr id="50" name="Rectangle 55"/>
                <p:cNvSpPr>
                  <a:spLocks noChangeArrowheads="1"/>
                </p:cNvSpPr>
                <p:nvPr/>
              </p:nvSpPr>
              <p:spPr bwMode="auto">
                <a:xfrm>
                  <a:off x="604" y="1824"/>
                  <a:ext cx="360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+</a:t>
                  </a: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-</a:t>
                  </a: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-</a:t>
                  </a: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-</a:t>
                  </a:r>
                </a:p>
                <a:p>
                  <a:pPr algn="just" eaLnBrk="0" hangingPunct="0"/>
                  <a:endParaRPr kumimoji="0" lang="en-US" altLang="zh-CN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1" name="Rectangle 56"/>
                <p:cNvSpPr>
                  <a:spLocks noChangeArrowheads="1"/>
                </p:cNvSpPr>
                <p:nvPr/>
              </p:nvSpPr>
              <p:spPr bwMode="auto">
                <a:xfrm>
                  <a:off x="561" y="1824"/>
                  <a:ext cx="446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57"/>
              <p:cNvGrpSpPr>
                <a:grpSpLocks/>
              </p:cNvGrpSpPr>
              <p:nvPr/>
            </p:nvGrpSpPr>
            <p:grpSpPr bwMode="auto">
              <a:xfrm>
                <a:off x="1007" y="1824"/>
                <a:ext cx="518" cy="672"/>
                <a:chOff x="1007" y="1824"/>
                <a:chExt cx="518" cy="672"/>
              </a:xfrm>
            </p:grpSpPr>
            <p:sp>
              <p:nvSpPr>
                <p:cNvPr id="48" name="Rectangle 58"/>
                <p:cNvSpPr>
                  <a:spLocks noChangeArrowheads="1"/>
                </p:cNvSpPr>
                <p:nvPr/>
              </p:nvSpPr>
              <p:spPr bwMode="auto">
                <a:xfrm>
                  <a:off x="1050" y="1824"/>
                  <a:ext cx="432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w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5</a:t>
                  </a:r>
                  <a:endParaRPr kumimoji="0" lang="en-US" altLang="zh-CN" sz="120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w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5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+x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2</a:t>
                  </a:r>
                  <a:endParaRPr kumimoji="0" lang="en-US" altLang="zh-CN" sz="120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w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6</a:t>
                  </a:r>
                  <a:endParaRPr kumimoji="0" lang="en-US" altLang="zh-CN" sz="120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w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6</a:t>
                  </a:r>
                  <a:endParaRPr kumimoji="0" lang="en-US" altLang="zh-CN" sz="120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endParaRPr kumimoji="0" lang="en-US" altLang="zh-CN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" name="Rectangle 59"/>
                <p:cNvSpPr>
                  <a:spLocks noChangeArrowheads="1"/>
                </p:cNvSpPr>
                <p:nvPr/>
              </p:nvSpPr>
              <p:spPr bwMode="auto">
                <a:xfrm>
                  <a:off x="1007" y="1824"/>
                  <a:ext cx="518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60"/>
              <p:cNvGrpSpPr>
                <a:grpSpLocks/>
              </p:cNvGrpSpPr>
              <p:nvPr/>
            </p:nvGrpSpPr>
            <p:grpSpPr bwMode="auto">
              <a:xfrm>
                <a:off x="1525" y="1824"/>
                <a:ext cx="1005" cy="672"/>
                <a:chOff x="1525" y="1824"/>
                <a:chExt cx="1005" cy="672"/>
              </a:xfrm>
            </p:grpSpPr>
            <p:sp>
              <p:nvSpPr>
                <p:cNvPr id="46" name="Rectangle 61"/>
                <p:cNvSpPr>
                  <a:spLocks noChangeArrowheads="1"/>
                </p:cNvSpPr>
                <p:nvPr/>
              </p:nvSpPr>
              <p:spPr bwMode="auto">
                <a:xfrm>
                  <a:off x="1568" y="1824"/>
                  <a:ext cx="919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  –2  2  –1</a:t>
                  </a: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  –1  3  0</a:t>
                  </a: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  –1  3  0</a:t>
                  </a: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  –1  3  0</a:t>
                  </a:r>
                </a:p>
                <a:p>
                  <a:pPr algn="ctr" eaLnBrk="0" hangingPunct="0"/>
                  <a:endParaRPr kumimoji="0" lang="en-US" altLang="zh-CN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" name="Rectangle 62"/>
                <p:cNvSpPr>
                  <a:spLocks noChangeArrowheads="1"/>
                </p:cNvSpPr>
                <p:nvPr/>
              </p:nvSpPr>
              <p:spPr bwMode="auto">
                <a:xfrm>
                  <a:off x="1525" y="1824"/>
                  <a:ext cx="1005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63"/>
              <p:cNvGrpSpPr>
                <a:grpSpLocks/>
              </p:cNvGrpSpPr>
              <p:nvPr/>
            </p:nvGrpSpPr>
            <p:grpSpPr bwMode="auto">
              <a:xfrm>
                <a:off x="2530" y="1824"/>
                <a:ext cx="518" cy="672"/>
                <a:chOff x="2530" y="1824"/>
                <a:chExt cx="518" cy="672"/>
              </a:xfrm>
            </p:grpSpPr>
            <p:sp>
              <p:nvSpPr>
                <p:cNvPr id="44" name="Rectangle 64"/>
                <p:cNvSpPr>
                  <a:spLocks noChangeArrowheads="1"/>
                </p:cNvSpPr>
                <p:nvPr/>
              </p:nvSpPr>
              <p:spPr bwMode="auto">
                <a:xfrm>
                  <a:off x="2573" y="1824"/>
                  <a:ext cx="432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sz="1000" b="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just" eaLnBrk="0" hangingPunct="0"/>
                  <a:r>
                    <a:rPr kumimoji="0" lang="en-US" altLang="zh-CN" sz="1000" b="0">
                      <a:solidFill>
                        <a:srgbClr val="000000"/>
                      </a:solidFill>
                    </a:rPr>
                    <a:t>  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 3</a:t>
                  </a:r>
                </a:p>
                <a:p>
                  <a:pPr algn="just" eaLnBrk="0" hangingPunct="0"/>
                  <a:endParaRPr kumimoji="0" lang="en-US" altLang="zh-CN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" name="Rectangle 65"/>
                <p:cNvSpPr>
                  <a:spLocks noChangeArrowheads="1"/>
                </p:cNvSpPr>
                <p:nvPr/>
              </p:nvSpPr>
              <p:spPr bwMode="auto">
                <a:xfrm>
                  <a:off x="2530" y="1824"/>
                  <a:ext cx="518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66"/>
              <p:cNvGrpSpPr>
                <a:grpSpLocks/>
              </p:cNvGrpSpPr>
              <p:nvPr/>
            </p:nvGrpSpPr>
            <p:grpSpPr bwMode="auto">
              <a:xfrm>
                <a:off x="0" y="2496"/>
                <a:ext cx="561" cy="672"/>
                <a:chOff x="0" y="2496"/>
                <a:chExt cx="561" cy="672"/>
              </a:xfrm>
            </p:grpSpPr>
            <p:sp>
              <p:nvSpPr>
                <p:cNvPr id="42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2496"/>
                  <a:ext cx="475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x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1    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1 0 1 1</a:t>
                  </a:r>
                </a:p>
                <a:p>
                  <a:pPr algn="just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x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2    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0 1 1 1</a:t>
                  </a:r>
                </a:p>
                <a:p>
                  <a:pPr algn="just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x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3    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1 1 0 1</a:t>
                  </a:r>
                </a:p>
                <a:p>
                  <a:pPr algn="just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x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4    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0 1 0 1</a:t>
                  </a:r>
                  <a:endParaRPr kumimoji="0" lang="en-US" altLang="zh-CN" sz="1000" b="0">
                    <a:solidFill>
                      <a:srgbClr val="000000"/>
                    </a:solidFill>
                  </a:endParaRPr>
                </a:p>
                <a:p>
                  <a:pPr algn="just" eaLnBrk="0" hangingPunct="0"/>
                  <a:endParaRPr kumimoji="0" lang="en-US" altLang="zh-CN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2496"/>
                  <a:ext cx="561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69"/>
              <p:cNvGrpSpPr>
                <a:grpSpLocks/>
              </p:cNvGrpSpPr>
              <p:nvPr/>
            </p:nvGrpSpPr>
            <p:grpSpPr bwMode="auto">
              <a:xfrm>
                <a:off x="561" y="2496"/>
                <a:ext cx="446" cy="672"/>
                <a:chOff x="561" y="2496"/>
                <a:chExt cx="446" cy="672"/>
              </a:xfrm>
            </p:grpSpPr>
            <p:sp>
              <p:nvSpPr>
                <p:cNvPr id="40" name="Rectangle 70"/>
                <p:cNvSpPr>
                  <a:spLocks noChangeArrowheads="1"/>
                </p:cNvSpPr>
                <p:nvPr/>
              </p:nvSpPr>
              <p:spPr bwMode="auto">
                <a:xfrm>
                  <a:off x="604" y="2496"/>
                  <a:ext cx="360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kumimoji="0" lang="en-US" altLang="zh-CN" sz="1200" b="0">
                      <a:solidFill>
                        <a:srgbClr val="000000"/>
                      </a:solidFill>
                    </a:rPr>
                    <a:t>+</a:t>
                  </a:r>
                </a:p>
                <a:p>
                  <a:pPr algn="ctr" eaLnBrk="0" hangingPunct="0"/>
                  <a:r>
                    <a:rPr kumimoji="0" lang="en-US" altLang="zh-CN" sz="1200" b="0">
                      <a:solidFill>
                        <a:srgbClr val="000000"/>
                      </a:solidFill>
                    </a:rPr>
                    <a:t>+</a:t>
                  </a:r>
                </a:p>
                <a:p>
                  <a:pPr algn="ctr" eaLnBrk="0" hangingPunct="0"/>
                  <a:r>
                    <a:rPr kumimoji="0" lang="en-US" altLang="zh-CN" sz="1200" b="0">
                      <a:solidFill>
                        <a:srgbClr val="000000"/>
                      </a:solidFill>
                    </a:rPr>
                    <a:t>-</a:t>
                  </a:r>
                </a:p>
                <a:p>
                  <a:pPr algn="ctr" eaLnBrk="0" hangingPunct="0"/>
                  <a:r>
                    <a:rPr kumimoji="0" lang="en-US" altLang="zh-CN" sz="1200" b="0">
                      <a:solidFill>
                        <a:srgbClr val="000000"/>
                      </a:solidFill>
                    </a:rPr>
                    <a:t>-</a:t>
                  </a:r>
                </a:p>
                <a:p>
                  <a:pPr algn="just" eaLnBrk="0" hangingPunct="0"/>
                  <a:endParaRPr kumimoji="0" lang="en-US" altLang="zh-CN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" name="Rectangle 71"/>
                <p:cNvSpPr>
                  <a:spLocks noChangeArrowheads="1"/>
                </p:cNvSpPr>
                <p:nvPr/>
              </p:nvSpPr>
              <p:spPr bwMode="auto">
                <a:xfrm>
                  <a:off x="561" y="2496"/>
                  <a:ext cx="446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72"/>
              <p:cNvGrpSpPr>
                <a:grpSpLocks/>
              </p:cNvGrpSpPr>
              <p:nvPr/>
            </p:nvGrpSpPr>
            <p:grpSpPr bwMode="auto">
              <a:xfrm>
                <a:off x="1007" y="2496"/>
                <a:ext cx="518" cy="672"/>
                <a:chOff x="1007" y="2496"/>
                <a:chExt cx="518" cy="672"/>
              </a:xfrm>
            </p:grpSpPr>
            <p:sp>
              <p:nvSpPr>
                <p:cNvPr id="38" name="Rectangle 73"/>
                <p:cNvSpPr>
                  <a:spLocks noChangeArrowheads="1"/>
                </p:cNvSpPr>
                <p:nvPr/>
              </p:nvSpPr>
              <p:spPr bwMode="auto">
                <a:xfrm>
                  <a:off x="1050" y="2496"/>
                  <a:ext cx="432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w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6</a:t>
                  </a:r>
                  <a:endParaRPr kumimoji="0" lang="en-US" altLang="zh-CN" sz="120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w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6</a:t>
                  </a:r>
                  <a:endParaRPr kumimoji="0" lang="en-US" altLang="zh-CN" sz="120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w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6</a:t>
                  </a:r>
                  <a:endParaRPr kumimoji="0" lang="en-US" altLang="zh-CN" sz="120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w</a:t>
                  </a:r>
                  <a:r>
                    <a:rPr kumimoji="0" lang="en-US" altLang="zh-CN" sz="1200" baseline="-25000">
                      <a:solidFill>
                        <a:srgbClr val="000000"/>
                      </a:solidFill>
                    </a:rPr>
                    <a:t>6</a:t>
                  </a:r>
                  <a:endParaRPr kumimoji="0" lang="en-US" altLang="zh-CN" sz="120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endParaRPr kumimoji="0" lang="en-US" altLang="zh-CN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Rectangle 74"/>
                <p:cNvSpPr>
                  <a:spLocks noChangeArrowheads="1"/>
                </p:cNvSpPr>
                <p:nvPr/>
              </p:nvSpPr>
              <p:spPr bwMode="auto">
                <a:xfrm>
                  <a:off x="1007" y="2496"/>
                  <a:ext cx="518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Group 75"/>
              <p:cNvGrpSpPr>
                <a:grpSpLocks/>
              </p:cNvGrpSpPr>
              <p:nvPr/>
            </p:nvGrpSpPr>
            <p:grpSpPr bwMode="auto">
              <a:xfrm>
                <a:off x="1525" y="2496"/>
                <a:ext cx="1005" cy="672"/>
                <a:chOff x="1525" y="2496"/>
                <a:chExt cx="1005" cy="672"/>
              </a:xfrm>
            </p:grpSpPr>
            <p:sp>
              <p:nvSpPr>
                <p:cNvPr id="36" name="Rectangle 76"/>
                <p:cNvSpPr>
                  <a:spLocks noChangeArrowheads="1"/>
                </p:cNvSpPr>
                <p:nvPr/>
              </p:nvSpPr>
              <p:spPr bwMode="auto">
                <a:xfrm>
                  <a:off x="1568" y="2496"/>
                  <a:ext cx="919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  –1  3  0</a:t>
                  </a: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  –1  3  0</a:t>
                  </a: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  –1  3  0</a:t>
                  </a:r>
                </a:p>
                <a:p>
                  <a:pPr algn="ctr" eaLnBrk="0" hangingPunct="0"/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0  –1  3  0</a:t>
                  </a:r>
                </a:p>
                <a:p>
                  <a:pPr algn="ctr" eaLnBrk="0" hangingPunct="0"/>
                  <a:endParaRPr kumimoji="0" lang="en-US" altLang="zh-CN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Rectangle 77"/>
                <p:cNvSpPr>
                  <a:spLocks noChangeArrowheads="1"/>
                </p:cNvSpPr>
                <p:nvPr/>
              </p:nvSpPr>
              <p:spPr bwMode="auto">
                <a:xfrm>
                  <a:off x="1525" y="2496"/>
                  <a:ext cx="1005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Group 78"/>
              <p:cNvGrpSpPr>
                <a:grpSpLocks/>
              </p:cNvGrpSpPr>
              <p:nvPr/>
            </p:nvGrpSpPr>
            <p:grpSpPr bwMode="auto">
              <a:xfrm>
                <a:off x="2530" y="2496"/>
                <a:ext cx="518" cy="672"/>
                <a:chOff x="2530" y="2496"/>
                <a:chExt cx="518" cy="672"/>
              </a:xfrm>
            </p:grpSpPr>
            <p:sp>
              <p:nvSpPr>
                <p:cNvPr id="34" name="Rectangle 79"/>
                <p:cNvSpPr>
                  <a:spLocks noChangeArrowheads="1"/>
                </p:cNvSpPr>
                <p:nvPr/>
              </p:nvSpPr>
              <p:spPr bwMode="auto">
                <a:xfrm>
                  <a:off x="2573" y="2496"/>
                  <a:ext cx="432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sz="1000" b="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just" eaLnBrk="0" hangingPunct="0"/>
                  <a:r>
                    <a:rPr kumimoji="0" lang="en-US" altLang="zh-CN" sz="1000" b="0">
                      <a:solidFill>
                        <a:srgbClr val="000000"/>
                      </a:solidFill>
                    </a:rPr>
                    <a:t>   </a:t>
                  </a:r>
                  <a:r>
                    <a:rPr kumimoji="0" lang="en-US" altLang="zh-CN" sz="1200">
                      <a:solidFill>
                        <a:srgbClr val="000000"/>
                      </a:solidFill>
                    </a:rPr>
                    <a:t>4</a:t>
                  </a:r>
                </a:p>
                <a:p>
                  <a:pPr algn="just" eaLnBrk="0" hangingPunct="0"/>
                  <a:endParaRPr kumimoji="0" lang="en-US" altLang="zh-CN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Rectangle 80"/>
                <p:cNvSpPr>
                  <a:spLocks noChangeArrowheads="1"/>
                </p:cNvSpPr>
                <p:nvPr/>
              </p:nvSpPr>
              <p:spPr bwMode="auto">
                <a:xfrm>
                  <a:off x="2530" y="2496"/>
                  <a:ext cx="518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" name="Rectangle 81"/>
            <p:cNvSpPr>
              <a:spLocks noChangeArrowheads="1"/>
            </p:cNvSpPr>
            <p:nvPr/>
          </p:nvSpPr>
          <p:spPr bwMode="auto">
            <a:xfrm>
              <a:off x="-3" y="-3"/>
              <a:ext cx="3054" cy="317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42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63538"/>
            <a:ext cx="8397875" cy="7620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chemeClr val="tx1"/>
                </a:solidFill>
              </a:rPr>
              <a:t>三 、最小平方误差准则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-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非迭代法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750" y="1196975"/>
            <a:ext cx="7991475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前面我们讨论的线性分类器训练方法，其共同点是企图找一个权向量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，使错分样本最小。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现在我们把不等式组变成如下形式：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W</a:t>
            </a:r>
            <a:r>
              <a:rPr lang="en-US" altLang="zh-CN" sz="2400" baseline="3000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400" baseline="-30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</a:rPr>
              <a:t>=b</a:t>
            </a:r>
            <a:r>
              <a:rPr lang="en-US" altLang="zh-CN" sz="2400" baseline="-30000" dirty="0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</a:rPr>
              <a:t>&gt;0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                                 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000099"/>
                </a:solidFill>
              </a:rPr>
              <a:t>                          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 smtClean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 smtClean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 smtClean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 smtClean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则有联立方程</a:t>
            </a:r>
            <a:r>
              <a:rPr lang="en-US" altLang="zh-CN" sz="2400" dirty="0" smtClean="0"/>
              <a:t>XW=b </a:t>
            </a:r>
            <a:r>
              <a:rPr lang="zh-CN" altLang="en-US" sz="2400" dirty="0" smtClean="0"/>
              <a:t>这是矛盾方程组，方程数大于未知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数，所以没有精确解的存在。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035050" y="3500438"/>
          <a:ext cx="36576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Equation" r:id="rId3" imgW="2171520" imgH="914400" progId="Equation.3">
                  <p:embed/>
                </p:oleObj>
              </mc:Choice>
              <mc:Fallback>
                <p:oleObj name="Equation" r:id="rId3" imgW="21715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3500438"/>
                        <a:ext cx="3657600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490A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39750" y="2349500"/>
          <a:ext cx="25908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Equation" r:id="rId5" imgW="1346040" imgH="317160" progId="Equation.3">
                  <p:embed/>
                </p:oleObj>
              </mc:Choice>
              <mc:Fallback>
                <p:oleObj name="Equation" r:id="rId5" imgW="13460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349500"/>
                        <a:ext cx="25908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490A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111250" y="2924175"/>
          <a:ext cx="52244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Equation" r:id="rId7" imgW="2286000" imgH="317160" progId="Equation.3">
                  <p:embed/>
                </p:oleObj>
              </mc:Choice>
              <mc:Fallback>
                <p:oleObj name="Equation" r:id="rId7" imgW="22860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2924175"/>
                        <a:ext cx="52244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490A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08525" y="6248400"/>
            <a:ext cx="5492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b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932363" y="4005263"/>
            <a:ext cx="29718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b="0">
                <a:latin typeface="Arial" pitchFamily="34" charset="0"/>
              </a:rPr>
              <a:t>每个样本有</a:t>
            </a:r>
            <a:r>
              <a:rPr lang="en-US" altLang="zh-CN" b="0">
                <a:latin typeface="Arial" pitchFamily="34" charset="0"/>
              </a:rPr>
              <a:t>n</a:t>
            </a:r>
            <a:r>
              <a:rPr lang="zh-CN" altLang="en-US" b="0">
                <a:latin typeface="Arial" pitchFamily="34" charset="0"/>
              </a:rPr>
              <a:t>个特征</a:t>
            </a:r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7362561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528" y="457200"/>
            <a:ext cx="7878762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zh-CN" altLang="en-US" sz="2400" dirty="0" smtClean="0"/>
              <a:t>定义误差向量：</a:t>
            </a:r>
            <a:r>
              <a:rPr lang="en-US" altLang="zh-CN" sz="2400" dirty="0" smtClean="0"/>
              <a:t>e=XW-b≠0    </a:t>
            </a:r>
            <a:r>
              <a:rPr lang="zh-CN" altLang="en-US" sz="2400" dirty="0" smtClean="0"/>
              <a:t>把平方误差作为目标函数</a:t>
            </a:r>
          </a:p>
          <a:p>
            <a:pPr>
              <a:buFontTx/>
              <a:buNone/>
            </a:pPr>
            <a:r>
              <a:rPr lang="zh-CN" altLang="en-US" sz="2400" dirty="0" smtClean="0"/>
              <a:t> </a:t>
            </a:r>
          </a:p>
          <a:p>
            <a:pPr algn="just">
              <a:buFontTx/>
              <a:buNone/>
            </a:pPr>
            <a:endParaRPr lang="zh-CN" altLang="en-US" sz="2400" dirty="0" smtClean="0"/>
          </a:p>
          <a:p>
            <a:pPr algn="just">
              <a:buFontTx/>
              <a:buNone/>
            </a:pPr>
            <a:endParaRPr lang="zh-CN" altLang="en-US" sz="2400" dirty="0" smtClean="0"/>
          </a:p>
          <a:p>
            <a:pPr algn="just">
              <a:buFontTx/>
              <a:buNone/>
            </a:pPr>
            <a:r>
              <a:rPr lang="en-US" altLang="zh-CN" sz="2400" dirty="0" smtClean="0"/>
              <a:t>W</a:t>
            </a:r>
            <a:r>
              <a:rPr lang="zh-CN" altLang="en-US" sz="2400" dirty="0" smtClean="0"/>
              <a:t>的优化就是使</a:t>
            </a:r>
            <a:r>
              <a:rPr lang="en-US" altLang="zh-CN" sz="2400" dirty="0" smtClean="0"/>
              <a:t>J(W)</a:t>
            </a:r>
            <a:r>
              <a:rPr lang="zh-CN" altLang="en-US" sz="2400" dirty="0" smtClean="0"/>
              <a:t>最小。于是，</a:t>
            </a:r>
          </a:p>
          <a:p>
            <a:pPr algn="just">
              <a:buFontTx/>
              <a:buNone/>
            </a:pPr>
            <a:r>
              <a:rPr lang="zh-CN" altLang="en-US" sz="2400" dirty="0" smtClean="0"/>
              <a:t>求</a:t>
            </a:r>
            <a:r>
              <a:rPr lang="en-US" altLang="zh-CN" sz="2400" dirty="0" smtClean="0"/>
              <a:t>J(W)</a:t>
            </a:r>
            <a:r>
              <a:rPr lang="zh-CN" altLang="en-US" sz="2400" dirty="0" smtClean="0"/>
              <a:t>的梯度并令其为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，即</a:t>
            </a:r>
          </a:p>
          <a:p>
            <a:pPr algn="just">
              <a:buFontTx/>
              <a:buNone/>
            </a:pPr>
            <a:endParaRPr lang="zh-CN" altLang="en-US" sz="2400" dirty="0" smtClean="0"/>
          </a:p>
          <a:p>
            <a:pPr algn="just">
              <a:buFontTx/>
              <a:buNone/>
            </a:pPr>
            <a:endParaRPr lang="zh-CN" altLang="en-US" sz="2400" dirty="0" smtClean="0"/>
          </a:p>
          <a:p>
            <a:pPr algn="just">
              <a:buFontTx/>
              <a:buNone/>
            </a:pPr>
            <a:r>
              <a:rPr lang="zh-CN" altLang="en-US" sz="2400" dirty="0" smtClean="0"/>
              <a:t>解上方程得   </a:t>
            </a:r>
            <a:r>
              <a:rPr lang="en-US" altLang="zh-CN" sz="2400" dirty="0" smtClean="0"/>
              <a:t>X</a:t>
            </a:r>
            <a:r>
              <a:rPr lang="en-US" altLang="zh-CN" sz="2400" baseline="30000" dirty="0" smtClean="0"/>
              <a:t>T</a:t>
            </a:r>
            <a:r>
              <a:rPr lang="en-US" altLang="zh-CN" sz="2400" dirty="0" smtClean="0"/>
              <a:t>XW=</a:t>
            </a:r>
            <a:r>
              <a:rPr lang="en-US" altLang="zh-CN" sz="2400" dirty="0" err="1" smtClean="0"/>
              <a:t>X</a:t>
            </a:r>
            <a:r>
              <a:rPr lang="en-US" altLang="zh-CN" sz="2400" baseline="30000" dirty="0" err="1" smtClean="0"/>
              <a:t>T</a:t>
            </a:r>
            <a:r>
              <a:rPr lang="en-US" altLang="zh-CN" sz="2400" dirty="0" err="1" smtClean="0"/>
              <a:t>b</a:t>
            </a:r>
            <a:endParaRPr lang="en-US" altLang="zh-CN" sz="2400" dirty="0" smtClean="0"/>
          </a:p>
          <a:p>
            <a:pPr algn="just">
              <a:buFontTx/>
              <a:buNone/>
            </a:pPr>
            <a:r>
              <a:rPr lang="zh-CN" altLang="en-US" sz="2400" dirty="0" smtClean="0"/>
              <a:t>这样把求解</a:t>
            </a:r>
            <a:r>
              <a:rPr lang="en-US" altLang="zh-CN" sz="2400" dirty="0" smtClean="0"/>
              <a:t>XW=b</a:t>
            </a:r>
            <a:r>
              <a:rPr lang="zh-CN" altLang="en-US" sz="2400" dirty="0" smtClean="0"/>
              <a:t>的问题，转化为对</a:t>
            </a:r>
            <a:r>
              <a:rPr lang="en-US" altLang="zh-CN" sz="2400" dirty="0" smtClean="0"/>
              <a:t>X</a:t>
            </a:r>
            <a:r>
              <a:rPr lang="en-US" altLang="zh-CN" sz="2400" baseline="30000" dirty="0" smtClean="0"/>
              <a:t>T</a:t>
            </a:r>
            <a:r>
              <a:rPr lang="en-US" altLang="zh-CN" sz="2400" dirty="0" smtClean="0"/>
              <a:t>XW=</a:t>
            </a:r>
            <a:r>
              <a:rPr lang="en-US" altLang="zh-CN" sz="2400" dirty="0" err="1" smtClean="0"/>
              <a:t>X</a:t>
            </a:r>
            <a:r>
              <a:rPr lang="en-US" altLang="zh-CN" sz="2400" baseline="30000" dirty="0" err="1" smtClean="0"/>
              <a:t>T</a:t>
            </a:r>
            <a:r>
              <a:rPr lang="en-US" altLang="zh-CN" sz="2400" dirty="0" err="1" smtClean="0"/>
              <a:t>b</a:t>
            </a:r>
            <a:r>
              <a:rPr lang="zh-CN" altLang="en-US" sz="2400" dirty="0" smtClean="0"/>
              <a:t>求解，这</a:t>
            </a:r>
          </a:p>
          <a:p>
            <a:pPr algn="just">
              <a:buFontTx/>
              <a:buNone/>
            </a:pPr>
            <a:r>
              <a:rPr lang="zh-CN" altLang="en-US" sz="2400" dirty="0" smtClean="0"/>
              <a:t>样最大好处是：因</a:t>
            </a:r>
            <a:r>
              <a:rPr lang="en-US" altLang="zh-CN" sz="2400" dirty="0" smtClean="0"/>
              <a:t>X</a:t>
            </a:r>
            <a:r>
              <a:rPr lang="en-US" altLang="zh-CN" sz="2400" baseline="30000" dirty="0" smtClean="0"/>
              <a:t>T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是方阵且通常是非奇异的，所以可</a:t>
            </a:r>
          </a:p>
          <a:p>
            <a:pPr algn="just">
              <a:buFontTx/>
              <a:buNone/>
            </a:pPr>
            <a:r>
              <a:rPr lang="zh-CN" altLang="en-US" sz="2400" dirty="0" smtClean="0"/>
              <a:t>以得到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的唯一解。    </a:t>
            </a:r>
            <a:r>
              <a:rPr lang="zh-CN" altLang="en-US" sz="2800" dirty="0" smtClean="0"/>
              <a:t>        </a:t>
            </a:r>
            <a:endParaRPr lang="zh-CN" altLang="en-US" dirty="0" smtClean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502138"/>
              </p:ext>
            </p:extLst>
          </p:nvPr>
        </p:nvGraphicFramePr>
        <p:xfrm>
          <a:off x="323528" y="1143000"/>
          <a:ext cx="5668962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Equation" r:id="rId3" imgW="2819160" imgH="431640" progId="Equation.3">
                  <p:embed/>
                </p:oleObj>
              </mc:Choice>
              <mc:Fallback>
                <p:oleObj name="Equation" r:id="rId3" imgW="2819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143000"/>
                        <a:ext cx="5668962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90928" y="12954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b="0">
                <a:solidFill>
                  <a:srgbClr val="FF0000"/>
                </a:solidFill>
                <a:latin typeface="Arial" pitchFamily="34" charset="0"/>
              </a:rPr>
              <a:t>MSE</a:t>
            </a:r>
            <a:r>
              <a:rPr lang="zh-CN" altLang="en-US" b="0">
                <a:solidFill>
                  <a:srgbClr val="FF0000"/>
                </a:solidFill>
                <a:latin typeface="Arial" pitchFamily="34" charset="0"/>
              </a:rPr>
              <a:t>准则函数</a:t>
            </a:r>
            <a:r>
              <a:rPr lang="zh-CN" altLang="en-US" b="0">
                <a:latin typeface="Arial" pitchFamily="34" charset="0"/>
              </a:rPr>
              <a:t> </a:t>
            </a:r>
            <a:endParaRPr lang="zh-CN" altLang="en-US" b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764206"/>
              </p:ext>
            </p:extLst>
          </p:nvPr>
        </p:nvGraphicFramePr>
        <p:xfrm>
          <a:off x="1225228" y="3068638"/>
          <a:ext cx="586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Equation" r:id="rId5" imgW="3213000" imgH="431640" progId="Equation.3">
                  <p:embed/>
                </p:oleObj>
              </mc:Choice>
              <mc:Fallback>
                <p:oleObj name="Equation" r:id="rId5" imgW="3213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228" y="3068638"/>
                        <a:ext cx="5867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490A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8503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27088" y="333375"/>
            <a:ext cx="77724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en-US" altLang="zh-CN" sz="28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n-US" altLang="zh-CN" sz="28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选取合适的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，只要计算出</a:t>
            </a:r>
            <a:r>
              <a:rPr lang="en-US" altLang="zh-CN" sz="2400" dirty="0" smtClean="0"/>
              <a:t>X</a:t>
            </a:r>
            <a:r>
              <a:rPr lang="en-US" altLang="zh-CN" sz="2400" baseline="30000" dirty="0" smtClean="0"/>
              <a:t>+</a:t>
            </a:r>
            <a:r>
              <a:rPr lang="zh-CN" altLang="en-US" sz="2400" dirty="0" smtClean="0"/>
              <a:t>就可以得到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 smtClean="0"/>
              <a:t>若取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：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 smtClean="0"/>
              <a:t>          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 smtClean="0"/>
              <a:t>    此时，最小平方误差法同</a:t>
            </a:r>
            <a:r>
              <a:rPr lang="en-US" altLang="zh-CN" sz="2800" dirty="0" smtClean="0"/>
              <a:t>Fisher</a:t>
            </a:r>
            <a:r>
              <a:rPr lang="zh-CN" altLang="en-US" sz="2800" dirty="0" smtClean="0"/>
              <a:t>法是一致（见边肇祺书</a:t>
            </a:r>
            <a:r>
              <a:rPr lang="en-US" altLang="zh-CN" sz="2800" dirty="0" smtClean="0"/>
              <a:t>102</a:t>
            </a:r>
            <a:r>
              <a:rPr lang="zh-CN" altLang="en-US" sz="2800" dirty="0" smtClean="0"/>
              <a:t>页）。 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979488" y="714375"/>
          <a:ext cx="3479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Equation" r:id="rId3" imgW="1739880" imgH="317160" progId="Equation.3">
                  <p:embed/>
                </p:oleObj>
              </mc:Choice>
              <mc:Fallback>
                <p:oleObj name="Equation" r:id="rId3" imgW="17398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714375"/>
                        <a:ext cx="34798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979488" y="1476375"/>
          <a:ext cx="67437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Equation" r:id="rId5" imgW="3327120" imgH="317160" progId="Equation.3">
                  <p:embed/>
                </p:oleObj>
              </mc:Choice>
              <mc:Fallback>
                <p:oleObj name="Equation" r:id="rId5" imgW="33271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1476375"/>
                        <a:ext cx="67437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589088" y="2847975"/>
          <a:ext cx="17526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Equation" r:id="rId7" imgW="799920" imgH="1371600" progId="Equation.3">
                  <p:embed/>
                </p:oleObj>
              </mc:Choice>
              <mc:Fallback>
                <p:oleObj name="Equation" r:id="rId7" imgW="79992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2847975"/>
                        <a:ext cx="17526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789488" y="866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/>
              <a:t>（</a:t>
            </a:r>
            <a:r>
              <a:rPr lang="en-US" altLang="zh-CN" b="0">
                <a:latin typeface="Arial" pitchFamily="34" charset="0"/>
              </a:rPr>
              <a:t>MSE </a:t>
            </a:r>
            <a:r>
              <a:rPr lang="zh-CN" altLang="en-US" b="0"/>
              <a:t>解）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46488" y="3762375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/>
              <a:t>其中</a:t>
            </a:r>
            <a:r>
              <a:rPr lang="en-US" altLang="zh-CN" b="0">
                <a:latin typeface="Arial" pitchFamily="34" charset="0"/>
              </a:rPr>
              <a:t>N/N</a:t>
            </a:r>
            <a:r>
              <a:rPr lang="en-US" altLang="zh-CN" b="0" baseline="-30000">
                <a:latin typeface="Arial" pitchFamily="34" charset="0"/>
              </a:rPr>
              <a:t>1</a:t>
            </a:r>
            <a:r>
              <a:rPr lang="zh-CN" altLang="en-US" b="0"/>
              <a:t>有</a:t>
            </a:r>
            <a:r>
              <a:rPr lang="en-US" altLang="zh-CN" b="0">
                <a:latin typeface="Arial" pitchFamily="34" charset="0"/>
              </a:rPr>
              <a:t>N</a:t>
            </a:r>
            <a:r>
              <a:rPr lang="en-US" altLang="zh-CN" b="0" baseline="-30000">
                <a:latin typeface="Arial" pitchFamily="34" charset="0"/>
              </a:rPr>
              <a:t>1</a:t>
            </a:r>
            <a:r>
              <a:rPr lang="zh-CN" altLang="en-US" b="0"/>
              <a:t>个，</a:t>
            </a:r>
            <a:r>
              <a:rPr lang="en-US" altLang="zh-CN" b="0">
                <a:latin typeface="Arial" pitchFamily="34" charset="0"/>
              </a:rPr>
              <a:t>N/N</a:t>
            </a:r>
            <a:r>
              <a:rPr lang="en-US" altLang="zh-CN" b="0" baseline="-30000">
                <a:latin typeface="Arial" pitchFamily="34" charset="0"/>
              </a:rPr>
              <a:t>2</a:t>
            </a:r>
            <a:r>
              <a:rPr lang="zh-CN" altLang="en-US" b="0"/>
              <a:t>有</a:t>
            </a:r>
            <a:r>
              <a:rPr lang="en-US" altLang="zh-CN" b="0">
                <a:latin typeface="Arial" pitchFamily="34" charset="0"/>
              </a:rPr>
              <a:t>N</a:t>
            </a:r>
            <a:r>
              <a:rPr lang="en-US" altLang="zh-CN" b="0" baseline="-30000">
                <a:latin typeface="Arial" pitchFamily="34" charset="0"/>
              </a:rPr>
              <a:t>2</a:t>
            </a:r>
            <a:r>
              <a:rPr lang="zh-CN" altLang="en-US" b="0"/>
              <a:t>个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220913" y="4137025"/>
            <a:ext cx="93662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007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1138"/>
            <a:ext cx="5170488" cy="914400"/>
          </a:xfrm>
        </p:spPr>
        <p:txBody>
          <a:bodyPr/>
          <a:lstStyle/>
          <a:p>
            <a:pPr algn="l" eaLnBrk="1" hangingPunct="1"/>
            <a:r>
              <a:rPr lang="zh-CN" altLang="en-US" sz="3600" b="1" smtClean="0">
                <a:solidFill>
                  <a:srgbClr val="FF0000"/>
                </a:solidFill>
              </a:rPr>
              <a:t>四、</a:t>
            </a:r>
            <a:r>
              <a:rPr lang="en-US" altLang="zh-CN" sz="3600" b="1" smtClean="0">
                <a:solidFill>
                  <a:srgbClr val="FF0000"/>
                </a:solidFill>
              </a:rPr>
              <a:t>Fisher</a:t>
            </a:r>
            <a:r>
              <a:rPr lang="zh-CN" altLang="en-US" sz="3600" b="1" smtClean="0">
                <a:solidFill>
                  <a:srgbClr val="FF0000"/>
                </a:solidFill>
              </a:rPr>
              <a:t>分类准则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838200"/>
            <a:ext cx="8031162" cy="5614988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现在讨论通过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 映射投影来降低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 维数的方法。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 smtClean="0"/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空间</a:t>
            </a:r>
            <a:r>
              <a:rPr lang="zh-CN" altLang="en-US" sz="2000" baseline="-30000" dirty="0" smtClean="0"/>
              <a:t>            </a:t>
            </a:r>
            <a:r>
              <a:rPr lang="en-US" altLang="zh-CN" sz="2000" dirty="0" smtClean="0"/>
              <a:t>X=-W</a:t>
            </a:r>
            <a:r>
              <a:rPr lang="en-US" altLang="zh-CN" sz="2000" baseline="30000" dirty="0" smtClean="0"/>
              <a:t>T</a:t>
            </a:r>
            <a:r>
              <a:rPr lang="en-US" altLang="zh-CN" sz="2000" dirty="0" smtClean="0"/>
              <a:t>X-W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 &gt;0    X∈ω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            X=-W</a:t>
            </a:r>
            <a:r>
              <a:rPr lang="en-US" altLang="zh-CN" sz="2000" baseline="30000" dirty="0" smtClean="0"/>
              <a:t>T</a:t>
            </a:r>
            <a:r>
              <a:rPr lang="en-US" altLang="zh-CN" sz="2000" dirty="0" smtClean="0"/>
              <a:t>X-W</a:t>
            </a:r>
            <a:r>
              <a:rPr lang="en-US" altLang="zh-CN" sz="2000" baseline="-30000" dirty="0" smtClean="0"/>
              <a:t>0 </a:t>
            </a:r>
            <a:r>
              <a:rPr lang="en-US" altLang="zh-CN" sz="2000" dirty="0" smtClean="0"/>
              <a:t>&lt;0     X∈ω</a:t>
            </a:r>
            <a:r>
              <a:rPr lang="en-US" altLang="zh-CN" sz="2000" baseline="-30000" dirty="0" smtClean="0"/>
              <a:t>2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映射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空间  </a:t>
            </a:r>
            <a:r>
              <a:rPr lang="en-US" altLang="zh-CN" sz="2000" dirty="0" smtClean="0"/>
              <a:t>Y=W</a:t>
            </a:r>
            <a:r>
              <a:rPr lang="en-US" altLang="zh-CN" sz="2000" baseline="30000" dirty="0" smtClean="0"/>
              <a:t>T</a:t>
            </a:r>
            <a:r>
              <a:rPr lang="en-US" altLang="zh-CN" sz="2000" dirty="0" smtClean="0"/>
              <a:t>X-W</a:t>
            </a:r>
            <a:r>
              <a:rPr lang="en-US" altLang="zh-CN" sz="2000" baseline="-30000" dirty="0" smtClean="0"/>
              <a:t>0 </a:t>
            </a:r>
            <a:r>
              <a:rPr lang="en-US" altLang="zh-CN" sz="2000" dirty="0" smtClean="0"/>
              <a:t>&gt;0    X∈ ω</a:t>
            </a:r>
            <a:r>
              <a:rPr lang="en-US" altLang="zh-CN" sz="2000" baseline="-25000" dirty="0" smtClean="0"/>
              <a:t>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aseline="-25000" dirty="0" smtClean="0"/>
              <a:t>                           </a:t>
            </a:r>
            <a:r>
              <a:rPr lang="en-US" altLang="zh-CN" sz="2000" dirty="0" smtClean="0"/>
              <a:t>   Y=W</a:t>
            </a:r>
            <a:r>
              <a:rPr lang="en-US" altLang="zh-CN" sz="2000" baseline="30000" dirty="0" smtClean="0"/>
              <a:t>T</a:t>
            </a:r>
            <a:r>
              <a:rPr lang="en-US" altLang="zh-CN" sz="2000" dirty="0" smtClean="0"/>
              <a:t>X-W</a:t>
            </a:r>
            <a:r>
              <a:rPr lang="en-US" altLang="zh-CN" sz="2000" baseline="-30000" dirty="0" smtClean="0"/>
              <a:t>0 </a:t>
            </a:r>
            <a:r>
              <a:rPr lang="en-US" altLang="zh-CN" sz="2000" dirty="0" smtClean="0"/>
              <a:t>&lt;0     X∈ω</a:t>
            </a:r>
            <a:r>
              <a:rPr lang="en-US" altLang="zh-CN" sz="2000" baseline="-30000" dirty="0" smtClean="0"/>
              <a:t>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把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空间各点投影到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空间得一直线上，维数由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维降为一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维。若适当选择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的方向，可以使二类分开。下面我们从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数学上寻找最好的投影方向，即寻找最好的变换向量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的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问题</a:t>
            </a:r>
            <a:r>
              <a:rPr lang="en-US" altLang="zh-CN" sz="2400" dirty="0" smtClean="0"/>
              <a:t>——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Fisher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法解决的基本问题</a:t>
            </a:r>
            <a:r>
              <a:rPr lang="zh-CN" altLang="en-US" sz="2400" dirty="0" smtClean="0"/>
              <a:t>。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2411760" y="692150"/>
            <a:ext cx="6078537" cy="3328988"/>
            <a:chOff x="1931" y="506"/>
            <a:chExt cx="3829" cy="2097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931" y="2160"/>
              <a:ext cx="3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2987" y="672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2987" y="1632"/>
              <a:ext cx="220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 flipV="1">
              <a:off x="2507" y="720"/>
              <a:ext cx="48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 rot="-1006674">
              <a:off x="3275" y="816"/>
              <a:ext cx="1200" cy="38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 rot="-529243">
              <a:off x="3179" y="1536"/>
              <a:ext cx="720" cy="33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899" y="163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179" y="17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75" y="1152"/>
              <a:ext cx="38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427" y="816"/>
              <a:ext cx="384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5281" y="137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/>
                <a:t>w(y)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267" y="768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b="0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219" y="6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/>
                <a:t>w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2459" y="1309"/>
              <a:ext cx="2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/>
                <a:t>y</a:t>
              </a:r>
              <a:r>
                <a:rPr lang="en-US" altLang="zh-CN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545" y="1802"/>
              <a:ext cx="2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/>
                <a:t>y</a:t>
              </a:r>
              <a:r>
                <a:rPr lang="en-US" altLang="zh-CN" b="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025" y="506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0"/>
                <a:t>x</a:t>
              </a:r>
              <a:r>
                <a:rPr lang="en-US" altLang="zh-CN" b="0" baseline="-30000">
                  <a:latin typeface="Arial" pitchFamily="34" charset="0"/>
                </a:rPr>
                <a:t>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4790" y="2108"/>
              <a:ext cx="346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zh-CN" b="0"/>
                <a:t>x</a:t>
              </a:r>
              <a:r>
                <a:rPr lang="en-US" altLang="zh-CN" b="0" baseline="-30000">
                  <a:latin typeface="Arial" pitchFamily="34" charset="0"/>
                </a:rPr>
                <a:t>1</a:t>
              </a:r>
              <a:endParaRPr lang="en-US" altLang="zh-CN" b="0">
                <a:latin typeface="Arial" pitchFamily="34" charset="0"/>
              </a:endParaRPr>
            </a:p>
            <a:p>
              <a:pPr eaLnBrk="1" hangingPunct="1"/>
              <a:endParaRPr lang="en-US" altLang="zh-CN" b="0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3659" y="86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/>
                <a:t>ω</a:t>
              </a:r>
              <a:r>
                <a:rPr lang="en-US" altLang="zh-CN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419" y="148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/>
                <a:t>ω</a:t>
              </a:r>
              <a:r>
                <a:rPr lang="en-US" altLang="zh-CN" b="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2976" y="1872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2832" y="153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2784" y="1200"/>
              <a:ext cx="115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2688" y="864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29011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297579"/>
              </p:ext>
            </p:extLst>
          </p:nvPr>
        </p:nvGraphicFramePr>
        <p:xfrm>
          <a:off x="386458" y="1295400"/>
          <a:ext cx="78676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4" name="Equation" r:id="rId3" imgW="3593880" imgH="469800" progId="Equation.DSMT4">
                  <p:embed/>
                </p:oleObj>
              </mc:Choice>
              <mc:Fallback>
                <p:oleObj name="Equation" r:id="rId3" imgW="3593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458" y="1295400"/>
                        <a:ext cx="78676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97580"/>
              </p:ext>
            </p:extLst>
          </p:nvPr>
        </p:nvGraphicFramePr>
        <p:xfrm>
          <a:off x="365820" y="511175"/>
          <a:ext cx="45450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5" name="Equation" r:id="rId5" imgW="1854000" imgH="444240" progId="Equation.DSMT4">
                  <p:embed/>
                </p:oleObj>
              </mc:Choice>
              <mc:Fallback>
                <p:oleObj name="Equation" r:id="rId5" imgW="1854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820" y="511175"/>
                        <a:ext cx="4545013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703927"/>
              </p:ext>
            </p:extLst>
          </p:nvPr>
        </p:nvGraphicFramePr>
        <p:xfrm>
          <a:off x="373758" y="2278063"/>
          <a:ext cx="16287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6" name="Equation" r:id="rId7" imgW="863280" imgH="228600" progId="Equation.3">
                  <p:embed/>
                </p:oleObj>
              </mc:Choice>
              <mc:Fallback>
                <p:oleObj name="Equation" r:id="rId7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58" y="2278063"/>
                        <a:ext cx="16287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199387"/>
              </p:ext>
            </p:extLst>
          </p:nvPr>
        </p:nvGraphicFramePr>
        <p:xfrm>
          <a:off x="2354958" y="2278063"/>
          <a:ext cx="15970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7" name="Equation" r:id="rId9" imgW="774360" imgH="228600" progId="Equation.3">
                  <p:embed/>
                </p:oleObj>
              </mc:Choice>
              <mc:Fallback>
                <p:oleObj name="Equation" r:id="rId9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958" y="2278063"/>
                        <a:ext cx="15970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740856"/>
              </p:ext>
            </p:extLst>
          </p:nvPr>
        </p:nvGraphicFramePr>
        <p:xfrm>
          <a:off x="959545" y="3455988"/>
          <a:ext cx="58229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8" name="Equation" r:id="rId11" imgW="2946240" imgH="241200" progId="Equation.3">
                  <p:embed/>
                </p:oleObj>
              </mc:Choice>
              <mc:Fallback>
                <p:oleObj name="Equation" r:id="rId11" imgW="2946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545" y="3455988"/>
                        <a:ext cx="5822950" cy="477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742233"/>
              </p:ext>
            </p:extLst>
          </p:nvPr>
        </p:nvGraphicFramePr>
        <p:xfrm>
          <a:off x="819845" y="4365625"/>
          <a:ext cx="675481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9" name="Equation" r:id="rId13" imgW="3403440" imgH="457200" progId="Equation.DSMT4">
                  <p:embed/>
                </p:oleObj>
              </mc:Choice>
              <mc:Fallback>
                <p:oleObj name="Equation" r:id="rId13" imgW="34034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845" y="4365625"/>
                        <a:ext cx="6754813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734683"/>
              </p:ext>
            </p:extLst>
          </p:nvPr>
        </p:nvGraphicFramePr>
        <p:xfrm>
          <a:off x="805558" y="5821363"/>
          <a:ext cx="21939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0" name="Equation" r:id="rId15" imgW="901440" imgH="279360" progId="Equation.3">
                  <p:embed/>
                </p:oleObj>
              </mc:Choice>
              <mc:Fallback>
                <p:oleObj name="Equation" r:id="rId15" imgW="9014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558" y="5821363"/>
                        <a:ext cx="21939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255657"/>
              </p:ext>
            </p:extLst>
          </p:nvPr>
        </p:nvGraphicFramePr>
        <p:xfrm>
          <a:off x="4139308" y="5821363"/>
          <a:ext cx="21399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1" name="Equation" r:id="rId17" imgW="914400" imgH="279360" progId="Equation.3">
                  <p:embed/>
                </p:oleObj>
              </mc:Choice>
              <mc:Fallback>
                <p:oleObj name="Equation" r:id="rId17" imgW="914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308" y="5821363"/>
                        <a:ext cx="21399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380983" y="533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/>
              <a:t>i=1,2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358758" y="20351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/>
              <a:t>i=1,2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3451"/>
              </p:ext>
            </p:extLst>
          </p:nvPr>
        </p:nvGraphicFramePr>
        <p:xfrm>
          <a:off x="251520" y="5013325"/>
          <a:ext cx="36512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2" name="Equation" r:id="rId19" imgW="1942920" imgH="419040" progId="Equation.DSMT4">
                  <p:embed/>
                </p:oleObj>
              </mc:Choice>
              <mc:Fallback>
                <p:oleObj name="Equation" r:id="rId19" imgW="1942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013325"/>
                        <a:ext cx="36512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715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3462338" cy="685800"/>
          </a:xfrm>
        </p:spPr>
        <p:txBody>
          <a:bodyPr/>
          <a:lstStyle/>
          <a:p>
            <a:pPr algn="l" eaLnBrk="1" hangingPunct="1">
              <a:buClr>
                <a:srgbClr val="66FF33"/>
              </a:buCl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1"/>
                </a:solidFill>
              </a:rPr>
              <a:t>2. n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维情况：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076325"/>
            <a:ext cx="8153400" cy="523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600" smtClean="0"/>
              <a:t>现抽取</a:t>
            </a:r>
            <a:r>
              <a:rPr lang="en-US" altLang="zh-CN" sz="2600" smtClean="0"/>
              <a:t>n</a:t>
            </a:r>
            <a:r>
              <a:rPr lang="zh-CN" altLang="en-US" sz="2600" smtClean="0"/>
              <a:t>个特征为：</a:t>
            </a:r>
          </a:p>
          <a:p>
            <a:pPr>
              <a:buClr>
                <a:srgbClr val="66FF33"/>
              </a:buClr>
              <a:buFont typeface="Wingdings" pitchFamily="2" charset="2"/>
              <a:buChar char="v"/>
            </a:pPr>
            <a:endParaRPr lang="zh-CN" altLang="en-US" sz="2400" smtClean="0"/>
          </a:p>
          <a:p>
            <a:pPr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600" smtClean="0"/>
              <a:t>判别函数：</a:t>
            </a:r>
          </a:p>
          <a:p>
            <a:endParaRPr lang="zh-CN" altLang="en-US" sz="2600" smtClean="0"/>
          </a:p>
          <a:p>
            <a:pPr>
              <a:buFontTx/>
              <a:buNone/>
            </a:pPr>
            <a:r>
              <a:rPr lang="zh-CN" altLang="en-US" smtClean="0"/>
              <a:t>          </a:t>
            </a:r>
          </a:p>
          <a:p>
            <a:pPr>
              <a:buClr>
                <a:srgbClr val="66FF33"/>
              </a:buClr>
              <a:buFont typeface="Wingdings" pitchFamily="2" charset="2"/>
              <a:buChar char="v"/>
            </a:pPr>
            <a:endParaRPr lang="zh-CN" altLang="en-US" sz="2400" smtClean="0"/>
          </a:p>
          <a:p>
            <a:pPr>
              <a:buClr>
                <a:srgbClr val="66FF33"/>
              </a:buClr>
              <a:buFont typeface="Wingdings" pitchFamily="2" charset="2"/>
              <a:buChar char="v"/>
            </a:pPr>
            <a:endParaRPr lang="zh-CN" altLang="en-US" sz="2400" smtClean="0"/>
          </a:p>
          <a:p>
            <a:pPr>
              <a:buClr>
                <a:srgbClr val="66FF33"/>
              </a:buClr>
              <a:buFont typeface="Wingdings" pitchFamily="2" charset="2"/>
              <a:buNone/>
            </a:pPr>
            <a:r>
              <a:rPr lang="zh-CN" altLang="en-US" sz="2600" smtClean="0"/>
              <a:t>另外一种表示方法：</a:t>
            </a:r>
          </a:p>
          <a:p>
            <a:pPr>
              <a:buClr>
                <a:srgbClr val="66FF33"/>
              </a:buClr>
              <a:buFont typeface="Wingdings" pitchFamily="2" charset="2"/>
              <a:buChar char="v"/>
            </a:pPr>
            <a:endParaRPr lang="zh-CN" altLang="en-US" sz="2600" smtClean="0"/>
          </a:p>
          <a:p>
            <a:pPr>
              <a:buClr>
                <a:srgbClr val="66FF33"/>
              </a:buClr>
              <a:buFont typeface="Wingdings" pitchFamily="2" charset="2"/>
              <a:buChar char="v"/>
            </a:pPr>
            <a:endParaRPr lang="zh-CN" altLang="en-US" sz="2400" smtClean="0"/>
          </a:p>
          <a:p>
            <a:pPr>
              <a:buClr>
                <a:srgbClr val="66FF33"/>
              </a:buClr>
              <a:buFont typeface="Wingdings" pitchFamily="2" charset="2"/>
              <a:buChar char="v"/>
            </a:pPr>
            <a:endParaRPr lang="en-US" altLang="zh-CN" sz="2400" smtClean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379663" y="1457325"/>
          <a:ext cx="37750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3" imgW="1282680" imgH="241200" progId="Equation.3">
                  <p:embed/>
                </p:oleObj>
              </mc:Choice>
              <mc:Fallback>
                <p:oleObj name="Equation" r:id="rId3" imgW="1282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1457325"/>
                        <a:ext cx="37750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339975" y="1990725"/>
          <a:ext cx="48434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5" imgW="2311200" imgH="228600" progId="Equation.3">
                  <p:embed/>
                </p:oleObj>
              </mc:Choice>
              <mc:Fallback>
                <p:oleObj name="Equation" r:id="rId5" imgW="23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990725"/>
                        <a:ext cx="48434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3001963" y="2676525"/>
          <a:ext cx="2819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7" imgW="825480" imgH="228600" progId="Equation.3">
                  <p:embed/>
                </p:oleObj>
              </mc:Choice>
              <mc:Fallback>
                <p:oleObj name="Equation" r:id="rId7" imgW="825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2676525"/>
                        <a:ext cx="2819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801813" y="4883150"/>
          <a:ext cx="5689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9" imgW="2539800" imgH="482400" progId="Equation.DSMT4">
                  <p:embed/>
                </p:oleObj>
              </mc:Choice>
              <mc:Fallback>
                <p:oleObj name="Equation" r:id="rId9" imgW="2539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4883150"/>
                        <a:ext cx="5689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458824"/>
              </p:ext>
            </p:extLst>
          </p:nvPr>
        </p:nvGraphicFramePr>
        <p:xfrm>
          <a:off x="3605212" y="4437112"/>
          <a:ext cx="20097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11" imgW="812520" imgH="228600" progId="Equation.3">
                  <p:embed/>
                </p:oleObj>
              </mc:Choice>
              <mc:Fallback>
                <p:oleObj name="Equation" r:id="rId11" imgW="812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2" y="4437112"/>
                        <a:ext cx="20097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2570163" y="3209925"/>
          <a:ext cx="43354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13" imgW="1955520" imgH="482400" progId="Equation.3">
                  <p:embed/>
                </p:oleObj>
              </mc:Choice>
              <mc:Fallback>
                <p:oleObj name="Equation" r:id="rId13" imgW="1955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3209925"/>
                        <a:ext cx="433546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57315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982663" y="519113"/>
          <a:ext cx="30210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4" name="Equation" r:id="rId3" imgW="1650960" imgH="457200" progId="Equation.DSMT4">
                  <p:embed/>
                </p:oleObj>
              </mc:Choice>
              <mc:Fallback>
                <p:oleObj name="Equation" r:id="rId3" imgW="16509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519113"/>
                        <a:ext cx="30210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015779"/>
              </p:ext>
            </p:extLst>
          </p:nvPr>
        </p:nvGraphicFramePr>
        <p:xfrm>
          <a:off x="938213" y="2393503"/>
          <a:ext cx="57912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Equation" r:id="rId5" imgW="2743200" imgH="558720" progId="Equation.DSMT4">
                  <p:embed/>
                </p:oleObj>
              </mc:Choice>
              <mc:Fallback>
                <p:oleObj name="Equation" r:id="rId5" imgW="27432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2393503"/>
                        <a:ext cx="5791200" cy="11795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311417"/>
              </p:ext>
            </p:extLst>
          </p:nvPr>
        </p:nvGraphicFramePr>
        <p:xfrm>
          <a:off x="1014413" y="3511029"/>
          <a:ext cx="68214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Equation" r:id="rId7" imgW="3276360" imgH="355320" progId="Equation.DSMT4">
                  <p:embed/>
                </p:oleObj>
              </mc:Choice>
              <mc:Fallback>
                <p:oleObj name="Equation" r:id="rId7" imgW="327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3511029"/>
                        <a:ext cx="682148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447171"/>
              </p:ext>
            </p:extLst>
          </p:nvPr>
        </p:nvGraphicFramePr>
        <p:xfrm>
          <a:off x="971550" y="4290293"/>
          <a:ext cx="42322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Equation" r:id="rId9" imgW="1815840" imgH="279360" progId="Equation.DSMT4">
                  <p:embed/>
                </p:oleObj>
              </mc:Choice>
              <mc:Fallback>
                <p:oleObj name="Equation" r:id="rId9" imgW="1815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90293"/>
                        <a:ext cx="42322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969777"/>
              </p:ext>
            </p:extLst>
          </p:nvPr>
        </p:nvGraphicFramePr>
        <p:xfrm>
          <a:off x="882650" y="5127848"/>
          <a:ext cx="7467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8" name="Equation" r:id="rId11" imgW="3352680" imgH="228600" progId="Equation.3">
                  <p:embed/>
                </p:oleObj>
              </mc:Choice>
              <mc:Fallback>
                <p:oleObj name="Equation" r:id="rId11" imgW="3352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5127848"/>
                        <a:ext cx="7467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560135"/>
              </p:ext>
            </p:extLst>
          </p:nvPr>
        </p:nvGraphicFramePr>
        <p:xfrm>
          <a:off x="946287" y="1316321"/>
          <a:ext cx="7514145" cy="991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name="Equation" r:id="rId13" imgW="3466800" imgH="457200" progId="Equation.3">
                  <p:embed/>
                </p:oleObj>
              </mc:Choice>
              <mc:Fallback>
                <p:oleObj name="Equation" r:id="rId13" imgW="3466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287" y="1316321"/>
                        <a:ext cx="7514145" cy="99180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148263" y="442205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/>
              <a:t>类间散布矩阵</a:t>
            </a: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276526"/>
              </p:ext>
            </p:extLst>
          </p:nvPr>
        </p:nvGraphicFramePr>
        <p:xfrm>
          <a:off x="900113" y="5740424"/>
          <a:ext cx="24526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0" name="Equation" r:id="rId15" imgW="1066680" imgH="215640" progId="Equation.DSMT4">
                  <p:embed/>
                </p:oleObj>
              </mc:Choice>
              <mc:Fallback>
                <p:oleObj name="Equation" r:id="rId15" imgW="1066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740424"/>
                        <a:ext cx="245268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4154488" y="517525"/>
          <a:ext cx="31400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name="Equation" r:id="rId17" imgW="1714320" imgH="457200" progId="Equation.DSMT4">
                  <p:embed/>
                </p:oleObj>
              </mc:Choice>
              <mc:Fallback>
                <p:oleObj name="Equation" r:id="rId17" imgW="1714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517525"/>
                        <a:ext cx="314007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1581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11188" y="457200"/>
            <a:ext cx="7993062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altLang="zh-CN" sz="2800" smtClean="0"/>
          </a:p>
          <a:p>
            <a:pPr>
              <a:buFontTx/>
              <a:buNone/>
            </a:pPr>
            <a:endParaRPr lang="en-US" altLang="zh-CN" sz="2800" smtClean="0"/>
          </a:p>
          <a:p>
            <a:pPr>
              <a:buFontTx/>
              <a:buNone/>
            </a:pPr>
            <a:endParaRPr lang="en-US" altLang="zh-CN" sz="2800" smtClean="0"/>
          </a:p>
          <a:p>
            <a:pPr>
              <a:buFontTx/>
              <a:buNone/>
            </a:pPr>
            <a:endParaRPr lang="en-US" altLang="zh-CN" sz="2800" smtClean="0"/>
          </a:p>
          <a:p>
            <a:pPr>
              <a:buFontTx/>
              <a:buNone/>
            </a:pPr>
            <a:endParaRPr lang="en-US" altLang="zh-CN" sz="2800" smtClean="0"/>
          </a:p>
          <a:p>
            <a:pPr>
              <a:buFontTx/>
              <a:buNone/>
            </a:pPr>
            <a:endParaRPr lang="en-US" altLang="zh-CN" sz="2800" smtClean="0"/>
          </a:p>
          <a:p>
            <a:pPr>
              <a:buFontTx/>
              <a:buNone/>
            </a:pPr>
            <a:r>
              <a:rPr lang="zh-CN" altLang="en-US" sz="2800" smtClean="0"/>
              <a:t>上式称为广义</a:t>
            </a:r>
            <a:r>
              <a:rPr lang="en-US" altLang="zh-CN" sz="2800" smtClean="0"/>
              <a:t>Rayleigh</a:t>
            </a:r>
            <a:r>
              <a:rPr lang="zh-CN" altLang="en-US" sz="2800" smtClean="0"/>
              <a:t>商，其极值可用</a:t>
            </a:r>
            <a:r>
              <a:rPr lang="en-US" altLang="zh-CN" sz="2800" smtClean="0"/>
              <a:t>Lagrange</a:t>
            </a:r>
            <a:r>
              <a:rPr lang="zh-CN" altLang="en-US" sz="2800" smtClean="0"/>
              <a:t>乘</a:t>
            </a:r>
          </a:p>
          <a:p>
            <a:pPr>
              <a:buFontTx/>
              <a:buNone/>
            </a:pPr>
            <a:r>
              <a:rPr lang="zh-CN" altLang="en-US" sz="2800" smtClean="0"/>
              <a:t>子法求解（具体求解过程，参见边肇祺书</a:t>
            </a:r>
            <a:r>
              <a:rPr lang="en-US" altLang="zh-CN" sz="2800" smtClean="0"/>
              <a:t>89</a:t>
            </a:r>
            <a:r>
              <a:rPr lang="zh-CN" altLang="en-US" sz="2800" smtClean="0"/>
              <a:t>页）。</a:t>
            </a:r>
          </a:p>
          <a:p>
            <a:pPr>
              <a:buFontTx/>
              <a:buNone/>
            </a:pPr>
            <a:r>
              <a:rPr lang="zh-CN" altLang="en-US" sz="2800" smtClean="0"/>
              <a:t>其极值解是</a:t>
            </a:r>
            <a:r>
              <a:rPr lang="en-US" altLang="zh-CN" sz="2800" smtClean="0">
                <a:latin typeface="宋体" pitchFamily="2" charset="-122"/>
              </a:rPr>
              <a:t>n</a:t>
            </a:r>
            <a:r>
              <a:rPr lang="zh-CN" altLang="en-US" sz="2800" smtClean="0">
                <a:latin typeface="宋体" pitchFamily="2" charset="-122"/>
              </a:rPr>
              <a:t>维</a:t>
            </a:r>
            <a:r>
              <a:rPr lang="en-US" altLang="zh-CN" sz="2800" smtClean="0">
                <a:latin typeface="宋体" pitchFamily="2" charset="-122"/>
              </a:rPr>
              <a:t>x</a:t>
            </a:r>
            <a:r>
              <a:rPr lang="zh-CN" altLang="en-US" sz="2800" smtClean="0">
                <a:latin typeface="宋体" pitchFamily="2" charset="-122"/>
              </a:rPr>
              <a:t>空间向一维</a:t>
            </a:r>
            <a:r>
              <a:rPr lang="en-US" altLang="zh-CN" sz="2800" smtClean="0">
                <a:latin typeface="宋体" pitchFamily="2" charset="-122"/>
              </a:rPr>
              <a:t>y</a:t>
            </a:r>
            <a:r>
              <a:rPr lang="zh-CN" altLang="en-US" sz="2800" smtClean="0">
                <a:latin typeface="宋体" pitchFamily="2" charset="-122"/>
              </a:rPr>
              <a:t>空间</a:t>
            </a:r>
            <a:r>
              <a:rPr lang="zh-CN" altLang="en-US" sz="2800" smtClean="0"/>
              <a:t>的最好投影方</a:t>
            </a:r>
          </a:p>
          <a:p>
            <a:pPr>
              <a:buFontTx/>
              <a:buNone/>
            </a:pPr>
            <a:r>
              <a:rPr lang="zh-CN" altLang="en-US" sz="2800" smtClean="0"/>
              <a:t>向，它实际是多维空间向一维空间的一种映射。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684213" y="2636838"/>
          <a:ext cx="59245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Equation" r:id="rId3" imgW="2197080" imgH="253800" progId="Equation.DSMT4">
                  <p:embed/>
                </p:oleObj>
              </mc:Choice>
              <mc:Fallback>
                <p:oleObj name="Equation" r:id="rId3" imgW="2197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36838"/>
                        <a:ext cx="59245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03263" y="677863"/>
          <a:ext cx="415607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Equation" r:id="rId5" imgW="1384200" imgH="431640" progId="Equation.3">
                  <p:embed/>
                </p:oleObj>
              </mc:Choice>
              <mc:Fallback>
                <p:oleObj name="Equation" r:id="rId5" imgW="1384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677863"/>
                        <a:ext cx="4156075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1188" y="1819275"/>
            <a:ext cx="698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2800" b="0">
                <a:latin typeface="Arial" pitchFamily="34" charset="0"/>
              </a:rPr>
              <a:t>其中</a:t>
            </a:r>
            <a:r>
              <a:rPr lang="en-US" altLang="zh-CN" sz="2800" b="0">
                <a:latin typeface="Arial" pitchFamily="34" charset="0"/>
              </a:rPr>
              <a:t>S</a:t>
            </a:r>
            <a:r>
              <a:rPr lang="en-US" altLang="zh-CN" sz="2800" b="0" baseline="-25000">
                <a:latin typeface="Arial" pitchFamily="34" charset="0"/>
              </a:rPr>
              <a:t>w</a:t>
            </a:r>
            <a:r>
              <a:rPr lang="zh-CN" altLang="en-US" sz="2800" b="0">
                <a:latin typeface="Arial" pitchFamily="34" charset="0"/>
              </a:rPr>
              <a:t>为类内散布矩阵</a:t>
            </a:r>
            <a:r>
              <a:rPr lang="en-US" altLang="zh-CN" sz="2800" b="0">
                <a:latin typeface="Arial" pitchFamily="34" charset="0"/>
              </a:rPr>
              <a:t>, S</a:t>
            </a:r>
            <a:r>
              <a:rPr lang="en-US" altLang="zh-CN" sz="2800" b="0" baseline="-25000">
                <a:latin typeface="Arial" pitchFamily="34" charset="0"/>
              </a:rPr>
              <a:t>b</a:t>
            </a:r>
            <a:r>
              <a:rPr lang="zh-CN" altLang="en-US" sz="2800" b="0">
                <a:latin typeface="Arial" pitchFamily="34" charset="0"/>
              </a:rPr>
              <a:t>为类间散布矩阵</a:t>
            </a:r>
            <a:endParaRPr lang="zh-CN" altLang="en-US" sz="2800" b="0"/>
          </a:p>
        </p:txBody>
      </p:sp>
    </p:spTree>
    <p:extLst>
      <p:ext uri="{BB962C8B-B14F-4D97-AF65-F5344CB8AC3E}">
        <p14:creationId xmlns:p14="http://schemas.microsoft.com/office/powerpoint/2010/main" val="36924354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4213" y="630238"/>
            <a:ext cx="7772400" cy="51038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zh-CN" altLang="en-US" sz="2400" smtClean="0"/>
              <a:t>现在我们已把一个</a:t>
            </a:r>
            <a:r>
              <a:rPr lang="en-US" altLang="zh-CN" sz="2400" smtClean="0"/>
              <a:t>n</a:t>
            </a:r>
            <a:r>
              <a:rPr lang="zh-CN" altLang="en-US" sz="2400" smtClean="0"/>
              <a:t>维的问题转化为一维的问题。在该一</a:t>
            </a:r>
          </a:p>
          <a:p>
            <a:pPr algn="just">
              <a:buFontTx/>
              <a:buNone/>
            </a:pPr>
            <a:r>
              <a:rPr lang="zh-CN" altLang="en-US" sz="2400" smtClean="0"/>
              <a:t>维空间设计 </a:t>
            </a:r>
            <a:r>
              <a:rPr lang="en-US" altLang="zh-CN" sz="2400" smtClean="0"/>
              <a:t>Fisher</a:t>
            </a:r>
            <a:r>
              <a:rPr lang="zh-CN" altLang="en-US" sz="2400" smtClean="0"/>
              <a:t>分类器</a:t>
            </a:r>
            <a:r>
              <a:rPr lang="en-US" altLang="zh-CN" sz="2400" smtClean="0"/>
              <a:t>:</a:t>
            </a:r>
          </a:p>
          <a:p>
            <a:pPr algn="just">
              <a:buFontTx/>
              <a:buNone/>
            </a:pPr>
            <a:endParaRPr lang="en-US" altLang="zh-CN" sz="2400" smtClean="0"/>
          </a:p>
          <a:p>
            <a:pPr algn="just">
              <a:buFontTx/>
              <a:buNone/>
            </a:pPr>
            <a:endParaRPr lang="en-US" altLang="zh-CN" sz="2400" smtClean="0"/>
          </a:p>
          <a:p>
            <a:pPr algn="just">
              <a:buFontTx/>
              <a:buNone/>
            </a:pPr>
            <a:endParaRPr lang="en-US" altLang="zh-CN" sz="2400" smtClean="0"/>
          </a:p>
          <a:p>
            <a:pPr algn="just">
              <a:buFontTx/>
              <a:buNone/>
            </a:pPr>
            <a:r>
              <a:rPr lang="zh-CN" altLang="en-US" sz="2400" smtClean="0"/>
              <a:t>因此，此时只要确定一个合适的阈值</a:t>
            </a:r>
            <a:r>
              <a:rPr lang="en-US" altLang="zh-CN" sz="2400" smtClean="0"/>
              <a:t>W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，将投影点</a:t>
            </a:r>
            <a:r>
              <a:rPr lang="en-US" altLang="zh-CN" sz="2400" smtClean="0"/>
              <a:t>y</a:t>
            </a:r>
            <a:r>
              <a:rPr lang="zh-CN" altLang="en-US" sz="2400" smtClean="0"/>
              <a:t>与</a:t>
            </a:r>
          </a:p>
          <a:p>
            <a:pPr algn="just">
              <a:buFontTx/>
              <a:buNone/>
            </a:pPr>
            <a:r>
              <a:rPr lang="en-US" altLang="zh-CN" sz="2400" smtClean="0"/>
              <a:t>W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比较即可进行分类决策。</a:t>
            </a:r>
          </a:p>
          <a:p>
            <a:pPr algn="just">
              <a:buFontTx/>
              <a:buNone/>
            </a:pPr>
            <a:endParaRPr lang="zh-CN" altLang="en-US" sz="2400" smtClean="0"/>
          </a:p>
          <a:p>
            <a:pPr algn="just">
              <a:buFontTx/>
              <a:buNone/>
            </a:pPr>
            <a:r>
              <a:rPr lang="en-US" altLang="zh-CN" sz="2400" b="1" smtClean="0"/>
              <a:t>W</a:t>
            </a:r>
            <a:r>
              <a:rPr lang="en-US" altLang="zh-CN" sz="2400" b="1" baseline="-30000" smtClean="0"/>
              <a:t>0</a:t>
            </a:r>
            <a:r>
              <a:rPr lang="zh-CN" altLang="en-US" sz="2400" b="1" smtClean="0"/>
              <a:t>的选择</a:t>
            </a:r>
            <a:r>
              <a:rPr lang="zh-CN" altLang="en-US" sz="2400" smtClean="0"/>
              <a:t>：</a:t>
            </a:r>
          </a:p>
          <a:p>
            <a:pPr algn="just">
              <a:buFontTx/>
              <a:buNone/>
            </a:pPr>
            <a:r>
              <a:rPr lang="zh-CN" altLang="en-US" sz="2800" smtClean="0">
                <a:cs typeface="Times New Roman" pitchFamily="18" charset="0"/>
              </a:rPr>
              <a:t>    </a:t>
            </a:r>
            <a:endParaRPr lang="zh-CN" altLang="en-US" sz="2800" smtClean="0"/>
          </a:p>
          <a:p>
            <a:pPr algn="just">
              <a:buFontTx/>
              <a:buNone/>
            </a:pPr>
            <a:r>
              <a:rPr lang="zh-CN" altLang="en-US" sz="2800" smtClean="0">
                <a:cs typeface="Times New Roman" pitchFamily="18" charset="0"/>
              </a:rPr>
              <a:t>     </a:t>
            </a:r>
            <a:endParaRPr lang="zh-CN" altLang="en-US" sz="2800" smtClean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681746"/>
              </p:ext>
            </p:extLst>
          </p:nvPr>
        </p:nvGraphicFramePr>
        <p:xfrm>
          <a:off x="2711450" y="1700213"/>
          <a:ext cx="388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Equation" r:id="rId3" imgW="1612800" imgH="457200" progId="Equation.3">
                  <p:embed/>
                </p:oleObj>
              </mc:Choice>
              <mc:Fallback>
                <p:oleObj name="Equation" r:id="rId3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700213"/>
                        <a:ext cx="3886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27243"/>
              </p:ext>
            </p:extLst>
          </p:nvPr>
        </p:nvGraphicFramePr>
        <p:xfrm>
          <a:off x="2435225" y="3990975"/>
          <a:ext cx="28575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Equation" r:id="rId5" imgW="965160" imgH="431640" progId="Equation.DSMT4">
                  <p:embed/>
                </p:oleObj>
              </mc:Choice>
              <mc:Fallback>
                <p:oleObj name="Equation" r:id="rId5" imgW="965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3990975"/>
                        <a:ext cx="28575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490A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87670"/>
              </p:ext>
            </p:extLst>
          </p:nvPr>
        </p:nvGraphicFramePr>
        <p:xfrm>
          <a:off x="2439988" y="5126038"/>
          <a:ext cx="58039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Equation" r:id="rId7" imgW="2539800" imgH="431640" progId="Equation.DSMT4">
                  <p:embed/>
                </p:oleObj>
              </mc:Choice>
              <mc:Fallback>
                <p:oleObj name="Equation" r:id="rId7" imgW="2539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5126038"/>
                        <a:ext cx="58039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490A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45951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7544" y="1263650"/>
            <a:ext cx="7772400" cy="447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endParaRPr lang="en-US" altLang="zh-CN" sz="2400" smtClean="0"/>
          </a:p>
          <a:p>
            <a:pPr algn="just">
              <a:buFontTx/>
              <a:buNone/>
            </a:pPr>
            <a:endParaRPr lang="en-US" altLang="zh-CN" sz="2400" smtClean="0"/>
          </a:p>
          <a:p>
            <a:pPr algn="just">
              <a:buFontTx/>
              <a:buNone/>
            </a:pPr>
            <a:endParaRPr lang="en-US" altLang="zh-CN" sz="2400" smtClean="0"/>
          </a:p>
          <a:p>
            <a:pPr algn="just">
              <a:buFontTx/>
              <a:buNone/>
            </a:pPr>
            <a:r>
              <a:rPr lang="en-US" altLang="zh-CN" sz="2400" smtClean="0"/>
              <a:t>y</a:t>
            </a:r>
            <a:r>
              <a:rPr lang="en-US" altLang="zh-CN" sz="2400" baseline="-30000" smtClean="0"/>
              <a:t>k</a:t>
            </a:r>
            <a:r>
              <a:rPr lang="en-US" altLang="zh-CN" sz="2400" baseline="-25000" smtClean="0"/>
              <a:t>i</a:t>
            </a:r>
            <a:r>
              <a:rPr lang="zh-CN" altLang="en-US" sz="2400" smtClean="0"/>
              <a:t>表示第</a:t>
            </a:r>
            <a:r>
              <a:rPr lang="en-US" altLang="zh-CN" sz="2400" smtClean="0"/>
              <a:t>i</a:t>
            </a:r>
            <a:r>
              <a:rPr lang="zh-CN" altLang="en-US" sz="2400" smtClean="0"/>
              <a:t>类中第</a:t>
            </a:r>
            <a:r>
              <a:rPr lang="en-US" altLang="zh-CN" sz="2400" smtClean="0"/>
              <a:t>k</a:t>
            </a:r>
            <a:r>
              <a:rPr lang="zh-CN" altLang="en-US" sz="2400" smtClean="0"/>
              <a:t>个样本的投影值</a:t>
            </a:r>
          </a:p>
          <a:p>
            <a:pPr algn="just">
              <a:buFontTx/>
              <a:buNone/>
            </a:pPr>
            <a:r>
              <a:rPr lang="en-US" altLang="zh-CN" sz="2400" smtClean="0"/>
              <a:t>N</a:t>
            </a:r>
            <a:r>
              <a:rPr lang="en-US" altLang="zh-CN" sz="2400" baseline="-30000" smtClean="0"/>
              <a:t>1</a:t>
            </a:r>
            <a:r>
              <a:rPr lang="zh-CN" altLang="en-US" sz="2400" smtClean="0"/>
              <a:t>为</a:t>
            </a:r>
            <a:r>
              <a:rPr lang="en-US" altLang="zh-CN" sz="2400" smtClean="0"/>
              <a:t>ω</a:t>
            </a:r>
            <a:r>
              <a:rPr lang="en-US" altLang="zh-CN" sz="2400" baseline="-30000" smtClean="0"/>
              <a:t>1</a:t>
            </a:r>
            <a:r>
              <a:rPr lang="zh-CN" altLang="en-US" sz="2400" smtClean="0"/>
              <a:t>样本数，</a:t>
            </a:r>
            <a:r>
              <a:rPr lang="en-US" altLang="zh-CN" sz="2400" smtClean="0"/>
              <a:t>N</a:t>
            </a:r>
            <a:r>
              <a:rPr lang="en-US" altLang="zh-CN" sz="2400" baseline="-30000" smtClean="0"/>
              <a:t>2</a:t>
            </a:r>
            <a:r>
              <a:rPr lang="zh-CN" altLang="en-US" sz="2400" smtClean="0"/>
              <a:t>为</a:t>
            </a:r>
            <a:r>
              <a:rPr lang="en-US" altLang="zh-CN" sz="2400" smtClean="0"/>
              <a:t>ω</a:t>
            </a:r>
            <a:r>
              <a:rPr lang="en-US" altLang="zh-CN" sz="2400" baseline="-30000" smtClean="0"/>
              <a:t>2</a:t>
            </a:r>
            <a:r>
              <a:rPr lang="zh-CN" altLang="en-US" sz="2400" smtClean="0"/>
              <a:t>样本数</a:t>
            </a:r>
            <a:r>
              <a:rPr lang="zh-CN" altLang="en-US" sz="2800" smtClean="0"/>
              <a:t> </a:t>
            </a:r>
          </a:p>
          <a:p>
            <a:pPr algn="just">
              <a:buFontTx/>
              <a:buNone/>
            </a:pPr>
            <a:r>
              <a:rPr lang="zh-CN" altLang="en-US" sz="2400" smtClean="0"/>
              <a:t>当</a:t>
            </a:r>
            <a:r>
              <a:rPr lang="en-US" altLang="zh-CN" sz="2400" smtClean="0"/>
              <a:t>W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选定后，对任一样本</a:t>
            </a:r>
            <a:r>
              <a:rPr lang="en-US" altLang="zh-CN" sz="2400" smtClean="0"/>
              <a:t>X</a:t>
            </a:r>
            <a:r>
              <a:rPr lang="zh-CN" altLang="en-US" sz="2400" smtClean="0"/>
              <a:t>，只要判断</a:t>
            </a:r>
            <a:r>
              <a:rPr lang="en-US" altLang="zh-CN" sz="2400" smtClean="0"/>
              <a:t>Y=W</a:t>
            </a:r>
            <a:r>
              <a:rPr lang="en-US" altLang="zh-CN" sz="2400" baseline="30000" smtClean="0"/>
              <a:t>T</a:t>
            </a:r>
            <a:r>
              <a:rPr lang="en-US" altLang="zh-CN" sz="2400" smtClean="0"/>
              <a:t>X&gt;W</a:t>
            </a:r>
            <a:r>
              <a:rPr lang="en-US" altLang="zh-CN" sz="2400" baseline="-25000" smtClean="0"/>
              <a:t>0</a:t>
            </a:r>
            <a:r>
              <a:rPr lang="en-US" altLang="zh-CN" sz="2400" smtClean="0"/>
              <a:t> </a:t>
            </a:r>
            <a:r>
              <a:rPr lang="zh-CN" altLang="en-US" sz="2400" smtClean="0"/>
              <a:t>则</a:t>
            </a:r>
          </a:p>
          <a:p>
            <a:pPr algn="just">
              <a:buFontTx/>
              <a:buNone/>
            </a:pPr>
            <a:r>
              <a:rPr lang="en-US" altLang="zh-CN" sz="2400" smtClean="0"/>
              <a:t>X∈ω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; Y=W</a:t>
            </a:r>
            <a:r>
              <a:rPr lang="en-US" altLang="zh-CN" sz="2400" baseline="30000" smtClean="0"/>
              <a:t>T</a:t>
            </a:r>
            <a:r>
              <a:rPr lang="en-US" altLang="zh-CN" sz="2400" smtClean="0"/>
              <a:t>X&lt;W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，则</a:t>
            </a:r>
            <a:r>
              <a:rPr lang="en-US" altLang="zh-CN" sz="2400" smtClean="0"/>
              <a:t>X∈ω</a:t>
            </a:r>
            <a:r>
              <a:rPr lang="en-US" altLang="zh-CN" sz="2400" baseline="-25000" smtClean="0"/>
              <a:t>2</a:t>
            </a:r>
            <a:r>
              <a:rPr lang="zh-CN" altLang="en-US" sz="2400" smtClean="0"/>
              <a:t>。</a:t>
            </a:r>
          </a:p>
          <a:p>
            <a:pPr algn="just">
              <a:buFontTx/>
              <a:buNone/>
            </a:pPr>
            <a:r>
              <a:rPr lang="zh-CN" altLang="en-US" sz="2400" smtClean="0"/>
              <a:t>于是，分类问题就解决了。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096188"/>
              </p:ext>
            </p:extLst>
          </p:nvPr>
        </p:nvGraphicFramePr>
        <p:xfrm>
          <a:off x="707256" y="611188"/>
          <a:ext cx="7680325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Equation" r:id="rId4" imgW="3187440" imgH="939600" progId="Equation.DSMT4">
                  <p:embed/>
                </p:oleObj>
              </mc:Choice>
              <mc:Fallback>
                <p:oleObj name="Equation" r:id="rId4" imgW="31874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56" y="611188"/>
                        <a:ext cx="7680325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490A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90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85813" y="974725"/>
            <a:ext cx="73152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latin typeface="Arial" pitchFamily="34" charset="0"/>
              </a:rPr>
              <a:t>模式分类</a:t>
            </a:r>
            <a:r>
              <a:rPr lang="zh-CN" altLang="en-US" sz="2800" dirty="0">
                <a:latin typeface="Arial" pitchFamily="34" charset="0"/>
              </a:rPr>
              <a:t>：</a:t>
            </a:r>
          </a:p>
          <a:p>
            <a:pPr>
              <a:spcBef>
                <a:spcPct val="50000"/>
              </a:spcBef>
              <a:buClr>
                <a:srgbClr val="66FF33"/>
              </a:buClr>
              <a:buSzPct val="80000"/>
              <a:buFont typeface="Wingdings" pitchFamily="2" charset="2"/>
              <a:buChar char="v"/>
            </a:pPr>
            <a:endParaRPr lang="zh-CN" altLang="en-US" sz="2600" b="0" dirty="0">
              <a:latin typeface="Arial" pitchFamily="34" charset="0"/>
            </a:endParaRPr>
          </a:p>
          <a:p>
            <a:pPr>
              <a:spcBef>
                <a:spcPct val="5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endParaRPr lang="zh-CN" altLang="en-US" sz="2600" b="0" dirty="0">
              <a:latin typeface="Arial" pitchFamily="34" charset="0"/>
            </a:endParaRPr>
          </a:p>
          <a:p>
            <a:pPr>
              <a:spcBef>
                <a:spcPct val="5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600" b="0" dirty="0">
                <a:latin typeface="Arial" pitchFamily="34" charset="0"/>
              </a:rPr>
              <a:t>当 </a:t>
            </a:r>
            <a:r>
              <a:rPr lang="en-US" altLang="zh-CN" sz="2600" b="0" i="1" dirty="0"/>
              <a:t>g</a:t>
            </a:r>
            <a:r>
              <a:rPr lang="en-US" altLang="zh-CN" sz="2600" b="0" baseline="-25000" dirty="0"/>
              <a:t>1</a:t>
            </a:r>
            <a:r>
              <a:rPr lang="en-US" altLang="zh-CN" sz="2600" b="0" dirty="0"/>
              <a:t>(</a:t>
            </a:r>
            <a:r>
              <a:rPr lang="en-US" altLang="zh-CN" sz="2600" b="0" i="1" dirty="0"/>
              <a:t>x</a:t>
            </a:r>
            <a:r>
              <a:rPr lang="en-US" altLang="zh-CN" sz="2600" b="0" dirty="0"/>
              <a:t>)</a:t>
            </a:r>
            <a:r>
              <a:rPr lang="en-US" altLang="zh-CN" sz="2600" b="0" dirty="0">
                <a:latin typeface="Arial" pitchFamily="34" charset="0"/>
              </a:rPr>
              <a:t> =</a:t>
            </a:r>
            <a:r>
              <a:rPr lang="en-US" altLang="zh-CN" sz="2600" b="0" i="1" dirty="0"/>
              <a:t>W</a:t>
            </a:r>
            <a:r>
              <a:rPr lang="en-US" altLang="zh-CN" sz="2600" b="0" i="1" baseline="30000" dirty="0"/>
              <a:t>T</a:t>
            </a:r>
            <a:r>
              <a:rPr lang="en-US" altLang="zh-CN" sz="2600" b="0" i="1" dirty="0"/>
              <a:t>X</a:t>
            </a:r>
            <a:r>
              <a:rPr lang="en-US" altLang="zh-CN" sz="2600" b="0" dirty="0"/>
              <a:t>=</a:t>
            </a:r>
            <a:r>
              <a:rPr lang="en-US" altLang="zh-CN" sz="2600" b="0" dirty="0">
                <a:latin typeface="Arial" pitchFamily="34" charset="0"/>
              </a:rPr>
              <a:t>0 </a:t>
            </a:r>
            <a:r>
              <a:rPr lang="zh-CN" altLang="en-US" sz="2600" b="0" dirty="0">
                <a:latin typeface="Arial" pitchFamily="34" charset="0"/>
              </a:rPr>
              <a:t>为判别边界。</a:t>
            </a:r>
          </a:p>
          <a:p>
            <a:pPr>
              <a:spcBef>
                <a:spcPct val="5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600" b="0" dirty="0">
                <a:latin typeface="Arial" pitchFamily="34" charset="0"/>
              </a:rPr>
              <a:t>当</a:t>
            </a:r>
            <a:r>
              <a:rPr lang="en-US" altLang="zh-CN" sz="2600" b="0" i="1" dirty="0"/>
              <a:t>n</a:t>
            </a:r>
            <a:r>
              <a:rPr lang="en-US" altLang="zh-CN" sz="2600" b="0" dirty="0">
                <a:latin typeface="Arial" pitchFamily="34" charset="0"/>
              </a:rPr>
              <a:t>=2</a:t>
            </a:r>
            <a:r>
              <a:rPr lang="zh-CN" altLang="en-US" sz="2600" b="0" dirty="0">
                <a:latin typeface="Arial" pitchFamily="34" charset="0"/>
              </a:rPr>
              <a:t>时，二维情况的判别边界为一直线。</a:t>
            </a:r>
          </a:p>
          <a:p>
            <a:pPr>
              <a:spcBef>
                <a:spcPct val="5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600" b="0" dirty="0">
                <a:latin typeface="Arial" pitchFamily="34" charset="0"/>
              </a:rPr>
              <a:t>当</a:t>
            </a:r>
            <a:r>
              <a:rPr lang="en-US" altLang="zh-CN" sz="2600" b="0" i="1" dirty="0"/>
              <a:t>n</a:t>
            </a:r>
            <a:r>
              <a:rPr lang="en-US" altLang="zh-CN" sz="2600" b="0" dirty="0">
                <a:latin typeface="Arial" pitchFamily="34" charset="0"/>
              </a:rPr>
              <a:t>=3</a:t>
            </a:r>
            <a:r>
              <a:rPr lang="zh-CN" altLang="en-US" sz="2600" b="0" dirty="0">
                <a:latin typeface="Arial" pitchFamily="34" charset="0"/>
              </a:rPr>
              <a:t>时，判别边界为一平面。</a:t>
            </a:r>
          </a:p>
          <a:p>
            <a:pPr>
              <a:spcBef>
                <a:spcPct val="5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kumimoji="0" lang="zh-CN" altLang="en-US" sz="2600" b="0" dirty="0"/>
              <a:t>当</a:t>
            </a:r>
            <a:r>
              <a:rPr kumimoji="0" lang="en-US" altLang="zh-CN" sz="2600" b="0" i="1" dirty="0"/>
              <a:t>n</a:t>
            </a:r>
            <a:r>
              <a:rPr lang="en-US" altLang="zh-CN" sz="2600" b="0" dirty="0">
                <a:latin typeface="Arial" pitchFamily="34" charset="0"/>
              </a:rPr>
              <a:t>&gt;3</a:t>
            </a:r>
            <a:r>
              <a:rPr lang="zh-CN" altLang="en-US" sz="2600" b="0" dirty="0">
                <a:latin typeface="Arial" pitchFamily="34" charset="0"/>
              </a:rPr>
              <a:t>时，则判别边界为一超平面。</a:t>
            </a:r>
          </a:p>
          <a:p>
            <a:pPr>
              <a:spcBef>
                <a:spcPct val="50000"/>
              </a:spcBef>
              <a:buClr>
                <a:srgbClr val="66FF33"/>
              </a:buClr>
              <a:buSzPct val="80000"/>
              <a:buFont typeface="Wingdings" pitchFamily="2" charset="2"/>
              <a:buChar char="v"/>
            </a:pPr>
            <a:endParaRPr lang="en-US" altLang="zh-CN" sz="2600" b="0" dirty="0">
              <a:latin typeface="Arial" pitchFamily="34" charset="0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27088" y="1568450"/>
          <a:ext cx="6096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3" imgW="1523880" imgH="482400" progId="Equation.3">
                  <p:embed/>
                </p:oleObj>
              </mc:Choice>
              <mc:Fallback>
                <p:oleObj name="Equation" r:id="rId3" imgW="1523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68450"/>
                        <a:ext cx="6096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496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281300"/>
              </p:ext>
            </p:extLst>
          </p:nvPr>
        </p:nvGraphicFramePr>
        <p:xfrm>
          <a:off x="1763713" y="3294112"/>
          <a:ext cx="5638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3" imgW="2286000" imgH="482400" progId="Equation.3">
                  <p:embed/>
                </p:oleObj>
              </mc:Choice>
              <mc:Fallback>
                <p:oleObj name="Equation" r:id="rId3" imgW="2286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94112"/>
                        <a:ext cx="5638800" cy="1143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1964655"/>
            <a:ext cx="8153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5050"/>
              </a:buClr>
              <a:buSzPct val="80000"/>
              <a:buFont typeface="Wingdings" pitchFamily="2" charset="2"/>
              <a:buNone/>
            </a:pPr>
            <a:r>
              <a:rPr lang="en-US" altLang="zh-CN" sz="2600" dirty="0">
                <a:latin typeface="宋体" pitchFamily="2" charset="-122"/>
              </a:rPr>
              <a:t> </a:t>
            </a:r>
            <a:r>
              <a:rPr lang="en-US" altLang="zh-CN" sz="2600" dirty="0" smtClean="0">
                <a:latin typeface="宋体" pitchFamily="2" charset="-122"/>
              </a:rPr>
              <a:t> </a:t>
            </a:r>
            <a:r>
              <a:rPr lang="zh-CN" altLang="en-US" sz="2600" dirty="0" smtClean="0">
                <a:solidFill>
                  <a:srgbClr val="0070C0"/>
                </a:solidFill>
                <a:latin typeface="宋体" pitchFamily="2" charset="-122"/>
              </a:rPr>
              <a:t>第一</a:t>
            </a:r>
            <a:r>
              <a:rPr lang="zh-CN" altLang="en-US" sz="2600" dirty="0">
                <a:solidFill>
                  <a:srgbClr val="0070C0"/>
                </a:solidFill>
                <a:latin typeface="宋体" pitchFamily="2" charset="-122"/>
              </a:rPr>
              <a:t>种情况</a:t>
            </a:r>
            <a:r>
              <a:rPr lang="zh-CN" altLang="en-US" sz="2600" dirty="0">
                <a:latin typeface="宋体" pitchFamily="2" charset="-122"/>
              </a:rPr>
              <a:t>：每一模式类与其它模式类间可用单个判别平面把一个类分开。</a:t>
            </a:r>
            <a:r>
              <a:rPr lang="zh-CN" altLang="en-US" sz="2600" b="0" dirty="0">
                <a:latin typeface="宋体" pitchFamily="2" charset="-122"/>
              </a:rPr>
              <a:t>这种情况，</a:t>
            </a:r>
            <a:r>
              <a:rPr lang="en-US" altLang="zh-CN" sz="2600" b="0" dirty="0">
                <a:latin typeface="宋体" pitchFamily="2" charset="-122"/>
              </a:rPr>
              <a:t>M</a:t>
            </a:r>
            <a:r>
              <a:rPr lang="zh-CN" altLang="en-US" sz="2600" b="0" dirty="0">
                <a:latin typeface="宋体" pitchFamily="2" charset="-122"/>
              </a:rPr>
              <a:t>类可有</a:t>
            </a:r>
            <a:r>
              <a:rPr lang="en-US" altLang="zh-CN" sz="2600" b="0" dirty="0">
                <a:latin typeface="宋体" pitchFamily="2" charset="-122"/>
              </a:rPr>
              <a:t>M</a:t>
            </a:r>
            <a:r>
              <a:rPr lang="zh-CN" altLang="en-US" sz="2600" b="0" dirty="0">
                <a:latin typeface="宋体" pitchFamily="2" charset="-122"/>
              </a:rPr>
              <a:t>个判别函数，且具有以下性质：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814204"/>
              </p:ext>
            </p:extLst>
          </p:nvPr>
        </p:nvGraphicFramePr>
        <p:xfrm>
          <a:off x="755650" y="4496469"/>
          <a:ext cx="777716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5" imgW="3288960" imgH="457200" progId="Equation.3">
                  <p:embed/>
                </p:oleObj>
              </mc:Choice>
              <mc:Fallback>
                <p:oleObj name="Equation" r:id="rId5" imgW="3288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96469"/>
                        <a:ext cx="7777163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3677" y="773764"/>
            <a:ext cx="8342313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lang="zh-CN" altLang="en-US" sz="2800" b="0" dirty="0" smtClean="0"/>
              <a:t>模式</a:t>
            </a:r>
            <a:r>
              <a:rPr lang="zh-CN" altLang="en-US" sz="2800" b="0" dirty="0"/>
              <a:t>有 </a:t>
            </a:r>
            <a:r>
              <a:rPr kumimoji="0" lang="en-US" altLang="zh-CN" sz="2800" b="0" dirty="0"/>
              <a:t>ω</a:t>
            </a:r>
            <a:r>
              <a:rPr kumimoji="0" lang="en-US" altLang="zh-CN" sz="2800" b="0" baseline="-25000" dirty="0"/>
              <a:t>1</a:t>
            </a:r>
            <a:r>
              <a:rPr kumimoji="0" lang="en-US" altLang="zh-CN" sz="2800" b="0" dirty="0"/>
              <a:t> ,ω</a:t>
            </a:r>
            <a:r>
              <a:rPr kumimoji="0" lang="en-US" altLang="zh-CN" sz="2800" b="0" baseline="-25000" dirty="0"/>
              <a:t>2</a:t>
            </a:r>
            <a:r>
              <a:rPr kumimoji="0" lang="en-US" altLang="zh-CN" sz="2800" b="0" dirty="0"/>
              <a:t> , … , </a:t>
            </a:r>
            <a:r>
              <a:rPr kumimoji="0" lang="en-US" altLang="zh-CN" sz="2800" b="0" dirty="0" err="1"/>
              <a:t>ω</a:t>
            </a:r>
            <a:r>
              <a:rPr kumimoji="0" lang="en-US" altLang="zh-CN" sz="2800" b="0" baseline="-25000" dirty="0" err="1"/>
              <a:t>m</a:t>
            </a:r>
            <a:r>
              <a:rPr lang="en-US" altLang="zh-CN" sz="2800" b="0" dirty="0"/>
              <a:t> </a:t>
            </a:r>
            <a:r>
              <a:rPr lang="zh-CN" altLang="en-US" sz="2800" b="0" dirty="0"/>
              <a:t>个类别，可分</a:t>
            </a:r>
            <a:r>
              <a:rPr lang="zh-CN" altLang="en-US" sz="2800" dirty="0">
                <a:solidFill>
                  <a:srgbClr val="FF0000"/>
                </a:solidFill>
              </a:rPr>
              <a:t>三种情况</a:t>
            </a:r>
            <a:r>
              <a:rPr lang="zh-CN" altLang="en-US" sz="2800" b="0" dirty="0"/>
              <a:t>：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17550" y="5595962"/>
            <a:ext cx="5654675" cy="641350"/>
            <a:chOff x="717550" y="5307930"/>
            <a:chExt cx="5654675" cy="641350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717550" y="5358160"/>
              <a:ext cx="565467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/>
                <a:t>此情况可理解为            两分法</a:t>
              </a:r>
              <a:r>
                <a:rPr lang="zh-CN" altLang="en-US" sz="2800" b="0" dirty="0"/>
                <a:t>。</a:t>
              </a:r>
              <a:endParaRPr kumimoji="0" lang="zh-CN" altLang="en-US" sz="2800" b="0" dirty="0"/>
            </a:p>
          </p:txBody>
        </p:sp>
        <p:graphicFrame>
          <p:nvGraphicFramePr>
            <p:cNvPr id="9" name="Object 10"/>
            <p:cNvGraphicFramePr>
              <a:graphicFrameLocks noGrp="1" noChangeAspect="1"/>
            </p:cNvGraphicFramePr>
            <p:nvPr>
              <p:ph/>
              <p:extLst>
                <p:ext uri="{D42A27DB-BD31-4B8C-83A1-F6EECF244321}">
                  <p14:modId xmlns:p14="http://schemas.microsoft.com/office/powerpoint/2010/main" val="2705142608"/>
                </p:ext>
              </p:extLst>
            </p:nvPr>
          </p:nvGraphicFramePr>
          <p:xfrm>
            <a:off x="3314700" y="5307930"/>
            <a:ext cx="1103313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4" name="公式" r:id="rId7" imgW="393480" imgH="228600" progId="Equation.3">
                    <p:embed/>
                  </p:oleObj>
                </mc:Choice>
                <mc:Fallback>
                  <p:oleObj name="公式" r:id="rId7" imgW="393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700" y="5307930"/>
                          <a:ext cx="1103313" cy="64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2377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332656"/>
            <a:ext cx="76327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66FF33"/>
              </a:buClr>
              <a:buSzPct val="80000"/>
              <a:buFont typeface="Wingdings" pitchFamily="2" charset="2"/>
              <a:buNone/>
            </a:pPr>
            <a:r>
              <a:rPr kumimoji="0" lang="en-US" altLang="zh-CN" b="0" dirty="0">
                <a:latin typeface="Arial" pitchFamily="34" charset="0"/>
              </a:rPr>
              <a:t>   </a:t>
            </a:r>
            <a:r>
              <a:rPr kumimoji="0" lang="zh-CN" altLang="en-US" sz="2400" b="0" dirty="0"/>
              <a:t>下图所示，每一类别可用单个判别边界与其它类别相分开 。如果一模式</a:t>
            </a:r>
            <a:r>
              <a:rPr kumimoji="0" lang="en-US" altLang="zh-CN" sz="2400" b="0" i="1" dirty="0"/>
              <a:t>X</a:t>
            </a:r>
            <a:r>
              <a:rPr kumimoji="0" lang="zh-CN" altLang="en-US" sz="2400" b="0" dirty="0"/>
              <a:t>属于</a:t>
            </a:r>
            <a:r>
              <a:rPr kumimoji="0" lang="en-US" altLang="zh-CN" sz="2400" b="0" dirty="0">
                <a:cs typeface="Times New Roman" pitchFamily="18" charset="0"/>
              </a:rPr>
              <a:t>ω</a:t>
            </a:r>
            <a:r>
              <a:rPr kumimoji="0" lang="en-US" altLang="zh-CN" sz="2400" b="0" baseline="-25000" dirty="0">
                <a:cs typeface="Times New Roman" pitchFamily="18" charset="0"/>
              </a:rPr>
              <a:t>1</a:t>
            </a:r>
            <a:r>
              <a:rPr kumimoji="0" lang="zh-CN" altLang="en-US" sz="2400" b="0" dirty="0"/>
              <a:t>，则由图可清楚看出：这时</a:t>
            </a:r>
            <a:r>
              <a:rPr lang="en-US" altLang="zh-CN" sz="2400" b="0" i="1" dirty="0"/>
              <a:t>g</a:t>
            </a:r>
            <a:r>
              <a:rPr lang="en-US" altLang="zh-CN" sz="2400" b="0" baseline="-25000" dirty="0"/>
              <a:t>1</a:t>
            </a:r>
            <a:r>
              <a:rPr lang="en-US" altLang="zh-CN" sz="2400" b="0" dirty="0"/>
              <a:t>(</a:t>
            </a:r>
            <a:r>
              <a:rPr lang="en-US" altLang="zh-CN" sz="2400" b="0" i="1" dirty="0"/>
              <a:t>x</a:t>
            </a:r>
            <a:r>
              <a:rPr lang="en-US" altLang="zh-CN" sz="2400" b="0" dirty="0"/>
              <a:t>) &gt;0</a:t>
            </a:r>
            <a:r>
              <a:rPr kumimoji="0" lang="zh-CN" altLang="en-US" sz="2400" b="0" dirty="0"/>
              <a:t>而</a:t>
            </a:r>
            <a:r>
              <a:rPr lang="en-US" altLang="zh-CN" sz="2400" b="0" i="1" dirty="0"/>
              <a:t>g</a:t>
            </a:r>
            <a:r>
              <a:rPr lang="en-US" altLang="zh-CN" sz="2400" b="0" baseline="-25000" dirty="0"/>
              <a:t>2</a:t>
            </a:r>
            <a:r>
              <a:rPr lang="en-US" altLang="zh-CN" sz="2400" b="0" dirty="0"/>
              <a:t>(</a:t>
            </a:r>
            <a:r>
              <a:rPr lang="en-US" altLang="zh-CN" sz="2400" b="0" i="1" dirty="0"/>
              <a:t>x</a:t>
            </a:r>
            <a:r>
              <a:rPr lang="en-US" altLang="zh-CN" sz="2400" b="0" dirty="0"/>
              <a:t>) &lt;0</a:t>
            </a:r>
            <a:r>
              <a:rPr kumimoji="0" lang="en-US" altLang="zh-CN" sz="2400" b="0" dirty="0"/>
              <a:t> </a:t>
            </a:r>
            <a:r>
              <a:rPr kumimoji="0" lang="zh-CN" altLang="en-US" sz="2400" b="0" dirty="0"/>
              <a:t>， </a:t>
            </a:r>
            <a:r>
              <a:rPr lang="en-US" altLang="zh-CN" sz="2400" b="0" i="1" dirty="0"/>
              <a:t>g</a:t>
            </a:r>
            <a:r>
              <a:rPr lang="en-US" altLang="zh-CN" sz="2400" b="0" baseline="-25000" dirty="0"/>
              <a:t>3</a:t>
            </a:r>
            <a:r>
              <a:rPr lang="en-US" altLang="zh-CN" sz="2400" b="0" dirty="0"/>
              <a:t>(</a:t>
            </a:r>
            <a:r>
              <a:rPr lang="en-US" altLang="zh-CN" sz="2400" b="0" i="1" dirty="0"/>
              <a:t>x</a:t>
            </a:r>
            <a:r>
              <a:rPr lang="en-US" altLang="zh-CN" sz="2400" b="0" dirty="0"/>
              <a:t>) &lt;0</a:t>
            </a:r>
            <a:r>
              <a:rPr kumimoji="0" lang="en-US" altLang="zh-CN" sz="2400" b="0" dirty="0"/>
              <a:t> </a:t>
            </a:r>
            <a:r>
              <a:rPr kumimoji="0" lang="zh-CN" altLang="en-US" sz="2400" b="0" dirty="0"/>
              <a:t>。</a:t>
            </a:r>
            <a:r>
              <a:rPr kumimoji="0" lang="en-US" altLang="zh-CN" sz="2400" b="0" dirty="0">
                <a:cs typeface="Times New Roman" pitchFamily="18" charset="0"/>
              </a:rPr>
              <a:t>ω</a:t>
            </a:r>
            <a:r>
              <a:rPr kumimoji="0" lang="en-US" altLang="zh-CN" sz="2400" b="0" baseline="-25000" dirty="0">
                <a:cs typeface="Times New Roman" pitchFamily="18" charset="0"/>
              </a:rPr>
              <a:t>1</a:t>
            </a:r>
            <a:r>
              <a:rPr kumimoji="0" lang="en-US" altLang="zh-CN" sz="2400" b="0" dirty="0"/>
              <a:t> </a:t>
            </a:r>
            <a:r>
              <a:rPr kumimoji="0" lang="zh-CN" altLang="en-US" sz="2400" b="0" dirty="0"/>
              <a:t>类与其它类之间的边界由 </a:t>
            </a:r>
            <a:r>
              <a:rPr lang="en-US" altLang="zh-CN" sz="2400" b="0" i="1" dirty="0"/>
              <a:t>g</a:t>
            </a:r>
            <a:r>
              <a:rPr lang="en-US" altLang="zh-CN" sz="2400" b="0" baseline="-25000" dirty="0"/>
              <a:t>1</a:t>
            </a:r>
            <a:r>
              <a:rPr lang="en-US" altLang="zh-CN" sz="2400" b="0" dirty="0"/>
              <a:t>(</a:t>
            </a:r>
            <a:r>
              <a:rPr lang="en-US" altLang="zh-CN" sz="2400" b="0" i="1" dirty="0"/>
              <a:t>x</a:t>
            </a:r>
            <a:r>
              <a:rPr lang="en-US" altLang="zh-CN" sz="2400" b="0" dirty="0"/>
              <a:t>)=0</a:t>
            </a:r>
            <a:r>
              <a:rPr kumimoji="0" lang="zh-CN" altLang="en-US" sz="2400" b="0" dirty="0"/>
              <a:t>确定。</a:t>
            </a:r>
            <a:endParaRPr lang="zh-CN" altLang="en-US" sz="2400" b="0" dirty="0">
              <a:latin typeface="宋体" pitchFamily="2" charset="-122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815305" y="2967039"/>
            <a:ext cx="5033964" cy="3124200"/>
            <a:chOff x="1610" y="1872"/>
            <a:chExt cx="3171" cy="1968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2352" y="2016"/>
              <a:ext cx="0" cy="1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352" y="3455"/>
              <a:ext cx="1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2046" y="2016"/>
              <a:ext cx="1771" cy="14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107" y="2064"/>
              <a:ext cx="2198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610" y="3024"/>
              <a:ext cx="26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2046" y="2399"/>
              <a:ext cx="550" cy="385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3512" y="2496"/>
              <a:ext cx="427" cy="432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3512" y="2510"/>
            <a:ext cx="42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2" name="Equation" r:id="rId3" imgW="190440" imgH="215640" progId="Equation.3">
                    <p:embed/>
                  </p:oleObj>
                </mc:Choice>
                <mc:Fallback>
                  <p:oleObj name="Equation" r:id="rId3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2510"/>
                          <a:ext cx="422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2840" y="3072"/>
              <a:ext cx="672" cy="3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" name="Object 13"/>
            <p:cNvGraphicFramePr>
              <a:graphicFrameLocks noChangeAspect="1"/>
            </p:cNvGraphicFramePr>
            <p:nvPr/>
          </p:nvGraphicFramePr>
          <p:xfrm>
            <a:off x="4305" y="3120"/>
            <a:ext cx="25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3" name="Equation" r:id="rId5" imgW="152280" imgH="215640" progId="Equation.3">
                    <p:embed/>
                  </p:oleObj>
                </mc:Choice>
                <mc:Fallback>
                  <p:oleObj name="Equation" r:id="rId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5" y="3120"/>
                          <a:ext cx="25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4"/>
            <p:cNvGraphicFramePr>
              <a:graphicFrameLocks noChangeAspect="1"/>
            </p:cNvGraphicFramePr>
            <p:nvPr/>
          </p:nvGraphicFramePr>
          <p:xfrm>
            <a:off x="3389" y="1968"/>
            <a:ext cx="3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4" name="Equation" r:id="rId7" imgW="139680" imgH="139680" progId="Equation.3">
                    <p:embed/>
                  </p:oleObj>
                </mc:Choice>
                <mc:Fallback>
                  <p:oleObj name="Equation" r:id="rId7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9" y="1968"/>
                          <a:ext cx="3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5"/>
            <p:cNvGraphicFramePr>
              <a:graphicFrameLocks noChangeAspect="1"/>
            </p:cNvGraphicFramePr>
            <p:nvPr/>
          </p:nvGraphicFramePr>
          <p:xfrm>
            <a:off x="3573" y="2112"/>
            <a:ext cx="24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5" name="Equation" r:id="rId9" imgW="139680" imgH="75960" progId="Equation.3">
                    <p:embed/>
                  </p:oleObj>
                </mc:Choice>
                <mc:Fallback>
                  <p:oleObj name="Equation" r:id="rId9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3" y="2112"/>
                          <a:ext cx="244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6"/>
            <p:cNvGraphicFramePr>
              <a:graphicFrameLocks noChangeAspect="1"/>
            </p:cNvGraphicFramePr>
            <p:nvPr/>
          </p:nvGraphicFramePr>
          <p:xfrm>
            <a:off x="4000" y="3024"/>
            <a:ext cx="3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6" name="Equation" r:id="rId11" imgW="139680" imgH="139680" progId="Equation.3">
                    <p:embed/>
                  </p:oleObj>
                </mc:Choice>
                <mc:Fallback>
                  <p:oleObj name="Equation" r:id="rId11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" y="3024"/>
                          <a:ext cx="30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7"/>
            <p:cNvGraphicFramePr>
              <a:graphicFrameLocks noChangeAspect="1"/>
            </p:cNvGraphicFramePr>
            <p:nvPr/>
          </p:nvGraphicFramePr>
          <p:xfrm>
            <a:off x="4013" y="2804"/>
            <a:ext cx="24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7" name="Equation" r:id="rId12" imgW="139680" imgH="75960" progId="Equation.3">
                    <p:embed/>
                  </p:oleObj>
                </mc:Choice>
                <mc:Fallback>
                  <p:oleObj name="Equation" r:id="rId12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2804"/>
                          <a:ext cx="244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8"/>
            <p:cNvGraphicFramePr>
              <a:graphicFrameLocks noChangeAspect="1"/>
            </p:cNvGraphicFramePr>
            <p:nvPr/>
          </p:nvGraphicFramePr>
          <p:xfrm>
            <a:off x="4234" y="3436"/>
            <a:ext cx="3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8" name="Equation" r:id="rId13" imgW="139680" imgH="139680" progId="Equation.3">
                    <p:embed/>
                  </p:oleObj>
                </mc:Choice>
                <mc:Fallback>
                  <p:oleObj name="Equation" r:id="rId13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4" y="3436"/>
                          <a:ext cx="30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9"/>
            <p:cNvGraphicFramePr>
              <a:graphicFrameLocks noChangeAspect="1"/>
            </p:cNvGraphicFramePr>
            <p:nvPr/>
          </p:nvGraphicFramePr>
          <p:xfrm>
            <a:off x="3964" y="3546"/>
            <a:ext cx="24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9" name="Equation" r:id="rId14" imgW="139680" imgH="75960" progId="Equation.3">
                    <p:embed/>
                  </p:oleObj>
                </mc:Choice>
                <mc:Fallback>
                  <p:oleObj name="Equation" r:id="rId14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4" y="3546"/>
                          <a:ext cx="24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0"/>
            <p:cNvGraphicFramePr>
              <a:graphicFrameLocks noChangeAspect="1"/>
            </p:cNvGraphicFramePr>
            <p:nvPr/>
          </p:nvGraphicFramePr>
          <p:xfrm>
            <a:off x="4170" y="3600"/>
            <a:ext cx="61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0" name="Equation" r:id="rId15" imgW="609480" imgH="215640" progId="Equation.3">
                    <p:embed/>
                  </p:oleObj>
                </mc:Choice>
                <mc:Fallback>
                  <p:oleObj name="Equation" r:id="rId15" imgW="609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0" y="3600"/>
                          <a:ext cx="61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1"/>
            <p:cNvGraphicFramePr>
              <a:graphicFrameLocks noChangeAspect="1"/>
            </p:cNvGraphicFramePr>
            <p:nvPr/>
          </p:nvGraphicFramePr>
          <p:xfrm>
            <a:off x="4006" y="2640"/>
            <a:ext cx="61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1" name="Equation" r:id="rId17" imgW="609480" imgH="228600" progId="Equation.3">
                    <p:embed/>
                  </p:oleObj>
                </mc:Choice>
                <mc:Fallback>
                  <p:oleObj name="Equation" r:id="rId17" imgW="609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6" y="2640"/>
                          <a:ext cx="611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2"/>
            <p:cNvGraphicFramePr>
              <a:graphicFrameLocks noChangeAspect="1"/>
            </p:cNvGraphicFramePr>
            <p:nvPr/>
          </p:nvGraphicFramePr>
          <p:xfrm>
            <a:off x="2352" y="1872"/>
            <a:ext cx="28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2" name="Equation" r:id="rId19" imgW="164880" imgH="215640" progId="Equation.3">
                    <p:embed/>
                  </p:oleObj>
                </mc:Choice>
                <mc:Fallback>
                  <p:oleObj name="Equation" r:id="rId19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28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3"/>
            <p:cNvGraphicFramePr>
              <a:graphicFrameLocks noChangeAspect="1"/>
            </p:cNvGraphicFramePr>
            <p:nvPr/>
          </p:nvGraphicFramePr>
          <p:xfrm>
            <a:off x="3945" y="2064"/>
            <a:ext cx="59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3" name="Equation" r:id="rId21" imgW="596880" imgH="215640" progId="Equation.3">
                    <p:embed/>
                  </p:oleObj>
                </mc:Choice>
                <mc:Fallback>
                  <p:oleObj name="Equation" r:id="rId21" imgW="596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5" y="2064"/>
                          <a:ext cx="59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4"/>
            <p:cNvGraphicFramePr>
              <a:graphicFrameLocks noChangeAspect="1"/>
            </p:cNvGraphicFramePr>
            <p:nvPr/>
          </p:nvGraphicFramePr>
          <p:xfrm>
            <a:off x="2107" y="2399"/>
            <a:ext cx="395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4" name="Equation" r:id="rId23" imgW="177480" imgH="215640" progId="Equation.3">
                    <p:embed/>
                  </p:oleObj>
                </mc:Choice>
                <mc:Fallback>
                  <p:oleObj name="Equation" r:id="rId23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7" y="2399"/>
                          <a:ext cx="395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5"/>
            <p:cNvGraphicFramePr>
              <a:graphicFrameLocks noChangeAspect="1"/>
            </p:cNvGraphicFramePr>
            <p:nvPr/>
          </p:nvGraphicFramePr>
          <p:xfrm>
            <a:off x="2962" y="3024"/>
            <a:ext cx="422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5" name="Equation" r:id="rId25" imgW="190440" imgH="228600" progId="Equation.3">
                    <p:embed/>
                  </p:oleObj>
                </mc:Choice>
                <mc:Fallback>
                  <p:oleObj name="Equation" r:id="rId25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2" y="3024"/>
                          <a:ext cx="422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1121109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书堆型">
  <a:themeElements>
    <a:clrScheme name="书堆型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书堆型设计模板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书堆型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书堆型</Template>
  <TotalTime>624</TotalTime>
  <Words>4317</Words>
  <Application>Microsoft Office PowerPoint</Application>
  <PresentationFormat>全屏显示(4:3)</PresentationFormat>
  <Paragraphs>558</Paragraphs>
  <Slides>63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63</vt:i4>
      </vt:variant>
    </vt:vector>
  </HeadingPairs>
  <TitlesOfParts>
    <vt:vector size="70" baseType="lpstr">
      <vt:lpstr>书堆型</vt:lpstr>
      <vt:lpstr>相邻</vt:lpstr>
      <vt:lpstr>Equation</vt:lpstr>
      <vt:lpstr>公式</vt:lpstr>
      <vt:lpstr>Document</vt:lpstr>
      <vt:lpstr>Microsoft 公式 3.0</vt:lpstr>
      <vt:lpstr>位图图像</vt:lpstr>
      <vt:lpstr>第四章 线性判别函数</vt:lpstr>
      <vt:lpstr>4.1 判别函数</vt:lpstr>
      <vt:lpstr>PowerPoint 演示文稿</vt:lpstr>
      <vt:lpstr>4.2 线性判别函数</vt:lpstr>
      <vt:lpstr>PowerPoint 演示文稿</vt:lpstr>
      <vt:lpstr>2. n维情况：</vt:lpstr>
      <vt:lpstr>PowerPoint 演示文稿</vt:lpstr>
      <vt:lpstr>PowerPoint 演示文稿</vt:lpstr>
      <vt:lpstr>PowerPoint 演示文稿</vt:lpstr>
      <vt:lpstr>例：已知三类ω1,ω2,ω3的判别函数分别为：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问:未知模式X=(x1,x2)T=(4,3)T属于那一类？</vt:lpstr>
      <vt:lpstr>第三种情况：</vt:lpstr>
      <vt:lpstr>PowerPoint 演示文稿</vt:lpstr>
      <vt:lpstr>PowerPoint 演示文稿</vt:lpstr>
      <vt:lpstr>PowerPoint 演示文稿</vt:lpstr>
      <vt:lpstr>关于线性判别函数的结论</vt:lpstr>
      <vt:lpstr>4.3 广义线性判别函数</vt:lpstr>
      <vt:lpstr>PowerPoint 演示文稿</vt:lpstr>
      <vt:lpstr>PowerPoint 演示文稿</vt:lpstr>
      <vt:lpstr>PowerPoint 演示文稿</vt:lpstr>
      <vt:lpstr>   4.3 线性判别函数的性质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  线性分类器的设计</vt:lpstr>
      <vt:lpstr>PowerPoint 演示文稿</vt:lpstr>
      <vt:lpstr>权向量的训练过程：利用已知类别学习样本来获得权向量的训练过程如下：</vt:lpstr>
      <vt:lpstr>PowerPoint 演示文稿</vt:lpstr>
      <vt:lpstr>PowerPoint 演示文稿</vt:lpstr>
      <vt:lpstr>PowerPoint 演示文稿</vt:lpstr>
      <vt:lpstr>一、梯度下降法—迭代法</vt:lpstr>
      <vt:lpstr>PowerPoint 演示文稿</vt:lpstr>
      <vt:lpstr>PowerPoint 演示文稿</vt:lpstr>
      <vt:lpstr>PowerPoint 演示文稿</vt:lpstr>
      <vt:lpstr>二、感知器法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 、最小平方误差准则-非迭代法</vt:lpstr>
      <vt:lpstr>PowerPoint 演示文稿</vt:lpstr>
      <vt:lpstr>PowerPoint 演示文稿</vt:lpstr>
      <vt:lpstr>四、Fisher分类准则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线性判别函数</dc:title>
  <dc:creator>HP</dc:creator>
  <cp:lastModifiedBy>HP</cp:lastModifiedBy>
  <cp:revision>22</cp:revision>
  <dcterms:created xsi:type="dcterms:W3CDTF">2017-03-16T02:18:54Z</dcterms:created>
  <dcterms:modified xsi:type="dcterms:W3CDTF">2017-03-20T09:55:55Z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TC011594402052</vt:lpwstr>
  </property>
</Properties>
</file>