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1" r:id="rId6"/>
    <p:sldId id="280" r:id="rId7"/>
    <p:sldId id="262" r:id="rId8"/>
    <p:sldId id="263" r:id="rId9"/>
    <p:sldId id="281" r:id="rId10"/>
    <p:sldId id="264" r:id="rId11"/>
    <p:sldId id="265" r:id="rId12"/>
    <p:sldId id="259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2" r:id="rId24"/>
    <p:sldId id="283" r:id="rId25"/>
    <p:sldId id="284" r:id="rId26"/>
    <p:sldId id="276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圆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单圆角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圆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554DB7F-74F9-4520-BE83-0DC0D08E3573}" type="datetimeFigureOut">
              <a:rPr lang="zh-CN" altLang="en-US" smtClean="0"/>
              <a:t>2017/4/6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4760189-3E9D-41F6-B1C1-2EF4948F44B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8.bin"/><Relationship Id="rId3" Type="http://schemas.openxmlformats.org/officeDocument/2006/relationships/image" Target="../media/image34.png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wmf"/><Relationship Id="rId14" Type="http://schemas.openxmlformats.org/officeDocument/2006/relationships/image" Target="../media/image3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40.png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11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35.wmf"/><Relationship Id="rId9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6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81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2376" y="1628800"/>
            <a:ext cx="7772400" cy="182880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近邻分类</a:t>
            </a:r>
            <a:endParaRPr lang="zh-CN" altLang="en-US" sz="4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22376" y="3954760"/>
            <a:ext cx="7772400" cy="914400"/>
          </a:xfrm>
        </p:spPr>
        <p:txBody>
          <a:bodyPr/>
          <a:lstStyle/>
          <a:p>
            <a:pPr algn="ctr"/>
            <a:r>
              <a:rPr lang="zh-CN" altLang="en-US" dirty="0" smtClean="0"/>
              <a:t>陈璞花  </a:t>
            </a:r>
            <a:r>
              <a:rPr lang="en-US" altLang="zh-CN" dirty="0" smtClean="0"/>
              <a:t>huaer1986710@126.com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4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 descr="C:\Users\Administrator\AppData\Roaming\Tencent\Users\475615427\QQ\WinTemp\RichOle\E]PG]~}@}`@~6`YU3Y[N]Q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024336" cy="266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796642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k</a:t>
            </a:r>
            <a:r>
              <a:rPr lang="zh-CN" altLang="en-US" sz="2000" dirty="0" smtClean="0"/>
              <a:t>近邻法的错误率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370544"/>
              </p:ext>
            </p:extLst>
          </p:nvPr>
        </p:nvGraphicFramePr>
        <p:xfrm>
          <a:off x="966260" y="1556792"/>
          <a:ext cx="3062526" cy="82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4" imgW="1841400" imgH="495000" progId="Equation.DSMT4">
                  <p:embed/>
                </p:oleObj>
              </mc:Choice>
              <mc:Fallback>
                <p:oleObj name="Equation" r:id="rId4" imgW="184140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6260" y="1556792"/>
                        <a:ext cx="3062526" cy="823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877448"/>
              </p:ext>
            </p:extLst>
          </p:nvPr>
        </p:nvGraphicFramePr>
        <p:xfrm>
          <a:off x="1043608" y="3159457"/>
          <a:ext cx="1800200" cy="413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6" imgW="939600" imgH="215640" progId="Equation.DSMT4">
                  <p:embed/>
                </p:oleObj>
              </mc:Choice>
              <mc:Fallback>
                <p:oleObj name="Equation" r:id="rId6" imgW="939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43608" y="3159457"/>
                        <a:ext cx="1800200" cy="413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下箭头 4"/>
          <p:cNvSpPr/>
          <p:nvPr/>
        </p:nvSpPr>
        <p:spPr>
          <a:xfrm>
            <a:off x="1619672" y="2456513"/>
            <a:ext cx="432048" cy="576064"/>
          </a:xfrm>
          <a:prstGeom prst="downArrow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99592" y="4005064"/>
            <a:ext cx="4032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k</a:t>
            </a:r>
            <a:r>
              <a:rPr lang="zh-CN" altLang="en-US" sz="2000" dirty="0" smtClean="0"/>
              <a:t>的值越大，错误率的上限越小，越接近贝叶斯错误率。但是，必须保证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近邻与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都要很靠近。因此，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的取值必须折中考虑。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99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620688"/>
            <a:ext cx="432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近邻分类存在的问题：</a:t>
            </a:r>
            <a:endParaRPr lang="zh-CN" altLang="en-US" sz="2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755576" y="1412776"/>
            <a:ext cx="7848872" cy="3268074"/>
            <a:chOff x="755576" y="1412776"/>
            <a:chExt cx="7848872" cy="3268074"/>
          </a:xfrm>
        </p:grpSpPr>
        <p:sp>
          <p:nvSpPr>
            <p:cNvPr id="3" name="TextBox 2"/>
            <p:cNvSpPr txBox="1"/>
            <p:nvPr/>
          </p:nvSpPr>
          <p:spPr>
            <a:xfrm>
              <a:off x="755576" y="1412776"/>
              <a:ext cx="7848872" cy="3268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（</a:t>
              </a:r>
              <a:r>
                <a:rPr lang="en-US" altLang="zh-CN" sz="2000" dirty="0" smtClean="0"/>
                <a:t>1</a:t>
              </a:r>
              <a:r>
                <a:rPr lang="zh-CN" altLang="en-US" sz="2000" dirty="0" smtClean="0"/>
                <a:t>）存储量大、计算量大；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endParaRPr lang="en-US" altLang="zh-CN" sz="2000" dirty="0"/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（</a:t>
              </a:r>
              <a:r>
                <a:rPr lang="en-US" altLang="zh-CN" sz="2000" dirty="0" smtClean="0"/>
                <a:t>2</a:t>
              </a:r>
              <a:r>
                <a:rPr lang="zh-CN" altLang="en-US" sz="2000" dirty="0" smtClean="0"/>
                <a:t>）虽然在任何情况下，对未知样本都可以进行决策，但是存在的风险较大；</a:t>
              </a:r>
              <a:endParaRPr lang="en-US" altLang="zh-CN" sz="2000" dirty="0" smtClean="0"/>
            </a:p>
            <a:p>
              <a:pPr>
                <a:lnSpc>
                  <a:spcPct val="150000"/>
                </a:lnSpc>
              </a:pPr>
              <a:endParaRPr lang="en-US" altLang="zh-CN" sz="2000" dirty="0"/>
            </a:p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（</a:t>
              </a:r>
              <a:r>
                <a:rPr lang="en-US" altLang="zh-CN" sz="2000" dirty="0" smtClean="0"/>
                <a:t>3</a:t>
              </a:r>
              <a:r>
                <a:rPr lang="zh-CN" altLang="en-US" sz="2000" dirty="0" smtClean="0"/>
                <a:t>）在对近邻分类进行分析时，都是渐近的，要求</a:t>
              </a:r>
              <a:r>
                <a:rPr lang="en-US" altLang="zh-CN" sz="2000" dirty="0" smtClean="0"/>
                <a:t>N</a:t>
              </a:r>
              <a:r>
                <a:rPr lang="en-US" altLang="zh-CN" sz="2000" dirty="0" smtClean="0">
                  <a:sym typeface="Wingdings" panose="05000000000000000000" pitchFamily="2" charset="2"/>
                </a:rPr>
                <a:t>     </a:t>
              </a:r>
              <a:r>
                <a:rPr lang="zh-CN" altLang="en-US" sz="2000" dirty="0" smtClean="0">
                  <a:sym typeface="Wingdings" panose="05000000000000000000" pitchFamily="2" charset="2"/>
                </a:rPr>
                <a:t>，这个条件在实际中是很难满足的。</a:t>
              </a:r>
              <a:endParaRPr lang="zh-CN" altLang="en-US" sz="2000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12178"/>
                </p:ext>
              </p:extLst>
            </p:nvPr>
          </p:nvGraphicFramePr>
          <p:xfrm>
            <a:off x="7020272" y="3807123"/>
            <a:ext cx="746392" cy="3419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Equation" r:id="rId3" imgW="177480" imgH="139680" progId="Equation.DSMT4">
                    <p:embed/>
                  </p:oleObj>
                </mc:Choice>
                <mc:Fallback>
                  <p:oleObj name="Equation" r:id="rId3" imgW="1774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20272" y="3807123"/>
                          <a:ext cx="746392" cy="3419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99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4. </a:t>
            </a:r>
            <a:r>
              <a:rPr lang="zh-CN" altLang="en-US" sz="2800" b="1" dirty="0" smtClean="0">
                <a:latin typeface="+mj-ea"/>
                <a:ea typeface="+mj-ea"/>
              </a:rPr>
              <a:t>近邻分类的改进方法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881" y="1196752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4.1 </a:t>
            </a:r>
            <a:r>
              <a:rPr lang="zh-CN" altLang="en-US" sz="2000" b="1" dirty="0" smtClean="0"/>
              <a:t>近邻法的快速算法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85881" y="1772816"/>
            <a:ext cx="7602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/>
              <a:t>思想： 考虑将已知样本分成一些不相交的子集，并在子集上进行搜索，被称为快速搜索近邻法。该方法适用于最近邻和</a:t>
            </a:r>
            <a:r>
              <a:rPr lang="en-US" altLang="zh-CN" sz="2000" dirty="0" smtClean="0"/>
              <a:t>k-</a:t>
            </a:r>
            <a:r>
              <a:rPr lang="zh-CN" altLang="en-US" sz="2000" dirty="0" smtClean="0"/>
              <a:t>近邻分类方法。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785881" y="3356992"/>
            <a:ext cx="745852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快速搜索近邻法分为两个阶段。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第一</a:t>
            </a:r>
            <a:r>
              <a:rPr lang="zh-CN" altLang="en-US" dirty="0" smtClean="0"/>
              <a:t>阶段：样本集进行分级分解，形成树形结构。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第二阶段：使用搜索算法找到待分类样本的最近邻（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近邻）。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8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620688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第一</a:t>
            </a:r>
            <a:r>
              <a:rPr lang="zh-CN" altLang="en-US" sz="2000" b="1" dirty="0" smtClean="0"/>
              <a:t>阶段：样本集的分解</a:t>
            </a:r>
            <a:endParaRPr lang="zh-CN" altLang="en-US" sz="2000" b="1" dirty="0"/>
          </a:p>
        </p:txBody>
      </p:sp>
      <p:pic>
        <p:nvPicPr>
          <p:cNvPr id="8193" name="Picture 1" descr="C:\Users\Administrator\AppData\Roaming\Tencent\Users\475615427\QQ\WinTemp\RichOle\G1XK4G4X_RDV@[9XKSJ_LV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009359"/>
            <a:ext cx="4370101" cy="4966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475656" y="134076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节点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处的样本子集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50458"/>
              </p:ext>
            </p:extLst>
          </p:nvPr>
        </p:nvGraphicFramePr>
        <p:xfrm>
          <a:off x="827584" y="1988840"/>
          <a:ext cx="34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4" imgW="342720" imgH="355320" progId="Equation.DSMT4">
                  <p:embed/>
                </p:oleObj>
              </mc:Choice>
              <mc:Fallback>
                <p:oleObj name="Equation" r:id="rId4" imgW="3427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7584" y="1988840"/>
                        <a:ext cx="342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475656" y="1979548"/>
            <a:ext cx="2627514" cy="369332"/>
            <a:chOff x="1547664" y="1979548"/>
            <a:chExt cx="2627514" cy="369332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0107561"/>
                </p:ext>
              </p:extLst>
            </p:nvPr>
          </p:nvGraphicFramePr>
          <p:xfrm>
            <a:off x="1691680" y="1988840"/>
            <a:ext cx="4191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6" name="Equation" r:id="rId6" imgW="419040" imgH="355320" progId="Equation.DSMT4">
                    <p:embed/>
                  </p:oleObj>
                </mc:Choice>
                <mc:Fallback>
                  <p:oleObj name="Equation" r:id="rId6" imgW="41904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91680" y="1988840"/>
                          <a:ext cx="4191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1547664" y="1979548"/>
              <a:ext cx="262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     中的样本个数</a:t>
              </a:r>
              <a:endParaRPr lang="zh-CN" altLang="en-US" dirty="0"/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03606"/>
              </p:ext>
            </p:extLst>
          </p:nvPr>
        </p:nvGraphicFramePr>
        <p:xfrm>
          <a:off x="755576" y="1354500"/>
          <a:ext cx="419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" name="Equation" r:id="rId8" imgW="419040" imgH="355320" progId="Equation.DSMT4">
                  <p:embed/>
                </p:oleObj>
              </mc:Choice>
              <mc:Fallback>
                <p:oleObj name="Equation" r:id="rId8" imgW="419040" imgH="3553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354500"/>
                        <a:ext cx="419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3602377"/>
              </p:ext>
            </p:extLst>
          </p:nvPr>
        </p:nvGraphicFramePr>
        <p:xfrm>
          <a:off x="806624" y="2636912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10" imgW="380880" imgH="355320" progId="Equation.DSMT4">
                  <p:embed/>
                </p:oleObj>
              </mc:Choice>
              <mc:Fallback>
                <p:oleObj name="Equation" r:id="rId10" imgW="3808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6624" y="2636912"/>
                        <a:ext cx="3810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1475656" y="2636912"/>
            <a:ext cx="2627514" cy="369332"/>
            <a:chOff x="1547664" y="1979548"/>
            <a:chExt cx="2627514" cy="369332"/>
          </a:xfrm>
        </p:grpSpPr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266424"/>
                </p:ext>
              </p:extLst>
            </p:nvPr>
          </p:nvGraphicFramePr>
          <p:xfrm>
            <a:off x="1691680" y="1988840"/>
            <a:ext cx="4191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" name="Equation" r:id="rId12" imgW="419040" imgH="355320" progId="Equation.DSMT4">
                    <p:embed/>
                  </p:oleObj>
                </mc:Choice>
                <mc:Fallback>
                  <p:oleObj name="Equation" r:id="rId12" imgW="41904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691680" y="1988840"/>
                          <a:ext cx="4191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1547664" y="1979548"/>
              <a:ext cx="2627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       中的样本的均值</a:t>
              </a:r>
              <a:endParaRPr lang="zh-CN" altLang="en-US" dirty="0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69866"/>
              </p:ext>
            </p:extLst>
          </p:nvPr>
        </p:nvGraphicFramePr>
        <p:xfrm>
          <a:off x="849908" y="3257421"/>
          <a:ext cx="199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13" imgW="1993680" imgH="469800" progId="Equation.DSMT4">
                  <p:embed/>
                </p:oleObj>
              </mc:Choice>
              <mc:Fallback>
                <p:oleObj name="Equation" r:id="rId13" imgW="199368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9908" y="3257421"/>
                        <a:ext cx="19939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5576" y="3789040"/>
            <a:ext cx="3275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样本子集以     为中心的最大半径。</a:t>
            </a:r>
            <a:endParaRPr lang="zh-CN" altLang="en-US" dirty="0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441090"/>
              </p:ext>
            </p:extLst>
          </p:nvPr>
        </p:nvGraphicFramePr>
        <p:xfrm>
          <a:off x="2084377" y="3789040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1" name="Equation" r:id="rId15" imgW="380880" imgH="355320" progId="Equation.DSMT4">
                  <p:embed/>
                </p:oleObj>
              </mc:Choice>
              <mc:Fallback>
                <p:oleObj name="Equation" r:id="rId15" imgW="380880" imgH="35532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77" y="3789040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55576" y="4941168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00B0F0"/>
                </a:solidFill>
              </a:rPr>
              <a:t>常用分解方法：</a:t>
            </a:r>
            <a:r>
              <a:rPr lang="en-US" altLang="zh-CN" sz="2000" dirty="0" smtClean="0">
                <a:solidFill>
                  <a:srgbClr val="00B0F0"/>
                </a:solidFill>
              </a:rPr>
              <a:t>C</a:t>
            </a:r>
            <a:r>
              <a:rPr lang="zh-CN" altLang="en-US" sz="2000" dirty="0" smtClean="0">
                <a:solidFill>
                  <a:srgbClr val="00B0F0"/>
                </a:solidFill>
              </a:rPr>
              <a:t>均值聚类算法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2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620688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第二阶段：近邻搜索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268760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规则</a:t>
            </a:r>
            <a:r>
              <a:rPr lang="en-US" altLang="zh-CN" sz="2000" dirty="0" smtClean="0"/>
              <a:t>1: </a:t>
            </a:r>
            <a:r>
              <a:rPr lang="zh-CN" altLang="en-US" sz="2000" dirty="0" smtClean="0"/>
              <a:t>如果存在</a:t>
            </a:r>
            <a:endParaRPr lang="zh-CN" altLang="en-US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769055"/>
              </p:ext>
            </p:extLst>
          </p:nvPr>
        </p:nvGraphicFramePr>
        <p:xfrm>
          <a:off x="2915816" y="1668870"/>
          <a:ext cx="229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Equation" r:id="rId3" imgW="2298600" imgH="431640" progId="Equation.DSMT4">
                  <p:embed/>
                </p:oleObj>
              </mc:Choice>
              <mc:Fallback>
                <p:oleObj name="Equation" r:id="rId3" imgW="2298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1668870"/>
                        <a:ext cx="2298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2204864"/>
            <a:ext cx="4608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则              不可能是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的最近邻，其中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是算法执行过程中，对于已设计到的那些样本集合中的样本到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的最近距离。</a:t>
            </a:r>
            <a:endParaRPr lang="zh-CN" altLang="en-US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954928"/>
              </p:ext>
            </p:extLst>
          </p:nvPr>
        </p:nvGraphicFramePr>
        <p:xfrm>
          <a:off x="1043608" y="2277120"/>
          <a:ext cx="104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Equation" r:id="rId5" imgW="1041120" imgH="431640" progId="Equation.DSMT4">
                  <p:embed/>
                </p:oleObj>
              </mc:Choice>
              <mc:Fallback>
                <p:oleObj name="Equation" r:id="rId5" imgW="1041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608" y="2277120"/>
                        <a:ext cx="1041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4" name="Picture 4" descr="C:\Users\Administrator\AppData\Roaming\Tencent\Users\475615427\QQ\WinTemp\RichOle\2HV)FH`9HHD8{L)ZLRL$P9K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862" y="2348880"/>
            <a:ext cx="3319225" cy="148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32240" y="1468815"/>
            <a:ext cx="1656184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排除部分样本子集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4196604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规则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：如果</a:t>
            </a:r>
            <a:endParaRPr lang="zh-CN" altLang="en-US" sz="2000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003046"/>
              </p:ext>
            </p:extLst>
          </p:nvPr>
        </p:nvGraphicFramePr>
        <p:xfrm>
          <a:off x="2699792" y="4581128"/>
          <a:ext cx="332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Equation" r:id="rId8" imgW="3327120" imgH="431640" progId="Equation.DSMT4">
                  <p:embed/>
                </p:oleObj>
              </mc:Choice>
              <mc:Fallback>
                <p:oleObj name="Equation" r:id="rId8" imgW="33271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99792" y="4581128"/>
                        <a:ext cx="3327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11560" y="5013176"/>
            <a:ext cx="7920880" cy="498085"/>
            <a:chOff x="611560" y="2204864"/>
            <a:chExt cx="7920880" cy="498085"/>
          </a:xfrm>
        </p:grpSpPr>
        <p:sp>
          <p:nvSpPr>
            <p:cNvPr id="12" name="TextBox 11"/>
            <p:cNvSpPr txBox="1"/>
            <p:nvPr/>
          </p:nvSpPr>
          <p:spPr>
            <a:xfrm>
              <a:off x="611560" y="2204864"/>
              <a:ext cx="7920880" cy="498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 smtClean="0"/>
                <a:t>其中              ，则     不是 </a:t>
              </a:r>
              <a:r>
                <a:rPr lang="en-US" altLang="zh-CN" sz="2000" dirty="0" smtClean="0"/>
                <a:t>x</a:t>
              </a:r>
              <a:r>
                <a:rPr lang="zh-CN" altLang="en-US" sz="2000" dirty="0" smtClean="0"/>
                <a:t>的近邻。</a:t>
              </a:r>
              <a:endParaRPr lang="zh-CN" altLang="en-US" sz="2000" dirty="0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8699092"/>
                </p:ext>
              </p:extLst>
            </p:nvPr>
          </p:nvGraphicFramePr>
          <p:xfrm>
            <a:off x="1331640" y="2271149"/>
            <a:ext cx="1041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1" name="Equation" r:id="rId10" imgW="1041120" imgH="431640" progId="Equation.DSMT4">
                    <p:embed/>
                  </p:oleObj>
                </mc:Choice>
                <mc:Fallback>
                  <p:oleObj name="Equation" r:id="rId10" imgW="1041120" imgH="431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31640" y="2271149"/>
                          <a:ext cx="10414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5730005"/>
                </p:ext>
              </p:extLst>
            </p:nvPr>
          </p:nvGraphicFramePr>
          <p:xfrm>
            <a:off x="3059832" y="2276872"/>
            <a:ext cx="2540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2" name="Equation" r:id="rId12" imgW="253800" imgH="393480" progId="Equation.DSMT4">
                    <p:embed/>
                  </p:oleObj>
                </mc:Choice>
                <mc:Fallback>
                  <p:oleObj name="Equation" r:id="rId12" imgW="2538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059832" y="2276872"/>
                          <a:ext cx="2540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6768244" y="4812738"/>
            <a:ext cx="1656184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排除样本子集中的部分样本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568" y="692696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树搜索算法：</a:t>
            </a:r>
            <a:endParaRPr lang="zh-CN" alt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1092806"/>
            <a:ext cx="7272808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步骤</a:t>
            </a:r>
            <a:r>
              <a:rPr lang="en-US" altLang="zh-CN" dirty="0" smtClean="0"/>
              <a:t>1  </a:t>
            </a:r>
            <a:r>
              <a:rPr lang="zh-CN" altLang="en-US" dirty="0" smtClean="0"/>
              <a:t>初始化                                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步骤</a:t>
            </a:r>
            <a:r>
              <a:rPr lang="en-US" altLang="zh-CN" dirty="0" smtClean="0"/>
              <a:t>2  </a:t>
            </a:r>
            <a:r>
              <a:rPr lang="zh-CN" altLang="en-US" dirty="0" smtClean="0"/>
              <a:t>将当前结点的所有直接后继结点放入一个目录表中，并对其计算这些结点所对应                 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步骤</a:t>
            </a:r>
            <a:r>
              <a:rPr lang="en-US" altLang="zh-CN" dirty="0" smtClean="0"/>
              <a:t>3  </a:t>
            </a:r>
            <a:r>
              <a:rPr lang="zh-CN" altLang="en-US" dirty="0" smtClean="0"/>
              <a:t>对步骤</a:t>
            </a:r>
            <a:r>
              <a:rPr lang="en-US" altLang="zh-CN" dirty="0" smtClean="0"/>
              <a:t>2</a:t>
            </a:r>
            <a:r>
              <a:rPr lang="zh-CN" altLang="en-US" dirty="0" smtClean="0"/>
              <a:t>中的每个节点</a:t>
            </a:r>
            <a:r>
              <a:rPr lang="en-US" altLang="zh-CN" dirty="0" smtClean="0"/>
              <a:t>p</a:t>
            </a:r>
            <a:r>
              <a:rPr lang="zh-CN" altLang="en-US" dirty="0" smtClean="0"/>
              <a:t>，根据规则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，如果满足该规则，则从目录中删除</a:t>
            </a:r>
            <a:r>
              <a:rPr lang="en-US" altLang="zh-CN" dirty="0" smtClean="0"/>
              <a:t>p.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步骤</a:t>
            </a:r>
            <a:r>
              <a:rPr lang="en-US" altLang="zh-CN" dirty="0" smtClean="0"/>
              <a:t>4  </a:t>
            </a:r>
            <a:r>
              <a:rPr lang="zh-CN" altLang="en-US" dirty="0" smtClean="0"/>
              <a:t>如果步骤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中的目录表中已经没有结点，则退到前一水平</a:t>
            </a:r>
            <a:r>
              <a:rPr lang="en-US" altLang="zh-CN" dirty="0" smtClean="0"/>
              <a:t>L=L-1</a:t>
            </a:r>
            <a:r>
              <a:rPr lang="zh-CN" altLang="en-US" dirty="0" smtClean="0"/>
              <a:t>。如果</a:t>
            </a:r>
            <a:r>
              <a:rPr lang="en-US" altLang="zh-CN" dirty="0" smtClean="0"/>
              <a:t>L=0</a:t>
            </a:r>
            <a:r>
              <a:rPr lang="zh-CN" altLang="en-US" dirty="0" smtClean="0"/>
              <a:t>则停止，否则转到步骤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。如果目录表中有一个以上的结点存在，转步骤</a:t>
            </a:r>
            <a:r>
              <a:rPr lang="en-US" altLang="zh-CN" dirty="0" smtClean="0"/>
              <a:t>5.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步骤</a:t>
            </a:r>
            <a:r>
              <a:rPr lang="en-US" altLang="zh-CN" dirty="0" smtClean="0"/>
              <a:t>5  </a:t>
            </a:r>
            <a:r>
              <a:rPr lang="zh-CN" altLang="en-US" dirty="0" smtClean="0"/>
              <a:t>在目录表中选择最近结点     ，它使                最小化，并称该结点为执行结点，从目录中取出      。如果当前</a:t>
            </a:r>
            <a:r>
              <a:rPr lang="zh-CN" altLang="en-US" dirty="0"/>
              <a:t>水平</a:t>
            </a:r>
            <a:r>
              <a:rPr lang="en-US" altLang="zh-CN" dirty="0" smtClean="0"/>
              <a:t>L</a:t>
            </a:r>
            <a:r>
              <a:rPr lang="zh-CN" altLang="en-US" dirty="0" smtClean="0"/>
              <a:t>为最终水平，则转步骤</a:t>
            </a:r>
            <a:r>
              <a:rPr lang="en-US" altLang="zh-CN" dirty="0" smtClean="0"/>
              <a:t>6</a:t>
            </a:r>
            <a:r>
              <a:rPr lang="zh-CN" altLang="en-US" dirty="0" smtClean="0"/>
              <a:t>，否则置</a:t>
            </a:r>
            <a:r>
              <a:rPr lang="en-US" altLang="zh-CN" dirty="0" smtClean="0"/>
              <a:t>L=L+1</a:t>
            </a:r>
            <a:r>
              <a:rPr lang="zh-CN" altLang="en-US" dirty="0" smtClean="0"/>
              <a:t>，转步骤</a:t>
            </a:r>
            <a:r>
              <a:rPr lang="en-US" altLang="zh-CN" dirty="0" smtClean="0"/>
              <a:t>2.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步骤</a:t>
            </a:r>
            <a:r>
              <a:rPr lang="en-US" altLang="zh-CN" dirty="0" smtClean="0"/>
              <a:t>6  </a:t>
            </a:r>
            <a:r>
              <a:rPr lang="zh-CN" altLang="en-US" dirty="0" smtClean="0"/>
              <a:t>对现在的执行结点     中的每个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，利用规则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进行检验，当所有的    被检验之后，转步骤</a:t>
            </a:r>
            <a:r>
              <a:rPr lang="en-US" altLang="zh-CN" dirty="0" smtClean="0"/>
              <a:t>3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428581"/>
              </p:ext>
            </p:extLst>
          </p:nvPr>
        </p:nvGraphicFramePr>
        <p:xfrm>
          <a:off x="5436096" y="4509368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0" name="Equation" r:id="rId3" imgW="1244520" imgH="431640" progId="Equation.DSMT4">
                  <p:embed/>
                </p:oleObj>
              </mc:Choice>
              <mc:Fallback>
                <p:oleObj name="Equation" r:id="rId3" imgW="12445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6096" y="4509368"/>
                        <a:ext cx="12446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210559"/>
              </p:ext>
            </p:extLst>
          </p:nvPr>
        </p:nvGraphicFramePr>
        <p:xfrm>
          <a:off x="4449254" y="4437112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" name="Equation" r:id="rId5" imgW="317160" imgH="355320" progId="Equation.DSMT4">
                  <p:embed/>
                </p:oleObj>
              </mc:Choice>
              <mc:Fallback>
                <p:oleObj name="Equation" r:id="rId5" imgW="31716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9254" y="4437112"/>
                        <a:ext cx="3175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059297"/>
              </p:ext>
            </p:extLst>
          </p:nvPr>
        </p:nvGraphicFramePr>
        <p:xfrm>
          <a:off x="5004048" y="5661248"/>
          <a:ext cx="25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Equation" r:id="rId7" imgW="253800" imgH="393480" progId="Equation.DSMT4">
                  <p:embed/>
                </p:oleObj>
              </mc:Choice>
              <mc:Fallback>
                <p:oleObj name="Equation" r:id="rId7" imgW="253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04048" y="5661248"/>
                        <a:ext cx="254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069850"/>
              </p:ext>
            </p:extLst>
          </p:nvPr>
        </p:nvGraphicFramePr>
        <p:xfrm>
          <a:off x="2674938" y="1196975"/>
          <a:ext cx="2387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9" imgW="2387520" imgH="355320" progId="Equation.DSMT4">
                  <p:embed/>
                </p:oleObj>
              </mc:Choice>
              <mc:Fallback>
                <p:oleObj name="Equation" r:id="rId9" imgW="23875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4938" y="1196975"/>
                        <a:ext cx="2387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93557"/>
              </p:ext>
            </p:extLst>
          </p:nvPr>
        </p:nvGraphicFramePr>
        <p:xfrm>
          <a:off x="2967360" y="1988840"/>
          <a:ext cx="124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11" imgW="1244520" imgH="431640" progId="Equation.DSMT4">
                  <p:embed/>
                </p:oleObj>
              </mc:Choice>
              <mc:Fallback>
                <p:oleObj name="Equation" r:id="rId11" imgW="1244520" imgH="431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360" y="1988840"/>
                        <a:ext cx="124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320480"/>
              </p:ext>
            </p:extLst>
          </p:nvPr>
        </p:nvGraphicFramePr>
        <p:xfrm>
          <a:off x="4608004" y="4869160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13" imgW="317160" imgH="355320" progId="Equation.DSMT4">
                  <p:embed/>
                </p:oleObj>
              </mc:Choice>
              <mc:Fallback>
                <p:oleObj name="Equation" r:id="rId13" imgW="317160" imgH="35532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004" y="4869160"/>
                        <a:ext cx="31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30943"/>
              </p:ext>
            </p:extLst>
          </p:nvPr>
        </p:nvGraphicFramePr>
        <p:xfrm>
          <a:off x="3707904" y="5661248"/>
          <a:ext cx="31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15" imgW="317160" imgH="355320" progId="Equation.DSMT4">
                  <p:embed/>
                </p:oleObj>
              </mc:Choice>
              <mc:Fallback>
                <p:oleObj name="Equation" r:id="rId15" imgW="317160" imgH="35532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661248"/>
                        <a:ext cx="31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529239"/>
              </p:ext>
            </p:extLst>
          </p:nvPr>
        </p:nvGraphicFramePr>
        <p:xfrm>
          <a:off x="1763688" y="6093296"/>
          <a:ext cx="25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16" imgW="253800" imgH="393480" progId="Equation.DSMT4">
                  <p:embed/>
                </p:oleObj>
              </mc:Choice>
              <mc:Fallback>
                <p:oleObj name="Equation" r:id="rId16" imgW="253800" imgH="39348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6093296"/>
                        <a:ext cx="25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81" y="764704"/>
            <a:ext cx="417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4.2 </a:t>
            </a:r>
            <a:r>
              <a:rPr lang="zh-CN" altLang="en-US" sz="2000" b="1" dirty="0"/>
              <a:t>剪辑</a:t>
            </a:r>
            <a:r>
              <a:rPr lang="zh-CN" altLang="en-US" sz="2000" b="1" dirty="0" smtClean="0"/>
              <a:t>近邻法</a:t>
            </a:r>
            <a:endParaRPr lang="zh-CN" altLang="en-US" sz="2000" b="1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11560" y="1388383"/>
            <a:ext cx="7920880" cy="2400657"/>
            <a:chOff x="611560" y="1163713"/>
            <a:chExt cx="7920880" cy="2400657"/>
          </a:xfrm>
        </p:grpSpPr>
        <p:sp>
          <p:nvSpPr>
            <p:cNvPr id="3" name="Text Box 25"/>
            <p:cNvSpPr txBox="1">
              <a:spLocks noChangeArrowheads="1"/>
            </p:cNvSpPr>
            <p:nvPr/>
          </p:nvSpPr>
          <p:spPr bwMode="auto">
            <a:xfrm>
              <a:off x="611560" y="1163713"/>
              <a:ext cx="7920880" cy="2400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     对于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两类问题，设将已知类别的样本集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000" b="1" baseline="30000" dirty="0">
                  <a:latin typeface="楷体_GB2312" pitchFamily="49" charset="-122"/>
                  <a:ea typeface="楷体_GB2312" pitchFamily="49" charset="-122"/>
                </a:rPr>
                <a:t>(N)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分成参照集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000" b="1" baseline="30000" dirty="0">
                  <a:latin typeface="楷体_GB2312" pitchFamily="49" charset="-122"/>
                  <a:ea typeface="楷体_GB2312" pitchFamily="49" charset="-122"/>
                </a:rPr>
                <a:t>(NR)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和测试集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000" b="1" baseline="30000" dirty="0">
                  <a:latin typeface="楷体_GB2312" pitchFamily="49" charset="-122"/>
                  <a:ea typeface="楷体_GB2312" pitchFamily="49" charset="-122"/>
                </a:rPr>
                <a:t>(NT)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两部分，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000" b="1" baseline="30000" dirty="0">
                  <a:latin typeface="楷体_GB2312" pitchFamily="49" charset="-122"/>
                  <a:ea typeface="楷体_GB2312" pitchFamily="49" charset="-122"/>
                </a:rPr>
                <a:t>(NR)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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000" b="1" baseline="30000" dirty="0">
                  <a:latin typeface="楷体_GB2312" pitchFamily="49" charset="-122"/>
                  <a:ea typeface="楷体_GB2312" pitchFamily="49" charset="-122"/>
                </a:rPr>
                <a:t>(NT)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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，它们的样本数各为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NR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和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NT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NR+NT=N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。利用参照集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000" b="1" baseline="30000" dirty="0">
                  <a:latin typeface="楷体_GB2312" pitchFamily="49" charset="-122"/>
                  <a:ea typeface="楷体_GB2312" pitchFamily="49" charset="-122"/>
                </a:rPr>
                <a:t>(NR)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中的样本              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 采用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最近邻规则对已知类别的测试集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000" b="1" baseline="30000" dirty="0">
                  <a:latin typeface="楷体_GB2312" pitchFamily="49" charset="-122"/>
                  <a:ea typeface="楷体_GB2312" pitchFamily="49" charset="-122"/>
                </a:rPr>
                <a:t>(NT)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中的每个样本              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 进行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分类，剪辑掉</a:t>
              </a:r>
              <a:r>
                <a:rPr lang="en-US" altLang="zh-CN" sz="20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2000" b="1" baseline="30000" dirty="0">
                  <a:latin typeface="楷体_GB2312" pitchFamily="49" charset="-122"/>
                  <a:ea typeface="楷体_GB2312" pitchFamily="49" charset="-122"/>
                </a:rPr>
                <a:t>(NT)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中被错误分类的样本。</a:t>
              </a:r>
            </a:p>
          </p:txBody>
        </p:sp>
        <p:graphicFrame>
          <p:nvGraphicFramePr>
            <p:cNvPr id="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010329"/>
                </p:ext>
              </p:extLst>
            </p:nvPr>
          </p:nvGraphicFramePr>
          <p:xfrm>
            <a:off x="3591819" y="2145495"/>
            <a:ext cx="1772517" cy="482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6" name="Equation" r:id="rId3" imgW="838080" imgH="228600" progId="Equation.DSMT4">
                    <p:embed/>
                  </p:oleObj>
                </mc:Choice>
                <mc:Fallback>
                  <p:oleObj name="Equation" r:id="rId3" imgW="838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819" y="2145495"/>
                          <a:ext cx="1772517" cy="4827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20858779"/>
                </p:ext>
              </p:extLst>
            </p:nvPr>
          </p:nvGraphicFramePr>
          <p:xfrm>
            <a:off x="4100906" y="2556258"/>
            <a:ext cx="1839246" cy="518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7" name="Equation" r:id="rId5" imgW="812520" imgH="228600" progId="Equation.DSMT4">
                    <p:embed/>
                  </p:oleObj>
                </mc:Choice>
                <mc:Fallback>
                  <p:oleObj name="Equation" r:id="rId5" imgW="8125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0906" y="2556258"/>
                          <a:ext cx="1839246" cy="51876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611560" y="3794264"/>
            <a:ext cx="7848872" cy="1938992"/>
            <a:chOff x="683568" y="3564370"/>
            <a:chExt cx="7848872" cy="1938992"/>
          </a:xfrm>
        </p:grpSpPr>
        <p:graphicFrame>
          <p:nvGraphicFramePr>
            <p:cNvPr id="8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1402067"/>
                </p:ext>
              </p:extLst>
            </p:nvPr>
          </p:nvGraphicFramePr>
          <p:xfrm>
            <a:off x="1331640" y="4076871"/>
            <a:ext cx="273540" cy="4569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8"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4076871"/>
                          <a:ext cx="273540" cy="45699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833510"/>
                </p:ext>
              </p:extLst>
            </p:nvPr>
          </p:nvGraphicFramePr>
          <p:xfrm>
            <a:off x="7380312" y="3564370"/>
            <a:ext cx="794102" cy="5227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0312" y="3564370"/>
                          <a:ext cx="794102" cy="5227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6993717"/>
                </p:ext>
              </p:extLst>
            </p:nvPr>
          </p:nvGraphicFramePr>
          <p:xfrm>
            <a:off x="3738139" y="3573016"/>
            <a:ext cx="1224206" cy="457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Equation" r:id="rId11" imgW="609480" imgH="203040" progId="Equation.DSMT4">
                    <p:embed/>
                  </p:oleObj>
                </mc:Choice>
                <mc:Fallback>
                  <p:oleObj name="Equation" r:id="rId11" imgW="609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8139" y="3573016"/>
                          <a:ext cx="1224206" cy="45700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461861"/>
                </p:ext>
              </p:extLst>
            </p:nvPr>
          </p:nvGraphicFramePr>
          <p:xfrm>
            <a:off x="1691680" y="3645024"/>
            <a:ext cx="1539235" cy="460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name="Equation" r:id="rId13" imgW="863280" imgH="228600" progId="Equation.DSMT4">
                    <p:embed/>
                  </p:oleObj>
                </mc:Choice>
                <mc:Fallback>
                  <p:oleObj name="Equation" r:id="rId13" imgW="863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680" y="3645024"/>
                          <a:ext cx="1539235" cy="4607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75"/>
            <p:cNvSpPr txBox="1">
              <a:spLocks noChangeArrowheads="1"/>
            </p:cNvSpPr>
            <p:nvPr/>
          </p:nvSpPr>
          <p:spPr bwMode="auto">
            <a:xfrm>
              <a:off x="683568" y="3564370"/>
              <a:ext cx="7848872" cy="1938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    若                          的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最近邻元，剪辑掉与     异类的   ，余下的判决正确的样本组成剪辑样本集</a:t>
              </a:r>
              <a:r>
                <a:rPr lang="en-US" altLang="zh-CN" sz="2000" b="1" i="1" dirty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lang="en-US" altLang="zh-CN" sz="2000" b="1" i="1" baseline="30000" dirty="0">
                  <a:latin typeface="Times New Roman" pitchFamily="18" charset="0"/>
                  <a:ea typeface="楷体_GB2312" pitchFamily="49" charset="-122"/>
                </a:rPr>
                <a:t>(NTE)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 。这一操作称为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剪辑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。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                                                                  </a:t>
              </a:r>
              <a:endParaRPr lang="zh-CN" altLang="en-US" sz="20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3" name="Text Box 76"/>
            <p:cNvSpPr txBox="1">
              <a:spLocks noChangeArrowheads="1"/>
            </p:cNvSpPr>
            <p:nvPr/>
          </p:nvSpPr>
          <p:spPr bwMode="auto">
            <a:xfrm>
              <a:off x="3275856" y="3645024"/>
              <a:ext cx="517431" cy="399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684212" y="1211447"/>
            <a:ext cx="8496300" cy="561369"/>
            <a:chOff x="323850" y="1056612"/>
            <a:chExt cx="8496300" cy="561369"/>
          </a:xfrm>
        </p:grpSpPr>
        <p:sp>
          <p:nvSpPr>
            <p:cNvPr id="2" name="Text Box 24"/>
            <p:cNvSpPr txBox="1">
              <a:spLocks noChangeArrowheads="1"/>
            </p:cNvSpPr>
            <p:nvPr/>
          </p:nvSpPr>
          <p:spPr bwMode="auto">
            <a:xfrm>
              <a:off x="323850" y="1125538"/>
              <a:ext cx="84963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获得剪辑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样本集 </a:t>
              </a:r>
              <a:r>
                <a:rPr lang="en-US" altLang="zh-CN" sz="2000" b="1" i="1" dirty="0" smtClean="0"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lang="en-US" altLang="zh-CN" sz="2000" b="1" i="1" baseline="30000" dirty="0" smtClean="0">
                  <a:latin typeface="Times New Roman" pitchFamily="18" charset="0"/>
                  <a:ea typeface="楷体_GB2312" pitchFamily="49" charset="-122"/>
                </a:rPr>
                <a:t>(NTE) 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后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，对待识模式   </a:t>
              </a:r>
              <a:r>
                <a:rPr lang="zh-CN" altLang="en-US" sz="2000" b="1" dirty="0" smtClean="0">
                  <a:latin typeface="楷体_GB2312" pitchFamily="49" charset="-122"/>
                  <a:ea typeface="楷体_GB2312" pitchFamily="49" charset="-122"/>
                </a:rPr>
                <a:t>采用最近邻</a:t>
              </a: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规则进行分类。</a:t>
              </a:r>
            </a:p>
          </p:txBody>
        </p:sp>
        <p:graphicFrame>
          <p:nvGraphicFramePr>
            <p:cNvPr id="3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8119562"/>
                </p:ext>
              </p:extLst>
            </p:nvPr>
          </p:nvGraphicFramePr>
          <p:xfrm>
            <a:off x="4788024" y="1056612"/>
            <a:ext cx="360040" cy="529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0" name="Equation" r:id="rId3" imgW="126720" imgH="177480" progId="Equation.DSMT4">
                    <p:embed/>
                  </p:oleObj>
                </mc:Choice>
                <mc:Fallback>
                  <p:oleObj name="Equation" r:id="rId3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1056612"/>
                          <a:ext cx="360040" cy="52920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1762915" y="2420888"/>
            <a:ext cx="6049445" cy="862690"/>
            <a:chOff x="1692" y="2990"/>
            <a:chExt cx="3305" cy="486"/>
          </a:xfrm>
        </p:grpSpPr>
        <p:graphicFrame>
          <p:nvGraphicFramePr>
            <p:cNvPr id="14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835003"/>
                </p:ext>
              </p:extLst>
            </p:nvPr>
          </p:nvGraphicFramePr>
          <p:xfrm>
            <a:off x="1692" y="2990"/>
            <a:ext cx="1882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1" name="Equation" r:id="rId5" imgW="1473120" imgH="380880" progId="Equation.DSMT4">
                    <p:embed/>
                  </p:oleObj>
                </mc:Choice>
                <mc:Fallback>
                  <p:oleObj name="Equation" r:id="rId5" imgW="14731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2990"/>
                          <a:ext cx="1882" cy="48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9835165"/>
                </p:ext>
              </p:extLst>
            </p:nvPr>
          </p:nvGraphicFramePr>
          <p:xfrm>
            <a:off x="3962" y="3060"/>
            <a:ext cx="103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2" name="Equation" r:id="rId7" imgW="749160" imgH="203040" progId="Equation.DSMT4">
                    <p:embed/>
                  </p:oleObj>
                </mc:Choice>
                <mc:Fallback>
                  <p:oleObj name="Equation" r:id="rId7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3060"/>
                          <a:ext cx="1035" cy="2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787524" y="3504292"/>
            <a:ext cx="6650402" cy="810485"/>
            <a:chOff x="204" y="3657"/>
            <a:chExt cx="3570" cy="494"/>
          </a:xfrm>
        </p:grpSpPr>
        <p:graphicFrame>
          <p:nvGraphicFramePr>
            <p:cNvPr id="10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054366"/>
                </p:ext>
              </p:extLst>
            </p:nvPr>
          </p:nvGraphicFramePr>
          <p:xfrm>
            <a:off x="755" y="3661"/>
            <a:ext cx="1778" cy="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3" name="Equation" r:id="rId9" imgW="1244520" imgH="342720" progId="Equation.DSMT4">
                    <p:embed/>
                  </p:oleObj>
                </mc:Choice>
                <mc:Fallback>
                  <p:oleObj name="Equation" r:id="rId9" imgW="124452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" y="3661"/>
                          <a:ext cx="1778" cy="4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4404030"/>
                </p:ext>
              </p:extLst>
            </p:nvPr>
          </p:nvGraphicFramePr>
          <p:xfrm>
            <a:off x="3202" y="3709"/>
            <a:ext cx="57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4" name="Equation" r:id="rId11" imgW="444240" imgH="228600" progId="Equation.DSMT4">
                    <p:embed/>
                  </p:oleObj>
                </mc:Choice>
                <mc:Fallback>
                  <p:oleObj name="Equation" r:id="rId11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2" y="3709"/>
                          <a:ext cx="572" cy="2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60"/>
            <p:cNvSpPr txBox="1">
              <a:spLocks noChangeArrowheads="1"/>
            </p:cNvSpPr>
            <p:nvPr/>
          </p:nvSpPr>
          <p:spPr bwMode="auto">
            <a:xfrm>
              <a:off x="204" y="3657"/>
              <a:ext cx="680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如果</a:t>
              </a:r>
            </a:p>
          </p:txBody>
        </p:sp>
        <p:sp>
          <p:nvSpPr>
            <p:cNvPr id="13" name="Text Box 61"/>
            <p:cNvSpPr txBox="1">
              <a:spLocks noChangeArrowheads="1"/>
            </p:cNvSpPr>
            <p:nvPr/>
          </p:nvSpPr>
          <p:spPr bwMode="auto">
            <a:xfrm>
              <a:off x="2798" y="3707"/>
              <a:ext cx="409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</p:grpSp>
      <p:grpSp>
        <p:nvGrpSpPr>
          <p:cNvPr id="7" name="Group 68"/>
          <p:cNvGrpSpPr>
            <a:grpSpLocks/>
          </p:cNvGrpSpPr>
          <p:nvPr/>
        </p:nvGrpSpPr>
        <p:grpSpPr bwMode="auto">
          <a:xfrm>
            <a:off x="787524" y="4653136"/>
            <a:ext cx="3064396" cy="627945"/>
            <a:chOff x="703" y="3006"/>
            <a:chExt cx="1648" cy="364"/>
          </a:xfrm>
        </p:grpSpPr>
        <p:sp>
          <p:nvSpPr>
            <p:cNvPr id="8" name="Text Box 64"/>
            <p:cNvSpPr txBox="1">
              <a:spLocks noChangeArrowheads="1"/>
            </p:cNvSpPr>
            <p:nvPr/>
          </p:nvSpPr>
          <p:spPr bwMode="auto">
            <a:xfrm>
              <a:off x="703" y="3067"/>
              <a:ext cx="86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latin typeface="楷体_GB2312" pitchFamily="49" charset="-122"/>
                  <a:ea typeface="楷体_GB2312" pitchFamily="49" charset="-122"/>
                </a:rPr>
                <a:t>这里</a:t>
              </a:r>
            </a:p>
          </p:txBody>
        </p:sp>
        <p:graphicFrame>
          <p:nvGraphicFramePr>
            <p:cNvPr id="9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4630945"/>
                </p:ext>
              </p:extLst>
            </p:nvPr>
          </p:nvGraphicFramePr>
          <p:xfrm>
            <a:off x="1338" y="3006"/>
            <a:ext cx="1013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5" name="Equation" r:id="rId13" imgW="711000" imgH="253800" progId="Equation.DSMT4">
                    <p:embed/>
                  </p:oleObj>
                </mc:Choice>
                <mc:Fallback>
                  <p:oleObj name="Equation" r:id="rId13" imgW="71100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006"/>
                          <a:ext cx="1013" cy="36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3205163" y="2614613"/>
            <a:ext cx="792162" cy="1174750"/>
            <a:chOff x="2019" y="1647"/>
            <a:chExt cx="499" cy="740"/>
          </a:xfrm>
        </p:grpSpPr>
        <p:sp>
          <p:nvSpPr>
            <p:cNvPr id="3" name="Freeform 68"/>
            <p:cNvSpPr>
              <a:spLocks/>
            </p:cNvSpPr>
            <p:nvPr/>
          </p:nvSpPr>
          <p:spPr bwMode="auto">
            <a:xfrm>
              <a:off x="2064" y="1959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" name="Freeform 69"/>
            <p:cNvSpPr>
              <a:spLocks/>
            </p:cNvSpPr>
            <p:nvPr/>
          </p:nvSpPr>
          <p:spPr bwMode="auto">
            <a:xfrm>
              <a:off x="2154" y="1647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5" name="Freeform 70"/>
            <p:cNvSpPr>
              <a:spLocks/>
            </p:cNvSpPr>
            <p:nvPr/>
          </p:nvSpPr>
          <p:spPr bwMode="auto">
            <a:xfrm>
              <a:off x="2427" y="2231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6" name="Freeform 71"/>
            <p:cNvSpPr>
              <a:spLocks/>
            </p:cNvSpPr>
            <p:nvPr/>
          </p:nvSpPr>
          <p:spPr bwMode="auto">
            <a:xfrm>
              <a:off x="2019" y="2309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539179" y="508610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latin typeface="+mn-ea"/>
              </a:rPr>
              <a:t>剪辑最近邻方法			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2627313" y="2571750"/>
            <a:ext cx="144462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9" name="Oval 18"/>
          <p:cNvSpPr>
            <a:spLocks noChangeArrowheads="1"/>
          </p:cNvSpPr>
          <p:nvPr/>
        </p:nvSpPr>
        <p:spPr bwMode="auto">
          <a:xfrm>
            <a:off x="2987675" y="2787650"/>
            <a:ext cx="144463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3275013" y="2571750"/>
            <a:ext cx="144462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1" name="Oval 20"/>
          <p:cNvSpPr>
            <a:spLocks noChangeArrowheads="1"/>
          </p:cNvSpPr>
          <p:nvPr/>
        </p:nvSpPr>
        <p:spPr bwMode="auto">
          <a:xfrm>
            <a:off x="3059113" y="2282825"/>
            <a:ext cx="144462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" name="Oval 21"/>
          <p:cNvSpPr>
            <a:spLocks noChangeArrowheads="1"/>
          </p:cNvSpPr>
          <p:nvPr/>
        </p:nvSpPr>
        <p:spPr bwMode="auto">
          <a:xfrm>
            <a:off x="3490913" y="2282825"/>
            <a:ext cx="144462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3" name="Oval 22"/>
          <p:cNvSpPr>
            <a:spLocks noChangeArrowheads="1"/>
          </p:cNvSpPr>
          <p:nvPr/>
        </p:nvSpPr>
        <p:spPr bwMode="auto">
          <a:xfrm>
            <a:off x="3635375" y="2714625"/>
            <a:ext cx="144463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3419475" y="3074988"/>
            <a:ext cx="144463" cy="1222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5" name="Oval 24"/>
          <p:cNvSpPr>
            <a:spLocks noChangeArrowheads="1"/>
          </p:cNvSpPr>
          <p:nvPr/>
        </p:nvSpPr>
        <p:spPr bwMode="auto">
          <a:xfrm>
            <a:off x="2987675" y="3219450"/>
            <a:ext cx="144463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6" name="Oval 25"/>
          <p:cNvSpPr>
            <a:spLocks noChangeArrowheads="1"/>
          </p:cNvSpPr>
          <p:nvPr/>
        </p:nvSpPr>
        <p:spPr bwMode="auto">
          <a:xfrm>
            <a:off x="2700338" y="3003550"/>
            <a:ext cx="144462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7" name="Oval 26"/>
          <p:cNvSpPr>
            <a:spLocks noChangeArrowheads="1"/>
          </p:cNvSpPr>
          <p:nvPr/>
        </p:nvSpPr>
        <p:spPr bwMode="auto">
          <a:xfrm>
            <a:off x="4067175" y="2571750"/>
            <a:ext cx="144463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4427538" y="2787650"/>
            <a:ext cx="144462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714875" y="2571750"/>
            <a:ext cx="144463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4498975" y="2282825"/>
            <a:ext cx="144463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930775" y="2282825"/>
            <a:ext cx="144463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2" name="Oval 31"/>
          <p:cNvSpPr>
            <a:spLocks noChangeArrowheads="1"/>
          </p:cNvSpPr>
          <p:nvPr/>
        </p:nvSpPr>
        <p:spPr bwMode="auto">
          <a:xfrm>
            <a:off x="5075238" y="2714625"/>
            <a:ext cx="144462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3" name="Oval 32"/>
          <p:cNvSpPr>
            <a:spLocks noChangeArrowheads="1"/>
          </p:cNvSpPr>
          <p:nvPr/>
        </p:nvSpPr>
        <p:spPr bwMode="auto">
          <a:xfrm>
            <a:off x="4859338" y="3074988"/>
            <a:ext cx="144462" cy="12223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4" name="Oval 33"/>
          <p:cNvSpPr>
            <a:spLocks noChangeArrowheads="1"/>
          </p:cNvSpPr>
          <p:nvPr/>
        </p:nvSpPr>
        <p:spPr bwMode="auto">
          <a:xfrm>
            <a:off x="4427538" y="3219450"/>
            <a:ext cx="144462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5" name="Oval 34"/>
          <p:cNvSpPr>
            <a:spLocks noChangeArrowheads="1"/>
          </p:cNvSpPr>
          <p:nvPr/>
        </p:nvSpPr>
        <p:spPr bwMode="auto">
          <a:xfrm>
            <a:off x="4140200" y="3003550"/>
            <a:ext cx="144463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grpSp>
        <p:nvGrpSpPr>
          <p:cNvPr id="26" name="Group 78"/>
          <p:cNvGrpSpPr>
            <a:grpSpLocks/>
          </p:cNvGrpSpPr>
          <p:nvPr/>
        </p:nvGrpSpPr>
        <p:grpSpPr bwMode="auto">
          <a:xfrm>
            <a:off x="4065588" y="1681163"/>
            <a:ext cx="935037" cy="1604962"/>
            <a:chOff x="2427" y="1026"/>
            <a:chExt cx="589" cy="1011"/>
          </a:xfrm>
        </p:grpSpPr>
        <p:sp>
          <p:nvSpPr>
            <p:cNvPr id="27" name="Freeform 63"/>
            <p:cNvSpPr>
              <a:spLocks/>
            </p:cNvSpPr>
            <p:nvPr/>
          </p:nvSpPr>
          <p:spPr bwMode="auto">
            <a:xfrm>
              <a:off x="2427" y="1959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8" name="Freeform 56"/>
            <p:cNvSpPr>
              <a:spLocks/>
            </p:cNvSpPr>
            <p:nvPr/>
          </p:nvSpPr>
          <p:spPr bwMode="auto">
            <a:xfrm>
              <a:off x="2608" y="1336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9" name="Freeform 57"/>
            <p:cNvSpPr>
              <a:spLocks/>
            </p:cNvSpPr>
            <p:nvPr/>
          </p:nvSpPr>
          <p:spPr bwMode="auto">
            <a:xfrm>
              <a:off x="2699" y="1026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0" name="Freeform 64"/>
            <p:cNvSpPr>
              <a:spLocks/>
            </p:cNvSpPr>
            <p:nvPr/>
          </p:nvSpPr>
          <p:spPr bwMode="auto">
            <a:xfrm>
              <a:off x="2925" y="1647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31" name="Group 79"/>
          <p:cNvGrpSpPr>
            <a:grpSpLocks/>
          </p:cNvGrpSpPr>
          <p:nvPr/>
        </p:nvGrpSpPr>
        <p:grpSpPr bwMode="auto">
          <a:xfrm>
            <a:off x="2843213" y="1628775"/>
            <a:ext cx="1873250" cy="2592388"/>
            <a:chOff x="1791" y="1026"/>
            <a:chExt cx="1180" cy="1633"/>
          </a:xfrm>
        </p:grpSpPr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1791" y="1687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3" name="Freeform 58"/>
            <p:cNvSpPr>
              <a:spLocks/>
            </p:cNvSpPr>
            <p:nvPr/>
          </p:nvSpPr>
          <p:spPr bwMode="auto">
            <a:xfrm>
              <a:off x="2290" y="1220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" name="Freeform 59"/>
            <p:cNvSpPr>
              <a:spLocks/>
            </p:cNvSpPr>
            <p:nvPr/>
          </p:nvSpPr>
          <p:spPr bwMode="auto">
            <a:xfrm>
              <a:off x="1928" y="1298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5" name="Freeform 60"/>
            <p:cNvSpPr>
              <a:spLocks/>
            </p:cNvSpPr>
            <p:nvPr/>
          </p:nvSpPr>
          <p:spPr bwMode="auto">
            <a:xfrm>
              <a:off x="2109" y="1026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6" name="Freeform 61"/>
            <p:cNvSpPr>
              <a:spLocks/>
            </p:cNvSpPr>
            <p:nvPr/>
          </p:nvSpPr>
          <p:spPr bwMode="auto">
            <a:xfrm>
              <a:off x="2336" y="1531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7" name="Freeform 65"/>
            <p:cNvSpPr>
              <a:spLocks/>
            </p:cNvSpPr>
            <p:nvPr/>
          </p:nvSpPr>
          <p:spPr bwMode="auto">
            <a:xfrm>
              <a:off x="2699" y="2037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8" name="Freeform 66"/>
            <p:cNvSpPr>
              <a:spLocks/>
            </p:cNvSpPr>
            <p:nvPr/>
          </p:nvSpPr>
          <p:spPr bwMode="auto">
            <a:xfrm>
              <a:off x="2835" y="1881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9" name="Freeform 67"/>
            <p:cNvSpPr>
              <a:spLocks/>
            </p:cNvSpPr>
            <p:nvPr/>
          </p:nvSpPr>
          <p:spPr bwMode="auto">
            <a:xfrm>
              <a:off x="2472" y="1726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0" name="Freeform 72"/>
            <p:cNvSpPr>
              <a:spLocks/>
            </p:cNvSpPr>
            <p:nvPr/>
          </p:nvSpPr>
          <p:spPr bwMode="auto">
            <a:xfrm>
              <a:off x="2472" y="2581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41" name="Freeform 73"/>
            <p:cNvSpPr>
              <a:spLocks/>
            </p:cNvSpPr>
            <p:nvPr/>
          </p:nvSpPr>
          <p:spPr bwMode="auto">
            <a:xfrm>
              <a:off x="2880" y="2426"/>
              <a:ext cx="91" cy="78"/>
            </a:xfrm>
            <a:custGeom>
              <a:avLst/>
              <a:gdLst>
                <a:gd name="T0" fmla="*/ 0 w 136"/>
                <a:gd name="T1" fmla="*/ 78 h 91"/>
                <a:gd name="T2" fmla="*/ 30 w 136"/>
                <a:gd name="T3" fmla="*/ 0 h 91"/>
                <a:gd name="T4" fmla="*/ 91 w 136"/>
                <a:gd name="T5" fmla="*/ 78 h 91"/>
                <a:gd name="T6" fmla="*/ 0 w 136"/>
                <a:gd name="T7" fmla="*/ 78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6"/>
                <a:gd name="T13" fmla="*/ 0 h 91"/>
                <a:gd name="T14" fmla="*/ 136 w 136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6" h="91">
                  <a:moveTo>
                    <a:pt x="0" y="91"/>
                  </a:moveTo>
                  <a:lnTo>
                    <a:pt x="45" y="0"/>
                  </a:lnTo>
                  <a:lnTo>
                    <a:pt x="136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FFFF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42" name="Oval 80"/>
          <p:cNvSpPr>
            <a:spLocks noChangeArrowheads="1"/>
          </p:cNvSpPr>
          <p:nvPr/>
        </p:nvSpPr>
        <p:spPr bwMode="auto">
          <a:xfrm>
            <a:off x="827881" y="1673042"/>
            <a:ext cx="144463" cy="1444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3" name="Freeform 81"/>
          <p:cNvSpPr>
            <a:spLocks/>
          </p:cNvSpPr>
          <p:nvPr/>
        </p:nvSpPr>
        <p:spPr bwMode="auto">
          <a:xfrm>
            <a:off x="827881" y="2033082"/>
            <a:ext cx="144463" cy="73025"/>
          </a:xfrm>
          <a:custGeom>
            <a:avLst/>
            <a:gdLst>
              <a:gd name="T0" fmla="*/ 71438 w 91"/>
              <a:gd name="T1" fmla="*/ 0 h 46"/>
              <a:gd name="T2" fmla="*/ 0 w 91"/>
              <a:gd name="T3" fmla="*/ 73025 h 46"/>
              <a:gd name="T4" fmla="*/ 144463 w 91"/>
              <a:gd name="T5" fmla="*/ 73025 h 46"/>
              <a:gd name="T6" fmla="*/ 71438 w 91"/>
              <a:gd name="T7" fmla="*/ 0 h 46"/>
              <a:gd name="T8" fmla="*/ 0 60000 65536"/>
              <a:gd name="T9" fmla="*/ 0 60000 65536"/>
              <a:gd name="T10" fmla="*/ 0 60000 65536"/>
              <a:gd name="T11" fmla="*/ 0 60000 65536"/>
              <a:gd name="T12" fmla="*/ 0 w 91"/>
              <a:gd name="T13" fmla="*/ 0 h 46"/>
              <a:gd name="T14" fmla="*/ 91 w 91"/>
              <a:gd name="T15" fmla="*/ 46 h 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" h="46">
                <a:moveTo>
                  <a:pt x="45" y="0"/>
                </a:moveTo>
                <a:lnTo>
                  <a:pt x="0" y="46"/>
                </a:lnTo>
                <a:lnTo>
                  <a:pt x="91" y="46"/>
                </a:lnTo>
                <a:lnTo>
                  <a:pt x="45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44" name="Text Box 84"/>
          <p:cNvSpPr txBox="1">
            <a:spLocks noChangeArrowheads="1"/>
          </p:cNvSpPr>
          <p:nvPr/>
        </p:nvSpPr>
        <p:spPr bwMode="auto">
          <a:xfrm>
            <a:off x="970756" y="953433"/>
            <a:ext cx="12969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l-GR" altLang="zh-CN" sz="2000" b="1" dirty="0">
                <a:latin typeface="Times New Roman" pitchFamily="18" charset="0"/>
                <a:sym typeface="Symbol" pitchFamily="18" charset="2"/>
              </a:rPr>
              <a:t>ω</a:t>
            </a:r>
            <a:r>
              <a:rPr lang="en-US" altLang="zh-CN" sz="2000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/>
            </a:r>
            <a:br>
              <a:rPr lang="en-US" altLang="zh-CN" sz="2000" b="1" dirty="0">
                <a:latin typeface="Times New Roman" pitchFamily="18" charset="0"/>
                <a:sym typeface="Symbol" pitchFamily="18" charset="2"/>
              </a:rPr>
            </a:br>
            <a:r>
              <a:rPr lang="el-GR" altLang="zh-CN" sz="2000" b="1" dirty="0">
                <a:latin typeface="Times New Roman" pitchFamily="18" charset="0"/>
                <a:sym typeface="Symbol" pitchFamily="18" charset="2"/>
              </a:rPr>
              <a:t>ω</a:t>
            </a:r>
            <a:r>
              <a:rPr lang="en-US" altLang="zh-CN" sz="2000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/>
            </a:r>
            <a:br>
              <a:rPr lang="en-US" altLang="zh-CN" sz="2000" b="1" dirty="0">
                <a:latin typeface="Times New Roman" pitchFamily="18" charset="0"/>
                <a:sym typeface="Symbol" pitchFamily="18" charset="2"/>
              </a:rPr>
            </a:br>
            <a:r>
              <a:rPr lang="el-GR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 baseline="30000" dirty="0">
                <a:latin typeface="Times New Roman" pitchFamily="18" charset="0"/>
                <a:sym typeface="Symbol" pitchFamily="18" charset="2"/>
              </a:rPr>
              <a:t>(NR)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/>
            </a:r>
            <a:br>
              <a:rPr lang="en-US" altLang="zh-CN" sz="2000" b="1" dirty="0">
                <a:latin typeface="Times New Roman" pitchFamily="18" charset="0"/>
                <a:sym typeface="Symbol" pitchFamily="18" charset="2"/>
              </a:rPr>
            </a:br>
            <a:r>
              <a:rPr lang="el-GR" altLang="zh-CN" sz="2000" b="1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CN" sz="2000" b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 baseline="30000" dirty="0">
                <a:latin typeface="Times New Roman" pitchFamily="18" charset="0"/>
                <a:sym typeface="Symbol" pitchFamily="18" charset="2"/>
              </a:rPr>
              <a:t>(NT)</a:t>
            </a:r>
            <a:endParaRPr lang="el-GR" altLang="zh-CN" sz="2000" b="1" baseline="30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45" name="AutoShape 85"/>
          <p:cNvSpPr>
            <a:spLocks noChangeArrowheads="1"/>
          </p:cNvSpPr>
          <p:nvPr/>
        </p:nvSpPr>
        <p:spPr bwMode="auto">
          <a:xfrm>
            <a:off x="5286375" y="508610"/>
            <a:ext cx="2814017" cy="2124259"/>
          </a:xfrm>
          <a:prstGeom prst="wedgeRoundRectCallout">
            <a:avLst>
              <a:gd name="adj1" fmla="val -104077"/>
              <a:gd name="adj2" fmla="val 2168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000" b="1" baseline="30000" dirty="0">
                <a:latin typeface="楷体_GB2312" pitchFamily="49" charset="-122"/>
                <a:ea typeface="楷体_GB2312" pitchFamily="49" charset="-122"/>
              </a:rPr>
              <a:t>(NR)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中的样本采用最近邻规则对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000" b="1" baseline="30000" dirty="0">
                <a:latin typeface="楷体_GB2312" pitchFamily="49" charset="-122"/>
                <a:ea typeface="楷体_GB2312" pitchFamily="49" charset="-122"/>
              </a:rPr>
              <a:t>(NT)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中的每个样本分类，剪辑掉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000" b="1" baseline="30000" dirty="0">
                <a:latin typeface="楷体_GB2312" pitchFamily="49" charset="-122"/>
                <a:ea typeface="楷体_GB2312" pitchFamily="49" charset="-122"/>
              </a:rPr>
              <a:t>(NT)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中被错误分类的样本。</a:t>
            </a:r>
            <a:endParaRPr lang="zh-CN" altLang="en-US" sz="2000" dirty="0"/>
          </a:p>
        </p:txBody>
      </p:sp>
      <p:sp>
        <p:nvSpPr>
          <p:cNvPr id="46" name="AutoShape 86"/>
          <p:cNvSpPr>
            <a:spLocks noChangeArrowheads="1"/>
          </p:cNvSpPr>
          <p:nvPr/>
        </p:nvSpPr>
        <p:spPr bwMode="auto">
          <a:xfrm>
            <a:off x="5592940" y="3385741"/>
            <a:ext cx="2816299" cy="1423193"/>
          </a:xfrm>
          <a:prstGeom prst="wedgeRoundRectCallout">
            <a:avLst>
              <a:gd name="adj1" fmla="val -81824"/>
              <a:gd name="adj2" fmla="val -1429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余下判决正确的样本组成剪辑样本集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000" b="1" i="1" baseline="30000" dirty="0">
                <a:latin typeface="Times New Roman" pitchFamily="18" charset="0"/>
                <a:ea typeface="楷体_GB2312" pitchFamily="49" charset="-122"/>
              </a:rPr>
              <a:t>(NTE)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。</a:t>
            </a:r>
          </a:p>
        </p:txBody>
      </p:sp>
      <p:sp>
        <p:nvSpPr>
          <p:cNvPr id="47" name="AutoShape 88"/>
          <p:cNvSpPr>
            <a:spLocks noChangeArrowheads="1"/>
          </p:cNvSpPr>
          <p:nvPr/>
        </p:nvSpPr>
        <p:spPr bwMode="auto">
          <a:xfrm>
            <a:off x="631371" y="3789363"/>
            <a:ext cx="2663825" cy="1161826"/>
          </a:xfrm>
          <a:prstGeom prst="wedgeRoundRectCallout">
            <a:avLst>
              <a:gd name="adj1" fmla="val 71284"/>
              <a:gd name="adj2" fmla="val -93325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000" b="1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lang="en-US" altLang="zh-CN" sz="2000" b="1" i="1" baseline="30000" dirty="0">
                <a:latin typeface="Times New Roman" pitchFamily="18" charset="0"/>
                <a:ea typeface="楷体_GB2312" pitchFamily="49" charset="-122"/>
              </a:rPr>
              <a:t>(NTE)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 对输入的未知样本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做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最近邻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分类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48" name="Oval 89"/>
          <p:cNvSpPr>
            <a:spLocks noChangeArrowheads="1"/>
          </p:cNvSpPr>
          <p:nvPr/>
        </p:nvSpPr>
        <p:spPr bwMode="auto">
          <a:xfrm>
            <a:off x="3856038" y="321468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827881" y="1169333"/>
            <a:ext cx="144463" cy="1222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827881" y="1385010"/>
            <a:ext cx="144463" cy="1222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827881" y="5085184"/>
            <a:ext cx="7581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经过最近邻规则剪辑的近邻分类法的错误率接近贝叶斯错误率。</a:t>
            </a:r>
            <a:endParaRPr lang="zh-CN" altLang="en-US" sz="2000" dirty="0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55466"/>
              </p:ext>
            </p:extLst>
          </p:nvPr>
        </p:nvGraphicFramePr>
        <p:xfrm>
          <a:off x="3660775" y="551748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1384200" imgH="431640" progId="Equation.DSMT4">
                  <p:embed/>
                </p:oleObj>
              </mc:Choice>
              <mc:Fallback>
                <p:oleObj name="Equation" r:id="rId3" imgW="1384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775" y="5517480"/>
                        <a:ext cx="138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ChangeArrowheads="1"/>
          </p:cNvSpPr>
          <p:nvPr/>
        </p:nvSpPr>
        <p:spPr bwMode="auto">
          <a:xfrm>
            <a:off x="539179" y="508610"/>
            <a:ext cx="85693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 smtClean="0">
                <a:latin typeface="+mn-ea"/>
              </a:rPr>
              <a:t>剪辑</a:t>
            </a:r>
            <a:r>
              <a:rPr lang="en-US" altLang="zh-CN" sz="2000" b="1" dirty="0" smtClean="0">
                <a:latin typeface="+mn-ea"/>
              </a:rPr>
              <a:t>k-</a:t>
            </a:r>
            <a:r>
              <a:rPr lang="zh-CN" altLang="en-US" sz="2000" b="1" dirty="0" smtClean="0">
                <a:latin typeface="+mn-ea"/>
              </a:rPr>
              <a:t>近邻法</a:t>
            </a:r>
            <a:r>
              <a:rPr lang="zh-CN" altLang="en-US" sz="2000" b="1" dirty="0">
                <a:latin typeface="+mn-ea"/>
              </a:rPr>
              <a:t>			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3" name="Text Box 51"/>
          <p:cNvSpPr txBox="1">
            <a:spLocks noChangeArrowheads="1"/>
          </p:cNvSpPr>
          <p:nvPr/>
        </p:nvSpPr>
        <p:spPr bwMode="auto">
          <a:xfrm>
            <a:off x="683568" y="1116623"/>
            <a:ext cx="6048920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    剪辑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最近邻法可以推广至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k-NN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近邻法中</a:t>
            </a: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步骤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第一步 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k-NN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法进行剪辑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第二步 用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1-NN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法进行分类。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3832592"/>
            <a:ext cx="30380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4.3  </a:t>
            </a:r>
            <a:r>
              <a:rPr lang="zh-CN" altLang="en-US" sz="2000" b="1" dirty="0" smtClean="0">
                <a:latin typeface="+mn-ea"/>
              </a:rPr>
              <a:t>重复</a:t>
            </a:r>
            <a:r>
              <a:rPr lang="zh-CN" altLang="zh-CN" sz="2000" b="1" dirty="0">
                <a:latin typeface="+mn-ea"/>
              </a:rPr>
              <a:t>剪辑最近邻方法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539179" y="4336648"/>
            <a:ext cx="79932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000" b="1" dirty="0">
                <a:latin typeface="Times New Roman" pitchFamily="18" charset="0"/>
              </a:rPr>
              <a:t>       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如果样本足够多，就可以重复地执行剪辑程序，以进一步提高分类性能。称为</a:t>
            </a: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重复剪辑最近邻法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582265"/>
              </p:ext>
            </p:extLst>
          </p:nvPr>
        </p:nvGraphicFramePr>
        <p:xfrm>
          <a:off x="5148064" y="2492896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1384200" imgH="431640" progId="Equation.DSMT4">
                  <p:embed/>
                </p:oleObj>
              </mc:Choice>
              <mc:Fallback>
                <p:oleObj name="Equation" r:id="rId3" imgW="1384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064" y="2492896"/>
                        <a:ext cx="1384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5576" y="69269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1. </a:t>
            </a:r>
            <a:r>
              <a:rPr lang="zh-CN" altLang="en-US" sz="2800" b="1" dirty="0" smtClean="0">
                <a:latin typeface="+mj-ea"/>
                <a:ea typeface="+mj-ea"/>
              </a:rPr>
              <a:t>基于距离的分段线性判别函数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1449861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</a:rPr>
              <a:t>    </a:t>
            </a:r>
            <a:r>
              <a:rPr lang="zh-CN" altLang="en-US" sz="2400" b="1" dirty="0" smtClean="0">
                <a:solidFill>
                  <a:srgbClr val="FF0000"/>
                </a:solidFill>
                <a:latin typeface="+mn-ea"/>
              </a:rPr>
              <a:t>分段线性判别函数</a:t>
            </a:r>
            <a:r>
              <a:rPr lang="zh-CN" altLang="en-US" sz="2400" dirty="0" smtClean="0">
                <a:latin typeface="+mn-ea"/>
              </a:rPr>
              <a:t>是一种特殊的非线性判别函数，它确定的决策面是由若干</a:t>
            </a:r>
            <a:r>
              <a:rPr lang="zh-CN" altLang="en-US" sz="2400" dirty="0" smtClean="0">
                <a:solidFill>
                  <a:srgbClr val="00B0F0"/>
                </a:solidFill>
                <a:latin typeface="+mn-ea"/>
              </a:rPr>
              <a:t>超平面段</a:t>
            </a:r>
            <a:r>
              <a:rPr lang="zh-CN" altLang="en-US" sz="2400" dirty="0" smtClean="0">
                <a:latin typeface="+mn-ea"/>
              </a:rPr>
              <a:t>组成。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>
          <a:xfrm rot="8411978">
            <a:off x="2051720" y="3140968"/>
            <a:ext cx="1728192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 rot="2265391">
            <a:off x="4535996" y="2852936"/>
            <a:ext cx="1908212" cy="141413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19872" y="3983155"/>
            <a:ext cx="1224136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547664" y="3068960"/>
            <a:ext cx="5832648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519772" y="2348880"/>
            <a:ext cx="1620180" cy="28542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139952" y="2416776"/>
            <a:ext cx="936104" cy="3100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031940" y="266293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18"/>
          <p:cNvSpPr/>
          <p:nvPr/>
        </p:nvSpPr>
        <p:spPr>
          <a:xfrm>
            <a:off x="2995617" y="2748542"/>
            <a:ext cx="2614412" cy="2683079"/>
          </a:xfrm>
          <a:custGeom>
            <a:avLst/>
            <a:gdLst>
              <a:gd name="connsiteX0" fmla="*/ 0 w 2614412"/>
              <a:gd name="connsiteY0" fmla="*/ 2240928 h 2326263"/>
              <a:gd name="connsiteX1" fmla="*/ 1030310 w 2614412"/>
              <a:gd name="connsiteY1" fmla="*/ 4 h 2326263"/>
              <a:gd name="connsiteX2" fmla="*/ 2614412 w 2614412"/>
              <a:gd name="connsiteY2" fmla="*/ 2215170 h 232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4412" h="2326263">
                <a:moveTo>
                  <a:pt x="0" y="2240928"/>
                </a:moveTo>
                <a:cubicBezTo>
                  <a:pt x="297287" y="1122612"/>
                  <a:pt x="594575" y="4297"/>
                  <a:pt x="1030310" y="4"/>
                </a:cubicBezTo>
                <a:cubicBezTo>
                  <a:pt x="1466045" y="-4289"/>
                  <a:pt x="2431961" y="2925655"/>
                  <a:pt x="2614412" y="22151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66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605" y="733137"/>
            <a:ext cx="25074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+mn-ea"/>
              </a:rPr>
              <a:t>重复</a:t>
            </a:r>
            <a:r>
              <a:rPr lang="zh-CN" altLang="zh-CN" sz="2000" b="1" dirty="0">
                <a:latin typeface="+mn-ea"/>
              </a:rPr>
              <a:t>剪辑最近邻方法</a:t>
            </a:r>
            <a:endParaRPr lang="en-US" altLang="zh-CN" sz="2000" b="1" dirty="0">
              <a:latin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3780" y="1268760"/>
            <a:ext cx="8064896" cy="3294692"/>
            <a:chOff x="543780" y="1412776"/>
            <a:chExt cx="8064896" cy="3294692"/>
          </a:xfrm>
        </p:grpSpPr>
        <p:sp>
          <p:nvSpPr>
            <p:cNvPr id="3" name="Text Box 4"/>
            <p:cNvSpPr txBox="1">
              <a:spLocks noChangeArrowheads="1"/>
            </p:cNvSpPr>
            <p:nvPr/>
          </p:nvSpPr>
          <p:spPr bwMode="auto">
            <a:xfrm>
              <a:off x="543780" y="1412776"/>
              <a:ext cx="8064896" cy="3294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00113" indent="-900113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+mn-ea"/>
                  <a:ea typeface="+mn-ea"/>
                </a:rPr>
                <a:t>（</a:t>
              </a:r>
              <a:r>
                <a:rPr lang="en-US" altLang="zh-CN" sz="2000" dirty="0">
                  <a:latin typeface="+mn-ea"/>
                  <a:ea typeface="+mn-ea"/>
                </a:rPr>
                <a:t>1</a:t>
              </a:r>
              <a:r>
                <a:rPr lang="zh-CN" altLang="en-US" sz="2000" dirty="0">
                  <a:latin typeface="+mn-ea"/>
                  <a:ea typeface="+mn-ea"/>
                </a:rPr>
                <a:t>） 将样本集</a:t>
              </a:r>
              <a:r>
                <a:rPr lang="en-US" altLang="zh-CN" sz="2000" dirty="0">
                  <a:latin typeface="+mn-ea"/>
                  <a:ea typeface="+mn-ea"/>
                </a:rPr>
                <a:t>X</a:t>
              </a:r>
              <a:r>
                <a:rPr lang="en-US" altLang="zh-CN" sz="2000" baseline="30000" dirty="0">
                  <a:latin typeface="+mn-ea"/>
                  <a:ea typeface="+mn-ea"/>
                </a:rPr>
                <a:t>(N)</a:t>
              </a:r>
              <a:r>
                <a:rPr lang="zh-CN" altLang="en-US" sz="2000" dirty="0">
                  <a:latin typeface="+mn-ea"/>
                  <a:ea typeface="+mn-ea"/>
                </a:rPr>
                <a:t>随机地划分为</a:t>
              </a:r>
              <a:r>
                <a:rPr lang="en-US" altLang="zh-CN" sz="2000" dirty="0">
                  <a:latin typeface="+mn-ea"/>
                  <a:ea typeface="+mn-ea"/>
                </a:rPr>
                <a:t>s</a:t>
              </a:r>
              <a:r>
                <a:rPr lang="zh-CN" altLang="en-US" sz="2000" dirty="0">
                  <a:latin typeface="+mn-ea"/>
                  <a:ea typeface="+mn-ea"/>
                </a:rPr>
                <a:t>个子集：</a:t>
              </a:r>
            </a:p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endParaRPr lang="zh-CN" altLang="en-US" sz="2000" dirty="0">
                <a:latin typeface="+mn-ea"/>
                <a:ea typeface="+mn-ea"/>
              </a:endParaRPr>
            </a:p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+mn-ea"/>
                  <a:ea typeface="+mn-ea"/>
                </a:rPr>
                <a:t>（</a:t>
              </a:r>
              <a:r>
                <a:rPr lang="en-US" altLang="zh-CN" sz="2000" dirty="0">
                  <a:latin typeface="+mn-ea"/>
                  <a:ea typeface="+mn-ea"/>
                </a:rPr>
                <a:t>2</a:t>
              </a:r>
              <a:r>
                <a:rPr lang="zh-CN" altLang="en-US" sz="2000" dirty="0">
                  <a:latin typeface="+mn-ea"/>
                  <a:ea typeface="+mn-ea"/>
                </a:rPr>
                <a:t>） 用最近邻法，以       </a:t>
              </a:r>
              <a:r>
                <a:rPr lang="zh-CN" altLang="en-US" sz="2000" dirty="0" smtClean="0">
                  <a:latin typeface="+mn-ea"/>
                  <a:ea typeface="+mn-ea"/>
                </a:rPr>
                <a:t>     为</a:t>
              </a:r>
              <a:r>
                <a:rPr lang="zh-CN" altLang="en-US" sz="2000" dirty="0">
                  <a:latin typeface="+mn-ea"/>
                  <a:ea typeface="+mn-ea"/>
                </a:rPr>
                <a:t>参照集，对</a:t>
              </a:r>
              <a:r>
                <a:rPr lang="en-US" altLang="zh-CN" sz="2000" dirty="0">
                  <a:latin typeface="+mn-ea"/>
                  <a:ea typeface="+mn-ea"/>
                </a:rPr>
                <a:t>X</a:t>
              </a:r>
              <a:r>
                <a:rPr lang="en-US" altLang="zh-CN" sz="2000" baseline="-25000" dirty="0">
                  <a:latin typeface="+mn-ea"/>
                  <a:ea typeface="+mn-ea"/>
                </a:rPr>
                <a:t>i</a:t>
              </a:r>
              <a:r>
                <a:rPr lang="zh-CN" altLang="en-US" sz="2000" dirty="0">
                  <a:latin typeface="+mn-ea"/>
                  <a:ea typeface="+mn-ea"/>
                </a:rPr>
                <a:t>中的样本进行分类，其中</a:t>
              </a:r>
              <a:r>
                <a:rPr lang="en-US" altLang="zh-CN" sz="2000" dirty="0" err="1">
                  <a:latin typeface="+mn-ea"/>
                  <a:ea typeface="+mn-ea"/>
                </a:rPr>
                <a:t>i</a:t>
              </a:r>
              <a:r>
                <a:rPr lang="en-US" altLang="zh-CN" sz="2000" dirty="0">
                  <a:latin typeface="+mn-ea"/>
                  <a:ea typeface="+mn-ea"/>
                </a:rPr>
                <a:t> =1,2,…,s;</a:t>
              </a:r>
            </a:p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+mn-ea"/>
                  <a:ea typeface="+mn-ea"/>
                </a:rPr>
                <a:t>（</a:t>
              </a:r>
              <a:r>
                <a:rPr lang="en-US" altLang="zh-CN" sz="2000" dirty="0">
                  <a:latin typeface="+mn-ea"/>
                  <a:ea typeface="+mn-ea"/>
                </a:rPr>
                <a:t>3</a:t>
              </a:r>
              <a:r>
                <a:rPr lang="zh-CN" altLang="en-US" sz="2000" dirty="0">
                  <a:latin typeface="+mn-ea"/>
                  <a:ea typeface="+mn-ea"/>
                </a:rPr>
                <a:t>）去掉（</a:t>
              </a:r>
              <a:r>
                <a:rPr lang="en-US" altLang="zh-CN" sz="2000" dirty="0">
                  <a:latin typeface="+mn-ea"/>
                  <a:ea typeface="+mn-ea"/>
                </a:rPr>
                <a:t>2</a:t>
              </a:r>
              <a:r>
                <a:rPr lang="zh-CN" altLang="en-US" sz="2000" dirty="0">
                  <a:latin typeface="+mn-ea"/>
                  <a:ea typeface="+mn-ea"/>
                </a:rPr>
                <a:t>）中被错误分类的样本；</a:t>
              </a:r>
            </a:p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+mn-ea"/>
                  <a:ea typeface="+mn-ea"/>
                </a:rPr>
                <a:t>（</a:t>
              </a:r>
              <a:r>
                <a:rPr lang="en-US" altLang="zh-CN" sz="2000" dirty="0">
                  <a:latin typeface="+mn-ea"/>
                  <a:ea typeface="+mn-ea"/>
                </a:rPr>
                <a:t>4</a:t>
              </a:r>
              <a:r>
                <a:rPr lang="zh-CN" altLang="en-US" sz="2000" dirty="0">
                  <a:latin typeface="+mn-ea"/>
                  <a:ea typeface="+mn-ea"/>
                </a:rPr>
                <a:t>）用所留下的样本构成新的样本集</a:t>
              </a:r>
              <a:r>
                <a:rPr lang="en-US" altLang="zh-CN" sz="2000" dirty="0">
                  <a:latin typeface="+mn-ea"/>
                  <a:ea typeface="+mn-ea"/>
                </a:rPr>
                <a:t>X</a:t>
              </a:r>
              <a:r>
                <a:rPr lang="en-US" altLang="zh-CN" sz="2000" baseline="30000" dirty="0">
                  <a:latin typeface="+mn-ea"/>
                  <a:ea typeface="+mn-ea"/>
                </a:rPr>
                <a:t>(NE)</a:t>
              </a:r>
              <a:r>
                <a:rPr lang="zh-CN" altLang="en-US" sz="2000" dirty="0">
                  <a:latin typeface="+mn-ea"/>
                  <a:ea typeface="+mn-ea"/>
                </a:rPr>
                <a:t>；</a:t>
              </a:r>
            </a:p>
            <a:p>
              <a:pPr algn="just" eaLnBrk="1" hangingPunct="1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000" dirty="0">
                  <a:latin typeface="+mn-ea"/>
                  <a:ea typeface="+mn-ea"/>
                </a:rPr>
                <a:t>（</a:t>
              </a:r>
              <a:r>
                <a:rPr lang="en-US" altLang="zh-CN" sz="2000" dirty="0">
                  <a:latin typeface="+mn-ea"/>
                  <a:ea typeface="+mn-ea"/>
                </a:rPr>
                <a:t>5</a:t>
              </a:r>
              <a:r>
                <a:rPr lang="zh-CN" altLang="en-US" sz="2000" dirty="0">
                  <a:latin typeface="+mn-ea"/>
                  <a:ea typeface="+mn-ea"/>
                </a:rPr>
                <a:t>）如果经过</a:t>
              </a:r>
              <a:r>
                <a:rPr lang="en-US" altLang="zh-CN" sz="2000" dirty="0">
                  <a:latin typeface="+mn-ea"/>
                  <a:ea typeface="+mn-ea"/>
                </a:rPr>
                <a:t>k </a:t>
              </a:r>
              <a:r>
                <a:rPr lang="zh-CN" altLang="en-US" sz="2000" dirty="0">
                  <a:latin typeface="+mn-ea"/>
                  <a:ea typeface="+mn-ea"/>
                </a:rPr>
                <a:t>次迭代再没有样本被剪辑掉则停止；否则转至（</a:t>
              </a:r>
              <a:r>
                <a:rPr lang="en-US" altLang="zh-CN" sz="2000" dirty="0">
                  <a:latin typeface="+mn-ea"/>
                  <a:ea typeface="+mn-ea"/>
                </a:rPr>
                <a:t>1</a:t>
              </a:r>
              <a:r>
                <a:rPr lang="zh-CN" altLang="en-US" sz="2000" dirty="0">
                  <a:latin typeface="+mn-ea"/>
                  <a:ea typeface="+mn-ea"/>
                </a:rPr>
                <a:t>）。</a:t>
              </a:r>
            </a:p>
          </p:txBody>
        </p:sp>
        <p:graphicFrame>
          <p:nvGraphicFramePr>
            <p:cNvPr id="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819468"/>
                </p:ext>
              </p:extLst>
            </p:nvPr>
          </p:nvGraphicFramePr>
          <p:xfrm>
            <a:off x="2339752" y="1867302"/>
            <a:ext cx="4248472" cy="477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0" name="Equation" r:id="rId3" imgW="2120760" imgH="241200" progId="Equation.DSMT4">
                    <p:embed/>
                  </p:oleObj>
                </mc:Choice>
                <mc:Fallback>
                  <p:oleObj name="Equation" r:id="rId3" imgW="21207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1867302"/>
                          <a:ext cx="4248472" cy="47770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8959284"/>
                </p:ext>
              </p:extLst>
            </p:nvPr>
          </p:nvGraphicFramePr>
          <p:xfrm>
            <a:off x="3131840" y="2420888"/>
            <a:ext cx="1008112" cy="410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1" name="Equation" r:id="rId5" imgW="583920" imgH="241200" progId="Equation.DSMT4">
                    <p:embed/>
                  </p:oleObj>
                </mc:Choice>
                <mc:Fallback>
                  <p:oleObj name="Equation" r:id="rId5" imgW="583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840" y="2420888"/>
                          <a:ext cx="1008112" cy="4107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416749"/>
              </p:ext>
            </p:extLst>
          </p:nvPr>
        </p:nvGraphicFramePr>
        <p:xfrm>
          <a:off x="1894314" y="5373216"/>
          <a:ext cx="5118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7" imgW="5117760" imgH="495000" progId="Equation.DSMT4">
                  <p:embed/>
                </p:oleObj>
              </mc:Choice>
              <mc:Fallback>
                <p:oleObj name="Equation" r:id="rId7" imgW="511776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4314" y="5373216"/>
                        <a:ext cx="51181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55576" y="4725144"/>
            <a:ext cx="460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该</a:t>
            </a:r>
            <a:r>
              <a:rPr lang="zh-CN" altLang="en-US" sz="2000" dirty="0" smtClean="0"/>
              <a:t>方法渐近地具有贝叶斯最优性质。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" descr="C:\Users\Administrator\AppData\Roaming\Tencent\Users\475615427\QQ\WinTemp\RichOle\_QQ`$J7SA`DV@2_H)$4AJ8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" t="1644" r="4253" b="7976"/>
          <a:stretch/>
        </p:blipFill>
        <p:spPr bwMode="auto">
          <a:xfrm>
            <a:off x="919062" y="141784"/>
            <a:ext cx="2963008" cy="293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0" name="Picture 2" descr="C:\Users\Administrator\AppData\Roaming\Tencent\Users\475615427\QQ\WinTemp\RichOle\N`L16B]4M4$Y7[_O~JO8O5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4" t="2448" r="3177" b="2401"/>
          <a:stretch/>
        </p:blipFill>
        <p:spPr bwMode="auto">
          <a:xfrm>
            <a:off x="4791442" y="141783"/>
            <a:ext cx="2948910" cy="293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3" descr="C:\Users\Administrator\AppData\Roaming\Tencent\Users\475615427\QQ\WinTemp\RichOle\V62B2W~a6PTG4TJL5AZKX.png"/>
          <p:cNvSpPr>
            <a:spLocks noChangeAspect="1" noChangeArrowheads="1"/>
          </p:cNvSpPr>
          <p:nvPr/>
        </p:nvSpPr>
        <p:spPr bwMode="auto">
          <a:xfrm>
            <a:off x="0" y="-3154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C:\Users\Administrator\AppData\Roaming\Tencent\Users\475615427\QQ\WinTemp\RichOle\V62B2W~a6PTG4TJL5AZKX.png"/>
          <p:cNvSpPr>
            <a:spLocks noChangeAspect="1" noChangeArrowheads="1"/>
          </p:cNvSpPr>
          <p:nvPr/>
        </p:nvSpPr>
        <p:spPr bwMode="auto">
          <a:xfrm>
            <a:off x="152400" y="-16301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7413" name="Picture 5" descr="C:\Users\Administrator\AppData\Roaming\Tencent\Users\475615427\QQ\WinTemp\RichOle\_PR8~@5BED}H4YVOX(W@]6M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t="1217" r="2140" b="1540"/>
          <a:stretch/>
        </p:blipFill>
        <p:spPr bwMode="auto">
          <a:xfrm>
            <a:off x="4793783" y="3519029"/>
            <a:ext cx="2952328" cy="293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:\Users\Administrator\AppData\Roaming\Tencent\Users\475615427\QQ\WinTemp\RichOle\TF_4P}A9FZN[`Y(I)F2VJM7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9" t="-3169" r="1772" b="1560"/>
          <a:stretch/>
        </p:blipFill>
        <p:spPr bwMode="auto">
          <a:xfrm>
            <a:off x="919061" y="3429000"/>
            <a:ext cx="3131978" cy="306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>
          <a:xfrm>
            <a:off x="4051039" y="1385392"/>
            <a:ext cx="44895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6012160" y="3068960"/>
            <a:ext cx="432048" cy="374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>
            <a:off x="4203438" y="4770158"/>
            <a:ext cx="44895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ea"/>
              </a:rPr>
              <a:t>4.4 </a:t>
            </a:r>
            <a:r>
              <a:rPr lang="zh-CN" altLang="en-US" sz="2000" b="1" dirty="0" smtClean="0">
                <a:latin typeface="+mn-ea"/>
              </a:rPr>
              <a:t>压缩近邻法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052736"/>
            <a:ext cx="7416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剪辑的方法删除掉了</a:t>
            </a:r>
            <a:r>
              <a:rPr lang="zh-CN" altLang="en-US" dirty="0" smtClean="0">
                <a:solidFill>
                  <a:srgbClr val="FF0000"/>
                </a:solidFill>
              </a:rPr>
              <a:t>分类边界附近的部分样本</a:t>
            </a:r>
            <a:r>
              <a:rPr lang="zh-CN" altLang="en-US" dirty="0" smtClean="0"/>
              <a:t>，使得分类界面更为清晰，减少错分率。从近邻规则出发，靠近两类样本中心的大多数样本对分类决策没有什么用处。因此可以考虑在剪辑的基础上，</a:t>
            </a:r>
            <a:r>
              <a:rPr lang="zh-CN" altLang="en-US" dirty="0" smtClean="0">
                <a:solidFill>
                  <a:srgbClr val="FF0000"/>
                </a:solidFill>
              </a:rPr>
              <a:t>再去除部分靠近类别中心的样本</a:t>
            </a:r>
            <a:r>
              <a:rPr lang="zh-CN" altLang="en-US" dirty="0" smtClean="0"/>
              <a:t>进一步缩短计算时间、降低存储要求。</a:t>
            </a:r>
            <a:endParaRPr lang="zh-CN" altLang="en-US" dirty="0"/>
          </a:p>
        </p:txBody>
      </p:sp>
      <p:pic>
        <p:nvPicPr>
          <p:cNvPr id="20482" name="Picture 2" descr="C:\Users\Administrator\AppData\Roaming\Tencent\Users\475615427\QQ\WinTemp\RichOle\5(I7Z3}]J~KR~K]R4]WUC4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140968"/>
            <a:ext cx="7488832" cy="22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620687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5 </a:t>
            </a:r>
            <a:r>
              <a:rPr lang="zh-CN" altLang="en-US" sz="2800" b="1" dirty="0" smtClean="0"/>
              <a:t>距离度量</a:t>
            </a:r>
            <a:endParaRPr lang="zh-CN" alt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268760"/>
            <a:ext cx="453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距离度量应该满足的四个性质：</a:t>
            </a:r>
            <a:endParaRPr lang="zh-CN" altLang="en-US" sz="20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71600" y="1772816"/>
            <a:ext cx="7128792" cy="2460161"/>
            <a:chOff x="971600" y="1772816"/>
            <a:chExt cx="7128792" cy="2460161"/>
          </a:xfrm>
        </p:grpSpPr>
        <p:sp>
          <p:nvSpPr>
            <p:cNvPr id="6" name="TextBox 5"/>
            <p:cNvSpPr txBox="1"/>
            <p:nvPr/>
          </p:nvSpPr>
          <p:spPr>
            <a:xfrm>
              <a:off x="971600" y="1772816"/>
              <a:ext cx="7128792" cy="2460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zh-CN" altLang="en-US" sz="2000" dirty="0" smtClean="0"/>
                <a:t>非负性：</a:t>
              </a:r>
              <a:endParaRPr lang="en-US" altLang="zh-CN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zh-CN" altLang="en-US" sz="2000" dirty="0" smtClean="0"/>
                <a:t>自反性：</a:t>
              </a:r>
              <a:endParaRPr lang="en-US" altLang="zh-CN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zh-CN" altLang="en-US" sz="2000" dirty="0" smtClean="0"/>
                <a:t>对称性：</a:t>
              </a:r>
              <a:endParaRPr lang="en-US" altLang="zh-CN" sz="2000" dirty="0" smtClean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zh-CN" altLang="en-US" sz="2000" dirty="0"/>
                <a:t>三</a:t>
              </a:r>
              <a:r>
                <a:rPr lang="zh-CN" altLang="en-US" sz="2000" dirty="0" smtClean="0"/>
                <a:t>角不等式：</a:t>
              </a:r>
              <a:endParaRPr lang="zh-CN" altLang="en-US" sz="2000" dirty="0"/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3009165"/>
                </p:ext>
              </p:extLst>
            </p:nvPr>
          </p:nvGraphicFramePr>
          <p:xfrm>
            <a:off x="2555776" y="2065288"/>
            <a:ext cx="13970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Equation" r:id="rId3" imgW="1396800" imgH="355320" progId="Equation.DSMT4">
                    <p:embed/>
                  </p:oleObj>
                </mc:Choice>
                <mc:Fallback>
                  <p:oleObj name="Equation" r:id="rId3" imgW="139680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55776" y="2065288"/>
                          <a:ext cx="13970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3597707"/>
                </p:ext>
              </p:extLst>
            </p:nvPr>
          </p:nvGraphicFramePr>
          <p:xfrm>
            <a:off x="2555776" y="2609196"/>
            <a:ext cx="3289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Equation" r:id="rId5" imgW="3288960" imgH="393480" progId="Equation.DSMT4">
                    <p:embed/>
                  </p:oleObj>
                </mc:Choice>
                <mc:Fallback>
                  <p:oleObj name="Equation" r:id="rId5" imgW="32889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555776" y="2609196"/>
                          <a:ext cx="3289300" cy="393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131299"/>
                </p:ext>
              </p:extLst>
            </p:nvPr>
          </p:nvGraphicFramePr>
          <p:xfrm>
            <a:off x="2555776" y="3212976"/>
            <a:ext cx="21463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Equation" r:id="rId7" imgW="2145960" imgH="355320" progId="Equation.DSMT4">
                    <p:embed/>
                  </p:oleObj>
                </mc:Choice>
                <mc:Fallback>
                  <p:oleObj name="Equation" r:id="rId7" imgW="214596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555776" y="3212976"/>
                          <a:ext cx="21463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0051851"/>
                </p:ext>
              </p:extLst>
            </p:nvPr>
          </p:nvGraphicFramePr>
          <p:xfrm>
            <a:off x="2998192" y="3861048"/>
            <a:ext cx="33020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Equation" r:id="rId9" imgW="3301920" imgH="355320" progId="Equation.DSMT4">
                    <p:embed/>
                  </p:oleObj>
                </mc:Choice>
                <mc:Fallback>
                  <p:oleObj name="Equation" r:id="rId9" imgW="3301920" imgH="3553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98192" y="3861048"/>
                          <a:ext cx="330200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971600" y="4581128"/>
            <a:ext cx="7416824" cy="95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</a:rPr>
              <a:t>距离测度的选择原则：需要精心选择类内变化平缓，类间变化剧烈的距离测度。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2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548680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常用的距离函数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124744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欧几里德距离（</a:t>
            </a:r>
            <a:r>
              <a:rPr lang="en-US" altLang="zh-CN" sz="2000" dirty="0" err="1" smtClean="0"/>
              <a:t>Eucidean</a:t>
            </a:r>
            <a:r>
              <a:rPr lang="en-US" altLang="zh-CN" sz="2000" dirty="0" smtClean="0"/>
              <a:t> Distance</a:t>
            </a:r>
            <a:r>
              <a:rPr lang="zh-CN" altLang="en-US" sz="2000" dirty="0" smtClean="0"/>
              <a:t>）：</a:t>
            </a:r>
            <a:endParaRPr lang="zh-CN" altLang="en-US" sz="20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368189"/>
              </p:ext>
            </p:extLst>
          </p:nvPr>
        </p:nvGraphicFramePr>
        <p:xfrm>
          <a:off x="2058988" y="1489075"/>
          <a:ext cx="4775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4775040" imgH="1955520" progId="Equation.DSMT4">
                  <p:embed/>
                </p:oleObj>
              </mc:Choice>
              <mc:Fallback>
                <p:oleObj name="Equation" r:id="rId3" imgW="4775040" imgH="1955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8988" y="1489075"/>
                        <a:ext cx="4775200" cy="195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83568" y="3699191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曼哈顿距离（</a:t>
            </a:r>
            <a:r>
              <a:rPr lang="en-US" altLang="zh-CN" sz="2000" dirty="0" smtClean="0"/>
              <a:t>Manhattan  Distance</a:t>
            </a:r>
            <a:r>
              <a:rPr lang="zh-CN" altLang="en-US" sz="2000" dirty="0" smtClean="0"/>
              <a:t>）：</a:t>
            </a:r>
            <a:endParaRPr lang="zh-CN" altLang="en-US" sz="20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664370"/>
              </p:ext>
            </p:extLst>
          </p:nvPr>
        </p:nvGraphicFramePr>
        <p:xfrm>
          <a:off x="2195736" y="4365104"/>
          <a:ext cx="252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5" imgW="2527200" imgH="825480" progId="Equation.DSMT4">
                  <p:embed/>
                </p:oleObj>
              </mc:Choice>
              <mc:Fallback>
                <p:oleObj name="Equation" r:id="rId5" imgW="252720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95736" y="4365104"/>
                        <a:ext cx="25273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980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754674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明氏距离（</a:t>
            </a:r>
            <a:r>
              <a:rPr lang="en-US" altLang="zh-CN" sz="2000" dirty="0" err="1" smtClean="0"/>
              <a:t>Minkowski</a:t>
            </a:r>
            <a:r>
              <a:rPr lang="en-US" altLang="zh-CN" sz="2000" dirty="0" smtClean="0"/>
              <a:t> Distance</a:t>
            </a:r>
            <a:r>
              <a:rPr lang="zh-CN" altLang="en-US" sz="2000" dirty="0" smtClean="0"/>
              <a:t>）：</a:t>
            </a:r>
            <a:endParaRPr lang="zh-CN" altLang="en-US" sz="20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758495"/>
              </p:ext>
            </p:extLst>
          </p:nvPr>
        </p:nvGraphicFramePr>
        <p:xfrm>
          <a:off x="2699792" y="1268760"/>
          <a:ext cx="31750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3" imgW="3174840" imgH="1054080" progId="Equation.DSMT4">
                  <p:embed/>
                </p:oleObj>
              </mc:Choice>
              <mc:Fallback>
                <p:oleObj name="Equation" r:id="rId3" imgW="3174840" imgH="1054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99792" y="1268760"/>
                        <a:ext cx="3175000" cy="105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5576" y="2420888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马氏</a:t>
            </a:r>
            <a:r>
              <a:rPr lang="zh-CN" altLang="en-US" sz="2000" dirty="0"/>
              <a:t>距离</a:t>
            </a:r>
            <a:r>
              <a:rPr lang="zh-CN" altLang="en-US" sz="2000" dirty="0" smtClean="0"/>
              <a:t>（</a:t>
            </a:r>
            <a:r>
              <a:rPr lang="en-US" altLang="zh-CN" sz="2000" dirty="0" err="1" smtClean="0"/>
              <a:t>Mahalanobis</a:t>
            </a:r>
            <a:r>
              <a:rPr lang="en-US" altLang="zh-CN" sz="2000" dirty="0" smtClean="0"/>
              <a:t> Distance</a:t>
            </a:r>
            <a:r>
              <a:rPr lang="zh-CN" altLang="en-US" sz="2000" dirty="0" smtClean="0"/>
              <a:t>）：</a:t>
            </a:r>
            <a:endParaRPr lang="zh-CN" altLang="en-US" sz="20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223765"/>
              </p:ext>
            </p:extLst>
          </p:nvPr>
        </p:nvGraphicFramePr>
        <p:xfrm>
          <a:off x="2771800" y="3244914"/>
          <a:ext cx="361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5" imgW="3619440" imgH="419040" progId="Equation.DSMT4">
                  <p:embed/>
                </p:oleObj>
              </mc:Choice>
              <mc:Fallback>
                <p:oleObj name="Equation" r:id="rId5" imgW="36194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71800" y="3244914"/>
                        <a:ext cx="3619500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3861048"/>
            <a:ext cx="6192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/>
              <a:t>海明</a:t>
            </a:r>
            <a:r>
              <a:rPr lang="zh-CN" altLang="en-US" sz="2000" dirty="0" smtClean="0"/>
              <a:t>距离（</a:t>
            </a:r>
            <a:r>
              <a:rPr lang="en-US" altLang="zh-CN" sz="2000" dirty="0" smtClean="0"/>
              <a:t>Hamming Distance</a:t>
            </a:r>
            <a:r>
              <a:rPr lang="zh-CN" altLang="en-US" sz="2000" dirty="0" smtClean="0"/>
              <a:t>）：</a:t>
            </a:r>
            <a:endParaRPr lang="zh-CN" altLang="en-US" sz="2000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97084"/>
              </p:ext>
            </p:extLst>
          </p:nvPr>
        </p:nvGraphicFramePr>
        <p:xfrm>
          <a:off x="1187624" y="4365104"/>
          <a:ext cx="219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7" imgW="2197080" imgH="431640" progId="Equation.DSMT4">
                  <p:embed/>
                </p:oleObj>
              </mc:Choice>
              <mc:Fallback>
                <p:oleObj name="Equation" r:id="rId7" imgW="2197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7624" y="4365104"/>
                        <a:ext cx="2197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978376"/>
              </p:ext>
            </p:extLst>
          </p:nvPr>
        </p:nvGraphicFramePr>
        <p:xfrm>
          <a:off x="3748889" y="4365104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9" imgW="2273040" imgH="431640" progId="Equation.DSMT4">
                  <p:embed/>
                </p:oleObj>
              </mc:Choice>
              <mc:Fallback>
                <p:oleObj name="Equation" r:id="rId9" imgW="22730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8889" y="4365104"/>
                        <a:ext cx="22733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19816"/>
              </p:ext>
            </p:extLst>
          </p:nvPr>
        </p:nvGraphicFramePr>
        <p:xfrm>
          <a:off x="6372200" y="4403452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11" imgW="1523880" imgH="393480" progId="Equation.DSMT4">
                  <p:embed/>
                </p:oleObj>
              </mc:Choice>
              <mc:Fallback>
                <p:oleObj name="Equation" r:id="rId11" imgW="1523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72200" y="4403452"/>
                        <a:ext cx="15240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460448"/>
              </p:ext>
            </p:extLst>
          </p:nvPr>
        </p:nvGraphicFramePr>
        <p:xfrm>
          <a:off x="2668588" y="5013325"/>
          <a:ext cx="262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13" imgW="2628720" imgH="825480" progId="Equation.DSMT4">
                  <p:embed/>
                </p:oleObj>
              </mc:Choice>
              <mc:Fallback>
                <p:oleObj name="Equation" r:id="rId13" imgW="2628720" imgH="825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68588" y="5013325"/>
                        <a:ext cx="26289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23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35896" y="64683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本章作业</a:t>
            </a:r>
            <a:endParaRPr lang="zh-CN" altLang="en-US" sz="2400" b="1" dirty="0"/>
          </a:p>
        </p:txBody>
      </p:sp>
      <p:pic>
        <p:nvPicPr>
          <p:cNvPr id="21505" name="Picture 1" descr="C:\Users\Administrator\AppData\Roaming\Tencent\Users\475615427\QQ\WinTemp\RichOle\QKMQRJY%D%]9KOLSSITO29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8" r="6286"/>
          <a:stretch/>
        </p:blipFill>
        <p:spPr bwMode="auto">
          <a:xfrm>
            <a:off x="611560" y="1607543"/>
            <a:ext cx="7920880" cy="148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54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69269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     当类条件概率密度函数为正态分布，各特征统计独立，各类协方差相等，决策面是两类期望连接的垂直平分面。</a:t>
            </a:r>
            <a:endParaRPr lang="zh-CN" altLang="en-US" sz="24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284168"/>
              </p:ext>
            </p:extLst>
          </p:nvPr>
        </p:nvGraphicFramePr>
        <p:xfrm>
          <a:off x="2843808" y="1893025"/>
          <a:ext cx="3429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3" imgW="990170" imgH="203112" progId="Equation.DSMT4">
                  <p:embed/>
                </p:oleObj>
              </mc:Choice>
              <mc:Fallback>
                <p:oleObj r:id="rId3" imgW="990170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1893025"/>
                        <a:ext cx="3429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35017" r="7423" b="45969"/>
          <a:stretch>
            <a:fillRect/>
          </a:stretch>
        </p:blipFill>
        <p:spPr bwMode="auto">
          <a:xfrm>
            <a:off x="395536" y="2636912"/>
            <a:ext cx="8390136" cy="2470396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573517" y="5157192"/>
            <a:ext cx="8034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chemeClr val="accent1"/>
                </a:solidFill>
              </a:rPr>
              <a:t>最小距离分类器 </a:t>
            </a:r>
            <a:r>
              <a:rPr lang="zh-CN" altLang="en-US" sz="2400" dirty="0" smtClean="0"/>
              <a:t>（计算样本到</a:t>
            </a:r>
            <a:r>
              <a:rPr lang="zh-CN" altLang="en-US" sz="2400" dirty="0" smtClean="0">
                <a:solidFill>
                  <a:schemeClr val="accent1"/>
                </a:solidFill>
              </a:rPr>
              <a:t>类别均值</a:t>
            </a:r>
            <a:r>
              <a:rPr lang="zh-CN" altLang="en-US" sz="2400" dirty="0" smtClean="0"/>
              <a:t>的距离，将其分到距离最近的类别中。）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38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620688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j-ea"/>
                <a:ea typeface="+mj-ea"/>
              </a:rPr>
              <a:t>将两类的情况扩充到多类的情况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2049" name="Picture 1" descr="C:\Users\Administrator\AppData\Roaming\Tencent\Users\475615427\QQ\WinTemp\RichOle\0HDXX5ID0`Y{%}Q@__D%_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12" y="1196752"/>
            <a:ext cx="4104128" cy="30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Administrator\AppData\Roaming\Tencent\Users\475615427\QQ\WinTemp\RichOle\{7[EU4$PZ4TZQ8CU25DZ(1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2" y="1196752"/>
            <a:ext cx="2913962" cy="301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27584" y="4509120"/>
            <a:ext cx="7704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均值作为各类别的代表点，使用距离的大小作为判别函数进行分类。</a:t>
            </a:r>
            <a:endParaRPr lang="zh-CN" altLang="en-US" sz="2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1234651" y="5229200"/>
            <a:ext cx="6721725" cy="656332"/>
            <a:chOff x="946783" y="5229200"/>
            <a:chExt cx="6721725" cy="656332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582304"/>
                </p:ext>
              </p:extLst>
            </p:nvPr>
          </p:nvGraphicFramePr>
          <p:xfrm>
            <a:off x="946783" y="5229200"/>
            <a:ext cx="2761121" cy="656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Equation" r:id="rId5" imgW="1549080" imgH="368280" progId="Equation.DSMT4">
                    <p:embed/>
                  </p:oleObj>
                </mc:Choice>
                <mc:Fallback>
                  <p:oleObj name="Equation" r:id="rId5" imgW="1549080" imgH="3682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46783" y="5229200"/>
                          <a:ext cx="2761121" cy="6563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右箭头 4"/>
            <p:cNvSpPr/>
            <p:nvPr/>
          </p:nvSpPr>
          <p:spPr>
            <a:xfrm>
              <a:off x="3995936" y="5301208"/>
              <a:ext cx="936104" cy="360040"/>
            </a:xfrm>
            <a:prstGeom prst="rightArrow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694811"/>
                </p:ext>
              </p:extLst>
            </p:nvPr>
          </p:nvGraphicFramePr>
          <p:xfrm>
            <a:off x="5292244" y="5255203"/>
            <a:ext cx="2376264" cy="550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Equation" r:id="rId7" imgW="1371600" imgH="317160" progId="Equation.DSMT4">
                    <p:embed/>
                  </p:oleObj>
                </mc:Choice>
                <mc:Fallback>
                  <p:oleObj name="Equation" r:id="rId7" imgW="1371600" imgH="3171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92244" y="5255203"/>
                          <a:ext cx="2376264" cy="5500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5738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+mj-ea"/>
                <a:ea typeface="+mj-ea"/>
              </a:rPr>
              <a:t>2. </a:t>
            </a:r>
            <a:r>
              <a:rPr lang="zh-CN" altLang="en-US" sz="2800" b="1" dirty="0" smtClean="0">
                <a:latin typeface="+mj-ea"/>
                <a:ea typeface="+mj-ea"/>
              </a:rPr>
              <a:t>最近邻分类准则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221527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      假设有</a:t>
            </a:r>
            <a:r>
              <a:rPr lang="en-US" altLang="zh-CN" sz="2000" dirty="0" smtClean="0">
                <a:latin typeface="+mn-ea"/>
              </a:rPr>
              <a:t>c</a:t>
            </a:r>
            <a:r>
              <a:rPr lang="zh-CN" altLang="en-US" sz="2000" dirty="0" smtClean="0">
                <a:latin typeface="+mn-ea"/>
              </a:rPr>
              <a:t>类别                    的样本分类问题，每类样本所包含的样本个数为     个，我们可以规定     类的判别函数为：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493953"/>
              </p:ext>
            </p:extLst>
          </p:nvPr>
        </p:nvGraphicFramePr>
        <p:xfrm>
          <a:off x="2411760" y="1304360"/>
          <a:ext cx="1498677" cy="424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Equation" r:id="rId3" imgW="850680" imgH="241200" progId="Equation.DSMT4">
                  <p:embed/>
                </p:oleObj>
              </mc:Choice>
              <mc:Fallback>
                <p:oleObj name="Equation" r:id="rId3" imgW="850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1304360"/>
                        <a:ext cx="1498677" cy="424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591539"/>
              </p:ext>
            </p:extLst>
          </p:nvPr>
        </p:nvGraphicFramePr>
        <p:xfrm>
          <a:off x="1331640" y="1756556"/>
          <a:ext cx="380261" cy="424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5" imgW="215640" imgH="241200" progId="Equation.DSMT4">
                  <p:embed/>
                </p:oleObj>
              </mc:Choice>
              <mc:Fallback>
                <p:oleObj name="Equation" r:id="rId5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1756556"/>
                        <a:ext cx="380261" cy="424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239793"/>
              </p:ext>
            </p:extLst>
          </p:nvPr>
        </p:nvGraphicFramePr>
        <p:xfrm>
          <a:off x="3766150" y="1700808"/>
          <a:ext cx="373802" cy="473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7" imgW="190440" imgH="241200" progId="Equation.DSMT4">
                  <p:embed/>
                </p:oleObj>
              </mc:Choice>
              <mc:Fallback>
                <p:oleObj name="Equation" r:id="rId7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66150" y="1700808"/>
                        <a:ext cx="373802" cy="473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04995"/>
              </p:ext>
            </p:extLst>
          </p:nvPr>
        </p:nvGraphicFramePr>
        <p:xfrm>
          <a:off x="1763688" y="2237190"/>
          <a:ext cx="5328592" cy="72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Equation" r:id="rId9" imgW="2514600" imgH="342720" progId="Equation.DSMT4">
                  <p:embed/>
                </p:oleObj>
              </mc:Choice>
              <mc:Fallback>
                <p:oleObj name="Equation" r:id="rId9" imgW="251460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688" y="2237190"/>
                        <a:ext cx="5328592" cy="726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99592" y="3124999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决策规则如下：</a:t>
            </a:r>
            <a:endParaRPr lang="zh-CN" altLang="en-US" sz="2000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281695"/>
              </p:ext>
            </p:extLst>
          </p:nvPr>
        </p:nvGraphicFramePr>
        <p:xfrm>
          <a:off x="2735796" y="3717032"/>
          <a:ext cx="4680520" cy="64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Equation" r:id="rId11" imgW="2209680" imgH="304560" progId="Equation.DSMT4">
                  <p:embed/>
                </p:oleObj>
              </mc:Choice>
              <mc:Fallback>
                <p:oleObj name="Equation" r:id="rId11" imgW="2209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35796" y="3717032"/>
                        <a:ext cx="4680520" cy="6455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47664" y="3789040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若满足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547664" y="4694587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则判定</a:t>
            </a:r>
            <a:endParaRPr lang="zh-CN" altLang="en-US" sz="2000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018073"/>
              </p:ext>
            </p:extLst>
          </p:nvPr>
        </p:nvGraphicFramePr>
        <p:xfrm>
          <a:off x="2840891" y="4653136"/>
          <a:ext cx="941938" cy="53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Equation" r:id="rId13" imgW="469800" imgH="266400" progId="Equation.DSMT4">
                  <p:embed/>
                </p:oleObj>
              </mc:Choice>
              <mc:Fallback>
                <p:oleObj name="Equation" r:id="rId13" imgW="469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40891" y="4653136"/>
                        <a:ext cx="941938" cy="53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87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8"/>
          <p:cNvSpPr>
            <a:spLocks noChangeArrowheads="1"/>
          </p:cNvSpPr>
          <p:nvPr/>
        </p:nvSpPr>
        <p:spPr bwMode="auto">
          <a:xfrm>
            <a:off x="2594546" y="254315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Oval 19"/>
          <p:cNvSpPr>
            <a:spLocks noChangeArrowheads="1"/>
          </p:cNvSpPr>
          <p:nvPr/>
        </p:nvSpPr>
        <p:spPr bwMode="auto">
          <a:xfrm>
            <a:off x="2450083" y="30463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Oval 20"/>
          <p:cNvSpPr>
            <a:spLocks noChangeArrowheads="1"/>
          </p:cNvSpPr>
          <p:nvPr/>
        </p:nvSpPr>
        <p:spPr bwMode="auto">
          <a:xfrm>
            <a:off x="2810446" y="30463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21"/>
          <p:cNvSpPr>
            <a:spLocks noChangeArrowheads="1"/>
          </p:cNvSpPr>
          <p:nvPr/>
        </p:nvSpPr>
        <p:spPr bwMode="auto">
          <a:xfrm>
            <a:off x="3170808" y="28304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22"/>
          <p:cNvSpPr>
            <a:spLocks noChangeArrowheads="1"/>
          </p:cNvSpPr>
          <p:nvPr/>
        </p:nvSpPr>
        <p:spPr bwMode="auto">
          <a:xfrm>
            <a:off x="3170808" y="254315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23"/>
          <p:cNvSpPr>
            <a:spLocks noChangeArrowheads="1"/>
          </p:cNvSpPr>
          <p:nvPr/>
        </p:nvSpPr>
        <p:spPr bwMode="auto">
          <a:xfrm>
            <a:off x="3026346" y="22542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24"/>
          <p:cNvSpPr>
            <a:spLocks noChangeArrowheads="1"/>
          </p:cNvSpPr>
          <p:nvPr/>
        </p:nvSpPr>
        <p:spPr bwMode="auto">
          <a:xfrm>
            <a:off x="2594546" y="211135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25"/>
          <p:cNvSpPr>
            <a:spLocks noChangeArrowheads="1"/>
          </p:cNvSpPr>
          <p:nvPr/>
        </p:nvSpPr>
        <p:spPr bwMode="auto">
          <a:xfrm>
            <a:off x="2234183" y="254315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26"/>
          <p:cNvSpPr>
            <a:spLocks noChangeArrowheads="1"/>
          </p:cNvSpPr>
          <p:nvPr/>
        </p:nvSpPr>
        <p:spPr bwMode="auto">
          <a:xfrm>
            <a:off x="1946846" y="268602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1946846" y="218278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089721" y="311941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4898008" y="261458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753546" y="311782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31"/>
          <p:cNvSpPr>
            <a:spLocks noChangeArrowheads="1"/>
          </p:cNvSpPr>
          <p:nvPr/>
        </p:nvSpPr>
        <p:spPr bwMode="auto">
          <a:xfrm>
            <a:off x="5113908" y="311782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32"/>
          <p:cNvSpPr>
            <a:spLocks noChangeArrowheads="1"/>
          </p:cNvSpPr>
          <p:nvPr/>
        </p:nvSpPr>
        <p:spPr bwMode="auto">
          <a:xfrm>
            <a:off x="5474271" y="290192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33"/>
          <p:cNvSpPr>
            <a:spLocks noChangeArrowheads="1"/>
          </p:cNvSpPr>
          <p:nvPr/>
        </p:nvSpPr>
        <p:spPr bwMode="auto">
          <a:xfrm>
            <a:off x="5474271" y="261458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34"/>
          <p:cNvSpPr>
            <a:spLocks noChangeArrowheads="1"/>
          </p:cNvSpPr>
          <p:nvPr/>
        </p:nvSpPr>
        <p:spPr bwMode="auto">
          <a:xfrm>
            <a:off x="5329808" y="2325663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35"/>
          <p:cNvSpPr>
            <a:spLocks noChangeArrowheads="1"/>
          </p:cNvSpPr>
          <p:nvPr/>
        </p:nvSpPr>
        <p:spPr bwMode="auto">
          <a:xfrm>
            <a:off x="4898008" y="218278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36"/>
          <p:cNvSpPr>
            <a:spLocks noChangeArrowheads="1"/>
          </p:cNvSpPr>
          <p:nvPr/>
        </p:nvSpPr>
        <p:spPr bwMode="auto">
          <a:xfrm>
            <a:off x="4537646" y="261458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37"/>
          <p:cNvSpPr>
            <a:spLocks noChangeArrowheads="1"/>
          </p:cNvSpPr>
          <p:nvPr/>
        </p:nvSpPr>
        <p:spPr bwMode="auto">
          <a:xfrm>
            <a:off x="4250308" y="2757463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38"/>
          <p:cNvSpPr>
            <a:spLocks noChangeArrowheads="1"/>
          </p:cNvSpPr>
          <p:nvPr/>
        </p:nvSpPr>
        <p:spPr bwMode="auto">
          <a:xfrm>
            <a:off x="4250308" y="225422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Oval 39"/>
          <p:cNvSpPr>
            <a:spLocks noChangeArrowheads="1"/>
          </p:cNvSpPr>
          <p:nvPr/>
        </p:nvSpPr>
        <p:spPr bwMode="auto">
          <a:xfrm>
            <a:off x="4393183" y="3190850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40"/>
          <p:cNvSpPr>
            <a:spLocks noChangeArrowheads="1"/>
          </p:cNvSpPr>
          <p:nvPr/>
        </p:nvSpPr>
        <p:spPr bwMode="auto">
          <a:xfrm>
            <a:off x="3529583" y="3190850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2"/>
          <p:cNvSpPr>
            <a:spLocks noChangeArrowheads="1"/>
          </p:cNvSpPr>
          <p:nvPr/>
        </p:nvSpPr>
        <p:spPr bwMode="auto">
          <a:xfrm>
            <a:off x="3745483" y="369408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43"/>
          <p:cNvSpPr>
            <a:spLocks noChangeArrowheads="1"/>
          </p:cNvSpPr>
          <p:nvPr/>
        </p:nvSpPr>
        <p:spPr bwMode="auto">
          <a:xfrm>
            <a:off x="4105846" y="347818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Oval 44"/>
          <p:cNvSpPr>
            <a:spLocks noChangeArrowheads="1"/>
          </p:cNvSpPr>
          <p:nvPr/>
        </p:nvSpPr>
        <p:spPr bwMode="auto">
          <a:xfrm>
            <a:off x="4105846" y="3190850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Oval 45"/>
          <p:cNvSpPr>
            <a:spLocks noChangeArrowheads="1"/>
          </p:cNvSpPr>
          <p:nvPr/>
        </p:nvSpPr>
        <p:spPr bwMode="auto">
          <a:xfrm>
            <a:off x="3961383" y="290192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Oval 46"/>
          <p:cNvSpPr>
            <a:spLocks noChangeArrowheads="1"/>
          </p:cNvSpPr>
          <p:nvPr/>
        </p:nvSpPr>
        <p:spPr bwMode="auto">
          <a:xfrm>
            <a:off x="3529583" y="2759050"/>
            <a:ext cx="142875" cy="1428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2" name="Oval 47"/>
          <p:cNvSpPr>
            <a:spLocks noChangeArrowheads="1"/>
          </p:cNvSpPr>
          <p:nvPr/>
        </p:nvSpPr>
        <p:spPr bwMode="auto">
          <a:xfrm>
            <a:off x="3169221" y="3190850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48"/>
          <p:cNvSpPr>
            <a:spLocks noChangeArrowheads="1"/>
          </p:cNvSpPr>
          <p:nvPr/>
        </p:nvSpPr>
        <p:spPr bwMode="auto">
          <a:xfrm>
            <a:off x="2881883" y="333372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49"/>
          <p:cNvSpPr>
            <a:spLocks noChangeArrowheads="1"/>
          </p:cNvSpPr>
          <p:nvPr/>
        </p:nvSpPr>
        <p:spPr bwMode="auto">
          <a:xfrm>
            <a:off x="2881883" y="283048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Oval 50"/>
          <p:cNvSpPr>
            <a:spLocks noChangeArrowheads="1"/>
          </p:cNvSpPr>
          <p:nvPr/>
        </p:nvSpPr>
        <p:spPr bwMode="auto">
          <a:xfrm>
            <a:off x="3024758" y="3767113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" name="Group 64"/>
          <p:cNvGrpSpPr>
            <a:grpSpLocks/>
          </p:cNvGrpSpPr>
          <p:nvPr/>
        </p:nvGrpSpPr>
        <p:grpSpPr bwMode="auto">
          <a:xfrm>
            <a:off x="964183" y="620688"/>
            <a:ext cx="5157788" cy="3433762"/>
            <a:chOff x="810" y="405"/>
            <a:chExt cx="3249" cy="2163"/>
          </a:xfrm>
        </p:grpSpPr>
        <p:sp>
          <p:nvSpPr>
            <p:cNvPr id="37" name="AutoShape 52"/>
            <p:cNvSpPr>
              <a:spLocks noChangeArrowheads="1"/>
            </p:cNvSpPr>
            <p:nvPr/>
          </p:nvSpPr>
          <p:spPr bwMode="auto">
            <a:xfrm>
              <a:off x="810" y="405"/>
              <a:ext cx="2161" cy="687"/>
            </a:xfrm>
            <a:prstGeom prst="wedgeRoundRectCallout">
              <a:avLst>
                <a:gd name="adj1" fmla="val 27300"/>
                <a:gd name="adj2" fmla="val 56298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(1)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已知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个已知类别样本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endParaRPr lang="en-US" altLang="zh-CN" sz="3200" dirty="0">
                <a:ea typeface="宋体" pitchFamily="2" charset="-122"/>
              </a:endParaRPr>
            </a:p>
          </p:txBody>
        </p:sp>
        <p:sp>
          <p:nvSpPr>
            <p:cNvPr id="38" name="Oval 53"/>
            <p:cNvSpPr>
              <a:spLocks noChangeArrowheads="1"/>
            </p:cNvSpPr>
            <p:nvPr/>
          </p:nvSpPr>
          <p:spPr bwMode="auto">
            <a:xfrm>
              <a:off x="1020" y="1117"/>
              <a:ext cx="3039" cy="1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9" name="Group 65"/>
          <p:cNvGrpSpPr>
            <a:grpSpLocks/>
          </p:cNvGrpSpPr>
          <p:nvPr/>
        </p:nvGrpSpPr>
        <p:grpSpPr bwMode="auto">
          <a:xfrm>
            <a:off x="3818508" y="620688"/>
            <a:ext cx="4360863" cy="1704975"/>
            <a:chOff x="2608" y="405"/>
            <a:chExt cx="2747" cy="1074"/>
          </a:xfrm>
        </p:grpSpPr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2608" y="1389"/>
              <a:ext cx="90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41" name="AutoShape 55"/>
            <p:cNvSpPr>
              <a:spLocks noChangeArrowheads="1"/>
            </p:cNvSpPr>
            <p:nvPr/>
          </p:nvSpPr>
          <p:spPr bwMode="auto">
            <a:xfrm>
              <a:off x="3060" y="405"/>
              <a:ext cx="2295" cy="675"/>
            </a:xfrm>
            <a:prstGeom prst="wedgeRoundRectCallout">
              <a:avLst>
                <a:gd name="adj1" fmla="val -67515"/>
                <a:gd name="adj2" fmla="val 100640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(2)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输入未知类别样本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endParaRPr lang="en-US" altLang="zh-CN" sz="3200" dirty="0">
                <a:ea typeface="宋体" pitchFamily="2" charset="-122"/>
              </a:endParaRPr>
            </a:p>
          </p:txBody>
        </p:sp>
      </p:grpSp>
      <p:grpSp>
        <p:nvGrpSpPr>
          <p:cNvPr id="42" name="Group 66"/>
          <p:cNvGrpSpPr>
            <a:grpSpLocks/>
          </p:cNvGrpSpPr>
          <p:nvPr/>
        </p:nvGrpSpPr>
        <p:grpSpPr bwMode="auto">
          <a:xfrm>
            <a:off x="3170808" y="1893863"/>
            <a:ext cx="5651500" cy="2155825"/>
            <a:chOff x="2200" y="1207"/>
            <a:chExt cx="3560" cy="1358"/>
          </a:xfrm>
        </p:grpSpPr>
        <p:sp>
          <p:nvSpPr>
            <p:cNvPr id="43" name="Line 56"/>
            <p:cNvSpPr>
              <a:spLocks noChangeShapeType="1"/>
            </p:cNvSpPr>
            <p:nvPr/>
          </p:nvSpPr>
          <p:spPr bwMode="auto">
            <a:xfrm flipH="1">
              <a:off x="2200" y="1434"/>
              <a:ext cx="408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57"/>
            <p:cNvSpPr>
              <a:spLocks noChangeShapeType="1"/>
            </p:cNvSpPr>
            <p:nvPr/>
          </p:nvSpPr>
          <p:spPr bwMode="auto">
            <a:xfrm flipH="1">
              <a:off x="2290" y="1480"/>
              <a:ext cx="318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 flipH="1">
              <a:off x="2472" y="1480"/>
              <a:ext cx="181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59"/>
            <p:cNvSpPr>
              <a:spLocks noChangeShapeType="1"/>
            </p:cNvSpPr>
            <p:nvPr/>
          </p:nvSpPr>
          <p:spPr bwMode="auto">
            <a:xfrm>
              <a:off x="2699" y="1480"/>
              <a:ext cx="1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AutoShape 60"/>
            <p:cNvSpPr>
              <a:spLocks noChangeArrowheads="1"/>
            </p:cNvSpPr>
            <p:nvPr/>
          </p:nvSpPr>
          <p:spPr bwMode="auto">
            <a:xfrm>
              <a:off x="4150" y="1207"/>
              <a:ext cx="1610" cy="1358"/>
            </a:xfrm>
            <a:prstGeom prst="wedgeRoundRectCallout">
              <a:avLst>
                <a:gd name="adj1" fmla="val -146223"/>
                <a:gd name="adj2" fmla="val -17545"/>
                <a:gd name="adj3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defRPr/>
              </a:pP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(3)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计算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到</a:t>
              </a:r>
              <a:r>
                <a:rPr lang="en-US" altLang="zh-CN" sz="3200" b="1" dirty="0" err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3200" b="1" baseline="-25000" dirty="0" err="1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en-US" altLang="zh-CN" sz="3200" b="1" dirty="0" err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X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sz="3200" b="1" dirty="0" err="1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=1,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2,</a:t>
              </a:r>
              <a:r>
                <a:rPr lang="en-US" altLang="zh-CN" sz="3200" b="1" dirty="0">
                  <a:latin typeface="Arial"/>
                  <a:ea typeface="楷体_GB2312" pitchFamily="49" charset="-122"/>
                </a:rPr>
                <a:t>…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,N)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的距离</a:t>
              </a:r>
              <a:r>
                <a:rPr lang="en-US" altLang="zh-CN" sz="3200" b="1" dirty="0" err="1"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en-US" altLang="zh-CN" sz="3200" b="1" baseline="-25000" dirty="0" err="1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(x)</a:t>
              </a:r>
              <a:endParaRPr lang="zh-CN" altLang="en-US" sz="3200" dirty="0">
                <a:ea typeface="宋体" pitchFamily="2" charset="-122"/>
              </a:endParaRPr>
            </a:p>
          </p:txBody>
        </p:sp>
      </p:grpSp>
      <p:sp>
        <p:nvSpPr>
          <p:cNvPr id="48" name="AutoShape 61"/>
          <p:cNvSpPr>
            <a:spLocks noChangeArrowheads="1"/>
          </p:cNvSpPr>
          <p:nvPr/>
        </p:nvSpPr>
        <p:spPr bwMode="auto">
          <a:xfrm>
            <a:off x="5036121" y="4198913"/>
            <a:ext cx="3643312" cy="1350962"/>
          </a:xfrm>
          <a:prstGeom prst="wedgeRoundRectCallout">
            <a:avLst>
              <a:gd name="adj1" fmla="val -78824"/>
              <a:gd name="adj2" fmla="val -189423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(4)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找出最小距离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3200" b="1" baseline="-25000" dirty="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(x)=min{</a:t>
            </a:r>
            <a:r>
              <a:rPr lang="en-US" altLang="zh-CN" sz="3200" b="1" dirty="0" err="1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3200" b="1" baseline="-25000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(x)}</a:t>
            </a:r>
            <a:endParaRPr lang="zh-CN" altLang="en-US" sz="3200" dirty="0">
              <a:ea typeface="宋体" pitchFamily="2" charset="-122"/>
            </a:endParaRPr>
          </a:p>
        </p:txBody>
      </p:sp>
      <p:sp>
        <p:nvSpPr>
          <p:cNvPr id="49" name="AutoShape 62"/>
          <p:cNvSpPr>
            <a:spLocks noChangeArrowheads="1"/>
          </p:cNvSpPr>
          <p:nvPr/>
        </p:nvSpPr>
        <p:spPr bwMode="auto">
          <a:xfrm>
            <a:off x="2035746" y="5494313"/>
            <a:ext cx="2928937" cy="1055687"/>
          </a:xfrm>
          <a:prstGeom prst="wedgeRoundRectCallout">
            <a:avLst>
              <a:gd name="adj1" fmla="val 28629"/>
              <a:gd name="adj2" fmla="val -351050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(5)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属于哪一类：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</a:rPr>
              <a:t>m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l-G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ω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endParaRPr lang="el-GR" altLang="zh-CN" sz="3200" baseline="-250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50" name="AutoShape 63"/>
          <p:cNvSpPr>
            <a:spLocks noChangeArrowheads="1"/>
          </p:cNvSpPr>
          <p:nvPr/>
        </p:nvSpPr>
        <p:spPr bwMode="auto">
          <a:xfrm>
            <a:off x="35496" y="4264000"/>
            <a:ext cx="2808287" cy="719138"/>
          </a:xfrm>
          <a:prstGeom prst="wedgeRoundRectCallout">
            <a:avLst>
              <a:gd name="adj1" fmla="val 86228"/>
              <a:gd name="adj2" fmla="val -325023"/>
              <a:gd name="adj3" fmla="val 16667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(6)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判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l-G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ω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endParaRPr lang="el-GR" altLang="zh-CN" sz="3200" baseline="-250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51" name="Oval 41"/>
          <p:cNvSpPr>
            <a:spLocks noChangeArrowheads="1"/>
          </p:cNvSpPr>
          <p:nvPr/>
        </p:nvSpPr>
        <p:spPr bwMode="auto">
          <a:xfrm>
            <a:off x="3820096" y="218278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5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796642"/>
            <a:ext cx="4464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最近邻法的错误率</a:t>
            </a:r>
            <a:endParaRPr lang="zh-CN" altLang="en-US" sz="2000" dirty="0"/>
          </a:p>
        </p:txBody>
      </p:sp>
      <p:pic>
        <p:nvPicPr>
          <p:cNvPr id="4097" name="Picture 1" descr="C:\Users\Administrator\AppData\Roaming\Tencent\Users\475615427\QQ\WinTemp\RichOle\KYH[HE6(H8$O_}_T{UU[A5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384376" cy="26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456561" y="1772816"/>
            <a:ext cx="6067767" cy="823714"/>
            <a:chOff x="1456561" y="1772816"/>
            <a:chExt cx="6067767" cy="823714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155675"/>
                </p:ext>
              </p:extLst>
            </p:nvPr>
          </p:nvGraphicFramePr>
          <p:xfrm>
            <a:off x="1456561" y="1772816"/>
            <a:ext cx="3062526" cy="823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Equation" r:id="rId4" imgW="1841400" imgH="495000" progId="Equation.DSMT4">
                    <p:embed/>
                  </p:oleObj>
                </mc:Choice>
                <mc:Fallback>
                  <p:oleObj name="Equation" r:id="rId4" imgW="1841400" imgH="495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456561" y="1772816"/>
                          <a:ext cx="3062526" cy="82371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组合 5"/>
            <p:cNvGrpSpPr/>
            <p:nvPr/>
          </p:nvGrpSpPr>
          <p:grpSpPr>
            <a:xfrm>
              <a:off x="5091995" y="1948929"/>
              <a:ext cx="2432333" cy="440021"/>
              <a:chOff x="5091995" y="2452985"/>
              <a:chExt cx="2432333" cy="440021"/>
            </a:xfrm>
          </p:grpSpPr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46184036"/>
                  </p:ext>
                </p:extLst>
              </p:nvPr>
            </p:nvGraphicFramePr>
            <p:xfrm>
              <a:off x="5091995" y="2452985"/>
              <a:ext cx="256154" cy="3700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37" name="Equation" r:id="rId6" imgW="215640" imgH="215640" progId="Equation.DSMT4">
                      <p:embed/>
                    </p:oleObj>
                  </mc:Choice>
                  <mc:Fallback>
                    <p:oleObj name="Equation" r:id="rId6" imgW="215640" imgH="2156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5091995" y="2452985"/>
                            <a:ext cx="256154" cy="37002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" name="TextBox 4"/>
              <p:cNvSpPr txBox="1"/>
              <p:nvPr/>
            </p:nvSpPr>
            <p:spPr>
              <a:xfrm>
                <a:off x="5364088" y="2492896"/>
                <a:ext cx="2160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/>
                  <a:t>为贝叶斯错误率</a:t>
                </a:r>
                <a:endParaRPr lang="zh-CN" altLang="en-US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99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548680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j-ea"/>
                <a:ea typeface="+mj-ea"/>
              </a:rPr>
              <a:t>3</a:t>
            </a:r>
            <a:r>
              <a:rPr lang="en-US" altLang="zh-CN" sz="2800" b="1" dirty="0" smtClean="0">
                <a:latin typeface="+mj-ea"/>
                <a:ea typeface="+mj-ea"/>
              </a:rPr>
              <a:t>. </a:t>
            </a:r>
            <a:r>
              <a:rPr lang="en-US" altLang="zh-CN" sz="2800" b="1" dirty="0">
                <a:latin typeface="+mj-ea"/>
                <a:ea typeface="+mj-ea"/>
              </a:rPr>
              <a:t>k</a:t>
            </a:r>
            <a:r>
              <a:rPr lang="zh-CN" altLang="en-US" sz="2800" b="1" dirty="0" smtClean="0">
                <a:latin typeface="+mj-ea"/>
                <a:ea typeface="+mj-ea"/>
              </a:rPr>
              <a:t>近邻分类准则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34076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假设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个已知样本，其中包含</a:t>
            </a:r>
            <a:r>
              <a:rPr lang="en-US" altLang="zh-CN" sz="2000" dirty="0" smtClean="0"/>
              <a:t>C</a:t>
            </a:r>
            <a:r>
              <a:rPr lang="zh-CN" altLang="en-US" sz="2000" dirty="0" smtClean="0"/>
              <a:t>个类别，对于     类 ，有     个样本，满足                              。给定参数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， 找出样本</a:t>
            </a:r>
            <a:r>
              <a:rPr lang="en-US" altLang="zh-CN" sz="2000" dirty="0" smtClean="0"/>
              <a:t>x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个近邻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若    表示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个近邻中属于     的样本个数，则</a:t>
            </a:r>
            <a:r>
              <a:rPr lang="en-US" altLang="zh-CN" sz="2000" dirty="0" smtClean="0"/>
              <a:t>k</a:t>
            </a:r>
            <a:r>
              <a:rPr lang="zh-CN" altLang="en-US" sz="2000" dirty="0" smtClean="0"/>
              <a:t>近邻分类的判别函数可以记作：</a:t>
            </a:r>
            <a:endParaRPr lang="zh-CN" altLang="en-US" sz="20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080389"/>
              </p:ext>
            </p:extLst>
          </p:nvPr>
        </p:nvGraphicFramePr>
        <p:xfrm>
          <a:off x="5779971" y="1459508"/>
          <a:ext cx="304197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name="Equation" r:id="rId3" imgW="190440" imgH="241200" progId="Equation.DSMT4">
                  <p:embed/>
                </p:oleObj>
              </mc:Choice>
              <mc:Fallback>
                <p:oleObj name="Equation" r:id="rId3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9971" y="1459508"/>
                        <a:ext cx="304197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45583"/>
              </p:ext>
            </p:extLst>
          </p:nvPr>
        </p:nvGraphicFramePr>
        <p:xfrm>
          <a:off x="7092280" y="1459508"/>
          <a:ext cx="344756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" name="Equation" r:id="rId5" imgW="215640" imgH="241200" progId="Equation.DSMT4">
                  <p:embed/>
                </p:oleObj>
              </mc:Choice>
              <mc:Fallback>
                <p:oleObj name="Equation" r:id="rId5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280" y="1459508"/>
                        <a:ext cx="344756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109609"/>
              </p:ext>
            </p:extLst>
          </p:nvPr>
        </p:nvGraphicFramePr>
        <p:xfrm>
          <a:off x="1331640" y="1891556"/>
          <a:ext cx="2534974" cy="38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1" name="Equation" r:id="rId7" imgW="1587240" imgH="241200" progId="Equation.DSMT4">
                  <p:embed/>
                </p:oleObj>
              </mc:Choice>
              <mc:Fallback>
                <p:oleObj name="Equation" r:id="rId7" imgW="1587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640" y="1891556"/>
                        <a:ext cx="2534974" cy="38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333651"/>
              </p:ext>
            </p:extLst>
          </p:nvPr>
        </p:nvGraphicFramePr>
        <p:xfrm>
          <a:off x="1043608" y="2344551"/>
          <a:ext cx="298574" cy="43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Equation" r:id="rId9" imgW="164880" imgH="241200" progId="Equation.DSMT4">
                  <p:embed/>
                </p:oleObj>
              </mc:Choice>
              <mc:Fallback>
                <p:oleObj name="Equation" r:id="rId9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3608" y="2344551"/>
                        <a:ext cx="298574" cy="4363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101372"/>
              </p:ext>
            </p:extLst>
          </p:nvPr>
        </p:nvGraphicFramePr>
        <p:xfrm>
          <a:off x="3635896" y="2310264"/>
          <a:ext cx="30480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11" imgW="190440" imgH="241200" progId="Equation.DSMT4">
                  <p:embed/>
                </p:oleObj>
              </mc:Choice>
              <mc:Fallback>
                <p:oleObj name="Equation" r:id="rId11" imgW="190440" imgH="2412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2310264"/>
                        <a:ext cx="30480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896698"/>
              </p:ext>
            </p:extLst>
          </p:nvPr>
        </p:nvGraphicFramePr>
        <p:xfrm>
          <a:off x="3463373" y="3279760"/>
          <a:ext cx="2548787" cy="39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4" name="Equation" r:id="rId13" imgW="1574640" imgH="241200" progId="Equation.DSMT4">
                  <p:embed/>
                </p:oleObj>
              </mc:Choice>
              <mc:Fallback>
                <p:oleObj name="Equation" r:id="rId13" imgW="1574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63373" y="3279760"/>
                        <a:ext cx="2548787" cy="39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55576" y="386104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决策规则为：</a:t>
            </a:r>
            <a:endParaRPr lang="zh-CN" altLang="en-US" sz="2000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142663"/>
              </p:ext>
            </p:extLst>
          </p:nvPr>
        </p:nvGraphicFramePr>
        <p:xfrm>
          <a:off x="3534244" y="4365104"/>
          <a:ext cx="1706044" cy="493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5" name="Equation" r:id="rId15" imgW="1054080" imgH="304560" progId="Equation.DSMT4">
                  <p:embed/>
                </p:oleObj>
              </mc:Choice>
              <mc:Fallback>
                <p:oleObj name="Equation" r:id="rId15" imgW="1054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34244" y="4365104"/>
                        <a:ext cx="1706044" cy="493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27684" y="5085184"/>
            <a:ext cx="2340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则判定</a:t>
            </a:r>
            <a:endParaRPr lang="zh-CN" altLang="en-US" sz="20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776424"/>
              </p:ext>
            </p:extLst>
          </p:nvPr>
        </p:nvGraphicFramePr>
        <p:xfrm>
          <a:off x="3563888" y="5013176"/>
          <a:ext cx="9413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17" imgW="469800" imgH="266400" progId="Equation.DSMT4">
                  <p:embed/>
                </p:oleObj>
              </mc:Choice>
              <mc:Fallback>
                <p:oleObj name="Equation" r:id="rId17" imgW="469800" imgH="266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013176"/>
                        <a:ext cx="941388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691680" y="4437112"/>
            <a:ext cx="1224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若满足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499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916238" y="25654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771775" y="30686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132138" y="30686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492500" y="28527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492500" y="25654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348038" y="227647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2916238" y="21336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555875" y="25654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268538" y="2708275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2268538" y="22050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411413" y="3141663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5219700" y="263683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075238" y="314007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435600" y="314007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5795963" y="292417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795963" y="263683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651500" y="2347913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219700" y="220503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859338" y="263683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4572000" y="2779713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4572000" y="227647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4714875" y="3213100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3851275" y="3213100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4067175" y="371633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4427538" y="350043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427538" y="3213100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4283075" y="292417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851275" y="2781300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490913" y="3213100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3203575" y="3355975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3203575" y="2852738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3346450" y="3789363"/>
            <a:ext cx="142875" cy="14287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285750" y="642938"/>
            <a:ext cx="6157913" cy="3433762"/>
            <a:chOff x="180" y="405"/>
            <a:chExt cx="3879" cy="2163"/>
          </a:xfrm>
        </p:grpSpPr>
        <p:sp>
          <p:nvSpPr>
            <p:cNvPr id="37" name="AutoShape 36"/>
            <p:cNvSpPr>
              <a:spLocks noChangeArrowheads="1"/>
            </p:cNvSpPr>
            <p:nvPr/>
          </p:nvSpPr>
          <p:spPr bwMode="auto">
            <a:xfrm>
              <a:off x="180" y="405"/>
              <a:ext cx="2025" cy="720"/>
            </a:xfrm>
            <a:prstGeom prst="wedgeRoundRectCallout">
              <a:avLst>
                <a:gd name="adj1" fmla="val 26227"/>
                <a:gd name="adj2" fmla="val 64528"/>
                <a:gd name="adj3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(1)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已知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个已知类别样本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X</a:t>
              </a:r>
              <a:endParaRPr lang="en-US" altLang="zh-CN" sz="3200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1020" y="1117"/>
              <a:ext cx="3039" cy="145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140200" y="571500"/>
            <a:ext cx="4432300" cy="1776413"/>
            <a:chOff x="2608" y="360"/>
            <a:chExt cx="2792" cy="1119"/>
          </a:xfrm>
        </p:grpSpPr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2608" y="1389"/>
              <a:ext cx="90" cy="9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3200"/>
            </a:p>
          </p:txBody>
        </p:sp>
        <p:sp>
          <p:nvSpPr>
            <p:cNvPr id="41" name="AutoShape 40"/>
            <p:cNvSpPr>
              <a:spLocks noChangeArrowheads="1"/>
            </p:cNvSpPr>
            <p:nvPr/>
          </p:nvSpPr>
          <p:spPr bwMode="auto">
            <a:xfrm>
              <a:off x="3107" y="360"/>
              <a:ext cx="2293" cy="666"/>
            </a:xfrm>
            <a:prstGeom prst="wedgeRoundRectCallout">
              <a:avLst>
                <a:gd name="adj1" fmla="val -67676"/>
                <a:gd name="adj2" fmla="val 108412"/>
                <a:gd name="adj3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(2)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输入未知类别样本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x</a:t>
              </a:r>
              <a:endParaRPr lang="en-US" altLang="zh-CN" sz="3200"/>
            </a:p>
          </p:txBody>
        </p:sp>
      </p:grpSp>
      <p:sp>
        <p:nvSpPr>
          <p:cNvPr id="42" name="AutoShape 49"/>
          <p:cNvSpPr>
            <a:spLocks noChangeArrowheads="1"/>
          </p:cNvSpPr>
          <p:nvPr/>
        </p:nvSpPr>
        <p:spPr bwMode="auto">
          <a:xfrm>
            <a:off x="142875" y="4437063"/>
            <a:ext cx="2808288" cy="719137"/>
          </a:xfrm>
          <a:prstGeom prst="wedgeRoundRectCallout">
            <a:avLst>
              <a:gd name="adj1" fmla="val 95523"/>
              <a:gd name="adj2" fmla="val -353250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(6) 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判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l-GR" altLang="zh-CN" sz="3200" b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ω</a:t>
            </a:r>
            <a:r>
              <a:rPr lang="en-US" altLang="zh-CN" sz="3200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2</a:t>
            </a:r>
            <a:endParaRPr lang="el-GR" altLang="zh-CN" sz="3200" baseline="-25000"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4141788" y="2205038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sz="3200"/>
          </a:p>
        </p:txBody>
      </p:sp>
      <p:grpSp>
        <p:nvGrpSpPr>
          <p:cNvPr id="44" name="Group 56"/>
          <p:cNvGrpSpPr>
            <a:grpSpLocks/>
          </p:cNvGrpSpPr>
          <p:nvPr/>
        </p:nvGrpSpPr>
        <p:grpSpPr bwMode="auto">
          <a:xfrm>
            <a:off x="3492500" y="1714501"/>
            <a:ext cx="5651500" cy="2143126"/>
            <a:chOff x="2200" y="1080"/>
            <a:chExt cx="3560" cy="1350"/>
          </a:xfrm>
          <a:solidFill>
            <a:schemeClr val="bg2"/>
          </a:solidFill>
        </p:grpSpPr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H="1">
              <a:off x="2200" y="1434"/>
              <a:ext cx="408" cy="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3200">
                <a:ea typeface="宋体" pitchFamily="2" charset="-122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H="1">
              <a:off x="2290" y="1480"/>
              <a:ext cx="318" cy="1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3200">
                <a:ea typeface="宋体" pitchFamily="2" charset="-122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2472" y="1480"/>
              <a:ext cx="181" cy="27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3200">
                <a:ea typeface="宋体" pitchFamily="2" charset="-122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2699" y="1480"/>
              <a:ext cx="18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3200">
                <a:ea typeface="宋体" pitchFamily="2" charset="-122"/>
              </a:endParaRPr>
            </a:p>
          </p:txBody>
        </p:sp>
        <p:sp>
          <p:nvSpPr>
            <p:cNvPr id="49" name="AutoShape 46"/>
            <p:cNvSpPr>
              <a:spLocks noChangeArrowheads="1"/>
            </p:cNvSpPr>
            <p:nvPr/>
          </p:nvSpPr>
          <p:spPr bwMode="auto">
            <a:xfrm>
              <a:off x="4150" y="1080"/>
              <a:ext cx="1610" cy="1350"/>
            </a:xfrm>
            <a:prstGeom prst="wedgeRoundRectCallout">
              <a:avLst>
                <a:gd name="adj1" fmla="val -133151"/>
                <a:gd name="adj2" fmla="val -10267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ts val="0"/>
                </a:spcBef>
                <a:defRPr/>
              </a:pP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(3)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计算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到</a:t>
              </a:r>
              <a:r>
                <a:rPr lang="en-US" altLang="zh-CN" sz="3200" b="1" dirty="0" err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3200" b="1" baseline="-25000" dirty="0" err="1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en-US" altLang="zh-CN" sz="3200" b="1" dirty="0" err="1">
                  <a:latin typeface="楷体_GB2312" pitchFamily="49" charset="-122"/>
                  <a:ea typeface="楷体_GB2312" pitchFamily="49" charset="-122"/>
                  <a:sym typeface="Symbol" pitchFamily="18" charset="2"/>
                </a:rPr>
                <a:t>X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en-US" altLang="zh-CN" sz="3200" b="1" dirty="0" err="1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=1,</a:t>
              </a:r>
            </a:p>
            <a:p>
              <a:pPr>
                <a:spcBef>
                  <a:spcPts val="0"/>
                </a:spcBef>
                <a:defRPr/>
              </a:pP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2,</a:t>
              </a:r>
              <a:r>
                <a:rPr lang="en-US" altLang="zh-CN" sz="3200" b="1" dirty="0">
                  <a:latin typeface="Arial"/>
                  <a:ea typeface="楷体_GB2312" pitchFamily="49" charset="-122"/>
                </a:rPr>
                <a:t>…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,N)</a:t>
              </a:r>
              <a:r>
                <a:rPr lang="zh-CN" altLang="en-US" sz="3200" b="1" dirty="0">
                  <a:latin typeface="楷体_GB2312" pitchFamily="49" charset="-122"/>
                  <a:ea typeface="楷体_GB2312" pitchFamily="49" charset="-122"/>
                </a:rPr>
                <a:t>的距离</a:t>
              </a:r>
              <a:r>
                <a:rPr lang="en-US" altLang="zh-CN" sz="3200" b="1" dirty="0" err="1">
                  <a:latin typeface="楷体_GB2312" pitchFamily="49" charset="-122"/>
                  <a:ea typeface="楷体_GB2312" pitchFamily="49" charset="-122"/>
                </a:rPr>
                <a:t>d</a:t>
              </a:r>
              <a:r>
                <a:rPr lang="en-US" altLang="zh-CN" sz="3200" b="1" baseline="-25000" dirty="0" err="1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en-US" altLang="zh-CN" sz="3200" b="1" dirty="0">
                  <a:latin typeface="楷体_GB2312" pitchFamily="49" charset="-122"/>
                  <a:ea typeface="楷体_GB2312" pitchFamily="49" charset="-122"/>
                </a:rPr>
                <a:t>(x)</a:t>
              </a:r>
              <a:endParaRPr lang="zh-CN" altLang="en-US" sz="3200" dirty="0">
                <a:ea typeface="宋体" pitchFamily="2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H="1">
              <a:off x="2290" y="1480"/>
              <a:ext cx="317" cy="31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3200">
                <a:ea typeface="宋体" pitchFamily="2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2653" y="1480"/>
              <a:ext cx="91" cy="36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3200">
                <a:ea typeface="宋体" pitchFamily="2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653" y="1480"/>
              <a:ext cx="228" cy="27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3200">
                <a:ea typeface="宋体" pitchFamily="2" charset="-122"/>
              </a:endParaRPr>
            </a:p>
          </p:txBody>
        </p:sp>
      </p:grpSp>
      <p:grpSp>
        <p:nvGrpSpPr>
          <p:cNvPr id="53" name="Group 57"/>
          <p:cNvGrpSpPr>
            <a:grpSpLocks/>
          </p:cNvGrpSpPr>
          <p:nvPr/>
        </p:nvGrpSpPr>
        <p:grpSpPr bwMode="auto">
          <a:xfrm>
            <a:off x="3276600" y="1844675"/>
            <a:ext cx="5867400" cy="3298825"/>
            <a:chOff x="2064" y="1162"/>
            <a:chExt cx="3696" cy="2078"/>
          </a:xfrm>
        </p:grpSpPr>
        <p:sp>
          <p:nvSpPr>
            <p:cNvPr id="54" name="AutoShape 47"/>
            <p:cNvSpPr>
              <a:spLocks noChangeArrowheads="1"/>
            </p:cNvSpPr>
            <p:nvPr/>
          </p:nvSpPr>
          <p:spPr bwMode="auto">
            <a:xfrm>
              <a:off x="2925" y="2523"/>
              <a:ext cx="2835" cy="717"/>
            </a:xfrm>
            <a:prstGeom prst="wedgeRoundRectCallout">
              <a:avLst>
                <a:gd name="adj1" fmla="val -47176"/>
                <a:gd name="adj2" fmla="val -152833"/>
                <a:gd name="adj3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(4)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找出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的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个最近邻元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3200" b="1" baseline="-25000"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={x</a:t>
              </a:r>
              <a:r>
                <a:rPr lang="en-US" altLang="zh-CN" sz="3200" b="1" baseline="-25000">
                  <a:latin typeface="楷体_GB2312" pitchFamily="49" charset="-122"/>
                  <a:ea typeface="楷体_GB2312" pitchFamily="49" charset="-122"/>
                </a:rPr>
                <a:t>i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,i=1,2,</a:t>
              </a:r>
              <a:r>
                <a:rPr lang="en-US" altLang="zh-CN" sz="3200" b="1">
                  <a:latin typeface="Arial" charset="0"/>
                  <a:ea typeface="楷体_GB2312" pitchFamily="49" charset="-122"/>
                </a:rPr>
                <a:t>…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,k}</a:t>
              </a:r>
              <a:endParaRPr lang="zh-CN" altLang="en-US" sz="3200"/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2064" y="1162"/>
              <a:ext cx="974" cy="862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  <p:grpSp>
        <p:nvGrpSpPr>
          <p:cNvPr id="56" name="Group 59"/>
          <p:cNvGrpSpPr>
            <a:grpSpLocks/>
          </p:cNvGrpSpPr>
          <p:nvPr/>
        </p:nvGrpSpPr>
        <p:grpSpPr bwMode="auto">
          <a:xfrm>
            <a:off x="2700338" y="1928813"/>
            <a:ext cx="4943475" cy="4643437"/>
            <a:chOff x="1701" y="1208"/>
            <a:chExt cx="3114" cy="2925"/>
          </a:xfrm>
        </p:grpSpPr>
        <p:sp>
          <p:nvSpPr>
            <p:cNvPr id="57" name="AutoShape 48"/>
            <p:cNvSpPr>
              <a:spLocks noChangeArrowheads="1"/>
            </p:cNvSpPr>
            <p:nvPr/>
          </p:nvSpPr>
          <p:spPr bwMode="auto">
            <a:xfrm>
              <a:off x="1701" y="3339"/>
              <a:ext cx="3114" cy="794"/>
            </a:xfrm>
            <a:prstGeom prst="wedgeRoundRectCallout">
              <a:avLst>
                <a:gd name="adj1" fmla="val -24213"/>
                <a:gd name="adj2" fmla="val -227398"/>
                <a:gd name="adj3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(5)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看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X</a:t>
              </a:r>
              <a:r>
                <a:rPr lang="en-US" altLang="zh-CN" sz="3200" b="1" baseline="-25000"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zh-CN" altLang="en-US" sz="3200" b="1">
                  <a:latin typeface="楷体_GB2312" pitchFamily="49" charset="-122"/>
                  <a:ea typeface="楷体_GB2312" pitchFamily="49" charset="-122"/>
                </a:rPr>
                <a:t>中属于哪一类的样本最多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altLang="zh-CN" sz="3200" b="1" baseline="-25000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=3&lt;k</a:t>
              </a:r>
              <a:r>
                <a:rPr lang="en-US" altLang="zh-CN" sz="3200" b="1" baseline="-25000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en-US" altLang="zh-CN" sz="3200" b="1">
                  <a:latin typeface="楷体_GB2312" pitchFamily="49" charset="-122"/>
                  <a:ea typeface="楷体_GB2312" pitchFamily="49" charset="-122"/>
                </a:rPr>
                <a:t>=4</a:t>
              </a:r>
              <a:endParaRPr lang="el-GR" altLang="zh-CN" sz="3200" b="1" baseline="-25000">
                <a:latin typeface="楷体_GB2312" pitchFamily="49" charset="-122"/>
                <a:ea typeface="楷体_GB2312" pitchFamily="49" charset="-122"/>
                <a:sym typeface="Symbol" pitchFamily="18" charset="2"/>
              </a:endParaRPr>
            </a:p>
          </p:txBody>
        </p:sp>
        <p:sp>
          <p:nvSpPr>
            <p:cNvPr id="58" name="Oval 58"/>
            <p:cNvSpPr>
              <a:spLocks noChangeArrowheads="1"/>
            </p:cNvSpPr>
            <p:nvPr/>
          </p:nvSpPr>
          <p:spPr bwMode="auto">
            <a:xfrm>
              <a:off x="2070" y="1208"/>
              <a:ext cx="675" cy="77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13050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469</TotalTime>
  <Words>1412</Words>
  <Application>Microsoft Office PowerPoint</Application>
  <PresentationFormat>全屏显示(4:3)</PresentationFormat>
  <Paragraphs>116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29" baseType="lpstr">
      <vt:lpstr>视点</vt:lpstr>
      <vt:lpstr>MathType 6.0 Equation</vt:lpstr>
      <vt:lpstr>Equation</vt:lpstr>
      <vt:lpstr>近邻分类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近邻分类</dc:title>
  <dc:creator>HP</dc:creator>
  <cp:lastModifiedBy>HP</cp:lastModifiedBy>
  <cp:revision>43</cp:revision>
  <dcterms:created xsi:type="dcterms:W3CDTF">2017-03-30T08:29:57Z</dcterms:created>
  <dcterms:modified xsi:type="dcterms:W3CDTF">2017-04-06T09:41:29Z</dcterms:modified>
</cp:coreProperties>
</file>