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52"/>
  </p:notesMasterIdLst>
  <p:sldIdLst>
    <p:sldId id="256" r:id="rId2"/>
    <p:sldId id="257" r:id="rId3"/>
    <p:sldId id="260" r:id="rId4"/>
    <p:sldId id="261" r:id="rId5"/>
    <p:sldId id="262" r:id="rId6"/>
    <p:sldId id="263" r:id="rId7"/>
    <p:sldId id="264" r:id="rId8"/>
    <p:sldId id="265" r:id="rId9"/>
    <p:sldId id="267" r:id="rId10"/>
    <p:sldId id="266" r:id="rId11"/>
    <p:sldId id="268" r:id="rId12"/>
    <p:sldId id="269" r:id="rId13"/>
    <p:sldId id="259" r:id="rId14"/>
    <p:sldId id="270" r:id="rId15"/>
    <p:sldId id="271" r:id="rId16"/>
    <p:sldId id="258" r:id="rId17"/>
    <p:sldId id="272" r:id="rId18"/>
    <p:sldId id="273" r:id="rId19"/>
    <p:sldId id="276" r:id="rId20"/>
    <p:sldId id="274" r:id="rId21"/>
    <p:sldId id="275" r:id="rId22"/>
    <p:sldId id="277" r:id="rId23"/>
    <p:sldId id="278" r:id="rId24"/>
    <p:sldId id="279" r:id="rId25"/>
    <p:sldId id="280" r:id="rId26"/>
    <p:sldId id="281" r:id="rId27"/>
    <p:sldId id="282" r:id="rId28"/>
    <p:sldId id="284" r:id="rId29"/>
    <p:sldId id="285" r:id="rId30"/>
    <p:sldId id="286" r:id="rId31"/>
    <p:sldId id="287" r:id="rId32"/>
    <p:sldId id="288" r:id="rId33"/>
    <p:sldId id="289" r:id="rId34"/>
    <p:sldId id="293" r:id="rId35"/>
    <p:sldId id="290" r:id="rId36"/>
    <p:sldId id="291" r:id="rId37"/>
    <p:sldId id="292" r:id="rId38"/>
    <p:sldId id="294" r:id="rId39"/>
    <p:sldId id="297" r:id="rId40"/>
    <p:sldId id="298" r:id="rId41"/>
    <p:sldId id="295" r:id="rId42"/>
    <p:sldId id="296" r:id="rId43"/>
    <p:sldId id="304" r:id="rId44"/>
    <p:sldId id="305" r:id="rId45"/>
    <p:sldId id="306" r:id="rId46"/>
    <p:sldId id="300" r:id="rId47"/>
    <p:sldId id="302" r:id="rId48"/>
    <p:sldId id="301" r:id="rId49"/>
    <p:sldId id="299" r:id="rId50"/>
    <p:sldId id="303" r:id="rId5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262" autoAdjust="0"/>
    <p:restoredTop sz="94620" autoAdjust="0"/>
  </p:normalViewPr>
  <p:slideViewPr>
    <p:cSldViewPr>
      <p:cViewPr varScale="1">
        <p:scale>
          <a:sx n="108" d="100"/>
          <a:sy n="108" d="100"/>
        </p:scale>
        <p:origin x="-2154"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image" Target="../media/image7.wmf"/><Relationship Id="rId7" Type="http://schemas.openxmlformats.org/officeDocument/2006/relationships/image" Target="../media/image11.wmf"/><Relationship Id="rId2" Type="http://schemas.openxmlformats.org/officeDocument/2006/relationships/image" Target="../media/image6.wmf"/><Relationship Id="rId1" Type="http://schemas.openxmlformats.org/officeDocument/2006/relationships/image" Target="../media/image5.wmf"/><Relationship Id="rId6" Type="http://schemas.openxmlformats.org/officeDocument/2006/relationships/image" Target="../media/image10.wmf"/><Relationship Id="rId5" Type="http://schemas.openxmlformats.org/officeDocument/2006/relationships/image" Target="../media/image9.wmf"/><Relationship Id="rId4" Type="http://schemas.openxmlformats.org/officeDocument/2006/relationships/image" Target="../media/image8.wmf"/><Relationship Id="rId9" Type="http://schemas.openxmlformats.org/officeDocument/2006/relationships/image" Target="../media/image13.wmf"/></Relationships>
</file>

<file path=ppt/drawings/_rels/vmlDrawing10.vml.rels><?xml version="1.0" encoding="UTF-8" standalone="yes"?>
<Relationships xmlns="http://schemas.openxmlformats.org/package/2006/relationships"><Relationship Id="rId8" Type="http://schemas.openxmlformats.org/officeDocument/2006/relationships/image" Target="../media/image71.wmf"/><Relationship Id="rId13" Type="http://schemas.openxmlformats.org/officeDocument/2006/relationships/image" Target="../media/image76.wmf"/><Relationship Id="rId3" Type="http://schemas.openxmlformats.org/officeDocument/2006/relationships/image" Target="../media/image66.wmf"/><Relationship Id="rId7" Type="http://schemas.openxmlformats.org/officeDocument/2006/relationships/image" Target="../media/image70.wmf"/><Relationship Id="rId12" Type="http://schemas.openxmlformats.org/officeDocument/2006/relationships/image" Target="../media/image75.wmf"/><Relationship Id="rId2" Type="http://schemas.openxmlformats.org/officeDocument/2006/relationships/image" Target="../media/image65.wmf"/><Relationship Id="rId16" Type="http://schemas.openxmlformats.org/officeDocument/2006/relationships/image" Target="../media/image79.wmf"/><Relationship Id="rId1" Type="http://schemas.openxmlformats.org/officeDocument/2006/relationships/image" Target="../media/image64.wmf"/><Relationship Id="rId6" Type="http://schemas.openxmlformats.org/officeDocument/2006/relationships/image" Target="../media/image69.wmf"/><Relationship Id="rId11" Type="http://schemas.openxmlformats.org/officeDocument/2006/relationships/image" Target="../media/image74.wmf"/><Relationship Id="rId5" Type="http://schemas.openxmlformats.org/officeDocument/2006/relationships/image" Target="../media/image68.wmf"/><Relationship Id="rId15" Type="http://schemas.openxmlformats.org/officeDocument/2006/relationships/image" Target="../media/image78.wmf"/><Relationship Id="rId10" Type="http://schemas.openxmlformats.org/officeDocument/2006/relationships/image" Target="../media/image73.wmf"/><Relationship Id="rId4" Type="http://schemas.openxmlformats.org/officeDocument/2006/relationships/image" Target="../media/image67.wmf"/><Relationship Id="rId9" Type="http://schemas.openxmlformats.org/officeDocument/2006/relationships/image" Target="../media/image72.wmf"/><Relationship Id="rId14" Type="http://schemas.openxmlformats.org/officeDocument/2006/relationships/image" Target="../media/image77.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81.wmf"/><Relationship Id="rId1" Type="http://schemas.openxmlformats.org/officeDocument/2006/relationships/image" Target="../media/image80.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86.wmf"/><Relationship Id="rId2" Type="http://schemas.openxmlformats.org/officeDocument/2006/relationships/image" Target="../media/image85.wmf"/><Relationship Id="rId1" Type="http://schemas.openxmlformats.org/officeDocument/2006/relationships/image" Target="../media/image84.wmf"/><Relationship Id="rId6" Type="http://schemas.openxmlformats.org/officeDocument/2006/relationships/image" Target="../media/image89.wmf"/><Relationship Id="rId5" Type="http://schemas.openxmlformats.org/officeDocument/2006/relationships/image" Target="../media/image88.wmf"/><Relationship Id="rId4" Type="http://schemas.openxmlformats.org/officeDocument/2006/relationships/image" Target="../media/image87.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92.wmf"/><Relationship Id="rId2" Type="http://schemas.openxmlformats.org/officeDocument/2006/relationships/image" Target="../media/image91.wmf"/><Relationship Id="rId1" Type="http://schemas.openxmlformats.org/officeDocument/2006/relationships/image" Target="../media/image90.wmf"/><Relationship Id="rId6" Type="http://schemas.openxmlformats.org/officeDocument/2006/relationships/image" Target="../media/image95.wmf"/><Relationship Id="rId5" Type="http://schemas.openxmlformats.org/officeDocument/2006/relationships/image" Target="../media/image94.wmf"/><Relationship Id="rId4" Type="http://schemas.openxmlformats.org/officeDocument/2006/relationships/image" Target="../media/image93.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99.wmf"/><Relationship Id="rId1" Type="http://schemas.openxmlformats.org/officeDocument/2006/relationships/image" Target="../media/image98.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102.wmf"/><Relationship Id="rId2" Type="http://schemas.openxmlformats.org/officeDocument/2006/relationships/image" Target="../media/image101.wmf"/><Relationship Id="rId1" Type="http://schemas.openxmlformats.org/officeDocument/2006/relationships/image" Target="../media/image10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2.png"/></Relationships>
</file>

<file path=ppt/drawings/_rels/vmlDrawing3.vml.rels><?xml version="1.0" encoding="UTF-8" standalone="yes"?>
<Relationships xmlns="http://schemas.openxmlformats.org/package/2006/relationships"><Relationship Id="rId8" Type="http://schemas.openxmlformats.org/officeDocument/2006/relationships/image" Target="../media/image26.wmf"/><Relationship Id="rId3" Type="http://schemas.openxmlformats.org/officeDocument/2006/relationships/image" Target="../media/image7.wmf"/><Relationship Id="rId7" Type="http://schemas.openxmlformats.org/officeDocument/2006/relationships/image" Target="../media/image25.wmf"/><Relationship Id="rId2" Type="http://schemas.openxmlformats.org/officeDocument/2006/relationships/image" Target="../media/image6.wmf"/><Relationship Id="rId1" Type="http://schemas.openxmlformats.org/officeDocument/2006/relationships/image" Target="../media/image5.wmf"/><Relationship Id="rId6" Type="http://schemas.openxmlformats.org/officeDocument/2006/relationships/image" Target="../media/image24.wmf"/><Relationship Id="rId5" Type="http://schemas.openxmlformats.org/officeDocument/2006/relationships/image" Target="../media/image9.wmf"/><Relationship Id="rId4" Type="http://schemas.openxmlformats.org/officeDocument/2006/relationships/image" Target="../media/image8.wmf"/><Relationship Id="rId9" Type="http://schemas.openxmlformats.org/officeDocument/2006/relationships/image" Target="../media/image27.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29.emf"/><Relationship Id="rId1" Type="http://schemas.openxmlformats.org/officeDocument/2006/relationships/image" Target="../media/image28.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image" Target="../media/image32.emf"/><Relationship Id="rId1" Type="http://schemas.openxmlformats.org/officeDocument/2006/relationships/image" Target="../media/image31.emf"/></Relationships>
</file>

<file path=ppt/drawings/_rels/vmlDrawing6.vml.rels><?xml version="1.0" encoding="UTF-8" standalone="yes"?>
<Relationships xmlns="http://schemas.openxmlformats.org/package/2006/relationships"><Relationship Id="rId8" Type="http://schemas.openxmlformats.org/officeDocument/2006/relationships/image" Target="../media/image40.emf"/><Relationship Id="rId3" Type="http://schemas.openxmlformats.org/officeDocument/2006/relationships/image" Target="../media/image36.wmf"/><Relationship Id="rId7" Type="http://schemas.openxmlformats.org/officeDocument/2006/relationships/image" Target="../media/image39.wmf"/><Relationship Id="rId2" Type="http://schemas.openxmlformats.org/officeDocument/2006/relationships/image" Target="../media/image35.emf"/><Relationship Id="rId1" Type="http://schemas.openxmlformats.org/officeDocument/2006/relationships/image" Target="../media/image34.wmf"/><Relationship Id="rId6" Type="http://schemas.openxmlformats.org/officeDocument/2006/relationships/image" Target="../media/image28.emf"/><Relationship Id="rId5" Type="http://schemas.openxmlformats.org/officeDocument/2006/relationships/image" Target="../media/image38.wmf"/><Relationship Id="rId4" Type="http://schemas.openxmlformats.org/officeDocument/2006/relationships/image" Target="../media/image37.emf"/></Relationships>
</file>

<file path=ppt/drawings/_rels/vmlDrawing7.vml.rels><?xml version="1.0" encoding="UTF-8" standalone="yes"?>
<Relationships xmlns="http://schemas.openxmlformats.org/package/2006/relationships"><Relationship Id="rId8" Type="http://schemas.openxmlformats.org/officeDocument/2006/relationships/image" Target="../media/image47.emf"/><Relationship Id="rId3" Type="http://schemas.openxmlformats.org/officeDocument/2006/relationships/image" Target="../media/image43.wmf"/><Relationship Id="rId7" Type="http://schemas.openxmlformats.org/officeDocument/2006/relationships/image" Target="../media/image46.wmf"/><Relationship Id="rId2" Type="http://schemas.openxmlformats.org/officeDocument/2006/relationships/image" Target="../media/image42.emf"/><Relationship Id="rId1" Type="http://schemas.openxmlformats.org/officeDocument/2006/relationships/image" Target="../media/image41.wmf"/><Relationship Id="rId6" Type="http://schemas.openxmlformats.org/officeDocument/2006/relationships/image" Target="../media/image45.emf"/><Relationship Id="rId5" Type="http://schemas.openxmlformats.org/officeDocument/2006/relationships/image" Target="../media/image44.wmf"/><Relationship Id="rId10" Type="http://schemas.openxmlformats.org/officeDocument/2006/relationships/image" Target="../media/image49.emf"/><Relationship Id="rId4" Type="http://schemas.openxmlformats.org/officeDocument/2006/relationships/image" Target="../media/image31.emf"/><Relationship Id="rId9" Type="http://schemas.openxmlformats.org/officeDocument/2006/relationships/image" Target="../media/image48.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53.wmf"/><Relationship Id="rId2" Type="http://schemas.openxmlformats.org/officeDocument/2006/relationships/image" Target="../media/image52.wmf"/><Relationship Id="rId1" Type="http://schemas.openxmlformats.org/officeDocument/2006/relationships/image" Target="../media/image51.wmf"/><Relationship Id="rId6" Type="http://schemas.openxmlformats.org/officeDocument/2006/relationships/image" Target="../media/image56.wmf"/><Relationship Id="rId5" Type="http://schemas.openxmlformats.org/officeDocument/2006/relationships/image" Target="../media/image55.wmf"/><Relationship Id="rId4" Type="http://schemas.openxmlformats.org/officeDocument/2006/relationships/image" Target="../media/image54.wmf"/></Relationships>
</file>

<file path=ppt/drawings/_rels/vmlDrawing9.vml.rels><?xml version="1.0" encoding="UTF-8" standalone="yes"?>
<Relationships xmlns="http://schemas.openxmlformats.org/package/2006/relationships"><Relationship Id="rId8" Type="http://schemas.openxmlformats.org/officeDocument/2006/relationships/image" Target="../media/image63.wmf"/><Relationship Id="rId3" Type="http://schemas.openxmlformats.org/officeDocument/2006/relationships/image" Target="../media/image58.wmf"/><Relationship Id="rId7" Type="http://schemas.openxmlformats.org/officeDocument/2006/relationships/image" Target="../media/image62.wmf"/><Relationship Id="rId2" Type="http://schemas.openxmlformats.org/officeDocument/2006/relationships/image" Target="../media/image52.wmf"/><Relationship Id="rId1" Type="http://schemas.openxmlformats.org/officeDocument/2006/relationships/image" Target="../media/image51.wmf"/><Relationship Id="rId6" Type="http://schemas.openxmlformats.org/officeDocument/2006/relationships/image" Target="../media/image61.wmf"/><Relationship Id="rId5" Type="http://schemas.openxmlformats.org/officeDocument/2006/relationships/image" Target="../media/image60.wmf"/><Relationship Id="rId4" Type="http://schemas.openxmlformats.org/officeDocument/2006/relationships/image" Target="../media/image5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6CA219E-DAA3-4B7F-9568-B70EF83860ED}" type="datetimeFigureOut">
              <a:rPr lang="zh-CN" altLang="en-US" smtClean="0"/>
              <a:t>2017/5/12</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7EFC42D-C00E-4A4F-8AF5-7C88015BC54A}" type="slidenum">
              <a:rPr lang="zh-CN" altLang="en-US" smtClean="0"/>
              <a:t>‹#›</a:t>
            </a:fld>
            <a:endParaRPr lang="zh-CN" altLang="en-US"/>
          </a:p>
        </p:txBody>
      </p:sp>
    </p:spTree>
    <p:extLst>
      <p:ext uri="{BB962C8B-B14F-4D97-AF65-F5344CB8AC3E}">
        <p14:creationId xmlns:p14="http://schemas.microsoft.com/office/powerpoint/2010/main" val="16120373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7EFC42D-C00E-4A4F-8AF5-7C88015BC54A}" type="slidenum">
              <a:rPr lang="zh-CN" altLang="en-US" smtClean="0"/>
              <a:t>50</a:t>
            </a:fld>
            <a:endParaRPr lang="zh-CN" altLang="en-US"/>
          </a:p>
        </p:txBody>
      </p:sp>
    </p:spTree>
    <p:extLst>
      <p:ext uri="{BB962C8B-B14F-4D97-AF65-F5344CB8AC3E}">
        <p14:creationId xmlns:p14="http://schemas.microsoft.com/office/powerpoint/2010/main" val="17463577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7" name="Date Placeholder 6"/>
          <p:cNvSpPr>
            <a:spLocks noGrp="1"/>
          </p:cNvSpPr>
          <p:nvPr>
            <p:ph type="dt" sz="half" idx="10"/>
          </p:nvPr>
        </p:nvSpPr>
        <p:spPr/>
        <p:txBody>
          <a:bodyPr/>
          <a:lstStyle/>
          <a:p>
            <a:fld id="{0D2D73F1-EA57-43B6-8D45-CB4DC77E2726}" type="datetimeFigureOut">
              <a:rPr lang="zh-CN" altLang="en-US" smtClean="0"/>
              <a:t>2017/5/12</a:t>
            </a:fld>
            <a:endParaRPr lang="zh-CN" altLang="en-US"/>
          </a:p>
        </p:txBody>
      </p:sp>
      <p:sp>
        <p:nvSpPr>
          <p:cNvPr id="8" name="Slide Number Placeholder 7"/>
          <p:cNvSpPr>
            <a:spLocks noGrp="1"/>
          </p:cNvSpPr>
          <p:nvPr>
            <p:ph type="sldNum" sz="quarter" idx="11"/>
          </p:nvPr>
        </p:nvSpPr>
        <p:spPr/>
        <p:txBody>
          <a:bodyPr/>
          <a:lstStyle/>
          <a:p>
            <a:fld id="{046E95F0-4CAA-42DC-B4D8-B5330E9AC0F8}" type="slidenum">
              <a:rPr lang="zh-CN" altLang="en-US" smtClean="0"/>
              <a:t>‹#›</a:t>
            </a:fld>
            <a:endParaRPr lang="zh-CN" altLang="en-US"/>
          </a:p>
        </p:txBody>
      </p:sp>
      <p:sp>
        <p:nvSpPr>
          <p:cNvPr id="9" name="Footer Placeholder 8"/>
          <p:cNvSpPr>
            <a:spLocks noGrp="1"/>
          </p:cNvSpPr>
          <p:nvPr>
            <p:ph type="ftr" sz="quarter" idx="12"/>
          </p:nvPr>
        </p:nvSpPr>
        <p:spPr/>
        <p:txBody>
          <a:bodyPr/>
          <a:lstStyle/>
          <a:p>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0D2D73F1-EA57-43B6-8D45-CB4DC77E2726}" type="datetimeFigureOut">
              <a:rPr lang="zh-CN" altLang="en-US" smtClean="0"/>
              <a:t>2017/5/12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46E95F0-4CAA-42DC-B4D8-B5330E9AC0F8}"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0D2D73F1-EA57-43B6-8D45-CB4DC77E2726}" type="datetimeFigureOut">
              <a:rPr lang="zh-CN" altLang="en-US" smtClean="0"/>
              <a:t>2017/5/12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46E95F0-4CAA-42DC-B4D8-B5330E9AC0F8}"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smtClean="0"/>
          </a:p>
        </p:txBody>
      </p:sp>
      <p:sp>
        <p:nvSpPr>
          <p:cNvPr id="4" name="Date Placeholder 3"/>
          <p:cNvSpPr>
            <a:spLocks noGrp="1"/>
          </p:cNvSpPr>
          <p:nvPr>
            <p:ph type="dt" sz="half" idx="10"/>
          </p:nvPr>
        </p:nvSpPr>
        <p:spPr/>
        <p:txBody>
          <a:bodyPr/>
          <a:lstStyle/>
          <a:p>
            <a:fld id="{0D2D73F1-EA57-43B6-8D45-CB4DC77E2726}" type="datetimeFigureOut">
              <a:rPr lang="zh-CN" altLang="en-US" smtClean="0"/>
              <a:t>2017/5/12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46E95F0-4CAA-42DC-B4D8-B5330E9AC0F8}"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0D2D73F1-EA57-43B6-8D45-CB4DC77E2726}" type="datetimeFigureOut">
              <a:rPr lang="zh-CN" altLang="en-US" smtClean="0"/>
              <a:t>2017/5/12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46E95F0-4CAA-42DC-B4D8-B5330E9AC0F8}" type="slidenum">
              <a:rPr lang="zh-CN" altLang="en-US" smtClean="0"/>
              <a:t>‹#›</a:t>
            </a:fld>
            <a:endParaRPr lang="zh-CN" altLang="en-US"/>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smtClean="0"/>
          </a:p>
        </p:txBody>
      </p:sp>
      <p:sp>
        <p:nvSpPr>
          <p:cNvPr id="5" name="Date Placeholder 4"/>
          <p:cNvSpPr>
            <a:spLocks noGrp="1"/>
          </p:cNvSpPr>
          <p:nvPr>
            <p:ph type="dt" sz="half" idx="10"/>
          </p:nvPr>
        </p:nvSpPr>
        <p:spPr/>
        <p:txBody>
          <a:bodyPr/>
          <a:lstStyle/>
          <a:p>
            <a:fld id="{0D2D73F1-EA57-43B6-8D45-CB4DC77E2726}" type="datetimeFigureOut">
              <a:rPr lang="zh-CN" altLang="en-US" smtClean="0"/>
              <a:t>2017/5/12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46E95F0-4CAA-42DC-B4D8-B5330E9AC0F8}" type="slidenum">
              <a:rPr lang="zh-CN" altLang="en-US" smtClean="0"/>
              <a:t>‹#›</a:t>
            </a:fld>
            <a:endParaRPr lang="zh-CN" altLang="en-US"/>
          </a:p>
        </p:txBody>
      </p:sp>
      <p:sp>
        <p:nvSpPr>
          <p:cNvPr id="9" name="Content Placeholder 8"/>
          <p:cNvSpPr>
            <a:spLocks noGrp="1"/>
          </p:cNvSpPr>
          <p:nvPr>
            <p:ph sz="quarter" idx="13"/>
          </p:nvPr>
        </p:nvSpPr>
        <p:spPr>
          <a:xfrm>
            <a:off x="365760" y="1600200"/>
            <a:ext cx="4041648" cy="452628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7" name="Date Placeholder 6"/>
          <p:cNvSpPr>
            <a:spLocks noGrp="1"/>
          </p:cNvSpPr>
          <p:nvPr>
            <p:ph type="dt" sz="half" idx="10"/>
          </p:nvPr>
        </p:nvSpPr>
        <p:spPr/>
        <p:txBody>
          <a:bodyPr/>
          <a:lstStyle/>
          <a:p>
            <a:fld id="{0D2D73F1-EA57-43B6-8D45-CB4DC77E2726}" type="datetimeFigureOut">
              <a:rPr lang="zh-CN" altLang="en-US" smtClean="0"/>
              <a:t>2017/5/12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46E95F0-4CAA-42DC-B4D8-B5330E9AC0F8}" type="slidenum">
              <a:rPr lang="zh-CN" altLang="en-US" smtClean="0"/>
              <a:t>‹#›</a:t>
            </a:fld>
            <a:endParaRPr lang="zh-CN" altLang="en-US"/>
          </a:p>
        </p:txBody>
      </p:sp>
      <p:sp>
        <p:nvSpPr>
          <p:cNvPr id="11" name="Content Placeholder 10"/>
          <p:cNvSpPr>
            <a:spLocks noGrp="1"/>
          </p:cNvSpPr>
          <p:nvPr>
            <p:ph sz="quarter" idx="13"/>
          </p:nvPr>
        </p:nvSpPr>
        <p:spPr>
          <a:xfrm>
            <a:off x="457200" y="2212848"/>
            <a:ext cx="4041648" cy="391363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0D2D73F1-EA57-43B6-8D45-CB4DC77E2726}" type="datetimeFigureOut">
              <a:rPr lang="zh-CN" altLang="en-US" smtClean="0"/>
              <a:t>2017/5/12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46E95F0-4CAA-42DC-B4D8-B5330E9AC0F8}"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2D73F1-EA57-43B6-8D45-CB4DC77E2726}" type="datetimeFigureOut">
              <a:rPr lang="zh-CN" altLang="en-US" smtClean="0"/>
              <a:t>2017/5/12</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46E95F0-4CAA-42DC-B4D8-B5330E9AC0F8}"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0D2D73F1-EA57-43B6-8D45-CB4DC77E2726}" type="datetimeFigureOut">
              <a:rPr lang="zh-CN" altLang="en-US" smtClean="0"/>
              <a:t>2017/5/12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46E95F0-4CAA-42DC-B4D8-B5330E9AC0F8}"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zh-CN" altLang="en-US" smtClean="0"/>
              <a:t>单击此处编辑母版标题样式</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0D2D73F1-EA57-43B6-8D45-CB4DC77E2726}" type="datetimeFigureOut">
              <a:rPr lang="zh-CN" altLang="en-US" smtClean="0"/>
              <a:t>2017/5/12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46E95F0-4CAA-42DC-B4D8-B5330E9AC0F8}"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0D2D73F1-EA57-43B6-8D45-CB4DC77E2726}" type="datetimeFigureOut">
              <a:rPr lang="zh-CN" altLang="en-US" smtClean="0"/>
              <a:t>2017/5/12</a:t>
            </a:fld>
            <a:endParaRPr lang="zh-CN" altLang="en-US"/>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zh-CN" altLang="en-US"/>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046E95F0-4CAA-42DC-B4D8-B5330E9AC0F8}" type="slidenum">
              <a:rPr lang="zh-CN" altLang="en-US" smtClean="0"/>
              <a:t>‹#›</a:t>
            </a:fld>
            <a:endParaRPr lang="zh-CN" altLang="en-US"/>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9.wmf"/><Relationship Id="rId18" Type="http://schemas.openxmlformats.org/officeDocument/2006/relationships/oleObject" Target="../embeddings/oleObject8.bin"/><Relationship Id="rId3" Type="http://schemas.openxmlformats.org/officeDocument/2006/relationships/image" Target="../media/image14.jpeg"/><Relationship Id="rId21" Type="http://schemas.openxmlformats.org/officeDocument/2006/relationships/image" Target="../media/image13.wmf"/><Relationship Id="rId7" Type="http://schemas.openxmlformats.org/officeDocument/2006/relationships/image" Target="../media/image6.wmf"/><Relationship Id="rId12" Type="http://schemas.openxmlformats.org/officeDocument/2006/relationships/oleObject" Target="../embeddings/oleObject5.bin"/><Relationship Id="rId17" Type="http://schemas.openxmlformats.org/officeDocument/2006/relationships/image" Target="../media/image11.wmf"/><Relationship Id="rId2" Type="http://schemas.openxmlformats.org/officeDocument/2006/relationships/slideLayout" Target="../slideLayouts/slideLayout2.xml"/><Relationship Id="rId16" Type="http://schemas.openxmlformats.org/officeDocument/2006/relationships/oleObject" Target="../embeddings/oleObject7.bin"/><Relationship Id="rId20" Type="http://schemas.openxmlformats.org/officeDocument/2006/relationships/oleObject" Target="../embeddings/oleObject9.bin"/><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8.wmf"/><Relationship Id="rId5" Type="http://schemas.openxmlformats.org/officeDocument/2006/relationships/image" Target="../media/image5.wmf"/><Relationship Id="rId15" Type="http://schemas.openxmlformats.org/officeDocument/2006/relationships/image" Target="../media/image10.wmf"/><Relationship Id="rId10" Type="http://schemas.openxmlformats.org/officeDocument/2006/relationships/oleObject" Target="../embeddings/oleObject4.bin"/><Relationship Id="rId19" Type="http://schemas.openxmlformats.org/officeDocument/2006/relationships/image" Target="../media/image12.wmf"/><Relationship Id="rId4" Type="http://schemas.openxmlformats.org/officeDocument/2006/relationships/oleObject" Target="../embeddings/oleObject1.bin"/><Relationship Id="rId9" Type="http://schemas.openxmlformats.org/officeDocument/2006/relationships/image" Target="../media/image7.wmf"/><Relationship Id="rId14" Type="http://schemas.openxmlformats.org/officeDocument/2006/relationships/oleObject" Target="../embeddings/oleObject6.bin"/></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2.xml"/><Relationship Id="rId5" Type="http://schemas.openxmlformats.org/officeDocument/2006/relationships/image" Target="../media/image21.jpeg"/><Relationship Id="rId4" Type="http://schemas.openxmlformats.org/officeDocument/2006/relationships/image" Target="../media/image20.jpeg"/></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7.wmf"/><Relationship Id="rId13" Type="http://schemas.openxmlformats.org/officeDocument/2006/relationships/oleObject" Target="../embeddings/oleObject16.bin"/><Relationship Id="rId18" Type="http://schemas.openxmlformats.org/officeDocument/2006/relationships/image" Target="../media/image26.wmf"/><Relationship Id="rId3" Type="http://schemas.openxmlformats.org/officeDocument/2006/relationships/oleObject" Target="../embeddings/oleObject11.bin"/><Relationship Id="rId7" Type="http://schemas.openxmlformats.org/officeDocument/2006/relationships/oleObject" Target="../embeddings/oleObject13.bin"/><Relationship Id="rId12" Type="http://schemas.openxmlformats.org/officeDocument/2006/relationships/image" Target="../media/image9.wmf"/><Relationship Id="rId17" Type="http://schemas.openxmlformats.org/officeDocument/2006/relationships/oleObject" Target="../embeddings/oleObject18.bin"/><Relationship Id="rId2" Type="http://schemas.openxmlformats.org/officeDocument/2006/relationships/slideLayout" Target="../slideLayouts/slideLayout2.xml"/><Relationship Id="rId16" Type="http://schemas.openxmlformats.org/officeDocument/2006/relationships/image" Target="../media/image25.wmf"/><Relationship Id="rId20" Type="http://schemas.openxmlformats.org/officeDocument/2006/relationships/image" Target="../media/image27.wmf"/><Relationship Id="rId1" Type="http://schemas.openxmlformats.org/officeDocument/2006/relationships/vmlDrawing" Target="../drawings/vmlDrawing3.vml"/><Relationship Id="rId6" Type="http://schemas.openxmlformats.org/officeDocument/2006/relationships/image" Target="../media/image6.wmf"/><Relationship Id="rId11" Type="http://schemas.openxmlformats.org/officeDocument/2006/relationships/oleObject" Target="../embeddings/oleObject15.bin"/><Relationship Id="rId5" Type="http://schemas.openxmlformats.org/officeDocument/2006/relationships/oleObject" Target="../embeddings/oleObject12.bin"/><Relationship Id="rId15" Type="http://schemas.openxmlformats.org/officeDocument/2006/relationships/oleObject" Target="../embeddings/oleObject17.bin"/><Relationship Id="rId10" Type="http://schemas.openxmlformats.org/officeDocument/2006/relationships/image" Target="../media/image8.wmf"/><Relationship Id="rId19" Type="http://schemas.openxmlformats.org/officeDocument/2006/relationships/oleObject" Target="../embeddings/oleObject19.bin"/><Relationship Id="rId4" Type="http://schemas.openxmlformats.org/officeDocument/2006/relationships/image" Target="../media/image5.wmf"/><Relationship Id="rId9" Type="http://schemas.openxmlformats.org/officeDocument/2006/relationships/oleObject" Target="../embeddings/oleObject14.bin"/><Relationship Id="rId14" Type="http://schemas.openxmlformats.org/officeDocument/2006/relationships/image" Target="../media/image24.wmf"/></Relationships>
</file>

<file path=ppt/slides/_rels/slide26.xml.rels><?xml version="1.0" encoding="UTF-8" standalone="yes"?>
<Relationships xmlns="http://schemas.openxmlformats.org/package/2006/relationships"><Relationship Id="rId8" Type="http://schemas.openxmlformats.org/officeDocument/2006/relationships/image" Target="../media/image30.emf"/><Relationship Id="rId3" Type="http://schemas.openxmlformats.org/officeDocument/2006/relationships/oleObject" Target="../embeddings/oleObject20.bin"/><Relationship Id="rId7"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29.emf"/><Relationship Id="rId5" Type="http://schemas.openxmlformats.org/officeDocument/2006/relationships/oleObject" Target="../embeddings/oleObject21.bin"/><Relationship Id="rId4" Type="http://schemas.openxmlformats.org/officeDocument/2006/relationships/image" Target="../media/image28.emf"/></Relationships>
</file>

<file path=ppt/slides/_rels/slide27.xml.rels><?xml version="1.0" encoding="UTF-8" standalone="yes"?>
<Relationships xmlns="http://schemas.openxmlformats.org/package/2006/relationships"><Relationship Id="rId8" Type="http://schemas.openxmlformats.org/officeDocument/2006/relationships/image" Target="../media/image33.emf"/><Relationship Id="rId3" Type="http://schemas.openxmlformats.org/officeDocument/2006/relationships/oleObject" Target="../embeddings/oleObject23.bin"/><Relationship Id="rId7" Type="http://schemas.openxmlformats.org/officeDocument/2006/relationships/oleObject" Target="../embeddings/oleObject25.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32.emf"/><Relationship Id="rId5" Type="http://schemas.openxmlformats.org/officeDocument/2006/relationships/oleObject" Target="../embeddings/oleObject24.bin"/><Relationship Id="rId4" Type="http://schemas.openxmlformats.org/officeDocument/2006/relationships/image" Target="../media/image31.emf"/></Relationships>
</file>

<file path=ppt/slides/_rels/slide28.xml.rels><?xml version="1.0" encoding="UTF-8" standalone="yes"?>
<Relationships xmlns="http://schemas.openxmlformats.org/package/2006/relationships"><Relationship Id="rId8" Type="http://schemas.openxmlformats.org/officeDocument/2006/relationships/image" Target="../media/image36.wmf"/><Relationship Id="rId13" Type="http://schemas.openxmlformats.org/officeDocument/2006/relationships/oleObject" Target="../embeddings/oleObject31.bin"/><Relationship Id="rId18" Type="http://schemas.openxmlformats.org/officeDocument/2006/relationships/image" Target="../media/image40.emf"/><Relationship Id="rId3" Type="http://schemas.openxmlformats.org/officeDocument/2006/relationships/oleObject" Target="../embeddings/oleObject26.bin"/><Relationship Id="rId7" Type="http://schemas.openxmlformats.org/officeDocument/2006/relationships/oleObject" Target="../embeddings/oleObject28.bin"/><Relationship Id="rId12" Type="http://schemas.openxmlformats.org/officeDocument/2006/relationships/image" Target="../media/image38.wmf"/><Relationship Id="rId17" Type="http://schemas.openxmlformats.org/officeDocument/2006/relationships/oleObject" Target="../embeddings/oleObject33.bin"/><Relationship Id="rId2" Type="http://schemas.openxmlformats.org/officeDocument/2006/relationships/slideLayout" Target="../slideLayouts/slideLayout7.xml"/><Relationship Id="rId16" Type="http://schemas.openxmlformats.org/officeDocument/2006/relationships/image" Target="../media/image39.wmf"/><Relationship Id="rId1" Type="http://schemas.openxmlformats.org/officeDocument/2006/relationships/vmlDrawing" Target="../drawings/vmlDrawing6.vml"/><Relationship Id="rId6" Type="http://schemas.openxmlformats.org/officeDocument/2006/relationships/image" Target="../media/image35.emf"/><Relationship Id="rId11" Type="http://schemas.openxmlformats.org/officeDocument/2006/relationships/oleObject" Target="../embeddings/oleObject30.bin"/><Relationship Id="rId5" Type="http://schemas.openxmlformats.org/officeDocument/2006/relationships/oleObject" Target="../embeddings/oleObject27.bin"/><Relationship Id="rId15" Type="http://schemas.openxmlformats.org/officeDocument/2006/relationships/oleObject" Target="../embeddings/oleObject32.bin"/><Relationship Id="rId10" Type="http://schemas.openxmlformats.org/officeDocument/2006/relationships/image" Target="../media/image37.emf"/><Relationship Id="rId4" Type="http://schemas.openxmlformats.org/officeDocument/2006/relationships/image" Target="../media/image34.wmf"/><Relationship Id="rId9" Type="http://schemas.openxmlformats.org/officeDocument/2006/relationships/oleObject" Target="../embeddings/oleObject29.bin"/><Relationship Id="rId14" Type="http://schemas.openxmlformats.org/officeDocument/2006/relationships/image" Target="../media/image28.emf"/></Relationships>
</file>

<file path=ppt/slides/_rels/slide29.xml.rels><?xml version="1.0" encoding="UTF-8" standalone="yes"?>
<Relationships xmlns="http://schemas.openxmlformats.org/package/2006/relationships"><Relationship Id="rId8" Type="http://schemas.openxmlformats.org/officeDocument/2006/relationships/image" Target="../media/image43.wmf"/><Relationship Id="rId13" Type="http://schemas.openxmlformats.org/officeDocument/2006/relationships/oleObject" Target="../embeddings/oleObject39.bin"/><Relationship Id="rId18" Type="http://schemas.openxmlformats.org/officeDocument/2006/relationships/image" Target="../media/image47.emf"/><Relationship Id="rId3" Type="http://schemas.openxmlformats.org/officeDocument/2006/relationships/oleObject" Target="../embeddings/oleObject34.bin"/><Relationship Id="rId21" Type="http://schemas.openxmlformats.org/officeDocument/2006/relationships/oleObject" Target="../embeddings/oleObject43.bin"/><Relationship Id="rId7" Type="http://schemas.openxmlformats.org/officeDocument/2006/relationships/oleObject" Target="../embeddings/oleObject36.bin"/><Relationship Id="rId12" Type="http://schemas.openxmlformats.org/officeDocument/2006/relationships/image" Target="../media/image44.wmf"/><Relationship Id="rId17" Type="http://schemas.openxmlformats.org/officeDocument/2006/relationships/oleObject" Target="../embeddings/oleObject41.bin"/><Relationship Id="rId2" Type="http://schemas.openxmlformats.org/officeDocument/2006/relationships/slideLayout" Target="../slideLayouts/slideLayout7.xml"/><Relationship Id="rId16" Type="http://schemas.openxmlformats.org/officeDocument/2006/relationships/image" Target="../media/image46.wmf"/><Relationship Id="rId20" Type="http://schemas.openxmlformats.org/officeDocument/2006/relationships/image" Target="../media/image48.wmf"/><Relationship Id="rId1" Type="http://schemas.openxmlformats.org/officeDocument/2006/relationships/vmlDrawing" Target="../drawings/vmlDrawing7.vml"/><Relationship Id="rId6" Type="http://schemas.openxmlformats.org/officeDocument/2006/relationships/image" Target="../media/image42.emf"/><Relationship Id="rId11" Type="http://schemas.openxmlformats.org/officeDocument/2006/relationships/oleObject" Target="../embeddings/oleObject38.bin"/><Relationship Id="rId5" Type="http://schemas.openxmlformats.org/officeDocument/2006/relationships/oleObject" Target="../embeddings/oleObject35.bin"/><Relationship Id="rId15" Type="http://schemas.openxmlformats.org/officeDocument/2006/relationships/oleObject" Target="../embeddings/oleObject40.bin"/><Relationship Id="rId10" Type="http://schemas.openxmlformats.org/officeDocument/2006/relationships/image" Target="../media/image31.emf"/><Relationship Id="rId19" Type="http://schemas.openxmlformats.org/officeDocument/2006/relationships/oleObject" Target="../embeddings/oleObject42.bin"/><Relationship Id="rId4" Type="http://schemas.openxmlformats.org/officeDocument/2006/relationships/image" Target="../media/image41.wmf"/><Relationship Id="rId9" Type="http://schemas.openxmlformats.org/officeDocument/2006/relationships/oleObject" Target="../embeddings/oleObject37.bin"/><Relationship Id="rId14" Type="http://schemas.openxmlformats.org/officeDocument/2006/relationships/image" Target="../media/image45.emf"/><Relationship Id="rId22" Type="http://schemas.openxmlformats.org/officeDocument/2006/relationships/image" Target="../media/image49.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8" Type="http://schemas.openxmlformats.org/officeDocument/2006/relationships/image" Target="../media/image53.wmf"/><Relationship Id="rId13" Type="http://schemas.openxmlformats.org/officeDocument/2006/relationships/oleObject" Target="../embeddings/oleObject49.bin"/><Relationship Id="rId3" Type="http://schemas.openxmlformats.org/officeDocument/2006/relationships/oleObject" Target="../embeddings/oleObject44.bin"/><Relationship Id="rId7" Type="http://schemas.openxmlformats.org/officeDocument/2006/relationships/oleObject" Target="../embeddings/oleObject46.bin"/><Relationship Id="rId12" Type="http://schemas.openxmlformats.org/officeDocument/2006/relationships/image" Target="../media/image55.wmf"/><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media/image52.wmf"/><Relationship Id="rId11" Type="http://schemas.openxmlformats.org/officeDocument/2006/relationships/oleObject" Target="../embeddings/oleObject48.bin"/><Relationship Id="rId5" Type="http://schemas.openxmlformats.org/officeDocument/2006/relationships/oleObject" Target="../embeddings/oleObject45.bin"/><Relationship Id="rId10" Type="http://schemas.openxmlformats.org/officeDocument/2006/relationships/image" Target="../media/image54.wmf"/><Relationship Id="rId4" Type="http://schemas.openxmlformats.org/officeDocument/2006/relationships/image" Target="../media/image51.wmf"/><Relationship Id="rId9" Type="http://schemas.openxmlformats.org/officeDocument/2006/relationships/oleObject" Target="../embeddings/oleObject47.bin"/><Relationship Id="rId14" Type="http://schemas.openxmlformats.org/officeDocument/2006/relationships/image" Target="../media/image56.wmf"/></Relationships>
</file>

<file path=ppt/slides/_rels/slide33.xml.rels><?xml version="1.0" encoding="UTF-8" standalone="yes"?>
<Relationships xmlns="http://schemas.openxmlformats.org/package/2006/relationships"><Relationship Id="rId2" Type="http://schemas.openxmlformats.org/officeDocument/2006/relationships/image" Target="../media/image57.jpe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8" Type="http://schemas.openxmlformats.org/officeDocument/2006/relationships/image" Target="../media/image58.wmf"/><Relationship Id="rId13" Type="http://schemas.openxmlformats.org/officeDocument/2006/relationships/oleObject" Target="../embeddings/oleObject55.bin"/><Relationship Id="rId18" Type="http://schemas.openxmlformats.org/officeDocument/2006/relationships/image" Target="../media/image63.wmf"/><Relationship Id="rId3" Type="http://schemas.openxmlformats.org/officeDocument/2006/relationships/oleObject" Target="../embeddings/oleObject50.bin"/><Relationship Id="rId7" Type="http://schemas.openxmlformats.org/officeDocument/2006/relationships/oleObject" Target="../embeddings/oleObject52.bin"/><Relationship Id="rId12" Type="http://schemas.openxmlformats.org/officeDocument/2006/relationships/image" Target="../media/image60.wmf"/><Relationship Id="rId17" Type="http://schemas.openxmlformats.org/officeDocument/2006/relationships/oleObject" Target="../embeddings/oleObject57.bin"/><Relationship Id="rId2" Type="http://schemas.openxmlformats.org/officeDocument/2006/relationships/slideLayout" Target="../slideLayouts/slideLayout7.xml"/><Relationship Id="rId16" Type="http://schemas.openxmlformats.org/officeDocument/2006/relationships/image" Target="../media/image62.wmf"/><Relationship Id="rId1" Type="http://schemas.openxmlformats.org/officeDocument/2006/relationships/vmlDrawing" Target="../drawings/vmlDrawing9.vml"/><Relationship Id="rId6" Type="http://schemas.openxmlformats.org/officeDocument/2006/relationships/image" Target="../media/image52.wmf"/><Relationship Id="rId11" Type="http://schemas.openxmlformats.org/officeDocument/2006/relationships/oleObject" Target="../embeddings/oleObject54.bin"/><Relationship Id="rId5" Type="http://schemas.openxmlformats.org/officeDocument/2006/relationships/oleObject" Target="../embeddings/oleObject51.bin"/><Relationship Id="rId15" Type="http://schemas.openxmlformats.org/officeDocument/2006/relationships/oleObject" Target="../embeddings/oleObject56.bin"/><Relationship Id="rId10" Type="http://schemas.openxmlformats.org/officeDocument/2006/relationships/image" Target="../media/image59.wmf"/><Relationship Id="rId4" Type="http://schemas.openxmlformats.org/officeDocument/2006/relationships/image" Target="../media/image51.wmf"/><Relationship Id="rId9" Type="http://schemas.openxmlformats.org/officeDocument/2006/relationships/oleObject" Target="../embeddings/oleObject53.bin"/><Relationship Id="rId14" Type="http://schemas.openxmlformats.org/officeDocument/2006/relationships/image" Target="../media/image61.wmf"/></Relationships>
</file>

<file path=ppt/slides/_rels/slide38.xml.rels><?xml version="1.0" encoding="UTF-8" standalone="yes"?>
<Relationships xmlns="http://schemas.openxmlformats.org/package/2006/relationships"><Relationship Id="rId8" Type="http://schemas.openxmlformats.org/officeDocument/2006/relationships/image" Target="../media/image66.wmf"/><Relationship Id="rId13" Type="http://schemas.openxmlformats.org/officeDocument/2006/relationships/oleObject" Target="../embeddings/oleObject63.bin"/><Relationship Id="rId18" Type="http://schemas.openxmlformats.org/officeDocument/2006/relationships/image" Target="../media/image71.wmf"/><Relationship Id="rId26" Type="http://schemas.openxmlformats.org/officeDocument/2006/relationships/oleObject" Target="../embeddings/oleObject70.bin"/><Relationship Id="rId3" Type="http://schemas.openxmlformats.org/officeDocument/2006/relationships/oleObject" Target="../embeddings/oleObject58.bin"/><Relationship Id="rId21" Type="http://schemas.openxmlformats.org/officeDocument/2006/relationships/oleObject" Target="../embeddings/oleObject67.bin"/><Relationship Id="rId34" Type="http://schemas.openxmlformats.org/officeDocument/2006/relationships/oleObject" Target="../embeddings/oleObject74.bin"/><Relationship Id="rId7" Type="http://schemas.openxmlformats.org/officeDocument/2006/relationships/oleObject" Target="../embeddings/oleObject60.bin"/><Relationship Id="rId12" Type="http://schemas.openxmlformats.org/officeDocument/2006/relationships/image" Target="../media/image68.wmf"/><Relationship Id="rId17" Type="http://schemas.openxmlformats.org/officeDocument/2006/relationships/oleObject" Target="../embeddings/oleObject65.bin"/><Relationship Id="rId25" Type="http://schemas.openxmlformats.org/officeDocument/2006/relationships/image" Target="../media/image74.wmf"/><Relationship Id="rId33" Type="http://schemas.openxmlformats.org/officeDocument/2006/relationships/image" Target="../media/image78.wmf"/><Relationship Id="rId2" Type="http://schemas.openxmlformats.org/officeDocument/2006/relationships/slideLayout" Target="../slideLayouts/slideLayout7.xml"/><Relationship Id="rId16" Type="http://schemas.openxmlformats.org/officeDocument/2006/relationships/image" Target="../media/image70.wmf"/><Relationship Id="rId20" Type="http://schemas.openxmlformats.org/officeDocument/2006/relationships/image" Target="../media/image72.wmf"/><Relationship Id="rId29" Type="http://schemas.openxmlformats.org/officeDocument/2006/relationships/image" Target="../media/image76.wmf"/><Relationship Id="rId1" Type="http://schemas.openxmlformats.org/officeDocument/2006/relationships/vmlDrawing" Target="../drawings/vmlDrawing10.vml"/><Relationship Id="rId6" Type="http://schemas.openxmlformats.org/officeDocument/2006/relationships/image" Target="../media/image65.wmf"/><Relationship Id="rId11" Type="http://schemas.openxmlformats.org/officeDocument/2006/relationships/oleObject" Target="../embeddings/oleObject62.bin"/><Relationship Id="rId24" Type="http://schemas.openxmlformats.org/officeDocument/2006/relationships/oleObject" Target="../embeddings/oleObject69.bin"/><Relationship Id="rId32" Type="http://schemas.openxmlformats.org/officeDocument/2006/relationships/oleObject" Target="../embeddings/oleObject73.bin"/><Relationship Id="rId5" Type="http://schemas.openxmlformats.org/officeDocument/2006/relationships/oleObject" Target="../embeddings/oleObject59.bin"/><Relationship Id="rId15" Type="http://schemas.openxmlformats.org/officeDocument/2006/relationships/oleObject" Target="../embeddings/oleObject64.bin"/><Relationship Id="rId23" Type="http://schemas.openxmlformats.org/officeDocument/2006/relationships/image" Target="../media/image73.wmf"/><Relationship Id="rId28" Type="http://schemas.openxmlformats.org/officeDocument/2006/relationships/oleObject" Target="../embeddings/oleObject71.bin"/><Relationship Id="rId10" Type="http://schemas.openxmlformats.org/officeDocument/2006/relationships/image" Target="../media/image67.wmf"/><Relationship Id="rId19" Type="http://schemas.openxmlformats.org/officeDocument/2006/relationships/oleObject" Target="../embeddings/oleObject66.bin"/><Relationship Id="rId31" Type="http://schemas.openxmlformats.org/officeDocument/2006/relationships/image" Target="../media/image77.wmf"/><Relationship Id="rId4" Type="http://schemas.openxmlformats.org/officeDocument/2006/relationships/image" Target="../media/image64.wmf"/><Relationship Id="rId9" Type="http://schemas.openxmlformats.org/officeDocument/2006/relationships/oleObject" Target="../embeddings/oleObject61.bin"/><Relationship Id="rId14" Type="http://schemas.openxmlformats.org/officeDocument/2006/relationships/image" Target="../media/image69.wmf"/><Relationship Id="rId22" Type="http://schemas.openxmlformats.org/officeDocument/2006/relationships/oleObject" Target="../embeddings/oleObject68.bin"/><Relationship Id="rId27" Type="http://schemas.openxmlformats.org/officeDocument/2006/relationships/image" Target="../media/image75.wmf"/><Relationship Id="rId30" Type="http://schemas.openxmlformats.org/officeDocument/2006/relationships/oleObject" Target="../embeddings/oleObject72.bin"/><Relationship Id="rId35" Type="http://schemas.openxmlformats.org/officeDocument/2006/relationships/image" Target="../media/image79.wmf"/></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75.bin"/><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image" Target="../media/image81.wmf"/><Relationship Id="rId5" Type="http://schemas.openxmlformats.org/officeDocument/2006/relationships/oleObject" Target="../embeddings/oleObject76.bin"/><Relationship Id="rId4" Type="http://schemas.openxmlformats.org/officeDocument/2006/relationships/image" Target="../media/image80.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8" Type="http://schemas.openxmlformats.org/officeDocument/2006/relationships/oleObject" Target="../embeddings/oleObject79.bin"/><Relationship Id="rId13" Type="http://schemas.openxmlformats.org/officeDocument/2006/relationships/image" Target="../media/image88.wmf"/><Relationship Id="rId3" Type="http://schemas.openxmlformats.org/officeDocument/2006/relationships/image" Target="../media/image83.png"/><Relationship Id="rId7" Type="http://schemas.openxmlformats.org/officeDocument/2006/relationships/image" Target="../media/image85.wmf"/><Relationship Id="rId12" Type="http://schemas.openxmlformats.org/officeDocument/2006/relationships/oleObject" Target="../embeddings/oleObject81.bin"/><Relationship Id="rId2" Type="http://schemas.openxmlformats.org/officeDocument/2006/relationships/slideLayout" Target="../slideLayouts/slideLayout7.xml"/><Relationship Id="rId16" Type="http://schemas.openxmlformats.org/officeDocument/2006/relationships/image" Target="../media/image89.wmf"/><Relationship Id="rId1" Type="http://schemas.openxmlformats.org/officeDocument/2006/relationships/vmlDrawing" Target="../drawings/vmlDrawing12.vml"/><Relationship Id="rId6" Type="http://schemas.openxmlformats.org/officeDocument/2006/relationships/oleObject" Target="../embeddings/oleObject78.bin"/><Relationship Id="rId11" Type="http://schemas.openxmlformats.org/officeDocument/2006/relationships/image" Target="../media/image87.wmf"/><Relationship Id="rId5" Type="http://schemas.openxmlformats.org/officeDocument/2006/relationships/image" Target="../media/image84.wmf"/><Relationship Id="rId15" Type="http://schemas.openxmlformats.org/officeDocument/2006/relationships/oleObject" Target="../embeddings/oleObject83.bin"/><Relationship Id="rId10" Type="http://schemas.openxmlformats.org/officeDocument/2006/relationships/oleObject" Target="../embeddings/oleObject80.bin"/><Relationship Id="rId4" Type="http://schemas.openxmlformats.org/officeDocument/2006/relationships/oleObject" Target="../embeddings/oleObject77.bin"/><Relationship Id="rId9" Type="http://schemas.openxmlformats.org/officeDocument/2006/relationships/image" Target="../media/image86.wmf"/><Relationship Id="rId14" Type="http://schemas.openxmlformats.org/officeDocument/2006/relationships/oleObject" Target="../embeddings/oleObject82.bin"/></Relationships>
</file>

<file path=ppt/slides/_rels/slide43.xml.rels><?xml version="1.0" encoding="UTF-8" standalone="yes"?>
<Relationships xmlns="http://schemas.openxmlformats.org/package/2006/relationships"><Relationship Id="rId8" Type="http://schemas.openxmlformats.org/officeDocument/2006/relationships/oleObject" Target="../embeddings/oleObject86.bin"/><Relationship Id="rId13" Type="http://schemas.openxmlformats.org/officeDocument/2006/relationships/image" Target="../media/image94.wmf"/><Relationship Id="rId3" Type="http://schemas.openxmlformats.org/officeDocument/2006/relationships/image" Target="../media/image83.png"/><Relationship Id="rId7" Type="http://schemas.openxmlformats.org/officeDocument/2006/relationships/image" Target="../media/image91.wmf"/><Relationship Id="rId12" Type="http://schemas.openxmlformats.org/officeDocument/2006/relationships/oleObject" Target="../embeddings/oleObject88.bin"/><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oleObject" Target="../embeddings/oleObject85.bin"/><Relationship Id="rId11" Type="http://schemas.openxmlformats.org/officeDocument/2006/relationships/image" Target="../media/image93.wmf"/><Relationship Id="rId5" Type="http://schemas.openxmlformats.org/officeDocument/2006/relationships/image" Target="../media/image90.wmf"/><Relationship Id="rId15" Type="http://schemas.openxmlformats.org/officeDocument/2006/relationships/image" Target="../media/image95.wmf"/><Relationship Id="rId10" Type="http://schemas.openxmlformats.org/officeDocument/2006/relationships/oleObject" Target="../embeddings/oleObject87.bin"/><Relationship Id="rId4" Type="http://schemas.openxmlformats.org/officeDocument/2006/relationships/oleObject" Target="../embeddings/oleObject84.bin"/><Relationship Id="rId9" Type="http://schemas.openxmlformats.org/officeDocument/2006/relationships/image" Target="../media/image92.wmf"/><Relationship Id="rId14" Type="http://schemas.openxmlformats.org/officeDocument/2006/relationships/oleObject" Target="../embeddings/oleObject89.bin"/></Relationships>
</file>

<file path=ppt/slides/_rels/slide44.xml.rels><?xml version="1.0" encoding="UTF-8" standalone="yes"?>
<Relationships xmlns="http://schemas.openxmlformats.org/package/2006/relationships"><Relationship Id="rId2" Type="http://schemas.openxmlformats.org/officeDocument/2006/relationships/image" Target="../media/image96.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97.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90.bin"/><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image" Target="../media/image99.wmf"/><Relationship Id="rId5" Type="http://schemas.openxmlformats.org/officeDocument/2006/relationships/oleObject" Target="../embeddings/oleObject91.bin"/><Relationship Id="rId4" Type="http://schemas.openxmlformats.org/officeDocument/2006/relationships/image" Target="../media/image98.wmf"/></Relationships>
</file>

<file path=ppt/slides/_rels/slide47.xml.rels><?xml version="1.0" encoding="UTF-8" standalone="yes"?>
<Relationships xmlns="http://schemas.openxmlformats.org/package/2006/relationships"><Relationship Id="rId8" Type="http://schemas.openxmlformats.org/officeDocument/2006/relationships/image" Target="../media/image102.wmf"/><Relationship Id="rId3" Type="http://schemas.openxmlformats.org/officeDocument/2006/relationships/oleObject" Target="../embeddings/oleObject92.bin"/><Relationship Id="rId7" Type="http://schemas.openxmlformats.org/officeDocument/2006/relationships/oleObject" Target="../embeddings/oleObject94.bin"/><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image" Target="../media/image101.wmf"/><Relationship Id="rId5" Type="http://schemas.openxmlformats.org/officeDocument/2006/relationships/oleObject" Target="../embeddings/oleObject93.bin"/><Relationship Id="rId4" Type="http://schemas.openxmlformats.org/officeDocument/2006/relationships/image" Target="../media/image100.wmf"/></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10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04.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27784" y="2350621"/>
            <a:ext cx="4464496" cy="923330"/>
          </a:xfrm>
          <a:prstGeom prst="rect">
            <a:avLst/>
          </a:prstGeom>
          <a:noFill/>
        </p:spPr>
        <p:txBody>
          <a:bodyPr wrap="square" rtlCol="0">
            <a:spAutoFit/>
          </a:bodyPr>
          <a:lstStyle/>
          <a:p>
            <a:r>
              <a:rPr lang="zh-CN" altLang="en-US" sz="5400" b="1" dirty="0" smtClean="0">
                <a:solidFill>
                  <a:schemeClr val="tx2"/>
                </a:solidFill>
                <a:latin typeface="黑体" panose="02010609060101010101" pitchFamily="49" charset="-122"/>
                <a:ea typeface="黑体" panose="02010609060101010101" pitchFamily="49" charset="-122"/>
              </a:rPr>
              <a:t>人工神经网络</a:t>
            </a:r>
            <a:endParaRPr lang="zh-CN" altLang="en-US" sz="5400" b="1" dirty="0">
              <a:solidFill>
                <a:schemeClr val="tx2"/>
              </a:solidFill>
              <a:latin typeface="黑体" panose="02010609060101010101" pitchFamily="49" charset="-122"/>
              <a:ea typeface="黑体" panose="02010609060101010101" pitchFamily="49" charset="-122"/>
            </a:endParaRPr>
          </a:p>
        </p:txBody>
      </p:sp>
      <p:sp>
        <p:nvSpPr>
          <p:cNvPr id="5" name="TextBox 4"/>
          <p:cNvSpPr txBox="1"/>
          <p:nvPr/>
        </p:nvSpPr>
        <p:spPr>
          <a:xfrm>
            <a:off x="1979712" y="3718773"/>
            <a:ext cx="6984776" cy="646331"/>
          </a:xfrm>
          <a:prstGeom prst="rect">
            <a:avLst/>
          </a:prstGeom>
          <a:noFill/>
        </p:spPr>
        <p:txBody>
          <a:bodyPr wrap="square" rtlCol="0">
            <a:spAutoFit/>
          </a:bodyPr>
          <a:lstStyle/>
          <a:p>
            <a:r>
              <a:rPr lang="en-US" altLang="zh-CN" sz="3600" dirty="0" smtClean="0"/>
              <a:t>(Artificial Neural </a:t>
            </a:r>
            <a:r>
              <a:rPr lang="en-US" altLang="zh-CN" sz="3600" dirty="0"/>
              <a:t>N</a:t>
            </a:r>
            <a:r>
              <a:rPr lang="en-US" altLang="zh-CN" sz="3600" dirty="0" smtClean="0"/>
              <a:t>etwork)</a:t>
            </a:r>
            <a:endParaRPr lang="zh-CN" altLang="en-US" sz="3600" dirty="0"/>
          </a:p>
        </p:txBody>
      </p:sp>
    </p:spTree>
    <p:extLst>
      <p:ext uri="{BB962C8B-B14F-4D97-AF65-F5344CB8AC3E}">
        <p14:creationId xmlns:p14="http://schemas.microsoft.com/office/powerpoint/2010/main" val="31937609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39552" y="548680"/>
            <a:ext cx="7056784" cy="584775"/>
          </a:xfrm>
          <a:prstGeom prst="rect">
            <a:avLst/>
          </a:prstGeom>
          <a:noFill/>
        </p:spPr>
        <p:txBody>
          <a:bodyPr wrap="square" rtlCol="0">
            <a:spAutoFit/>
          </a:bodyPr>
          <a:lstStyle/>
          <a:p>
            <a:r>
              <a:rPr lang="en-US" altLang="zh-CN" sz="3200" b="1" dirty="0" smtClean="0">
                <a:solidFill>
                  <a:schemeClr val="tx2"/>
                </a:solidFill>
                <a:latin typeface="微软雅黑" panose="020B0503020204020204" pitchFamily="34" charset="-122"/>
                <a:ea typeface="微软雅黑" panose="020B0503020204020204" pitchFamily="34" charset="-122"/>
              </a:rPr>
              <a:t>1.3 </a:t>
            </a:r>
            <a:r>
              <a:rPr lang="zh-CN" altLang="en-US" sz="3200" b="1" dirty="0" smtClean="0">
                <a:solidFill>
                  <a:schemeClr val="tx2"/>
                </a:solidFill>
                <a:latin typeface="微软雅黑" panose="020B0503020204020204" pitchFamily="34" charset="-122"/>
                <a:ea typeface="微软雅黑" panose="020B0503020204020204" pitchFamily="34" charset="-122"/>
              </a:rPr>
              <a:t>基本特征的自动提取</a:t>
            </a:r>
            <a:endParaRPr lang="zh-CN" altLang="en-US" sz="3200" b="1" dirty="0">
              <a:solidFill>
                <a:schemeClr val="tx2"/>
              </a:solidFill>
              <a:latin typeface="微软雅黑" panose="020B0503020204020204" pitchFamily="34" charset="-122"/>
              <a:ea typeface="微软雅黑" panose="020B0503020204020204" pitchFamily="34" charset="-122"/>
            </a:endParaRPr>
          </a:p>
        </p:txBody>
      </p:sp>
      <p:sp>
        <p:nvSpPr>
          <p:cNvPr id="6" name="TextBox 5"/>
          <p:cNvSpPr txBox="1"/>
          <p:nvPr/>
        </p:nvSpPr>
        <p:spPr>
          <a:xfrm>
            <a:off x="539552" y="1268760"/>
            <a:ext cx="7848872" cy="2336537"/>
          </a:xfrm>
          <a:prstGeom prst="rect">
            <a:avLst/>
          </a:prstGeom>
          <a:noFill/>
        </p:spPr>
        <p:txBody>
          <a:bodyPr wrap="square" rtlCol="0">
            <a:spAutoFit/>
          </a:bodyPr>
          <a:lstStyle/>
          <a:p>
            <a:pPr marL="457200" indent="-457200">
              <a:lnSpc>
                <a:spcPts val="3500"/>
              </a:lnSpc>
              <a:buFont typeface="Arial" panose="020B0604020202020204" pitchFamily="34" charset="0"/>
              <a:buChar char="•"/>
            </a:pPr>
            <a:r>
              <a:rPr lang="zh-CN" altLang="en-US" sz="2400" dirty="0" smtClean="0">
                <a:latin typeface="微软雅黑" panose="020B0503020204020204" pitchFamily="34" charset="-122"/>
                <a:ea typeface="微软雅黑" panose="020B0503020204020204" pitchFamily="34" charset="-122"/>
              </a:rPr>
              <a:t>由于其运算的不精确性，表现出“</a:t>
            </a:r>
            <a:r>
              <a:rPr lang="zh-CN" altLang="en-US" sz="2400" b="1" dirty="0" smtClean="0">
                <a:latin typeface="微软雅黑" panose="020B0503020204020204" pitchFamily="34" charset="-122"/>
                <a:ea typeface="微软雅黑" panose="020B0503020204020204" pitchFamily="34" charset="-122"/>
              </a:rPr>
              <a:t>去噪音、容残缺</a:t>
            </a:r>
            <a:r>
              <a:rPr lang="zh-CN" altLang="en-US" sz="2400" dirty="0" smtClean="0">
                <a:latin typeface="微软雅黑" panose="020B0503020204020204" pitchFamily="34" charset="-122"/>
                <a:ea typeface="微软雅黑" panose="020B0503020204020204" pitchFamily="34" charset="-122"/>
              </a:rPr>
              <a:t>”的能力，利用这种不精确性，比较自然地实现模式的自动分类。</a:t>
            </a:r>
            <a:endParaRPr lang="en-US" altLang="zh-CN" sz="2400" dirty="0" smtClean="0">
              <a:latin typeface="微软雅黑" panose="020B0503020204020204" pitchFamily="34" charset="-122"/>
              <a:ea typeface="微软雅黑" panose="020B0503020204020204" pitchFamily="34" charset="-122"/>
            </a:endParaRPr>
          </a:p>
          <a:p>
            <a:pPr marL="457200" indent="-457200">
              <a:lnSpc>
                <a:spcPts val="3500"/>
              </a:lnSpc>
              <a:buFont typeface="Arial" panose="020B0604020202020204" pitchFamily="34" charset="0"/>
              <a:buChar char="•"/>
            </a:pPr>
            <a:endParaRPr lang="en-US" altLang="zh-CN" sz="2400" dirty="0">
              <a:latin typeface="微软雅黑" panose="020B0503020204020204" pitchFamily="34" charset="-122"/>
              <a:ea typeface="微软雅黑" panose="020B0503020204020204" pitchFamily="34" charset="-122"/>
            </a:endParaRPr>
          </a:p>
          <a:p>
            <a:pPr marL="457200" indent="-457200">
              <a:lnSpc>
                <a:spcPts val="3500"/>
              </a:lnSpc>
              <a:buFont typeface="Arial" panose="020B0604020202020204" pitchFamily="34" charset="0"/>
              <a:buChar char="•"/>
            </a:pPr>
            <a:r>
              <a:rPr lang="zh-CN" altLang="en-US" sz="2400" dirty="0" smtClean="0">
                <a:latin typeface="微软雅黑" panose="020B0503020204020204" pitchFamily="34" charset="-122"/>
                <a:ea typeface="微软雅黑" panose="020B0503020204020204" pitchFamily="34" charset="-122"/>
              </a:rPr>
              <a:t>普化（</a:t>
            </a:r>
            <a:r>
              <a:rPr lang="en-US" altLang="zh-CN" sz="2400" dirty="0" smtClean="0">
                <a:latin typeface="微软雅黑" panose="020B0503020204020204" pitchFamily="34" charset="-122"/>
                <a:ea typeface="微软雅黑" panose="020B0503020204020204" pitchFamily="34" charset="-122"/>
              </a:rPr>
              <a:t>Generalization</a:t>
            </a:r>
            <a:r>
              <a:rPr lang="zh-CN" altLang="en-US" sz="2400" dirty="0" smtClean="0">
                <a:latin typeface="微软雅黑" panose="020B0503020204020204" pitchFamily="34" charset="-122"/>
                <a:ea typeface="微软雅黑" panose="020B0503020204020204" pitchFamily="34" charset="-122"/>
              </a:rPr>
              <a:t>）能力与抽象能力。</a:t>
            </a:r>
            <a:endParaRPr lang="en-US" altLang="zh-CN" sz="24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636367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39552" y="548680"/>
            <a:ext cx="7056784" cy="584775"/>
          </a:xfrm>
          <a:prstGeom prst="rect">
            <a:avLst/>
          </a:prstGeom>
          <a:noFill/>
        </p:spPr>
        <p:txBody>
          <a:bodyPr wrap="square" rtlCol="0">
            <a:spAutoFit/>
          </a:bodyPr>
          <a:lstStyle/>
          <a:p>
            <a:r>
              <a:rPr lang="en-US" altLang="zh-CN" sz="3200" b="1" dirty="0" smtClean="0">
                <a:solidFill>
                  <a:schemeClr val="tx2"/>
                </a:solidFill>
                <a:latin typeface="微软雅黑" panose="020B0503020204020204" pitchFamily="34" charset="-122"/>
                <a:ea typeface="微软雅黑" panose="020B0503020204020204" pitchFamily="34" charset="-122"/>
              </a:rPr>
              <a:t>1.4 </a:t>
            </a:r>
            <a:r>
              <a:rPr lang="zh-CN" altLang="en-US" sz="3200" b="1" dirty="0" smtClean="0">
                <a:solidFill>
                  <a:schemeClr val="tx2"/>
                </a:solidFill>
                <a:latin typeface="微软雅黑" panose="020B0503020204020204" pitchFamily="34" charset="-122"/>
                <a:ea typeface="微软雅黑" panose="020B0503020204020204" pitchFamily="34" charset="-122"/>
              </a:rPr>
              <a:t>信息的分布存放</a:t>
            </a:r>
            <a:endParaRPr lang="zh-CN" altLang="en-US" sz="3200" b="1" dirty="0">
              <a:solidFill>
                <a:schemeClr val="tx2"/>
              </a:solidFill>
              <a:latin typeface="微软雅黑" panose="020B0503020204020204" pitchFamily="34" charset="-122"/>
              <a:ea typeface="微软雅黑" panose="020B0503020204020204" pitchFamily="34" charset="-122"/>
            </a:endParaRPr>
          </a:p>
        </p:txBody>
      </p:sp>
      <p:sp>
        <p:nvSpPr>
          <p:cNvPr id="6" name="TextBox 5"/>
          <p:cNvSpPr txBox="1"/>
          <p:nvPr/>
        </p:nvSpPr>
        <p:spPr>
          <a:xfrm>
            <a:off x="539552" y="1268760"/>
            <a:ext cx="8208912" cy="4131900"/>
          </a:xfrm>
          <a:prstGeom prst="rect">
            <a:avLst/>
          </a:prstGeom>
          <a:noFill/>
        </p:spPr>
        <p:txBody>
          <a:bodyPr wrap="square" rtlCol="0">
            <a:spAutoFit/>
          </a:bodyPr>
          <a:lstStyle/>
          <a:p>
            <a:pPr marL="457200" indent="-457200">
              <a:lnSpc>
                <a:spcPts val="3500"/>
              </a:lnSpc>
              <a:buFont typeface="Arial" panose="020B0604020202020204" pitchFamily="34" charset="0"/>
              <a:buChar char="•"/>
            </a:pPr>
            <a:r>
              <a:rPr lang="zh-CN" altLang="en-US" sz="2800" b="1" dirty="0" smtClean="0">
                <a:latin typeface="微软雅黑" panose="020B0503020204020204" pitchFamily="34" charset="-122"/>
                <a:ea typeface="微软雅黑" panose="020B0503020204020204" pitchFamily="34" charset="-122"/>
              </a:rPr>
              <a:t>信息的分布存放增强了网络的容错功能</a:t>
            </a:r>
            <a:endParaRPr lang="en-US" altLang="zh-CN" sz="2800" b="1" dirty="0" smtClean="0">
              <a:latin typeface="微软雅黑" panose="020B0503020204020204" pitchFamily="34" charset="-122"/>
              <a:ea typeface="微软雅黑" panose="020B0503020204020204" pitchFamily="34" charset="-122"/>
            </a:endParaRPr>
          </a:p>
          <a:p>
            <a:pPr>
              <a:lnSpc>
                <a:spcPts val="3500"/>
              </a:lnSpc>
            </a:pPr>
            <a:r>
              <a:rPr lang="en-US" altLang="zh-CN" sz="2800" dirty="0">
                <a:latin typeface="微软雅黑" panose="020B0503020204020204" pitchFamily="34" charset="-122"/>
                <a:ea typeface="微软雅黑" panose="020B0503020204020204" pitchFamily="34" charset="-122"/>
              </a:rPr>
              <a:t> </a:t>
            </a:r>
            <a:r>
              <a:rPr lang="en-US" altLang="zh-CN" sz="2800" dirty="0" smtClean="0">
                <a:latin typeface="微软雅黑" panose="020B0503020204020204" pitchFamily="34" charset="-122"/>
                <a:ea typeface="微软雅黑" panose="020B0503020204020204" pitchFamily="34" charset="-122"/>
              </a:rPr>
              <a:t>   --</a:t>
            </a:r>
            <a:r>
              <a:rPr lang="zh-CN" altLang="en-US" sz="2400" dirty="0" smtClean="0">
                <a:latin typeface="微软雅黑" panose="020B0503020204020204" pitchFamily="34" charset="-122"/>
                <a:ea typeface="微软雅黑" panose="020B0503020204020204" pitchFamily="34" charset="-122"/>
              </a:rPr>
              <a:t>由于信息被分布存放在几乎整个网络中，所以，当其中  </a:t>
            </a:r>
            <a:endParaRPr lang="en-US" altLang="zh-CN" sz="2400" dirty="0" smtClean="0">
              <a:latin typeface="微软雅黑" panose="020B0503020204020204" pitchFamily="34" charset="-122"/>
              <a:ea typeface="微软雅黑" panose="020B0503020204020204" pitchFamily="34" charset="-122"/>
            </a:endParaRPr>
          </a:p>
          <a:p>
            <a:pPr>
              <a:lnSpc>
                <a:spcPts val="3500"/>
              </a:lnSpc>
            </a:pPr>
            <a:r>
              <a:rPr lang="en-US" altLang="zh-CN" sz="2400" dirty="0">
                <a:latin typeface="微软雅黑" panose="020B0503020204020204" pitchFamily="34" charset="-122"/>
                <a:ea typeface="微软雅黑" panose="020B0503020204020204" pitchFamily="34" charset="-122"/>
              </a:rPr>
              <a:t> </a:t>
            </a:r>
            <a:r>
              <a:rPr lang="en-US" altLang="zh-CN" sz="2400" dirty="0" smtClean="0">
                <a:latin typeface="微软雅黑" panose="020B0503020204020204" pitchFamily="34" charset="-122"/>
                <a:ea typeface="微软雅黑" panose="020B0503020204020204" pitchFamily="34" charset="-122"/>
              </a:rPr>
              <a:t>      </a:t>
            </a:r>
            <a:r>
              <a:rPr lang="zh-CN" altLang="en-US" sz="2400" dirty="0" smtClean="0">
                <a:latin typeface="微软雅黑" panose="020B0503020204020204" pitchFamily="34" charset="-122"/>
                <a:ea typeface="微软雅黑" panose="020B0503020204020204" pitchFamily="34" charset="-122"/>
              </a:rPr>
              <a:t>的某一个点或者某几个点被破坏时，信息仍然可以被存</a:t>
            </a:r>
            <a:endParaRPr lang="en-US" altLang="zh-CN" sz="2400" dirty="0" smtClean="0">
              <a:latin typeface="微软雅黑" panose="020B0503020204020204" pitchFamily="34" charset="-122"/>
              <a:ea typeface="微软雅黑" panose="020B0503020204020204" pitchFamily="34" charset="-122"/>
            </a:endParaRPr>
          </a:p>
          <a:p>
            <a:pPr>
              <a:lnSpc>
                <a:spcPts val="3500"/>
              </a:lnSpc>
            </a:pPr>
            <a:r>
              <a:rPr lang="en-US" altLang="zh-CN" sz="2400" dirty="0">
                <a:latin typeface="微软雅黑" panose="020B0503020204020204" pitchFamily="34" charset="-122"/>
                <a:ea typeface="微软雅黑" panose="020B0503020204020204" pitchFamily="34" charset="-122"/>
              </a:rPr>
              <a:t> </a:t>
            </a:r>
            <a:r>
              <a:rPr lang="en-US" altLang="zh-CN" sz="2400" dirty="0" smtClean="0">
                <a:latin typeface="微软雅黑" panose="020B0503020204020204" pitchFamily="34" charset="-122"/>
                <a:ea typeface="微软雅黑" panose="020B0503020204020204" pitchFamily="34" charset="-122"/>
              </a:rPr>
              <a:t>      </a:t>
            </a:r>
            <a:r>
              <a:rPr lang="zh-CN" altLang="en-US" sz="2400" dirty="0" smtClean="0">
                <a:latin typeface="微软雅黑" panose="020B0503020204020204" pitchFamily="34" charset="-122"/>
                <a:ea typeface="微软雅黑" panose="020B0503020204020204" pitchFamily="34" charset="-122"/>
              </a:rPr>
              <a:t>取。</a:t>
            </a:r>
            <a:endParaRPr lang="en-US" altLang="zh-CN" sz="2400" dirty="0" smtClean="0">
              <a:latin typeface="微软雅黑" panose="020B0503020204020204" pitchFamily="34" charset="-122"/>
              <a:ea typeface="微软雅黑" panose="020B0503020204020204" pitchFamily="34" charset="-122"/>
            </a:endParaRPr>
          </a:p>
          <a:p>
            <a:pPr marL="342900" indent="-342900">
              <a:lnSpc>
                <a:spcPts val="3500"/>
              </a:lnSpc>
              <a:buFont typeface="Arial" panose="020B0604020202020204" pitchFamily="34" charset="0"/>
              <a:buChar char="•"/>
            </a:pPr>
            <a:r>
              <a:rPr lang="zh-CN" altLang="en-US" sz="2400" b="1" dirty="0" smtClean="0">
                <a:latin typeface="微软雅黑" panose="020B0503020204020204" pitchFamily="34" charset="-122"/>
                <a:ea typeface="微软雅黑" panose="020B0503020204020204" pitchFamily="34" charset="-122"/>
              </a:rPr>
              <a:t>系统在受到局部损伤时还可以正常工作。</a:t>
            </a:r>
            <a:endParaRPr lang="en-US" altLang="zh-CN" sz="2400" b="1" dirty="0" smtClean="0">
              <a:latin typeface="微软雅黑" panose="020B0503020204020204" pitchFamily="34" charset="-122"/>
              <a:ea typeface="微软雅黑" panose="020B0503020204020204" pitchFamily="34" charset="-122"/>
            </a:endParaRPr>
          </a:p>
          <a:p>
            <a:pPr marL="342900" indent="-342900">
              <a:lnSpc>
                <a:spcPts val="3500"/>
              </a:lnSpc>
              <a:buFont typeface="Arial" panose="020B0604020202020204" pitchFamily="34" charset="0"/>
              <a:buChar char="•"/>
            </a:pPr>
            <a:r>
              <a:rPr lang="zh-CN" altLang="en-US" sz="2400" b="1" dirty="0" smtClean="0">
                <a:latin typeface="微软雅黑" panose="020B0503020204020204" pitchFamily="34" charset="-122"/>
                <a:ea typeface="微软雅黑" panose="020B0503020204020204" pitchFamily="34" charset="-122"/>
              </a:rPr>
              <a:t>完成学习的网络并不能任意地进行修改</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pPr>
              <a:lnSpc>
                <a:spcPts val="3500"/>
              </a:lnSpc>
            </a:pPr>
            <a:r>
              <a:rPr lang="en-US" altLang="zh-CN" sz="2400" dirty="0">
                <a:latin typeface="微软雅黑" panose="020B0503020204020204" pitchFamily="34" charset="-122"/>
                <a:ea typeface="微软雅黑" panose="020B0503020204020204" pitchFamily="34" charset="-122"/>
              </a:rPr>
              <a:t> </a:t>
            </a:r>
            <a:r>
              <a:rPr lang="en-US" altLang="zh-CN" sz="2400" dirty="0" smtClean="0">
                <a:latin typeface="微软雅黑" panose="020B0503020204020204" pitchFamily="34" charset="-122"/>
                <a:ea typeface="微软雅黑" panose="020B0503020204020204" pitchFamily="34" charset="-122"/>
              </a:rPr>
              <a:t>   </a:t>
            </a:r>
            <a:r>
              <a:rPr lang="zh-CN" altLang="en-US" sz="2400" dirty="0" smtClean="0">
                <a:latin typeface="微软雅黑" panose="020B0503020204020204" pitchFamily="34" charset="-122"/>
                <a:ea typeface="微软雅黑" panose="020B0503020204020204" pitchFamily="34" charset="-122"/>
              </a:rPr>
              <a:t>对一类网络来说，当完成学习后，如果再让它学习新的东西，这时就会破坏原来已学会的东西。</a:t>
            </a:r>
            <a:endParaRPr lang="en-US" altLang="zh-CN" sz="24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486506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9552" y="548680"/>
            <a:ext cx="7056784" cy="584775"/>
          </a:xfrm>
          <a:prstGeom prst="rect">
            <a:avLst/>
          </a:prstGeom>
          <a:noFill/>
        </p:spPr>
        <p:txBody>
          <a:bodyPr wrap="square" rtlCol="0">
            <a:spAutoFit/>
          </a:bodyPr>
          <a:lstStyle/>
          <a:p>
            <a:r>
              <a:rPr lang="en-US" altLang="zh-CN" sz="3200" b="1" dirty="0" smtClean="0">
                <a:solidFill>
                  <a:schemeClr val="tx2"/>
                </a:solidFill>
                <a:latin typeface="微软雅黑" panose="020B0503020204020204" pitchFamily="34" charset="-122"/>
                <a:ea typeface="微软雅黑" panose="020B0503020204020204" pitchFamily="34" charset="-122"/>
              </a:rPr>
              <a:t>1.5 </a:t>
            </a:r>
            <a:r>
              <a:rPr lang="zh-CN" altLang="en-US" sz="3200" b="1" dirty="0" smtClean="0">
                <a:solidFill>
                  <a:schemeClr val="tx2"/>
                </a:solidFill>
                <a:latin typeface="微软雅黑" panose="020B0503020204020204" pitchFamily="34" charset="-122"/>
                <a:ea typeface="微软雅黑" panose="020B0503020204020204" pitchFamily="34" charset="-122"/>
              </a:rPr>
              <a:t>适应性（</a:t>
            </a:r>
            <a:r>
              <a:rPr lang="en-US" altLang="zh-CN" sz="3200" b="1" dirty="0" smtClean="0">
                <a:solidFill>
                  <a:schemeClr val="tx2"/>
                </a:solidFill>
                <a:latin typeface="微软雅黑" panose="020B0503020204020204" pitchFamily="34" charset="-122"/>
                <a:ea typeface="微软雅黑" panose="020B0503020204020204" pitchFamily="34" charset="-122"/>
              </a:rPr>
              <a:t>Applicability</a:t>
            </a:r>
            <a:r>
              <a:rPr lang="zh-CN" altLang="en-US" sz="3200" b="1" dirty="0" smtClean="0">
                <a:solidFill>
                  <a:schemeClr val="tx2"/>
                </a:solidFill>
                <a:latin typeface="微软雅黑" panose="020B0503020204020204" pitchFamily="34" charset="-122"/>
                <a:ea typeface="微软雅黑" panose="020B0503020204020204" pitchFamily="34" charset="-122"/>
              </a:rPr>
              <a:t>）</a:t>
            </a:r>
            <a:r>
              <a:rPr lang="zh-CN" altLang="en-US" sz="3200" b="1" dirty="0">
                <a:solidFill>
                  <a:schemeClr val="tx2"/>
                </a:solidFill>
                <a:latin typeface="微软雅黑" panose="020B0503020204020204" pitchFamily="34" charset="-122"/>
                <a:ea typeface="微软雅黑" panose="020B0503020204020204" pitchFamily="34" charset="-122"/>
              </a:rPr>
              <a:t>问题</a:t>
            </a:r>
          </a:p>
        </p:txBody>
      </p:sp>
      <p:sp>
        <p:nvSpPr>
          <p:cNvPr id="5" name="TextBox 4"/>
          <p:cNvSpPr txBox="1"/>
          <p:nvPr/>
        </p:nvSpPr>
        <p:spPr>
          <a:xfrm>
            <a:off x="539552" y="1268760"/>
            <a:ext cx="8208912" cy="4580741"/>
          </a:xfrm>
          <a:prstGeom prst="rect">
            <a:avLst/>
          </a:prstGeom>
          <a:noFill/>
        </p:spPr>
        <p:txBody>
          <a:bodyPr wrap="square" rtlCol="0">
            <a:spAutoFit/>
          </a:bodyPr>
          <a:lstStyle/>
          <a:p>
            <a:pPr marL="457200" indent="-457200">
              <a:lnSpc>
                <a:spcPts val="3500"/>
              </a:lnSpc>
              <a:buFont typeface="Arial" panose="020B0604020202020204" pitchFamily="34" charset="0"/>
              <a:buChar char="•"/>
            </a:pPr>
            <a:r>
              <a:rPr lang="zh-CN" altLang="en-US" sz="2800" b="1" dirty="0" smtClean="0">
                <a:latin typeface="微软雅黑" panose="020B0503020204020204" pitchFamily="34" charset="-122"/>
                <a:ea typeface="微软雅黑" panose="020B0503020204020204" pitchFamily="34" charset="-122"/>
              </a:rPr>
              <a:t>擅长两方面</a:t>
            </a:r>
            <a:r>
              <a:rPr lang="zh-CN" altLang="en-US" sz="2800" dirty="0" smtClean="0">
                <a:latin typeface="微软雅黑" panose="020B0503020204020204" pitchFamily="34" charset="-122"/>
                <a:ea typeface="微软雅黑" panose="020B0503020204020204" pitchFamily="34" charset="-122"/>
              </a:rPr>
              <a:t>：</a:t>
            </a:r>
            <a:endParaRPr lang="en-US" altLang="zh-CN" sz="2800" dirty="0" smtClean="0">
              <a:latin typeface="微软雅黑" panose="020B0503020204020204" pitchFamily="34" charset="-122"/>
              <a:ea typeface="微软雅黑" panose="020B0503020204020204" pitchFamily="34" charset="-122"/>
            </a:endParaRPr>
          </a:p>
          <a:p>
            <a:pPr>
              <a:lnSpc>
                <a:spcPts val="3500"/>
              </a:lnSpc>
            </a:pPr>
            <a:r>
              <a:rPr lang="en-US" altLang="zh-CN" sz="2400" dirty="0" smtClean="0">
                <a:latin typeface="微软雅黑" panose="020B0503020204020204" pitchFamily="34" charset="-122"/>
                <a:ea typeface="微软雅黑" panose="020B0503020204020204" pitchFamily="34" charset="-122"/>
              </a:rPr>
              <a:t>    --</a:t>
            </a:r>
            <a:r>
              <a:rPr lang="zh-CN" altLang="en-US" sz="2400" dirty="0" smtClean="0">
                <a:latin typeface="微软雅黑" panose="020B0503020204020204" pitchFamily="34" charset="-122"/>
                <a:ea typeface="微软雅黑" panose="020B0503020204020204" pitchFamily="34" charset="-122"/>
              </a:rPr>
              <a:t>对大量的数据进行分类，并且只有较少的几种 </a:t>
            </a:r>
            <a:endParaRPr lang="en-US" altLang="zh-CN" sz="2400" dirty="0" smtClean="0">
              <a:latin typeface="微软雅黑" panose="020B0503020204020204" pitchFamily="34" charset="-122"/>
              <a:ea typeface="微软雅黑" panose="020B0503020204020204" pitchFamily="34" charset="-122"/>
            </a:endParaRPr>
          </a:p>
          <a:p>
            <a:pPr>
              <a:lnSpc>
                <a:spcPts val="3500"/>
              </a:lnSpc>
            </a:pPr>
            <a:r>
              <a:rPr lang="en-US" altLang="zh-CN" sz="2400" dirty="0">
                <a:latin typeface="微软雅黑" panose="020B0503020204020204" pitchFamily="34" charset="-122"/>
                <a:ea typeface="微软雅黑" panose="020B0503020204020204" pitchFamily="34" charset="-122"/>
              </a:rPr>
              <a:t> </a:t>
            </a:r>
            <a:r>
              <a:rPr lang="en-US" altLang="zh-CN" sz="2400" dirty="0" smtClean="0">
                <a:latin typeface="微软雅黑" panose="020B0503020204020204" pitchFamily="34" charset="-122"/>
                <a:ea typeface="微软雅黑" panose="020B0503020204020204" pitchFamily="34" charset="-122"/>
              </a:rPr>
              <a:t>      </a:t>
            </a:r>
            <a:r>
              <a:rPr lang="zh-CN" altLang="en-US" sz="2400" dirty="0" smtClean="0">
                <a:latin typeface="微软雅黑" panose="020B0503020204020204" pitchFamily="34" charset="-122"/>
                <a:ea typeface="微软雅黑" panose="020B0503020204020204" pitchFamily="34" charset="-122"/>
              </a:rPr>
              <a:t>情况；</a:t>
            </a:r>
            <a:endParaRPr lang="en-US" altLang="zh-CN" sz="2400" dirty="0" smtClean="0">
              <a:latin typeface="微软雅黑" panose="020B0503020204020204" pitchFamily="34" charset="-122"/>
              <a:ea typeface="微软雅黑" panose="020B0503020204020204" pitchFamily="34" charset="-122"/>
            </a:endParaRPr>
          </a:p>
          <a:p>
            <a:pPr>
              <a:lnSpc>
                <a:spcPts val="3500"/>
              </a:lnSpc>
            </a:pPr>
            <a:r>
              <a:rPr lang="en-US" altLang="zh-CN" sz="2400" dirty="0" smtClean="0">
                <a:latin typeface="微软雅黑" panose="020B0503020204020204" pitchFamily="34" charset="-122"/>
                <a:ea typeface="微软雅黑" panose="020B0503020204020204" pitchFamily="34" charset="-122"/>
              </a:rPr>
              <a:t>    --</a:t>
            </a:r>
            <a:r>
              <a:rPr lang="zh-CN" altLang="en-US" sz="2400" dirty="0" smtClean="0">
                <a:latin typeface="微软雅黑" panose="020B0503020204020204" pitchFamily="34" charset="-122"/>
                <a:ea typeface="微软雅黑" panose="020B0503020204020204" pitchFamily="34" charset="-122"/>
              </a:rPr>
              <a:t>必须学习一个复杂的非线性映射。</a:t>
            </a:r>
            <a:endParaRPr lang="en-US" altLang="zh-CN" sz="2400" dirty="0">
              <a:latin typeface="微软雅黑" panose="020B0503020204020204" pitchFamily="34" charset="-122"/>
              <a:ea typeface="微软雅黑" panose="020B0503020204020204" pitchFamily="34" charset="-122"/>
            </a:endParaRPr>
          </a:p>
          <a:p>
            <a:pPr marL="342900" indent="-342900">
              <a:lnSpc>
                <a:spcPts val="3500"/>
              </a:lnSpc>
              <a:buFont typeface="Arial" panose="020B0604020202020204" pitchFamily="34" charset="0"/>
              <a:buChar char="•"/>
            </a:pPr>
            <a:r>
              <a:rPr lang="zh-CN" altLang="en-US" sz="2800" b="1" dirty="0" smtClean="0">
                <a:latin typeface="微软雅黑" panose="020B0503020204020204" pitchFamily="34" charset="-122"/>
                <a:ea typeface="微软雅黑" panose="020B0503020204020204" pitchFamily="34" charset="-122"/>
              </a:rPr>
              <a:t>目前应用</a:t>
            </a:r>
            <a:r>
              <a:rPr lang="zh-CN" altLang="en-US" sz="2800" dirty="0">
                <a:latin typeface="微软雅黑" panose="020B0503020204020204" pitchFamily="34" charset="-122"/>
                <a:ea typeface="微软雅黑" panose="020B0503020204020204" pitchFamily="34" charset="-122"/>
              </a:rPr>
              <a:t>：</a:t>
            </a:r>
            <a:endParaRPr lang="en-US" altLang="zh-CN" sz="2800" dirty="0" smtClean="0">
              <a:latin typeface="微软雅黑" panose="020B0503020204020204" pitchFamily="34" charset="-122"/>
              <a:ea typeface="微软雅黑" panose="020B0503020204020204" pitchFamily="34" charset="-122"/>
            </a:endParaRPr>
          </a:p>
          <a:p>
            <a:pPr>
              <a:lnSpc>
                <a:spcPts val="3500"/>
              </a:lnSpc>
            </a:pPr>
            <a:r>
              <a:rPr lang="en-US" altLang="zh-CN" sz="2400" dirty="0" smtClean="0">
                <a:latin typeface="微软雅黑" panose="020B0503020204020204" pitchFamily="34" charset="-122"/>
                <a:ea typeface="微软雅黑" panose="020B0503020204020204" pitchFamily="34" charset="-122"/>
              </a:rPr>
              <a:t>    --</a:t>
            </a:r>
            <a:r>
              <a:rPr lang="zh-CN" altLang="en-US" sz="2400" dirty="0" smtClean="0">
                <a:latin typeface="微软雅黑" panose="020B0503020204020204" pitchFamily="34" charset="-122"/>
                <a:ea typeface="微软雅黑" panose="020B0503020204020204" pitchFamily="34" charset="-122"/>
              </a:rPr>
              <a:t>人们主要将其用于语音、视觉、知识处理、辅助决策等方面。</a:t>
            </a:r>
            <a:endParaRPr lang="en-US" altLang="zh-CN" sz="2400" dirty="0">
              <a:latin typeface="微软雅黑" panose="020B0503020204020204" pitchFamily="34" charset="-122"/>
              <a:ea typeface="微软雅黑" panose="020B0503020204020204" pitchFamily="34" charset="-122"/>
            </a:endParaRPr>
          </a:p>
          <a:p>
            <a:pPr>
              <a:lnSpc>
                <a:spcPts val="3500"/>
              </a:lnSpc>
            </a:pPr>
            <a:r>
              <a:rPr lang="en-US" altLang="zh-CN" sz="2400" dirty="0" smtClean="0">
                <a:latin typeface="微软雅黑" panose="020B0503020204020204" pitchFamily="34" charset="-122"/>
                <a:ea typeface="微软雅黑" panose="020B0503020204020204" pitchFamily="34" charset="-122"/>
              </a:rPr>
              <a:t>   --</a:t>
            </a:r>
            <a:r>
              <a:rPr lang="zh-CN" altLang="en-US" sz="2400" dirty="0" smtClean="0">
                <a:latin typeface="微软雅黑" panose="020B0503020204020204" pitchFamily="34" charset="-122"/>
                <a:ea typeface="微软雅黑" panose="020B0503020204020204" pitchFamily="34" charset="-122"/>
              </a:rPr>
              <a:t>在数据压缩、模式匹配、系统建模、模糊控制、求组合优化问题的最佳解的近似解（不是最佳近似解）等方面也有较好的应用。</a:t>
            </a:r>
            <a:endParaRPr lang="en-US" altLang="zh-CN" sz="24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085777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10"/>
          <p:cNvSpPr/>
          <p:nvPr/>
        </p:nvSpPr>
        <p:spPr>
          <a:xfrm>
            <a:off x="4918096" y="2348880"/>
            <a:ext cx="3600400" cy="4032448"/>
          </a:xfrm>
          <a:prstGeom prst="roundRect">
            <a:avLst/>
          </a:prstGeom>
          <a:solidFill>
            <a:schemeClr val="tx2">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3"/>
          <p:cNvSpPr/>
          <p:nvPr/>
        </p:nvSpPr>
        <p:spPr>
          <a:xfrm>
            <a:off x="827584" y="2348880"/>
            <a:ext cx="3600400" cy="4032448"/>
          </a:xfrm>
          <a:prstGeom prst="roundRect">
            <a:avLst/>
          </a:prstGeom>
          <a:solidFill>
            <a:schemeClr val="tx2">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666347" y="404664"/>
            <a:ext cx="5410199" cy="665163"/>
            <a:chOff x="666347" y="404664"/>
            <a:chExt cx="5410199" cy="665163"/>
          </a:xfrm>
        </p:grpSpPr>
        <p:grpSp>
          <p:nvGrpSpPr>
            <p:cNvPr id="13" name="Group 8"/>
            <p:cNvGrpSpPr>
              <a:grpSpLocks/>
            </p:cNvGrpSpPr>
            <p:nvPr/>
          </p:nvGrpSpPr>
          <p:grpSpPr bwMode="auto">
            <a:xfrm>
              <a:off x="666347" y="404664"/>
              <a:ext cx="762000" cy="665163"/>
              <a:chOff x="1110" y="2656"/>
              <a:chExt cx="1549" cy="1351"/>
            </a:xfrm>
          </p:grpSpPr>
          <p:sp>
            <p:nvSpPr>
              <p:cNvPr id="14" name="AutoShape 9"/>
              <p:cNvSpPr>
                <a:spLocks noChangeArrowheads="1"/>
              </p:cNvSpPr>
              <p:nvPr/>
            </p:nvSpPr>
            <p:spPr bwMode="auto">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宋体" pitchFamily="2" charset="-122"/>
                  <a:cs typeface="Arial" pitchFamily="34" charset="0"/>
                </a:endParaRPr>
              </a:p>
            </p:txBody>
          </p:sp>
          <p:sp>
            <p:nvSpPr>
              <p:cNvPr id="15" name="AutoShape 10"/>
              <p:cNvSpPr>
                <a:spLocks noChangeArrowheads="1"/>
              </p:cNvSpPr>
              <p:nvPr/>
            </p:nvSpPr>
            <p:spPr bwMode="auto">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p:spPr>
            <p:txBody>
              <a:bodyPr wrap="none" anchor="ctr"/>
              <a:lstStyle/>
              <a:p>
                <a:endParaRPr lang="zh-CN" altLang="en-US">
                  <a:ea typeface="宋体" pitchFamily="2" charset="-122"/>
                  <a:cs typeface="Arial" pitchFamily="34" charset="0"/>
                </a:endParaRPr>
              </a:p>
            </p:txBody>
          </p:sp>
        </p:grpSp>
        <p:sp>
          <p:nvSpPr>
            <p:cNvPr id="16" name="Line 16"/>
            <p:cNvSpPr>
              <a:spLocks noChangeShapeType="1"/>
            </p:cNvSpPr>
            <p:nvPr/>
          </p:nvSpPr>
          <p:spPr bwMode="auto">
            <a:xfrm>
              <a:off x="1275946" y="1014264"/>
              <a:ext cx="4800600" cy="0"/>
            </a:xfrm>
            <a:prstGeom prst="line">
              <a:avLst/>
            </a:prstGeom>
            <a:noFill/>
            <a:ln w="25400">
              <a:solidFill>
                <a:schemeClr val="folHlink"/>
              </a:solidFill>
              <a:prstDash val="sysDot"/>
              <a:round/>
              <a:headEn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17" name="Text Box 17"/>
            <p:cNvSpPr txBox="1">
              <a:spLocks noChangeArrowheads="1"/>
            </p:cNvSpPr>
            <p:nvPr/>
          </p:nvSpPr>
          <p:spPr bwMode="auto">
            <a:xfrm>
              <a:off x="1558994" y="428477"/>
              <a:ext cx="434766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a:defRPr>
                  <a:solidFill>
                    <a:schemeClr val="tx1"/>
                  </a:solidFill>
                  <a:latin typeface="Arial" pitchFamily="34" charset="0"/>
                </a:defRPr>
              </a:lvl2pPr>
              <a:lvl3pPr>
                <a:defRPr>
                  <a:solidFill>
                    <a:schemeClr val="tx1"/>
                  </a:solidFill>
                  <a:latin typeface="Arial" pitchFamily="34" charset="0"/>
                </a:defRPr>
              </a:lvl3pPr>
              <a:lvl4pPr>
                <a:defRPr>
                  <a:solidFill>
                    <a:schemeClr val="tx1"/>
                  </a:solidFill>
                  <a:latin typeface="Arial" pitchFamily="34" charset="0"/>
                </a:defRPr>
              </a:lvl4pPr>
              <a:lvl5pPr>
                <a:defRPr>
                  <a:solidFill>
                    <a:schemeClr val="tx1"/>
                  </a:solidFill>
                  <a:latin typeface="Arial" pitchFamily="34" charset="0"/>
                </a:defRPr>
              </a:lvl5pPr>
              <a:lvl6pPr fontAlgn="base">
                <a:spcBef>
                  <a:spcPct val="0"/>
                </a:spcBef>
                <a:spcAft>
                  <a:spcPct val="0"/>
                </a:spcAft>
                <a:buFont typeface="Arial" pitchFamily="34" charset="0"/>
                <a:defRPr>
                  <a:solidFill>
                    <a:schemeClr val="tx1"/>
                  </a:solidFill>
                  <a:latin typeface="Arial" pitchFamily="34" charset="0"/>
                </a:defRPr>
              </a:lvl6pPr>
              <a:lvl7pPr fontAlgn="base">
                <a:spcBef>
                  <a:spcPct val="0"/>
                </a:spcBef>
                <a:spcAft>
                  <a:spcPct val="0"/>
                </a:spcAft>
                <a:buFont typeface="Arial" pitchFamily="34" charset="0"/>
                <a:defRPr>
                  <a:solidFill>
                    <a:schemeClr val="tx1"/>
                  </a:solidFill>
                  <a:latin typeface="Arial" pitchFamily="34" charset="0"/>
                </a:defRPr>
              </a:lvl7pPr>
              <a:lvl8pPr fontAlgn="base">
                <a:spcBef>
                  <a:spcPct val="0"/>
                </a:spcBef>
                <a:spcAft>
                  <a:spcPct val="0"/>
                </a:spcAft>
                <a:buFont typeface="Arial" pitchFamily="34" charset="0"/>
                <a:defRPr>
                  <a:solidFill>
                    <a:schemeClr val="tx1"/>
                  </a:solidFill>
                  <a:latin typeface="Arial" pitchFamily="34" charset="0"/>
                </a:defRPr>
              </a:lvl8pPr>
              <a:lvl9pPr fontAlgn="base">
                <a:spcBef>
                  <a:spcPct val="0"/>
                </a:spcBef>
                <a:spcAft>
                  <a:spcPct val="0"/>
                </a:spcAft>
                <a:buFont typeface="Arial" pitchFamily="34" charset="0"/>
                <a:defRPr>
                  <a:solidFill>
                    <a:schemeClr val="tx1"/>
                  </a:solidFill>
                  <a:latin typeface="Arial" pitchFamily="34" charset="0"/>
                </a:defRPr>
              </a:lvl9pPr>
            </a:lstStyle>
            <a:p>
              <a:pPr eaLnBrk="0" hangingPunct="0"/>
              <a:r>
                <a:rPr lang="en-US" altLang="zh-CN" sz="3200" b="1" dirty="0">
                  <a:latin typeface="微软雅黑" panose="020B0503020204020204" pitchFamily="34" charset="-122"/>
                  <a:ea typeface="微软雅黑" panose="020B0503020204020204" pitchFamily="34" charset="-122"/>
                </a:rPr>
                <a:t>2</a:t>
              </a:r>
              <a:r>
                <a:rPr lang="en-US" altLang="zh-CN" sz="3200" b="1" dirty="0" smtClean="0">
                  <a:latin typeface="微软雅黑" panose="020B0503020204020204" pitchFamily="34" charset="-122"/>
                  <a:ea typeface="微软雅黑" panose="020B0503020204020204" pitchFamily="34" charset="-122"/>
                </a:rPr>
                <a:t>. </a:t>
              </a:r>
              <a:r>
                <a:rPr lang="zh-CN" altLang="en-US" sz="3200" b="1" dirty="0" smtClean="0">
                  <a:latin typeface="微软雅黑" panose="020B0503020204020204" pitchFamily="34" charset="-122"/>
                  <a:ea typeface="微软雅黑" panose="020B0503020204020204" pitchFamily="34" charset="-122"/>
                </a:rPr>
                <a:t>人工神经网络的历史</a:t>
              </a:r>
              <a:endParaRPr lang="zh-CN" altLang="en-US" sz="3200" b="1" dirty="0">
                <a:latin typeface="微软雅黑" panose="020B0503020204020204" pitchFamily="34" charset="-122"/>
                <a:ea typeface="微软雅黑" panose="020B0503020204020204" pitchFamily="34" charset="-122"/>
              </a:endParaRPr>
            </a:p>
          </p:txBody>
        </p:sp>
      </p:grpSp>
      <p:sp>
        <p:nvSpPr>
          <p:cNvPr id="18" name="TextBox 17"/>
          <p:cNvSpPr txBox="1"/>
          <p:nvPr/>
        </p:nvSpPr>
        <p:spPr>
          <a:xfrm>
            <a:off x="899592" y="1124744"/>
            <a:ext cx="7560840" cy="1631216"/>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800" dirty="0">
                <a:latin typeface="微软雅黑" panose="020B0503020204020204" pitchFamily="34" charset="-122"/>
                <a:ea typeface="微软雅黑" panose="020B0503020204020204" pitchFamily="34" charset="-122"/>
              </a:rPr>
              <a:t>萌芽</a:t>
            </a:r>
            <a:r>
              <a:rPr lang="zh-CN" altLang="en-US" sz="2800" dirty="0" smtClean="0">
                <a:latin typeface="微软雅黑" panose="020B0503020204020204" pitchFamily="34" charset="-122"/>
                <a:ea typeface="微软雅黑" panose="020B0503020204020204" pitchFamily="34" charset="-122"/>
              </a:rPr>
              <a:t>期（</a:t>
            </a:r>
            <a:r>
              <a:rPr lang="en-US" altLang="zh-CN" sz="2800" dirty="0" smtClean="0">
                <a:latin typeface="微软雅黑" panose="020B0503020204020204" pitchFamily="34" charset="-122"/>
                <a:ea typeface="微软雅黑" panose="020B0503020204020204" pitchFamily="34" charset="-122"/>
              </a:rPr>
              <a:t>20</a:t>
            </a:r>
            <a:r>
              <a:rPr lang="zh-CN" altLang="en-US" sz="2800" dirty="0" smtClean="0">
                <a:latin typeface="微软雅黑" panose="020B0503020204020204" pitchFamily="34" charset="-122"/>
                <a:ea typeface="微软雅黑" panose="020B0503020204020204" pitchFamily="34" charset="-122"/>
              </a:rPr>
              <a:t>世纪</a:t>
            </a:r>
            <a:r>
              <a:rPr lang="en-US" altLang="zh-CN" sz="2800" dirty="0" smtClean="0">
                <a:latin typeface="微软雅黑" panose="020B0503020204020204" pitchFamily="34" charset="-122"/>
                <a:ea typeface="微软雅黑" panose="020B0503020204020204" pitchFamily="34" charset="-122"/>
              </a:rPr>
              <a:t>40</a:t>
            </a:r>
            <a:r>
              <a:rPr lang="zh-CN" altLang="en-US" sz="2800" dirty="0" smtClean="0">
                <a:latin typeface="微软雅黑" panose="020B0503020204020204" pitchFamily="34" charset="-122"/>
                <a:ea typeface="微软雅黑" panose="020B0503020204020204" pitchFamily="34" charset="-122"/>
              </a:rPr>
              <a:t>年代）</a:t>
            </a:r>
            <a:endParaRPr lang="en-US" altLang="zh-CN" sz="2800" dirty="0" smtClean="0">
              <a:latin typeface="微软雅黑" panose="020B0503020204020204" pitchFamily="34" charset="-122"/>
              <a:ea typeface="微软雅黑" panose="020B0503020204020204" pitchFamily="34" charset="-122"/>
            </a:endParaRPr>
          </a:p>
          <a:p>
            <a:r>
              <a:rPr lang="en-US" altLang="zh-CN" sz="2400" dirty="0">
                <a:latin typeface="微软雅黑" panose="020B0503020204020204" pitchFamily="34" charset="-122"/>
                <a:ea typeface="微软雅黑" panose="020B0503020204020204" pitchFamily="34" charset="-122"/>
              </a:rPr>
              <a:t> </a:t>
            </a:r>
            <a:r>
              <a:rPr lang="en-US" altLang="zh-CN" sz="2400" dirty="0" smtClean="0">
                <a:latin typeface="微软雅黑" panose="020B0503020204020204" pitchFamily="34" charset="-122"/>
                <a:ea typeface="微软雅黑" panose="020B0503020204020204" pitchFamily="34" charset="-122"/>
              </a:rPr>
              <a:t>   </a:t>
            </a:r>
            <a:r>
              <a:rPr lang="zh-CN" altLang="en-US" sz="2400" dirty="0" smtClean="0">
                <a:latin typeface="微软雅黑" panose="020B0503020204020204" pitchFamily="34" charset="-122"/>
                <a:ea typeface="微软雅黑" panose="020B0503020204020204" pitchFamily="34" charset="-122"/>
              </a:rPr>
              <a:t>人工神经网络的研究最早可以追溯到人类开始研究自己的智能的时期，到</a:t>
            </a:r>
            <a:r>
              <a:rPr lang="en-US" altLang="zh-CN" sz="2400" dirty="0" smtClean="0">
                <a:latin typeface="微软雅黑" panose="020B0503020204020204" pitchFamily="34" charset="-122"/>
                <a:ea typeface="微软雅黑" panose="020B0503020204020204" pitchFamily="34" charset="-122"/>
              </a:rPr>
              <a:t>1949</a:t>
            </a:r>
            <a:r>
              <a:rPr lang="zh-CN" altLang="en-US" sz="2400" dirty="0" smtClean="0">
                <a:latin typeface="微软雅黑" panose="020B0503020204020204" pitchFamily="34" charset="-122"/>
                <a:ea typeface="微软雅黑" panose="020B0503020204020204" pitchFamily="34" charset="-122"/>
              </a:rPr>
              <a:t>年止。</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p:txBody>
      </p:sp>
      <p:sp>
        <p:nvSpPr>
          <p:cNvPr id="2" name="TextBox 1"/>
          <p:cNvSpPr txBox="1"/>
          <p:nvPr/>
        </p:nvSpPr>
        <p:spPr>
          <a:xfrm>
            <a:off x="907921" y="2662994"/>
            <a:ext cx="3491668" cy="3046988"/>
          </a:xfrm>
          <a:prstGeom prst="rect">
            <a:avLst/>
          </a:prstGeom>
          <a:noFill/>
        </p:spPr>
        <p:txBody>
          <a:bodyPr wrap="square" rtlCol="0">
            <a:spAutoFit/>
          </a:bodyPr>
          <a:lstStyle/>
          <a:p>
            <a:pPr algn="dist"/>
            <a:r>
              <a:rPr lang="en-US" altLang="zh-CN" sz="2400" dirty="0" smtClean="0">
                <a:latin typeface="黑体" panose="02010609060101010101" pitchFamily="49" charset="-122"/>
                <a:ea typeface="黑体" panose="02010609060101010101" pitchFamily="49" charset="-122"/>
              </a:rPr>
              <a:t>1946</a:t>
            </a:r>
            <a:r>
              <a:rPr lang="zh-CN" altLang="en-US" sz="2400" dirty="0" smtClean="0">
                <a:latin typeface="黑体" panose="02010609060101010101" pitchFamily="49" charset="-122"/>
                <a:ea typeface="黑体" panose="02010609060101010101" pitchFamily="49" charset="-122"/>
              </a:rPr>
              <a:t>年，心理学家</a:t>
            </a:r>
            <a:r>
              <a:rPr lang="en-US" altLang="zh-CN" sz="2400" dirty="0" smtClean="0">
                <a:latin typeface="黑体" panose="02010609060101010101" pitchFamily="49" charset="-122"/>
                <a:ea typeface="黑体" panose="02010609060101010101" pitchFamily="49" charset="-122"/>
              </a:rPr>
              <a:t>McCulloch</a:t>
            </a:r>
            <a:r>
              <a:rPr lang="zh-CN" altLang="en-US" sz="2400" dirty="0" smtClean="0">
                <a:latin typeface="黑体" panose="02010609060101010101" pitchFamily="49" charset="-122"/>
                <a:ea typeface="黑体" panose="02010609060101010101" pitchFamily="49" charset="-122"/>
              </a:rPr>
              <a:t>和数学家</a:t>
            </a:r>
            <a:r>
              <a:rPr lang="en-US" altLang="zh-CN" sz="2400" dirty="0" smtClean="0">
                <a:latin typeface="黑体" panose="02010609060101010101" pitchFamily="49" charset="-122"/>
                <a:ea typeface="黑体" panose="02010609060101010101" pitchFamily="49" charset="-122"/>
              </a:rPr>
              <a:t>Pitts</a:t>
            </a:r>
            <a:r>
              <a:rPr lang="zh-CN" altLang="en-US" sz="2400" dirty="0" smtClean="0">
                <a:latin typeface="黑体" panose="02010609060101010101" pitchFamily="49" charset="-122"/>
                <a:ea typeface="黑体" panose="02010609060101010101" pitchFamily="49" charset="-122"/>
              </a:rPr>
              <a:t>建立起了著名的阈值加权和模型，简称</a:t>
            </a:r>
            <a:r>
              <a:rPr lang="en-US" altLang="zh-CN" sz="2400" dirty="0" smtClean="0">
                <a:latin typeface="黑体" panose="02010609060101010101" pitchFamily="49" charset="-122"/>
                <a:ea typeface="黑体" panose="02010609060101010101" pitchFamily="49" charset="-122"/>
              </a:rPr>
              <a:t>M-P</a:t>
            </a:r>
            <a:r>
              <a:rPr lang="zh-CN" altLang="en-US" sz="2400" dirty="0" smtClean="0">
                <a:latin typeface="黑体" panose="02010609060101010101" pitchFamily="49" charset="-122"/>
                <a:ea typeface="黑体" panose="02010609060101010101" pitchFamily="49" charset="-122"/>
              </a:rPr>
              <a:t>模型，发表于数学生物物理学会刊</a:t>
            </a:r>
            <a:r>
              <a:rPr lang="en-US" altLang="zh-CN" sz="2400" dirty="0" smtClean="0">
                <a:latin typeface="黑体" panose="02010609060101010101" pitchFamily="49" charset="-122"/>
                <a:ea typeface="黑体" panose="02010609060101010101" pitchFamily="49" charset="-122"/>
              </a:rPr>
              <a:t>《Bulletin of </a:t>
            </a:r>
            <a:r>
              <a:rPr lang="en-US" altLang="zh-CN" sz="2400" dirty="0" err="1" smtClean="0">
                <a:latin typeface="黑体" panose="02010609060101010101" pitchFamily="49" charset="-122"/>
                <a:ea typeface="黑体" panose="02010609060101010101" pitchFamily="49" charset="-122"/>
              </a:rPr>
              <a:t>Methematical</a:t>
            </a:r>
            <a:r>
              <a:rPr lang="en-US" altLang="zh-CN" sz="2400" dirty="0" smtClean="0">
                <a:latin typeface="黑体" panose="02010609060101010101" pitchFamily="49" charset="-122"/>
                <a:ea typeface="黑体" panose="02010609060101010101" pitchFamily="49" charset="-122"/>
              </a:rPr>
              <a:t> Biophysics》</a:t>
            </a:r>
            <a:r>
              <a:rPr lang="zh-CN" altLang="en-US" sz="2400" dirty="0" smtClean="0">
                <a:latin typeface="黑体" panose="02010609060101010101" pitchFamily="49" charset="-122"/>
                <a:ea typeface="黑体" panose="02010609060101010101" pitchFamily="49" charset="-122"/>
              </a:rPr>
              <a:t>。</a:t>
            </a:r>
            <a:endParaRPr lang="zh-CN" altLang="en-US" sz="2400" dirty="0">
              <a:latin typeface="黑体" panose="02010609060101010101" pitchFamily="49" charset="-122"/>
              <a:ea typeface="黑体" panose="02010609060101010101" pitchFamily="49" charset="-122"/>
            </a:endParaRPr>
          </a:p>
        </p:txBody>
      </p:sp>
      <p:sp>
        <p:nvSpPr>
          <p:cNvPr id="3" name="TextBox 2"/>
          <p:cNvSpPr txBox="1"/>
          <p:nvPr/>
        </p:nvSpPr>
        <p:spPr>
          <a:xfrm>
            <a:off x="5076056" y="2694404"/>
            <a:ext cx="3456384" cy="1569660"/>
          </a:xfrm>
          <a:prstGeom prst="rect">
            <a:avLst/>
          </a:prstGeom>
          <a:noFill/>
        </p:spPr>
        <p:txBody>
          <a:bodyPr wrap="square" rtlCol="0">
            <a:spAutoFit/>
          </a:bodyPr>
          <a:lstStyle/>
          <a:p>
            <a:pPr algn="dist"/>
            <a:r>
              <a:rPr lang="en-US" altLang="zh-CN" sz="2400" dirty="0" smtClean="0">
                <a:latin typeface="黑体" panose="02010609060101010101" pitchFamily="49" charset="-122"/>
                <a:ea typeface="黑体" panose="02010609060101010101" pitchFamily="49" charset="-122"/>
              </a:rPr>
              <a:t>1949</a:t>
            </a:r>
            <a:r>
              <a:rPr lang="zh-CN" altLang="en-US" sz="2400" dirty="0" smtClean="0">
                <a:latin typeface="黑体" panose="02010609060101010101" pitchFamily="49" charset="-122"/>
                <a:ea typeface="黑体" panose="02010609060101010101" pitchFamily="49" charset="-122"/>
              </a:rPr>
              <a:t>年，心理学家</a:t>
            </a:r>
            <a:r>
              <a:rPr lang="en-US" altLang="zh-CN" sz="2400" dirty="0" err="1" smtClean="0">
                <a:latin typeface="黑体" panose="02010609060101010101" pitchFamily="49" charset="-122"/>
                <a:ea typeface="黑体" panose="02010609060101010101" pitchFamily="49" charset="-122"/>
              </a:rPr>
              <a:t>D.O.Hebb</a:t>
            </a:r>
            <a:r>
              <a:rPr lang="zh-CN" altLang="en-US" sz="2400" dirty="0" smtClean="0">
                <a:latin typeface="黑体" panose="02010609060101010101" pitchFamily="49" charset="-122"/>
                <a:ea typeface="黑体" panose="02010609060101010101" pitchFamily="49" charset="-122"/>
              </a:rPr>
              <a:t>提出了神经元之间突触联系是可变的假设</a:t>
            </a:r>
            <a:r>
              <a:rPr lang="en-US" altLang="zh-CN" sz="2400" dirty="0" smtClean="0">
                <a:latin typeface="黑体" panose="02010609060101010101" pitchFamily="49" charset="-122"/>
                <a:ea typeface="黑体" panose="02010609060101010101" pitchFamily="49" charset="-122"/>
              </a:rPr>
              <a:t>—</a:t>
            </a:r>
            <a:r>
              <a:rPr lang="en-US" altLang="zh-CN" sz="2400" dirty="0" err="1" smtClean="0">
                <a:latin typeface="黑体" panose="02010609060101010101" pitchFamily="49" charset="-122"/>
                <a:ea typeface="黑体" panose="02010609060101010101" pitchFamily="49" charset="-122"/>
              </a:rPr>
              <a:t>Hebb</a:t>
            </a:r>
            <a:r>
              <a:rPr lang="zh-CN" altLang="en-US" sz="2400" dirty="0" smtClean="0">
                <a:latin typeface="黑体" panose="02010609060101010101" pitchFamily="49" charset="-122"/>
                <a:ea typeface="黑体" panose="02010609060101010101" pitchFamily="49" charset="-122"/>
              </a:rPr>
              <a:t>学习率。</a:t>
            </a:r>
            <a:endParaRPr lang="zh-CN" altLang="en-US" sz="24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6549690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55575" y="1229851"/>
            <a:ext cx="5472609" cy="954107"/>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800" dirty="0" smtClean="0">
                <a:latin typeface="微软雅黑" panose="020B0503020204020204" pitchFamily="34" charset="-122"/>
                <a:ea typeface="微软雅黑" panose="020B0503020204020204" pitchFamily="34" charset="-122"/>
              </a:rPr>
              <a:t>第一高潮期（</a:t>
            </a:r>
            <a:r>
              <a:rPr lang="en-US" altLang="zh-CN" sz="2800" dirty="0" smtClean="0">
                <a:latin typeface="微软雅黑" panose="020B0503020204020204" pitchFamily="34" charset="-122"/>
                <a:ea typeface="微软雅黑" panose="020B0503020204020204" pitchFamily="34" charset="-122"/>
              </a:rPr>
              <a:t>1950~1968</a:t>
            </a:r>
            <a:r>
              <a:rPr lang="zh-CN" altLang="en-US" sz="2800" dirty="0" smtClean="0">
                <a:latin typeface="微软雅黑" panose="020B0503020204020204" pitchFamily="34" charset="-122"/>
                <a:ea typeface="微软雅黑" panose="020B0503020204020204" pitchFamily="34" charset="-122"/>
              </a:rPr>
              <a:t>）</a:t>
            </a:r>
            <a:endParaRPr lang="en-US" altLang="zh-CN" sz="2800" dirty="0" smtClean="0">
              <a:latin typeface="微软雅黑" panose="020B0503020204020204" pitchFamily="34" charset="-122"/>
              <a:ea typeface="微软雅黑" panose="020B0503020204020204" pitchFamily="34" charset="-122"/>
            </a:endParaRPr>
          </a:p>
          <a:p>
            <a:r>
              <a:rPr lang="en-US" altLang="zh-CN" sz="2800" dirty="0">
                <a:latin typeface="微软雅黑" panose="020B0503020204020204" pitchFamily="34" charset="-122"/>
                <a:ea typeface="微软雅黑" panose="020B0503020204020204" pitchFamily="34" charset="-122"/>
              </a:rPr>
              <a:t> </a:t>
            </a:r>
            <a:r>
              <a:rPr lang="en-US" altLang="zh-CN" sz="2800" dirty="0" smtClean="0">
                <a:latin typeface="微软雅黑" panose="020B0503020204020204" pitchFamily="34" charset="-122"/>
                <a:ea typeface="微软雅黑" panose="020B0503020204020204" pitchFamily="34" charset="-122"/>
              </a:rPr>
              <a:t>   </a:t>
            </a:r>
            <a:endParaRPr lang="en-US" altLang="zh-CN" sz="2800" dirty="0">
              <a:latin typeface="微软雅黑" panose="020B0503020204020204" pitchFamily="34" charset="-122"/>
              <a:ea typeface="微软雅黑" panose="020B0503020204020204" pitchFamily="34" charset="-122"/>
            </a:endParaRPr>
          </a:p>
        </p:txBody>
      </p:sp>
      <p:sp>
        <p:nvSpPr>
          <p:cNvPr id="6" name="TextBox 5"/>
          <p:cNvSpPr txBox="1"/>
          <p:nvPr/>
        </p:nvSpPr>
        <p:spPr>
          <a:xfrm>
            <a:off x="755576" y="1775713"/>
            <a:ext cx="4104456" cy="4893647"/>
          </a:xfrm>
          <a:prstGeom prst="rect">
            <a:avLst/>
          </a:prstGeom>
          <a:noFill/>
        </p:spPr>
        <p:txBody>
          <a:bodyPr wrap="square" rtlCol="0">
            <a:spAutoFit/>
          </a:bodyPr>
          <a:lstStyle/>
          <a:p>
            <a:pPr marL="342900" indent="-342900">
              <a:buFont typeface="Wingdings" panose="05000000000000000000" pitchFamily="2" charset="2"/>
              <a:buChar char="p"/>
            </a:pPr>
            <a:r>
              <a:rPr lang="zh-CN" altLang="en-US" sz="2400" dirty="0" smtClean="0">
                <a:latin typeface="微软雅黑" panose="020B0503020204020204" pitchFamily="34" charset="-122"/>
                <a:ea typeface="微软雅黑" panose="020B0503020204020204" pitchFamily="34" charset="-122"/>
              </a:rPr>
              <a:t>以</a:t>
            </a:r>
            <a:r>
              <a:rPr lang="en-US" altLang="zh-CN" sz="2400" dirty="0" smtClean="0">
                <a:latin typeface="微软雅黑" panose="020B0503020204020204" pitchFamily="34" charset="-122"/>
                <a:ea typeface="微软雅黑" panose="020B0503020204020204" pitchFamily="34" charset="-122"/>
              </a:rPr>
              <a:t>Marvin </a:t>
            </a:r>
            <a:r>
              <a:rPr lang="en-US" altLang="zh-CN" sz="2400" dirty="0" err="1" smtClean="0">
                <a:latin typeface="微软雅黑" panose="020B0503020204020204" pitchFamily="34" charset="-122"/>
                <a:ea typeface="微软雅黑" panose="020B0503020204020204" pitchFamily="34" charset="-122"/>
              </a:rPr>
              <a:t>Minsky</a:t>
            </a:r>
            <a:r>
              <a:rPr lang="en-US" altLang="zh-CN" sz="2400" dirty="0" smtClean="0">
                <a:latin typeface="微软雅黑" panose="020B0503020204020204" pitchFamily="34" charset="-122"/>
                <a:ea typeface="微软雅黑" panose="020B0503020204020204" pitchFamily="34" charset="-122"/>
              </a:rPr>
              <a:t>, Frank Rosenblatt, Bernard </a:t>
            </a:r>
            <a:r>
              <a:rPr lang="en-US" altLang="zh-CN" sz="2400" dirty="0" err="1" smtClean="0">
                <a:latin typeface="微软雅黑" panose="020B0503020204020204" pitchFamily="34" charset="-122"/>
                <a:ea typeface="微软雅黑" panose="020B0503020204020204" pitchFamily="34" charset="-122"/>
              </a:rPr>
              <a:t>Widrow</a:t>
            </a:r>
            <a:r>
              <a:rPr lang="zh-CN" altLang="en-US" sz="2400" dirty="0" smtClean="0">
                <a:latin typeface="微软雅黑" panose="020B0503020204020204" pitchFamily="34" charset="-122"/>
                <a:ea typeface="微软雅黑" panose="020B0503020204020204" pitchFamily="34" charset="-122"/>
              </a:rPr>
              <a:t>等为代表人物，代表作是单级感知器（</a:t>
            </a:r>
            <a:r>
              <a:rPr lang="en-US" altLang="zh-CN" sz="2400" dirty="0" smtClean="0">
                <a:latin typeface="微软雅黑" panose="020B0503020204020204" pitchFamily="34" charset="-122"/>
                <a:ea typeface="微软雅黑" panose="020B0503020204020204" pitchFamily="34" charset="-122"/>
              </a:rPr>
              <a:t>Perceptron</a:t>
            </a:r>
            <a:r>
              <a:rPr lang="zh-CN" altLang="en-US" sz="2400" dirty="0" smtClean="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p"/>
            </a:pPr>
            <a:r>
              <a:rPr lang="zh-CN" altLang="en-US" sz="2400" dirty="0" smtClean="0">
                <a:latin typeface="微软雅黑" panose="020B0503020204020204" pitchFamily="34" charset="-122"/>
                <a:ea typeface="微软雅黑" panose="020B0503020204020204" pitchFamily="34" charset="-122"/>
              </a:rPr>
              <a:t>可用电子线路模拟。</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p"/>
            </a:pPr>
            <a:r>
              <a:rPr lang="zh-CN" altLang="en-US" sz="2400" dirty="0" smtClean="0">
                <a:latin typeface="微软雅黑" panose="020B0503020204020204" pitchFamily="34" charset="-122"/>
                <a:ea typeface="微软雅黑" panose="020B0503020204020204" pitchFamily="34" charset="-122"/>
              </a:rPr>
              <a:t>人们乐观地认为几乎已经找到了智能的关键。许多部分都开始大批地投入此项研究，希望尽快占领制高点。</a:t>
            </a:r>
            <a:endParaRPr lang="zh-CN" altLang="en-US" sz="2400" dirty="0">
              <a:latin typeface="微软雅黑" panose="020B0503020204020204" pitchFamily="34" charset="-122"/>
              <a:ea typeface="微软雅黑" panose="020B0503020204020204" pitchFamily="34" charset="-122"/>
            </a:endParaRPr>
          </a:p>
        </p:txBody>
      </p:sp>
      <p:pic>
        <p:nvPicPr>
          <p:cNvPr id="4098" name="Picture 2" descr="C:\Users\Administrator\Pictures\Marvin Minsky.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34039" y="1726603"/>
            <a:ext cx="3881850" cy="2183541"/>
          </a:xfrm>
          <a:prstGeom prst="rect">
            <a:avLst/>
          </a:prstGeom>
          <a:noFill/>
          <a:extLst>
            <a:ext uri="{909E8E84-426E-40DD-AFC4-6F175D3DCCD1}">
              <a14:hiddenFill xmlns:a14="http://schemas.microsoft.com/office/drawing/2010/main">
                <a:solidFill>
                  <a:srgbClr val="FFFFFF"/>
                </a:solidFill>
              </a14:hiddenFill>
            </a:ext>
          </a:extLst>
        </p:spPr>
      </p:pic>
      <p:grpSp>
        <p:nvGrpSpPr>
          <p:cNvPr id="4099" name="组合 4098"/>
          <p:cNvGrpSpPr/>
          <p:nvPr/>
        </p:nvGrpSpPr>
        <p:grpSpPr>
          <a:xfrm>
            <a:off x="5136726" y="4561569"/>
            <a:ext cx="3028404" cy="1657803"/>
            <a:chOff x="5148064" y="3573016"/>
            <a:chExt cx="3028404" cy="1657803"/>
          </a:xfrm>
        </p:grpSpPr>
        <p:sp>
          <p:nvSpPr>
            <p:cNvPr id="8" name="弦形 7"/>
            <p:cNvSpPr/>
            <p:nvPr/>
          </p:nvSpPr>
          <p:spPr>
            <a:xfrm>
              <a:off x="6577685" y="4142591"/>
              <a:ext cx="648072" cy="581434"/>
            </a:xfrm>
            <a:prstGeom prst="chord">
              <a:avLst>
                <a:gd name="adj1" fmla="val 5325748"/>
                <a:gd name="adj2" fmla="val 16343751"/>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弦形 9"/>
            <p:cNvSpPr/>
            <p:nvPr/>
          </p:nvSpPr>
          <p:spPr>
            <a:xfrm rot="10800000">
              <a:off x="6588224" y="4142591"/>
              <a:ext cx="648072" cy="581434"/>
            </a:xfrm>
            <a:prstGeom prst="chord">
              <a:avLst>
                <a:gd name="adj1" fmla="val 5325748"/>
                <a:gd name="adj2" fmla="val 16343751"/>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9" name="对象 8"/>
            <p:cNvGraphicFramePr>
              <a:graphicFrameLocks noChangeAspect="1"/>
            </p:cNvGraphicFramePr>
            <p:nvPr>
              <p:extLst>
                <p:ext uri="{D42A27DB-BD31-4B8C-83A1-F6EECF244321}">
                  <p14:modId xmlns:p14="http://schemas.microsoft.com/office/powerpoint/2010/main" val="1426191411"/>
                </p:ext>
              </p:extLst>
            </p:nvPr>
          </p:nvGraphicFramePr>
          <p:xfrm>
            <a:off x="6933617" y="4280908"/>
            <a:ext cx="215900" cy="304800"/>
          </p:xfrm>
          <a:graphic>
            <a:graphicData uri="http://schemas.openxmlformats.org/presentationml/2006/ole">
              <mc:AlternateContent xmlns:mc="http://schemas.openxmlformats.org/markup-compatibility/2006">
                <mc:Choice xmlns:v="urn:schemas-microsoft-com:vml" Requires="v">
                  <p:oleObj spid="_x0000_s4452" name="Equation" r:id="rId4" imgW="215640" imgH="304560" progId="Equation.DSMT4">
                    <p:embed/>
                  </p:oleObj>
                </mc:Choice>
                <mc:Fallback>
                  <p:oleObj name="Equation" r:id="rId4" imgW="215640" imgH="304560" progId="Equation.DSMT4">
                    <p:embed/>
                    <p:pic>
                      <p:nvPicPr>
                        <p:cNvPr id="0" name=""/>
                        <p:cNvPicPr/>
                        <p:nvPr/>
                      </p:nvPicPr>
                      <p:blipFill>
                        <a:blip r:embed="rId5"/>
                        <a:stretch>
                          <a:fillRect/>
                        </a:stretch>
                      </p:blipFill>
                      <p:spPr>
                        <a:xfrm>
                          <a:off x="6933617" y="4280908"/>
                          <a:ext cx="215900" cy="304800"/>
                        </a:xfrm>
                        <a:prstGeom prst="rect">
                          <a:avLst/>
                        </a:prstGeom>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217550987"/>
                </p:ext>
              </p:extLst>
            </p:nvPr>
          </p:nvGraphicFramePr>
          <p:xfrm>
            <a:off x="6681934" y="4319008"/>
            <a:ext cx="190500" cy="228600"/>
          </p:xfrm>
          <a:graphic>
            <a:graphicData uri="http://schemas.openxmlformats.org/presentationml/2006/ole">
              <mc:AlternateContent xmlns:mc="http://schemas.openxmlformats.org/markup-compatibility/2006">
                <mc:Choice xmlns:v="urn:schemas-microsoft-com:vml" Requires="v">
                  <p:oleObj spid="_x0000_s4453" name="Equation" r:id="rId6" imgW="190440" imgH="228600" progId="Equation.DSMT4">
                    <p:embed/>
                  </p:oleObj>
                </mc:Choice>
                <mc:Fallback>
                  <p:oleObj name="Equation" r:id="rId6" imgW="190440" imgH="228600" progId="Equation.DSMT4">
                    <p:embed/>
                    <p:pic>
                      <p:nvPicPr>
                        <p:cNvPr id="0" name=""/>
                        <p:cNvPicPr/>
                        <p:nvPr/>
                      </p:nvPicPr>
                      <p:blipFill>
                        <a:blip r:embed="rId7"/>
                        <a:stretch>
                          <a:fillRect/>
                        </a:stretch>
                      </p:blipFill>
                      <p:spPr>
                        <a:xfrm>
                          <a:off x="6681934" y="4319008"/>
                          <a:ext cx="190500" cy="228600"/>
                        </a:xfrm>
                        <a:prstGeom prst="rect">
                          <a:avLst/>
                        </a:prstGeom>
                      </p:spPr>
                    </p:pic>
                  </p:oleObj>
                </mc:Fallback>
              </mc:AlternateContent>
            </a:graphicData>
          </a:graphic>
        </p:graphicFrame>
        <p:cxnSp>
          <p:nvCxnSpPr>
            <p:cNvPr id="13" name="直接箭头连接符 12"/>
            <p:cNvCxnSpPr/>
            <p:nvPr/>
          </p:nvCxnSpPr>
          <p:spPr>
            <a:xfrm>
              <a:off x="5508104" y="3789040"/>
              <a:ext cx="1043131" cy="43204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a:off x="5508104" y="4437112"/>
              <a:ext cx="1008112"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flipV="1">
              <a:off x="5508104" y="4653136"/>
              <a:ext cx="1043131" cy="43204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21" name="对象 20"/>
            <p:cNvGraphicFramePr>
              <a:graphicFrameLocks noChangeAspect="1"/>
            </p:cNvGraphicFramePr>
            <p:nvPr>
              <p:extLst>
                <p:ext uri="{D42A27DB-BD31-4B8C-83A1-F6EECF244321}">
                  <p14:modId xmlns:p14="http://schemas.microsoft.com/office/powerpoint/2010/main" val="1341212323"/>
                </p:ext>
              </p:extLst>
            </p:nvPr>
          </p:nvGraphicFramePr>
          <p:xfrm>
            <a:off x="5198103" y="3592116"/>
            <a:ext cx="215900" cy="330200"/>
          </p:xfrm>
          <a:graphic>
            <a:graphicData uri="http://schemas.openxmlformats.org/presentationml/2006/ole">
              <mc:AlternateContent xmlns:mc="http://schemas.openxmlformats.org/markup-compatibility/2006">
                <mc:Choice xmlns:v="urn:schemas-microsoft-com:vml" Requires="v">
                  <p:oleObj spid="_x0000_s4454" name="Equation" r:id="rId8" imgW="215640" imgH="330120" progId="Equation.DSMT4">
                    <p:embed/>
                  </p:oleObj>
                </mc:Choice>
                <mc:Fallback>
                  <p:oleObj name="Equation" r:id="rId8" imgW="215640" imgH="330120" progId="Equation.DSMT4">
                    <p:embed/>
                    <p:pic>
                      <p:nvPicPr>
                        <p:cNvPr id="0" name=""/>
                        <p:cNvPicPr/>
                        <p:nvPr/>
                      </p:nvPicPr>
                      <p:blipFill>
                        <a:blip r:embed="rId9"/>
                        <a:stretch>
                          <a:fillRect/>
                        </a:stretch>
                      </p:blipFill>
                      <p:spPr>
                        <a:xfrm>
                          <a:off x="5198103" y="3592116"/>
                          <a:ext cx="215900" cy="330200"/>
                        </a:xfrm>
                        <a:prstGeom prst="rect">
                          <a:avLst/>
                        </a:prstGeom>
                      </p:spPr>
                    </p:pic>
                  </p:oleObj>
                </mc:Fallback>
              </mc:AlternateContent>
            </a:graphicData>
          </a:graphic>
        </p:graphicFrame>
        <p:graphicFrame>
          <p:nvGraphicFramePr>
            <p:cNvPr id="23" name="对象 22"/>
            <p:cNvGraphicFramePr>
              <a:graphicFrameLocks noChangeAspect="1"/>
            </p:cNvGraphicFramePr>
            <p:nvPr>
              <p:extLst>
                <p:ext uri="{D42A27DB-BD31-4B8C-83A1-F6EECF244321}">
                  <p14:modId xmlns:p14="http://schemas.microsoft.com/office/powerpoint/2010/main" val="22866139"/>
                </p:ext>
              </p:extLst>
            </p:nvPr>
          </p:nvGraphicFramePr>
          <p:xfrm>
            <a:off x="5205127" y="4227380"/>
            <a:ext cx="215900" cy="330200"/>
          </p:xfrm>
          <a:graphic>
            <a:graphicData uri="http://schemas.openxmlformats.org/presentationml/2006/ole">
              <mc:AlternateContent xmlns:mc="http://schemas.openxmlformats.org/markup-compatibility/2006">
                <mc:Choice xmlns:v="urn:schemas-microsoft-com:vml" Requires="v">
                  <p:oleObj spid="_x0000_s4455" name="Equation" r:id="rId10" imgW="215640" imgH="330120" progId="Equation.DSMT4">
                    <p:embed/>
                  </p:oleObj>
                </mc:Choice>
                <mc:Fallback>
                  <p:oleObj name="Equation" r:id="rId10" imgW="215640" imgH="330120" progId="Equation.DSMT4">
                    <p:embed/>
                    <p:pic>
                      <p:nvPicPr>
                        <p:cNvPr id="0" name=""/>
                        <p:cNvPicPr/>
                        <p:nvPr/>
                      </p:nvPicPr>
                      <p:blipFill>
                        <a:blip r:embed="rId11"/>
                        <a:stretch>
                          <a:fillRect/>
                        </a:stretch>
                      </p:blipFill>
                      <p:spPr>
                        <a:xfrm>
                          <a:off x="5205127" y="4227380"/>
                          <a:ext cx="215900" cy="330200"/>
                        </a:xfrm>
                        <a:prstGeom prst="rect">
                          <a:avLst/>
                        </a:prstGeom>
                      </p:spPr>
                    </p:pic>
                  </p:oleObj>
                </mc:Fallback>
              </mc:AlternateContent>
            </a:graphicData>
          </a:graphic>
        </p:graphicFrame>
        <p:graphicFrame>
          <p:nvGraphicFramePr>
            <p:cNvPr id="24" name="对象 23"/>
            <p:cNvGraphicFramePr>
              <a:graphicFrameLocks noChangeAspect="1"/>
            </p:cNvGraphicFramePr>
            <p:nvPr>
              <p:extLst>
                <p:ext uri="{D42A27DB-BD31-4B8C-83A1-F6EECF244321}">
                  <p14:modId xmlns:p14="http://schemas.microsoft.com/office/powerpoint/2010/main" val="2403329828"/>
                </p:ext>
              </p:extLst>
            </p:nvPr>
          </p:nvGraphicFramePr>
          <p:xfrm>
            <a:off x="5220072" y="4900619"/>
            <a:ext cx="241300" cy="330200"/>
          </p:xfrm>
          <a:graphic>
            <a:graphicData uri="http://schemas.openxmlformats.org/presentationml/2006/ole">
              <mc:AlternateContent xmlns:mc="http://schemas.openxmlformats.org/markup-compatibility/2006">
                <mc:Choice xmlns:v="urn:schemas-microsoft-com:vml" Requires="v">
                  <p:oleObj spid="_x0000_s4456" name="Equation" r:id="rId12" imgW="241200" imgH="330120" progId="Equation.DSMT4">
                    <p:embed/>
                  </p:oleObj>
                </mc:Choice>
                <mc:Fallback>
                  <p:oleObj name="Equation" r:id="rId12" imgW="241200" imgH="330120" progId="Equation.DSMT4">
                    <p:embed/>
                    <p:pic>
                      <p:nvPicPr>
                        <p:cNvPr id="0" name=""/>
                        <p:cNvPicPr/>
                        <p:nvPr/>
                      </p:nvPicPr>
                      <p:blipFill>
                        <a:blip r:embed="rId13"/>
                        <a:stretch>
                          <a:fillRect/>
                        </a:stretch>
                      </p:blipFill>
                      <p:spPr>
                        <a:xfrm>
                          <a:off x="5220072" y="4900619"/>
                          <a:ext cx="241300" cy="330200"/>
                        </a:xfrm>
                        <a:prstGeom prst="rect">
                          <a:avLst/>
                        </a:prstGeom>
                      </p:spPr>
                    </p:pic>
                  </p:oleObj>
                </mc:Fallback>
              </mc:AlternateContent>
            </a:graphicData>
          </a:graphic>
        </p:graphicFrame>
        <p:graphicFrame>
          <p:nvGraphicFramePr>
            <p:cNvPr id="26" name="对象 25"/>
            <p:cNvGraphicFramePr>
              <a:graphicFrameLocks noChangeAspect="1"/>
            </p:cNvGraphicFramePr>
            <p:nvPr>
              <p:extLst>
                <p:ext uri="{D42A27DB-BD31-4B8C-83A1-F6EECF244321}">
                  <p14:modId xmlns:p14="http://schemas.microsoft.com/office/powerpoint/2010/main" val="599252242"/>
                </p:ext>
              </p:extLst>
            </p:nvPr>
          </p:nvGraphicFramePr>
          <p:xfrm>
            <a:off x="5724128" y="3573016"/>
            <a:ext cx="342900" cy="355600"/>
          </p:xfrm>
          <a:graphic>
            <a:graphicData uri="http://schemas.openxmlformats.org/presentationml/2006/ole">
              <mc:AlternateContent xmlns:mc="http://schemas.openxmlformats.org/markup-compatibility/2006">
                <mc:Choice xmlns:v="urn:schemas-microsoft-com:vml" Requires="v">
                  <p:oleObj spid="_x0000_s4457" name="Equation" r:id="rId14" imgW="342720" imgH="355320" progId="Equation.DSMT4">
                    <p:embed/>
                  </p:oleObj>
                </mc:Choice>
                <mc:Fallback>
                  <p:oleObj name="Equation" r:id="rId14" imgW="342720" imgH="355320" progId="Equation.DSMT4">
                    <p:embed/>
                    <p:pic>
                      <p:nvPicPr>
                        <p:cNvPr id="0" name=""/>
                        <p:cNvPicPr/>
                        <p:nvPr/>
                      </p:nvPicPr>
                      <p:blipFill>
                        <a:blip r:embed="rId15"/>
                        <a:stretch>
                          <a:fillRect/>
                        </a:stretch>
                      </p:blipFill>
                      <p:spPr>
                        <a:xfrm>
                          <a:off x="5724128" y="3573016"/>
                          <a:ext cx="342900" cy="355600"/>
                        </a:xfrm>
                        <a:prstGeom prst="rect">
                          <a:avLst/>
                        </a:prstGeom>
                      </p:spPr>
                    </p:pic>
                  </p:oleObj>
                </mc:Fallback>
              </mc:AlternateContent>
            </a:graphicData>
          </a:graphic>
        </p:graphicFrame>
        <p:graphicFrame>
          <p:nvGraphicFramePr>
            <p:cNvPr id="27" name="对象 26"/>
            <p:cNvGraphicFramePr>
              <a:graphicFrameLocks noChangeAspect="1"/>
            </p:cNvGraphicFramePr>
            <p:nvPr>
              <p:extLst>
                <p:ext uri="{D42A27DB-BD31-4B8C-83A1-F6EECF244321}">
                  <p14:modId xmlns:p14="http://schemas.microsoft.com/office/powerpoint/2010/main" val="1652297680"/>
                </p:ext>
              </p:extLst>
            </p:nvPr>
          </p:nvGraphicFramePr>
          <p:xfrm>
            <a:off x="5737569" y="4077072"/>
            <a:ext cx="292100" cy="355600"/>
          </p:xfrm>
          <a:graphic>
            <a:graphicData uri="http://schemas.openxmlformats.org/presentationml/2006/ole">
              <mc:AlternateContent xmlns:mc="http://schemas.openxmlformats.org/markup-compatibility/2006">
                <mc:Choice xmlns:v="urn:schemas-microsoft-com:vml" Requires="v">
                  <p:oleObj spid="_x0000_s4458" name="Equation" r:id="rId16" imgW="291960" imgH="355320" progId="Equation.DSMT4">
                    <p:embed/>
                  </p:oleObj>
                </mc:Choice>
                <mc:Fallback>
                  <p:oleObj name="Equation" r:id="rId16" imgW="291960" imgH="355320" progId="Equation.DSMT4">
                    <p:embed/>
                    <p:pic>
                      <p:nvPicPr>
                        <p:cNvPr id="0" name=""/>
                        <p:cNvPicPr/>
                        <p:nvPr/>
                      </p:nvPicPr>
                      <p:blipFill>
                        <a:blip r:embed="rId17"/>
                        <a:stretch>
                          <a:fillRect/>
                        </a:stretch>
                      </p:blipFill>
                      <p:spPr>
                        <a:xfrm>
                          <a:off x="5737569" y="4077072"/>
                          <a:ext cx="292100" cy="355600"/>
                        </a:xfrm>
                        <a:prstGeom prst="rect">
                          <a:avLst/>
                        </a:prstGeom>
                      </p:spPr>
                    </p:pic>
                  </p:oleObj>
                </mc:Fallback>
              </mc:AlternateContent>
            </a:graphicData>
          </a:graphic>
        </p:graphicFrame>
        <p:graphicFrame>
          <p:nvGraphicFramePr>
            <p:cNvPr id="28" name="对象 27"/>
            <p:cNvGraphicFramePr>
              <a:graphicFrameLocks noChangeAspect="1"/>
            </p:cNvGraphicFramePr>
            <p:nvPr>
              <p:extLst>
                <p:ext uri="{D42A27DB-BD31-4B8C-83A1-F6EECF244321}">
                  <p14:modId xmlns:p14="http://schemas.microsoft.com/office/powerpoint/2010/main" val="2216435963"/>
                </p:ext>
              </p:extLst>
            </p:nvPr>
          </p:nvGraphicFramePr>
          <p:xfrm>
            <a:off x="5724128" y="4546225"/>
            <a:ext cx="330200" cy="355600"/>
          </p:xfrm>
          <a:graphic>
            <a:graphicData uri="http://schemas.openxmlformats.org/presentationml/2006/ole">
              <mc:AlternateContent xmlns:mc="http://schemas.openxmlformats.org/markup-compatibility/2006">
                <mc:Choice xmlns:v="urn:schemas-microsoft-com:vml" Requires="v">
                  <p:oleObj spid="_x0000_s4459" name="Equation" r:id="rId18" imgW="330120" imgH="355320" progId="Equation.DSMT4">
                    <p:embed/>
                  </p:oleObj>
                </mc:Choice>
                <mc:Fallback>
                  <p:oleObj name="Equation" r:id="rId18" imgW="330120" imgH="355320" progId="Equation.DSMT4">
                    <p:embed/>
                    <p:pic>
                      <p:nvPicPr>
                        <p:cNvPr id="0" name=""/>
                        <p:cNvPicPr/>
                        <p:nvPr/>
                      </p:nvPicPr>
                      <p:blipFill>
                        <a:blip r:embed="rId19"/>
                        <a:stretch>
                          <a:fillRect/>
                        </a:stretch>
                      </p:blipFill>
                      <p:spPr>
                        <a:xfrm>
                          <a:off x="5724128" y="4546225"/>
                          <a:ext cx="330200" cy="355600"/>
                        </a:xfrm>
                        <a:prstGeom prst="rect">
                          <a:avLst/>
                        </a:prstGeom>
                      </p:spPr>
                    </p:pic>
                  </p:oleObj>
                </mc:Fallback>
              </mc:AlternateContent>
            </a:graphicData>
          </a:graphic>
        </p:graphicFrame>
        <p:cxnSp>
          <p:nvCxnSpPr>
            <p:cNvPr id="30" name="直接箭头连接符 29"/>
            <p:cNvCxnSpPr/>
            <p:nvPr/>
          </p:nvCxnSpPr>
          <p:spPr>
            <a:xfrm>
              <a:off x="7308304" y="4433308"/>
              <a:ext cx="504056" cy="3804"/>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31" name="对象 30"/>
            <p:cNvGraphicFramePr>
              <a:graphicFrameLocks noChangeAspect="1"/>
            </p:cNvGraphicFramePr>
            <p:nvPr>
              <p:extLst>
                <p:ext uri="{D42A27DB-BD31-4B8C-83A1-F6EECF244321}">
                  <p14:modId xmlns:p14="http://schemas.microsoft.com/office/powerpoint/2010/main" val="1738842032"/>
                </p:ext>
              </p:extLst>
            </p:nvPr>
          </p:nvGraphicFramePr>
          <p:xfrm>
            <a:off x="7884368" y="4255508"/>
            <a:ext cx="292100" cy="355600"/>
          </p:xfrm>
          <a:graphic>
            <a:graphicData uri="http://schemas.openxmlformats.org/presentationml/2006/ole">
              <mc:AlternateContent xmlns:mc="http://schemas.openxmlformats.org/markup-compatibility/2006">
                <mc:Choice xmlns:v="urn:schemas-microsoft-com:vml" Requires="v">
                  <p:oleObj spid="_x0000_s4460" name="Equation" r:id="rId20" imgW="291960" imgH="355320" progId="Equation.DSMT4">
                    <p:embed/>
                  </p:oleObj>
                </mc:Choice>
                <mc:Fallback>
                  <p:oleObj name="Equation" r:id="rId20" imgW="291960" imgH="355320" progId="Equation.DSMT4">
                    <p:embed/>
                    <p:pic>
                      <p:nvPicPr>
                        <p:cNvPr id="0" name=""/>
                        <p:cNvPicPr/>
                        <p:nvPr/>
                      </p:nvPicPr>
                      <p:blipFill>
                        <a:blip r:embed="rId21"/>
                        <a:stretch>
                          <a:fillRect/>
                        </a:stretch>
                      </p:blipFill>
                      <p:spPr>
                        <a:xfrm>
                          <a:off x="7884368" y="4255508"/>
                          <a:ext cx="292100" cy="355600"/>
                        </a:xfrm>
                        <a:prstGeom prst="rect">
                          <a:avLst/>
                        </a:prstGeom>
                      </p:spPr>
                    </p:pic>
                  </p:oleObj>
                </mc:Fallback>
              </mc:AlternateContent>
            </a:graphicData>
          </a:graphic>
        </p:graphicFrame>
        <p:sp>
          <p:nvSpPr>
            <p:cNvPr id="4097" name="TextBox 4096"/>
            <p:cNvSpPr txBox="1"/>
            <p:nvPr/>
          </p:nvSpPr>
          <p:spPr>
            <a:xfrm>
              <a:off x="5148064" y="3992548"/>
              <a:ext cx="461665" cy="288032"/>
            </a:xfrm>
            <a:prstGeom prst="rect">
              <a:avLst/>
            </a:prstGeom>
            <a:noFill/>
          </p:spPr>
          <p:txBody>
            <a:bodyPr vert="eaVert" wrap="square" rtlCol="0">
              <a:spAutoFit/>
            </a:bodyPr>
            <a:lstStyle/>
            <a:p>
              <a:r>
                <a:rPr lang="en-US" altLang="zh-CN" dirty="0" smtClean="0"/>
                <a:t>…</a:t>
              </a:r>
              <a:endParaRPr lang="zh-CN" altLang="en-US" dirty="0"/>
            </a:p>
          </p:txBody>
        </p:sp>
        <p:sp>
          <p:nvSpPr>
            <p:cNvPr id="35" name="TextBox 34"/>
            <p:cNvSpPr txBox="1"/>
            <p:nvPr/>
          </p:nvSpPr>
          <p:spPr>
            <a:xfrm>
              <a:off x="5148064" y="4653136"/>
              <a:ext cx="461665" cy="288032"/>
            </a:xfrm>
            <a:prstGeom prst="rect">
              <a:avLst/>
            </a:prstGeom>
            <a:noFill/>
          </p:spPr>
          <p:txBody>
            <a:bodyPr vert="eaVert" wrap="square" rtlCol="0">
              <a:spAutoFit/>
            </a:bodyPr>
            <a:lstStyle/>
            <a:p>
              <a:r>
                <a:rPr lang="en-US" altLang="zh-CN" dirty="0" smtClean="0"/>
                <a:t>…</a:t>
              </a:r>
              <a:endParaRPr lang="zh-CN" altLang="en-US" dirty="0"/>
            </a:p>
          </p:txBody>
        </p:sp>
      </p:grpSp>
      <p:grpSp>
        <p:nvGrpSpPr>
          <p:cNvPr id="38" name="组合 37"/>
          <p:cNvGrpSpPr/>
          <p:nvPr/>
        </p:nvGrpSpPr>
        <p:grpSpPr>
          <a:xfrm>
            <a:off x="666347" y="404664"/>
            <a:ext cx="5410199" cy="665163"/>
            <a:chOff x="666347" y="404664"/>
            <a:chExt cx="5410199" cy="665163"/>
          </a:xfrm>
        </p:grpSpPr>
        <p:grpSp>
          <p:nvGrpSpPr>
            <p:cNvPr id="39" name="Group 8"/>
            <p:cNvGrpSpPr>
              <a:grpSpLocks/>
            </p:cNvGrpSpPr>
            <p:nvPr/>
          </p:nvGrpSpPr>
          <p:grpSpPr bwMode="auto">
            <a:xfrm>
              <a:off x="666347" y="404664"/>
              <a:ext cx="762000" cy="665163"/>
              <a:chOff x="1110" y="2656"/>
              <a:chExt cx="1549" cy="1351"/>
            </a:xfrm>
          </p:grpSpPr>
          <p:sp>
            <p:nvSpPr>
              <p:cNvPr id="42" name="AutoShape 9"/>
              <p:cNvSpPr>
                <a:spLocks noChangeArrowheads="1"/>
              </p:cNvSpPr>
              <p:nvPr/>
            </p:nvSpPr>
            <p:spPr bwMode="auto">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宋体" pitchFamily="2" charset="-122"/>
                  <a:cs typeface="Arial" pitchFamily="34" charset="0"/>
                </a:endParaRPr>
              </a:p>
            </p:txBody>
          </p:sp>
          <p:sp>
            <p:nvSpPr>
              <p:cNvPr id="43" name="AutoShape 10"/>
              <p:cNvSpPr>
                <a:spLocks noChangeArrowheads="1"/>
              </p:cNvSpPr>
              <p:nvPr/>
            </p:nvSpPr>
            <p:spPr bwMode="auto">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p:spPr>
            <p:txBody>
              <a:bodyPr wrap="none" anchor="ctr"/>
              <a:lstStyle/>
              <a:p>
                <a:endParaRPr lang="zh-CN" altLang="en-US">
                  <a:ea typeface="宋体" pitchFamily="2" charset="-122"/>
                  <a:cs typeface="Arial" pitchFamily="34" charset="0"/>
                </a:endParaRPr>
              </a:p>
            </p:txBody>
          </p:sp>
        </p:grpSp>
        <p:sp>
          <p:nvSpPr>
            <p:cNvPr id="40" name="Line 16"/>
            <p:cNvSpPr>
              <a:spLocks noChangeShapeType="1"/>
            </p:cNvSpPr>
            <p:nvPr/>
          </p:nvSpPr>
          <p:spPr bwMode="auto">
            <a:xfrm>
              <a:off x="1275946" y="1014264"/>
              <a:ext cx="4800600" cy="0"/>
            </a:xfrm>
            <a:prstGeom prst="line">
              <a:avLst/>
            </a:prstGeom>
            <a:noFill/>
            <a:ln w="25400">
              <a:solidFill>
                <a:schemeClr val="folHlink"/>
              </a:solidFill>
              <a:prstDash val="sysDot"/>
              <a:round/>
              <a:headEn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41" name="Text Box 17"/>
            <p:cNvSpPr txBox="1">
              <a:spLocks noChangeArrowheads="1"/>
            </p:cNvSpPr>
            <p:nvPr/>
          </p:nvSpPr>
          <p:spPr bwMode="auto">
            <a:xfrm>
              <a:off x="1558994" y="428477"/>
              <a:ext cx="434766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a:defRPr>
                  <a:solidFill>
                    <a:schemeClr val="tx1"/>
                  </a:solidFill>
                  <a:latin typeface="Arial" pitchFamily="34" charset="0"/>
                </a:defRPr>
              </a:lvl2pPr>
              <a:lvl3pPr>
                <a:defRPr>
                  <a:solidFill>
                    <a:schemeClr val="tx1"/>
                  </a:solidFill>
                  <a:latin typeface="Arial" pitchFamily="34" charset="0"/>
                </a:defRPr>
              </a:lvl3pPr>
              <a:lvl4pPr>
                <a:defRPr>
                  <a:solidFill>
                    <a:schemeClr val="tx1"/>
                  </a:solidFill>
                  <a:latin typeface="Arial" pitchFamily="34" charset="0"/>
                </a:defRPr>
              </a:lvl4pPr>
              <a:lvl5pPr>
                <a:defRPr>
                  <a:solidFill>
                    <a:schemeClr val="tx1"/>
                  </a:solidFill>
                  <a:latin typeface="Arial" pitchFamily="34" charset="0"/>
                </a:defRPr>
              </a:lvl5pPr>
              <a:lvl6pPr fontAlgn="base">
                <a:spcBef>
                  <a:spcPct val="0"/>
                </a:spcBef>
                <a:spcAft>
                  <a:spcPct val="0"/>
                </a:spcAft>
                <a:buFont typeface="Arial" pitchFamily="34" charset="0"/>
                <a:defRPr>
                  <a:solidFill>
                    <a:schemeClr val="tx1"/>
                  </a:solidFill>
                  <a:latin typeface="Arial" pitchFamily="34" charset="0"/>
                </a:defRPr>
              </a:lvl6pPr>
              <a:lvl7pPr fontAlgn="base">
                <a:spcBef>
                  <a:spcPct val="0"/>
                </a:spcBef>
                <a:spcAft>
                  <a:spcPct val="0"/>
                </a:spcAft>
                <a:buFont typeface="Arial" pitchFamily="34" charset="0"/>
                <a:defRPr>
                  <a:solidFill>
                    <a:schemeClr val="tx1"/>
                  </a:solidFill>
                  <a:latin typeface="Arial" pitchFamily="34" charset="0"/>
                </a:defRPr>
              </a:lvl7pPr>
              <a:lvl8pPr fontAlgn="base">
                <a:spcBef>
                  <a:spcPct val="0"/>
                </a:spcBef>
                <a:spcAft>
                  <a:spcPct val="0"/>
                </a:spcAft>
                <a:buFont typeface="Arial" pitchFamily="34" charset="0"/>
                <a:defRPr>
                  <a:solidFill>
                    <a:schemeClr val="tx1"/>
                  </a:solidFill>
                  <a:latin typeface="Arial" pitchFamily="34" charset="0"/>
                </a:defRPr>
              </a:lvl8pPr>
              <a:lvl9pPr fontAlgn="base">
                <a:spcBef>
                  <a:spcPct val="0"/>
                </a:spcBef>
                <a:spcAft>
                  <a:spcPct val="0"/>
                </a:spcAft>
                <a:buFont typeface="Arial" pitchFamily="34" charset="0"/>
                <a:defRPr>
                  <a:solidFill>
                    <a:schemeClr val="tx1"/>
                  </a:solidFill>
                  <a:latin typeface="Arial" pitchFamily="34" charset="0"/>
                </a:defRPr>
              </a:lvl9pPr>
            </a:lstStyle>
            <a:p>
              <a:pPr eaLnBrk="0" hangingPunct="0"/>
              <a:r>
                <a:rPr lang="en-US" altLang="zh-CN" sz="3200" b="1" dirty="0">
                  <a:latin typeface="微软雅黑" panose="020B0503020204020204" pitchFamily="34" charset="-122"/>
                  <a:ea typeface="微软雅黑" panose="020B0503020204020204" pitchFamily="34" charset="-122"/>
                </a:rPr>
                <a:t>2</a:t>
              </a:r>
              <a:r>
                <a:rPr lang="en-US" altLang="zh-CN" sz="3200" b="1" dirty="0" smtClean="0">
                  <a:latin typeface="微软雅黑" panose="020B0503020204020204" pitchFamily="34" charset="-122"/>
                  <a:ea typeface="微软雅黑" panose="020B0503020204020204" pitchFamily="34" charset="-122"/>
                </a:rPr>
                <a:t>. </a:t>
              </a:r>
              <a:r>
                <a:rPr lang="zh-CN" altLang="en-US" sz="3200" b="1" dirty="0" smtClean="0">
                  <a:latin typeface="微软雅黑" panose="020B0503020204020204" pitchFamily="34" charset="-122"/>
                  <a:ea typeface="微软雅黑" panose="020B0503020204020204" pitchFamily="34" charset="-122"/>
                </a:rPr>
                <a:t>人工神经网络的历史</a:t>
              </a:r>
              <a:endParaRPr lang="zh-CN" altLang="en-US" sz="3200" b="1"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4589591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27584" y="1124744"/>
            <a:ext cx="4032448" cy="954107"/>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800" dirty="0" smtClean="0">
                <a:latin typeface="微软雅黑" panose="020B0503020204020204" pitchFamily="34" charset="-122"/>
                <a:ea typeface="微软雅黑" panose="020B0503020204020204" pitchFamily="34" charset="-122"/>
              </a:rPr>
              <a:t>反思期（</a:t>
            </a:r>
            <a:r>
              <a:rPr lang="en-US" altLang="zh-CN" sz="2800" dirty="0" smtClean="0">
                <a:latin typeface="微软雅黑" panose="020B0503020204020204" pitchFamily="34" charset="-122"/>
                <a:ea typeface="微软雅黑" panose="020B0503020204020204" pitchFamily="34" charset="-122"/>
              </a:rPr>
              <a:t>1969~1982</a:t>
            </a:r>
            <a:r>
              <a:rPr lang="zh-CN" altLang="en-US" sz="2800" dirty="0" smtClean="0">
                <a:latin typeface="微软雅黑" panose="020B0503020204020204" pitchFamily="34" charset="-122"/>
                <a:ea typeface="微软雅黑" panose="020B0503020204020204" pitchFamily="34" charset="-122"/>
              </a:rPr>
              <a:t>）</a:t>
            </a:r>
            <a:endParaRPr lang="en-US" altLang="zh-CN" sz="2800" dirty="0" smtClean="0">
              <a:latin typeface="微软雅黑" panose="020B0503020204020204" pitchFamily="34" charset="-122"/>
              <a:ea typeface="微软雅黑" panose="020B0503020204020204" pitchFamily="34" charset="-122"/>
            </a:endParaRPr>
          </a:p>
          <a:p>
            <a:r>
              <a:rPr lang="en-US" altLang="zh-CN" sz="2800" dirty="0">
                <a:latin typeface="微软雅黑" panose="020B0503020204020204" pitchFamily="34" charset="-122"/>
                <a:ea typeface="微软雅黑" panose="020B0503020204020204" pitchFamily="34" charset="-122"/>
              </a:rPr>
              <a:t> </a:t>
            </a:r>
            <a:r>
              <a:rPr lang="en-US" altLang="zh-CN" sz="2800" dirty="0" smtClean="0">
                <a:latin typeface="微软雅黑" panose="020B0503020204020204" pitchFamily="34" charset="-122"/>
                <a:ea typeface="微软雅黑" panose="020B0503020204020204" pitchFamily="34" charset="-122"/>
              </a:rPr>
              <a:t>   </a:t>
            </a:r>
            <a:endParaRPr lang="en-US" altLang="zh-CN" sz="2800" dirty="0">
              <a:latin typeface="微软雅黑" panose="020B0503020204020204" pitchFamily="34" charset="-122"/>
              <a:ea typeface="微软雅黑" panose="020B0503020204020204" pitchFamily="34" charset="-122"/>
            </a:endParaRPr>
          </a:p>
        </p:txBody>
      </p:sp>
      <p:grpSp>
        <p:nvGrpSpPr>
          <p:cNvPr id="5" name="组合 4"/>
          <p:cNvGrpSpPr/>
          <p:nvPr/>
        </p:nvGrpSpPr>
        <p:grpSpPr>
          <a:xfrm>
            <a:off x="666347" y="404664"/>
            <a:ext cx="5410199" cy="665163"/>
            <a:chOff x="666347" y="404664"/>
            <a:chExt cx="5410199" cy="665163"/>
          </a:xfrm>
        </p:grpSpPr>
        <p:grpSp>
          <p:nvGrpSpPr>
            <p:cNvPr id="6" name="Group 8"/>
            <p:cNvGrpSpPr>
              <a:grpSpLocks/>
            </p:cNvGrpSpPr>
            <p:nvPr/>
          </p:nvGrpSpPr>
          <p:grpSpPr bwMode="auto">
            <a:xfrm>
              <a:off x="666347" y="404664"/>
              <a:ext cx="762000" cy="665163"/>
              <a:chOff x="1110" y="2656"/>
              <a:chExt cx="1549" cy="1351"/>
            </a:xfrm>
          </p:grpSpPr>
          <p:sp>
            <p:nvSpPr>
              <p:cNvPr id="9" name="AutoShape 9"/>
              <p:cNvSpPr>
                <a:spLocks noChangeArrowheads="1"/>
              </p:cNvSpPr>
              <p:nvPr/>
            </p:nvSpPr>
            <p:spPr bwMode="auto">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宋体" pitchFamily="2" charset="-122"/>
                  <a:cs typeface="Arial" pitchFamily="34" charset="0"/>
                </a:endParaRPr>
              </a:p>
            </p:txBody>
          </p:sp>
          <p:sp>
            <p:nvSpPr>
              <p:cNvPr id="10" name="AutoShape 10"/>
              <p:cNvSpPr>
                <a:spLocks noChangeArrowheads="1"/>
              </p:cNvSpPr>
              <p:nvPr/>
            </p:nvSpPr>
            <p:spPr bwMode="auto">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p:spPr>
            <p:txBody>
              <a:bodyPr wrap="none" anchor="ctr"/>
              <a:lstStyle/>
              <a:p>
                <a:endParaRPr lang="zh-CN" altLang="en-US">
                  <a:ea typeface="宋体" pitchFamily="2" charset="-122"/>
                  <a:cs typeface="Arial" pitchFamily="34" charset="0"/>
                </a:endParaRPr>
              </a:p>
            </p:txBody>
          </p:sp>
        </p:grpSp>
        <p:sp>
          <p:nvSpPr>
            <p:cNvPr id="7" name="Line 16"/>
            <p:cNvSpPr>
              <a:spLocks noChangeShapeType="1"/>
            </p:cNvSpPr>
            <p:nvPr/>
          </p:nvSpPr>
          <p:spPr bwMode="auto">
            <a:xfrm>
              <a:off x="1275946" y="1014264"/>
              <a:ext cx="4800600" cy="0"/>
            </a:xfrm>
            <a:prstGeom prst="line">
              <a:avLst/>
            </a:prstGeom>
            <a:noFill/>
            <a:ln w="25400">
              <a:solidFill>
                <a:schemeClr val="folHlink"/>
              </a:solidFill>
              <a:prstDash val="sysDot"/>
              <a:round/>
              <a:headEn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8" name="Text Box 17"/>
            <p:cNvSpPr txBox="1">
              <a:spLocks noChangeArrowheads="1"/>
            </p:cNvSpPr>
            <p:nvPr/>
          </p:nvSpPr>
          <p:spPr bwMode="auto">
            <a:xfrm>
              <a:off x="1558994" y="428477"/>
              <a:ext cx="434766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a:defRPr>
                  <a:solidFill>
                    <a:schemeClr val="tx1"/>
                  </a:solidFill>
                  <a:latin typeface="Arial" pitchFamily="34" charset="0"/>
                </a:defRPr>
              </a:lvl2pPr>
              <a:lvl3pPr>
                <a:defRPr>
                  <a:solidFill>
                    <a:schemeClr val="tx1"/>
                  </a:solidFill>
                  <a:latin typeface="Arial" pitchFamily="34" charset="0"/>
                </a:defRPr>
              </a:lvl3pPr>
              <a:lvl4pPr>
                <a:defRPr>
                  <a:solidFill>
                    <a:schemeClr val="tx1"/>
                  </a:solidFill>
                  <a:latin typeface="Arial" pitchFamily="34" charset="0"/>
                </a:defRPr>
              </a:lvl4pPr>
              <a:lvl5pPr>
                <a:defRPr>
                  <a:solidFill>
                    <a:schemeClr val="tx1"/>
                  </a:solidFill>
                  <a:latin typeface="Arial" pitchFamily="34" charset="0"/>
                </a:defRPr>
              </a:lvl5pPr>
              <a:lvl6pPr fontAlgn="base">
                <a:spcBef>
                  <a:spcPct val="0"/>
                </a:spcBef>
                <a:spcAft>
                  <a:spcPct val="0"/>
                </a:spcAft>
                <a:buFont typeface="Arial" pitchFamily="34" charset="0"/>
                <a:defRPr>
                  <a:solidFill>
                    <a:schemeClr val="tx1"/>
                  </a:solidFill>
                  <a:latin typeface="Arial" pitchFamily="34" charset="0"/>
                </a:defRPr>
              </a:lvl6pPr>
              <a:lvl7pPr fontAlgn="base">
                <a:spcBef>
                  <a:spcPct val="0"/>
                </a:spcBef>
                <a:spcAft>
                  <a:spcPct val="0"/>
                </a:spcAft>
                <a:buFont typeface="Arial" pitchFamily="34" charset="0"/>
                <a:defRPr>
                  <a:solidFill>
                    <a:schemeClr val="tx1"/>
                  </a:solidFill>
                  <a:latin typeface="Arial" pitchFamily="34" charset="0"/>
                </a:defRPr>
              </a:lvl7pPr>
              <a:lvl8pPr fontAlgn="base">
                <a:spcBef>
                  <a:spcPct val="0"/>
                </a:spcBef>
                <a:spcAft>
                  <a:spcPct val="0"/>
                </a:spcAft>
                <a:buFont typeface="Arial" pitchFamily="34" charset="0"/>
                <a:defRPr>
                  <a:solidFill>
                    <a:schemeClr val="tx1"/>
                  </a:solidFill>
                  <a:latin typeface="Arial" pitchFamily="34" charset="0"/>
                </a:defRPr>
              </a:lvl8pPr>
              <a:lvl9pPr fontAlgn="base">
                <a:spcBef>
                  <a:spcPct val="0"/>
                </a:spcBef>
                <a:spcAft>
                  <a:spcPct val="0"/>
                </a:spcAft>
                <a:buFont typeface="Arial" pitchFamily="34" charset="0"/>
                <a:defRPr>
                  <a:solidFill>
                    <a:schemeClr val="tx1"/>
                  </a:solidFill>
                  <a:latin typeface="Arial" pitchFamily="34" charset="0"/>
                </a:defRPr>
              </a:lvl9pPr>
            </a:lstStyle>
            <a:p>
              <a:pPr eaLnBrk="0" hangingPunct="0"/>
              <a:r>
                <a:rPr lang="en-US" altLang="zh-CN" sz="3200" b="1" dirty="0">
                  <a:latin typeface="微软雅黑" panose="020B0503020204020204" pitchFamily="34" charset="-122"/>
                  <a:ea typeface="微软雅黑" panose="020B0503020204020204" pitchFamily="34" charset="-122"/>
                </a:rPr>
                <a:t>2</a:t>
              </a:r>
              <a:r>
                <a:rPr lang="en-US" altLang="zh-CN" sz="3200" b="1" dirty="0" smtClean="0">
                  <a:latin typeface="微软雅黑" panose="020B0503020204020204" pitchFamily="34" charset="-122"/>
                  <a:ea typeface="微软雅黑" panose="020B0503020204020204" pitchFamily="34" charset="-122"/>
                </a:rPr>
                <a:t>. </a:t>
              </a:r>
              <a:r>
                <a:rPr lang="zh-CN" altLang="en-US" sz="3200" b="1" dirty="0" smtClean="0">
                  <a:latin typeface="微软雅黑" panose="020B0503020204020204" pitchFamily="34" charset="-122"/>
                  <a:ea typeface="微软雅黑" panose="020B0503020204020204" pitchFamily="34" charset="-122"/>
                </a:rPr>
                <a:t>人工神经网络的历史</a:t>
              </a:r>
              <a:endParaRPr lang="zh-CN" altLang="en-US" sz="3200" b="1" dirty="0">
                <a:latin typeface="微软雅黑" panose="020B0503020204020204" pitchFamily="34" charset="-122"/>
                <a:ea typeface="微软雅黑" panose="020B0503020204020204" pitchFamily="34" charset="-122"/>
              </a:endParaRPr>
            </a:p>
          </p:txBody>
        </p:sp>
      </p:grpSp>
      <p:sp>
        <p:nvSpPr>
          <p:cNvPr id="11" name="TextBox 10"/>
          <p:cNvSpPr txBox="1"/>
          <p:nvPr/>
        </p:nvSpPr>
        <p:spPr>
          <a:xfrm>
            <a:off x="1116157" y="1955741"/>
            <a:ext cx="7200259" cy="4154984"/>
          </a:xfrm>
          <a:prstGeom prst="rect">
            <a:avLst/>
          </a:prstGeom>
          <a:noFill/>
        </p:spPr>
        <p:txBody>
          <a:bodyPr wrap="square" rtlCol="0">
            <a:spAutoFit/>
          </a:bodyPr>
          <a:lstStyle/>
          <a:p>
            <a:pPr marL="342900" indent="-342900">
              <a:buFont typeface="Wingdings" panose="05000000000000000000" pitchFamily="2" charset="2"/>
              <a:buChar char="p"/>
            </a:pPr>
            <a:r>
              <a:rPr lang="en-US" altLang="zh-CN" sz="2400" dirty="0" smtClean="0">
                <a:latin typeface="微软雅黑" panose="020B0503020204020204" pitchFamily="34" charset="-122"/>
                <a:ea typeface="微软雅黑" panose="020B0503020204020204" pitchFamily="34" charset="-122"/>
              </a:rPr>
              <a:t>1969</a:t>
            </a:r>
            <a:r>
              <a:rPr lang="zh-CN" altLang="en-US" sz="2400" dirty="0" smtClean="0">
                <a:latin typeface="微软雅黑" panose="020B0503020204020204" pitchFamily="34" charset="-122"/>
                <a:ea typeface="微软雅黑" panose="020B0503020204020204" pitchFamily="34" charset="-122"/>
              </a:rPr>
              <a:t>年，</a:t>
            </a:r>
            <a:r>
              <a:rPr lang="en-US" altLang="zh-CN" sz="2400" dirty="0" smtClean="0">
                <a:latin typeface="微软雅黑" panose="020B0503020204020204" pitchFamily="34" charset="-122"/>
                <a:ea typeface="微软雅黑" panose="020B0503020204020204" pitchFamily="34" charset="-122"/>
              </a:rPr>
              <a:t>Marvin </a:t>
            </a:r>
            <a:r>
              <a:rPr lang="en-US" altLang="zh-CN" sz="2400" dirty="0" err="1" smtClean="0">
                <a:latin typeface="微软雅黑" panose="020B0503020204020204" pitchFamily="34" charset="-122"/>
                <a:ea typeface="微软雅黑" panose="020B0503020204020204" pitchFamily="34" charset="-122"/>
              </a:rPr>
              <a:t>Minsky</a:t>
            </a:r>
            <a:r>
              <a:rPr lang="zh-CN" altLang="en-US" sz="2400" dirty="0" smtClean="0">
                <a:latin typeface="微软雅黑" panose="020B0503020204020204" pitchFamily="34" charset="-122"/>
                <a:ea typeface="微软雅黑" panose="020B0503020204020204" pitchFamily="34" charset="-122"/>
              </a:rPr>
              <a:t>和</a:t>
            </a:r>
            <a:r>
              <a:rPr lang="en-US" altLang="zh-CN" sz="2400" dirty="0" smtClean="0">
                <a:latin typeface="微软雅黑" panose="020B0503020204020204" pitchFamily="34" charset="-122"/>
                <a:ea typeface="微软雅黑" panose="020B0503020204020204" pitchFamily="34" charset="-122"/>
              </a:rPr>
              <a:t>Seymour </a:t>
            </a:r>
            <a:r>
              <a:rPr lang="en-US" altLang="zh-CN" sz="2400" dirty="0" err="1" smtClean="0">
                <a:latin typeface="微软雅黑" panose="020B0503020204020204" pitchFamily="34" charset="-122"/>
                <a:ea typeface="微软雅黑" panose="020B0503020204020204" pitchFamily="34" charset="-122"/>
              </a:rPr>
              <a:t>Parpert</a:t>
            </a:r>
            <a:r>
              <a:rPr lang="en-US" altLang="zh-CN" sz="2400" dirty="0" smtClean="0">
                <a:latin typeface="微软雅黑" panose="020B0503020204020204" pitchFamily="34" charset="-122"/>
                <a:ea typeface="微软雅黑" panose="020B0503020204020204" pitchFamily="34" charset="-122"/>
              </a:rPr>
              <a:t> </a:t>
            </a:r>
            <a:r>
              <a:rPr lang="zh-CN" altLang="en-US" sz="2400" dirty="0" smtClean="0">
                <a:latin typeface="微软雅黑" panose="020B0503020204020204" pitchFamily="34" charset="-122"/>
                <a:ea typeface="微软雅黑" panose="020B0503020204020204" pitchFamily="34" charset="-122"/>
              </a:rPr>
              <a:t>在</a:t>
            </a:r>
            <a:r>
              <a:rPr lang="en-US" altLang="zh-CN" sz="2400" dirty="0" smtClean="0">
                <a:latin typeface="微软雅黑" panose="020B0503020204020204" pitchFamily="34" charset="-122"/>
                <a:ea typeface="微软雅黑" panose="020B0503020204020204" pitchFamily="34" charset="-122"/>
              </a:rPr>
              <a:t>MIT  Press</a:t>
            </a:r>
            <a:r>
              <a:rPr lang="zh-CN" altLang="en-US" sz="2400" dirty="0" smtClean="0">
                <a:latin typeface="微软雅黑" panose="020B0503020204020204" pitchFamily="34" charset="-122"/>
                <a:ea typeface="微软雅黑" panose="020B0503020204020204" pitchFamily="34" charset="-122"/>
              </a:rPr>
              <a:t>上发表了一篇关于感知器数据分析的文章</a:t>
            </a:r>
            <a:r>
              <a:rPr lang="en-US" altLang="zh-CN" sz="2400" dirty="0" smtClean="0">
                <a:latin typeface="微软雅黑" panose="020B0503020204020204" pitchFamily="34" charset="-122"/>
                <a:ea typeface="微软雅黑" panose="020B0503020204020204" pitchFamily="34" charset="-122"/>
              </a:rPr>
              <a:t>《Perceptron》</a:t>
            </a:r>
            <a:r>
              <a:rPr lang="zh-CN" altLang="en-US" sz="2400" dirty="0" smtClean="0">
                <a:latin typeface="微软雅黑" panose="020B0503020204020204" pitchFamily="34" charset="-122"/>
                <a:ea typeface="微软雅黑" panose="020B0503020204020204" pitchFamily="34" charset="-122"/>
              </a:rPr>
              <a:t>。异或函数（</a:t>
            </a:r>
            <a:r>
              <a:rPr lang="en-US" altLang="zh-CN" sz="2400" dirty="0" smtClean="0">
                <a:latin typeface="微软雅黑" panose="020B0503020204020204" pitchFamily="34" charset="-122"/>
                <a:ea typeface="微软雅黑" panose="020B0503020204020204" pitchFamily="34" charset="-122"/>
              </a:rPr>
              <a:t>XOR</a:t>
            </a:r>
            <a:r>
              <a:rPr lang="zh-CN" altLang="en-US" sz="2400" dirty="0" smtClean="0">
                <a:latin typeface="微软雅黑" panose="020B0503020204020204" pitchFamily="34" charset="-122"/>
                <a:ea typeface="微软雅黑" panose="020B0503020204020204" pitchFamily="34" charset="-122"/>
              </a:rPr>
              <a:t>）的不可表示。</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p"/>
            </a:pPr>
            <a:r>
              <a:rPr lang="en-US" altLang="zh-CN" sz="2400" dirty="0" smtClean="0">
                <a:latin typeface="微软雅黑" panose="020B0503020204020204" pitchFamily="34" charset="-122"/>
                <a:ea typeface="微软雅黑" panose="020B0503020204020204" pitchFamily="34" charset="-122"/>
              </a:rPr>
              <a:t>1972</a:t>
            </a:r>
            <a:r>
              <a:rPr lang="zh-CN" altLang="en-US" sz="2400" dirty="0" smtClean="0">
                <a:latin typeface="微软雅黑" panose="020B0503020204020204" pitchFamily="34" charset="-122"/>
                <a:ea typeface="微软雅黑" panose="020B0503020204020204" pitchFamily="34" charset="-122"/>
              </a:rPr>
              <a:t>年，芬兰的</a:t>
            </a:r>
            <a:r>
              <a:rPr lang="en-US" altLang="zh-CN" sz="2400" dirty="0" err="1" smtClean="0">
                <a:latin typeface="微软雅黑" panose="020B0503020204020204" pitchFamily="34" charset="-122"/>
                <a:ea typeface="微软雅黑" panose="020B0503020204020204" pitchFamily="34" charset="-122"/>
              </a:rPr>
              <a:t>Kohonen</a:t>
            </a:r>
            <a:r>
              <a:rPr lang="en-US" altLang="zh-CN" sz="2400" dirty="0" smtClean="0">
                <a:latin typeface="微软雅黑" panose="020B0503020204020204" pitchFamily="34" charset="-122"/>
                <a:ea typeface="微软雅黑" panose="020B0503020204020204" pitchFamily="34" charset="-122"/>
              </a:rPr>
              <a:t> T.</a:t>
            </a:r>
            <a:r>
              <a:rPr lang="zh-CN" altLang="en-US" sz="2400" dirty="0" smtClean="0">
                <a:latin typeface="微软雅黑" panose="020B0503020204020204" pitchFamily="34" charset="-122"/>
                <a:ea typeface="微软雅黑" panose="020B0503020204020204" pitchFamily="34" charset="-122"/>
              </a:rPr>
              <a:t>教授提出了自适应神经网络</a:t>
            </a:r>
            <a:r>
              <a:rPr lang="en-US" altLang="zh-CN" sz="2400" dirty="0" smtClean="0">
                <a:latin typeface="微软雅黑" panose="020B0503020204020204" pitchFamily="34" charset="-122"/>
                <a:ea typeface="微软雅黑" panose="020B0503020204020204" pitchFamily="34" charset="-122"/>
              </a:rPr>
              <a:t>SOM</a:t>
            </a:r>
            <a:r>
              <a:rPr lang="zh-CN" altLang="en-US" sz="2400" dirty="0" smtClean="0">
                <a:latin typeface="微软雅黑" panose="020B0503020204020204" pitchFamily="34" charset="-122"/>
                <a:ea typeface="微软雅黑" panose="020B0503020204020204" pitchFamily="34" charset="-122"/>
              </a:rPr>
              <a:t>模型。</a:t>
            </a:r>
            <a:endParaRPr lang="en-US" altLang="zh-CN" sz="2400" dirty="0" smtClean="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p"/>
            </a:pPr>
            <a:endParaRPr lang="en-US" altLang="zh-CN" sz="2400" dirty="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p"/>
            </a:pPr>
            <a:r>
              <a:rPr lang="en-US" altLang="zh-CN" sz="2400" dirty="0" smtClean="0">
                <a:latin typeface="微软雅黑" panose="020B0503020204020204" pitchFamily="34" charset="-122"/>
                <a:ea typeface="微软雅黑" panose="020B0503020204020204" pitchFamily="34" charset="-122"/>
              </a:rPr>
              <a:t>1976</a:t>
            </a:r>
            <a:r>
              <a:rPr lang="zh-CN" altLang="en-US" sz="2400" dirty="0" smtClean="0">
                <a:latin typeface="微软雅黑" panose="020B0503020204020204" pitchFamily="34" charset="-122"/>
                <a:ea typeface="微软雅黑" panose="020B0503020204020204" pitchFamily="34" charset="-122"/>
              </a:rPr>
              <a:t>年，美国</a:t>
            </a:r>
            <a:r>
              <a:rPr lang="en-US" altLang="zh-CN" sz="2400" dirty="0" err="1" smtClean="0">
                <a:latin typeface="微软雅黑" panose="020B0503020204020204" pitchFamily="34" charset="-122"/>
                <a:ea typeface="微软雅黑" panose="020B0503020204020204" pitchFamily="34" charset="-122"/>
              </a:rPr>
              <a:t>Grossberg</a:t>
            </a:r>
            <a:r>
              <a:rPr lang="zh-CN" altLang="en-US" sz="2400" dirty="0" smtClean="0">
                <a:latin typeface="微软雅黑" panose="020B0503020204020204" pitchFamily="34" charset="-122"/>
                <a:ea typeface="微软雅黑" panose="020B0503020204020204" pitchFamily="34" charset="-122"/>
              </a:rPr>
              <a:t>教授提出了著名的自适应共振理论</a:t>
            </a:r>
            <a:r>
              <a:rPr lang="en-US" altLang="zh-CN" sz="2400" dirty="0" smtClean="0">
                <a:latin typeface="微软雅黑" panose="020B0503020204020204" pitchFamily="34" charset="-122"/>
                <a:ea typeface="微软雅黑" panose="020B0503020204020204" pitchFamily="34" charset="-122"/>
              </a:rPr>
              <a:t>(Adaptive Resonance Theory, ART),</a:t>
            </a:r>
            <a:r>
              <a:rPr lang="zh-CN" altLang="en-US" sz="2400" dirty="0" smtClean="0">
                <a:latin typeface="微软雅黑" panose="020B0503020204020204" pitchFamily="34" charset="-122"/>
                <a:ea typeface="微软雅黑" panose="020B0503020204020204" pitchFamily="34" charset="-122"/>
              </a:rPr>
              <a:t>其学习过程具有自组织和自稳定的特征。</a:t>
            </a:r>
            <a:endParaRPr lang="en-US" altLang="zh-CN" sz="24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888170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666347" y="404664"/>
            <a:ext cx="5410199" cy="665163"/>
            <a:chOff x="666347" y="404664"/>
            <a:chExt cx="5410199" cy="665163"/>
          </a:xfrm>
        </p:grpSpPr>
        <p:grpSp>
          <p:nvGrpSpPr>
            <p:cNvPr id="5" name="Group 8"/>
            <p:cNvGrpSpPr>
              <a:grpSpLocks/>
            </p:cNvGrpSpPr>
            <p:nvPr/>
          </p:nvGrpSpPr>
          <p:grpSpPr bwMode="auto">
            <a:xfrm>
              <a:off x="666347" y="404664"/>
              <a:ext cx="762000" cy="665163"/>
              <a:chOff x="1110" y="2656"/>
              <a:chExt cx="1549" cy="1351"/>
            </a:xfrm>
          </p:grpSpPr>
          <p:sp>
            <p:nvSpPr>
              <p:cNvPr id="8" name="AutoShape 9"/>
              <p:cNvSpPr>
                <a:spLocks noChangeArrowheads="1"/>
              </p:cNvSpPr>
              <p:nvPr/>
            </p:nvSpPr>
            <p:spPr bwMode="auto">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宋体" pitchFamily="2" charset="-122"/>
                  <a:cs typeface="Arial" pitchFamily="34" charset="0"/>
                </a:endParaRPr>
              </a:p>
            </p:txBody>
          </p:sp>
          <p:sp>
            <p:nvSpPr>
              <p:cNvPr id="9" name="AutoShape 10"/>
              <p:cNvSpPr>
                <a:spLocks noChangeArrowheads="1"/>
              </p:cNvSpPr>
              <p:nvPr/>
            </p:nvSpPr>
            <p:spPr bwMode="auto">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p:spPr>
            <p:txBody>
              <a:bodyPr wrap="none" anchor="ctr"/>
              <a:lstStyle/>
              <a:p>
                <a:endParaRPr lang="zh-CN" altLang="en-US">
                  <a:ea typeface="宋体" pitchFamily="2" charset="-122"/>
                  <a:cs typeface="Arial" pitchFamily="34" charset="0"/>
                </a:endParaRPr>
              </a:p>
            </p:txBody>
          </p:sp>
        </p:grpSp>
        <p:sp>
          <p:nvSpPr>
            <p:cNvPr id="6" name="Line 16"/>
            <p:cNvSpPr>
              <a:spLocks noChangeShapeType="1"/>
            </p:cNvSpPr>
            <p:nvPr/>
          </p:nvSpPr>
          <p:spPr bwMode="auto">
            <a:xfrm>
              <a:off x="1275946" y="1014264"/>
              <a:ext cx="4800600" cy="0"/>
            </a:xfrm>
            <a:prstGeom prst="line">
              <a:avLst/>
            </a:prstGeom>
            <a:noFill/>
            <a:ln w="25400">
              <a:solidFill>
                <a:schemeClr val="folHlink"/>
              </a:solidFill>
              <a:prstDash val="sysDot"/>
              <a:round/>
              <a:headEn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7" name="Text Box 17"/>
            <p:cNvSpPr txBox="1">
              <a:spLocks noChangeArrowheads="1"/>
            </p:cNvSpPr>
            <p:nvPr/>
          </p:nvSpPr>
          <p:spPr bwMode="auto">
            <a:xfrm>
              <a:off x="1558994" y="428477"/>
              <a:ext cx="434766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a:defRPr>
                  <a:solidFill>
                    <a:schemeClr val="tx1"/>
                  </a:solidFill>
                  <a:latin typeface="Arial" pitchFamily="34" charset="0"/>
                </a:defRPr>
              </a:lvl2pPr>
              <a:lvl3pPr>
                <a:defRPr>
                  <a:solidFill>
                    <a:schemeClr val="tx1"/>
                  </a:solidFill>
                  <a:latin typeface="Arial" pitchFamily="34" charset="0"/>
                </a:defRPr>
              </a:lvl3pPr>
              <a:lvl4pPr>
                <a:defRPr>
                  <a:solidFill>
                    <a:schemeClr val="tx1"/>
                  </a:solidFill>
                  <a:latin typeface="Arial" pitchFamily="34" charset="0"/>
                </a:defRPr>
              </a:lvl4pPr>
              <a:lvl5pPr>
                <a:defRPr>
                  <a:solidFill>
                    <a:schemeClr val="tx1"/>
                  </a:solidFill>
                  <a:latin typeface="Arial" pitchFamily="34" charset="0"/>
                </a:defRPr>
              </a:lvl5pPr>
              <a:lvl6pPr fontAlgn="base">
                <a:spcBef>
                  <a:spcPct val="0"/>
                </a:spcBef>
                <a:spcAft>
                  <a:spcPct val="0"/>
                </a:spcAft>
                <a:buFont typeface="Arial" pitchFamily="34" charset="0"/>
                <a:defRPr>
                  <a:solidFill>
                    <a:schemeClr val="tx1"/>
                  </a:solidFill>
                  <a:latin typeface="Arial" pitchFamily="34" charset="0"/>
                </a:defRPr>
              </a:lvl6pPr>
              <a:lvl7pPr fontAlgn="base">
                <a:spcBef>
                  <a:spcPct val="0"/>
                </a:spcBef>
                <a:spcAft>
                  <a:spcPct val="0"/>
                </a:spcAft>
                <a:buFont typeface="Arial" pitchFamily="34" charset="0"/>
                <a:defRPr>
                  <a:solidFill>
                    <a:schemeClr val="tx1"/>
                  </a:solidFill>
                  <a:latin typeface="Arial" pitchFamily="34" charset="0"/>
                </a:defRPr>
              </a:lvl7pPr>
              <a:lvl8pPr fontAlgn="base">
                <a:spcBef>
                  <a:spcPct val="0"/>
                </a:spcBef>
                <a:spcAft>
                  <a:spcPct val="0"/>
                </a:spcAft>
                <a:buFont typeface="Arial" pitchFamily="34" charset="0"/>
                <a:defRPr>
                  <a:solidFill>
                    <a:schemeClr val="tx1"/>
                  </a:solidFill>
                  <a:latin typeface="Arial" pitchFamily="34" charset="0"/>
                </a:defRPr>
              </a:lvl8pPr>
              <a:lvl9pPr fontAlgn="base">
                <a:spcBef>
                  <a:spcPct val="0"/>
                </a:spcBef>
                <a:spcAft>
                  <a:spcPct val="0"/>
                </a:spcAft>
                <a:buFont typeface="Arial" pitchFamily="34" charset="0"/>
                <a:defRPr>
                  <a:solidFill>
                    <a:schemeClr val="tx1"/>
                  </a:solidFill>
                  <a:latin typeface="Arial" pitchFamily="34" charset="0"/>
                </a:defRPr>
              </a:lvl9pPr>
            </a:lstStyle>
            <a:p>
              <a:pPr eaLnBrk="0" hangingPunct="0"/>
              <a:r>
                <a:rPr lang="en-US" altLang="zh-CN" sz="3200" b="1" dirty="0">
                  <a:latin typeface="微软雅黑" panose="020B0503020204020204" pitchFamily="34" charset="-122"/>
                  <a:ea typeface="微软雅黑" panose="020B0503020204020204" pitchFamily="34" charset="-122"/>
                </a:rPr>
                <a:t>2</a:t>
              </a:r>
              <a:r>
                <a:rPr lang="en-US" altLang="zh-CN" sz="3200" b="1" dirty="0" smtClean="0">
                  <a:latin typeface="微软雅黑" panose="020B0503020204020204" pitchFamily="34" charset="-122"/>
                  <a:ea typeface="微软雅黑" panose="020B0503020204020204" pitchFamily="34" charset="-122"/>
                </a:rPr>
                <a:t>. </a:t>
              </a:r>
              <a:r>
                <a:rPr lang="zh-CN" altLang="en-US" sz="3200" b="1" dirty="0" smtClean="0">
                  <a:latin typeface="微软雅黑" panose="020B0503020204020204" pitchFamily="34" charset="-122"/>
                  <a:ea typeface="微软雅黑" panose="020B0503020204020204" pitchFamily="34" charset="-122"/>
                </a:rPr>
                <a:t>人工神经网络的历史</a:t>
              </a:r>
              <a:endParaRPr lang="zh-CN" altLang="en-US" sz="3200" b="1" dirty="0">
                <a:latin typeface="微软雅黑" panose="020B0503020204020204" pitchFamily="34" charset="-122"/>
                <a:ea typeface="微软雅黑" panose="020B0503020204020204" pitchFamily="34" charset="-122"/>
              </a:endParaRPr>
            </a:p>
          </p:txBody>
        </p:sp>
      </p:grpSp>
      <p:sp>
        <p:nvSpPr>
          <p:cNvPr id="10" name="TextBox 9"/>
          <p:cNvSpPr txBox="1"/>
          <p:nvPr/>
        </p:nvSpPr>
        <p:spPr>
          <a:xfrm>
            <a:off x="827584" y="1124744"/>
            <a:ext cx="6048672" cy="954107"/>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800" dirty="0" smtClean="0">
                <a:latin typeface="微软雅黑" panose="020B0503020204020204" pitchFamily="34" charset="-122"/>
                <a:ea typeface="微软雅黑" panose="020B0503020204020204" pitchFamily="34" charset="-122"/>
              </a:rPr>
              <a:t>复兴时期（</a:t>
            </a:r>
            <a:r>
              <a:rPr lang="en-US" altLang="zh-CN" sz="2800" dirty="0" smtClean="0">
                <a:latin typeface="微软雅黑" panose="020B0503020204020204" pitchFamily="34" charset="-122"/>
                <a:ea typeface="微软雅黑" panose="020B0503020204020204" pitchFamily="34" charset="-122"/>
              </a:rPr>
              <a:t>1983~1990</a:t>
            </a:r>
            <a:r>
              <a:rPr lang="zh-CN" altLang="en-US" sz="2800" dirty="0" smtClean="0">
                <a:latin typeface="微软雅黑" panose="020B0503020204020204" pitchFamily="34" charset="-122"/>
                <a:ea typeface="微软雅黑" panose="020B0503020204020204" pitchFamily="34" charset="-122"/>
              </a:rPr>
              <a:t>）</a:t>
            </a:r>
            <a:endParaRPr lang="en-US" altLang="zh-CN" sz="2800" dirty="0" smtClean="0">
              <a:latin typeface="微软雅黑" panose="020B0503020204020204" pitchFamily="34" charset="-122"/>
              <a:ea typeface="微软雅黑" panose="020B0503020204020204" pitchFamily="34" charset="-122"/>
            </a:endParaRPr>
          </a:p>
          <a:p>
            <a:r>
              <a:rPr lang="en-US" altLang="zh-CN" sz="2800" dirty="0">
                <a:latin typeface="微软雅黑" panose="020B0503020204020204" pitchFamily="34" charset="-122"/>
                <a:ea typeface="微软雅黑" panose="020B0503020204020204" pitchFamily="34" charset="-122"/>
              </a:rPr>
              <a:t> </a:t>
            </a:r>
            <a:r>
              <a:rPr lang="en-US" altLang="zh-CN" sz="2800" dirty="0" smtClean="0">
                <a:latin typeface="微软雅黑" panose="020B0503020204020204" pitchFamily="34" charset="-122"/>
                <a:ea typeface="微软雅黑" panose="020B0503020204020204" pitchFamily="34" charset="-122"/>
              </a:rPr>
              <a:t>   </a:t>
            </a:r>
            <a:endParaRPr lang="en-US" altLang="zh-CN" sz="2800" dirty="0">
              <a:latin typeface="微软雅黑" panose="020B0503020204020204" pitchFamily="34" charset="-122"/>
              <a:ea typeface="微软雅黑" panose="020B0503020204020204" pitchFamily="34" charset="-122"/>
            </a:endParaRPr>
          </a:p>
        </p:txBody>
      </p:sp>
      <p:sp>
        <p:nvSpPr>
          <p:cNvPr id="11" name="TextBox 10"/>
          <p:cNvSpPr txBox="1"/>
          <p:nvPr/>
        </p:nvSpPr>
        <p:spPr>
          <a:xfrm>
            <a:off x="1116157" y="1844824"/>
            <a:ext cx="7272267" cy="461665"/>
          </a:xfrm>
          <a:prstGeom prst="rect">
            <a:avLst/>
          </a:prstGeom>
          <a:noFill/>
        </p:spPr>
        <p:txBody>
          <a:bodyPr wrap="square" rtlCol="0">
            <a:spAutoFit/>
          </a:bodyPr>
          <a:lstStyle/>
          <a:p>
            <a:pPr marL="285750" indent="-285750">
              <a:buFont typeface="Wingdings" panose="05000000000000000000" pitchFamily="2" charset="2"/>
              <a:buChar char="p"/>
            </a:pPr>
            <a:r>
              <a:rPr lang="en-US" altLang="zh-CN" sz="2400" dirty="0" smtClean="0">
                <a:latin typeface="微软雅黑" panose="020B0503020204020204" pitchFamily="34" charset="-122"/>
                <a:ea typeface="微软雅黑" panose="020B0503020204020204" pitchFamily="34" charset="-122"/>
              </a:rPr>
              <a:t>1982</a:t>
            </a:r>
            <a:r>
              <a:rPr lang="zh-CN" altLang="en-US" sz="2400" dirty="0" smtClean="0">
                <a:latin typeface="微软雅黑" panose="020B0503020204020204" pitchFamily="34" charset="-122"/>
                <a:ea typeface="微软雅黑" panose="020B0503020204020204" pitchFamily="34" charset="-122"/>
              </a:rPr>
              <a:t>年，</a:t>
            </a:r>
            <a:r>
              <a:rPr lang="en-US" altLang="zh-CN" sz="2400" dirty="0" smtClean="0">
                <a:latin typeface="微软雅黑" panose="020B0503020204020204" pitchFamily="34" charset="-122"/>
                <a:ea typeface="微软雅黑" panose="020B0503020204020204" pitchFamily="34" charset="-122"/>
              </a:rPr>
              <a:t>J. Hopfield</a:t>
            </a:r>
            <a:r>
              <a:rPr lang="zh-CN" altLang="en-US" sz="2400" dirty="0" smtClean="0">
                <a:latin typeface="微软雅黑" panose="020B0503020204020204" pitchFamily="34" charset="-122"/>
                <a:ea typeface="微软雅黑" panose="020B0503020204020204" pitchFamily="34" charset="-122"/>
              </a:rPr>
              <a:t>提出了</a:t>
            </a:r>
            <a:r>
              <a:rPr lang="en-US" altLang="zh-CN" sz="2400" dirty="0" smtClean="0">
                <a:latin typeface="微软雅黑" panose="020B0503020204020204" pitchFamily="34" charset="-122"/>
                <a:ea typeface="微软雅黑" panose="020B0503020204020204" pitchFamily="34" charset="-122"/>
              </a:rPr>
              <a:t>Hopfield</a:t>
            </a:r>
            <a:r>
              <a:rPr lang="zh-CN" altLang="en-US" sz="2400" dirty="0" smtClean="0">
                <a:latin typeface="微软雅黑" panose="020B0503020204020204" pitchFamily="34" charset="-122"/>
                <a:ea typeface="微软雅黑" panose="020B0503020204020204" pitchFamily="34" charset="-122"/>
              </a:rPr>
              <a:t>网络。</a:t>
            </a:r>
            <a:endParaRPr lang="zh-CN" altLang="en-US" sz="2400" dirty="0">
              <a:latin typeface="微软雅黑" panose="020B0503020204020204" pitchFamily="34" charset="-122"/>
              <a:ea typeface="微软雅黑" panose="020B0503020204020204" pitchFamily="34" charset="-122"/>
            </a:endParaRPr>
          </a:p>
        </p:txBody>
      </p:sp>
      <p:sp>
        <p:nvSpPr>
          <p:cNvPr id="12" name="TextBox 11"/>
          <p:cNvSpPr txBox="1"/>
          <p:nvPr/>
        </p:nvSpPr>
        <p:spPr>
          <a:xfrm>
            <a:off x="1409485" y="2510894"/>
            <a:ext cx="6473784" cy="286232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2400" dirty="0" smtClean="0">
                <a:latin typeface="微软雅黑" panose="020B0503020204020204" pitchFamily="34" charset="-122"/>
                <a:ea typeface="微软雅黑" panose="020B0503020204020204" pitchFamily="34" charset="-122"/>
              </a:rPr>
              <a:t>使用</a:t>
            </a:r>
            <a:r>
              <a:rPr lang="en-US" altLang="zh-CN" sz="2400" dirty="0" err="1" smtClean="0">
                <a:latin typeface="微软雅黑" panose="020B0503020204020204" pitchFamily="34" charset="-122"/>
                <a:ea typeface="微软雅黑" panose="020B0503020204020204" pitchFamily="34" charset="-122"/>
              </a:rPr>
              <a:t>Lyapunov</a:t>
            </a:r>
            <a:r>
              <a:rPr lang="zh-CN" altLang="en-US" sz="2400" dirty="0" smtClean="0">
                <a:latin typeface="微软雅黑" panose="020B0503020204020204" pitchFamily="34" charset="-122"/>
                <a:ea typeface="微软雅黑" panose="020B0503020204020204" pitchFamily="34" charset="-122"/>
              </a:rPr>
              <a:t>函数作为网络性能判定的能量函数，建立</a:t>
            </a:r>
            <a:r>
              <a:rPr lang="en-US" altLang="zh-CN" sz="2400" dirty="0" smtClean="0">
                <a:latin typeface="微软雅黑" panose="020B0503020204020204" pitchFamily="34" charset="-122"/>
                <a:ea typeface="微软雅黑" panose="020B0503020204020204" pitchFamily="34" charset="-122"/>
              </a:rPr>
              <a:t>ANN</a:t>
            </a:r>
            <a:r>
              <a:rPr lang="zh-CN" altLang="en-US" sz="2400" dirty="0" smtClean="0">
                <a:latin typeface="微软雅黑" panose="020B0503020204020204" pitchFamily="34" charset="-122"/>
                <a:ea typeface="微软雅黑" panose="020B0503020204020204" pitchFamily="34" charset="-122"/>
              </a:rPr>
              <a:t>稳定性的判别依据</a:t>
            </a:r>
            <a:endParaRPr lang="en-US" altLang="zh-CN" sz="2400" dirty="0" smtClean="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2400" dirty="0" smtClean="0">
                <a:latin typeface="微软雅黑" panose="020B0503020204020204" pitchFamily="34" charset="-122"/>
                <a:ea typeface="微软雅黑" panose="020B0503020204020204" pitchFamily="34" charset="-122"/>
              </a:rPr>
              <a:t>阐述了</a:t>
            </a:r>
            <a:r>
              <a:rPr lang="en-US" altLang="zh-CN" sz="2400" dirty="0" smtClean="0">
                <a:latin typeface="微软雅黑" panose="020B0503020204020204" pitchFamily="34" charset="-122"/>
                <a:ea typeface="微软雅黑" panose="020B0503020204020204" pitchFamily="34" charset="-122"/>
              </a:rPr>
              <a:t>ANN</a:t>
            </a:r>
            <a:r>
              <a:rPr lang="zh-CN" altLang="en-US" sz="2400" dirty="0" smtClean="0">
                <a:latin typeface="微软雅黑" panose="020B0503020204020204" pitchFamily="34" charset="-122"/>
                <a:ea typeface="微软雅黑" panose="020B0503020204020204" pitchFamily="34" charset="-122"/>
              </a:rPr>
              <a:t>与动力学的关系</a:t>
            </a:r>
            <a:endParaRPr lang="en-US" altLang="zh-CN" sz="2400" dirty="0" smtClean="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2400" dirty="0" smtClean="0">
                <a:latin typeface="微软雅黑" panose="020B0503020204020204" pitchFamily="34" charset="-122"/>
                <a:ea typeface="微软雅黑" panose="020B0503020204020204" pitchFamily="34" charset="-122"/>
              </a:rPr>
              <a:t>用非线性动力学的方法来研究</a:t>
            </a:r>
            <a:r>
              <a:rPr lang="en-US" altLang="zh-CN" sz="2400" dirty="0" smtClean="0">
                <a:latin typeface="微软雅黑" panose="020B0503020204020204" pitchFamily="34" charset="-122"/>
                <a:ea typeface="微软雅黑" panose="020B0503020204020204" pitchFamily="34" charset="-122"/>
              </a:rPr>
              <a:t>ANN</a:t>
            </a:r>
            <a:r>
              <a:rPr lang="zh-CN" altLang="en-US" sz="2400" dirty="0" smtClean="0">
                <a:latin typeface="微软雅黑" panose="020B0503020204020204" pitchFamily="34" charset="-122"/>
                <a:ea typeface="微软雅黑" panose="020B0503020204020204" pitchFamily="34" charset="-122"/>
              </a:rPr>
              <a:t>的特性</a:t>
            </a:r>
            <a:endParaRPr lang="en-US" altLang="zh-CN" sz="2400" dirty="0" smtClean="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2400" dirty="0" smtClean="0">
                <a:latin typeface="微软雅黑" panose="020B0503020204020204" pitchFamily="34" charset="-122"/>
                <a:ea typeface="微软雅黑" panose="020B0503020204020204" pitchFamily="34" charset="-122"/>
              </a:rPr>
              <a:t>指出信息被存放在网络中神经元的联接上</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006860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666347" y="404664"/>
            <a:ext cx="5410199" cy="665163"/>
            <a:chOff x="666347" y="404664"/>
            <a:chExt cx="5410199" cy="665163"/>
          </a:xfrm>
        </p:grpSpPr>
        <p:grpSp>
          <p:nvGrpSpPr>
            <p:cNvPr id="5" name="Group 8"/>
            <p:cNvGrpSpPr>
              <a:grpSpLocks/>
            </p:cNvGrpSpPr>
            <p:nvPr/>
          </p:nvGrpSpPr>
          <p:grpSpPr bwMode="auto">
            <a:xfrm>
              <a:off x="666347" y="404664"/>
              <a:ext cx="762000" cy="665163"/>
              <a:chOff x="1110" y="2656"/>
              <a:chExt cx="1549" cy="1351"/>
            </a:xfrm>
          </p:grpSpPr>
          <p:sp>
            <p:nvSpPr>
              <p:cNvPr id="8" name="AutoShape 9"/>
              <p:cNvSpPr>
                <a:spLocks noChangeArrowheads="1"/>
              </p:cNvSpPr>
              <p:nvPr/>
            </p:nvSpPr>
            <p:spPr bwMode="auto">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宋体" pitchFamily="2" charset="-122"/>
                  <a:cs typeface="Arial" pitchFamily="34" charset="0"/>
                </a:endParaRPr>
              </a:p>
            </p:txBody>
          </p:sp>
          <p:sp>
            <p:nvSpPr>
              <p:cNvPr id="9" name="AutoShape 10"/>
              <p:cNvSpPr>
                <a:spLocks noChangeArrowheads="1"/>
              </p:cNvSpPr>
              <p:nvPr/>
            </p:nvSpPr>
            <p:spPr bwMode="auto">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p:spPr>
            <p:txBody>
              <a:bodyPr wrap="none" anchor="ctr"/>
              <a:lstStyle/>
              <a:p>
                <a:endParaRPr lang="zh-CN" altLang="en-US">
                  <a:ea typeface="宋体" pitchFamily="2" charset="-122"/>
                  <a:cs typeface="Arial" pitchFamily="34" charset="0"/>
                </a:endParaRPr>
              </a:p>
            </p:txBody>
          </p:sp>
        </p:grpSp>
        <p:sp>
          <p:nvSpPr>
            <p:cNvPr id="6" name="Line 16"/>
            <p:cNvSpPr>
              <a:spLocks noChangeShapeType="1"/>
            </p:cNvSpPr>
            <p:nvPr/>
          </p:nvSpPr>
          <p:spPr bwMode="auto">
            <a:xfrm>
              <a:off x="1275946" y="1014264"/>
              <a:ext cx="4800600" cy="0"/>
            </a:xfrm>
            <a:prstGeom prst="line">
              <a:avLst/>
            </a:prstGeom>
            <a:noFill/>
            <a:ln w="25400">
              <a:solidFill>
                <a:schemeClr val="folHlink"/>
              </a:solidFill>
              <a:prstDash val="sysDot"/>
              <a:round/>
              <a:headEn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7" name="Text Box 17"/>
            <p:cNvSpPr txBox="1">
              <a:spLocks noChangeArrowheads="1"/>
            </p:cNvSpPr>
            <p:nvPr/>
          </p:nvSpPr>
          <p:spPr bwMode="auto">
            <a:xfrm>
              <a:off x="1558994" y="428477"/>
              <a:ext cx="434766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a:defRPr>
                  <a:solidFill>
                    <a:schemeClr val="tx1"/>
                  </a:solidFill>
                  <a:latin typeface="Arial" pitchFamily="34" charset="0"/>
                </a:defRPr>
              </a:lvl2pPr>
              <a:lvl3pPr>
                <a:defRPr>
                  <a:solidFill>
                    <a:schemeClr val="tx1"/>
                  </a:solidFill>
                  <a:latin typeface="Arial" pitchFamily="34" charset="0"/>
                </a:defRPr>
              </a:lvl3pPr>
              <a:lvl4pPr>
                <a:defRPr>
                  <a:solidFill>
                    <a:schemeClr val="tx1"/>
                  </a:solidFill>
                  <a:latin typeface="Arial" pitchFamily="34" charset="0"/>
                </a:defRPr>
              </a:lvl4pPr>
              <a:lvl5pPr>
                <a:defRPr>
                  <a:solidFill>
                    <a:schemeClr val="tx1"/>
                  </a:solidFill>
                  <a:latin typeface="Arial" pitchFamily="34" charset="0"/>
                </a:defRPr>
              </a:lvl5pPr>
              <a:lvl6pPr fontAlgn="base">
                <a:spcBef>
                  <a:spcPct val="0"/>
                </a:spcBef>
                <a:spcAft>
                  <a:spcPct val="0"/>
                </a:spcAft>
                <a:buFont typeface="Arial" pitchFamily="34" charset="0"/>
                <a:defRPr>
                  <a:solidFill>
                    <a:schemeClr val="tx1"/>
                  </a:solidFill>
                  <a:latin typeface="Arial" pitchFamily="34" charset="0"/>
                </a:defRPr>
              </a:lvl6pPr>
              <a:lvl7pPr fontAlgn="base">
                <a:spcBef>
                  <a:spcPct val="0"/>
                </a:spcBef>
                <a:spcAft>
                  <a:spcPct val="0"/>
                </a:spcAft>
                <a:buFont typeface="Arial" pitchFamily="34" charset="0"/>
                <a:defRPr>
                  <a:solidFill>
                    <a:schemeClr val="tx1"/>
                  </a:solidFill>
                  <a:latin typeface="Arial" pitchFamily="34" charset="0"/>
                </a:defRPr>
              </a:lvl7pPr>
              <a:lvl8pPr fontAlgn="base">
                <a:spcBef>
                  <a:spcPct val="0"/>
                </a:spcBef>
                <a:spcAft>
                  <a:spcPct val="0"/>
                </a:spcAft>
                <a:buFont typeface="Arial" pitchFamily="34" charset="0"/>
                <a:defRPr>
                  <a:solidFill>
                    <a:schemeClr val="tx1"/>
                  </a:solidFill>
                  <a:latin typeface="Arial" pitchFamily="34" charset="0"/>
                </a:defRPr>
              </a:lvl8pPr>
              <a:lvl9pPr fontAlgn="base">
                <a:spcBef>
                  <a:spcPct val="0"/>
                </a:spcBef>
                <a:spcAft>
                  <a:spcPct val="0"/>
                </a:spcAft>
                <a:buFont typeface="Arial" pitchFamily="34" charset="0"/>
                <a:defRPr>
                  <a:solidFill>
                    <a:schemeClr val="tx1"/>
                  </a:solidFill>
                  <a:latin typeface="Arial" pitchFamily="34" charset="0"/>
                </a:defRPr>
              </a:lvl9pPr>
            </a:lstStyle>
            <a:p>
              <a:pPr eaLnBrk="0" hangingPunct="0"/>
              <a:r>
                <a:rPr lang="en-US" altLang="zh-CN" sz="3200" b="1" dirty="0">
                  <a:latin typeface="微软雅黑" panose="020B0503020204020204" pitchFamily="34" charset="-122"/>
                  <a:ea typeface="微软雅黑" panose="020B0503020204020204" pitchFamily="34" charset="-122"/>
                </a:rPr>
                <a:t>2</a:t>
              </a:r>
              <a:r>
                <a:rPr lang="en-US" altLang="zh-CN" sz="3200" b="1" dirty="0" smtClean="0">
                  <a:latin typeface="微软雅黑" panose="020B0503020204020204" pitchFamily="34" charset="-122"/>
                  <a:ea typeface="微软雅黑" panose="020B0503020204020204" pitchFamily="34" charset="-122"/>
                </a:rPr>
                <a:t>. </a:t>
              </a:r>
              <a:r>
                <a:rPr lang="zh-CN" altLang="en-US" sz="3200" b="1" dirty="0" smtClean="0">
                  <a:latin typeface="微软雅黑" panose="020B0503020204020204" pitchFamily="34" charset="-122"/>
                  <a:ea typeface="微软雅黑" panose="020B0503020204020204" pitchFamily="34" charset="-122"/>
                </a:rPr>
                <a:t>人工神经网络的历史</a:t>
              </a:r>
              <a:endParaRPr lang="zh-CN" altLang="en-US" sz="3200" b="1" dirty="0">
                <a:latin typeface="微软雅黑" panose="020B0503020204020204" pitchFamily="34" charset="-122"/>
                <a:ea typeface="微软雅黑" panose="020B0503020204020204" pitchFamily="34" charset="-122"/>
              </a:endParaRPr>
            </a:p>
          </p:txBody>
        </p:sp>
      </p:grpSp>
      <p:sp>
        <p:nvSpPr>
          <p:cNvPr id="10" name="TextBox 9"/>
          <p:cNvSpPr txBox="1"/>
          <p:nvPr/>
        </p:nvSpPr>
        <p:spPr>
          <a:xfrm>
            <a:off x="827584" y="1124744"/>
            <a:ext cx="6048672" cy="954107"/>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800" dirty="0" smtClean="0">
                <a:latin typeface="微软雅黑" panose="020B0503020204020204" pitchFamily="34" charset="-122"/>
                <a:ea typeface="微软雅黑" panose="020B0503020204020204" pitchFamily="34" charset="-122"/>
              </a:rPr>
              <a:t>复兴时期（</a:t>
            </a:r>
            <a:r>
              <a:rPr lang="en-US" altLang="zh-CN" sz="2800" dirty="0" smtClean="0">
                <a:latin typeface="微软雅黑" panose="020B0503020204020204" pitchFamily="34" charset="-122"/>
                <a:ea typeface="微软雅黑" panose="020B0503020204020204" pitchFamily="34" charset="-122"/>
              </a:rPr>
              <a:t>1983~1990</a:t>
            </a:r>
            <a:r>
              <a:rPr lang="zh-CN" altLang="en-US" sz="2800" dirty="0" smtClean="0">
                <a:latin typeface="微软雅黑" panose="020B0503020204020204" pitchFamily="34" charset="-122"/>
                <a:ea typeface="微软雅黑" panose="020B0503020204020204" pitchFamily="34" charset="-122"/>
              </a:rPr>
              <a:t>）</a:t>
            </a:r>
            <a:endParaRPr lang="en-US" altLang="zh-CN" sz="2800" dirty="0" smtClean="0">
              <a:latin typeface="微软雅黑" panose="020B0503020204020204" pitchFamily="34" charset="-122"/>
              <a:ea typeface="微软雅黑" panose="020B0503020204020204" pitchFamily="34" charset="-122"/>
            </a:endParaRPr>
          </a:p>
          <a:p>
            <a:r>
              <a:rPr lang="en-US" altLang="zh-CN" sz="2800" dirty="0">
                <a:latin typeface="微软雅黑" panose="020B0503020204020204" pitchFamily="34" charset="-122"/>
                <a:ea typeface="微软雅黑" panose="020B0503020204020204" pitchFamily="34" charset="-122"/>
              </a:rPr>
              <a:t> </a:t>
            </a:r>
            <a:r>
              <a:rPr lang="en-US" altLang="zh-CN" sz="2800" dirty="0" smtClean="0">
                <a:latin typeface="微软雅黑" panose="020B0503020204020204" pitchFamily="34" charset="-122"/>
                <a:ea typeface="微软雅黑" panose="020B0503020204020204" pitchFamily="34" charset="-122"/>
              </a:rPr>
              <a:t>   </a:t>
            </a:r>
            <a:endParaRPr lang="en-US" altLang="zh-CN" sz="2800" dirty="0">
              <a:latin typeface="微软雅黑" panose="020B0503020204020204" pitchFamily="34" charset="-122"/>
              <a:ea typeface="微软雅黑" panose="020B0503020204020204" pitchFamily="34" charset="-122"/>
            </a:endParaRPr>
          </a:p>
        </p:txBody>
      </p:sp>
      <p:sp>
        <p:nvSpPr>
          <p:cNvPr id="11" name="TextBox 10"/>
          <p:cNvSpPr txBox="1"/>
          <p:nvPr/>
        </p:nvSpPr>
        <p:spPr>
          <a:xfrm>
            <a:off x="1116157" y="1700808"/>
            <a:ext cx="7488291" cy="3046988"/>
          </a:xfrm>
          <a:prstGeom prst="rect">
            <a:avLst/>
          </a:prstGeom>
          <a:noFill/>
        </p:spPr>
        <p:txBody>
          <a:bodyPr wrap="square" rtlCol="0">
            <a:spAutoFit/>
          </a:bodyPr>
          <a:lstStyle/>
          <a:p>
            <a:pPr marL="342900" indent="-342900">
              <a:buFont typeface="Wingdings" panose="05000000000000000000" pitchFamily="2" charset="2"/>
              <a:buChar char="p"/>
            </a:pPr>
            <a:r>
              <a:rPr lang="en-US" altLang="zh-CN" sz="2400" dirty="0" smtClean="0">
                <a:latin typeface="微软雅黑" panose="020B0503020204020204" pitchFamily="34" charset="-122"/>
                <a:ea typeface="微软雅黑" panose="020B0503020204020204" pitchFamily="34" charset="-122"/>
              </a:rPr>
              <a:t>1984</a:t>
            </a:r>
            <a:r>
              <a:rPr lang="zh-CN" altLang="en-US" sz="2400" dirty="0" smtClean="0">
                <a:latin typeface="微软雅黑" panose="020B0503020204020204" pitchFamily="34" charset="-122"/>
                <a:ea typeface="微软雅黑" panose="020B0503020204020204" pitchFamily="34" charset="-122"/>
              </a:rPr>
              <a:t>年，</a:t>
            </a:r>
            <a:r>
              <a:rPr lang="en-US" altLang="zh-CN" sz="2400" dirty="0" smtClean="0">
                <a:latin typeface="微软雅黑" panose="020B0503020204020204" pitchFamily="34" charset="-122"/>
                <a:ea typeface="微软雅黑" panose="020B0503020204020204" pitchFamily="34" charset="-122"/>
              </a:rPr>
              <a:t>J. Hopfield</a:t>
            </a:r>
            <a:r>
              <a:rPr lang="zh-CN" altLang="en-US" sz="2400" dirty="0" smtClean="0">
                <a:latin typeface="微软雅黑" panose="020B0503020204020204" pitchFamily="34" charset="-122"/>
                <a:ea typeface="微软雅黑" panose="020B0503020204020204" pitchFamily="34" charset="-122"/>
              </a:rPr>
              <a:t>设计研制了后来被人们称为</a:t>
            </a:r>
            <a:r>
              <a:rPr lang="en-US" altLang="zh-CN" sz="2400" dirty="0" smtClean="0">
                <a:latin typeface="微软雅黑" panose="020B0503020204020204" pitchFamily="34" charset="-122"/>
                <a:ea typeface="微软雅黑" panose="020B0503020204020204" pitchFamily="34" charset="-122"/>
              </a:rPr>
              <a:t>Hopfield</a:t>
            </a:r>
            <a:r>
              <a:rPr lang="zh-CN" altLang="en-US" sz="2400" dirty="0" smtClean="0">
                <a:latin typeface="微软雅黑" panose="020B0503020204020204" pitchFamily="34" charset="-122"/>
                <a:ea typeface="微软雅黑" panose="020B0503020204020204" pitchFamily="34" charset="-122"/>
              </a:rPr>
              <a:t>网</a:t>
            </a:r>
            <a:r>
              <a:rPr lang="en-US" altLang="zh-CN" sz="2400" dirty="0" smtClean="0">
                <a:latin typeface="微软雅黑" panose="020B0503020204020204" pitchFamily="34" charset="-122"/>
                <a:ea typeface="微软雅黑" panose="020B0503020204020204" pitchFamily="34" charset="-122"/>
              </a:rPr>
              <a:t>-Tank</a:t>
            </a:r>
            <a:r>
              <a:rPr lang="zh-CN" altLang="en-US" sz="2400" dirty="0" smtClean="0">
                <a:latin typeface="微软雅黑" panose="020B0503020204020204" pitchFamily="34" charset="-122"/>
                <a:ea typeface="微软雅黑" panose="020B0503020204020204" pitchFamily="34" charset="-122"/>
              </a:rPr>
              <a:t>电路，较好地解决了著名的</a:t>
            </a:r>
            <a:r>
              <a:rPr lang="en-US" altLang="zh-CN" sz="2400" dirty="0" smtClean="0">
                <a:latin typeface="微软雅黑" panose="020B0503020204020204" pitchFamily="34" charset="-122"/>
                <a:ea typeface="微软雅黑" panose="020B0503020204020204" pitchFamily="34" charset="-122"/>
              </a:rPr>
              <a:t>TSP</a:t>
            </a:r>
            <a:r>
              <a:rPr lang="zh-CN" altLang="en-US" sz="2400" dirty="0" smtClean="0">
                <a:latin typeface="微软雅黑" panose="020B0503020204020204" pitchFamily="34" charset="-122"/>
                <a:ea typeface="微软雅黑" panose="020B0503020204020204" pitchFamily="34" charset="-122"/>
              </a:rPr>
              <a:t>问题，引起较大的轰动。</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p"/>
            </a:pPr>
            <a:r>
              <a:rPr lang="en-US" altLang="zh-CN" sz="2400" dirty="0" smtClean="0">
                <a:latin typeface="微软雅黑" panose="020B0503020204020204" pitchFamily="34" charset="-122"/>
                <a:ea typeface="微软雅黑" panose="020B0503020204020204" pitchFamily="34" charset="-122"/>
              </a:rPr>
              <a:t>1985</a:t>
            </a:r>
            <a:r>
              <a:rPr lang="zh-CN" altLang="en-US" sz="2400" dirty="0" smtClean="0">
                <a:latin typeface="微软雅黑" panose="020B0503020204020204" pitchFamily="34" charset="-122"/>
                <a:ea typeface="微软雅黑" panose="020B0503020204020204" pitchFamily="34" charset="-122"/>
              </a:rPr>
              <a:t>年，</a:t>
            </a:r>
            <a:r>
              <a:rPr lang="en-US" altLang="zh-CN" sz="2400" dirty="0" smtClean="0">
                <a:latin typeface="微软雅黑" panose="020B0503020204020204" pitchFamily="34" charset="-122"/>
                <a:ea typeface="微软雅黑" panose="020B0503020204020204" pitchFamily="34" charset="-122"/>
              </a:rPr>
              <a:t>UCSD</a:t>
            </a:r>
            <a:r>
              <a:rPr lang="zh-CN" altLang="en-US" sz="2400" dirty="0" smtClean="0">
                <a:latin typeface="微软雅黑" panose="020B0503020204020204" pitchFamily="34" charset="-122"/>
                <a:ea typeface="微软雅黑" panose="020B0503020204020204" pitchFamily="34" charset="-122"/>
              </a:rPr>
              <a:t>的</a:t>
            </a:r>
            <a:r>
              <a:rPr lang="en-US" altLang="zh-CN" sz="2400" dirty="0" err="1" smtClean="0">
                <a:latin typeface="微软雅黑" panose="020B0503020204020204" pitchFamily="34" charset="-122"/>
                <a:ea typeface="微软雅黑" panose="020B0503020204020204" pitchFamily="34" charset="-122"/>
              </a:rPr>
              <a:t>Hiton</a:t>
            </a:r>
            <a:r>
              <a:rPr lang="zh-CN" altLang="en-US" sz="2400" dirty="0" smtClean="0">
                <a:latin typeface="微软雅黑" panose="020B0503020204020204" pitchFamily="34" charset="-122"/>
                <a:ea typeface="微软雅黑" panose="020B0503020204020204" pitchFamily="34" charset="-122"/>
              </a:rPr>
              <a:t>、</a:t>
            </a:r>
            <a:r>
              <a:rPr lang="en-US" altLang="zh-CN" sz="2400" dirty="0" err="1" smtClean="0">
                <a:latin typeface="微软雅黑" panose="020B0503020204020204" pitchFamily="34" charset="-122"/>
                <a:ea typeface="微软雅黑" panose="020B0503020204020204" pitchFamily="34" charset="-122"/>
              </a:rPr>
              <a:t>Sejnowsky</a:t>
            </a:r>
            <a:r>
              <a:rPr lang="zh-CN" altLang="en-US" sz="2400" dirty="0" smtClean="0">
                <a:latin typeface="微软雅黑" panose="020B0503020204020204" pitchFamily="34" charset="-122"/>
                <a:ea typeface="微软雅黑" panose="020B0503020204020204" pitchFamily="34" charset="-122"/>
              </a:rPr>
              <a:t>、</a:t>
            </a:r>
            <a:r>
              <a:rPr lang="en-US" altLang="zh-CN" sz="2400" dirty="0" err="1" smtClean="0">
                <a:latin typeface="微软雅黑" panose="020B0503020204020204" pitchFamily="34" charset="-122"/>
                <a:ea typeface="微软雅黑" panose="020B0503020204020204" pitchFamily="34" charset="-122"/>
              </a:rPr>
              <a:t>Rumelhart</a:t>
            </a:r>
            <a:r>
              <a:rPr lang="zh-CN" altLang="en-US" sz="2400" dirty="0" smtClean="0">
                <a:latin typeface="微软雅黑" panose="020B0503020204020204" pitchFamily="34" charset="-122"/>
                <a:ea typeface="微软雅黑" panose="020B0503020204020204" pitchFamily="34" charset="-122"/>
              </a:rPr>
              <a:t>等人所在的并行分部处理（</a:t>
            </a:r>
            <a:r>
              <a:rPr lang="en-US" altLang="zh-CN" sz="2400" dirty="0" smtClean="0">
                <a:latin typeface="微软雅黑" panose="020B0503020204020204" pitchFamily="34" charset="-122"/>
                <a:ea typeface="微软雅黑" panose="020B0503020204020204" pitchFamily="34" charset="-122"/>
              </a:rPr>
              <a:t>PDP</a:t>
            </a:r>
            <a:r>
              <a:rPr lang="zh-CN" altLang="en-US" sz="2400" dirty="0" smtClean="0">
                <a:latin typeface="微软雅黑" panose="020B0503020204020204" pitchFamily="34" charset="-122"/>
                <a:ea typeface="微软雅黑" panose="020B0503020204020204" pitchFamily="34" charset="-122"/>
              </a:rPr>
              <a:t>）小组的研究者在</a:t>
            </a:r>
            <a:r>
              <a:rPr lang="en-US" altLang="zh-CN" sz="2400" dirty="0" smtClean="0">
                <a:latin typeface="微软雅黑" panose="020B0503020204020204" pitchFamily="34" charset="-122"/>
                <a:ea typeface="微软雅黑" panose="020B0503020204020204" pitchFamily="34" charset="-122"/>
              </a:rPr>
              <a:t>Hopfield</a:t>
            </a:r>
            <a:r>
              <a:rPr lang="zh-CN" altLang="en-US" sz="2400" dirty="0" smtClean="0">
                <a:latin typeface="微软雅黑" panose="020B0503020204020204" pitchFamily="34" charset="-122"/>
                <a:ea typeface="微软雅黑" panose="020B0503020204020204" pitchFamily="34" charset="-122"/>
              </a:rPr>
              <a:t>网络中引入了随机机制，提出了</a:t>
            </a:r>
            <a:r>
              <a:rPr lang="en-US" altLang="zh-CN" sz="2400" dirty="0" smtClean="0">
                <a:latin typeface="微软雅黑" panose="020B0503020204020204" pitchFamily="34" charset="-122"/>
                <a:ea typeface="微软雅黑" panose="020B0503020204020204" pitchFamily="34" charset="-122"/>
              </a:rPr>
              <a:t>Boltzmann</a:t>
            </a:r>
            <a:r>
              <a:rPr lang="zh-CN" altLang="en-US" sz="2400" dirty="0" smtClean="0">
                <a:latin typeface="微软雅黑" panose="020B0503020204020204" pitchFamily="34" charset="-122"/>
                <a:ea typeface="微软雅黑" panose="020B0503020204020204" pitchFamily="34" charset="-122"/>
              </a:rPr>
              <a:t>机。</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4403871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666347" y="404664"/>
            <a:ext cx="5410199" cy="665163"/>
            <a:chOff x="666347" y="404664"/>
            <a:chExt cx="5410199" cy="665163"/>
          </a:xfrm>
        </p:grpSpPr>
        <p:grpSp>
          <p:nvGrpSpPr>
            <p:cNvPr id="5" name="Group 8"/>
            <p:cNvGrpSpPr>
              <a:grpSpLocks/>
            </p:cNvGrpSpPr>
            <p:nvPr/>
          </p:nvGrpSpPr>
          <p:grpSpPr bwMode="auto">
            <a:xfrm>
              <a:off x="666347" y="404664"/>
              <a:ext cx="762000" cy="665163"/>
              <a:chOff x="1110" y="2656"/>
              <a:chExt cx="1549" cy="1351"/>
            </a:xfrm>
          </p:grpSpPr>
          <p:sp>
            <p:nvSpPr>
              <p:cNvPr id="8" name="AutoShape 9"/>
              <p:cNvSpPr>
                <a:spLocks noChangeArrowheads="1"/>
              </p:cNvSpPr>
              <p:nvPr/>
            </p:nvSpPr>
            <p:spPr bwMode="auto">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宋体" pitchFamily="2" charset="-122"/>
                  <a:cs typeface="Arial" pitchFamily="34" charset="0"/>
                </a:endParaRPr>
              </a:p>
            </p:txBody>
          </p:sp>
          <p:sp>
            <p:nvSpPr>
              <p:cNvPr id="9" name="AutoShape 10"/>
              <p:cNvSpPr>
                <a:spLocks noChangeArrowheads="1"/>
              </p:cNvSpPr>
              <p:nvPr/>
            </p:nvSpPr>
            <p:spPr bwMode="auto">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p:spPr>
            <p:txBody>
              <a:bodyPr wrap="none" anchor="ctr"/>
              <a:lstStyle/>
              <a:p>
                <a:endParaRPr lang="zh-CN" altLang="en-US">
                  <a:ea typeface="宋体" pitchFamily="2" charset="-122"/>
                  <a:cs typeface="Arial" pitchFamily="34" charset="0"/>
                </a:endParaRPr>
              </a:p>
            </p:txBody>
          </p:sp>
        </p:grpSp>
        <p:sp>
          <p:nvSpPr>
            <p:cNvPr id="6" name="Line 16"/>
            <p:cNvSpPr>
              <a:spLocks noChangeShapeType="1"/>
            </p:cNvSpPr>
            <p:nvPr/>
          </p:nvSpPr>
          <p:spPr bwMode="auto">
            <a:xfrm>
              <a:off x="1275946" y="1014264"/>
              <a:ext cx="4800600" cy="0"/>
            </a:xfrm>
            <a:prstGeom prst="line">
              <a:avLst/>
            </a:prstGeom>
            <a:noFill/>
            <a:ln w="25400">
              <a:solidFill>
                <a:schemeClr val="folHlink"/>
              </a:solidFill>
              <a:prstDash val="sysDot"/>
              <a:round/>
              <a:headEn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7" name="Text Box 17"/>
            <p:cNvSpPr txBox="1">
              <a:spLocks noChangeArrowheads="1"/>
            </p:cNvSpPr>
            <p:nvPr/>
          </p:nvSpPr>
          <p:spPr bwMode="auto">
            <a:xfrm>
              <a:off x="1558994" y="428477"/>
              <a:ext cx="434766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a:defRPr>
                  <a:solidFill>
                    <a:schemeClr val="tx1"/>
                  </a:solidFill>
                  <a:latin typeface="Arial" pitchFamily="34" charset="0"/>
                </a:defRPr>
              </a:lvl2pPr>
              <a:lvl3pPr>
                <a:defRPr>
                  <a:solidFill>
                    <a:schemeClr val="tx1"/>
                  </a:solidFill>
                  <a:latin typeface="Arial" pitchFamily="34" charset="0"/>
                </a:defRPr>
              </a:lvl3pPr>
              <a:lvl4pPr>
                <a:defRPr>
                  <a:solidFill>
                    <a:schemeClr val="tx1"/>
                  </a:solidFill>
                  <a:latin typeface="Arial" pitchFamily="34" charset="0"/>
                </a:defRPr>
              </a:lvl4pPr>
              <a:lvl5pPr>
                <a:defRPr>
                  <a:solidFill>
                    <a:schemeClr val="tx1"/>
                  </a:solidFill>
                  <a:latin typeface="Arial" pitchFamily="34" charset="0"/>
                </a:defRPr>
              </a:lvl5pPr>
              <a:lvl6pPr fontAlgn="base">
                <a:spcBef>
                  <a:spcPct val="0"/>
                </a:spcBef>
                <a:spcAft>
                  <a:spcPct val="0"/>
                </a:spcAft>
                <a:buFont typeface="Arial" pitchFamily="34" charset="0"/>
                <a:defRPr>
                  <a:solidFill>
                    <a:schemeClr val="tx1"/>
                  </a:solidFill>
                  <a:latin typeface="Arial" pitchFamily="34" charset="0"/>
                </a:defRPr>
              </a:lvl6pPr>
              <a:lvl7pPr fontAlgn="base">
                <a:spcBef>
                  <a:spcPct val="0"/>
                </a:spcBef>
                <a:spcAft>
                  <a:spcPct val="0"/>
                </a:spcAft>
                <a:buFont typeface="Arial" pitchFamily="34" charset="0"/>
                <a:defRPr>
                  <a:solidFill>
                    <a:schemeClr val="tx1"/>
                  </a:solidFill>
                  <a:latin typeface="Arial" pitchFamily="34" charset="0"/>
                </a:defRPr>
              </a:lvl7pPr>
              <a:lvl8pPr fontAlgn="base">
                <a:spcBef>
                  <a:spcPct val="0"/>
                </a:spcBef>
                <a:spcAft>
                  <a:spcPct val="0"/>
                </a:spcAft>
                <a:buFont typeface="Arial" pitchFamily="34" charset="0"/>
                <a:defRPr>
                  <a:solidFill>
                    <a:schemeClr val="tx1"/>
                  </a:solidFill>
                  <a:latin typeface="Arial" pitchFamily="34" charset="0"/>
                </a:defRPr>
              </a:lvl8pPr>
              <a:lvl9pPr fontAlgn="base">
                <a:spcBef>
                  <a:spcPct val="0"/>
                </a:spcBef>
                <a:spcAft>
                  <a:spcPct val="0"/>
                </a:spcAft>
                <a:buFont typeface="Arial" pitchFamily="34" charset="0"/>
                <a:defRPr>
                  <a:solidFill>
                    <a:schemeClr val="tx1"/>
                  </a:solidFill>
                  <a:latin typeface="Arial" pitchFamily="34" charset="0"/>
                </a:defRPr>
              </a:lvl9pPr>
            </a:lstStyle>
            <a:p>
              <a:pPr eaLnBrk="0" hangingPunct="0"/>
              <a:r>
                <a:rPr lang="en-US" altLang="zh-CN" sz="3200" b="1" dirty="0">
                  <a:latin typeface="微软雅黑" panose="020B0503020204020204" pitchFamily="34" charset="-122"/>
                  <a:ea typeface="微软雅黑" panose="020B0503020204020204" pitchFamily="34" charset="-122"/>
                </a:rPr>
                <a:t>2</a:t>
              </a:r>
              <a:r>
                <a:rPr lang="en-US" altLang="zh-CN" sz="3200" b="1" dirty="0" smtClean="0">
                  <a:latin typeface="微软雅黑" panose="020B0503020204020204" pitchFamily="34" charset="-122"/>
                  <a:ea typeface="微软雅黑" panose="020B0503020204020204" pitchFamily="34" charset="-122"/>
                </a:rPr>
                <a:t>. </a:t>
              </a:r>
              <a:r>
                <a:rPr lang="zh-CN" altLang="en-US" sz="3200" b="1" dirty="0" smtClean="0">
                  <a:latin typeface="微软雅黑" panose="020B0503020204020204" pitchFamily="34" charset="-122"/>
                  <a:ea typeface="微软雅黑" panose="020B0503020204020204" pitchFamily="34" charset="-122"/>
                </a:rPr>
                <a:t>人工神经网络的历史</a:t>
              </a:r>
              <a:endParaRPr lang="zh-CN" altLang="en-US" sz="3200" b="1" dirty="0">
                <a:latin typeface="微软雅黑" panose="020B0503020204020204" pitchFamily="34" charset="-122"/>
                <a:ea typeface="微软雅黑" panose="020B0503020204020204" pitchFamily="34" charset="-122"/>
              </a:endParaRPr>
            </a:p>
          </p:txBody>
        </p:sp>
      </p:grpSp>
      <p:sp>
        <p:nvSpPr>
          <p:cNvPr id="10" name="TextBox 9"/>
          <p:cNvSpPr txBox="1"/>
          <p:nvPr/>
        </p:nvSpPr>
        <p:spPr>
          <a:xfrm>
            <a:off x="827584" y="1124744"/>
            <a:ext cx="6048672" cy="954107"/>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800" dirty="0" smtClean="0">
                <a:latin typeface="微软雅黑" panose="020B0503020204020204" pitchFamily="34" charset="-122"/>
                <a:ea typeface="微软雅黑" panose="020B0503020204020204" pitchFamily="34" charset="-122"/>
              </a:rPr>
              <a:t>复兴时期（</a:t>
            </a:r>
            <a:r>
              <a:rPr lang="en-US" altLang="zh-CN" sz="2800" dirty="0" smtClean="0">
                <a:latin typeface="微软雅黑" panose="020B0503020204020204" pitchFamily="34" charset="-122"/>
                <a:ea typeface="微软雅黑" panose="020B0503020204020204" pitchFamily="34" charset="-122"/>
              </a:rPr>
              <a:t>1983~1990</a:t>
            </a:r>
            <a:r>
              <a:rPr lang="zh-CN" altLang="en-US" sz="2800" dirty="0" smtClean="0">
                <a:latin typeface="微软雅黑" panose="020B0503020204020204" pitchFamily="34" charset="-122"/>
                <a:ea typeface="微软雅黑" panose="020B0503020204020204" pitchFamily="34" charset="-122"/>
              </a:rPr>
              <a:t>）</a:t>
            </a:r>
            <a:endParaRPr lang="en-US" altLang="zh-CN" sz="2800" dirty="0" smtClean="0">
              <a:latin typeface="微软雅黑" panose="020B0503020204020204" pitchFamily="34" charset="-122"/>
              <a:ea typeface="微软雅黑" panose="020B0503020204020204" pitchFamily="34" charset="-122"/>
            </a:endParaRPr>
          </a:p>
          <a:p>
            <a:r>
              <a:rPr lang="en-US" altLang="zh-CN" sz="2800" dirty="0">
                <a:latin typeface="微软雅黑" panose="020B0503020204020204" pitchFamily="34" charset="-122"/>
                <a:ea typeface="微软雅黑" panose="020B0503020204020204" pitchFamily="34" charset="-122"/>
              </a:rPr>
              <a:t> </a:t>
            </a:r>
            <a:r>
              <a:rPr lang="en-US" altLang="zh-CN" sz="2800" dirty="0" smtClean="0">
                <a:latin typeface="微软雅黑" panose="020B0503020204020204" pitchFamily="34" charset="-122"/>
                <a:ea typeface="微软雅黑" panose="020B0503020204020204" pitchFamily="34" charset="-122"/>
              </a:rPr>
              <a:t>   </a:t>
            </a:r>
            <a:endParaRPr lang="en-US" altLang="zh-CN" sz="2800" dirty="0">
              <a:latin typeface="微软雅黑" panose="020B0503020204020204" pitchFamily="34" charset="-122"/>
              <a:ea typeface="微软雅黑" panose="020B0503020204020204" pitchFamily="34" charset="-122"/>
            </a:endParaRPr>
          </a:p>
        </p:txBody>
      </p:sp>
      <p:sp>
        <p:nvSpPr>
          <p:cNvPr id="11" name="TextBox 10"/>
          <p:cNvSpPr txBox="1"/>
          <p:nvPr/>
        </p:nvSpPr>
        <p:spPr>
          <a:xfrm>
            <a:off x="1115616" y="1700808"/>
            <a:ext cx="6984776" cy="4524315"/>
          </a:xfrm>
          <a:prstGeom prst="rect">
            <a:avLst/>
          </a:prstGeom>
          <a:noFill/>
        </p:spPr>
        <p:txBody>
          <a:bodyPr wrap="square" rtlCol="0">
            <a:spAutoFit/>
          </a:bodyPr>
          <a:lstStyle/>
          <a:p>
            <a:pPr marL="342900" indent="-342900">
              <a:buFont typeface="Wingdings" panose="05000000000000000000" pitchFamily="2" charset="2"/>
              <a:buChar char="p"/>
            </a:pPr>
            <a:r>
              <a:rPr lang="en-US" altLang="zh-CN" sz="2400" dirty="0" smtClean="0">
                <a:latin typeface="微软雅黑" panose="020B0503020204020204" pitchFamily="34" charset="-122"/>
                <a:ea typeface="微软雅黑" panose="020B0503020204020204" pitchFamily="34" charset="-122"/>
              </a:rPr>
              <a:t>1986</a:t>
            </a:r>
            <a:r>
              <a:rPr lang="zh-CN" altLang="en-US" sz="2400" dirty="0" smtClean="0">
                <a:latin typeface="微软雅黑" panose="020B0503020204020204" pitchFamily="34" charset="-122"/>
                <a:ea typeface="微软雅黑" panose="020B0503020204020204" pitchFamily="34" charset="-122"/>
              </a:rPr>
              <a:t>年， </a:t>
            </a:r>
            <a:r>
              <a:rPr lang="en-US" altLang="zh-CN" sz="2400" dirty="0" err="1" smtClean="0">
                <a:latin typeface="微软雅黑" panose="020B0503020204020204" pitchFamily="34" charset="-122"/>
                <a:ea typeface="微软雅黑" panose="020B0503020204020204" pitchFamily="34" charset="-122"/>
              </a:rPr>
              <a:t>Rumelhart</a:t>
            </a:r>
            <a:r>
              <a:rPr lang="zh-CN" altLang="en-US" sz="2400" dirty="0" smtClean="0">
                <a:latin typeface="微软雅黑" panose="020B0503020204020204" pitchFamily="34" charset="-122"/>
                <a:ea typeface="微软雅黑" panose="020B0503020204020204" pitchFamily="34" charset="-122"/>
              </a:rPr>
              <a:t>等人提出了多层网络的学习算法</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反向传播算法（</a:t>
            </a:r>
            <a:r>
              <a:rPr lang="en-US" altLang="zh-CN" sz="2400" dirty="0" smtClean="0">
                <a:latin typeface="微软雅黑" panose="020B0503020204020204" pitchFamily="34" charset="-122"/>
                <a:ea typeface="微软雅黑" panose="020B0503020204020204" pitchFamily="34" charset="-122"/>
              </a:rPr>
              <a:t>BP</a:t>
            </a:r>
            <a:r>
              <a:rPr lang="zh-CN" altLang="en-US" sz="2400" dirty="0" smtClean="0">
                <a:latin typeface="微软雅黑" panose="020B0503020204020204" pitchFamily="34" charset="-122"/>
                <a:ea typeface="微软雅黑" panose="020B0503020204020204" pitchFamily="34" charset="-122"/>
              </a:rPr>
              <a:t>算法），能够解决</a:t>
            </a:r>
            <a:r>
              <a:rPr lang="en-US" altLang="zh-CN" sz="2400" dirty="0" smtClean="0">
                <a:latin typeface="微软雅黑" panose="020B0503020204020204" pitchFamily="34" charset="-122"/>
                <a:ea typeface="微软雅黑" panose="020B0503020204020204" pitchFamily="34" charset="-122"/>
              </a:rPr>
              <a:t>XOR</a:t>
            </a:r>
            <a:r>
              <a:rPr lang="zh-CN" altLang="en-US" sz="2400" dirty="0" smtClean="0">
                <a:latin typeface="微软雅黑" panose="020B0503020204020204" pitchFamily="34" charset="-122"/>
                <a:ea typeface="微软雅黑" panose="020B0503020204020204" pitchFamily="34" charset="-122"/>
              </a:rPr>
              <a:t>这样的问题。</a:t>
            </a:r>
            <a:endParaRPr lang="en-US" altLang="zh-CN" sz="2400" dirty="0" smtClean="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p"/>
            </a:pPr>
            <a:endParaRPr lang="en-US" altLang="zh-CN" sz="2400" dirty="0" smtClean="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p"/>
            </a:pPr>
            <a:r>
              <a:rPr lang="en-US" altLang="zh-CN" sz="2400" dirty="0" smtClean="0">
                <a:latin typeface="微软雅黑" panose="020B0503020204020204" pitchFamily="34" charset="-122"/>
                <a:ea typeface="微软雅黑" panose="020B0503020204020204" pitchFamily="34" charset="-122"/>
              </a:rPr>
              <a:t>1986</a:t>
            </a:r>
            <a:r>
              <a:rPr lang="zh-CN" altLang="en-US" sz="2400" dirty="0" smtClean="0">
                <a:latin typeface="微软雅黑" panose="020B0503020204020204" pitchFamily="34" charset="-122"/>
                <a:ea typeface="微软雅黑" panose="020B0503020204020204" pitchFamily="34" charset="-122"/>
              </a:rPr>
              <a:t>年，</a:t>
            </a:r>
            <a:r>
              <a:rPr lang="en-US" altLang="zh-CN" sz="2400" dirty="0" err="1" smtClean="0">
                <a:latin typeface="微软雅黑" panose="020B0503020204020204" pitchFamily="34" charset="-122"/>
                <a:ea typeface="微软雅黑" panose="020B0503020204020204" pitchFamily="34" charset="-122"/>
              </a:rPr>
              <a:t>Rumelhart</a:t>
            </a:r>
            <a:r>
              <a:rPr lang="zh-CN" altLang="en-US" sz="2400" dirty="0" smtClean="0">
                <a:latin typeface="微软雅黑" panose="020B0503020204020204" pitchFamily="34" charset="-122"/>
                <a:ea typeface="微软雅黑" panose="020B0503020204020204" pitchFamily="34" charset="-122"/>
              </a:rPr>
              <a:t>和</a:t>
            </a:r>
            <a:r>
              <a:rPr lang="en-US" altLang="zh-CN" sz="2400" dirty="0" err="1" smtClean="0">
                <a:latin typeface="微软雅黑" panose="020B0503020204020204" pitchFamily="34" charset="-122"/>
                <a:ea typeface="微软雅黑" panose="020B0503020204020204" pitchFamily="34" charset="-122"/>
              </a:rPr>
              <a:t>McCkekkand</a:t>
            </a:r>
            <a:r>
              <a:rPr lang="zh-CN" altLang="en-US" sz="2400" dirty="0" smtClean="0">
                <a:latin typeface="微软雅黑" panose="020B0503020204020204" pitchFamily="34" charset="-122"/>
                <a:ea typeface="微软雅黑" panose="020B0503020204020204" pitchFamily="34" charset="-122"/>
              </a:rPr>
              <a:t>主编的</a:t>
            </a:r>
            <a:r>
              <a:rPr lang="en-US" altLang="zh-CN" sz="2400" dirty="0" smtClean="0">
                <a:latin typeface="微软雅黑" panose="020B0503020204020204" pitchFamily="34" charset="-122"/>
                <a:ea typeface="微软雅黑" panose="020B0503020204020204" pitchFamily="34" charset="-122"/>
              </a:rPr>
              <a:t>《</a:t>
            </a:r>
            <a:r>
              <a:rPr lang="en-US" altLang="zh-CN" sz="2400" dirty="0" err="1" smtClean="0">
                <a:latin typeface="微软雅黑" panose="020B0503020204020204" pitchFamily="34" charset="-122"/>
                <a:ea typeface="微软雅黑" panose="020B0503020204020204" pitchFamily="34" charset="-122"/>
              </a:rPr>
              <a:t>Parrallel</a:t>
            </a:r>
            <a:r>
              <a:rPr lang="en-US" altLang="zh-CN" sz="2400" dirty="0" smtClean="0">
                <a:latin typeface="微软雅黑" panose="020B0503020204020204" pitchFamily="34" charset="-122"/>
                <a:ea typeface="微软雅黑" panose="020B0503020204020204" pitchFamily="34" charset="-122"/>
              </a:rPr>
              <a:t> Distributed Processing: </a:t>
            </a:r>
            <a:r>
              <a:rPr lang="en-US" altLang="zh-CN" sz="2400" dirty="0" err="1" smtClean="0">
                <a:latin typeface="微软雅黑" panose="020B0503020204020204" pitchFamily="34" charset="-122"/>
                <a:ea typeface="微软雅黑" panose="020B0503020204020204" pitchFamily="34" charset="-122"/>
              </a:rPr>
              <a:t>Exporation</a:t>
            </a:r>
            <a:r>
              <a:rPr lang="en-US" altLang="zh-CN" sz="2400" dirty="0" smtClean="0">
                <a:latin typeface="微软雅黑" panose="020B0503020204020204" pitchFamily="34" charset="-122"/>
                <a:ea typeface="微软雅黑" panose="020B0503020204020204" pitchFamily="34" charset="-122"/>
              </a:rPr>
              <a:t> in the Microstructures of Cognition》</a:t>
            </a:r>
            <a:r>
              <a:rPr lang="zh-CN" altLang="en-US" sz="2400" dirty="0" smtClean="0">
                <a:latin typeface="微软雅黑" panose="020B0503020204020204" pitchFamily="34" charset="-122"/>
                <a:ea typeface="微软雅黑" panose="020B0503020204020204" pitchFamily="34" charset="-122"/>
              </a:rPr>
              <a:t>正式出版。其中，提出了并行分布处理理论。</a:t>
            </a:r>
            <a:endParaRPr lang="en-US" altLang="zh-CN" sz="2400" dirty="0" smtClean="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p"/>
            </a:pP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5711182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115616" y="1772816"/>
            <a:ext cx="6840760" cy="2677656"/>
          </a:xfrm>
          <a:prstGeom prst="rect">
            <a:avLst/>
          </a:prstGeom>
        </p:spPr>
        <p:txBody>
          <a:bodyPr wrap="square">
            <a:spAutoFit/>
          </a:bodyPr>
          <a:lstStyle/>
          <a:p>
            <a:pPr marL="342900" indent="-342900">
              <a:buFont typeface="Wingdings" panose="05000000000000000000" pitchFamily="2" charset="2"/>
              <a:buChar char="p"/>
            </a:pPr>
            <a:r>
              <a:rPr lang="en-US" altLang="zh-CN" sz="2400" dirty="0">
                <a:latin typeface="微软雅黑" panose="020B0503020204020204" pitchFamily="34" charset="-122"/>
                <a:ea typeface="微软雅黑" panose="020B0503020204020204" pitchFamily="34" charset="-122"/>
              </a:rPr>
              <a:t>1988</a:t>
            </a:r>
            <a:r>
              <a:rPr lang="zh-CN" altLang="en-US" sz="2400" dirty="0">
                <a:latin typeface="微软雅黑" panose="020B0503020204020204" pitchFamily="34" charset="-122"/>
                <a:ea typeface="微软雅黑" panose="020B0503020204020204" pitchFamily="34" charset="-122"/>
              </a:rPr>
              <a:t>年，</a:t>
            </a:r>
            <a:r>
              <a:rPr lang="en-US" altLang="zh-CN" sz="2400" dirty="0">
                <a:latin typeface="微软雅黑" panose="020B0503020204020204" pitchFamily="34" charset="-122"/>
                <a:ea typeface="微软雅黑" panose="020B0503020204020204" pitchFamily="34" charset="-122"/>
              </a:rPr>
              <a:t>Chua</a:t>
            </a:r>
            <a:r>
              <a:rPr lang="zh-CN" altLang="en-US" sz="2400" dirty="0">
                <a:latin typeface="微软雅黑" panose="020B0503020204020204" pitchFamily="34" charset="-122"/>
                <a:ea typeface="微软雅黑" panose="020B0503020204020204" pitchFamily="34" charset="-122"/>
              </a:rPr>
              <a:t>和</a:t>
            </a:r>
            <a:r>
              <a:rPr lang="en-US" altLang="zh-CN" sz="2400" dirty="0">
                <a:latin typeface="微软雅黑" panose="020B0503020204020204" pitchFamily="34" charset="-122"/>
                <a:ea typeface="微软雅黑" panose="020B0503020204020204" pitchFamily="34" charset="-122"/>
              </a:rPr>
              <a:t>Yang</a:t>
            </a:r>
            <a:r>
              <a:rPr lang="zh-CN" altLang="en-US" sz="2400" dirty="0">
                <a:latin typeface="微软雅黑" panose="020B0503020204020204" pitchFamily="34" charset="-122"/>
                <a:ea typeface="微软雅黑" panose="020B0503020204020204" pitchFamily="34" charset="-122"/>
              </a:rPr>
              <a:t>提出了细胞神经网络（</a:t>
            </a:r>
            <a:r>
              <a:rPr lang="en-US" altLang="zh-CN" sz="2400" dirty="0">
                <a:latin typeface="微软雅黑" panose="020B0503020204020204" pitchFamily="34" charset="-122"/>
                <a:ea typeface="微软雅黑" panose="020B0503020204020204" pitchFamily="34" charset="-122"/>
              </a:rPr>
              <a:t>CNN</a:t>
            </a:r>
            <a:r>
              <a:rPr lang="zh-CN" altLang="en-US" sz="2400" dirty="0">
                <a:latin typeface="微软雅黑" panose="020B0503020204020204" pitchFamily="34" charset="-122"/>
                <a:ea typeface="微软雅黑" panose="020B0503020204020204" pitchFamily="34" charset="-122"/>
              </a:rPr>
              <a:t>）模型，该模型是由一个细胞自动机特性的大规模非线性计算机仿真系统</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p"/>
            </a:pPr>
            <a:endParaRPr lang="en-US" altLang="zh-CN" sz="2400" dirty="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p"/>
            </a:pPr>
            <a:r>
              <a:rPr lang="en-US" altLang="zh-CN" sz="2400" dirty="0">
                <a:latin typeface="微软雅黑" panose="020B0503020204020204" pitchFamily="34" charset="-122"/>
                <a:ea typeface="微软雅黑" panose="020B0503020204020204" pitchFamily="34" charset="-122"/>
              </a:rPr>
              <a:t>1988</a:t>
            </a:r>
            <a:r>
              <a:rPr lang="zh-CN" altLang="en-US" sz="2400" dirty="0">
                <a:latin typeface="微软雅黑" panose="020B0503020204020204" pitchFamily="34" charset="-122"/>
                <a:ea typeface="微软雅黑" panose="020B0503020204020204" pitchFamily="34" charset="-122"/>
              </a:rPr>
              <a:t>年，</a:t>
            </a:r>
            <a:r>
              <a:rPr lang="en-US" altLang="zh-CN" sz="2400" dirty="0" err="1">
                <a:latin typeface="微软雅黑" panose="020B0503020204020204" pitchFamily="34" charset="-122"/>
                <a:ea typeface="微软雅黑" panose="020B0503020204020204" pitchFamily="34" charset="-122"/>
              </a:rPr>
              <a:t>Broomhead</a:t>
            </a:r>
            <a:r>
              <a:rPr lang="zh-CN" altLang="en-US" sz="2400" dirty="0">
                <a:latin typeface="微软雅黑" panose="020B0503020204020204" pitchFamily="34" charset="-122"/>
                <a:ea typeface="微软雅黑" panose="020B0503020204020204" pitchFamily="34" charset="-122"/>
              </a:rPr>
              <a:t>和</a:t>
            </a:r>
            <a:r>
              <a:rPr lang="en-US" altLang="zh-CN" sz="2400" dirty="0">
                <a:latin typeface="微软雅黑" panose="020B0503020204020204" pitchFamily="34" charset="-122"/>
                <a:ea typeface="微软雅黑" panose="020B0503020204020204" pitchFamily="34" charset="-122"/>
              </a:rPr>
              <a:t>Lowe</a:t>
            </a:r>
            <a:r>
              <a:rPr lang="zh-CN" altLang="en-US" sz="2400" dirty="0">
                <a:latin typeface="微软雅黑" panose="020B0503020204020204" pitchFamily="34" charset="-122"/>
                <a:ea typeface="微软雅黑" panose="020B0503020204020204" pitchFamily="34" charset="-122"/>
              </a:rPr>
              <a:t>使用径向基函数（</a:t>
            </a:r>
            <a:r>
              <a:rPr lang="en-US" altLang="zh-CN" sz="2400" dirty="0">
                <a:latin typeface="微软雅黑" panose="020B0503020204020204" pitchFamily="34" charset="-122"/>
                <a:ea typeface="微软雅黑" panose="020B0503020204020204" pitchFamily="34" charset="-122"/>
              </a:rPr>
              <a:t>RBF</a:t>
            </a:r>
            <a:r>
              <a:rPr lang="zh-CN" altLang="en-US" sz="2400" dirty="0">
                <a:latin typeface="微软雅黑" panose="020B0503020204020204" pitchFamily="34" charset="-122"/>
                <a:ea typeface="微软雅黑" panose="020B0503020204020204" pitchFamily="34" charset="-122"/>
              </a:rPr>
              <a:t>）提出分层网络的设计方法，从而将</a:t>
            </a:r>
            <a:r>
              <a:rPr lang="en-US" altLang="zh-CN" sz="2400" dirty="0">
                <a:latin typeface="微软雅黑" panose="020B0503020204020204" pitchFamily="34" charset="-122"/>
                <a:ea typeface="微软雅黑" panose="020B0503020204020204" pitchFamily="34" charset="-122"/>
              </a:rPr>
              <a:t>NN</a:t>
            </a:r>
            <a:r>
              <a:rPr lang="zh-CN" altLang="en-US" sz="2400" dirty="0">
                <a:latin typeface="微软雅黑" panose="020B0503020204020204" pitchFamily="34" charset="-122"/>
                <a:ea typeface="微软雅黑" panose="020B0503020204020204" pitchFamily="34" charset="-122"/>
              </a:rPr>
              <a:t>的设计与数值分析和线性自适应滤波相挂钩。</a:t>
            </a:r>
            <a:endParaRPr lang="en-US" altLang="zh-CN" sz="2400" dirty="0">
              <a:latin typeface="微软雅黑" panose="020B0503020204020204" pitchFamily="34" charset="-122"/>
              <a:ea typeface="微软雅黑" panose="020B0503020204020204" pitchFamily="34" charset="-122"/>
            </a:endParaRPr>
          </a:p>
        </p:txBody>
      </p:sp>
      <p:grpSp>
        <p:nvGrpSpPr>
          <p:cNvPr id="5" name="组合 4"/>
          <p:cNvGrpSpPr/>
          <p:nvPr/>
        </p:nvGrpSpPr>
        <p:grpSpPr>
          <a:xfrm>
            <a:off x="666347" y="404664"/>
            <a:ext cx="5410199" cy="665163"/>
            <a:chOff x="666347" y="404664"/>
            <a:chExt cx="5410199" cy="665163"/>
          </a:xfrm>
        </p:grpSpPr>
        <p:grpSp>
          <p:nvGrpSpPr>
            <p:cNvPr id="6" name="Group 8"/>
            <p:cNvGrpSpPr>
              <a:grpSpLocks/>
            </p:cNvGrpSpPr>
            <p:nvPr/>
          </p:nvGrpSpPr>
          <p:grpSpPr bwMode="auto">
            <a:xfrm>
              <a:off x="666347" y="404664"/>
              <a:ext cx="762000" cy="665163"/>
              <a:chOff x="1110" y="2656"/>
              <a:chExt cx="1549" cy="1351"/>
            </a:xfrm>
          </p:grpSpPr>
          <p:sp>
            <p:nvSpPr>
              <p:cNvPr id="9" name="AutoShape 9"/>
              <p:cNvSpPr>
                <a:spLocks noChangeArrowheads="1"/>
              </p:cNvSpPr>
              <p:nvPr/>
            </p:nvSpPr>
            <p:spPr bwMode="auto">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宋体" pitchFamily="2" charset="-122"/>
                  <a:cs typeface="Arial" pitchFamily="34" charset="0"/>
                </a:endParaRPr>
              </a:p>
            </p:txBody>
          </p:sp>
          <p:sp>
            <p:nvSpPr>
              <p:cNvPr id="10" name="AutoShape 10"/>
              <p:cNvSpPr>
                <a:spLocks noChangeArrowheads="1"/>
              </p:cNvSpPr>
              <p:nvPr/>
            </p:nvSpPr>
            <p:spPr bwMode="auto">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p:spPr>
            <p:txBody>
              <a:bodyPr wrap="none" anchor="ctr"/>
              <a:lstStyle/>
              <a:p>
                <a:endParaRPr lang="zh-CN" altLang="en-US">
                  <a:ea typeface="宋体" pitchFamily="2" charset="-122"/>
                  <a:cs typeface="Arial" pitchFamily="34" charset="0"/>
                </a:endParaRPr>
              </a:p>
            </p:txBody>
          </p:sp>
        </p:grpSp>
        <p:sp>
          <p:nvSpPr>
            <p:cNvPr id="7" name="Line 16"/>
            <p:cNvSpPr>
              <a:spLocks noChangeShapeType="1"/>
            </p:cNvSpPr>
            <p:nvPr/>
          </p:nvSpPr>
          <p:spPr bwMode="auto">
            <a:xfrm>
              <a:off x="1275946" y="1014264"/>
              <a:ext cx="4800600" cy="0"/>
            </a:xfrm>
            <a:prstGeom prst="line">
              <a:avLst/>
            </a:prstGeom>
            <a:noFill/>
            <a:ln w="25400">
              <a:solidFill>
                <a:schemeClr val="folHlink"/>
              </a:solidFill>
              <a:prstDash val="sysDot"/>
              <a:round/>
              <a:headEn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8" name="Text Box 17"/>
            <p:cNvSpPr txBox="1">
              <a:spLocks noChangeArrowheads="1"/>
            </p:cNvSpPr>
            <p:nvPr/>
          </p:nvSpPr>
          <p:spPr bwMode="auto">
            <a:xfrm>
              <a:off x="1558994" y="428477"/>
              <a:ext cx="434766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a:defRPr>
                  <a:solidFill>
                    <a:schemeClr val="tx1"/>
                  </a:solidFill>
                  <a:latin typeface="Arial" pitchFamily="34" charset="0"/>
                </a:defRPr>
              </a:lvl2pPr>
              <a:lvl3pPr>
                <a:defRPr>
                  <a:solidFill>
                    <a:schemeClr val="tx1"/>
                  </a:solidFill>
                  <a:latin typeface="Arial" pitchFamily="34" charset="0"/>
                </a:defRPr>
              </a:lvl3pPr>
              <a:lvl4pPr>
                <a:defRPr>
                  <a:solidFill>
                    <a:schemeClr val="tx1"/>
                  </a:solidFill>
                  <a:latin typeface="Arial" pitchFamily="34" charset="0"/>
                </a:defRPr>
              </a:lvl4pPr>
              <a:lvl5pPr>
                <a:defRPr>
                  <a:solidFill>
                    <a:schemeClr val="tx1"/>
                  </a:solidFill>
                  <a:latin typeface="Arial" pitchFamily="34" charset="0"/>
                </a:defRPr>
              </a:lvl5pPr>
              <a:lvl6pPr fontAlgn="base">
                <a:spcBef>
                  <a:spcPct val="0"/>
                </a:spcBef>
                <a:spcAft>
                  <a:spcPct val="0"/>
                </a:spcAft>
                <a:buFont typeface="Arial" pitchFamily="34" charset="0"/>
                <a:defRPr>
                  <a:solidFill>
                    <a:schemeClr val="tx1"/>
                  </a:solidFill>
                  <a:latin typeface="Arial" pitchFamily="34" charset="0"/>
                </a:defRPr>
              </a:lvl6pPr>
              <a:lvl7pPr fontAlgn="base">
                <a:spcBef>
                  <a:spcPct val="0"/>
                </a:spcBef>
                <a:spcAft>
                  <a:spcPct val="0"/>
                </a:spcAft>
                <a:buFont typeface="Arial" pitchFamily="34" charset="0"/>
                <a:defRPr>
                  <a:solidFill>
                    <a:schemeClr val="tx1"/>
                  </a:solidFill>
                  <a:latin typeface="Arial" pitchFamily="34" charset="0"/>
                </a:defRPr>
              </a:lvl7pPr>
              <a:lvl8pPr fontAlgn="base">
                <a:spcBef>
                  <a:spcPct val="0"/>
                </a:spcBef>
                <a:spcAft>
                  <a:spcPct val="0"/>
                </a:spcAft>
                <a:buFont typeface="Arial" pitchFamily="34" charset="0"/>
                <a:defRPr>
                  <a:solidFill>
                    <a:schemeClr val="tx1"/>
                  </a:solidFill>
                  <a:latin typeface="Arial" pitchFamily="34" charset="0"/>
                </a:defRPr>
              </a:lvl8pPr>
              <a:lvl9pPr fontAlgn="base">
                <a:spcBef>
                  <a:spcPct val="0"/>
                </a:spcBef>
                <a:spcAft>
                  <a:spcPct val="0"/>
                </a:spcAft>
                <a:buFont typeface="Arial" pitchFamily="34" charset="0"/>
                <a:defRPr>
                  <a:solidFill>
                    <a:schemeClr val="tx1"/>
                  </a:solidFill>
                  <a:latin typeface="Arial" pitchFamily="34" charset="0"/>
                </a:defRPr>
              </a:lvl9pPr>
            </a:lstStyle>
            <a:p>
              <a:pPr eaLnBrk="0" hangingPunct="0"/>
              <a:r>
                <a:rPr lang="en-US" altLang="zh-CN" sz="3200" b="1" dirty="0">
                  <a:latin typeface="微软雅黑" panose="020B0503020204020204" pitchFamily="34" charset="-122"/>
                  <a:ea typeface="微软雅黑" panose="020B0503020204020204" pitchFamily="34" charset="-122"/>
                </a:rPr>
                <a:t>2</a:t>
              </a:r>
              <a:r>
                <a:rPr lang="en-US" altLang="zh-CN" sz="3200" b="1" dirty="0" smtClean="0">
                  <a:latin typeface="微软雅黑" panose="020B0503020204020204" pitchFamily="34" charset="-122"/>
                  <a:ea typeface="微软雅黑" panose="020B0503020204020204" pitchFamily="34" charset="-122"/>
                </a:rPr>
                <a:t>. </a:t>
              </a:r>
              <a:r>
                <a:rPr lang="zh-CN" altLang="en-US" sz="3200" b="1" dirty="0" smtClean="0">
                  <a:latin typeface="微软雅黑" panose="020B0503020204020204" pitchFamily="34" charset="-122"/>
                  <a:ea typeface="微软雅黑" panose="020B0503020204020204" pitchFamily="34" charset="-122"/>
                </a:rPr>
                <a:t>人工神经网络的历史</a:t>
              </a:r>
              <a:endParaRPr lang="zh-CN" altLang="en-US" sz="3200" b="1" dirty="0">
                <a:latin typeface="微软雅黑" panose="020B0503020204020204" pitchFamily="34" charset="-122"/>
                <a:ea typeface="微软雅黑" panose="020B0503020204020204" pitchFamily="34" charset="-122"/>
              </a:endParaRPr>
            </a:p>
          </p:txBody>
        </p:sp>
      </p:grpSp>
      <p:sp>
        <p:nvSpPr>
          <p:cNvPr id="11" name="TextBox 10"/>
          <p:cNvSpPr txBox="1"/>
          <p:nvPr/>
        </p:nvSpPr>
        <p:spPr>
          <a:xfrm>
            <a:off x="827584" y="1124744"/>
            <a:ext cx="6048672" cy="954107"/>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800" dirty="0" smtClean="0">
                <a:latin typeface="微软雅黑" panose="020B0503020204020204" pitchFamily="34" charset="-122"/>
                <a:ea typeface="微软雅黑" panose="020B0503020204020204" pitchFamily="34" charset="-122"/>
              </a:rPr>
              <a:t>复兴时期（</a:t>
            </a:r>
            <a:r>
              <a:rPr lang="en-US" altLang="zh-CN" sz="2800" dirty="0" smtClean="0">
                <a:latin typeface="微软雅黑" panose="020B0503020204020204" pitchFamily="34" charset="-122"/>
                <a:ea typeface="微软雅黑" panose="020B0503020204020204" pitchFamily="34" charset="-122"/>
              </a:rPr>
              <a:t>1983~1990</a:t>
            </a:r>
            <a:r>
              <a:rPr lang="zh-CN" altLang="en-US" sz="2800" dirty="0" smtClean="0">
                <a:latin typeface="微软雅黑" panose="020B0503020204020204" pitchFamily="34" charset="-122"/>
                <a:ea typeface="微软雅黑" panose="020B0503020204020204" pitchFamily="34" charset="-122"/>
              </a:rPr>
              <a:t>）</a:t>
            </a:r>
            <a:endParaRPr lang="en-US" altLang="zh-CN" sz="2800" dirty="0" smtClean="0">
              <a:latin typeface="微软雅黑" panose="020B0503020204020204" pitchFamily="34" charset="-122"/>
              <a:ea typeface="微软雅黑" panose="020B0503020204020204" pitchFamily="34" charset="-122"/>
            </a:endParaRPr>
          </a:p>
          <a:p>
            <a:r>
              <a:rPr lang="en-US" altLang="zh-CN" sz="2800" dirty="0">
                <a:latin typeface="微软雅黑" panose="020B0503020204020204" pitchFamily="34" charset="-122"/>
                <a:ea typeface="微软雅黑" panose="020B0503020204020204" pitchFamily="34" charset="-122"/>
              </a:rPr>
              <a:t> </a:t>
            </a:r>
            <a:r>
              <a:rPr lang="en-US" altLang="zh-CN" sz="2800" dirty="0" smtClean="0">
                <a:latin typeface="微软雅黑" panose="020B0503020204020204" pitchFamily="34" charset="-122"/>
                <a:ea typeface="微软雅黑" panose="020B0503020204020204" pitchFamily="34" charset="-122"/>
              </a:rPr>
              <a:t>   </a:t>
            </a:r>
            <a:endParaRPr lang="en-US" altLang="zh-CN" sz="2800" dirty="0">
              <a:latin typeface="微软雅黑" panose="020B0503020204020204" pitchFamily="34" charset="-122"/>
              <a:ea typeface="微软雅黑" panose="020B0503020204020204" pitchFamily="34" charset="-122"/>
            </a:endParaRPr>
          </a:p>
        </p:txBody>
      </p:sp>
      <p:sp>
        <p:nvSpPr>
          <p:cNvPr id="2" name="矩形 1"/>
          <p:cNvSpPr/>
          <p:nvPr/>
        </p:nvSpPr>
        <p:spPr>
          <a:xfrm>
            <a:off x="1487959" y="4941168"/>
            <a:ext cx="6269641" cy="1200329"/>
          </a:xfrm>
          <a:prstGeom prst="rect">
            <a:avLst/>
          </a:prstGeom>
          <a:solidFill>
            <a:schemeClr val="tx2">
              <a:lumMod val="20000"/>
              <a:lumOff val="80000"/>
            </a:schemeClr>
          </a:solidFill>
        </p:spPr>
        <p:txBody>
          <a:bodyPr wrap="square">
            <a:spAutoFit/>
          </a:bodyPr>
          <a:lstStyle/>
          <a:p>
            <a:r>
              <a:rPr lang="zh-CN" altLang="en-US" sz="2400" dirty="0"/>
              <a:t>径向基函数是一个取值仅仅依赖于离原点距离的</a:t>
            </a:r>
            <a:r>
              <a:rPr lang="zh-CN" altLang="en-US" sz="2400" dirty="0" smtClean="0"/>
              <a:t>实值函数，</a:t>
            </a:r>
            <a:r>
              <a:rPr lang="zh-CN" altLang="en-US" sz="2400" dirty="0"/>
              <a:t>或者还可以是到任意一点</a:t>
            </a:r>
            <a:r>
              <a:rPr lang="en-US" altLang="zh-CN" sz="2400" dirty="0"/>
              <a:t>c</a:t>
            </a:r>
            <a:r>
              <a:rPr lang="zh-CN" altLang="en-US" sz="2400" dirty="0"/>
              <a:t>的</a:t>
            </a:r>
            <a:r>
              <a:rPr lang="zh-CN" altLang="en-US" sz="2400" dirty="0" smtClean="0"/>
              <a:t>距离。</a:t>
            </a:r>
            <a:endParaRPr lang="zh-CN" altLang="en-US" sz="2400" dirty="0"/>
          </a:p>
        </p:txBody>
      </p:sp>
    </p:spTree>
    <p:extLst>
      <p:ext uri="{BB962C8B-B14F-4D97-AF65-F5344CB8AC3E}">
        <p14:creationId xmlns:p14="http://schemas.microsoft.com/office/powerpoint/2010/main" val="13193391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8"/>
          <p:cNvGrpSpPr>
            <a:grpSpLocks/>
          </p:cNvGrpSpPr>
          <p:nvPr/>
        </p:nvGrpSpPr>
        <p:grpSpPr bwMode="auto">
          <a:xfrm>
            <a:off x="666347" y="404664"/>
            <a:ext cx="762000" cy="665163"/>
            <a:chOff x="1110" y="2656"/>
            <a:chExt cx="1549" cy="1351"/>
          </a:xfrm>
        </p:grpSpPr>
        <p:sp>
          <p:nvSpPr>
            <p:cNvPr id="5" name="AutoShape 9"/>
            <p:cNvSpPr>
              <a:spLocks noChangeArrowheads="1"/>
            </p:cNvSpPr>
            <p:nvPr/>
          </p:nvSpPr>
          <p:spPr bwMode="auto">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宋体" pitchFamily="2" charset="-122"/>
                <a:cs typeface="Arial" pitchFamily="34" charset="0"/>
              </a:endParaRPr>
            </a:p>
          </p:txBody>
        </p:sp>
        <p:sp>
          <p:nvSpPr>
            <p:cNvPr id="6" name="AutoShape 10"/>
            <p:cNvSpPr>
              <a:spLocks noChangeArrowheads="1"/>
            </p:cNvSpPr>
            <p:nvPr/>
          </p:nvSpPr>
          <p:spPr bwMode="auto">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p:spPr>
          <p:txBody>
            <a:bodyPr wrap="none" anchor="ctr"/>
            <a:lstStyle/>
            <a:p>
              <a:endParaRPr lang="zh-CN" altLang="en-US">
                <a:ea typeface="宋体" pitchFamily="2" charset="-122"/>
                <a:cs typeface="Arial" pitchFamily="34" charset="0"/>
              </a:endParaRPr>
            </a:p>
          </p:txBody>
        </p:sp>
      </p:grpSp>
      <p:sp>
        <p:nvSpPr>
          <p:cNvPr id="8" name="Line 16"/>
          <p:cNvSpPr>
            <a:spLocks noChangeShapeType="1"/>
          </p:cNvSpPr>
          <p:nvPr/>
        </p:nvSpPr>
        <p:spPr bwMode="auto">
          <a:xfrm>
            <a:off x="1275946" y="1014264"/>
            <a:ext cx="4800600" cy="0"/>
          </a:xfrm>
          <a:prstGeom prst="line">
            <a:avLst/>
          </a:prstGeom>
          <a:noFill/>
          <a:ln w="25400">
            <a:solidFill>
              <a:schemeClr val="folHlink"/>
            </a:solidFill>
            <a:prstDash val="sysDot"/>
            <a:round/>
            <a:headEn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9" name="Text Box 17"/>
          <p:cNvSpPr txBox="1">
            <a:spLocks noChangeArrowheads="1"/>
          </p:cNvSpPr>
          <p:nvPr/>
        </p:nvSpPr>
        <p:spPr bwMode="auto">
          <a:xfrm>
            <a:off x="1558994" y="428477"/>
            <a:ext cx="434766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a:defRPr>
                <a:solidFill>
                  <a:schemeClr val="tx1"/>
                </a:solidFill>
                <a:latin typeface="Arial" pitchFamily="34" charset="0"/>
              </a:defRPr>
            </a:lvl2pPr>
            <a:lvl3pPr>
              <a:defRPr>
                <a:solidFill>
                  <a:schemeClr val="tx1"/>
                </a:solidFill>
                <a:latin typeface="Arial" pitchFamily="34" charset="0"/>
              </a:defRPr>
            </a:lvl3pPr>
            <a:lvl4pPr>
              <a:defRPr>
                <a:solidFill>
                  <a:schemeClr val="tx1"/>
                </a:solidFill>
                <a:latin typeface="Arial" pitchFamily="34" charset="0"/>
              </a:defRPr>
            </a:lvl4pPr>
            <a:lvl5pPr>
              <a:defRPr>
                <a:solidFill>
                  <a:schemeClr val="tx1"/>
                </a:solidFill>
                <a:latin typeface="Arial" pitchFamily="34" charset="0"/>
              </a:defRPr>
            </a:lvl5pPr>
            <a:lvl6pPr fontAlgn="base">
              <a:spcBef>
                <a:spcPct val="0"/>
              </a:spcBef>
              <a:spcAft>
                <a:spcPct val="0"/>
              </a:spcAft>
              <a:buFont typeface="Arial" pitchFamily="34" charset="0"/>
              <a:defRPr>
                <a:solidFill>
                  <a:schemeClr val="tx1"/>
                </a:solidFill>
                <a:latin typeface="Arial" pitchFamily="34" charset="0"/>
              </a:defRPr>
            </a:lvl6pPr>
            <a:lvl7pPr fontAlgn="base">
              <a:spcBef>
                <a:spcPct val="0"/>
              </a:spcBef>
              <a:spcAft>
                <a:spcPct val="0"/>
              </a:spcAft>
              <a:buFont typeface="Arial" pitchFamily="34" charset="0"/>
              <a:defRPr>
                <a:solidFill>
                  <a:schemeClr val="tx1"/>
                </a:solidFill>
                <a:latin typeface="Arial" pitchFamily="34" charset="0"/>
              </a:defRPr>
            </a:lvl7pPr>
            <a:lvl8pPr fontAlgn="base">
              <a:spcBef>
                <a:spcPct val="0"/>
              </a:spcBef>
              <a:spcAft>
                <a:spcPct val="0"/>
              </a:spcAft>
              <a:buFont typeface="Arial" pitchFamily="34" charset="0"/>
              <a:defRPr>
                <a:solidFill>
                  <a:schemeClr val="tx1"/>
                </a:solidFill>
                <a:latin typeface="Arial" pitchFamily="34" charset="0"/>
              </a:defRPr>
            </a:lvl8pPr>
            <a:lvl9pPr fontAlgn="base">
              <a:spcBef>
                <a:spcPct val="0"/>
              </a:spcBef>
              <a:spcAft>
                <a:spcPct val="0"/>
              </a:spcAft>
              <a:buFont typeface="Arial" pitchFamily="34" charset="0"/>
              <a:defRPr>
                <a:solidFill>
                  <a:schemeClr val="tx1"/>
                </a:solidFill>
                <a:latin typeface="Arial" pitchFamily="34" charset="0"/>
              </a:defRPr>
            </a:lvl9pPr>
          </a:lstStyle>
          <a:p>
            <a:pPr eaLnBrk="0" hangingPunct="0"/>
            <a:r>
              <a:rPr lang="en-US" altLang="zh-CN" sz="3200" b="1" dirty="0" smtClean="0">
                <a:latin typeface="微软雅黑" panose="020B0503020204020204" pitchFamily="34" charset="-122"/>
                <a:ea typeface="微软雅黑" panose="020B0503020204020204" pitchFamily="34" charset="-122"/>
              </a:rPr>
              <a:t>1. </a:t>
            </a:r>
            <a:r>
              <a:rPr lang="zh-CN" altLang="en-US" sz="3200" b="1" dirty="0" smtClean="0">
                <a:latin typeface="微软雅黑" panose="020B0503020204020204" pitchFamily="34" charset="-122"/>
                <a:ea typeface="微软雅黑" panose="020B0503020204020204" pitchFamily="34" charset="-122"/>
              </a:rPr>
              <a:t>人工神经网络的概念</a:t>
            </a:r>
            <a:endParaRPr lang="zh-CN" altLang="en-US" sz="3200" b="1" dirty="0">
              <a:latin typeface="微软雅黑" panose="020B0503020204020204" pitchFamily="34" charset="-122"/>
              <a:ea typeface="微软雅黑" panose="020B0503020204020204" pitchFamily="34" charset="-122"/>
            </a:endParaRPr>
          </a:p>
        </p:txBody>
      </p:sp>
      <p:sp>
        <p:nvSpPr>
          <p:cNvPr id="58" name="TextBox 57"/>
          <p:cNvSpPr txBox="1"/>
          <p:nvPr/>
        </p:nvSpPr>
        <p:spPr>
          <a:xfrm>
            <a:off x="672742" y="1457816"/>
            <a:ext cx="5245254" cy="584775"/>
          </a:xfrm>
          <a:prstGeom prst="rect">
            <a:avLst/>
          </a:prstGeom>
          <a:noFill/>
        </p:spPr>
        <p:txBody>
          <a:bodyPr wrap="square" rtlCol="0">
            <a:spAutoFit/>
          </a:bodyPr>
          <a:lstStyle/>
          <a:p>
            <a:r>
              <a:rPr lang="zh-CN" altLang="en-US" sz="3200" b="1" dirty="0" smtClean="0">
                <a:latin typeface="黑体" panose="02010609060101010101" pitchFamily="49" charset="-122"/>
                <a:ea typeface="黑体" panose="02010609060101010101" pitchFamily="49" charset="-122"/>
              </a:rPr>
              <a:t>人脑  </a:t>
            </a:r>
            <a:r>
              <a:rPr lang="en-US" altLang="zh-CN" sz="3200" b="1" dirty="0" smtClean="0">
                <a:solidFill>
                  <a:srgbClr val="FF0000"/>
                </a:solidFill>
                <a:latin typeface="黑体" panose="02010609060101010101" pitchFamily="49" charset="-122"/>
                <a:ea typeface="黑体" panose="02010609060101010101" pitchFamily="49" charset="-122"/>
              </a:rPr>
              <a:t>VS</a:t>
            </a:r>
            <a:r>
              <a:rPr lang="en-US" altLang="zh-CN" sz="3200" b="1" dirty="0" smtClean="0">
                <a:latin typeface="黑体" panose="02010609060101010101" pitchFamily="49" charset="-122"/>
                <a:ea typeface="黑体" panose="02010609060101010101" pitchFamily="49" charset="-122"/>
              </a:rPr>
              <a:t>  </a:t>
            </a:r>
            <a:r>
              <a:rPr lang="zh-CN" altLang="en-US" sz="3200" b="1" dirty="0" smtClean="0">
                <a:latin typeface="黑体" panose="02010609060101010101" pitchFamily="49" charset="-122"/>
                <a:ea typeface="黑体" panose="02010609060101010101" pitchFamily="49" charset="-122"/>
              </a:rPr>
              <a:t>计算机</a:t>
            </a:r>
            <a:endParaRPr lang="zh-CN" altLang="en-US" sz="3200" b="1" dirty="0">
              <a:latin typeface="黑体" panose="02010609060101010101" pitchFamily="49" charset="-122"/>
              <a:ea typeface="黑体" panose="02010609060101010101" pitchFamily="49" charset="-122"/>
            </a:endParaRPr>
          </a:p>
        </p:txBody>
      </p:sp>
      <p:pic>
        <p:nvPicPr>
          <p:cNvPr id="1026" name="Picture 2" descr="C:\Users\Administrator\Pictures\人脑.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2930" y="2852936"/>
            <a:ext cx="2452886" cy="2452886"/>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Administrator\Pictures\电脑.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28184" y="2852936"/>
            <a:ext cx="2915816" cy="2636168"/>
          </a:xfrm>
          <a:prstGeom prst="rect">
            <a:avLst/>
          </a:prstGeom>
          <a:noFill/>
          <a:extLst>
            <a:ext uri="{909E8E84-426E-40DD-AFC4-6F175D3DCCD1}">
              <a14:hiddenFill xmlns:a14="http://schemas.microsoft.com/office/drawing/2010/main">
                <a:solidFill>
                  <a:srgbClr val="FFFFFF"/>
                </a:solidFill>
              </a14:hiddenFill>
            </a:ext>
          </a:extLst>
        </p:spPr>
      </p:pic>
      <p:sp>
        <p:nvSpPr>
          <p:cNvPr id="61" name="TextBox 60"/>
          <p:cNvSpPr txBox="1"/>
          <p:nvPr/>
        </p:nvSpPr>
        <p:spPr>
          <a:xfrm>
            <a:off x="3438977" y="2824153"/>
            <a:ext cx="2174628" cy="461665"/>
          </a:xfrm>
          <a:prstGeom prst="rect">
            <a:avLst/>
          </a:prstGeom>
          <a:noFill/>
        </p:spPr>
        <p:txBody>
          <a:bodyPr wrap="square" rtlCol="0">
            <a:spAutoFit/>
          </a:bodyPr>
          <a:lstStyle/>
          <a:p>
            <a:r>
              <a:rPr lang="zh-CN" altLang="en-US" sz="2400" dirty="0" smtClean="0">
                <a:solidFill>
                  <a:srgbClr val="0070C0"/>
                </a:solidFill>
                <a:latin typeface="黑体" panose="02010609060101010101" pitchFamily="49" charset="-122"/>
                <a:ea typeface="黑体" panose="02010609060101010101" pitchFamily="49" charset="-122"/>
              </a:rPr>
              <a:t>记忆联想能力</a:t>
            </a:r>
            <a:endParaRPr lang="zh-CN" altLang="en-US" sz="2400" dirty="0">
              <a:solidFill>
                <a:srgbClr val="0070C0"/>
              </a:solidFill>
              <a:latin typeface="黑体" panose="02010609060101010101" pitchFamily="49" charset="-122"/>
              <a:ea typeface="黑体" panose="02010609060101010101" pitchFamily="49" charset="-122"/>
            </a:endParaRPr>
          </a:p>
        </p:txBody>
      </p:sp>
      <p:sp>
        <p:nvSpPr>
          <p:cNvPr id="64" name="TextBox 63"/>
          <p:cNvSpPr txBox="1"/>
          <p:nvPr/>
        </p:nvSpPr>
        <p:spPr>
          <a:xfrm>
            <a:off x="3453365" y="3481613"/>
            <a:ext cx="2160240" cy="461665"/>
          </a:xfrm>
          <a:prstGeom prst="rect">
            <a:avLst/>
          </a:prstGeom>
          <a:noFill/>
        </p:spPr>
        <p:txBody>
          <a:bodyPr wrap="square" rtlCol="0">
            <a:spAutoFit/>
          </a:bodyPr>
          <a:lstStyle/>
          <a:p>
            <a:r>
              <a:rPr lang="zh-CN" altLang="en-US" sz="2400" dirty="0" smtClean="0">
                <a:solidFill>
                  <a:srgbClr val="0070C0"/>
                </a:solidFill>
                <a:latin typeface="黑体" panose="02010609060101010101" pitchFamily="49" charset="-122"/>
                <a:ea typeface="黑体" panose="02010609060101010101" pitchFamily="49" charset="-122"/>
              </a:rPr>
              <a:t>信息加工能力</a:t>
            </a:r>
            <a:endParaRPr lang="zh-CN" altLang="en-US" sz="2400" dirty="0">
              <a:solidFill>
                <a:srgbClr val="0070C0"/>
              </a:solidFill>
              <a:latin typeface="黑体" panose="02010609060101010101" pitchFamily="49" charset="-122"/>
              <a:ea typeface="黑体" panose="02010609060101010101" pitchFamily="49" charset="-122"/>
            </a:endParaRPr>
          </a:p>
        </p:txBody>
      </p:sp>
      <p:sp>
        <p:nvSpPr>
          <p:cNvPr id="65" name="TextBox 64"/>
          <p:cNvSpPr txBox="1"/>
          <p:nvPr/>
        </p:nvSpPr>
        <p:spPr>
          <a:xfrm>
            <a:off x="3476774" y="4185320"/>
            <a:ext cx="2391370" cy="461665"/>
          </a:xfrm>
          <a:prstGeom prst="rect">
            <a:avLst/>
          </a:prstGeom>
          <a:noFill/>
        </p:spPr>
        <p:txBody>
          <a:bodyPr wrap="square" rtlCol="0">
            <a:spAutoFit/>
          </a:bodyPr>
          <a:lstStyle/>
          <a:p>
            <a:r>
              <a:rPr lang="zh-CN" altLang="en-US" sz="2400" dirty="0" smtClean="0">
                <a:solidFill>
                  <a:srgbClr val="0070C0"/>
                </a:solidFill>
                <a:latin typeface="黑体" panose="02010609060101010101" pitchFamily="49" charset="-122"/>
                <a:ea typeface="黑体" panose="02010609060101010101" pitchFamily="49" charset="-122"/>
              </a:rPr>
              <a:t>信息综合能力</a:t>
            </a:r>
            <a:endParaRPr lang="zh-CN" altLang="en-US" sz="2400" dirty="0">
              <a:solidFill>
                <a:srgbClr val="0070C0"/>
              </a:solidFill>
              <a:latin typeface="黑体" panose="02010609060101010101" pitchFamily="49" charset="-122"/>
              <a:ea typeface="黑体" panose="02010609060101010101" pitchFamily="49" charset="-122"/>
            </a:endParaRPr>
          </a:p>
        </p:txBody>
      </p:sp>
      <p:sp>
        <p:nvSpPr>
          <p:cNvPr id="62" name="TextBox 61"/>
          <p:cNvSpPr txBox="1"/>
          <p:nvPr/>
        </p:nvSpPr>
        <p:spPr>
          <a:xfrm>
            <a:off x="3476774" y="4839543"/>
            <a:ext cx="2391370" cy="461665"/>
          </a:xfrm>
          <a:prstGeom prst="rect">
            <a:avLst/>
          </a:prstGeom>
          <a:noFill/>
        </p:spPr>
        <p:txBody>
          <a:bodyPr wrap="square" rtlCol="0">
            <a:spAutoFit/>
          </a:bodyPr>
          <a:lstStyle/>
          <a:p>
            <a:r>
              <a:rPr lang="zh-CN" altLang="en-US" sz="2400" dirty="0" smtClean="0">
                <a:solidFill>
                  <a:srgbClr val="0070C0"/>
                </a:solidFill>
                <a:latin typeface="黑体" panose="02010609060101010101" pitchFamily="49" charset="-122"/>
                <a:ea typeface="黑体" panose="02010609060101010101" pitchFamily="49" charset="-122"/>
              </a:rPr>
              <a:t>信息处理速度</a:t>
            </a:r>
            <a:endParaRPr lang="zh-CN" altLang="en-US" sz="2400" dirty="0">
              <a:solidFill>
                <a:srgbClr val="0070C0"/>
              </a:solidFill>
              <a:latin typeface="黑体" panose="02010609060101010101" pitchFamily="49" charset="-122"/>
              <a:ea typeface="黑体" panose="02010609060101010101" pitchFamily="49" charset="-122"/>
            </a:endParaRPr>
          </a:p>
        </p:txBody>
      </p:sp>
      <p:sp>
        <p:nvSpPr>
          <p:cNvPr id="63" name="TextBox 62"/>
          <p:cNvSpPr txBox="1"/>
          <p:nvPr/>
        </p:nvSpPr>
        <p:spPr>
          <a:xfrm>
            <a:off x="3532230" y="5301208"/>
            <a:ext cx="1759850" cy="523220"/>
          </a:xfrm>
          <a:prstGeom prst="rect">
            <a:avLst/>
          </a:prstGeom>
          <a:noFill/>
        </p:spPr>
        <p:txBody>
          <a:bodyPr wrap="square" rtlCol="0">
            <a:spAutoFit/>
          </a:bodyPr>
          <a:lstStyle/>
          <a:p>
            <a:r>
              <a:rPr lang="en-US" altLang="zh-CN" sz="2800" b="1" dirty="0" smtClean="0">
                <a:solidFill>
                  <a:srgbClr val="0070C0"/>
                </a:solidFill>
                <a:latin typeface="黑体" panose="02010609060101010101" pitchFamily="49" charset="-122"/>
                <a:ea typeface="黑体" panose="02010609060101010101" pitchFamily="49" charset="-122"/>
              </a:rPr>
              <a:t>……</a:t>
            </a:r>
            <a:endParaRPr lang="zh-CN" altLang="en-US" sz="2800" b="1" dirty="0">
              <a:solidFill>
                <a:srgbClr val="0070C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81316244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666347" y="404664"/>
            <a:ext cx="5410199" cy="665163"/>
            <a:chOff x="666347" y="404664"/>
            <a:chExt cx="5410199" cy="665163"/>
          </a:xfrm>
        </p:grpSpPr>
        <p:grpSp>
          <p:nvGrpSpPr>
            <p:cNvPr id="5" name="Group 8"/>
            <p:cNvGrpSpPr>
              <a:grpSpLocks/>
            </p:cNvGrpSpPr>
            <p:nvPr/>
          </p:nvGrpSpPr>
          <p:grpSpPr bwMode="auto">
            <a:xfrm>
              <a:off x="666347" y="404664"/>
              <a:ext cx="762000" cy="665163"/>
              <a:chOff x="1110" y="2656"/>
              <a:chExt cx="1549" cy="1351"/>
            </a:xfrm>
          </p:grpSpPr>
          <p:sp>
            <p:nvSpPr>
              <p:cNvPr id="8" name="AutoShape 9"/>
              <p:cNvSpPr>
                <a:spLocks noChangeArrowheads="1"/>
              </p:cNvSpPr>
              <p:nvPr/>
            </p:nvSpPr>
            <p:spPr bwMode="auto">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宋体" pitchFamily="2" charset="-122"/>
                  <a:cs typeface="Arial" pitchFamily="34" charset="0"/>
                </a:endParaRPr>
              </a:p>
            </p:txBody>
          </p:sp>
          <p:sp>
            <p:nvSpPr>
              <p:cNvPr id="9" name="AutoShape 10"/>
              <p:cNvSpPr>
                <a:spLocks noChangeArrowheads="1"/>
              </p:cNvSpPr>
              <p:nvPr/>
            </p:nvSpPr>
            <p:spPr bwMode="auto">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p:spPr>
            <p:txBody>
              <a:bodyPr wrap="none" anchor="ctr"/>
              <a:lstStyle/>
              <a:p>
                <a:endParaRPr lang="zh-CN" altLang="en-US">
                  <a:ea typeface="宋体" pitchFamily="2" charset="-122"/>
                  <a:cs typeface="Arial" pitchFamily="34" charset="0"/>
                </a:endParaRPr>
              </a:p>
            </p:txBody>
          </p:sp>
        </p:grpSp>
        <p:sp>
          <p:nvSpPr>
            <p:cNvPr id="6" name="Line 16"/>
            <p:cNvSpPr>
              <a:spLocks noChangeShapeType="1"/>
            </p:cNvSpPr>
            <p:nvPr/>
          </p:nvSpPr>
          <p:spPr bwMode="auto">
            <a:xfrm>
              <a:off x="1275946" y="1014264"/>
              <a:ext cx="4800600" cy="0"/>
            </a:xfrm>
            <a:prstGeom prst="line">
              <a:avLst/>
            </a:prstGeom>
            <a:noFill/>
            <a:ln w="25400">
              <a:solidFill>
                <a:schemeClr val="folHlink"/>
              </a:solidFill>
              <a:prstDash val="sysDot"/>
              <a:round/>
              <a:headEn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7" name="Text Box 17"/>
            <p:cNvSpPr txBox="1">
              <a:spLocks noChangeArrowheads="1"/>
            </p:cNvSpPr>
            <p:nvPr/>
          </p:nvSpPr>
          <p:spPr bwMode="auto">
            <a:xfrm>
              <a:off x="1558994" y="428477"/>
              <a:ext cx="434766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a:defRPr>
                  <a:solidFill>
                    <a:schemeClr val="tx1"/>
                  </a:solidFill>
                  <a:latin typeface="Arial" pitchFamily="34" charset="0"/>
                </a:defRPr>
              </a:lvl2pPr>
              <a:lvl3pPr>
                <a:defRPr>
                  <a:solidFill>
                    <a:schemeClr val="tx1"/>
                  </a:solidFill>
                  <a:latin typeface="Arial" pitchFamily="34" charset="0"/>
                </a:defRPr>
              </a:lvl3pPr>
              <a:lvl4pPr>
                <a:defRPr>
                  <a:solidFill>
                    <a:schemeClr val="tx1"/>
                  </a:solidFill>
                  <a:latin typeface="Arial" pitchFamily="34" charset="0"/>
                </a:defRPr>
              </a:lvl4pPr>
              <a:lvl5pPr>
                <a:defRPr>
                  <a:solidFill>
                    <a:schemeClr val="tx1"/>
                  </a:solidFill>
                  <a:latin typeface="Arial" pitchFamily="34" charset="0"/>
                </a:defRPr>
              </a:lvl5pPr>
              <a:lvl6pPr fontAlgn="base">
                <a:spcBef>
                  <a:spcPct val="0"/>
                </a:spcBef>
                <a:spcAft>
                  <a:spcPct val="0"/>
                </a:spcAft>
                <a:buFont typeface="Arial" pitchFamily="34" charset="0"/>
                <a:defRPr>
                  <a:solidFill>
                    <a:schemeClr val="tx1"/>
                  </a:solidFill>
                  <a:latin typeface="Arial" pitchFamily="34" charset="0"/>
                </a:defRPr>
              </a:lvl6pPr>
              <a:lvl7pPr fontAlgn="base">
                <a:spcBef>
                  <a:spcPct val="0"/>
                </a:spcBef>
                <a:spcAft>
                  <a:spcPct val="0"/>
                </a:spcAft>
                <a:buFont typeface="Arial" pitchFamily="34" charset="0"/>
                <a:defRPr>
                  <a:solidFill>
                    <a:schemeClr val="tx1"/>
                  </a:solidFill>
                  <a:latin typeface="Arial" pitchFamily="34" charset="0"/>
                </a:defRPr>
              </a:lvl7pPr>
              <a:lvl8pPr fontAlgn="base">
                <a:spcBef>
                  <a:spcPct val="0"/>
                </a:spcBef>
                <a:spcAft>
                  <a:spcPct val="0"/>
                </a:spcAft>
                <a:buFont typeface="Arial" pitchFamily="34" charset="0"/>
                <a:defRPr>
                  <a:solidFill>
                    <a:schemeClr val="tx1"/>
                  </a:solidFill>
                  <a:latin typeface="Arial" pitchFamily="34" charset="0"/>
                </a:defRPr>
              </a:lvl8pPr>
              <a:lvl9pPr fontAlgn="base">
                <a:spcBef>
                  <a:spcPct val="0"/>
                </a:spcBef>
                <a:spcAft>
                  <a:spcPct val="0"/>
                </a:spcAft>
                <a:buFont typeface="Arial" pitchFamily="34" charset="0"/>
                <a:defRPr>
                  <a:solidFill>
                    <a:schemeClr val="tx1"/>
                  </a:solidFill>
                  <a:latin typeface="Arial" pitchFamily="34" charset="0"/>
                </a:defRPr>
              </a:lvl9pPr>
            </a:lstStyle>
            <a:p>
              <a:pPr eaLnBrk="0" hangingPunct="0"/>
              <a:r>
                <a:rPr lang="en-US" altLang="zh-CN" sz="3200" b="1" dirty="0">
                  <a:latin typeface="微软雅黑" panose="020B0503020204020204" pitchFamily="34" charset="-122"/>
                  <a:ea typeface="微软雅黑" panose="020B0503020204020204" pitchFamily="34" charset="-122"/>
                </a:rPr>
                <a:t>2</a:t>
              </a:r>
              <a:r>
                <a:rPr lang="en-US" altLang="zh-CN" sz="3200" b="1" dirty="0" smtClean="0">
                  <a:latin typeface="微软雅黑" panose="020B0503020204020204" pitchFamily="34" charset="-122"/>
                  <a:ea typeface="微软雅黑" panose="020B0503020204020204" pitchFamily="34" charset="-122"/>
                </a:rPr>
                <a:t>. </a:t>
              </a:r>
              <a:r>
                <a:rPr lang="zh-CN" altLang="en-US" sz="3200" b="1" dirty="0" smtClean="0">
                  <a:latin typeface="微软雅黑" panose="020B0503020204020204" pitchFamily="34" charset="-122"/>
                  <a:ea typeface="微软雅黑" panose="020B0503020204020204" pitchFamily="34" charset="-122"/>
                </a:rPr>
                <a:t>人工神经网络的历史</a:t>
              </a:r>
              <a:endParaRPr lang="zh-CN" altLang="en-US" sz="3200" b="1" dirty="0">
                <a:latin typeface="微软雅黑" panose="020B0503020204020204" pitchFamily="34" charset="-122"/>
                <a:ea typeface="微软雅黑" panose="020B0503020204020204" pitchFamily="34" charset="-122"/>
              </a:endParaRPr>
            </a:p>
          </p:txBody>
        </p:sp>
      </p:grpSp>
      <p:sp>
        <p:nvSpPr>
          <p:cNvPr id="10" name="TextBox 9"/>
          <p:cNvSpPr txBox="1"/>
          <p:nvPr/>
        </p:nvSpPr>
        <p:spPr>
          <a:xfrm>
            <a:off x="827584" y="1124744"/>
            <a:ext cx="6048672" cy="523220"/>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800" dirty="0" smtClean="0">
                <a:latin typeface="微软雅黑" panose="020B0503020204020204" pitchFamily="34" charset="-122"/>
                <a:ea typeface="微软雅黑" panose="020B0503020204020204" pitchFamily="34" charset="-122"/>
              </a:rPr>
              <a:t>冷静时期（</a:t>
            </a:r>
            <a:r>
              <a:rPr lang="en-US" altLang="zh-CN" sz="2800" dirty="0" smtClean="0">
                <a:latin typeface="微软雅黑" panose="020B0503020204020204" pitchFamily="34" charset="-122"/>
                <a:ea typeface="微软雅黑" panose="020B0503020204020204" pitchFamily="34" charset="-122"/>
              </a:rPr>
              <a:t>1990</a:t>
            </a:r>
            <a:r>
              <a:rPr lang="zh-CN" altLang="en-US" sz="2800" dirty="0" smtClean="0">
                <a:latin typeface="微软雅黑" panose="020B0503020204020204" pitchFamily="34" charset="-122"/>
                <a:ea typeface="微软雅黑" panose="020B0503020204020204" pitchFamily="34" charset="-122"/>
              </a:rPr>
              <a:t>至</a:t>
            </a:r>
            <a:r>
              <a:rPr lang="en-US" altLang="zh-CN" sz="2800" dirty="0" smtClean="0">
                <a:latin typeface="微软雅黑" panose="020B0503020204020204" pitchFamily="34" charset="-122"/>
                <a:ea typeface="微软雅黑" panose="020B0503020204020204" pitchFamily="34" charset="-122"/>
              </a:rPr>
              <a:t>2006</a:t>
            </a:r>
            <a:r>
              <a:rPr lang="zh-CN" altLang="en-US" sz="2800" dirty="0" smtClean="0">
                <a:latin typeface="微软雅黑" panose="020B0503020204020204" pitchFamily="34" charset="-122"/>
                <a:ea typeface="微软雅黑" panose="020B0503020204020204" pitchFamily="34" charset="-122"/>
              </a:rPr>
              <a:t>年）</a:t>
            </a:r>
            <a:endParaRPr lang="en-US" altLang="zh-CN" sz="2800" dirty="0" smtClean="0">
              <a:latin typeface="微软雅黑" panose="020B0503020204020204" pitchFamily="34" charset="-122"/>
              <a:ea typeface="微软雅黑" panose="020B0503020204020204" pitchFamily="34" charset="-122"/>
            </a:endParaRPr>
          </a:p>
        </p:txBody>
      </p:sp>
      <p:sp>
        <p:nvSpPr>
          <p:cNvPr id="2" name="TextBox 1"/>
          <p:cNvSpPr txBox="1"/>
          <p:nvPr/>
        </p:nvSpPr>
        <p:spPr>
          <a:xfrm>
            <a:off x="755576" y="1844824"/>
            <a:ext cx="7272808" cy="2308324"/>
          </a:xfrm>
          <a:prstGeom prst="rect">
            <a:avLst/>
          </a:prstGeom>
          <a:noFill/>
        </p:spPr>
        <p:txBody>
          <a:bodyPr wrap="square" rtlCol="0">
            <a:spAutoFit/>
          </a:bodyPr>
          <a:lstStyle/>
          <a:p>
            <a:pPr marL="342900" indent="-342900">
              <a:buFont typeface="Wingdings" panose="05000000000000000000" pitchFamily="2" charset="2"/>
              <a:buChar char="p"/>
            </a:pPr>
            <a:r>
              <a:rPr lang="en-US" altLang="zh-CN" sz="2400" dirty="0" smtClean="0">
                <a:latin typeface="微软雅黑" panose="020B0503020204020204" pitchFamily="34" charset="-122"/>
                <a:ea typeface="微软雅黑" panose="020B0503020204020204" pitchFamily="34" charset="-122"/>
              </a:rPr>
              <a:t>1995</a:t>
            </a:r>
            <a:r>
              <a:rPr lang="zh-CN" altLang="en-US" sz="2400" dirty="0" smtClean="0">
                <a:latin typeface="微软雅黑" panose="020B0503020204020204" pitchFamily="34" charset="-122"/>
                <a:ea typeface="微软雅黑" panose="020B0503020204020204" pitchFamily="34" charset="-122"/>
              </a:rPr>
              <a:t>年，支撑矢量机（</a:t>
            </a:r>
            <a:r>
              <a:rPr lang="en-US" altLang="zh-CN" sz="2400" dirty="0" smtClean="0">
                <a:latin typeface="微软雅黑" panose="020B0503020204020204" pitchFamily="34" charset="-122"/>
                <a:ea typeface="微软雅黑" panose="020B0503020204020204" pitchFamily="34" charset="-122"/>
              </a:rPr>
              <a:t>SVM</a:t>
            </a:r>
            <a:r>
              <a:rPr lang="zh-CN" altLang="en-US" sz="2400" dirty="0" smtClean="0">
                <a:latin typeface="微软雅黑" panose="020B0503020204020204" pitchFamily="34" charset="-122"/>
                <a:ea typeface="微软雅黑" panose="020B0503020204020204" pitchFamily="34" charset="-122"/>
              </a:rPr>
              <a:t>）的提出，削弱了人们对神经网络的关注度。</a:t>
            </a:r>
            <a:endParaRPr lang="en-US" altLang="zh-CN" sz="2400" dirty="0" smtClean="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p"/>
            </a:pPr>
            <a:endParaRPr lang="en-US" altLang="zh-CN" sz="2400" dirty="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p"/>
            </a:pPr>
            <a:r>
              <a:rPr lang="zh-CN" altLang="en-US" sz="2400" dirty="0" smtClean="0">
                <a:latin typeface="微软雅黑" panose="020B0503020204020204" pitchFamily="34" charset="-122"/>
                <a:ea typeface="微软雅黑" panose="020B0503020204020204" pitchFamily="34" charset="-122"/>
              </a:rPr>
              <a:t>在前面研究成果的基础上缓慢前行，没有重大突破。不断的积累，期待下一次的爆发。</a:t>
            </a:r>
            <a:endParaRPr lang="en-US" altLang="zh-CN" sz="2400" dirty="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p"/>
            </a:pPr>
            <a:endParaRPr lang="zh-CN" altLang="en-US" sz="2400" dirty="0">
              <a:latin typeface="微软雅黑" panose="020B0503020204020204" pitchFamily="34" charset="-122"/>
              <a:ea typeface="微软雅黑" panose="020B0503020204020204" pitchFamily="34" charset="-122"/>
            </a:endParaRPr>
          </a:p>
        </p:txBody>
      </p:sp>
      <p:pic>
        <p:nvPicPr>
          <p:cNvPr id="6146" name="Picture 2" descr="C:\Users\Administrator\Pictures\攀登.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65372" y="3933056"/>
            <a:ext cx="4266867" cy="26309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425424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27584" y="1124744"/>
            <a:ext cx="6048672" cy="523220"/>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800" dirty="0">
                <a:latin typeface="微软雅黑" panose="020B0503020204020204" pitchFamily="34" charset="-122"/>
                <a:ea typeface="微软雅黑" panose="020B0503020204020204" pitchFamily="34" charset="-122"/>
              </a:rPr>
              <a:t>爆发</a:t>
            </a:r>
            <a:r>
              <a:rPr lang="zh-CN" altLang="en-US" sz="2800" dirty="0" smtClean="0">
                <a:latin typeface="微软雅黑" panose="020B0503020204020204" pitchFamily="34" charset="-122"/>
                <a:ea typeface="微软雅黑" panose="020B0503020204020204" pitchFamily="34" charset="-122"/>
              </a:rPr>
              <a:t>时期（</a:t>
            </a:r>
            <a:r>
              <a:rPr lang="en-US" altLang="zh-CN" sz="2800" dirty="0" smtClean="0">
                <a:latin typeface="微软雅黑" panose="020B0503020204020204" pitchFamily="34" charset="-122"/>
                <a:ea typeface="微软雅黑" panose="020B0503020204020204" pitchFamily="34" charset="-122"/>
              </a:rPr>
              <a:t>2006</a:t>
            </a:r>
            <a:r>
              <a:rPr lang="zh-CN" altLang="en-US" sz="2800" dirty="0" smtClean="0">
                <a:latin typeface="微软雅黑" panose="020B0503020204020204" pitchFamily="34" charset="-122"/>
                <a:ea typeface="微软雅黑" panose="020B0503020204020204" pitchFamily="34" charset="-122"/>
              </a:rPr>
              <a:t>年</a:t>
            </a:r>
            <a:r>
              <a:rPr lang="en-US" altLang="zh-CN" sz="2800" dirty="0" smtClean="0">
                <a:latin typeface="微软雅黑" panose="020B0503020204020204" pitchFamily="34" charset="-122"/>
                <a:ea typeface="微软雅黑" panose="020B0503020204020204" pitchFamily="34" charset="-122"/>
              </a:rPr>
              <a:t>~······</a:t>
            </a:r>
            <a:r>
              <a:rPr lang="zh-CN" altLang="en-US" sz="2800" dirty="0" smtClean="0">
                <a:latin typeface="微软雅黑" panose="020B0503020204020204" pitchFamily="34" charset="-122"/>
                <a:ea typeface="微软雅黑" panose="020B0503020204020204" pitchFamily="34" charset="-122"/>
              </a:rPr>
              <a:t>）</a:t>
            </a:r>
            <a:r>
              <a:rPr lang="en-US" altLang="zh-CN" sz="2800" dirty="0" smtClean="0">
                <a:latin typeface="微软雅黑" panose="020B0503020204020204" pitchFamily="34" charset="-122"/>
                <a:ea typeface="微软雅黑" panose="020B0503020204020204" pitchFamily="34" charset="-122"/>
              </a:rPr>
              <a:t>    </a:t>
            </a:r>
            <a:endParaRPr lang="en-US" altLang="zh-CN" sz="2800" dirty="0">
              <a:latin typeface="微软雅黑" panose="020B0503020204020204" pitchFamily="34" charset="-122"/>
              <a:ea typeface="微软雅黑" panose="020B0503020204020204" pitchFamily="34" charset="-122"/>
            </a:endParaRPr>
          </a:p>
        </p:txBody>
      </p:sp>
      <p:grpSp>
        <p:nvGrpSpPr>
          <p:cNvPr id="6" name="组合 5"/>
          <p:cNvGrpSpPr/>
          <p:nvPr/>
        </p:nvGrpSpPr>
        <p:grpSpPr>
          <a:xfrm>
            <a:off x="666347" y="404664"/>
            <a:ext cx="5410199" cy="665163"/>
            <a:chOff x="666347" y="404664"/>
            <a:chExt cx="5410199" cy="665163"/>
          </a:xfrm>
        </p:grpSpPr>
        <p:grpSp>
          <p:nvGrpSpPr>
            <p:cNvPr id="7" name="Group 8"/>
            <p:cNvGrpSpPr>
              <a:grpSpLocks/>
            </p:cNvGrpSpPr>
            <p:nvPr/>
          </p:nvGrpSpPr>
          <p:grpSpPr bwMode="auto">
            <a:xfrm>
              <a:off x="666347" y="404664"/>
              <a:ext cx="762000" cy="665163"/>
              <a:chOff x="1110" y="2656"/>
              <a:chExt cx="1549" cy="1351"/>
            </a:xfrm>
          </p:grpSpPr>
          <p:sp>
            <p:nvSpPr>
              <p:cNvPr id="10" name="AutoShape 9"/>
              <p:cNvSpPr>
                <a:spLocks noChangeArrowheads="1"/>
              </p:cNvSpPr>
              <p:nvPr/>
            </p:nvSpPr>
            <p:spPr bwMode="auto">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宋体" pitchFamily="2" charset="-122"/>
                  <a:cs typeface="Arial" pitchFamily="34" charset="0"/>
                </a:endParaRPr>
              </a:p>
            </p:txBody>
          </p:sp>
          <p:sp>
            <p:nvSpPr>
              <p:cNvPr id="11" name="AutoShape 10"/>
              <p:cNvSpPr>
                <a:spLocks noChangeArrowheads="1"/>
              </p:cNvSpPr>
              <p:nvPr/>
            </p:nvSpPr>
            <p:spPr bwMode="auto">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p:spPr>
            <p:txBody>
              <a:bodyPr wrap="none" anchor="ctr"/>
              <a:lstStyle/>
              <a:p>
                <a:endParaRPr lang="zh-CN" altLang="en-US">
                  <a:ea typeface="宋体" pitchFamily="2" charset="-122"/>
                  <a:cs typeface="Arial" pitchFamily="34" charset="0"/>
                </a:endParaRPr>
              </a:p>
            </p:txBody>
          </p:sp>
        </p:grpSp>
        <p:sp>
          <p:nvSpPr>
            <p:cNvPr id="8" name="Line 16"/>
            <p:cNvSpPr>
              <a:spLocks noChangeShapeType="1"/>
            </p:cNvSpPr>
            <p:nvPr/>
          </p:nvSpPr>
          <p:spPr bwMode="auto">
            <a:xfrm>
              <a:off x="1275946" y="1014264"/>
              <a:ext cx="4800600" cy="0"/>
            </a:xfrm>
            <a:prstGeom prst="line">
              <a:avLst/>
            </a:prstGeom>
            <a:noFill/>
            <a:ln w="25400">
              <a:solidFill>
                <a:schemeClr val="folHlink"/>
              </a:solidFill>
              <a:prstDash val="sysDot"/>
              <a:round/>
              <a:headEn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9" name="Text Box 17"/>
            <p:cNvSpPr txBox="1">
              <a:spLocks noChangeArrowheads="1"/>
            </p:cNvSpPr>
            <p:nvPr/>
          </p:nvSpPr>
          <p:spPr bwMode="auto">
            <a:xfrm>
              <a:off x="1558994" y="428477"/>
              <a:ext cx="434766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a:defRPr>
                  <a:solidFill>
                    <a:schemeClr val="tx1"/>
                  </a:solidFill>
                  <a:latin typeface="Arial" pitchFamily="34" charset="0"/>
                </a:defRPr>
              </a:lvl2pPr>
              <a:lvl3pPr>
                <a:defRPr>
                  <a:solidFill>
                    <a:schemeClr val="tx1"/>
                  </a:solidFill>
                  <a:latin typeface="Arial" pitchFamily="34" charset="0"/>
                </a:defRPr>
              </a:lvl3pPr>
              <a:lvl4pPr>
                <a:defRPr>
                  <a:solidFill>
                    <a:schemeClr val="tx1"/>
                  </a:solidFill>
                  <a:latin typeface="Arial" pitchFamily="34" charset="0"/>
                </a:defRPr>
              </a:lvl4pPr>
              <a:lvl5pPr>
                <a:defRPr>
                  <a:solidFill>
                    <a:schemeClr val="tx1"/>
                  </a:solidFill>
                  <a:latin typeface="Arial" pitchFamily="34" charset="0"/>
                </a:defRPr>
              </a:lvl5pPr>
              <a:lvl6pPr fontAlgn="base">
                <a:spcBef>
                  <a:spcPct val="0"/>
                </a:spcBef>
                <a:spcAft>
                  <a:spcPct val="0"/>
                </a:spcAft>
                <a:buFont typeface="Arial" pitchFamily="34" charset="0"/>
                <a:defRPr>
                  <a:solidFill>
                    <a:schemeClr val="tx1"/>
                  </a:solidFill>
                  <a:latin typeface="Arial" pitchFamily="34" charset="0"/>
                </a:defRPr>
              </a:lvl6pPr>
              <a:lvl7pPr fontAlgn="base">
                <a:spcBef>
                  <a:spcPct val="0"/>
                </a:spcBef>
                <a:spcAft>
                  <a:spcPct val="0"/>
                </a:spcAft>
                <a:buFont typeface="Arial" pitchFamily="34" charset="0"/>
                <a:defRPr>
                  <a:solidFill>
                    <a:schemeClr val="tx1"/>
                  </a:solidFill>
                  <a:latin typeface="Arial" pitchFamily="34" charset="0"/>
                </a:defRPr>
              </a:lvl7pPr>
              <a:lvl8pPr fontAlgn="base">
                <a:spcBef>
                  <a:spcPct val="0"/>
                </a:spcBef>
                <a:spcAft>
                  <a:spcPct val="0"/>
                </a:spcAft>
                <a:buFont typeface="Arial" pitchFamily="34" charset="0"/>
                <a:defRPr>
                  <a:solidFill>
                    <a:schemeClr val="tx1"/>
                  </a:solidFill>
                  <a:latin typeface="Arial" pitchFamily="34" charset="0"/>
                </a:defRPr>
              </a:lvl8pPr>
              <a:lvl9pPr fontAlgn="base">
                <a:spcBef>
                  <a:spcPct val="0"/>
                </a:spcBef>
                <a:spcAft>
                  <a:spcPct val="0"/>
                </a:spcAft>
                <a:buFont typeface="Arial" pitchFamily="34" charset="0"/>
                <a:defRPr>
                  <a:solidFill>
                    <a:schemeClr val="tx1"/>
                  </a:solidFill>
                  <a:latin typeface="Arial" pitchFamily="34" charset="0"/>
                </a:defRPr>
              </a:lvl9pPr>
            </a:lstStyle>
            <a:p>
              <a:pPr eaLnBrk="0" hangingPunct="0"/>
              <a:r>
                <a:rPr lang="en-US" altLang="zh-CN" sz="3200" b="1" dirty="0">
                  <a:latin typeface="微软雅黑" panose="020B0503020204020204" pitchFamily="34" charset="-122"/>
                  <a:ea typeface="微软雅黑" panose="020B0503020204020204" pitchFamily="34" charset="-122"/>
                </a:rPr>
                <a:t>2</a:t>
              </a:r>
              <a:r>
                <a:rPr lang="en-US" altLang="zh-CN" sz="3200" b="1" dirty="0" smtClean="0">
                  <a:latin typeface="微软雅黑" panose="020B0503020204020204" pitchFamily="34" charset="-122"/>
                  <a:ea typeface="微软雅黑" panose="020B0503020204020204" pitchFamily="34" charset="-122"/>
                </a:rPr>
                <a:t>. </a:t>
              </a:r>
              <a:r>
                <a:rPr lang="zh-CN" altLang="en-US" sz="3200" b="1" dirty="0" smtClean="0">
                  <a:latin typeface="微软雅黑" panose="020B0503020204020204" pitchFamily="34" charset="-122"/>
                  <a:ea typeface="微软雅黑" panose="020B0503020204020204" pitchFamily="34" charset="-122"/>
                </a:rPr>
                <a:t>人工神经网络的历史</a:t>
              </a:r>
              <a:endParaRPr lang="zh-CN" altLang="en-US" sz="3200" b="1" dirty="0">
                <a:latin typeface="微软雅黑" panose="020B0503020204020204" pitchFamily="34" charset="-122"/>
                <a:ea typeface="微软雅黑" panose="020B0503020204020204" pitchFamily="34" charset="-122"/>
              </a:endParaRPr>
            </a:p>
          </p:txBody>
        </p:sp>
      </p:grpSp>
      <p:pic>
        <p:nvPicPr>
          <p:cNvPr id="5125" name="Picture 5" descr="C:\Users\Administrator\Pictures\爆发.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44208" y="72009"/>
            <a:ext cx="2627784" cy="1700807"/>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1044149" y="1700807"/>
            <a:ext cx="7272808" cy="830997"/>
          </a:xfrm>
          <a:prstGeom prst="rect">
            <a:avLst/>
          </a:prstGeom>
          <a:noFill/>
        </p:spPr>
        <p:txBody>
          <a:bodyPr wrap="square" rtlCol="0">
            <a:spAutoFit/>
          </a:bodyPr>
          <a:lstStyle/>
          <a:p>
            <a:pPr marL="342900" indent="-342900">
              <a:buFont typeface="Wingdings" panose="05000000000000000000" pitchFamily="2" charset="2"/>
              <a:buChar char="p"/>
            </a:pPr>
            <a:r>
              <a:rPr lang="en-US" altLang="zh-CN" sz="2400" dirty="0" smtClean="0">
                <a:latin typeface="微软雅黑" panose="020B0503020204020204" pitchFamily="34" charset="-122"/>
                <a:ea typeface="微软雅黑" panose="020B0503020204020204" pitchFamily="34" charset="-122"/>
              </a:rPr>
              <a:t>2006</a:t>
            </a:r>
            <a:r>
              <a:rPr lang="zh-CN" altLang="en-US" sz="2400" dirty="0" smtClean="0">
                <a:latin typeface="微软雅黑" panose="020B0503020204020204" pitchFamily="34" charset="-122"/>
                <a:ea typeface="微软雅黑" panose="020B0503020204020204" pitchFamily="34" charset="-122"/>
              </a:rPr>
              <a:t>年，</a:t>
            </a:r>
            <a:r>
              <a:rPr lang="en-US" altLang="zh-CN" sz="2400" dirty="0" smtClean="0">
                <a:latin typeface="微软雅黑" panose="020B0503020204020204" pitchFamily="34" charset="-122"/>
                <a:ea typeface="微软雅黑" panose="020B0503020204020204" pitchFamily="34" charset="-122"/>
              </a:rPr>
              <a:t>Hinton</a:t>
            </a:r>
            <a:r>
              <a:rPr lang="zh-CN" altLang="en-US" sz="2400" dirty="0" smtClean="0">
                <a:latin typeface="微软雅黑" panose="020B0503020204020204" pitchFamily="34" charset="-122"/>
                <a:ea typeface="微软雅黑" panose="020B0503020204020204" pitchFamily="34" charset="-122"/>
              </a:rPr>
              <a:t>等人提出了深度置信网（</a:t>
            </a:r>
            <a:r>
              <a:rPr lang="en-US" altLang="zh-CN" sz="2400" dirty="0">
                <a:latin typeface="微软雅黑" panose="020B0503020204020204" pitchFamily="34" charset="-122"/>
                <a:ea typeface="微软雅黑" panose="020B0503020204020204" pitchFamily="34" charset="-122"/>
              </a:rPr>
              <a:t>deep belief nets</a:t>
            </a:r>
            <a:r>
              <a:rPr lang="zh-CN" altLang="en-US" sz="2400" dirty="0" smtClean="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开启了人工神经网络的新时代。</a:t>
            </a:r>
            <a:endParaRPr lang="en-US" altLang="zh-CN" sz="2400" dirty="0" smtClean="0">
              <a:latin typeface="微软雅黑" panose="020B0503020204020204" pitchFamily="34" charset="-122"/>
              <a:ea typeface="微软雅黑" panose="020B0503020204020204" pitchFamily="34" charset="-122"/>
            </a:endParaRPr>
          </a:p>
        </p:txBody>
      </p:sp>
      <p:sp>
        <p:nvSpPr>
          <p:cNvPr id="4" name="TextBox 3"/>
          <p:cNvSpPr txBox="1"/>
          <p:nvPr/>
        </p:nvSpPr>
        <p:spPr>
          <a:xfrm>
            <a:off x="1050544" y="2636912"/>
            <a:ext cx="4097520" cy="1938992"/>
          </a:xfrm>
          <a:prstGeom prst="rect">
            <a:avLst/>
          </a:prstGeom>
          <a:noFill/>
        </p:spPr>
        <p:txBody>
          <a:bodyPr wrap="square" rtlCol="0">
            <a:spAutoFit/>
          </a:bodyPr>
          <a:lstStyle/>
          <a:p>
            <a:pPr marL="285750" indent="-285750">
              <a:buFont typeface="Wingdings" panose="05000000000000000000" pitchFamily="2" charset="2"/>
              <a:buChar char="p"/>
            </a:pPr>
            <a:r>
              <a:rPr lang="en-US" altLang="zh-CN" sz="2400" dirty="0" smtClean="0">
                <a:latin typeface="微软雅黑" panose="020B0503020204020204" pitchFamily="34" charset="-122"/>
                <a:ea typeface="微软雅黑" panose="020B0503020204020204" pitchFamily="34" charset="-122"/>
              </a:rPr>
              <a:t>2016</a:t>
            </a:r>
            <a:r>
              <a:rPr lang="zh-CN" altLang="en-US" sz="2400" dirty="0" smtClean="0">
                <a:latin typeface="微软雅黑" panose="020B0503020204020204" pitchFamily="34" charset="-122"/>
                <a:ea typeface="微软雅黑" panose="020B0503020204020204" pitchFamily="34" charset="-122"/>
              </a:rPr>
              <a:t>，</a:t>
            </a:r>
            <a:r>
              <a:rPr lang="en-US" altLang="zh-CN" sz="2400" dirty="0" err="1" smtClean="0">
                <a:latin typeface="微软雅黑" panose="020B0503020204020204" pitchFamily="34" charset="-122"/>
                <a:ea typeface="微软雅黑" panose="020B0503020204020204" pitchFamily="34" charset="-122"/>
              </a:rPr>
              <a:t>AlphaGo</a:t>
            </a:r>
            <a:r>
              <a:rPr lang="zh-CN" altLang="en-US" sz="2400" dirty="0" smtClean="0">
                <a:latin typeface="微软雅黑" panose="020B0503020204020204" pitchFamily="34" charset="-122"/>
                <a:ea typeface="微软雅黑" panose="020B0503020204020204" pitchFamily="34" charset="-122"/>
              </a:rPr>
              <a:t>战胜世界围棋冠军。将深度神经网络与增强学习结合，用来加速</a:t>
            </a:r>
            <a:r>
              <a:rPr lang="en-US" altLang="zh-CN" sz="2400" dirty="0" smtClean="0">
                <a:latin typeface="微软雅黑" panose="020B0503020204020204" pitchFamily="34" charset="-122"/>
                <a:ea typeface="微软雅黑" panose="020B0503020204020204" pitchFamily="34" charset="-122"/>
              </a:rPr>
              <a:t>Monte Carlo Tree Search</a:t>
            </a:r>
            <a:r>
              <a:rPr lang="zh-CN" altLang="en-US" sz="2400" dirty="0">
                <a:latin typeface="微软雅黑" panose="020B0503020204020204" pitchFamily="34" charset="-122"/>
                <a:ea typeface="微软雅黑" panose="020B0503020204020204" pitchFamily="34" charset="-122"/>
              </a:rPr>
              <a:t>。</a:t>
            </a:r>
          </a:p>
        </p:txBody>
      </p:sp>
      <p:pic>
        <p:nvPicPr>
          <p:cNvPr id="5126" name="Picture 6" descr="C:\Users\Administrator\Pictures\大脑.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8064" y="2852936"/>
            <a:ext cx="3887157" cy="3600400"/>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1043608" y="4552914"/>
            <a:ext cx="3816424" cy="1200329"/>
          </a:xfrm>
          <a:prstGeom prst="rect">
            <a:avLst/>
          </a:prstGeom>
          <a:noFill/>
        </p:spPr>
        <p:txBody>
          <a:bodyPr wrap="square" rtlCol="0">
            <a:spAutoFit/>
          </a:bodyPr>
          <a:lstStyle/>
          <a:p>
            <a:pPr marL="285750" indent="-285750">
              <a:buFont typeface="Wingdings" panose="05000000000000000000" pitchFamily="2" charset="2"/>
              <a:buChar char="p"/>
            </a:pPr>
            <a:r>
              <a:rPr lang="zh-CN" altLang="en-US" sz="2400" dirty="0" smtClean="0">
                <a:latin typeface="微软雅黑" panose="020B0503020204020204" pitchFamily="34" charset="-122"/>
                <a:ea typeface="微软雅黑" panose="020B0503020204020204" pitchFamily="34" charset="-122"/>
              </a:rPr>
              <a:t>谷歌大脑、百度大脑</a:t>
            </a:r>
            <a:endParaRPr lang="en-US" altLang="zh-CN" sz="2400" dirty="0" smtClean="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p"/>
            </a:pPr>
            <a:endParaRPr lang="en-US" altLang="zh-CN" sz="2400" dirty="0" smtClean="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p"/>
            </a:pPr>
            <a:r>
              <a:rPr lang="en-US" altLang="zh-CN" sz="2400" dirty="0" err="1" smtClean="0">
                <a:latin typeface="微软雅黑" panose="020B0503020204020204" pitchFamily="34" charset="-122"/>
                <a:ea typeface="微软雅黑" panose="020B0503020204020204" pitchFamily="34" charset="-122"/>
              </a:rPr>
              <a:t>ImageNet</a:t>
            </a:r>
            <a:r>
              <a:rPr lang="zh-CN" altLang="en-US" sz="2400" dirty="0" smtClean="0">
                <a:latin typeface="微软雅黑" panose="020B0503020204020204" pitchFamily="34" charset="-122"/>
                <a:ea typeface="微软雅黑" panose="020B0503020204020204" pitchFamily="34" charset="-122"/>
              </a:rPr>
              <a:t>挑战赛</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4117531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27584" y="1124744"/>
            <a:ext cx="6048672" cy="523220"/>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800" dirty="0">
                <a:latin typeface="微软雅黑" panose="020B0503020204020204" pitchFamily="34" charset="-122"/>
                <a:ea typeface="微软雅黑" panose="020B0503020204020204" pitchFamily="34" charset="-122"/>
              </a:rPr>
              <a:t>爆发</a:t>
            </a:r>
            <a:r>
              <a:rPr lang="zh-CN" altLang="en-US" sz="2800" dirty="0" smtClean="0">
                <a:latin typeface="微软雅黑" panose="020B0503020204020204" pitchFamily="34" charset="-122"/>
                <a:ea typeface="微软雅黑" panose="020B0503020204020204" pitchFamily="34" charset="-122"/>
              </a:rPr>
              <a:t>时期（</a:t>
            </a:r>
            <a:r>
              <a:rPr lang="en-US" altLang="zh-CN" sz="2800" dirty="0" smtClean="0">
                <a:latin typeface="微软雅黑" panose="020B0503020204020204" pitchFamily="34" charset="-122"/>
                <a:ea typeface="微软雅黑" panose="020B0503020204020204" pitchFamily="34" charset="-122"/>
              </a:rPr>
              <a:t>2006</a:t>
            </a:r>
            <a:r>
              <a:rPr lang="zh-CN" altLang="en-US" sz="2800" dirty="0" smtClean="0">
                <a:latin typeface="微软雅黑" panose="020B0503020204020204" pitchFamily="34" charset="-122"/>
                <a:ea typeface="微软雅黑" panose="020B0503020204020204" pitchFamily="34" charset="-122"/>
              </a:rPr>
              <a:t>年</a:t>
            </a:r>
            <a:r>
              <a:rPr lang="en-US" altLang="zh-CN" sz="2800" dirty="0" smtClean="0">
                <a:latin typeface="微软雅黑" panose="020B0503020204020204" pitchFamily="34" charset="-122"/>
                <a:ea typeface="微软雅黑" panose="020B0503020204020204" pitchFamily="34" charset="-122"/>
              </a:rPr>
              <a:t>~······</a:t>
            </a:r>
            <a:r>
              <a:rPr lang="zh-CN" altLang="en-US" sz="2800" dirty="0" smtClean="0">
                <a:latin typeface="微软雅黑" panose="020B0503020204020204" pitchFamily="34" charset="-122"/>
                <a:ea typeface="微软雅黑" panose="020B0503020204020204" pitchFamily="34" charset="-122"/>
              </a:rPr>
              <a:t>）</a:t>
            </a:r>
            <a:r>
              <a:rPr lang="en-US" altLang="zh-CN" sz="2800" dirty="0" smtClean="0">
                <a:latin typeface="微软雅黑" panose="020B0503020204020204" pitchFamily="34" charset="-122"/>
                <a:ea typeface="微软雅黑" panose="020B0503020204020204" pitchFamily="34" charset="-122"/>
              </a:rPr>
              <a:t>    </a:t>
            </a:r>
            <a:endParaRPr lang="en-US" altLang="zh-CN" sz="2800" dirty="0">
              <a:latin typeface="微软雅黑" panose="020B0503020204020204" pitchFamily="34" charset="-122"/>
              <a:ea typeface="微软雅黑" panose="020B0503020204020204" pitchFamily="34" charset="-122"/>
            </a:endParaRPr>
          </a:p>
        </p:txBody>
      </p:sp>
      <p:grpSp>
        <p:nvGrpSpPr>
          <p:cNvPr id="5" name="组合 4"/>
          <p:cNvGrpSpPr/>
          <p:nvPr/>
        </p:nvGrpSpPr>
        <p:grpSpPr>
          <a:xfrm>
            <a:off x="666347" y="404664"/>
            <a:ext cx="5410199" cy="665163"/>
            <a:chOff x="666347" y="404664"/>
            <a:chExt cx="5410199" cy="665163"/>
          </a:xfrm>
        </p:grpSpPr>
        <p:grpSp>
          <p:nvGrpSpPr>
            <p:cNvPr id="6" name="Group 8"/>
            <p:cNvGrpSpPr>
              <a:grpSpLocks/>
            </p:cNvGrpSpPr>
            <p:nvPr/>
          </p:nvGrpSpPr>
          <p:grpSpPr bwMode="auto">
            <a:xfrm>
              <a:off x="666347" y="404664"/>
              <a:ext cx="762000" cy="665163"/>
              <a:chOff x="1110" y="2656"/>
              <a:chExt cx="1549" cy="1351"/>
            </a:xfrm>
          </p:grpSpPr>
          <p:sp>
            <p:nvSpPr>
              <p:cNvPr id="9" name="AutoShape 9"/>
              <p:cNvSpPr>
                <a:spLocks noChangeArrowheads="1"/>
              </p:cNvSpPr>
              <p:nvPr/>
            </p:nvSpPr>
            <p:spPr bwMode="auto">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宋体" pitchFamily="2" charset="-122"/>
                  <a:cs typeface="Arial" pitchFamily="34" charset="0"/>
                </a:endParaRPr>
              </a:p>
            </p:txBody>
          </p:sp>
          <p:sp>
            <p:nvSpPr>
              <p:cNvPr id="10" name="AutoShape 10"/>
              <p:cNvSpPr>
                <a:spLocks noChangeArrowheads="1"/>
              </p:cNvSpPr>
              <p:nvPr/>
            </p:nvSpPr>
            <p:spPr bwMode="auto">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p:spPr>
            <p:txBody>
              <a:bodyPr wrap="none" anchor="ctr"/>
              <a:lstStyle/>
              <a:p>
                <a:endParaRPr lang="zh-CN" altLang="en-US">
                  <a:ea typeface="宋体" pitchFamily="2" charset="-122"/>
                  <a:cs typeface="Arial" pitchFamily="34" charset="0"/>
                </a:endParaRPr>
              </a:p>
            </p:txBody>
          </p:sp>
        </p:grpSp>
        <p:sp>
          <p:nvSpPr>
            <p:cNvPr id="7" name="Line 16"/>
            <p:cNvSpPr>
              <a:spLocks noChangeShapeType="1"/>
            </p:cNvSpPr>
            <p:nvPr/>
          </p:nvSpPr>
          <p:spPr bwMode="auto">
            <a:xfrm>
              <a:off x="1275946" y="1014264"/>
              <a:ext cx="4800600" cy="0"/>
            </a:xfrm>
            <a:prstGeom prst="line">
              <a:avLst/>
            </a:prstGeom>
            <a:noFill/>
            <a:ln w="25400">
              <a:solidFill>
                <a:schemeClr val="folHlink"/>
              </a:solidFill>
              <a:prstDash val="sysDot"/>
              <a:round/>
              <a:headEn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8" name="Text Box 17"/>
            <p:cNvSpPr txBox="1">
              <a:spLocks noChangeArrowheads="1"/>
            </p:cNvSpPr>
            <p:nvPr/>
          </p:nvSpPr>
          <p:spPr bwMode="auto">
            <a:xfrm>
              <a:off x="1558994" y="428477"/>
              <a:ext cx="434766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a:defRPr>
                  <a:solidFill>
                    <a:schemeClr val="tx1"/>
                  </a:solidFill>
                  <a:latin typeface="Arial" pitchFamily="34" charset="0"/>
                </a:defRPr>
              </a:lvl2pPr>
              <a:lvl3pPr>
                <a:defRPr>
                  <a:solidFill>
                    <a:schemeClr val="tx1"/>
                  </a:solidFill>
                  <a:latin typeface="Arial" pitchFamily="34" charset="0"/>
                </a:defRPr>
              </a:lvl3pPr>
              <a:lvl4pPr>
                <a:defRPr>
                  <a:solidFill>
                    <a:schemeClr val="tx1"/>
                  </a:solidFill>
                  <a:latin typeface="Arial" pitchFamily="34" charset="0"/>
                </a:defRPr>
              </a:lvl4pPr>
              <a:lvl5pPr>
                <a:defRPr>
                  <a:solidFill>
                    <a:schemeClr val="tx1"/>
                  </a:solidFill>
                  <a:latin typeface="Arial" pitchFamily="34" charset="0"/>
                </a:defRPr>
              </a:lvl5pPr>
              <a:lvl6pPr fontAlgn="base">
                <a:spcBef>
                  <a:spcPct val="0"/>
                </a:spcBef>
                <a:spcAft>
                  <a:spcPct val="0"/>
                </a:spcAft>
                <a:buFont typeface="Arial" pitchFamily="34" charset="0"/>
                <a:defRPr>
                  <a:solidFill>
                    <a:schemeClr val="tx1"/>
                  </a:solidFill>
                  <a:latin typeface="Arial" pitchFamily="34" charset="0"/>
                </a:defRPr>
              </a:lvl6pPr>
              <a:lvl7pPr fontAlgn="base">
                <a:spcBef>
                  <a:spcPct val="0"/>
                </a:spcBef>
                <a:spcAft>
                  <a:spcPct val="0"/>
                </a:spcAft>
                <a:buFont typeface="Arial" pitchFamily="34" charset="0"/>
                <a:defRPr>
                  <a:solidFill>
                    <a:schemeClr val="tx1"/>
                  </a:solidFill>
                  <a:latin typeface="Arial" pitchFamily="34" charset="0"/>
                </a:defRPr>
              </a:lvl7pPr>
              <a:lvl8pPr fontAlgn="base">
                <a:spcBef>
                  <a:spcPct val="0"/>
                </a:spcBef>
                <a:spcAft>
                  <a:spcPct val="0"/>
                </a:spcAft>
                <a:buFont typeface="Arial" pitchFamily="34" charset="0"/>
                <a:defRPr>
                  <a:solidFill>
                    <a:schemeClr val="tx1"/>
                  </a:solidFill>
                  <a:latin typeface="Arial" pitchFamily="34" charset="0"/>
                </a:defRPr>
              </a:lvl8pPr>
              <a:lvl9pPr fontAlgn="base">
                <a:spcBef>
                  <a:spcPct val="0"/>
                </a:spcBef>
                <a:spcAft>
                  <a:spcPct val="0"/>
                </a:spcAft>
                <a:buFont typeface="Arial" pitchFamily="34" charset="0"/>
                <a:defRPr>
                  <a:solidFill>
                    <a:schemeClr val="tx1"/>
                  </a:solidFill>
                  <a:latin typeface="Arial" pitchFamily="34" charset="0"/>
                </a:defRPr>
              </a:lvl9pPr>
            </a:lstStyle>
            <a:p>
              <a:pPr eaLnBrk="0" hangingPunct="0"/>
              <a:r>
                <a:rPr lang="en-US" altLang="zh-CN" sz="3200" b="1" dirty="0">
                  <a:latin typeface="微软雅黑" panose="020B0503020204020204" pitchFamily="34" charset="-122"/>
                  <a:ea typeface="微软雅黑" panose="020B0503020204020204" pitchFamily="34" charset="-122"/>
                </a:rPr>
                <a:t>2</a:t>
              </a:r>
              <a:r>
                <a:rPr lang="en-US" altLang="zh-CN" sz="3200" b="1" dirty="0" smtClean="0">
                  <a:latin typeface="微软雅黑" panose="020B0503020204020204" pitchFamily="34" charset="-122"/>
                  <a:ea typeface="微软雅黑" panose="020B0503020204020204" pitchFamily="34" charset="-122"/>
                </a:rPr>
                <a:t>. </a:t>
              </a:r>
              <a:r>
                <a:rPr lang="zh-CN" altLang="en-US" sz="3200" b="1" dirty="0" smtClean="0">
                  <a:latin typeface="微软雅黑" panose="020B0503020204020204" pitchFamily="34" charset="-122"/>
                  <a:ea typeface="微软雅黑" panose="020B0503020204020204" pitchFamily="34" charset="-122"/>
                </a:rPr>
                <a:t>人工神经网络的历史</a:t>
              </a:r>
              <a:endParaRPr lang="zh-CN" altLang="en-US" sz="3200" b="1" dirty="0">
                <a:latin typeface="微软雅黑" panose="020B0503020204020204" pitchFamily="34" charset="-122"/>
                <a:ea typeface="微软雅黑" panose="020B0503020204020204" pitchFamily="34" charset="-122"/>
              </a:endParaRPr>
            </a:p>
          </p:txBody>
        </p:sp>
      </p:grpSp>
      <p:sp>
        <p:nvSpPr>
          <p:cNvPr id="11" name="TextBox 10"/>
          <p:cNvSpPr txBox="1"/>
          <p:nvPr/>
        </p:nvSpPr>
        <p:spPr>
          <a:xfrm>
            <a:off x="1065343" y="1556792"/>
            <a:ext cx="4481717" cy="461665"/>
          </a:xfrm>
          <a:prstGeom prst="rect">
            <a:avLst/>
          </a:prstGeom>
          <a:noFill/>
        </p:spPr>
        <p:txBody>
          <a:bodyPr wrap="square" rtlCol="0">
            <a:spAutoFit/>
          </a:bodyPr>
          <a:lstStyle/>
          <a:p>
            <a:pPr marL="285750" indent="-285750">
              <a:buFont typeface="Wingdings" panose="05000000000000000000" pitchFamily="2" charset="2"/>
              <a:buChar char="p"/>
            </a:pPr>
            <a:r>
              <a:rPr lang="zh-CN" altLang="en-US" sz="2400" dirty="0" smtClean="0"/>
              <a:t>深度学习代表人物</a:t>
            </a:r>
            <a:endParaRPr lang="zh-CN" altLang="en-US" sz="2400" dirty="0"/>
          </a:p>
        </p:txBody>
      </p:sp>
      <p:grpSp>
        <p:nvGrpSpPr>
          <p:cNvPr id="16" name="组合 15"/>
          <p:cNvGrpSpPr/>
          <p:nvPr/>
        </p:nvGrpSpPr>
        <p:grpSpPr>
          <a:xfrm>
            <a:off x="1275946" y="2134490"/>
            <a:ext cx="1805302" cy="2527902"/>
            <a:chOff x="1275946" y="2348880"/>
            <a:chExt cx="1805302" cy="2527902"/>
          </a:xfrm>
        </p:grpSpPr>
        <p:pic>
          <p:nvPicPr>
            <p:cNvPr id="7171" name="Picture 3" descr="C:\Users\Administrator\Pictures\Hinton.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5372" r="25669"/>
            <a:stretch/>
          </p:blipFill>
          <p:spPr bwMode="auto">
            <a:xfrm>
              <a:off x="1275946" y="2348880"/>
              <a:ext cx="1563917" cy="2160240"/>
            </a:xfrm>
            <a:prstGeom prst="rect">
              <a:avLst/>
            </a:prstGeom>
            <a:noFill/>
            <a:extLst>
              <a:ext uri="{909E8E84-426E-40DD-AFC4-6F175D3DCCD1}">
                <a14:hiddenFill xmlns:a14="http://schemas.microsoft.com/office/drawing/2010/main">
                  <a:solidFill>
                    <a:srgbClr val="FFFFFF"/>
                  </a:solidFill>
                </a14:hiddenFill>
              </a:ext>
            </a:extLst>
          </p:spPr>
        </p:pic>
        <p:sp>
          <p:nvSpPr>
            <p:cNvPr id="12" name="矩形 11"/>
            <p:cNvSpPr/>
            <p:nvPr/>
          </p:nvSpPr>
          <p:spPr>
            <a:xfrm>
              <a:off x="1275946" y="4538228"/>
              <a:ext cx="1805302" cy="338554"/>
            </a:xfrm>
            <a:prstGeom prst="rect">
              <a:avLst/>
            </a:prstGeom>
          </p:spPr>
          <p:txBody>
            <a:bodyPr wrap="none">
              <a:spAutoFit/>
            </a:bodyPr>
            <a:lstStyle/>
            <a:p>
              <a:r>
                <a:rPr lang="en-US" altLang="zh-CN" sz="1600" b="1" dirty="0"/>
                <a:t>Geoffrey  Hinton</a:t>
              </a:r>
              <a:endParaRPr lang="zh-CN" altLang="en-US" sz="1600" b="1" dirty="0"/>
            </a:p>
          </p:txBody>
        </p:sp>
      </p:grpSp>
      <p:grpSp>
        <p:nvGrpSpPr>
          <p:cNvPr id="17" name="组合 16"/>
          <p:cNvGrpSpPr/>
          <p:nvPr/>
        </p:nvGrpSpPr>
        <p:grpSpPr>
          <a:xfrm>
            <a:off x="3003462" y="2132856"/>
            <a:ext cx="1696915" cy="2502823"/>
            <a:chOff x="3003462" y="2347246"/>
            <a:chExt cx="1696915" cy="2502823"/>
          </a:xfrm>
        </p:grpSpPr>
        <p:pic>
          <p:nvPicPr>
            <p:cNvPr id="7172" name="Picture 4" descr="C:\Users\Administrator\Pictures\LeCun.jpg"/>
            <p:cNvPicPr>
              <a:picLocks noChangeAspect="1" noChangeArrowheads="1"/>
            </p:cNvPicPr>
            <p:nvPr/>
          </p:nvPicPr>
          <p:blipFill rotWithShape="1">
            <a:blip r:embed="rId3">
              <a:extLst>
                <a:ext uri="{28A0092B-C50C-407E-A947-70E740481C1C}">
                  <a14:useLocalDpi xmlns:a14="http://schemas.microsoft.com/office/drawing/2010/main" val="0"/>
                </a:ext>
              </a:extLst>
            </a:blip>
            <a:srcRect l="18805" r="28828"/>
            <a:stretch/>
          </p:blipFill>
          <p:spPr bwMode="auto">
            <a:xfrm>
              <a:off x="3003462" y="2347246"/>
              <a:ext cx="1696915" cy="2160240"/>
            </a:xfrm>
            <a:prstGeom prst="rect">
              <a:avLst/>
            </a:prstGeom>
            <a:noFill/>
            <a:extLst>
              <a:ext uri="{909E8E84-426E-40DD-AFC4-6F175D3DCCD1}">
                <a14:hiddenFill xmlns:a14="http://schemas.microsoft.com/office/drawing/2010/main">
                  <a:solidFill>
                    <a:srgbClr val="FFFFFF"/>
                  </a:solidFill>
                </a14:hiddenFill>
              </a:ext>
            </a:extLst>
          </p:spPr>
        </p:pic>
        <p:sp>
          <p:nvSpPr>
            <p:cNvPr id="13" name="矩形 12"/>
            <p:cNvSpPr/>
            <p:nvPr/>
          </p:nvSpPr>
          <p:spPr>
            <a:xfrm>
              <a:off x="3158610" y="4511515"/>
              <a:ext cx="1278683" cy="338554"/>
            </a:xfrm>
            <a:prstGeom prst="rect">
              <a:avLst/>
            </a:prstGeom>
          </p:spPr>
          <p:txBody>
            <a:bodyPr wrap="none">
              <a:spAutoFit/>
            </a:bodyPr>
            <a:lstStyle/>
            <a:p>
              <a:r>
                <a:rPr lang="en-US" altLang="zh-CN" sz="1600" b="1" dirty="0" err="1"/>
                <a:t>Yann</a:t>
              </a:r>
              <a:r>
                <a:rPr lang="en-US" altLang="zh-CN" sz="1600" b="1" dirty="0"/>
                <a:t> </a:t>
              </a:r>
              <a:r>
                <a:rPr lang="en-US" altLang="zh-CN" sz="1600" b="1" dirty="0" err="1"/>
                <a:t>Lecun</a:t>
              </a:r>
              <a:endParaRPr lang="zh-CN" altLang="en-US" sz="1600" b="1" dirty="0"/>
            </a:p>
          </p:txBody>
        </p:sp>
      </p:grpSp>
      <p:grpSp>
        <p:nvGrpSpPr>
          <p:cNvPr id="18" name="组合 17"/>
          <p:cNvGrpSpPr/>
          <p:nvPr/>
        </p:nvGrpSpPr>
        <p:grpSpPr>
          <a:xfrm>
            <a:off x="4841829" y="2132856"/>
            <a:ext cx="1647947" cy="2500428"/>
            <a:chOff x="4841829" y="2347246"/>
            <a:chExt cx="1647947" cy="2500428"/>
          </a:xfrm>
        </p:grpSpPr>
        <p:pic>
          <p:nvPicPr>
            <p:cNvPr id="7173" name="Picture 5" descr="C:\Users\Administrator\Pictures\Bengio.jpg"/>
            <p:cNvPicPr>
              <a:picLocks noChangeAspect="1" noChangeArrowheads="1"/>
            </p:cNvPicPr>
            <p:nvPr/>
          </p:nvPicPr>
          <p:blipFill rotWithShape="1">
            <a:blip r:embed="rId4">
              <a:extLst>
                <a:ext uri="{28A0092B-C50C-407E-A947-70E740481C1C}">
                  <a14:useLocalDpi xmlns:a14="http://schemas.microsoft.com/office/drawing/2010/main" val="0"/>
                </a:ext>
              </a:extLst>
            </a:blip>
            <a:srcRect l="32063" r="21418"/>
            <a:stretch/>
          </p:blipFill>
          <p:spPr bwMode="auto">
            <a:xfrm>
              <a:off x="4841829" y="2347246"/>
              <a:ext cx="1647947" cy="2160239"/>
            </a:xfrm>
            <a:prstGeom prst="rect">
              <a:avLst/>
            </a:prstGeom>
            <a:noFill/>
            <a:extLst>
              <a:ext uri="{909E8E84-426E-40DD-AFC4-6F175D3DCCD1}">
                <a14:hiddenFill xmlns:a14="http://schemas.microsoft.com/office/drawing/2010/main">
                  <a:solidFill>
                    <a:srgbClr val="FFFFFF"/>
                  </a:solidFill>
                </a14:hiddenFill>
              </a:ext>
            </a:extLst>
          </p:spPr>
        </p:pic>
        <p:sp>
          <p:nvSpPr>
            <p:cNvPr id="14" name="矩形 13"/>
            <p:cNvSpPr/>
            <p:nvPr/>
          </p:nvSpPr>
          <p:spPr>
            <a:xfrm>
              <a:off x="5233374" y="4509120"/>
              <a:ext cx="845103" cy="338554"/>
            </a:xfrm>
            <a:prstGeom prst="rect">
              <a:avLst/>
            </a:prstGeom>
          </p:spPr>
          <p:txBody>
            <a:bodyPr wrap="none">
              <a:spAutoFit/>
            </a:bodyPr>
            <a:lstStyle/>
            <a:p>
              <a:r>
                <a:rPr lang="en-US" altLang="zh-CN" sz="1600" b="1" dirty="0" err="1"/>
                <a:t>Bengio</a:t>
              </a:r>
              <a:endParaRPr lang="zh-CN" altLang="en-US" sz="1600" b="1" dirty="0"/>
            </a:p>
          </p:txBody>
        </p:sp>
      </p:grpSp>
      <p:grpSp>
        <p:nvGrpSpPr>
          <p:cNvPr id="19" name="组合 18"/>
          <p:cNvGrpSpPr/>
          <p:nvPr/>
        </p:nvGrpSpPr>
        <p:grpSpPr>
          <a:xfrm>
            <a:off x="6660232" y="2132856"/>
            <a:ext cx="1947782" cy="2491028"/>
            <a:chOff x="6660232" y="2347246"/>
            <a:chExt cx="1947782" cy="2491028"/>
          </a:xfrm>
        </p:grpSpPr>
        <p:pic>
          <p:nvPicPr>
            <p:cNvPr id="7174" name="Picture 6" descr="C:\Users\Administrator\Pictures\吴恩达.jp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31840" t="9627" r="27164" b="19103"/>
            <a:stretch/>
          </p:blipFill>
          <p:spPr bwMode="auto">
            <a:xfrm>
              <a:off x="6660232" y="2347246"/>
              <a:ext cx="1659750" cy="2164269"/>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7164288" y="4499720"/>
              <a:ext cx="1443726" cy="338554"/>
            </a:xfrm>
            <a:prstGeom prst="rect">
              <a:avLst/>
            </a:prstGeom>
            <a:noFill/>
          </p:spPr>
          <p:txBody>
            <a:bodyPr wrap="square" rtlCol="0">
              <a:spAutoFit/>
            </a:bodyPr>
            <a:lstStyle/>
            <a:p>
              <a:r>
                <a:rPr lang="zh-CN" altLang="en-US" sz="1600" b="1" dirty="0" smtClean="0"/>
                <a:t>吴恩达</a:t>
              </a:r>
              <a:endParaRPr lang="zh-CN" altLang="en-US" sz="1600" b="1" dirty="0"/>
            </a:p>
          </p:txBody>
        </p:sp>
      </p:grpSp>
      <p:sp>
        <p:nvSpPr>
          <p:cNvPr id="25" name="TextBox 24"/>
          <p:cNvSpPr txBox="1"/>
          <p:nvPr/>
        </p:nvSpPr>
        <p:spPr>
          <a:xfrm>
            <a:off x="1039585" y="4636161"/>
            <a:ext cx="4481717" cy="461665"/>
          </a:xfrm>
          <a:prstGeom prst="rect">
            <a:avLst/>
          </a:prstGeom>
          <a:noFill/>
        </p:spPr>
        <p:txBody>
          <a:bodyPr wrap="square" rtlCol="0">
            <a:spAutoFit/>
          </a:bodyPr>
          <a:lstStyle/>
          <a:p>
            <a:pPr marL="285750" indent="-285750">
              <a:buFont typeface="Wingdings" panose="05000000000000000000" pitchFamily="2" charset="2"/>
              <a:buChar char="p"/>
            </a:pPr>
            <a:r>
              <a:rPr lang="zh-CN" altLang="en-US" sz="2400" dirty="0" smtClean="0"/>
              <a:t>深度学习开发框架</a:t>
            </a:r>
            <a:endParaRPr lang="zh-CN" altLang="en-US" sz="2400" dirty="0"/>
          </a:p>
        </p:txBody>
      </p:sp>
      <p:sp>
        <p:nvSpPr>
          <p:cNvPr id="20" name="TextBox 19"/>
          <p:cNvSpPr txBox="1"/>
          <p:nvPr/>
        </p:nvSpPr>
        <p:spPr>
          <a:xfrm>
            <a:off x="1065343" y="5097826"/>
            <a:ext cx="7254639" cy="830997"/>
          </a:xfrm>
          <a:prstGeom prst="rect">
            <a:avLst/>
          </a:prstGeom>
          <a:noFill/>
        </p:spPr>
        <p:txBody>
          <a:bodyPr wrap="square" rtlCol="0">
            <a:spAutoFit/>
          </a:bodyPr>
          <a:lstStyle/>
          <a:p>
            <a:r>
              <a:rPr lang="en-US" altLang="zh-CN" sz="2400" b="1" dirty="0" err="1" smtClean="0"/>
              <a:t>TensorFlow</a:t>
            </a:r>
            <a:r>
              <a:rPr lang="zh-CN" altLang="en-US" sz="2400" b="1" dirty="0"/>
              <a:t>、</a:t>
            </a:r>
            <a:r>
              <a:rPr lang="en-US" altLang="zh-CN" sz="2400" b="1" dirty="0" err="1" smtClean="0"/>
              <a:t>Caffe</a:t>
            </a:r>
            <a:r>
              <a:rPr lang="zh-CN" altLang="en-US" sz="2400" b="1" dirty="0" smtClean="0"/>
              <a:t>、</a:t>
            </a:r>
            <a:r>
              <a:rPr lang="en-US" altLang="zh-CN" sz="2400" b="1" dirty="0" err="1" smtClean="0"/>
              <a:t>Theano</a:t>
            </a:r>
            <a:r>
              <a:rPr lang="zh-CN" altLang="en-US" sz="2400" b="1" dirty="0" smtClean="0"/>
              <a:t>、</a:t>
            </a:r>
            <a:r>
              <a:rPr lang="en-US" altLang="zh-CN" sz="2400" b="1" dirty="0" smtClean="0"/>
              <a:t>Torch</a:t>
            </a:r>
            <a:r>
              <a:rPr lang="zh-CN" altLang="en-US" sz="2400" dirty="0" smtClean="0"/>
              <a:t>、</a:t>
            </a:r>
            <a:r>
              <a:rPr lang="en-US" altLang="zh-CN" sz="2400" dirty="0" err="1" smtClean="0"/>
              <a:t>Brainstrom</a:t>
            </a:r>
            <a:r>
              <a:rPr lang="zh-CN" altLang="en-US" sz="2400" dirty="0" smtClean="0"/>
              <a:t>、</a:t>
            </a:r>
            <a:r>
              <a:rPr lang="en-US" altLang="zh-CN" sz="2400" dirty="0" err="1" smtClean="0"/>
              <a:t>Chainer</a:t>
            </a:r>
            <a:r>
              <a:rPr lang="en-US" altLang="zh-CN" sz="2400" dirty="0" smtClean="0"/>
              <a:t>……</a:t>
            </a:r>
          </a:p>
        </p:txBody>
      </p:sp>
    </p:spTree>
    <p:extLst>
      <p:ext uri="{BB962C8B-B14F-4D97-AF65-F5344CB8AC3E}">
        <p14:creationId xmlns:p14="http://schemas.microsoft.com/office/powerpoint/2010/main" val="168544034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666347" y="404664"/>
            <a:ext cx="5410199" cy="665163"/>
            <a:chOff x="666347" y="404664"/>
            <a:chExt cx="5410199" cy="665163"/>
          </a:xfrm>
        </p:grpSpPr>
        <p:grpSp>
          <p:nvGrpSpPr>
            <p:cNvPr id="5" name="Group 8"/>
            <p:cNvGrpSpPr>
              <a:grpSpLocks/>
            </p:cNvGrpSpPr>
            <p:nvPr/>
          </p:nvGrpSpPr>
          <p:grpSpPr bwMode="auto">
            <a:xfrm>
              <a:off x="666347" y="404664"/>
              <a:ext cx="762000" cy="665163"/>
              <a:chOff x="1110" y="2656"/>
              <a:chExt cx="1549" cy="1351"/>
            </a:xfrm>
          </p:grpSpPr>
          <p:sp>
            <p:nvSpPr>
              <p:cNvPr id="8" name="AutoShape 9"/>
              <p:cNvSpPr>
                <a:spLocks noChangeArrowheads="1"/>
              </p:cNvSpPr>
              <p:nvPr/>
            </p:nvSpPr>
            <p:spPr bwMode="auto">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宋体" pitchFamily="2" charset="-122"/>
                  <a:cs typeface="Arial" pitchFamily="34" charset="0"/>
                </a:endParaRPr>
              </a:p>
            </p:txBody>
          </p:sp>
          <p:sp>
            <p:nvSpPr>
              <p:cNvPr id="9" name="AutoShape 10"/>
              <p:cNvSpPr>
                <a:spLocks noChangeArrowheads="1"/>
              </p:cNvSpPr>
              <p:nvPr/>
            </p:nvSpPr>
            <p:spPr bwMode="auto">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p:spPr>
            <p:txBody>
              <a:bodyPr wrap="none" anchor="ctr"/>
              <a:lstStyle/>
              <a:p>
                <a:endParaRPr lang="zh-CN" altLang="en-US">
                  <a:ea typeface="宋体" pitchFamily="2" charset="-122"/>
                  <a:cs typeface="Arial" pitchFamily="34" charset="0"/>
                </a:endParaRPr>
              </a:p>
            </p:txBody>
          </p:sp>
        </p:grpSp>
        <p:sp>
          <p:nvSpPr>
            <p:cNvPr id="6" name="Line 16"/>
            <p:cNvSpPr>
              <a:spLocks noChangeShapeType="1"/>
            </p:cNvSpPr>
            <p:nvPr/>
          </p:nvSpPr>
          <p:spPr bwMode="auto">
            <a:xfrm>
              <a:off x="1275946" y="1014264"/>
              <a:ext cx="4800600" cy="0"/>
            </a:xfrm>
            <a:prstGeom prst="line">
              <a:avLst/>
            </a:prstGeom>
            <a:noFill/>
            <a:ln w="25400">
              <a:solidFill>
                <a:schemeClr val="folHlink"/>
              </a:solidFill>
              <a:prstDash val="sysDot"/>
              <a:round/>
              <a:headEn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7" name="Text Box 17"/>
            <p:cNvSpPr txBox="1">
              <a:spLocks noChangeArrowheads="1"/>
            </p:cNvSpPr>
            <p:nvPr/>
          </p:nvSpPr>
          <p:spPr bwMode="auto">
            <a:xfrm>
              <a:off x="1558994" y="428477"/>
              <a:ext cx="395973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a:defRPr>
                  <a:solidFill>
                    <a:schemeClr val="tx1"/>
                  </a:solidFill>
                  <a:latin typeface="Arial" pitchFamily="34" charset="0"/>
                </a:defRPr>
              </a:lvl2pPr>
              <a:lvl3pPr>
                <a:defRPr>
                  <a:solidFill>
                    <a:schemeClr val="tx1"/>
                  </a:solidFill>
                  <a:latin typeface="Arial" pitchFamily="34" charset="0"/>
                </a:defRPr>
              </a:lvl3pPr>
              <a:lvl4pPr>
                <a:defRPr>
                  <a:solidFill>
                    <a:schemeClr val="tx1"/>
                  </a:solidFill>
                  <a:latin typeface="Arial" pitchFamily="34" charset="0"/>
                </a:defRPr>
              </a:lvl4pPr>
              <a:lvl5pPr>
                <a:defRPr>
                  <a:solidFill>
                    <a:schemeClr val="tx1"/>
                  </a:solidFill>
                  <a:latin typeface="Arial" pitchFamily="34" charset="0"/>
                </a:defRPr>
              </a:lvl5pPr>
              <a:lvl6pPr fontAlgn="base">
                <a:spcBef>
                  <a:spcPct val="0"/>
                </a:spcBef>
                <a:spcAft>
                  <a:spcPct val="0"/>
                </a:spcAft>
                <a:buFont typeface="Arial" pitchFamily="34" charset="0"/>
                <a:defRPr>
                  <a:solidFill>
                    <a:schemeClr val="tx1"/>
                  </a:solidFill>
                  <a:latin typeface="Arial" pitchFamily="34" charset="0"/>
                </a:defRPr>
              </a:lvl6pPr>
              <a:lvl7pPr fontAlgn="base">
                <a:spcBef>
                  <a:spcPct val="0"/>
                </a:spcBef>
                <a:spcAft>
                  <a:spcPct val="0"/>
                </a:spcAft>
                <a:buFont typeface="Arial" pitchFamily="34" charset="0"/>
                <a:defRPr>
                  <a:solidFill>
                    <a:schemeClr val="tx1"/>
                  </a:solidFill>
                  <a:latin typeface="Arial" pitchFamily="34" charset="0"/>
                </a:defRPr>
              </a:lvl7pPr>
              <a:lvl8pPr fontAlgn="base">
                <a:spcBef>
                  <a:spcPct val="0"/>
                </a:spcBef>
                <a:spcAft>
                  <a:spcPct val="0"/>
                </a:spcAft>
                <a:buFont typeface="Arial" pitchFamily="34" charset="0"/>
                <a:defRPr>
                  <a:solidFill>
                    <a:schemeClr val="tx1"/>
                  </a:solidFill>
                  <a:latin typeface="Arial" pitchFamily="34" charset="0"/>
                </a:defRPr>
              </a:lvl8pPr>
              <a:lvl9pPr fontAlgn="base">
                <a:spcBef>
                  <a:spcPct val="0"/>
                </a:spcBef>
                <a:spcAft>
                  <a:spcPct val="0"/>
                </a:spcAft>
                <a:buFont typeface="Arial" pitchFamily="34" charset="0"/>
                <a:defRPr>
                  <a:solidFill>
                    <a:schemeClr val="tx1"/>
                  </a:solidFill>
                  <a:latin typeface="Arial" pitchFamily="34" charset="0"/>
                </a:defRPr>
              </a:lvl9pPr>
            </a:lstStyle>
            <a:p>
              <a:pPr eaLnBrk="0" hangingPunct="0"/>
              <a:r>
                <a:rPr lang="en-US" altLang="zh-CN" sz="3200" b="1" dirty="0">
                  <a:latin typeface="微软雅黑" panose="020B0503020204020204" pitchFamily="34" charset="-122"/>
                  <a:ea typeface="微软雅黑" panose="020B0503020204020204" pitchFamily="34" charset="-122"/>
                </a:rPr>
                <a:t>3</a:t>
              </a:r>
              <a:r>
                <a:rPr lang="en-US" altLang="zh-CN" sz="3200" b="1" dirty="0" smtClean="0">
                  <a:latin typeface="微软雅黑" panose="020B0503020204020204" pitchFamily="34" charset="-122"/>
                  <a:ea typeface="微软雅黑" panose="020B0503020204020204" pitchFamily="34" charset="-122"/>
                </a:rPr>
                <a:t>. </a:t>
              </a:r>
              <a:r>
                <a:rPr lang="zh-CN" altLang="en-US" sz="3200" b="1" dirty="0" smtClean="0">
                  <a:latin typeface="微软雅黑" panose="020B0503020204020204" pitchFamily="34" charset="-122"/>
                  <a:ea typeface="微软雅黑" panose="020B0503020204020204" pitchFamily="34" charset="-122"/>
                </a:rPr>
                <a:t>人工神经网络基础</a:t>
              </a:r>
              <a:endParaRPr lang="zh-CN" altLang="en-US" sz="3200" b="1" dirty="0">
                <a:latin typeface="微软雅黑" panose="020B0503020204020204" pitchFamily="34" charset="-122"/>
                <a:ea typeface="微软雅黑" panose="020B0503020204020204" pitchFamily="34" charset="-122"/>
              </a:endParaRPr>
            </a:p>
          </p:txBody>
        </p:sp>
      </p:grpSp>
      <p:sp>
        <p:nvSpPr>
          <p:cNvPr id="10" name="TextBox 9"/>
          <p:cNvSpPr txBox="1"/>
          <p:nvPr/>
        </p:nvSpPr>
        <p:spPr>
          <a:xfrm>
            <a:off x="827584" y="1124744"/>
            <a:ext cx="6048672" cy="523220"/>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800" dirty="0" smtClean="0">
                <a:latin typeface="微软雅黑" panose="020B0503020204020204" pitchFamily="34" charset="-122"/>
                <a:ea typeface="微软雅黑" panose="020B0503020204020204" pitchFamily="34" charset="-122"/>
              </a:rPr>
              <a:t>生物神经元</a:t>
            </a:r>
            <a:r>
              <a:rPr lang="en-US" altLang="zh-CN" sz="2800" dirty="0" smtClean="0">
                <a:latin typeface="微软雅黑" panose="020B0503020204020204" pitchFamily="34" charset="-122"/>
                <a:ea typeface="微软雅黑" panose="020B0503020204020204" pitchFamily="34" charset="-122"/>
              </a:rPr>
              <a:t>    </a:t>
            </a:r>
            <a:endParaRPr lang="en-US" altLang="zh-CN" sz="2800" dirty="0">
              <a:latin typeface="微软雅黑" panose="020B0503020204020204" pitchFamily="34" charset="-122"/>
              <a:ea typeface="微软雅黑" panose="020B0503020204020204" pitchFamily="34" charset="-122"/>
            </a:endParaRPr>
          </a:p>
        </p:txBody>
      </p:sp>
      <p:sp>
        <p:nvSpPr>
          <p:cNvPr id="11" name="Rectangle 3" descr="Rectangle: Click to edit Master text styles&#10;Second level&#10;Third level&#10;Fourth level&#10;Fifth level"/>
          <p:cNvSpPr txBox="1">
            <a:spLocks noChangeArrowheads="1"/>
          </p:cNvSpPr>
          <p:nvPr/>
        </p:nvSpPr>
        <p:spPr>
          <a:xfrm>
            <a:off x="1763688" y="4005064"/>
            <a:ext cx="6660232" cy="2590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marL="609600" indent="-609600" algn="just">
              <a:buClr>
                <a:schemeClr val="tx1"/>
              </a:buClr>
              <a:buFont typeface="Wingdings" pitchFamily="2" charset="2"/>
              <a:buNone/>
            </a:pPr>
            <a:endParaRPr lang="zh-CN" altLang="en-US" dirty="0" smtClean="0">
              <a:latin typeface="微软雅黑" panose="020B0503020204020204" pitchFamily="34" charset="-122"/>
              <a:ea typeface="微软雅黑" panose="020B0503020204020204" pitchFamily="34" charset="-122"/>
            </a:endParaRPr>
          </a:p>
        </p:txBody>
      </p:sp>
      <p:sp>
        <p:nvSpPr>
          <p:cNvPr id="12" name="矩形 11"/>
          <p:cNvSpPr/>
          <p:nvPr/>
        </p:nvSpPr>
        <p:spPr>
          <a:xfrm>
            <a:off x="672742" y="5013176"/>
            <a:ext cx="7931706" cy="1200329"/>
          </a:xfrm>
          <a:prstGeom prst="rect">
            <a:avLst/>
          </a:prstGeom>
          <a:solidFill>
            <a:schemeClr val="tx2">
              <a:lumMod val="20000"/>
              <a:lumOff val="80000"/>
            </a:schemeClr>
          </a:solidFill>
        </p:spPr>
        <p:txBody>
          <a:bodyPr wrap="square">
            <a:spAutoFit/>
          </a:bodyPr>
          <a:lstStyle/>
          <a:p>
            <a:pPr marL="609600" indent="-609600" algn="just">
              <a:buClr>
                <a:schemeClr val="tx1"/>
              </a:buClr>
              <a:buFont typeface="Wingdings" pitchFamily="2" charset="2"/>
              <a:buNone/>
            </a:pPr>
            <a:r>
              <a:rPr lang="zh-CN" altLang="en-US" sz="2400" dirty="0">
                <a:latin typeface="微软雅黑" panose="020B0503020204020204" pitchFamily="34" charset="-122"/>
                <a:ea typeface="微软雅黑" panose="020B0503020204020204" pitchFamily="34" charset="-122"/>
                <a:cs typeface="Times New Roman" pitchFamily="18" charset="0"/>
              </a:rPr>
              <a:t>生物神经元：神经细胞称为生物神经元</a:t>
            </a:r>
            <a:r>
              <a:rPr lang="zh-CN" altLang="en-US" sz="2400" dirty="0" smtClean="0">
                <a:latin typeface="微软雅黑" panose="020B0503020204020204" pitchFamily="34" charset="-122"/>
                <a:ea typeface="微软雅黑" panose="020B0503020204020204" pitchFamily="34" charset="-122"/>
                <a:cs typeface="Times New Roman" pitchFamily="18" charset="0"/>
              </a:rPr>
              <a:t>。</a:t>
            </a:r>
            <a:endParaRPr lang="en-US" altLang="zh-CN" sz="2400" dirty="0" smtClean="0">
              <a:latin typeface="微软雅黑" panose="020B0503020204020204" pitchFamily="34" charset="-122"/>
              <a:ea typeface="微软雅黑" panose="020B0503020204020204" pitchFamily="34" charset="-122"/>
              <a:cs typeface="Times New Roman" pitchFamily="18" charset="0"/>
            </a:endParaRPr>
          </a:p>
          <a:p>
            <a:pPr marL="609600" indent="-609600" algn="just">
              <a:buClr>
                <a:schemeClr val="tx1"/>
              </a:buClr>
              <a:buFont typeface="Wingdings" pitchFamily="2" charset="2"/>
              <a:buNone/>
            </a:pPr>
            <a:endParaRPr lang="en-US" altLang="zh-CN" sz="2400" dirty="0">
              <a:latin typeface="微软雅黑" panose="020B0503020204020204" pitchFamily="34" charset="-122"/>
              <a:ea typeface="微软雅黑" panose="020B0503020204020204" pitchFamily="34" charset="-122"/>
              <a:cs typeface="Times New Roman" pitchFamily="18" charset="0"/>
            </a:endParaRPr>
          </a:p>
          <a:p>
            <a:pPr marL="609600" indent="-609600" algn="just">
              <a:buClr>
                <a:schemeClr val="tx1"/>
              </a:buClr>
              <a:buFont typeface="Wingdings" pitchFamily="2" charset="2"/>
              <a:buNone/>
            </a:pPr>
            <a:r>
              <a:rPr lang="zh-CN" altLang="en-US" sz="2400" dirty="0" smtClean="0">
                <a:latin typeface="微软雅黑" panose="020B0503020204020204" pitchFamily="34" charset="-122"/>
                <a:ea typeface="微软雅黑" panose="020B0503020204020204" pitchFamily="34" charset="-122"/>
                <a:cs typeface="Times New Roman" pitchFamily="18" charset="0"/>
              </a:rPr>
              <a:t>神经元</a:t>
            </a:r>
            <a:r>
              <a:rPr lang="zh-CN" altLang="en-US" sz="2400" dirty="0">
                <a:latin typeface="微软雅黑" panose="020B0503020204020204" pitchFamily="34" charset="-122"/>
                <a:ea typeface="微软雅黑" panose="020B0503020204020204" pitchFamily="34" charset="-122"/>
                <a:cs typeface="Times New Roman" pitchFamily="18" charset="0"/>
              </a:rPr>
              <a:t>主要由三个部分组成：</a:t>
            </a:r>
            <a:r>
              <a:rPr lang="zh-CN" altLang="en-US" sz="2400" dirty="0" smtClean="0">
                <a:latin typeface="微软雅黑" panose="020B0503020204020204" pitchFamily="34" charset="-122"/>
                <a:ea typeface="微软雅黑" panose="020B0503020204020204" pitchFamily="34" charset="-122"/>
                <a:cs typeface="Times New Roman" pitchFamily="18" charset="0"/>
              </a:rPr>
              <a:t>细胞体、轴突</a:t>
            </a:r>
            <a:r>
              <a:rPr lang="zh-CN" altLang="en-US" sz="2400" dirty="0">
                <a:latin typeface="微软雅黑" panose="020B0503020204020204" pitchFamily="34" charset="-122"/>
                <a:ea typeface="微软雅黑" panose="020B0503020204020204" pitchFamily="34" charset="-122"/>
                <a:cs typeface="Times New Roman" pitchFamily="18" charset="0"/>
              </a:rPr>
              <a:t>、树突</a:t>
            </a:r>
            <a:r>
              <a:rPr lang="zh-CN" altLang="en-US" sz="2400" dirty="0">
                <a:latin typeface="微软雅黑" panose="020B0503020204020204" pitchFamily="34" charset="-122"/>
                <a:ea typeface="微软雅黑" panose="020B0503020204020204" pitchFamily="34" charset="-122"/>
              </a:rPr>
              <a:t>。 </a:t>
            </a:r>
          </a:p>
        </p:txBody>
      </p:sp>
      <p:graphicFrame>
        <p:nvGraphicFramePr>
          <p:cNvPr id="13" name="对象 12"/>
          <p:cNvGraphicFramePr>
            <a:graphicFrameLocks noChangeAspect="1"/>
          </p:cNvGraphicFramePr>
          <p:nvPr>
            <p:extLst>
              <p:ext uri="{D42A27DB-BD31-4B8C-83A1-F6EECF244321}">
                <p14:modId xmlns:p14="http://schemas.microsoft.com/office/powerpoint/2010/main" val="2081479588"/>
              </p:ext>
            </p:extLst>
          </p:nvPr>
        </p:nvGraphicFramePr>
        <p:xfrm>
          <a:off x="467544" y="1772816"/>
          <a:ext cx="8424863" cy="3289300"/>
        </p:xfrm>
        <a:graphic>
          <a:graphicData uri="http://schemas.openxmlformats.org/presentationml/2006/ole">
            <mc:AlternateContent xmlns:mc="http://schemas.openxmlformats.org/markup-compatibility/2006">
              <mc:Choice xmlns:v="urn:schemas-microsoft-com:vml" Requires="v">
                <p:oleObj spid="_x0000_s8226" name="位图图像" r:id="rId3" imgW="4791744" imgH="1800476" progId="PBrush">
                  <p:embed/>
                </p:oleObj>
              </mc:Choice>
              <mc:Fallback>
                <p:oleObj name="位图图像" r:id="rId3" imgW="4791744" imgH="1800476" progId="PBrush">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544" y="1772816"/>
                        <a:ext cx="8424863" cy="3289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719576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nodePh="1">
                                  <p:stCondLst>
                                    <p:cond delay="0"/>
                                  </p:stCondLst>
                                  <p:endCondLst>
                                    <p:cond evt="begin" delay="0">
                                      <p:tn val="5"/>
                                    </p:cond>
                                  </p:end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666347" y="404664"/>
            <a:ext cx="5410199" cy="665163"/>
            <a:chOff x="666347" y="404664"/>
            <a:chExt cx="5410199" cy="665163"/>
          </a:xfrm>
        </p:grpSpPr>
        <p:grpSp>
          <p:nvGrpSpPr>
            <p:cNvPr id="5" name="Group 8"/>
            <p:cNvGrpSpPr>
              <a:grpSpLocks/>
            </p:cNvGrpSpPr>
            <p:nvPr/>
          </p:nvGrpSpPr>
          <p:grpSpPr bwMode="auto">
            <a:xfrm>
              <a:off x="666347" y="404664"/>
              <a:ext cx="762000" cy="665163"/>
              <a:chOff x="1110" y="2656"/>
              <a:chExt cx="1549" cy="1351"/>
            </a:xfrm>
          </p:grpSpPr>
          <p:sp>
            <p:nvSpPr>
              <p:cNvPr id="8" name="AutoShape 9"/>
              <p:cNvSpPr>
                <a:spLocks noChangeArrowheads="1"/>
              </p:cNvSpPr>
              <p:nvPr/>
            </p:nvSpPr>
            <p:spPr bwMode="auto">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宋体" pitchFamily="2" charset="-122"/>
                  <a:cs typeface="Arial" pitchFamily="34" charset="0"/>
                </a:endParaRPr>
              </a:p>
            </p:txBody>
          </p:sp>
          <p:sp>
            <p:nvSpPr>
              <p:cNvPr id="9" name="AutoShape 10"/>
              <p:cNvSpPr>
                <a:spLocks noChangeArrowheads="1"/>
              </p:cNvSpPr>
              <p:nvPr/>
            </p:nvSpPr>
            <p:spPr bwMode="auto">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p:spPr>
            <p:txBody>
              <a:bodyPr wrap="none" anchor="ctr"/>
              <a:lstStyle/>
              <a:p>
                <a:endParaRPr lang="zh-CN" altLang="en-US">
                  <a:ea typeface="宋体" pitchFamily="2" charset="-122"/>
                  <a:cs typeface="Arial" pitchFamily="34" charset="0"/>
                </a:endParaRPr>
              </a:p>
            </p:txBody>
          </p:sp>
        </p:grpSp>
        <p:sp>
          <p:nvSpPr>
            <p:cNvPr id="6" name="Line 16"/>
            <p:cNvSpPr>
              <a:spLocks noChangeShapeType="1"/>
            </p:cNvSpPr>
            <p:nvPr/>
          </p:nvSpPr>
          <p:spPr bwMode="auto">
            <a:xfrm>
              <a:off x="1275946" y="1014264"/>
              <a:ext cx="4800600" cy="0"/>
            </a:xfrm>
            <a:prstGeom prst="line">
              <a:avLst/>
            </a:prstGeom>
            <a:noFill/>
            <a:ln w="25400">
              <a:solidFill>
                <a:schemeClr val="folHlink"/>
              </a:solidFill>
              <a:prstDash val="sysDot"/>
              <a:round/>
              <a:headEn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7" name="Text Box 17"/>
            <p:cNvSpPr txBox="1">
              <a:spLocks noChangeArrowheads="1"/>
            </p:cNvSpPr>
            <p:nvPr/>
          </p:nvSpPr>
          <p:spPr bwMode="auto">
            <a:xfrm>
              <a:off x="1558994" y="428477"/>
              <a:ext cx="395973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a:defRPr>
                  <a:solidFill>
                    <a:schemeClr val="tx1"/>
                  </a:solidFill>
                  <a:latin typeface="Arial" pitchFamily="34" charset="0"/>
                </a:defRPr>
              </a:lvl2pPr>
              <a:lvl3pPr>
                <a:defRPr>
                  <a:solidFill>
                    <a:schemeClr val="tx1"/>
                  </a:solidFill>
                  <a:latin typeface="Arial" pitchFamily="34" charset="0"/>
                </a:defRPr>
              </a:lvl3pPr>
              <a:lvl4pPr>
                <a:defRPr>
                  <a:solidFill>
                    <a:schemeClr val="tx1"/>
                  </a:solidFill>
                  <a:latin typeface="Arial" pitchFamily="34" charset="0"/>
                </a:defRPr>
              </a:lvl4pPr>
              <a:lvl5pPr>
                <a:defRPr>
                  <a:solidFill>
                    <a:schemeClr val="tx1"/>
                  </a:solidFill>
                  <a:latin typeface="Arial" pitchFamily="34" charset="0"/>
                </a:defRPr>
              </a:lvl5pPr>
              <a:lvl6pPr fontAlgn="base">
                <a:spcBef>
                  <a:spcPct val="0"/>
                </a:spcBef>
                <a:spcAft>
                  <a:spcPct val="0"/>
                </a:spcAft>
                <a:buFont typeface="Arial" pitchFamily="34" charset="0"/>
                <a:defRPr>
                  <a:solidFill>
                    <a:schemeClr val="tx1"/>
                  </a:solidFill>
                  <a:latin typeface="Arial" pitchFamily="34" charset="0"/>
                </a:defRPr>
              </a:lvl6pPr>
              <a:lvl7pPr fontAlgn="base">
                <a:spcBef>
                  <a:spcPct val="0"/>
                </a:spcBef>
                <a:spcAft>
                  <a:spcPct val="0"/>
                </a:spcAft>
                <a:buFont typeface="Arial" pitchFamily="34" charset="0"/>
                <a:defRPr>
                  <a:solidFill>
                    <a:schemeClr val="tx1"/>
                  </a:solidFill>
                  <a:latin typeface="Arial" pitchFamily="34" charset="0"/>
                </a:defRPr>
              </a:lvl7pPr>
              <a:lvl8pPr fontAlgn="base">
                <a:spcBef>
                  <a:spcPct val="0"/>
                </a:spcBef>
                <a:spcAft>
                  <a:spcPct val="0"/>
                </a:spcAft>
                <a:buFont typeface="Arial" pitchFamily="34" charset="0"/>
                <a:defRPr>
                  <a:solidFill>
                    <a:schemeClr val="tx1"/>
                  </a:solidFill>
                  <a:latin typeface="Arial" pitchFamily="34" charset="0"/>
                </a:defRPr>
              </a:lvl8pPr>
              <a:lvl9pPr fontAlgn="base">
                <a:spcBef>
                  <a:spcPct val="0"/>
                </a:spcBef>
                <a:spcAft>
                  <a:spcPct val="0"/>
                </a:spcAft>
                <a:buFont typeface="Arial" pitchFamily="34" charset="0"/>
                <a:defRPr>
                  <a:solidFill>
                    <a:schemeClr val="tx1"/>
                  </a:solidFill>
                  <a:latin typeface="Arial" pitchFamily="34" charset="0"/>
                </a:defRPr>
              </a:lvl9pPr>
            </a:lstStyle>
            <a:p>
              <a:pPr eaLnBrk="0" hangingPunct="0"/>
              <a:r>
                <a:rPr lang="en-US" altLang="zh-CN" sz="3200" b="1" dirty="0">
                  <a:latin typeface="微软雅黑" panose="020B0503020204020204" pitchFamily="34" charset="-122"/>
                  <a:ea typeface="微软雅黑" panose="020B0503020204020204" pitchFamily="34" charset="-122"/>
                </a:rPr>
                <a:t>3</a:t>
              </a:r>
              <a:r>
                <a:rPr lang="en-US" altLang="zh-CN" sz="3200" b="1" dirty="0" smtClean="0">
                  <a:latin typeface="微软雅黑" panose="020B0503020204020204" pitchFamily="34" charset="-122"/>
                  <a:ea typeface="微软雅黑" panose="020B0503020204020204" pitchFamily="34" charset="-122"/>
                </a:rPr>
                <a:t>. </a:t>
              </a:r>
              <a:r>
                <a:rPr lang="zh-CN" altLang="en-US" sz="3200" b="1" dirty="0" smtClean="0">
                  <a:latin typeface="微软雅黑" panose="020B0503020204020204" pitchFamily="34" charset="-122"/>
                  <a:ea typeface="微软雅黑" panose="020B0503020204020204" pitchFamily="34" charset="-122"/>
                </a:rPr>
                <a:t>人工神经网络基础</a:t>
              </a:r>
              <a:endParaRPr lang="zh-CN" altLang="en-US" sz="3200" b="1" dirty="0">
                <a:latin typeface="微软雅黑" panose="020B0503020204020204" pitchFamily="34" charset="-122"/>
                <a:ea typeface="微软雅黑" panose="020B0503020204020204" pitchFamily="34" charset="-122"/>
              </a:endParaRPr>
            </a:p>
          </p:txBody>
        </p:sp>
      </p:grpSp>
      <p:sp>
        <p:nvSpPr>
          <p:cNvPr id="10" name="TextBox 9"/>
          <p:cNvSpPr txBox="1"/>
          <p:nvPr/>
        </p:nvSpPr>
        <p:spPr>
          <a:xfrm>
            <a:off x="827584" y="1124744"/>
            <a:ext cx="6048672" cy="523220"/>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800" dirty="0" smtClean="0">
                <a:latin typeface="微软雅黑" panose="020B0503020204020204" pitchFamily="34" charset="-122"/>
                <a:ea typeface="微软雅黑" panose="020B0503020204020204" pitchFamily="34" charset="-122"/>
              </a:rPr>
              <a:t>生物神经元的基本特性</a:t>
            </a:r>
            <a:r>
              <a:rPr lang="en-US" altLang="zh-CN" sz="2800" dirty="0" smtClean="0">
                <a:latin typeface="微软雅黑" panose="020B0503020204020204" pitchFamily="34" charset="-122"/>
                <a:ea typeface="微软雅黑" panose="020B0503020204020204" pitchFamily="34" charset="-122"/>
              </a:rPr>
              <a:t>    </a:t>
            </a:r>
            <a:endParaRPr lang="en-US" altLang="zh-CN" sz="2800" dirty="0">
              <a:latin typeface="微软雅黑" panose="020B0503020204020204" pitchFamily="34" charset="-122"/>
              <a:ea typeface="微软雅黑" panose="020B0503020204020204" pitchFamily="34" charset="-122"/>
            </a:endParaRPr>
          </a:p>
        </p:txBody>
      </p:sp>
      <p:sp>
        <p:nvSpPr>
          <p:cNvPr id="11" name="Rectangle 2" descr="Rectangle: Click to edit Master text styles&#10;Second level&#10;Third level&#10;Fourth level&#10;Fifth level"/>
          <p:cNvSpPr txBox="1">
            <a:spLocks noChangeArrowheads="1"/>
          </p:cNvSpPr>
          <p:nvPr/>
        </p:nvSpPr>
        <p:spPr>
          <a:xfrm>
            <a:off x="1067566" y="1866300"/>
            <a:ext cx="7560839" cy="185073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algn="just">
              <a:lnSpc>
                <a:spcPts val="3000"/>
              </a:lnSpc>
            </a:pPr>
            <a:r>
              <a:rPr lang="zh-CN" altLang="en-US" dirty="0" smtClean="0">
                <a:solidFill>
                  <a:schemeClr val="tx1"/>
                </a:solidFill>
                <a:latin typeface="微软雅黑" panose="020B0503020204020204" pitchFamily="34" charset="-122"/>
                <a:ea typeface="微软雅黑" panose="020B0503020204020204" pitchFamily="34" charset="-122"/>
              </a:rPr>
              <a:t>神经元及其联接；</a:t>
            </a:r>
          </a:p>
          <a:p>
            <a:pPr algn="just">
              <a:lnSpc>
                <a:spcPts val="3000"/>
              </a:lnSpc>
            </a:pPr>
            <a:r>
              <a:rPr lang="zh-CN" altLang="en-US" dirty="0" smtClean="0">
                <a:solidFill>
                  <a:schemeClr val="tx1"/>
                </a:solidFill>
                <a:latin typeface="微软雅黑" panose="020B0503020204020204" pitchFamily="34" charset="-122"/>
                <a:ea typeface="微软雅黑" panose="020B0503020204020204" pitchFamily="34" charset="-122"/>
              </a:rPr>
              <a:t>神经元之间的联接强度决定信号传递的强弱；</a:t>
            </a:r>
          </a:p>
          <a:p>
            <a:pPr algn="just">
              <a:lnSpc>
                <a:spcPts val="3000"/>
              </a:lnSpc>
            </a:pPr>
            <a:r>
              <a:rPr lang="zh-CN" altLang="en-US" dirty="0" smtClean="0">
                <a:solidFill>
                  <a:schemeClr val="tx1"/>
                </a:solidFill>
                <a:latin typeface="微软雅黑" panose="020B0503020204020204" pitchFamily="34" charset="-122"/>
                <a:ea typeface="微软雅黑" panose="020B0503020204020204" pitchFamily="34" charset="-122"/>
              </a:rPr>
              <a:t>神经元之间的联接强度是可以随训练改变的；</a:t>
            </a:r>
          </a:p>
          <a:p>
            <a:pPr algn="just">
              <a:lnSpc>
                <a:spcPts val="3000"/>
              </a:lnSpc>
            </a:pPr>
            <a:r>
              <a:rPr lang="zh-CN" altLang="en-US" dirty="0" smtClean="0">
                <a:solidFill>
                  <a:schemeClr val="tx1"/>
                </a:solidFill>
                <a:latin typeface="微软雅黑" panose="020B0503020204020204" pitchFamily="34" charset="-122"/>
                <a:ea typeface="微软雅黑" panose="020B0503020204020204" pitchFamily="34" charset="-122"/>
              </a:rPr>
              <a:t>信号可以是起刺激作用的，也可以是起抑制作用的；</a:t>
            </a:r>
          </a:p>
        </p:txBody>
      </p:sp>
      <p:pic>
        <p:nvPicPr>
          <p:cNvPr id="9218" name="Picture 2" descr="C:\Users\Administrator\Pictures\神经元联接.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65952" y="3987751"/>
            <a:ext cx="3375746" cy="2531810"/>
          </a:xfrm>
          <a:prstGeom prst="rect">
            <a:avLst/>
          </a:prstGeom>
          <a:noFill/>
          <a:extLst>
            <a:ext uri="{909E8E84-426E-40DD-AFC4-6F175D3DCCD1}">
              <a14:hiddenFill xmlns:a14="http://schemas.microsoft.com/office/drawing/2010/main">
                <a:solidFill>
                  <a:srgbClr val="FFFFFF"/>
                </a:solidFill>
              </a14:hiddenFill>
            </a:ext>
          </a:extLst>
        </p:spPr>
      </p:pic>
      <p:sp>
        <p:nvSpPr>
          <p:cNvPr id="12" name="矩形 11"/>
          <p:cNvSpPr/>
          <p:nvPr/>
        </p:nvSpPr>
        <p:spPr>
          <a:xfrm>
            <a:off x="1067566" y="3675474"/>
            <a:ext cx="4572000" cy="1608261"/>
          </a:xfrm>
          <a:prstGeom prst="rect">
            <a:avLst/>
          </a:prstGeom>
        </p:spPr>
        <p:txBody>
          <a:bodyPr>
            <a:spAutoFit/>
          </a:bodyPr>
          <a:lstStyle/>
          <a:p>
            <a:pPr marL="285750" indent="-285750" algn="just">
              <a:lnSpc>
                <a:spcPts val="3000"/>
              </a:lnSpc>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一个神经元接受的信号的累积</a:t>
            </a:r>
            <a:endParaRPr lang="en-US" altLang="zh-CN" sz="2400" dirty="0">
              <a:latin typeface="微软雅黑" panose="020B0503020204020204" pitchFamily="34" charset="-122"/>
              <a:ea typeface="微软雅黑" panose="020B0503020204020204" pitchFamily="34" charset="-122"/>
            </a:endParaRPr>
          </a:p>
          <a:p>
            <a:pPr algn="just">
              <a:lnSpc>
                <a:spcPts val="3000"/>
              </a:lnSpc>
            </a:pP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效果决定该神经元的状态；</a:t>
            </a:r>
          </a:p>
          <a:p>
            <a:pPr marL="285750" indent="-285750" algn="just">
              <a:lnSpc>
                <a:spcPts val="3000"/>
              </a:lnSpc>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每个神经元可以有一个“阈值”。</a:t>
            </a:r>
          </a:p>
        </p:txBody>
      </p:sp>
    </p:spTree>
    <p:extLst>
      <p:ext uri="{BB962C8B-B14F-4D97-AF65-F5344CB8AC3E}">
        <p14:creationId xmlns:p14="http://schemas.microsoft.com/office/powerpoint/2010/main" val="61315018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666347" y="404664"/>
            <a:ext cx="5410199" cy="665163"/>
            <a:chOff x="666347" y="404664"/>
            <a:chExt cx="5410199" cy="665163"/>
          </a:xfrm>
        </p:grpSpPr>
        <p:grpSp>
          <p:nvGrpSpPr>
            <p:cNvPr id="5" name="Group 8"/>
            <p:cNvGrpSpPr>
              <a:grpSpLocks/>
            </p:cNvGrpSpPr>
            <p:nvPr/>
          </p:nvGrpSpPr>
          <p:grpSpPr bwMode="auto">
            <a:xfrm>
              <a:off x="666347" y="404664"/>
              <a:ext cx="762000" cy="665163"/>
              <a:chOff x="1110" y="2656"/>
              <a:chExt cx="1549" cy="1351"/>
            </a:xfrm>
          </p:grpSpPr>
          <p:sp>
            <p:nvSpPr>
              <p:cNvPr id="8" name="AutoShape 9"/>
              <p:cNvSpPr>
                <a:spLocks noChangeArrowheads="1"/>
              </p:cNvSpPr>
              <p:nvPr/>
            </p:nvSpPr>
            <p:spPr bwMode="auto">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宋体" pitchFamily="2" charset="-122"/>
                  <a:cs typeface="Arial" pitchFamily="34" charset="0"/>
                </a:endParaRPr>
              </a:p>
            </p:txBody>
          </p:sp>
          <p:sp>
            <p:nvSpPr>
              <p:cNvPr id="9" name="AutoShape 10"/>
              <p:cNvSpPr>
                <a:spLocks noChangeArrowheads="1"/>
              </p:cNvSpPr>
              <p:nvPr/>
            </p:nvSpPr>
            <p:spPr bwMode="auto">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p:spPr>
            <p:txBody>
              <a:bodyPr wrap="none" anchor="ctr"/>
              <a:lstStyle/>
              <a:p>
                <a:endParaRPr lang="zh-CN" altLang="en-US">
                  <a:ea typeface="宋体" pitchFamily="2" charset="-122"/>
                  <a:cs typeface="Arial" pitchFamily="34" charset="0"/>
                </a:endParaRPr>
              </a:p>
            </p:txBody>
          </p:sp>
        </p:grpSp>
        <p:sp>
          <p:nvSpPr>
            <p:cNvPr id="6" name="Line 16"/>
            <p:cNvSpPr>
              <a:spLocks noChangeShapeType="1"/>
            </p:cNvSpPr>
            <p:nvPr/>
          </p:nvSpPr>
          <p:spPr bwMode="auto">
            <a:xfrm>
              <a:off x="1275946" y="1014264"/>
              <a:ext cx="4800600" cy="0"/>
            </a:xfrm>
            <a:prstGeom prst="line">
              <a:avLst/>
            </a:prstGeom>
            <a:noFill/>
            <a:ln w="25400">
              <a:solidFill>
                <a:schemeClr val="folHlink"/>
              </a:solidFill>
              <a:prstDash val="sysDot"/>
              <a:round/>
              <a:headEn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7" name="Text Box 17"/>
            <p:cNvSpPr txBox="1">
              <a:spLocks noChangeArrowheads="1"/>
            </p:cNvSpPr>
            <p:nvPr/>
          </p:nvSpPr>
          <p:spPr bwMode="auto">
            <a:xfrm>
              <a:off x="1558994" y="428477"/>
              <a:ext cx="395973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a:defRPr>
                  <a:solidFill>
                    <a:schemeClr val="tx1"/>
                  </a:solidFill>
                  <a:latin typeface="Arial" pitchFamily="34" charset="0"/>
                </a:defRPr>
              </a:lvl2pPr>
              <a:lvl3pPr>
                <a:defRPr>
                  <a:solidFill>
                    <a:schemeClr val="tx1"/>
                  </a:solidFill>
                  <a:latin typeface="Arial" pitchFamily="34" charset="0"/>
                </a:defRPr>
              </a:lvl3pPr>
              <a:lvl4pPr>
                <a:defRPr>
                  <a:solidFill>
                    <a:schemeClr val="tx1"/>
                  </a:solidFill>
                  <a:latin typeface="Arial" pitchFamily="34" charset="0"/>
                </a:defRPr>
              </a:lvl4pPr>
              <a:lvl5pPr>
                <a:defRPr>
                  <a:solidFill>
                    <a:schemeClr val="tx1"/>
                  </a:solidFill>
                  <a:latin typeface="Arial" pitchFamily="34" charset="0"/>
                </a:defRPr>
              </a:lvl5pPr>
              <a:lvl6pPr fontAlgn="base">
                <a:spcBef>
                  <a:spcPct val="0"/>
                </a:spcBef>
                <a:spcAft>
                  <a:spcPct val="0"/>
                </a:spcAft>
                <a:buFont typeface="Arial" pitchFamily="34" charset="0"/>
                <a:defRPr>
                  <a:solidFill>
                    <a:schemeClr val="tx1"/>
                  </a:solidFill>
                  <a:latin typeface="Arial" pitchFamily="34" charset="0"/>
                </a:defRPr>
              </a:lvl6pPr>
              <a:lvl7pPr fontAlgn="base">
                <a:spcBef>
                  <a:spcPct val="0"/>
                </a:spcBef>
                <a:spcAft>
                  <a:spcPct val="0"/>
                </a:spcAft>
                <a:buFont typeface="Arial" pitchFamily="34" charset="0"/>
                <a:defRPr>
                  <a:solidFill>
                    <a:schemeClr val="tx1"/>
                  </a:solidFill>
                  <a:latin typeface="Arial" pitchFamily="34" charset="0"/>
                </a:defRPr>
              </a:lvl7pPr>
              <a:lvl8pPr fontAlgn="base">
                <a:spcBef>
                  <a:spcPct val="0"/>
                </a:spcBef>
                <a:spcAft>
                  <a:spcPct val="0"/>
                </a:spcAft>
                <a:buFont typeface="Arial" pitchFamily="34" charset="0"/>
                <a:defRPr>
                  <a:solidFill>
                    <a:schemeClr val="tx1"/>
                  </a:solidFill>
                  <a:latin typeface="Arial" pitchFamily="34" charset="0"/>
                </a:defRPr>
              </a:lvl8pPr>
              <a:lvl9pPr fontAlgn="base">
                <a:spcBef>
                  <a:spcPct val="0"/>
                </a:spcBef>
                <a:spcAft>
                  <a:spcPct val="0"/>
                </a:spcAft>
                <a:buFont typeface="Arial" pitchFamily="34" charset="0"/>
                <a:defRPr>
                  <a:solidFill>
                    <a:schemeClr val="tx1"/>
                  </a:solidFill>
                  <a:latin typeface="Arial" pitchFamily="34" charset="0"/>
                </a:defRPr>
              </a:lvl9pPr>
            </a:lstStyle>
            <a:p>
              <a:pPr eaLnBrk="0" hangingPunct="0"/>
              <a:r>
                <a:rPr lang="en-US" altLang="zh-CN" sz="3200" b="1" dirty="0">
                  <a:latin typeface="微软雅黑" panose="020B0503020204020204" pitchFamily="34" charset="-122"/>
                  <a:ea typeface="微软雅黑" panose="020B0503020204020204" pitchFamily="34" charset="-122"/>
                </a:rPr>
                <a:t>3</a:t>
              </a:r>
              <a:r>
                <a:rPr lang="en-US" altLang="zh-CN" sz="3200" b="1" dirty="0" smtClean="0">
                  <a:latin typeface="微软雅黑" panose="020B0503020204020204" pitchFamily="34" charset="-122"/>
                  <a:ea typeface="微软雅黑" panose="020B0503020204020204" pitchFamily="34" charset="-122"/>
                </a:rPr>
                <a:t>. </a:t>
              </a:r>
              <a:r>
                <a:rPr lang="zh-CN" altLang="en-US" sz="3200" b="1" dirty="0" smtClean="0">
                  <a:latin typeface="微软雅黑" panose="020B0503020204020204" pitchFamily="34" charset="-122"/>
                  <a:ea typeface="微软雅黑" panose="020B0503020204020204" pitchFamily="34" charset="-122"/>
                </a:rPr>
                <a:t>人工神经网络基础</a:t>
              </a:r>
              <a:endParaRPr lang="zh-CN" altLang="en-US" sz="3200" b="1" dirty="0">
                <a:latin typeface="微软雅黑" panose="020B0503020204020204" pitchFamily="34" charset="-122"/>
                <a:ea typeface="微软雅黑" panose="020B0503020204020204" pitchFamily="34" charset="-122"/>
              </a:endParaRPr>
            </a:p>
          </p:txBody>
        </p:sp>
      </p:grpSp>
      <p:sp>
        <p:nvSpPr>
          <p:cNvPr id="10" name="TextBox 9"/>
          <p:cNvSpPr txBox="1"/>
          <p:nvPr/>
        </p:nvSpPr>
        <p:spPr>
          <a:xfrm>
            <a:off x="827584" y="1124744"/>
            <a:ext cx="6048672" cy="523220"/>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800" dirty="0" smtClean="0">
                <a:latin typeface="微软雅黑" panose="020B0503020204020204" pitchFamily="34" charset="-122"/>
                <a:ea typeface="微软雅黑" panose="020B0503020204020204" pitchFamily="34" charset="-122"/>
              </a:rPr>
              <a:t>人工神经元结构</a:t>
            </a:r>
            <a:endParaRPr lang="en-US" altLang="zh-CN" sz="2800" dirty="0">
              <a:latin typeface="微软雅黑" panose="020B0503020204020204" pitchFamily="34" charset="-122"/>
              <a:ea typeface="微软雅黑" panose="020B0503020204020204" pitchFamily="34" charset="-122"/>
            </a:endParaRPr>
          </a:p>
        </p:txBody>
      </p:sp>
      <p:sp>
        <p:nvSpPr>
          <p:cNvPr id="11" name="TextBox 10"/>
          <p:cNvSpPr txBox="1"/>
          <p:nvPr/>
        </p:nvSpPr>
        <p:spPr>
          <a:xfrm>
            <a:off x="1025557" y="1649867"/>
            <a:ext cx="7265872" cy="1200329"/>
          </a:xfrm>
          <a:prstGeom prst="rect">
            <a:avLst/>
          </a:prstGeom>
          <a:noFill/>
        </p:spPr>
        <p:txBody>
          <a:bodyPr wrap="square" rtlCol="0">
            <a:spAutoFit/>
          </a:bodyPr>
          <a:lstStyle/>
          <a:p>
            <a:pPr marL="342900" indent="-342900">
              <a:buFont typeface="Wingdings" panose="05000000000000000000" pitchFamily="2" charset="2"/>
              <a:buChar char="ü"/>
            </a:pPr>
            <a:r>
              <a:rPr lang="zh-CN" altLang="en-US" sz="2400" dirty="0" smtClean="0">
                <a:latin typeface="微软雅黑" panose="020B0503020204020204" pitchFamily="34" charset="-122"/>
                <a:ea typeface="微软雅黑" panose="020B0503020204020204" pitchFamily="34" charset="-122"/>
              </a:rPr>
              <a:t>神经元是构成人工神经网络的最基本单元。</a:t>
            </a:r>
            <a:endParaRPr lang="en-US" altLang="zh-CN" sz="2400" dirty="0" smtClean="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ü"/>
            </a:pPr>
            <a:r>
              <a:rPr lang="zh-CN" altLang="en-US" sz="2400" dirty="0" smtClean="0">
                <a:latin typeface="微软雅黑" panose="020B0503020204020204" pitchFamily="34" charset="-122"/>
                <a:ea typeface="微软雅黑" panose="020B0503020204020204" pitchFamily="34" charset="-122"/>
              </a:rPr>
              <a:t>人工神经元模型应该具有生物神经元的六个基本特性。</a:t>
            </a:r>
            <a:endParaRPr lang="zh-CN" altLang="en-US" sz="2400" dirty="0">
              <a:latin typeface="微软雅黑" panose="020B0503020204020204" pitchFamily="34" charset="-122"/>
              <a:ea typeface="微软雅黑" panose="020B0503020204020204" pitchFamily="34" charset="-122"/>
            </a:endParaRPr>
          </a:p>
        </p:txBody>
      </p:sp>
      <p:grpSp>
        <p:nvGrpSpPr>
          <p:cNvPr id="59" name="组合 58"/>
          <p:cNvGrpSpPr/>
          <p:nvPr/>
        </p:nvGrpSpPr>
        <p:grpSpPr>
          <a:xfrm>
            <a:off x="2173780" y="2994213"/>
            <a:ext cx="5377596" cy="3212313"/>
            <a:chOff x="2173780" y="2994213"/>
            <a:chExt cx="5377596" cy="3212313"/>
          </a:xfrm>
        </p:grpSpPr>
        <p:grpSp>
          <p:nvGrpSpPr>
            <p:cNvPr id="15" name="组合 14"/>
            <p:cNvGrpSpPr/>
            <p:nvPr/>
          </p:nvGrpSpPr>
          <p:grpSpPr>
            <a:xfrm>
              <a:off x="2173780" y="3076573"/>
              <a:ext cx="4261945" cy="1995300"/>
              <a:chOff x="5148064" y="3584469"/>
              <a:chExt cx="2996809" cy="1646350"/>
            </a:xfrm>
          </p:grpSpPr>
          <p:sp>
            <p:nvSpPr>
              <p:cNvPr id="16" name="弦形 15"/>
              <p:cNvSpPr/>
              <p:nvPr/>
            </p:nvSpPr>
            <p:spPr>
              <a:xfrm>
                <a:off x="6577685" y="4142591"/>
                <a:ext cx="648072" cy="581434"/>
              </a:xfrm>
              <a:prstGeom prst="chord">
                <a:avLst>
                  <a:gd name="adj1" fmla="val 5325748"/>
                  <a:gd name="adj2" fmla="val 16343751"/>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弦形 16"/>
              <p:cNvSpPr/>
              <p:nvPr/>
            </p:nvSpPr>
            <p:spPr>
              <a:xfrm rot="10800000">
                <a:off x="6588224" y="4142591"/>
                <a:ext cx="648072" cy="581434"/>
              </a:xfrm>
              <a:prstGeom prst="chord">
                <a:avLst>
                  <a:gd name="adj1" fmla="val 5325748"/>
                  <a:gd name="adj2" fmla="val 16343751"/>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8" name="对象 17"/>
              <p:cNvGraphicFramePr>
                <a:graphicFrameLocks noChangeAspect="1"/>
              </p:cNvGraphicFramePr>
              <p:nvPr>
                <p:extLst>
                  <p:ext uri="{D42A27DB-BD31-4B8C-83A1-F6EECF244321}">
                    <p14:modId xmlns:p14="http://schemas.microsoft.com/office/powerpoint/2010/main" val="1137305422"/>
                  </p:ext>
                </p:extLst>
              </p:nvPr>
            </p:nvGraphicFramePr>
            <p:xfrm>
              <a:off x="6926034" y="4280580"/>
              <a:ext cx="215900" cy="304800"/>
            </p:xfrm>
            <a:graphic>
              <a:graphicData uri="http://schemas.openxmlformats.org/presentationml/2006/ole">
                <mc:AlternateContent xmlns:mc="http://schemas.openxmlformats.org/markup-compatibility/2006">
                  <mc:Choice xmlns:v="urn:schemas-microsoft-com:vml" Requires="v">
                    <p:oleObj spid="_x0000_s10521" name="Equation" r:id="rId3" imgW="215640" imgH="304560" progId="Equation.DSMT4">
                      <p:embed/>
                    </p:oleObj>
                  </mc:Choice>
                  <mc:Fallback>
                    <p:oleObj name="Equation" r:id="rId3" imgW="215640" imgH="304560" progId="Equation.DSMT4">
                      <p:embed/>
                      <p:pic>
                        <p:nvPicPr>
                          <p:cNvPr id="0" name=""/>
                          <p:cNvPicPr/>
                          <p:nvPr/>
                        </p:nvPicPr>
                        <p:blipFill>
                          <a:blip r:embed="rId4"/>
                          <a:stretch>
                            <a:fillRect/>
                          </a:stretch>
                        </p:blipFill>
                        <p:spPr>
                          <a:xfrm>
                            <a:off x="6926034" y="4280580"/>
                            <a:ext cx="215900" cy="304800"/>
                          </a:xfrm>
                          <a:prstGeom prst="rect">
                            <a:avLst/>
                          </a:prstGeom>
                        </p:spPr>
                      </p:pic>
                    </p:oleObj>
                  </mc:Fallback>
                </mc:AlternateContent>
              </a:graphicData>
            </a:graphic>
          </p:graphicFrame>
          <p:graphicFrame>
            <p:nvGraphicFramePr>
              <p:cNvPr id="19" name="对象 18"/>
              <p:cNvGraphicFramePr>
                <a:graphicFrameLocks noChangeAspect="1"/>
              </p:cNvGraphicFramePr>
              <p:nvPr>
                <p:extLst>
                  <p:ext uri="{D42A27DB-BD31-4B8C-83A1-F6EECF244321}">
                    <p14:modId xmlns:p14="http://schemas.microsoft.com/office/powerpoint/2010/main" val="4024333167"/>
                  </p:ext>
                </p:extLst>
              </p:nvPr>
            </p:nvGraphicFramePr>
            <p:xfrm>
              <a:off x="6681934" y="4319008"/>
              <a:ext cx="190500" cy="228600"/>
            </p:xfrm>
            <a:graphic>
              <a:graphicData uri="http://schemas.openxmlformats.org/presentationml/2006/ole">
                <mc:AlternateContent xmlns:mc="http://schemas.openxmlformats.org/markup-compatibility/2006">
                  <mc:Choice xmlns:v="urn:schemas-microsoft-com:vml" Requires="v">
                    <p:oleObj spid="_x0000_s10522" name="Equation" r:id="rId5" imgW="190440" imgH="228600" progId="Equation.DSMT4">
                      <p:embed/>
                    </p:oleObj>
                  </mc:Choice>
                  <mc:Fallback>
                    <p:oleObj name="Equation" r:id="rId5" imgW="190440" imgH="228600" progId="Equation.DSMT4">
                      <p:embed/>
                      <p:pic>
                        <p:nvPicPr>
                          <p:cNvPr id="0" name=""/>
                          <p:cNvPicPr/>
                          <p:nvPr/>
                        </p:nvPicPr>
                        <p:blipFill>
                          <a:blip r:embed="rId6"/>
                          <a:stretch>
                            <a:fillRect/>
                          </a:stretch>
                        </p:blipFill>
                        <p:spPr>
                          <a:xfrm>
                            <a:off x="6681934" y="4319008"/>
                            <a:ext cx="190500" cy="228600"/>
                          </a:xfrm>
                          <a:prstGeom prst="rect">
                            <a:avLst/>
                          </a:prstGeom>
                        </p:spPr>
                      </p:pic>
                    </p:oleObj>
                  </mc:Fallback>
                </mc:AlternateContent>
              </a:graphicData>
            </a:graphic>
          </p:graphicFrame>
          <p:cxnSp>
            <p:nvCxnSpPr>
              <p:cNvPr id="20" name="直接箭头连接符 19"/>
              <p:cNvCxnSpPr/>
              <p:nvPr/>
            </p:nvCxnSpPr>
            <p:spPr>
              <a:xfrm>
                <a:off x="5508104" y="3789040"/>
                <a:ext cx="1043131" cy="43204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a:off x="5508104" y="4437112"/>
                <a:ext cx="1008112"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flipV="1">
                <a:off x="5508104" y="4653136"/>
                <a:ext cx="1043131" cy="43204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23" name="对象 22"/>
              <p:cNvGraphicFramePr>
                <a:graphicFrameLocks noChangeAspect="1"/>
              </p:cNvGraphicFramePr>
              <p:nvPr>
                <p:extLst>
                  <p:ext uri="{D42A27DB-BD31-4B8C-83A1-F6EECF244321}">
                    <p14:modId xmlns:p14="http://schemas.microsoft.com/office/powerpoint/2010/main" val="586070775"/>
                  </p:ext>
                </p:extLst>
              </p:nvPr>
            </p:nvGraphicFramePr>
            <p:xfrm>
              <a:off x="5198103" y="3592116"/>
              <a:ext cx="215900" cy="330200"/>
            </p:xfrm>
            <a:graphic>
              <a:graphicData uri="http://schemas.openxmlformats.org/presentationml/2006/ole">
                <mc:AlternateContent xmlns:mc="http://schemas.openxmlformats.org/markup-compatibility/2006">
                  <mc:Choice xmlns:v="urn:schemas-microsoft-com:vml" Requires="v">
                    <p:oleObj spid="_x0000_s10523" name="Equation" r:id="rId7" imgW="215640" imgH="330120" progId="Equation.DSMT4">
                      <p:embed/>
                    </p:oleObj>
                  </mc:Choice>
                  <mc:Fallback>
                    <p:oleObj name="Equation" r:id="rId7" imgW="215640" imgH="330120" progId="Equation.DSMT4">
                      <p:embed/>
                      <p:pic>
                        <p:nvPicPr>
                          <p:cNvPr id="0" name=""/>
                          <p:cNvPicPr/>
                          <p:nvPr/>
                        </p:nvPicPr>
                        <p:blipFill>
                          <a:blip r:embed="rId8"/>
                          <a:stretch>
                            <a:fillRect/>
                          </a:stretch>
                        </p:blipFill>
                        <p:spPr>
                          <a:xfrm>
                            <a:off x="5198103" y="3592116"/>
                            <a:ext cx="215900" cy="330200"/>
                          </a:xfrm>
                          <a:prstGeom prst="rect">
                            <a:avLst/>
                          </a:prstGeom>
                        </p:spPr>
                      </p:pic>
                    </p:oleObj>
                  </mc:Fallback>
                </mc:AlternateContent>
              </a:graphicData>
            </a:graphic>
          </p:graphicFrame>
          <p:graphicFrame>
            <p:nvGraphicFramePr>
              <p:cNvPr id="24" name="对象 23"/>
              <p:cNvGraphicFramePr>
                <a:graphicFrameLocks noChangeAspect="1"/>
              </p:cNvGraphicFramePr>
              <p:nvPr>
                <p:extLst>
                  <p:ext uri="{D42A27DB-BD31-4B8C-83A1-F6EECF244321}">
                    <p14:modId xmlns:p14="http://schemas.microsoft.com/office/powerpoint/2010/main" val="3567853642"/>
                  </p:ext>
                </p:extLst>
              </p:nvPr>
            </p:nvGraphicFramePr>
            <p:xfrm>
              <a:off x="5205127" y="4227380"/>
              <a:ext cx="215900" cy="330200"/>
            </p:xfrm>
            <a:graphic>
              <a:graphicData uri="http://schemas.openxmlformats.org/presentationml/2006/ole">
                <mc:AlternateContent xmlns:mc="http://schemas.openxmlformats.org/markup-compatibility/2006">
                  <mc:Choice xmlns:v="urn:schemas-microsoft-com:vml" Requires="v">
                    <p:oleObj spid="_x0000_s10524" name="Equation" r:id="rId9" imgW="215640" imgH="330120" progId="Equation.DSMT4">
                      <p:embed/>
                    </p:oleObj>
                  </mc:Choice>
                  <mc:Fallback>
                    <p:oleObj name="Equation" r:id="rId9" imgW="215640" imgH="330120" progId="Equation.DSMT4">
                      <p:embed/>
                      <p:pic>
                        <p:nvPicPr>
                          <p:cNvPr id="0" name=""/>
                          <p:cNvPicPr/>
                          <p:nvPr/>
                        </p:nvPicPr>
                        <p:blipFill>
                          <a:blip r:embed="rId10"/>
                          <a:stretch>
                            <a:fillRect/>
                          </a:stretch>
                        </p:blipFill>
                        <p:spPr>
                          <a:xfrm>
                            <a:off x="5205127" y="4227380"/>
                            <a:ext cx="215900" cy="330200"/>
                          </a:xfrm>
                          <a:prstGeom prst="rect">
                            <a:avLst/>
                          </a:prstGeom>
                        </p:spPr>
                      </p:pic>
                    </p:oleObj>
                  </mc:Fallback>
                </mc:AlternateContent>
              </a:graphicData>
            </a:graphic>
          </p:graphicFrame>
          <p:graphicFrame>
            <p:nvGraphicFramePr>
              <p:cNvPr id="25" name="对象 24"/>
              <p:cNvGraphicFramePr>
                <a:graphicFrameLocks noChangeAspect="1"/>
              </p:cNvGraphicFramePr>
              <p:nvPr>
                <p:extLst>
                  <p:ext uri="{D42A27DB-BD31-4B8C-83A1-F6EECF244321}">
                    <p14:modId xmlns:p14="http://schemas.microsoft.com/office/powerpoint/2010/main" val="4145039603"/>
                  </p:ext>
                </p:extLst>
              </p:nvPr>
            </p:nvGraphicFramePr>
            <p:xfrm>
              <a:off x="5220072" y="4900619"/>
              <a:ext cx="241300" cy="330200"/>
            </p:xfrm>
            <a:graphic>
              <a:graphicData uri="http://schemas.openxmlformats.org/presentationml/2006/ole">
                <mc:AlternateContent xmlns:mc="http://schemas.openxmlformats.org/markup-compatibility/2006">
                  <mc:Choice xmlns:v="urn:schemas-microsoft-com:vml" Requires="v">
                    <p:oleObj spid="_x0000_s10525" name="Equation" r:id="rId11" imgW="241200" imgH="330120" progId="Equation.DSMT4">
                      <p:embed/>
                    </p:oleObj>
                  </mc:Choice>
                  <mc:Fallback>
                    <p:oleObj name="Equation" r:id="rId11" imgW="241200" imgH="330120" progId="Equation.DSMT4">
                      <p:embed/>
                      <p:pic>
                        <p:nvPicPr>
                          <p:cNvPr id="0" name=""/>
                          <p:cNvPicPr/>
                          <p:nvPr/>
                        </p:nvPicPr>
                        <p:blipFill>
                          <a:blip r:embed="rId12"/>
                          <a:stretch>
                            <a:fillRect/>
                          </a:stretch>
                        </p:blipFill>
                        <p:spPr>
                          <a:xfrm>
                            <a:off x="5220072" y="4900619"/>
                            <a:ext cx="241300" cy="330200"/>
                          </a:xfrm>
                          <a:prstGeom prst="rect">
                            <a:avLst/>
                          </a:prstGeom>
                        </p:spPr>
                      </p:pic>
                    </p:oleObj>
                  </mc:Fallback>
                </mc:AlternateContent>
              </a:graphicData>
            </a:graphic>
          </p:graphicFrame>
          <p:graphicFrame>
            <p:nvGraphicFramePr>
              <p:cNvPr id="26" name="对象 25"/>
              <p:cNvGraphicFramePr>
                <a:graphicFrameLocks noChangeAspect="1"/>
              </p:cNvGraphicFramePr>
              <p:nvPr>
                <p:extLst>
                  <p:ext uri="{D42A27DB-BD31-4B8C-83A1-F6EECF244321}">
                    <p14:modId xmlns:p14="http://schemas.microsoft.com/office/powerpoint/2010/main" val="2997145212"/>
                  </p:ext>
                </p:extLst>
              </p:nvPr>
            </p:nvGraphicFramePr>
            <p:xfrm>
              <a:off x="5768358" y="3584469"/>
              <a:ext cx="254507" cy="331397"/>
            </p:xfrm>
            <a:graphic>
              <a:graphicData uri="http://schemas.openxmlformats.org/presentationml/2006/ole">
                <mc:AlternateContent xmlns:mc="http://schemas.openxmlformats.org/markup-compatibility/2006">
                  <mc:Choice xmlns:v="urn:schemas-microsoft-com:vml" Requires="v">
                    <p:oleObj spid="_x0000_s10526" name="Equation" r:id="rId13" imgW="253800" imgH="330120" progId="Equation.DSMT4">
                      <p:embed/>
                    </p:oleObj>
                  </mc:Choice>
                  <mc:Fallback>
                    <p:oleObj name="Equation" r:id="rId13" imgW="253800" imgH="330120" progId="Equation.DSMT4">
                      <p:embed/>
                      <p:pic>
                        <p:nvPicPr>
                          <p:cNvPr id="0" name=""/>
                          <p:cNvPicPr/>
                          <p:nvPr/>
                        </p:nvPicPr>
                        <p:blipFill>
                          <a:blip r:embed="rId14"/>
                          <a:stretch>
                            <a:fillRect/>
                          </a:stretch>
                        </p:blipFill>
                        <p:spPr>
                          <a:xfrm>
                            <a:off x="5768358" y="3584469"/>
                            <a:ext cx="254507" cy="331397"/>
                          </a:xfrm>
                          <a:prstGeom prst="rect">
                            <a:avLst/>
                          </a:prstGeom>
                        </p:spPr>
                      </p:pic>
                    </p:oleObj>
                  </mc:Fallback>
                </mc:AlternateContent>
              </a:graphicData>
            </a:graphic>
          </p:graphicFrame>
          <p:graphicFrame>
            <p:nvGraphicFramePr>
              <p:cNvPr id="27" name="对象 26"/>
              <p:cNvGraphicFramePr>
                <a:graphicFrameLocks noChangeAspect="1"/>
              </p:cNvGraphicFramePr>
              <p:nvPr>
                <p:extLst>
                  <p:ext uri="{D42A27DB-BD31-4B8C-83A1-F6EECF244321}">
                    <p14:modId xmlns:p14="http://schemas.microsoft.com/office/powerpoint/2010/main" val="952993123"/>
                  </p:ext>
                </p:extLst>
              </p:nvPr>
            </p:nvGraphicFramePr>
            <p:xfrm>
              <a:off x="5756079" y="4090080"/>
              <a:ext cx="253391" cy="330087"/>
            </p:xfrm>
            <a:graphic>
              <a:graphicData uri="http://schemas.openxmlformats.org/presentationml/2006/ole">
                <mc:AlternateContent xmlns:mc="http://schemas.openxmlformats.org/markup-compatibility/2006">
                  <mc:Choice xmlns:v="urn:schemas-microsoft-com:vml" Requires="v">
                    <p:oleObj spid="_x0000_s10527" name="Equation" r:id="rId15" imgW="253800" imgH="330120" progId="Equation.DSMT4">
                      <p:embed/>
                    </p:oleObj>
                  </mc:Choice>
                  <mc:Fallback>
                    <p:oleObj name="Equation" r:id="rId15" imgW="253800" imgH="330120" progId="Equation.DSMT4">
                      <p:embed/>
                      <p:pic>
                        <p:nvPicPr>
                          <p:cNvPr id="0" name=""/>
                          <p:cNvPicPr/>
                          <p:nvPr/>
                        </p:nvPicPr>
                        <p:blipFill>
                          <a:blip r:embed="rId16"/>
                          <a:stretch>
                            <a:fillRect/>
                          </a:stretch>
                        </p:blipFill>
                        <p:spPr>
                          <a:xfrm>
                            <a:off x="5756079" y="4090080"/>
                            <a:ext cx="253391" cy="330087"/>
                          </a:xfrm>
                          <a:prstGeom prst="rect">
                            <a:avLst/>
                          </a:prstGeom>
                        </p:spPr>
                      </p:pic>
                    </p:oleObj>
                  </mc:Fallback>
                </mc:AlternateContent>
              </a:graphicData>
            </a:graphic>
          </p:graphicFrame>
          <p:graphicFrame>
            <p:nvGraphicFramePr>
              <p:cNvPr id="28" name="对象 27"/>
              <p:cNvGraphicFramePr>
                <a:graphicFrameLocks noChangeAspect="1"/>
              </p:cNvGraphicFramePr>
              <p:nvPr>
                <p:extLst>
                  <p:ext uri="{D42A27DB-BD31-4B8C-83A1-F6EECF244321}">
                    <p14:modId xmlns:p14="http://schemas.microsoft.com/office/powerpoint/2010/main" val="3314923473"/>
                  </p:ext>
                </p:extLst>
              </p:nvPr>
            </p:nvGraphicFramePr>
            <p:xfrm>
              <a:off x="5749381" y="4557703"/>
              <a:ext cx="279065" cy="331396"/>
            </p:xfrm>
            <a:graphic>
              <a:graphicData uri="http://schemas.openxmlformats.org/presentationml/2006/ole">
                <mc:AlternateContent xmlns:mc="http://schemas.openxmlformats.org/markup-compatibility/2006">
                  <mc:Choice xmlns:v="urn:schemas-microsoft-com:vml" Requires="v">
                    <p:oleObj spid="_x0000_s10528" name="Equation" r:id="rId17" imgW="279360" imgH="330120" progId="Equation.DSMT4">
                      <p:embed/>
                    </p:oleObj>
                  </mc:Choice>
                  <mc:Fallback>
                    <p:oleObj name="Equation" r:id="rId17" imgW="279360" imgH="330120" progId="Equation.DSMT4">
                      <p:embed/>
                      <p:pic>
                        <p:nvPicPr>
                          <p:cNvPr id="0" name=""/>
                          <p:cNvPicPr/>
                          <p:nvPr/>
                        </p:nvPicPr>
                        <p:blipFill>
                          <a:blip r:embed="rId18"/>
                          <a:stretch>
                            <a:fillRect/>
                          </a:stretch>
                        </p:blipFill>
                        <p:spPr>
                          <a:xfrm>
                            <a:off x="5749381" y="4557703"/>
                            <a:ext cx="279065" cy="331396"/>
                          </a:xfrm>
                          <a:prstGeom prst="rect">
                            <a:avLst/>
                          </a:prstGeom>
                        </p:spPr>
                      </p:pic>
                    </p:oleObj>
                  </mc:Fallback>
                </mc:AlternateContent>
              </a:graphicData>
            </a:graphic>
          </p:graphicFrame>
          <p:cxnSp>
            <p:nvCxnSpPr>
              <p:cNvPr id="29" name="直接箭头连接符 28"/>
              <p:cNvCxnSpPr/>
              <p:nvPr/>
            </p:nvCxnSpPr>
            <p:spPr>
              <a:xfrm>
                <a:off x="7308304" y="4433308"/>
                <a:ext cx="504056" cy="3804"/>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30" name="对象 29"/>
              <p:cNvGraphicFramePr>
                <a:graphicFrameLocks noChangeAspect="1"/>
              </p:cNvGraphicFramePr>
              <p:nvPr>
                <p:extLst>
                  <p:ext uri="{D42A27DB-BD31-4B8C-83A1-F6EECF244321}">
                    <p14:modId xmlns:p14="http://schemas.microsoft.com/office/powerpoint/2010/main" val="2694592136"/>
                  </p:ext>
                </p:extLst>
              </p:nvPr>
            </p:nvGraphicFramePr>
            <p:xfrm>
              <a:off x="7916040" y="4312758"/>
              <a:ext cx="228833" cy="241016"/>
            </p:xfrm>
            <a:graphic>
              <a:graphicData uri="http://schemas.openxmlformats.org/presentationml/2006/ole">
                <mc:AlternateContent xmlns:mc="http://schemas.openxmlformats.org/markup-compatibility/2006">
                  <mc:Choice xmlns:v="urn:schemas-microsoft-com:vml" Requires="v">
                    <p:oleObj spid="_x0000_s10529" name="Equation" r:id="rId19" imgW="228600" imgH="241200" progId="Equation.DSMT4">
                      <p:embed/>
                    </p:oleObj>
                  </mc:Choice>
                  <mc:Fallback>
                    <p:oleObj name="Equation" r:id="rId19" imgW="228600" imgH="241200" progId="Equation.DSMT4">
                      <p:embed/>
                      <p:pic>
                        <p:nvPicPr>
                          <p:cNvPr id="0" name=""/>
                          <p:cNvPicPr/>
                          <p:nvPr/>
                        </p:nvPicPr>
                        <p:blipFill>
                          <a:blip r:embed="rId20"/>
                          <a:stretch>
                            <a:fillRect/>
                          </a:stretch>
                        </p:blipFill>
                        <p:spPr>
                          <a:xfrm>
                            <a:off x="7916040" y="4312758"/>
                            <a:ext cx="228833" cy="241016"/>
                          </a:xfrm>
                          <a:prstGeom prst="rect">
                            <a:avLst/>
                          </a:prstGeom>
                        </p:spPr>
                      </p:pic>
                    </p:oleObj>
                  </mc:Fallback>
                </mc:AlternateContent>
              </a:graphicData>
            </a:graphic>
          </p:graphicFrame>
          <p:sp>
            <p:nvSpPr>
              <p:cNvPr id="31" name="TextBox 30"/>
              <p:cNvSpPr txBox="1"/>
              <p:nvPr/>
            </p:nvSpPr>
            <p:spPr>
              <a:xfrm>
                <a:off x="5148064" y="3992548"/>
                <a:ext cx="461665" cy="288032"/>
              </a:xfrm>
              <a:prstGeom prst="rect">
                <a:avLst/>
              </a:prstGeom>
              <a:noFill/>
            </p:spPr>
            <p:txBody>
              <a:bodyPr vert="eaVert" wrap="square" rtlCol="0">
                <a:spAutoFit/>
              </a:bodyPr>
              <a:lstStyle/>
              <a:p>
                <a:r>
                  <a:rPr lang="en-US" altLang="zh-CN" dirty="0" smtClean="0"/>
                  <a:t>…</a:t>
                </a:r>
                <a:endParaRPr lang="zh-CN" altLang="en-US" dirty="0"/>
              </a:p>
            </p:txBody>
          </p:sp>
          <p:sp>
            <p:nvSpPr>
              <p:cNvPr id="32" name="TextBox 31"/>
              <p:cNvSpPr txBox="1"/>
              <p:nvPr/>
            </p:nvSpPr>
            <p:spPr>
              <a:xfrm>
                <a:off x="5148064" y="4653136"/>
                <a:ext cx="461665" cy="288032"/>
              </a:xfrm>
              <a:prstGeom prst="rect">
                <a:avLst/>
              </a:prstGeom>
              <a:noFill/>
            </p:spPr>
            <p:txBody>
              <a:bodyPr vert="eaVert" wrap="square" rtlCol="0">
                <a:spAutoFit/>
              </a:bodyPr>
              <a:lstStyle/>
              <a:p>
                <a:r>
                  <a:rPr lang="en-US" altLang="zh-CN" dirty="0" smtClean="0"/>
                  <a:t>…</a:t>
                </a:r>
                <a:endParaRPr lang="zh-CN" altLang="en-US" dirty="0"/>
              </a:p>
            </p:txBody>
          </p:sp>
        </p:grpSp>
        <p:sp>
          <p:nvSpPr>
            <p:cNvPr id="51" name="矩形 50"/>
            <p:cNvSpPr/>
            <p:nvPr/>
          </p:nvSpPr>
          <p:spPr>
            <a:xfrm>
              <a:off x="2923864" y="2994213"/>
              <a:ext cx="576064" cy="2451011"/>
            </a:xfrm>
            <a:prstGeom prst="rect">
              <a:avLst/>
            </a:prstGeom>
            <a:noFill/>
            <a:ln>
              <a:solidFill>
                <a:schemeClr val="tx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p:cNvSpPr/>
            <p:nvPr/>
          </p:nvSpPr>
          <p:spPr>
            <a:xfrm>
              <a:off x="2276128" y="3002597"/>
              <a:ext cx="576064" cy="2451011"/>
            </a:xfrm>
            <a:prstGeom prst="rect">
              <a:avLst/>
            </a:prstGeom>
            <a:noFill/>
            <a:ln>
              <a:solidFill>
                <a:schemeClr val="tx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TextBox 52"/>
            <p:cNvSpPr txBox="1"/>
            <p:nvPr/>
          </p:nvSpPr>
          <p:spPr>
            <a:xfrm>
              <a:off x="2359316" y="5560195"/>
              <a:ext cx="409687" cy="646331"/>
            </a:xfrm>
            <a:prstGeom prst="rect">
              <a:avLst/>
            </a:prstGeom>
            <a:noFill/>
          </p:spPr>
          <p:txBody>
            <a:bodyPr wrap="square" rtlCol="0">
              <a:spAutoFit/>
            </a:bodyPr>
            <a:lstStyle/>
            <a:p>
              <a:r>
                <a:rPr lang="zh-CN" altLang="en-US" b="1" dirty="0" smtClean="0"/>
                <a:t>输入</a:t>
              </a:r>
              <a:endParaRPr lang="zh-CN" altLang="en-US" b="1" dirty="0"/>
            </a:p>
          </p:txBody>
        </p:sp>
        <p:sp>
          <p:nvSpPr>
            <p:cNvPr id="54" name="TextBox 53"/>
            <p:cNvSpPr txBox="1"/>
            <p:nvPr/>
          </p:nvSpPr>
          <p:spPr>
            <a:xfrm>
              <a:off x="3025889" y="5560195"/>
              <a:ext cx="409687" cy="646331"/>
            </a:xfrm>
            <a:prstGeom prst="rect">
              <a:avLst/>
            </a:prstGeom>
            <a:noFill/>
          </p:spPr>
          <p:txBody>
            <a:bodyPr wrap="square" rtlCol="0">
              <a:spAutoFit/>
            </a:bodyPr>
            <a:lstStyle/>
            <a:p>
              <a:r>
                <a:rPr lang="zh-CN" altLang="en-US" b="1" dirty="0"/>
                <a:t>权值</a:t>
              </a:r>
            </a:p>
          </p:txBody>
        </p:sp>
        <p:sp>
          <p:nvSpPr>
            <p:cNvPr id="57" name="线形标注 2(带强调线) 56"/>
            <p:cNvSpPr/>
            <p:nvPr/>
          </p:nvSpPr>
          <p:spPr>
            <a:xfrm>
              <a:off x="5399732" y="3291547"/>
              <a:ext cx="1126211" cy="445347"/>
            </a:xfrm>
            <a:prstGeom prst="accentCallout2">
              <a:avLst>
                <a:gd name="adj1" fmla="val 18750"/>
                <a:gd name="adj2" fmla="val -8333"/>
                <a:gd name="adj3" fmla="val 18750"/>
                <a:gd name="adj4" fmla="val -16667"/>
                <a:gd name="adj5" fmla="val 144088"/>
                <a:gd name="adj6" fmla="val -46667"/>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rPr>
                <a:t>激活函数</a:t>
              </a:r>
              <a:endParaRPr lang="zh-CN" altLang="en-US" b="1" dirty="0">
                <a:solidFill>
                  <a:schemeClr val="tx1"/>
                </a:solidFill>
              </a:endParaRPr>
            </a:p>
          </p:txBody>
        </p:sp>
        <p:sp>
          <p:nvSpPr>
            <p:cNvPr id="58" name="TextBox 57"/>
            <p:cNvSpPr txBox="1"/>
            <p:nvPr/>
          </p:nvSpPr>
          <p:spPr>
            <a:xfrm>
              <a:off x="6552991" y="3920227"/>
              <a:ext cx="998385" cy="369332"/>
            </a:xfrm>
            <a:prstGeom prst="rect">
              <a:avLst/>
            </a:prstGeom>
            <a:noFill/>
          </p:spPr>
          <p:txBody>
            <a:bodyPr wrap="square" rtlCol="0">
              <a:spAutoFit/>
            </a:bodyPr>
            <a:lstStyle/>
            <a:p>
              <a:r>
                <a:rPr lang="zh-CN" altLang="en-US" b="1" dirty="0" smtClean="0"/>
                <a:t>输出</a:t>
              </a:r>
              <a:endParaRPr lang="zh-CN" altLang="en-US" b="1" dirty="0"/>
            </a:p>
          </p:txBody>
        </p:sp>
      </p:grpSp>
      <p:sp>
        <p:nvSpPr>
          <p:cNvPr id="60" name="TextBox 59"/>
          <p:cNvSpPr txBox="1"/>
          <p:nvPr/>
        </p:nvSpPr>
        <p:spPr>
          <a:xfrm>
            <a:off x="5004048" y="4807277"/>
            <a:ext cx="3460866" cy="707886"/>
          </a:xfrm>
          <a:prstGeom prst="rect">
            <a:avLst/>
          </a:prstGeom>
          <a:noFill/>
        </p:spPr>
        <p:txBody>
          <a:bodyPr wrap="square" rtlCol="0">
            <a:spAutoFit/>
          </a:bodyPr>
          <a:lstStyle/>
          <a:p>
            <a:r>
              <a:rPr lang="zh-CN" altLang="en-US" sz="2000" dirty="0" smtClean="0">
                <a:latin typeface="微软雅黑" panose="020B0503020204020204" pitchFamily="34" charset="-122"/>
                <a:ea typeface="微软雅黑" panose="020B0503020204020204" pitchFamily="34" charset="-122"/>
              </a:rPr>
              <a:t>人工神经元模拟了生物神经元的一阶特性。</a:t>
            </a: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574119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27584" y="1124744"/>
            <a:ext cx="6048672" cy="523220"/>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800" dirty="0" smtClean="0">
                <a:latin typeface="微软雅黑" panose="020B0503020204020204" pitchFamily="34" charset="-122"/>
                <a:ea typeface="微软雅黑" panose="020B0503020204020204" pitchFamily="34" charset="-122"/>
              </a:rPr>
              <a:t>激活函数</a:t>
            </a:r>
            <a:endParaRPr lang="en-US" altLang="zh-CN" sz="2800" dirty="0">
              <a:latin typeface="微软雅黑" panose="020B0503020204020204" pitchFamily="34" charset="-122"/>
              <a:ea typeface="微软雅黑" panose="020B0503020204020204" pitchFamily="34" charset="-122"/>
            </a:endParaRPr>
          </a:p>
        </p:txBody>
      </p:sp>
      <p:grpSp>
        <p:nvGrpSpPr>
          <p:cNvPr id="5" name="组合 4"/>
          <p:cNvGrpSpPr/>
          <p:nvPr/>
        </p:nvGrpSpPr>
        <p:grpSpPr>
          <a:xfrm>
            <a:off x="666347" y="404664"/>
            <a:ext cx="5410199" cy="665163"/>
            <a:chOff x="666347" y="404664"/>
            <a:chExt cx="5410199" cy="665163"/>
          </a:xfrm>
        </p:grpSpPr>
        <p:grpSp>
          <p:nvGrpSpPr>
            <p:cNvPr id="6" name="Group 8"/>
            <p:cNvGrpSpPr>
              <a:grpSpLocks/>
            </p:cNvGrpSpPr>
            <p:nvPr/>
          </p:nvGrpSpPr>
          <p:grpSpPr bwMode="auto">
            <a:xfrm>
              <a:off x="666347" y="404664"/>
              <a:ext cx="762000" cy="665163"/>
              <a:chOff x="1110" y="2656"/>
              <a:chExt cx="1549" cy="1351"/>
            </a:xfrm>
          </p:grpSpPr>
          <p:sp>
            <p:nvSpPr>
              <p:cNvPr id="9" name="AutoShape 9"/>
              <p:cNvSpPr>
                <a:spLocks noChangeArrowheads="1"/>
              </p:cNvSpPr>
              <p:nvPr/>
            </p:nvSpPr>
            <p:spPr bwMode="auto">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宋体" pitchFamily="2" charset="-122"/>
                  <a:cs typeface="Arial" pitchFamily="34" charset="0"/>
                </a:endParaRPr>
              </a:p>
            </p:txBody>
          </p:sp>
          <p:sp>
            <p:nvSpPr>
              <p:cNvPr id="10" name="AutoShape 10"/>
              <p:cNvSpPr>
                <a:spLocks noChangeArrowheads="1"/>
              </p:cNvSpPr>
              <p:nvPr/>
            </p:nvSpPr>
            <p:spPr bwMode="auto">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p:spPr>
            <p:txBody>
              <a:bodyPr wrap="none" anchor="ctr"/>
              <a:lstStyle/>
              <a:p>
                <a:endParaRPr lang="zh-CN" altLang="en-US">
                  <a:ea typeface="宋体" pitchFamily="2" charset="-122"/>
                  <a:cs typeface="Arial" pitchFamily="34" charset="0"/>
                </a:endParaRPr>
              </a:p>
            </p:txBody>
          </p:sp>
        </p:grpSp>
        <p:sp>
          <p:nvSpPr>
            <p:cNvPr id="7" name="Line 16"/>
            <p:cNvSpPr>
              <a:spLocks noChangeShapeType="1"/>
            </p:cNvSpPr>
            <p:nvPr/>
          </p:nvSpPr>
          <p:spPr bwMode="auto">
            <a:xfrm>
              <a:off x="1275946" y="1014264"/>
              <a:ext cx="4800600" cy="0"/>
            </a:xfrm>
            <a:prstGeom prst="line">
              <a:avLst/>
            </a:prstGeom>
            <a:noFill/>
            <a:ln w="25400">
              <a:solidFill>
                <a:schemeClr val="folHlink"/>
              </a:solidFill>
              <a:prstDash val="sysDot"/>
              <a:round/>
              <a:headEn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8" name="Text Box 17"/>
            <p:cNvSpPr txBox="1">
              <a:spLocks noChangeArrowheads="1"/>
            </p:cNvSpPr>
            <p:nvPr/>
          </p:nvSpPr>
          <p:spPr bwMode="auto">
            <a:xfrm>
              <a:off x="1558994" y="428477"/>
              <a:ext cx="395973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a:defRPr>
                  <a:solidFill>
                    <a:schemeClr val="tx1"/>
                  </a:solidFill>
                  <a:latin typeface="Arial" pitchFamily="34" charset="0"/>
                </a:defRPr>
              </a:lvl2pPr>
              <a:lvl3pPr>
                <a:defRPr>
                  <a:solidFill>
                    <a:schemeClr val="tx1"/>
                  </a:solidFill>
                  <a:latin typeface="Arial" pitchFamily="34" charset="0"/>
                </a:defRPr>
              </a:lvl3pPr>
              <a:lvl4pPr>
                <a:defRPr>
                  <a:solidFill>
                    <a:schemeClr val="tx1"/>
                  </a:solidFill>
                  <a:latin typeface="Arial" pitchFamily="34" charset="0"/>
                </a:defRPr>
              </a:lvl4pPr>
              <a:lvl5pPr>
                <a:defRPr>
                  <a:solidFill>
                    <a:schemeClr val="tx1"/>
                  </a:solidFill>
                  <a:latin typeface="Arial" pitchFamily="34" charset="0"/>
                </a:defRPr>
              </a:lvl5pPr>
              <a:lvl6pPr fontAlgn="base">
                <a:spcBef>
                  <a:spcPct val="0"/>
                </a:spcBef>
                <a:spcAft>
                  <a:spcPct val="0"/>
                </a:spcAft>
                <a:buFont typeface="Arial" pitchFamily="34" charset="0"/>
                <a:defRPr>
                  <a:solidFill>
                    <a:schemeClr val="tx1"/>
                  </a:solidFill>
                  <a:latin typeface="Arial" pitchFamily="34" charset="0"/>
                </a:defRPr>
              </a:lvl6pPr>
              <a:lvl7pPr fontAlgn="base">
                <a:spcBef>
                  <a:spcPct val="0"/>
                </a:spcBef>
                <a:spcAft>
                  <a:spcPct val="0"/>
                </a:spcAft>
                <a:buFont typeface="Arial" pitchFamily="34" charset="0"/>
                <a:defRPr>
                  <a:solidFill>
                    <a:schemeClr val="tx1"/>
                  </a:solidFill>
                  <a:latin typeface="Arial" pitchFamily="34" charset="0"/>
                </a:defRPr>
              </a:lvl7pPr>
              <a:lvl8pPr fontAlgn="base">
                <a:spcBef>
                  <a:spcPct val="0"/>
                </a:spcBef>
                <a:spcAft>
                  <a:spcPct val="0"/>
                </a:spcAft>
                <a:buFont typeface="Arial" pitchFamily="34" charset="0"/>
                <a:defRPr>
                  <a:solidFill>
                    <a:schemeClr val="tx1"/>
                  </a:solidFill>
                  <a:latin typeface="Arial" pitchFamily="34" charset="0"/>
                </a:defRPr>
              </a:lvl8pPr>
              <a:lvl9pPr fontAlgn="base">
                <a:spcBef>
                  <a:spcPct val="0"/>
                </a:spcBef>
                <a:spcAft>
                  <a:spcPct val="0"/>
                </a:spcAft>
                <a:buFont typeface="Arial" pitchFamily="34" charset="0"/>
                <a:defRPr>
                  <a:solidFill>
                    <a:schemeClr val="tx1"/>
                  </a:solidFill>
                  <a:latin typeface="Arial" pitchFamily="34" charset="0"/>
                </a:defRPr>
              </a:lvl9pPr>
            </a:lstStyle>
            <a:p>
              <a:pPr eaLnBrk="0" hangingPunct="0"/>
              <a:r>
                <a:rPr lang="en-US" altLang="zh-CN" sz="3200" b="1" dirty="0">
                  <a:latin typeface="微软雅黑" panose="020B0503020204020204" pitchFamily="34" charset="-122"/>
                  <a:ea typeface="微软雅黑" panose="020B0503020204020204" pitchFamily="34" charset="-122"/>
                </a:rPr>
                <a:t>3</a:t>
              </a:r>
              <a:r>
                <a:rPr lang="en-US" altLang="zh-CN" sz="3200" b="1" dirty="0" smtClean="0">
                  <a:latin typeface="微软雅黑" panose="020B0503020204020204" pitchFamily="34" charset="-122"/>
                  <a:ea typeface="微软雅黑" panose="020B0503020204020204" pitchFamily="34" charset="-122"/>
                </a:rPr>
                <a:t>. </a:t>
              </a:r>
              <a:r>
                <a:rPr lang="zh-CN" altLang="en-US" sz="3200" b="1" dirty="0" smtClean="0">
                  <a:latin typeface="微软雅黑" panose="020B0503020204020204" pitchFamily="34" charset="-122"/>
                  <a:ea typeface="微软雅黑" panose="020B0503020204020204" pitchFamily="34" charset="-122"/>
                </a:rPr>
                <a:t>人工神经网络基础</a:t>
              </a:r>
              <a:endParaRPr lang="zh-CN" altLang="en-US" sz="3200" b="1" dirty="0">
                <a:latin typeface="微软雅黑" panose="020B0503020204020204" pitchFamily="34" charset="-122"/>
                <a:ea typeface="微软雅黑" panose="020B0503020204020204" pitchFamily="34" charset="-122"/>
              </a:endParaRPr>
            </a:p>
          </p:txBody>
        </p:sp>
      </p:grpSp>
      <p:graphicFrame>
        <p:nvGraphicFramePr>
          <p:cNvPr id="11" name="Object 3"/>
          <p:cNvGraphicFramePr>
            <a:graphicFrameLocks noChangeAspect="1"/>
          </p:cNvGraphicFramePr>
          <p:nvPr/>
        </p:nvGraphicFramePr>
        <p:xfrm>
          <a:off x="4211638" y="2852738"/>
          <a:ext cx="823912" cy="804862"/>
        </p:xfrm>
        <a:graphic>
          <a:graphicData uri="http://schemas.openxmlformats.org/presentationml/2006/ole">
            <mc:AlternateContent xmlns:mc="http://schemas.openxmlformats.org/markup-compatibility/2006">
              <mc:Choice xmlns:v="urn:schemas-microsoft-com:vml" Requires="v">
                <p:oleObj spid="_x0000_s12377" name="Visio" r:id="rId3" imgW="353731" imgH="346041" progId="Visio.Drawing.6">
                  <p:embed/>
                </p:oleObj>
              </mc:Choice>
              <mc:Fallback>
                <p:oleObj name="Visio" r:id="rId3" imgW="353731" imgH="346041"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1638" y="2852738"/>
                        <a:ext cx="823912" cy="804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 name="Object 4"/>
          <p:cNvGraphicFramePr>
            <a:graphicFrameLocks noChangeAspect="1"/>
          </p:cNvGraphicFramePr>
          <p:nvPr/>
        </p:nvGraphicFramePr>
        <p:xfrm>
          <a:off x="468313" y="1773238"/>
          <a:ext cx="3382962" cy="2457450"/>
        </p:xfrm>
        <a:graphic>
          <a:graphicData uri="http://schemas.openxmlformats.org/presentationml/2006/ole">
            <mc:AlternateContent xmlns:mc="http://schemas.openxmlformats.org/markup-compatibility/2006">
              <mc:Choice xmlns:v="urn:schemas-microsoft-com:vml" Requires="v">
                <p:oleObj spid="_x0000_s12378" name="Visio" r:id="rId5" imgW="1782958" imgH="1295108" progId="Visio.Drawing.6">
                  <p:embed/>
                </p:oleObj>
              </mc:Choice>
              <mc:Fallback>
                <p:oleObj name="Visio" r:id="rId5" imgW="1782958" imgH="1295108" progId="Visio.Drawing.6">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8313" y="1773238"/>
                        <a:ext cx="3382962" cy="245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 name="Object 5"/>
          <p:cNvGraphicFramePr>
            <a:graphicFrameLocks noChangeAspect="1"/>
          </p:cNvGraphicFramePr>
          <p:nvPr/>
        </p:nvGraphicFramePr>
        <p:xfrm>
          <a:off x="5364163" y="1773238"/>
          <a:ext cx="3563937" cy="2573337"/>
        </p:xfrm>
        <a:graphic>
          <a:graphicData uri="http://schemas.openxmlformats.org/presentationml/2006/ole">
            <mc:AlternateContent xmlns:mc="http://schemas.openxmlformats.org/markup-compatibility/2006">
              <mc:Choice xmlns:v="urn:schemas-microsoft-com:vml" Requires="v">
                <p:oleObj spid="_x0000_s12379" name="Visio" r:id="rId7" imgW="1793687" imgH="1295108" progId="Visio.Drawing.6">
                  <p:embed/>
                </p:oleObj>
              </mc:Choice>
              <mc:Fallback>
                <p:oleObj name="Visio" r:id="rId7" imgW="1793687" imgH="1295108" progId="Visio.Drawing.6">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64163" y="1773238"/>
                        <a:ext cx="3563937" cy="2573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 name="Rectangle 6"/>
          <p:cNvSpPr>
            <a:spLocks noChangeArrowheads="1"/>
          </p:cNvSpPr>
          <p:nvPr/>
        </p:nvSpPr>
        <p:spPr bwMode="auto">
          <a:xfrm>
            <a:off x="2916238" y="4868863"/>
            <a:ext cx="345598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spcBef>
                <a:spcPct val="0"/>
              </a:spcBef>
              <a:buClrTx/>
              <a:buSzTx/>
              <a:buFontTx/>
              <a:buNone/>
            </a:pPr>
            <a:r>
              <a:rPr kumimoji="0" lang="en-US" altLang="zh-CN" sz="3200" b="1" i="1">
                <a:solidFill>
                  <a:srgbClr val="0F0FC9"/>
                </a:solidFill>
                <a:latin typeface="Times New Roman" pitchFamily="18" charset="0"/>
              </a:rPr>
              <a:t> f</a:t>
            </a:r>
            <a:r>
              <a:rPr kumimoji="0" lang="zh-CN" altLang="en-US" sz="3200" b="1">
                <a:solidFill>
                  <a:srgbClr val="0F0FC9"/>
                </a:solidFill>
                <a:latin typeface="Times New Roman" pitchFamily="18" charset="0"/>
              </a:rPr>
              <a:t>（</a:t>
            </a:r>
            <a:r>
              <a:rPr kumimoji="0" lang="en-US" altLang="zh-CN" sz="3200" b="1">
                <a:solidFill>
                  <a:srgbClr val="0F0FC9"/>
                </a:solidFill>
                <a:latin typeface="Times New Roman" pitchFamily="18" charset="0"/>
              </a:rPr>
              <a:t>n</a:t>
            </a:r>
            <a:r>
              <a:rPr kumimoji="0" lang="zh-CN" altLang="en-US" sz="3200" b="1">
                <a:solidFill>
                  <a:srgbClr val="0F0FC9"/>
                </a:solidFill>
                <a:latin typeface="Times New Roman" pitchFamily="18" charset="0"/>
              </a:rPr>
              <a:t>）</a:t>
            </a:r>
            <a:r>
              <a:rPr kumimoji="0" lang="en-US" altLang="zh-CN" sz="3200" b="1">
                <a:solidFill>
                  <a:srgbClr val="0F0FC9"/>
                </a:solidFill>
                <a:latin typeface="Times New Roman" pitchFamily="18" charset="0"/>
              </a:rPr>
              <a:t>=k*</a:t>
            </a:r>
            <a:r>
              <a:rPr kumimoji="0" lang="en-US" altLang="zh-CN" sz="3200" b="1" i="1">
                <a:solidFill>
                  <a:srgbClr val="0F0FC9"/>
                </a:solidFill>
                <a:latin typeface="Times New Roman" pitchFamily="18" charset="0"/>
              </a:rPr>
              <a:t>n</a:t>
            </a:r>
            <a:r>
              <a:rPr kumimoji="0" lang="en-US" altLang="zh-CN" sz="3200" b="1">
                <a:solidFill>
                  <a:srgbClr val="0F0FC9"/>
                </a:solidFill>
                <a:latin typeface="Times New Roman" pitchFamily="18" charset="0"/>
              </a:rPr>
              <a:t>+</a:t>
            </a:r>
            <a:r>
              <a:rPr kumimoji="0" lang="en-US" altLang="zh-CN" sz="3200" b="1" i="1">
                <a:solidFill>
                  <a:srgbClr val="0F0FC9"/>
                </a:solidFill>
                <a:latin typeface="Times New Roman" pitchFamily="18" charset="0"/>
              </a:rPr>
              <a:t>c</a:t>
            </a:r>
          </a:p>
        </p:txBody>
      </p:sp>
      <p:sp>
        <p:nvSpPr>
          <p:cNvPr id="15" name="TextBox 14"/>
          <p:cNvSpPr txBox="1"/>
          <p:nvPr/>
        </p:nvSpPr>
        <p:spPr>
          <a:xfrm>
            <a:off x="3676246" y="1484784"/>
            <a:ext cx="2952328" cy="400110"/>
          </a:xfrm>
          <a:prstGeom prst="rect">
            <a:avLst/>
          </a:prstGeom>
          <a:noFill/>
        </p:spPr>
        <p:txBody>
          <a:bodyPr wrap="square" rtlCol="0">
            <a:spAutoFit/>
          </a:bodyPr>
          <a:lstStyle/>
          <a:p>
            <a:r>
              <a:rPr lang="zh-CN" altLang="en-US" sz="2000" b="1" dirty="0" smtClean="0">
                <a:latin typeface="微软雅黑" panose="020B0503020204020204" pitchFamily="34" charset="-122"/>
                <a:ea typeface="微软雅黑" panose="020B0503020204020204" pitchFamily="34" charset="-122"/>
              </a:rPr>
              <a:t>线性激活函数</a:t>
            </a:r>
            <a:endParaRPr lang="zh-CN" altLang="en-US" sz="20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21511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strVal val="#ppt_h"/>
                                          </p:val>
                                        </p:tav>
                                        <p:tav tm="100000">
                                          <p:val>
                                            <p:strVal val="#ppt_h"/>
                                          </p:val>
                                        </p:tav>
                                      </p:tavLst>
                                    </p:anim>
                                  </p:childTnLst>
                                </p:cTn>
                              </p:par>
                              <p:par>
                                <p:cTn id="9" presetID="17" presetClass="entr" presetSubtype="10"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p:cTn id="11" dur="500" fill="hold"/>
                                        <p:tgtEl>
                                          <p:spTgt spid="13"/>
                                        </p:tgtEl>
                                        <p:attrNameLst>
                                          <p:attrName>ppt_w</p:attrName>
                                        </p:attrNameLst>
                                      </p:cBhvr>
                                      <p:tavLst>
                                        <p:tav tm="0">
                                          <p:val>
                                            <p:fltVal val="0"/>
                                          </p:val>
                                        </p:tav>
                                        <p:tav tm="100000">
                                          <p:val>
                                            <p:strVal val="#ppt_w"/>
                                          </p:val>
                                        </p:tav>
                                      </p:tavLst>
                                    </p:anim>
                                    <p:anim calcmode="lin" valueType="num">
                                      <p:cBhvr>
                                        <p:cTn id="12" dur="500" fill="hold"/>
                                        <p:tgtEl>
                                          <p:spTgt spid="13"/>
                                        </p:tgtEl>
                                        <p:attrNameLst>
                                          <p:attrName>ppt_h</p:attrName>
                                        </p:attrNameLst>
                                      </p:cBhvr>
                                      <p:tavLst>
                                        <p:tav tm="0">
                                          <p:val>
                                            <p:strVal val="#ppt_h"/>
                                          </p:val>
                                        </p:tav>
                                        <p:tav tm="100000">
                                          <p:val>
                                            <p:strVal val="#ppt_h"/>
                                          </p:val>
                                        </p:tav>
                                      </p:tavLst>
                                    </p:anim>
                                  </p:childTnLst>
                                </p:cTn>
                              </p:par>
                              <p:par>
                                <p:cTn id="13" presetID="23" presetClass="entr" presetSubtype="16"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p:cTn id="15" dur="500" fill="hold"/>
                                        <p:tgtEl>
                                          <p:spTgt spid="11"/>
                                        </p:tgtEl>
                                        <p:attrNameLst>
                                          <p:attrName>ppt_w</p:attrName>
                                        </p:attrNameLst>
                                      </p:cBhvr>
                                      <p:tavLst>
                                        <p:tav tm="0">
                                          <p:val>
                                            <p:fltVal val="0"/>
                                          </p:val>
                                        </p:tav>
                                        <p:tav tm="100000">
                                          <p:val>
                                            <p:strVal val="#ppt_w"/>
                                          </p:val>
                                        </p:tav>
                                      </p:tavLst>
                                    </p:anim>
                                    <p:anim calcmode="lin" valueType="num">
                                      <p:cBhvr>
                                        <p:cTn id="16" dur="500" fill="hold"/>
                                        <p:tgtEl>
                                          <p:spTgt spid="11"/>
                                        </p:tgtEl>
                                        <p:attrNameLst>
                                          <p:attrName>ppt_h</p:attrName>
                                        </p:attrNameLst>
                                      </p:cBhvr>
                                      <p:tavLst>
                                        <p:tav tm="0">
                                          <p:val>
                                            <p:fltVal val="0"/>
                                          </p:val>
                                        </p:tav>
                                        <p:tav tm="100000">
                                          <p:val>
                                            <p:strVal val="#ppt_h"/>
                                          </p:val>
                                        </p:tav>
                                      </p:tavLst>
                                    </p:anim>
                                  </p:childTnLst>
                                </p:cTn>
                              </p:par>
                              <p:par>
                                <p:cTn id="17" presetID="2" presetClass="entr" presetSubtype="8"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0-#ppt_w/2"/>
                                          </p:val>
                                        </p:tav>
                                        <p:tav tm="100000">
                                          <p:val>
                                            <p:strVal val="#ppt_x"/>
                                          </p:val>
                                        </p:tav>
                                      </p:tavLst>
                                    </p:anim>
                                    <p:anim calcmode="lin" valueType="num">
                                      <p:cBhvr additive="base">
                                        <p:cTn id="20"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p:cNvGraphicFramePr>
            <a:graphicFrameLocks noChangeAspect="1"/>
          </p:cNvGraphicFramePr>
          <p:nvPr/>
        </p:nvGraphicFramePr>
        <p:xfrm>
          <a:off x="4067175" y="5157788"/>
          <a:ext cx="1296988" cy="1268412"/>
        </p:xfrm>
        <a:graphic>
          <a:graphicData uri="http://schemas.openxmlformats.org/presentationml/2006/ole">
            <mc:AlternateContent xmlns:mc="http://schemas.openxmlformats.org/markup-compatibility/2006">
              <mc:Choice xmlns:v="urn:schemas-microsoft-com:vml" Requires="v">
                <p:oleObj spid="_x0000_s11356" name="Visio" r:id="rId3" imgW="353731" imgH="346041" progId="Visio.Drawing.11">
                  <p:embed/>
                </p:oleObj>
              </mc:Choice>
              <mc:Fallback>
                <p:oleObj name="Visio" r:id="rId3" imgW="353731" imgH="346041" progId="Visio.Drawing.11">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67175" y="5157788"/>
                        <a:ext cx="1296988" cy="1268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 name="对象 4"/>
          <p:cNvGraphicFramePr>
            <a:graphicFrameLocks noChangeAspect="1"/>
          </p:cNvGraphicFramePr>
          <p:nvPr/>
        </p:nvGraphicFramePr>
        <p:xfrm>
          <a:off x="858838" y="2260600"/>
          <a:ext cx="3800475" cy="2503488"/>
        </p:xfrm>
        <a:graphic>
          <a:graphicData uri="http://schemas.openxmlformats.org/presentationml/2006/ole">
            <mc:AlternateContent xmlns:mc="http://schemas.openxmlformats.org/markup-compatibility/2006">
              <mc:Choice xmlns:v="urn:schemas-microsoft-com:vml" Requires="v">
                <p:oleObj spid="_x0000_s11357" name="Visio" r:id="rId5" imgW="1782958" imgH="1167888" progId="Visio.Drawing.11">
                  <p:embed/>
                </p:oleObj>
              </mc:Choice>
              <mc:Fallback>
                <p:oleObj name="Visio" r:id="rId5" imgW="1782958" imgH="1167888" progId="Visio.Drawing.11">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58838" y="2260600"/>
                        <a:ext cx="3800475" cy="2503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 name="对象 5"/>
          <p:cNvGraphicFramePr>
            <a:graphicFrameLocks noChangeAspect="1"/>
          </p:cNvGraphicFramePr>
          <p:nvPr/>
        </p:nvGraphicFramePr>
        <p:xfrm>
          <a:off x="4856163" y="2392363"/>
          <a:ext cx="3538537" cy="2339975"/>
        </p:xfrm>
        <a:graphic>
          <a:graphicData uri="http://schemas.openxmlformats.org/presentationml/2006/ole">
            <mc:AlternateContent xmlns:mc="http://schemas.openxmlformats.org/markup-compatibility/2006">
              <mc:Choice xmlns:v="urn:schemas-microsoft-com:vml" Requires="v">
                <p:oleObj spid="_x0000_s11358" name="Visio" r:id="rId7" imgW="1734190" imgH="1139899" progId="Visio.Drawing.11">
                  <p:embed/>
                </p:oleObj>
              </mc:Choice>
              <mc:Fallback>
                <p:oleObj name="Visio" r:id="rId7" imgW="1734190" imgH="1139899" progId="Visio.Drawing.11">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56163" y="2392363"/>
                        <a:ext cx="3538537" cy="2339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TextBox 6"/>
          <p:cNvSpPr txBox="1"/>
          <p:nvPr/>
        </p:nvSpPr>
        <p:spPr>
          <a:xfrm>
            <a:off x="827584" y="1124744"/>
            <a:ext cx="6048672" cy="523220"/>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800" dirty="0" smtClean="0">
                <a:latin typeface="微软雅黑" panose="020B0503020204020204" pitchFamily="34" charset="-122"/>
                <a:ea typeface="微软雅黑" panose="020B0503020204020204" pitchFamily="34" charset="-122"/>
              </a:rPr>
              <a:t>激活函数</a:t>
            </a:r>
            <a:endParaRPr lang="en-US" altLang="zh-CN" sz="2800" dirty="0">
              <a:latin typeface="微软雅黑" panose="020B0503020204020204" pitchFamily="34" charset="-122"/>
              <a:ea typeface="微软雅黑" panose="020B0503020204020204" pitchFamily="34" charset="-122"/>
            </a:endParaRPr>
          </a:p>
        </p:txBody>
      </p:sp>
      <p:sp>
        <p:nvSpPr>
          <p:cNvPr id="14" name="TextBox 13"/>
          <p:cNvSpPr txBox="1"/>
          <p:nvPr/>
        </p:nvSpPr>
        <p:spPr>
          <a:xfrm>
            <a:off x="3644860" y="1684839"/>
            <a:ext cx="2952328" cy="400110"/>
          </a:xfrm>
          <a:prstGeom prst="rect">
            <a:avLst/>
          </a:prstGeom>
          <a:noFill/>
        </p:spPr>
        <p:txBody>
          <a:bodyPr wrap="square" rtlCol="0">
            <a:spAutoFit/>
          </a:bodyPr>
          <a:lstStyle/>
          <a:p>
            <a:r>
              <a:rPr lang="zh-CN" altLang="en-US" sz="2000" b="1" dirty="0" smtClean="0">
                <a:latin typeface="微软雅黑" panose="020B0503020204020204" pitchFamily="34" charset="-122"/>
                <a:ea typeface="微软雅黑" panose="020B0503020204020204" pitchFamily="34" charset="-122"/>
              </a:rPr>
              <a:t>对数</a:t>
            </a:r>
            <a:r>
              <a:rPr lang="en-US" altLang="zh-CN" sz="2000" b="1" dirty="0" smtClean="0">
                <a:latin typeface="微软雅黑" panose="020B0503020204020204" pitchFamily="34" charset="-122"/>
                <a:ea typeface="微软雅黑" panose="020B0503020204020204" pitchFamily="34" charset="-122"/>
              </a:rPr>
              <a:t>-S</a:t>
            </a:r>
            <a:r>
              <a:rPr lang="zh-CN" altLang="en-US" sz="2000" b="1" dirty="0" smtClean="0">
                <a:latin typeface="微软雅黑" panose="020B0503020204020204" pitchFamily="34" charset="-122"/>
                <a:ea typeface="微软雅黑" panose="020B0503020204020204" pitchFamily="34" charset="-122"/>
              </a:rPr>
              <a:t>型激活函数</a:t>
            </a:r>
            <a:endParaRPr lang="zh-CN" altLang="en-US" sz="2000" b="1" dirty="0">
              <a:latin typeface="微软雅黑" panose="020B0503020204020204" pitchFamily="34" charset="-122"/>
              <a:ea typeface="微软雅黑" panose="020B0503020204020204" pitchFamily="34" charset="-122"/>
            </a:endParaRPr>
          </a:p>
        </p:txBody>
      </p:sp>
      <p:grpSp>
        <p:nvGrpSpPr>
          <p:cNvPr id="15" name="组合 14"/>
          <p:cNvGrpSpPr/>
          <p:nvPr/>
        </p:nvGrpSpPr>
        <p:grpSpPr>
          <a:xfrm>
            <a:off x="666347" y="404664"/>
            <a:ext cx="5410199" cy="665163"/>
            <a:chOff x="666347" y="404664"/>
            <a:chExt cx="5410199" cy="665163"/>
          </a:xfrm>
        </p:grpSpPr>
        <p:grpSp>
          <p:nvGrpSpPr>
            <p:cNvPr id="16" name="Group 8"/>
            <p:cNvGrpSpPr>
              <a:grpSpLocks/>
            </p:cNvGrpSpPr>
            <p:nvPr/>
          </p:nvGrpSpPr>
          <p:grpSpPr bwMode="auto">
            <a:xfrm>
              <a:off x="666347" y="404664"/>
              <a:ext cx="762000" cy="665163"/>
              <a:chOff x="1110" y="2656"/>
              <a:chExt cx="1549" cy="1351"/>
            </a:xfrm>
          </p:grpSpPr>
          <p:sp>
            <p:nvSpPr>
              <p:cNvPr id="19" name="AutoShape 9"/>
              <p:cNvSpPr>
                <a:spLocks noChangeArrowheads="1"/>
              </p:cNvSpPr>
              <p:nvPr/>
            </p:nvSpPr>
            <p:spPr bwMode="auto">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宋体" pitchFamily="2" charset="-122"/>
                  <a:cs typeface="Arial" pitchFamily="34" charset="0"/>
                </a:endParaRPr>
              </a:p>
            </p:txBody>
          </p:sp>
          <p:sp>
            <p:nvSpPr>
              <p:cNvPr id="20" name="AutoShape 10"/>
              <p:cNvSpPr>
                <a:spLocks noChangeArrowheads="1"/>
              </p:cNvSpPr>
              <p:nvPr/>
            </p:nvSpPr>
            <p:spPr bwMode="auto">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p:spPr>
            <p:txBody>
              <a:bodyPr wrap="none" anchor="ctr"/>
              <a:lstStyle/>
              <a:p>
                <a:endParaRPr lang="zh-CN" altLang="en-US">
                  <a:ea typeface="宋体" pitchFamily="2" charset="-122"/>
                  <a:cs typeface="Arial" pitchFamily="34" charset="0"/>
                </a:endParaRPr>
              </a:p>
            </p:txBody>
          </p:sp>
        </p:grpSp>
        <p:sp>
          <p:nvSpPr>
            <p:cNvPr id="17" name="Line 16"/>
            <p:cNvSpPr>
              <a:spLocks noChangeShapeType="1"/>
            </p:cNvSpPr>
            <p:nvPr/>
          </p:nvSpPr>
          <p:spPr bwMode="auto">
            <a:xfrm>
              <a:off x="1275946" y="1014264"/>
              <a:ext cx="4800600" cy="0"/>
            </a:xfrm>
            <a:prstGeom prst="line">
              <a:avLst/>
            </a:prstGeom>
            <a:noFill/>
            <a:ln w="25400">
              <a:solidFill>
                <a:schemeClr val="folHlink"/>
              </a:solidFill>
              <a:prstDash val="sysDot"/>
              <a:round/>
              <a:headEn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18" name="Text Box 17"/>
            <p:cNvSpPr txBox="1">
              <a:spLocks noChangeArrowheads="1"/>
            </p:cNvSpPr>
            <p:nvPr/>
          </p:nvSpPr>
          <p:spPr bwMode="auto">
            <a:xfrm>
              <a:off x="1558994" y="428477"/>
              <a:ext cx="395973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a:defRPr>
                  <a:solidFill>
                    <a:schemeClr val="tx1"/>
                  </a:solidFill>
                  <a:latin typeface="Arial" pitchFamily="34" charset="0"/>
                </a:defRPr>
              </a:lvl2pPr>
              <a:lvl3pPr>
                <a:defRPr>
                  <a:solidFill>
                    <a:schemeClr val="tx1"/>
                  </a:solidFill>
                  <a:latin typeface="Arial" pitchFamily="34" charset="0"/>
                </a:defRPr>
              </a:lvl3pPr>
              <a:lvl4pPr>
                <a:defRPr>
                  <a:solidFill>
                    <a:schemeClr val="tx1"/>
                  </a:solidFill>
                  <a:latin typeface="Arial" pitchFamily="34" charset="0"/>
                </a:defRPr>
              </a:lvl4pPr>
              <a:lvl5pPr>
                <a:defRPr>
                  <a:solidFill>
                    <a:schemeClr val="tx1"/>
                  </a:solidFill>
                  <a:latin typeface="Arial" pitchFamily="34" charset="0"/>
                </a:defRPr>
              </a:lvl5pPr>
              <a:lvl6pPr fontAlgn="base">
                <a:spcBef>
                  <a:spcPct val="0"/>
                </a:spcBef>
                <a:spcAft>
                  <a:spcPct val="0"/>
                </a:spcAft>
                <a:buFont typeface="Arial" pitchFamily="34" charset="0"/>
                <a:defRPr>
                  <a:solidFill>
                    <a:schemeClr val="tx1"/>
                  </a:solidFill>
                  <a:latin typeface="Arial" pitchFamily="34" charset="0"/>
                </a:defRPr>
              </a:lvl6pPr>
              <a:lvl7pPr fontAlgn="base">
                <a:spcBef>
                  <a:spcPct val="0"/>
                </a:spcBef>
                <a:spcAft>
                  <a:spcPct val="0"/>
                </a:spcAft>
                <a:buFont typeface="Arial" pitchFamily="34" charset="0"/>
                <a:defRPr>
                  <a:solidFill>
                    <a:schemeClr val="tx1"/>
                  </a:solidFill>
                  <a:latin typeface="Arial" pitchFamily="34" charset="0"/>
                </a:defRPr>
              </a:lvl7pPr>
              <a:lvl8pPr fontAlgn="base">
                <a:spcBef>
                  <a:spcPct val="0"/>
                </a:spcBef>
                <a:spcAft>
                  <a:spcPct val="0"/>
                </a:spcAft>
                <a:buFont typeface="Arial" pitchFamily="34" charset="0"/>
                <a:defRPr>
                  <a:solidFill>
                    <a:schemeClr val="tx1"/>
                  </a:solidFill>
                  <a:latin typeface="Arial" pitchFamily="34" charset="0"/>
                </a:defRPr>
              </a:lvl8pPr>
              <a:lvl9pPr fontAlgn="base">
                <a:spcBef>
                  <a:spcPct val="0"/>
                </a:spcBef>
                <a:spcAft>
                  <a:spcPct val="0"/>
                </a:spcAft>
                <a:buFont typeface="Arial" pitchFamily="34" charset="0"/>
                <a:defRPr>
                  <a:solidFill>
                    <a:schemeClr val="tx1"/>
                  </a:solidFill>
                  <a:latin typeface="Arial" pitchFamily="34" charset="0"/>
                </a:defRPr>
              </a:lvl9pPr>
            </a:lstStyle>
            <a:p>
              <a:pPr eaLnBrk="0" hangingPunct="0"/>
              <a:r>
                <a:rPr lang="en-US" altLang="zh-CN" sz="3200" b="1" dirty="0">
                  <a:latin typeface="微软雅黑" panose="020B0503020204020204" pitchFamily="34" charset="-122"/>
                  <a:ea typeface="微软雅黑" panose="020B0503020204020204" pitchFamily="34" charset="-122"/>
                </a:rPr>
                <a:t>3</a:t>
              </a:r>
              <a:r>
                <a:rPr lang="en-US" altLang="zh-CN" sz="3200" b="1" dirty="0" smtClean="0">
                  <a:latin typeface="微软雅黑" panose="020B0503020204020204" pitchFamily="34" charset="-122"/>
                  <a:ea typeface="微软雅黑" panose="020B0503020204020204" pitchFamily="34" charset="-122"/>
                </a:rPr>
                <a:t>. </a:t>
              </a:r>
              <a:r>
                <a:rPr lang="zh-CN" altLang="en-US" sz="3200" b="1" dirty="0" smtClean="0">
                  <a:latin typeface="微软雅黑" panose="020B0503020204020204" pitchFamily="34" charset="-122"/>
                  <a:ea typeface="微软雅黑" panose="020B0503020204020204" pitchFamily="34" charset="-122"/>
                </a:rPr>
                <a:t>人工神经网络基础</a:t>
              </a:r>
              <a:endParaRPr lang="zh-CN" altLang="en-US" sz="3200" b="1"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891579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strVal val="#ppt_h"/>
                                          </p:val>
                                        </p:tav>
                                        <p:tav tm="100000">
                                          <p:val>
                                            <p:strVal val="#ppt_h"/>
                                          </p:val>
                                        </p:tav>
                                      </p:tavLst>
                                    </p:anim>
                                  </p:childTnLst>
                                </p:cTn>
                              </p:par>
                              <p:par>
                                <p:cTn id="9" presetID="17" presetClass="entr" presetSubtype="1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strVal val="#ppt_h"/>
                                          </p:val>
                                        </p:tav>
                                        <p:tav tm="100000">
                                          <p:val>
                                            <p:strVal val="#ppt_h"/>
                                          </p:val>
                                        </p:tav>
                                      </p:tavLst>
                                    </p:anim>
                                  </p:childTnLst>
                                </p:cTn>
                              </p:par>
                              <p:par>
                                <p:cTn id="13" presetID="23" presetClass="entr" presetSubtype="16"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p:cTn id="15" dur="500" fill="hold"/>
                                        <p:tgtEl>
                                          <p:spTgt spid="4"/>
                                        </p:tgtEl>
                                        <p:attrNameLst>
                                          <p:attrName>ppt_w</p:attrName>
                                        </p:attrNameLst>
                                      </p:cBhvr>
                                      <p:tavLst>
                                        <p:tav tm="0">
                                          <p:val>
                                            <p:fltVal val="0"/>
                                          </p:val>
                                        </p:tav>
                                        <p:tav tm="100000">
                                          <p:val>
                                            <p:strVal val="#ppt_w"/>
                                          </p:val>
                                        </p:tav>
                                      </p:tavLst>
                                    </p:anim>
                                    <p:anim calcmode="lin" valueType="num">
                                      <p:cBhvr>
                                        <p:cTn id="16" dur="500" fill="hold"/>
                                        <p:tgtEl>
                                          <p:spTgt spid="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 name="Rectangle 2"/>
          <p:cNvSpPr>
            <a:spLocks noRot="1" noChangeArrowheads="1"/>
          </p:cNvSpPr>
          <p:nvPr/>
        </p:nvSpPr>
        <p:spPr bwMode="auto">
          <a:xfrm>
            <a:off x="395536" y="283308"/>
            <a:ext cx="85407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p>
            <a:pPr algn="l">
              <a:spcBef>
                <a:spcPct val="0"/>
              </a:spcBef>
              <a:buClrTx/>
              <a:buSzTx/>
              <a:buFontTx/>
              <a:buNone/>
            </a:pPr>
            <a:r>
              <a:rPr lang="zh-CN" altLang="en-US" sz="3200" b="1" dirty="0">
                <a:solidFill>
                  <a:schemeClr val="tx2"/>
                </a:solidFill>
                <a:ea typeface="黑体" pitchFamily="49" charset="-122"/>
              </a:rPr>
              <a:t>激活函数总结</a:t>
            </a:r>
            <a:endParaRPr lang="zh-CN" altLang="en-US" sz="2400" b="1" dirty="0">
              <a:solidFill>
                <a:schemeClr val="folHlink"/>
              </a:solidFill>
              <a:ea typeface="黑体" pitchFamily="49" charset="-122"/>
            </a:endParaRPr>
          </a:p>
        </p:txBody>
      </p:sp>
      <p:sp>
        <p:nvSpPr>
          <p:cNvPr id="4107" name="Rectangle 3"/>
          <p:cNvSpPr>
            <a:spLocks noChangeArrowheads="1"/>
          </p:cNvSpPr>
          <p:nvPr/>
        </p:nvSpPr>
        <p:spPr bwMode="auto">
          <a:xfrm>
            <a:off x="1912938" y="506413"/>
            <a:ext cx="1265237"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
        <p:nvSpPr>
          <p:cNvPr id="4108" name="Rectangle 4"/>
          <p:cNvSpPr>
            <a:spLocks noChangeArrowheads="1"/>
          </p:cNvSpPr>
          <p:nvPr/>
        </p:nvSpPr>
        <p:spPr bwMode="auto">
          <a:xfrm>
            <a:off x="1912938" y="506413"/>
            <a:ext cx="135255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
        <p:nvSpPr>
          <p:cNvPr id="4109" name="Rectangle 5"/>
          <p:cNvSpPr>
            <a:spLocks noChangeArrowheads="1"/>
          </p:cNvSpPr>
          <p:nvPr/>
        </p:nvSpPr>
        <p:spPr bwMode="auto">
          <a:xfrm>
            <a:off x="1912938" y="506413"/>
            <a:ext cx="1265237"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
        <p:nvSpPr>
          <p:cNvPr id="4110" name="Rectangle 6"/>
          <p:cNvSpPr>
            <a:spLocks noChangeArrowheads="1"/>
          </p:cNvSpPr>
          <p:nvPr/>
        </p:nvSpPr>
        <p:spPr bwMode="auto">
          <a:xfrm>
            <a:off x="1912938" y="506413"/>
            <a:ext cx="135255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
        <p:nvSpPr>
          <p:cNvPr id="4111" name="Rectangle 7"/>
          <p:cNvSpPr>
            <a:spLocks noChangeArrowheads="1"/>
          </p:cNvSpPr>
          <p:nvPr/>
        </p:nvSpPr>
        <p:spPr bwMode="auto">
          <a:xfrm>
            <a:off x="1912938" y="506413"/>
            <a:ext cx="1265237"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
        <p:nvSpPr>
          <p:cNvPr id="4112" name="Rectangle 8"/>
          <p:cNvSpPr>
            <a:spLocks noChangeArrowheads="1"/>
          </p:cNvSpPr>
          <p:nvPr/>
        </p:nvSpPr>
        <p:spPr bwMode="auto">
          <a:xfrm>
            <a:off x="1912938" y="506413"/>
            <a:ext cx="135255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
        <p:nvSpPr>
          <p:cNvPr id="4113" name="Rectangle 9"/>
          <p:cNvSpPr>
            <a:spLocks noChangeArrowheads="1"/>
          </p:cNvSpPr>
          <p:nvPr/>
        </p:nvSpPr>
        <p:spPr bwMode="auto">
          <a:xfrm>
            <a:off x="1912938" y="506413"/>
            <a:ext cx="1265237"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
        <p:nvSpPr>
          <p:cNvPr id="4114" name="Rectangle 10"/>
          <p:cNvSpPr>
            <a:spLocks noChangeArrowheads="1"/>
          </p:cNvSpPr>
          <p:nvPr/>
        </p:nvSpPr>
        <p:spPr bwMode="auto">
          <a:xfrm>
            <a:off x="1912938" y="506413"/>
            <a:ext cx="135255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
        <p:nvSpPr>
          <p:cNvPr id="4115" name="Rectangle 11"/>
          <p:cNvSpPr>
            <a:spLocks noChangeArrowheads="1"/>
          </p:cNvSpPr>
          <p:nvPr/>
        </p:nvSpPr>
        <p:spPr bwMode="auto">
          <a:xfrm>
            <a:off x="1912938" y="506413"/>
            <a:ext cx="1265237"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
        <p:nvSpPr>
          <p:cNvPr id="4116" name="Rectangle 12"/>
          <p:cNvSpPr>
            <a:spLocks noChangeArrowheads="1"/>
          </p:cNvSpPr>
          <p:nvPr/>
        </p:nvSpPr>
        <p:spPr bwMode="auto">
          <a:xfrm>
            <a:off x="1912938" y="506413"/>
            <a:ext cx="135255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
        <p:nvSpPr>
          <p:cNvPr id="4117" name="Rectangle 13"/>
          <p:cNvSpPr>
            <a:spLocks noChangeArrowheads="1"/>
          </p:cNvSpPr>
          <p:nvPr/>
        </p:nvSpPr>
        <p:spPr bwMode="auto">
          <a:xfrm>
            <a:off x="1912938" y="506413"/>
            <a:ext cx="1265237"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
        <p:nvSpPr>
          <p:cNvPr id="4118" name="Rectangle 14"/>
          <p:cNvSpPr>
            <a:spLocks noChangeArrowheads="1"/>
          </p:cNvSpPr>
          <p:nvPr/>
        </p:nvSpPr>
        <p:spPr bwMode="auto">
          <a:xfrm>
            <a:off x="1912938" y="506413"/>
            <a:ext cx="135255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
        <p:nvSpPr>
          <p:cNvPr id="4119" name="Rectangle 15"/>
          <p:cNvSpPr>
            <a:spLocks noChangeArrowheads="1"/>
          </p:cNvSpPr>
          <p:nvPr/>
        </p:nvSpPr>
        <p:spPr bwMode="auto">
          <a:xfrm>
            <a:off x="1912938" y="506413"/>
            <a:ext cx="1265237"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
        <p:nvSpPr>
          <p:cNvPr id="4120" name="Rectangle 16"/>
          <p:cNvSpPr>
            <a:spLocks noChangeArrowheads="1"/>
          </p:cNvSpPr>
          <p:nvPr/>
        </p:nvSpPr>
        <p:spPr bwMode="auto">
          <a:xfrm>
            <a:off x="1912938" y="506413"/>
            <a:ext cx="135255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
        <p:nvSpPr>
          <p:cNvPr id="4121" name="Rectangle 17"/>
          <p:cNvSpPr>
            <a:spLocks noChangeArrowheads="1"/>
          </p:cNvSpPr>
          <p:nvPr/>
        </p:nvSpPr>
        <p:spPr bwMode="auto">
          <a:xfrm>
            <a:off x="1912938" y="506413"/>
            <a:ext cx="1265237"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
        <p:nvSpPr>
          <p:cNvPr id="4122" name="Rectangle 18"/>
          <p:cNvSpPr>
            <a:spLocks noChangeArrowheads="1"/>
          </p:cNvSpPr>
          <p:nvPr/>
        </p:nvSpPr>
        <p:spPr bwMode="auto">
          <a:xfrm>
            <a:off x="1912938" y="506413"/>
            <a:ext cx="135255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
        <p:nvSpPr>
          <p:cNvPr id="4123" name="Rectangle 19"/>
          <p:cNvSpPr>
            <a:spLocks noChangeArrowheads="1"/>
          </p:cNvSpPr>
          <p:nvPr/>
        </p:nvSpPr>
        <p:spPr bwMode="auto">
          <a:xfrm>
            <a:off x="1912938" y="506413"/>
            <a:ext cx="1265237"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
        <p:nvSpPr>
          <p:cNvPr id="4124" name="Rectangle 20"/>
          <p:cNvSpPr>
            <a:spLocks noChangeArrowheads="1"/>
          </p:cNvSpPr>
          <p:nvPr/>
        </p:nvSpPr>
        <p:spPr bwMode="auto">
          <a:xfrm>
            <a:off x="1912938" y="506413"/>
            <a:ext cx="135255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
        <p:nvSpPr>
          <p:cNvPr id="4125" name="Rectangle 21"/>
          <p:cNvSpPr>
            <a:spLocks noChangeArrowheads="1"/>
          </p:cNvSpPr>
          <p:nvPr/>
        </p:nvSpPr>
        <p:spPr bwMode="auto">
          <a:xfrm>
            <a:off x="1912938" y="1987550"/>
            <a:ext cx="1265237"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
        <p:nvSpPr>
          <p:cNvPr id="4126" name="Rectangle 22"/>
          <p:cNvSpPr>
            <a:spLocks noChangeArrowheads="1"/>
          </p:cNvSpPr>
          <p:nvPr/>
        </p:nvSpPr>
        <p:spPr bwMode="auto">
          <a:xfrm>
            <a:off x="1912938" y="1987550"/>
            <a:ext cx="135255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
        <p:nvSpPr>
          <p:cNvPr id="4127" name="Rectangle 23"/>
          <p:cNvSpPr>
            <a:spLocks noChangeArrowheads="1"/>
          </p:cNvSpPr>
          <p:nvPr/>
        </p:nvSpPr>
        <p:spPr bwMode="auto">
          <a:xfrm>
            <a:off x="1912938" y="1987550"/>
            <a:ext cx="1265237"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
        <p:nvSpPr>
          <p:cNvPr id="4128" name="Rectangle 24"/>
          <p:cNvSpPr>
            <a:spLocks noChangeArrowheads="1"/>
          </p:cNvSpPr>
          <p:nvPr/>
        </p:nvSpPr>
        <p:spPr bwMode="auto">
          <a:xfrm>
            <a:off x="1912938" y="1987550"/>
            <a:ext cx="135255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
        <p:nvSpPr>
          <p:cNvPr id="4129" name="Rectangle 25"/>
          <p:cNvSpPr>
            <a:spLocks noChangeArrowheads="1"/>
          </p:cNvSpPr>
          <p:nvPr/>
        </p:nvSpPr>
        <p:spPr bwMode="auto">
          <a:xfrm>
            <a:off x="1912938" y="1987550"/>
            <a:ext cx="1265237"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
        <p:nvSpPr>
          <p:cNvPr id="4130" name="Rectangle 26"/>
          <p:cNvSpPr>
            <a:spLocks noChangeArrowheads="1"/>
          </p:cNvSpPr>
          <p:nvPr/>
        </p:nvSpPr>
        <p:spPr bwMode="auto">
          <a:xfrm>
            <a:off x="1912938" y="1987550"/>
            <a:ext cx="1265237"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graphicFrame>
        <p:nvGraphicFramePr>
          <p:cNvPr id="4098" name="Object 27"/>
          <p:cNvGraphicFramePr>
            <a:graphicFrameLocks noChangeAspect="1"/>
          </p:cNvGraphicFramePr>
          <p:nvPr/>
        </p:nvGraphicFramePr>
        <p:xfrm>
          <a:off x="2916238" y="2420938"/>
          <a:ext cx="1079500" cy="560387"/>
        </p:xfrm>
        <a:graphic>
          <a:graphicData uri="http://schemas.openxmlformats.org/presentationml/2006/ole">
            <mc:AlternateContent xmlns:mc="http://schemas.openxmlformats.org/markup-compatibility/2006">
              <mc:Choice xmlns:v="urn:schemas-microsoft-com:vml" Requires="v">
                <p:oleObj spid="_x0000_s13538" name="公式" r:id="rId3" imgW="748975" imgH="393529" progId="Equation.3">
                  <p:embed/>
                </p:oleObj>
              </mc:Choice>
              <mc:Fallback>
                <p:oleObj name="公式" r:id="rId3" imgW="748975" imgH="393529"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6238" y="2420938"/>
                        <a:ext cx="1079500" cy="5603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31" name="Rectangle 28"/>
          <p:cNvSpPr>
            <a:spLocks noChangeArrowheads="1"/>
          </p:cNvSpPr>
          <p:nvPr/>
        </p:nvSpPr>
        <p:spPr bwMode="auto">
          <a:xfrm>
            <a:off x="1912938" y="1987550"/>
            <a:ext cx="135255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graphicFrame>
        <p:nvGraphicFramePr>
          <p:cNvPr id="4099" name="Object 29"/>
          <p:cNvGraphicFramePr>
            <a:graphicFrameLocks noChangeAspect="1"/>
          </p:cNvGraphicFramePr>
          <p:nvPr/>
        </p:nvGraphicFramePr>
        <p:xfrm>
          <a:off x="5003800" y="2420938"/>
          <a:ext cx="863600" cy="609600"/>
        </p:xfrm>
        <a:graphic>
          <a:graphicData uri="http://schemas.openxmlformats.org/presentationml/2006/ole">
            <mc:AlternateContent xmlns:mc="http://schemas.openxmlformats.org/markup-compatibility/2006">
              <mc:Choice xmlns:v="urn:schemas-microsoft-com:vml" Requires="v">
                <p:oleObj spid="_x0000_s13539" name="Visio" r:id="rId5" imgW="347228" imgH="339680" progId="Visio.Drawing.6">
                  <p:embed/>
                </p:oleObj>
              </mc:Choice>
              <mc:Fallback>
                <p:oleObj name="Visio" r:id="rId5" imgW="347228" imgH="339680" progId="Visio.Drawing.6">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03800" y="2420938"/>
                        <a:ext cx="863600"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32" name="Rectangle 30"/>
          <p:cNvSpPr>
            <a:spLocks noChangeArrowheads="1"/>
          </p:cNvSpPr>
          <p:nvPr/>
        </p:nvSpPr>
        <p:spPr bwMode="auto">
          <a:xfrm>
            <a:off x="1912938" y="1987550"/>
            <a:ext cx="1265237"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graphicFrame>
        <p:nvGraphicFramePr>
          <p:cNvPr id="4100" name="Object 31"/>
          <p:cNvGraphicFramePr>
            <a:graphicFrameLocks noChangeAspect="1"/>
          </p:cNvGraphicFramePr>
          <p:nvPr/>
        </p:nvGraphicFramePr>
        <p:xfrm>
          <a:off x="2916238" y="3357563"/>
          <a:ext cx="1223962" cy="590550"/>
        </p:xfrm>
        <a:graphic>
          <a:graphicData uri="http://schemas.openxmlformats.org/presentationml/2006/ole">
            <mc:AlternateContent xmlns:mc="http://schemas.openxmlformats.org/markup-compatibility/2006">
              <mc:Choice xmlns:v="urn:schemas-microsoft-com:vml" Requires="v">
                <p:oleObj spid="_x0000_s13540" name="公式" r:id="rId7" imgW="812447" imgH="393529" progId="Equation.3">
                  <p:embed/>
                </p:oleObj>
              </mc:Choice>
              <mc:Fallback>
                <p:oleObj name="公式" r:id="rId7" imgW="812447" imgH="393529"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16238" y="3357563"/>
                        <a:ext cx="1223962" cy="590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33" name="Rectangle 32"/>
          <p:cNvSpPr>
            <a:spLocks noChangeArrowheads="1"/>
          </p:cNvSpPr>
          <p:nvPr/>
        </p:nvSpPr>
        <p:spPr bwMode="auto">
          <a:xfrm>
            <a:off x="1912938" y="1987550"/>
            <a:ext cx="135255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graphicFrame>
        <p:nvGraphicFramePr>
          <p:cNvPr id="4101" name="Object 33"/>
          <p:cNvGraphicFramePr>
            <a:graphicFrameLocks noChangeAspect="1"/>
          </p:cNvGraphicFramePr>
          <p:nvPr/>
        </p:nvGraphicFramePr>
        <p:xfrm>
          <a:off x="5003800" y="3357563"/>
          <a:ext cx="935038" cy="660400"/>
        </p:xfrm>
        <a:graphic>
          <a:graphicData uri="http://schemas.openxmlformats.org/presentationml/2006/ole">
            <mc:AlternateContent xmlns:mc="http://schemas.openxmlformats.org/markup-compatibility/2006">
              <mc:Choice xmlns:v="urn:schemas-microsoft-com:vml" Requires="v">
                <p:oleObj spid="_x0000_s13541" name="Visio" r:id="rId9" imgW="347228" imgH="339680" progId="Visio.Drawing.6">
                  <p:embed/>
                </p:oleObj>
              </mc:Choice>
              <mc:Fallback>
                <p:oleObj name="Visio" r:id="rId9" imgW="347228" imgH="339680" progId="Visio.Drawing.6">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003800" y="3357563"/>
                        <a:ext cx="935038" cy="660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34" name="Rectangle 34"/>
          <p:cNvSpPr>
            <a:spLocks noChangeArrowheads="1"/>
          </p:cNvSpPr>
          <p:nvPr/>
        </p:nvSpPr>
        <p:spPr bwMode="auto">
          <a:xfrm>
            <a:off x="1912938" y="1987550"/>
            <a:ext cx="1265237"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graphicFrame>
        <p:nvGraphicFramePr>
          <p:cNvPr id="4102" name="Object 35"/>
          <p:cNvGraphicFramePr>
            <a:graphicFrameLocks noChangeAspect="1"/>
          </p:cNvGraphicFramePr>
          <p:nvPr/>
        </p:nvGraphicFramePr>
        <p:xfrm>
          <a:off x="3059113" y="4508500"/>
          <a:ext cx="792162" cy="312738"/>
        </p:xfrm>
        <a:graphic>
          <a:graphicData uri="http://schemas.openxmlformats.org/presentationml/2006/ole">
            <mc:AlternateContent xmlns:mc="http://schemas.openxmlformats.org/markup-compatibility/2006">
              <mc:Choice xmlns:v="urn:schemas-microsoft-com:vml" Requires="v">
                <p:oleObj spid="_x0000_s13542" name="公式" r:id="rId11" imgW="317087" imgH="126835" progId="Equation.3">
                  <p:embed/>
                </p:oleObj>
              </mc:Choice>
              <mc:Fallback>
                <p:oleObj name="公式" r:id="rId11" imgW="317087" imgH="126835"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059113" y="4508500"/>
                        <a:ext cx="792162" cy="312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35" name="Rectangle 36"/>
          <p:cNvSpPr>
            <a:spLocks noChangeArrowheads="1"/>
          </p:cNvSpPr>
          <p:nvPr/>
        </p:nvSpPr>
        <p:spPr bwMode="auto">
          <a:xfrm>
            <a:off x="1912938" y="1987550"/>
            <a:ext cx="135255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graphicFrame>
        <p:nvGraphicFramePr>
          <p:cNvPr id="4103" name="Object 37"/>
          <p:cNvGraphicFramePr>
            <a:graphicFrameLocks noChangeAspect="1"/>
          </p:cNvGraphicFramePr>
          <p:nvPr/>
        </p:nvGraphicFramePr>
        <p:xfrm>
          <a:off x="5003800" y="4292600"/>
          <a:ext cx="792163" cy="792163"/>
        </p:xfrm>
        <a:graphic>
          <a:graphicData uri="http://schemas.openxmlformats.org/presentationml/2006/ole">
            <mc:AlternateContent xmlns:mc="http://schemas.openxmlformats.org/markup-compatibility/2006">
              <mc:Choice xmlns:v="urn:schemas-microsoft-com:vml" Requires="v">
                <p:oleObj spid="_x0000_s13543" name="Visio" r:id="rId13" imgW="353731" imgH="346041" progId="Visio.Drawing.6">
                  <p:embed/>
                </p:oleObj>
              </mc:Choice>
              <mc:Fallback>
                <p:oleObj name="Visio" r:id="rId13" imgW="353731" imgH="346041" progId="Visio.Drawing.6">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003800" y="4292600"/>
                        <a:ext cx="792163" cy="792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36" name="Rectangle 38"/>
          <p:cNvSpPr>
            <a:spLocks noChangeArrowheads="1"/>
          </p:cNvSpPr>
          <p:nvPr/>
        </p:nvSpPr>
        <p:spPr bwMode="auto">
          <a:xfrm>
            <a:off x="1912938" y="1987550"/>
            <a:ext cx="1265237"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graphicFrame>
        <p:nvGraphicFramePr>
          <p:cNvPr id="4104" name="Object 39"/>
          <p:cNvGraphicFramePr>
            <a:graphicFrameLocks noChangeAspect="1"/>
          </p:cNvGraphicFramePr>
          <p:nvPr/>
        </p:nvGraphicFramePr>
        <p:xfrm>
          <a:off x="2843213" y="5278438"/>
          <a:ext cx="1296987" cy="852487"/>
        </p:xfrm>
        <a:graphic>
          <a:graphicData uri="http://schemas.openxmlformats.org/presentationml/2006/ole">
            <mc:AlternateContent xmlns:mc="http://schemas.openxmlformats.org/markup-compatibility/2006">
              <mc:Choice xmlns:v="urn:schemas-microsoft-com:vml" Requires="v">
                <p:oleObj spid="_x0000_s13544" name="公式" r:id="rId15" imgW="914400" imgH="596900" progId="Equation.3">
                  <p:embed/>
                </p:oleObj>
              </mc:Choice>
              <mc:Fallback>
                <p:oleObj name="公式" r:id="rId15" imgW="914400" imgH="59690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843213" y="5278438"/>
                        <a:ext cx="1296987" cy="8524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37" name="Rectangle 40"/>
          <p:cNvSpPr>
            <a:spLocks noChangeArrowheads="1"/>
          </p:cNvSpPr>
          <p:nvPr/>
        </p:nvSpPr>
        <p:spPr bwMode="auto">
          <a:xfrm>
            <a:off x="1912938" y="1987550"/>
            <a:ext cx="135255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graphicFrame>
        <p:nvGraphicFramePr>
          <p:cNvPr id="4105" name="Object 41"/>
          <p:cNvGraphicFramePr>
            <a:graphicFrameLocks noChangeAspect="1"/>
          </p:cNvGraphicFramePr>
          <p:nvPr/>
        </p:nvGraphicFramePr>
        <p:xfrm>
          <a:off x="5148263" y="5229225"/>
          <a:ext cx="792162" cy="792163"/>
        </p:xfrm>
        <a:graphic>
          <a:graphicData uri="http://schemas.openxmlformats.org/presentationml/2006/ole">
            <mc:AlternateContent xmlns:mc="http://schemas.openxmlformats.org/markup-compatibility/2006">
              <mc:Choice xmlns:v="urn:schemas-microsoft-com:vml" Requires="v">
                <p:oleObj spid="_x0000_s13545" name="Visio" r:id="rId17" imgW="353731" imgH="346041" progId="Visio.Drawing.6">
                  <p:embed/>
                </p:oleObj>
              </mc:Choice>
              <mc:Fallback>
                <p:oleObj name="Visio" r:id="rId17" imgW="353731" imgH="346041" progId="Visio.Drawing.6">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148263" y="5229225"/>
                        <a:ext cx="792162" cy="792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06250" name="Group 42"/>
          <p:cNvGraphicFramePr>
            <a:graphicFrameLocks noGrp="1"/>
          </p:cNvGraphicFramePr>
          <p:nvPr/>
        </p:nvGraphicFramePr>
        <p:xfrm>
          <a:off x="395288" y="1341438"/>
          <a:ext cx="8208962" cy="4824413"/>
        </p:xfrm>
        <a:graphic>
          <a:graphicData uri="http://schemas.openxmlformats.org/drawingml/2006/table">
            <a:tbl>
              <a:tblPr/>
              <a:tblGrid>
                <a:gridCol w="2081212"/>
                <a:gridCol w="2166938"/>
                <a:gridCol w="1873250"/>
                <a:gridCol w="2087562"/>
              </a:tblGrid>
              <a:tr h="863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名称</a:t>
                      </a:r>
                      <a:endParaRPr kumimoji="1" lang="zh-CN" altLang="en-US" sz="2400" b="0" i="0" u="none" strike="noStrike" cap="none" normalizeH="0" baseline="0" dirty="0" smtClean="0">
                        <a:ln>
                          <a:noFill/>
                        </a:ln>
                        <a:solidFill>
                          <a:schemeClr val="tx1"/>
                        </a:solidFill>
                        <a:effectLst/>
                        <a:latin typeface="Tahoma" pitchFamily="34" charset="0"/>
                        <a:ea typeface="宋体" pitchFamily="2" charset="-122"/>
                      </a:endParaRPr>
                    </a:p>
                  </a:txBody>
                  <a:tcPr horzOverflow="overflow">
                    <a:lnL w="9525" cap="flat" cmpd="sng" algn="ctr">
                      <a:solidFill>
                        <a:srgbClr val="000000"/>
                      </a:solidFill>
                      <a:prstDash val="solid"/>
                      <a:round/>
                      <a:headEnd type="none" w="med" len="med"/>
                      <a:tailEnd type="none" w="med" len="med"/>
                    </a:lnL>
                    <a:lnR w="12700" cap="flat" cmpd="sng" algn="ctr">
                      <a:solidFill>
                        <a:srgbClr val="008000"/>
                      </a:solidFill>
                      <a:prstDash val="solid"/>
                      <a:round/>
                      <a:headEnd type="none" w="med" len="med"/>
                      <a:tailEnd type="none" w="med" len="med"/>
                    </a:lnR>
                    <a:lnT w="25400" cap="flat" cmpd="sng" algn="ctr">
                      <a:solidFill>
                        <a:srgbClr val="008000"/>
                      </a:solidFill>
                      <a:prstDash val="solid"/>
                      <a:round/>
                      <a:headEnd type="none" w="med" len="med"/>
                      <a:tailEnd type="none" w="med" len="med"/>
                    </a:lnT>
                    <a:lnB w="12700" cap="flat" cmpd="sng" algn="ctr">
                      <a:solidFill>
                        <a:srgbClr val="008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输入</a:t>
                      </a: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r>
                        <a:rPr kumimoji="1" lang="zh-CN" altLang="en-US" sz="2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输出关系</a:t>
                      </a: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a:txBody>
                  <a:tcPr anchor="ctr" horzOverflow="overflow">
                    <a:lnL w="12700" cap="flat" cmpd="sng" algn="ctr">
                      <a:solidFill>
                        <a:srgbClr val="008000"/>
                      </a:solidFill>
                      <a:prstDash val="solid"/>
                      <a:round/>
                      <a:headEnd type="none" w="med" len="med"/>
                      <a:tailEnd type="none" w="med" len="med"/>
                    </a:lnL>
                    <a:lnR w="12700" cap="flat" cmpd="sng" algn="ctr">
                      <a:solidFill>
                        <a:srgbClr val="008000"/>
                      </a:solidFill>
                      <a:prstDash val="solid"/>
                      <a:round/>
                      <a:headEnd type="none" w="med" len="med"/>
                      <a:tailEnd type="none" w="med" len="med"/>
                    </a:lnR>
                    <a:lnT w="25400" cap="flat" cmpd="sng" algn="ctr">
                      <a:solidFill>
                        <a:srgbClr val="008000"/>
                      </a:solidFill>
                      <a:prstDash val="solid"/>
                      <a:round/>
                      <a:headEnd type="none" w="med" len="med"/>
                      <a:tailEnd type="none" w="med" len="med"/>
                    </a:lnT>
                    <a:lnB w="12700" cap="flat" cmpd="sng" algn="ctr">
                      <a:solidFill>
                        <a:srgbClr val="008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图标</a:t>
                      </a: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a:txBody>
                  <a:tcPr anchor="ctr" horzOverflow="overflow">
                    <a:lnL w="12700" cap="flat" cmpd="sng" algn="ctr">
                      <a:solidFill>
                        <a:srgbClr val="008000"/>
                      </a:solidFill>
                      <a:prstDash val="solid"/>
                      <a:round/>
                      <a:headEnd type="none" w="med" len="med"/>
                      <a:tailEnd type="none" w="med" len="med"/>
                    </a:lnL>
                    <a:lnR w="12700" cap="flat" cmpd="sng" algn="ctr">
                      <a:solidFill>
                        <a:srgbClr val="008000"/>
                      </a:solidFill>
                      <a:prstDash val="solid"/>
                      <a:round/>
                      <a:headEnd type="none" w="med" len="med"/>
                      <a:tailEnd type="none" w="med" len="med"/>
                    </a:lnR>
                    <a:lnT w="25400" cap="flat" cmpd="sng" algn="ctr">
                      <a:solidFill>
                        <a:srgbClr val="008000"/>
                      </a:solidFill>
                      <a:prstDash val="solid"/>
                      <a:round/>
                      <a:headEnd type="none" w="med" len="med"/>
                      <a:tailEnd type="none" w="med" len="med"/>
                    </a:lnT>
                    <a:lnB w="12700" cap="flat" cmpd="sng" algn="ctr">
                      <a:solidFill>
                        <a:srgbClr val="008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Matlab</a:t>
                      </a:r>
                      <a:r>
                        <a:rPr kumimoji="1" lang="zh-CN" altLang="en-US" sz="2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函数</a:t>
                      </a: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a:txBody>
                  <a:tcPr anchor="ctr" horzOverflow="overflow">
                    <a:lnL w="12700" cap="flat" cmpd="sng" algn="ctr">
                      <a:solidFill>
                        <a:srgbClr val="008000"/>
                      </a:solidFill>
                      <a:prstDash val="solid"/>
                      <a:round/>
                      <a:headEnd type="none" w="med" len="med"/>
                      <a:tailEnd type="none" w="med" len="med"/>
                    </a:lnL>
                    <a:lnR w="9525" cap="flat" cmpd="sng" algn="ctr">
                      <a:solidFill>
                        <a:srgbClr val="000000"/>
                      </a:solidFill>
                      <a:prstDash val="solid"/>
                      <a:round/>
                      <a:headEnd type="none" w="med" len="med"/>
                      <a:tailEnd type="none" w="med" len="med"/>
                    </a:lnR>
                    <a:lnT w="25400" cap="flat" cmpd="sng" algn="ctr">
                      <a:solidFill>
                        <a:srgbClr val="008000"/>
                      </a:solidFill>
                      <a:prstDash val="solid"/>
                      <a:round/>
                      <a:headEnd type="none" w="med" len="med"/>
                      <a:tailEnd type="none" w="med" len="med"/>
                    </a:lnT>
                    <a:lnB w="12700" cap="flat" cmpd="sng" algn="ctr">
                      <a:solidFill>
                        <a:srgbClr val="008000"/>
                      </a:solidFill>
                      <a:prstDash val="solid"/>
                      <a:round/>
                      <a:headEnd type="none" w="med" len="med"/>
                      <a:tailEnd type="none" w="med" len="med"/>
                    </a:lnB>
                    <a:lnTlToBr>
                      <a:noFill/>
                    </a:lnTlToBr>
                    <a:lnBlToTr>
                      <a:noFill/>
                    </a:lnBlToTr>
                    <a:noFill/>
                  </a:tcPr>
                </a:tc>
              </a:tr>
              <a:tr h="9890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硬极限函数</a:t>
                      </a: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8000"/>
                      </a:solidFill>
                      <a:prstDash val="solid"/>
                      <a:round/>
                      <a:headEnd type="none" w="med" len="med"/>
                      <a:tailEnd type="none" w="med" len="med"/>
                    </a:lnR>
                    <a:lnT w="12700" cap="flat" cmpd="sng" algn="ctr">
                      <a:solidFill>
                        <a:srgbClr val="008000"/>
                      </a:solidFill>
                      <a:prstDash val="solid"/>
                      <a:round/>
                      <a:headEnd type="none" w="med" len="med"/>
                      <a:tailEnd type="none" w="med" len="med"/>
                    </a:lnT>
                    <a:lnB w="12700" cap="flat" cmpd="sng" algn="ctr">
                      <a:solidFill>
                        <a:srgbClr val="008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1" lang="zh-CN" altLang="zh-CN" sz="2400" b="0" i="0" u="none" strike="noStrike" cap="none" normalizeH="0" baseline="0" smtClean="0">
                        <a:ln>
                          <a:noFill/>
                        </a:ln>
                        <a:solidFill>
                          <a:schemeClr val="tx1"/>
                        </a:solidFill>
                        <a:effectLst/>
                        <a:latin typeface="Tahoma" pitchFamily="34" charset="0"/>
                        <a:ea typeface="宋体" pitchFamily="2" charset="-122"/>
                      </a:endParaRPr>
                    </a:p>
                  </a:txBody>
                  <a:tcPr anchor="ctr" horzOverflow="overflow">
                    <a:lnL w="12700" cap="flat" cmpd="sng" algn="ctr">
                      <a:solidFill>
                        <a:srgbClr val="008000"/>
                      </a:solidFill>
                      <a:prstDash val="solid"/>
                      <a:round/>
                      <a:headEnd type="none" w="med" len="med"/>
                      <a:tailEnd type="none" w="med" len="med"/>
                    </a:lnL>
                    <a:lnR w="12700" cap="flat" cmpd="sng" algn="ctr">
                      <a:solidFill>
                        <a:srgbClr val="008000"/>
                      </a:solidFill>
                      <a:prstDash val="solid"/>
                      <a:round/>
                      <a:headEnd type="none" w="med" len="med"/>
                      <a:tailEnd type="none" w="med" len="med"/>
                    </a:lnR>
                    <a:lnT w="12700" cap="flat" cmpd="sng" algn="ctr">
                      <a:solidFill>
                        <a:srgbClr val="008000"/>
                      </a:solidFill>
                      <a:prstDash val="solid"/>
                      <a:round/>
                      <a:headEnd type="none" w="med" len="med"/>
                      <a:tailEnd type="none" w="med" len="med"/>
                    </a:lnT>
                    <a:lnB w="12700" cap="flat" cmpd="sng" algn="ctr">
                      <a:solidFill>
                        <a:srgbClr val="008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1" lang="zh-CN" altLang="zh-CN" sz="2400" b="0" i="0" u="none" strike="noStrike" cap="none" normalizeH="0" baseline="0" dirty="0" smtClean="0">
                        <a:ln>
                          <a:noFill/>
                        </a:ln>
                        <a:solidFill>
                          <a:schemeClr val="tx1"/>
                        </a:solidFill>
                        <a:effectLst/>
                        <a:latin typeface="Tahoma" pitchFamily="34" charset="0"/>
                        <a:ea typeface="宋体" pitchFamily="2" charset="-122"/>
                      </a:endParaRPr>
                    </a:p>
                  </a:txBody>
                  <a:tcPr anchor="ctr" horzOverflow="overflow">
                    <a:lnL w="12700" cap="flat" cmpd="sng" algn="ctr">
                      <a:solidFill>
                        <a:srgbClr val="008000"/>
                      </a:solidFill>
                      <a:prstDash val="solid"/>
                      <a:round/>
                      <a:headEnd type="none" w="med" len="med"/>
                      <a:tailEnd type="none" w="med" len="med"/>
                    </a:lnL>
                    <a:lnR w="12700" cap="flat" cmpd="sng" algn="ctr">
                      <a:solidFill>
                        <a:srgbClr val="008000"/>
                      </a:solidFill>
                      <a:prstDash val="solid"/>
                      <a:round/>
                      <a:headEnd type="none" w="med" len="med"/>
                      <a:tailEnd type="none" w="med" len="med"/>
                    </a:lnR>
                    <a:lnT w="12700" cap="flat" cmpd="sng" algn="ctr">
                      <a:solidFill>
                        <a:srgbClr val="008000"/>
                      </a:solidFill>
                      <a:prstDash val="solid"/>
                      <a:round/>
                      <a:headEnd type="none" w="med" len="med"/>
                      <a:tailEnd type="none" w="med" len="med"/>
                    </a:lnT>
                    <a:lnB w="12700" cap="flat" cmpd="sng" algn="ctr">
                      <a:solidFill>
                        <a:srgbClr val="008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Hardlim</a:t>
                      </a:r>
                      <a:endParaRPr kumimoji="1" lang="en-US" altLang="zh-CN" sz="2400" b="0" i="0" u="none" strike="noStrike" cap="none" normalizeH="0" baseline="0" smtClean="0">
                        <a:ln>
                          <a:noFill/>
                        </a:ln>
                        <a:solidFill>
                          <a:schemeClr val="tx1"/>
                        </a:solidFill>
                        <a:effectLst/>
                        <a:latin typeface="Tahoma" pitchFamily="34" charset="0"/>
                        <a:ea typeface="宋体" pitchFamily="2" charset="-122"/>
                      </a:endParaRPr>
                    </a:p>
                  </a:txBody>
                  <a:tcPr anchor="ctr" horzOverflow="overflow">
                    <a:lnL w="12700" cap="flat" cmpd="sng" algn="ctr">
                      <a:solidFill>
                        <a:srgbClr val="008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8000"/>
                      </a:solidFill>
                      <a:prstDash val="solid"/>
                      <a:round/>
                      <a:headEnd type="none" w="med" len="med"/>
                      <a:tailEnd type="none" w="med" len="med"/>
                    </a:lnT>
                    <a:lnB w="12700" cap="flat" cmpd="sng" algn="ctr">
                      <a:solidFill>
                        <a:srgbClr val="008000"/>
                      </a:solidFill>
                      <a:prstDash val="solid"/>
                      <a:round/>
                      <a:headEnd type="none" w="med" len="med"/>
                      <a:tailEnd type="none" w="med" len="med"/>
                    </a:lnB>
                    <a:lnTlToBr>
                      <a:noFill/>
                    </a:lnTlToBr>
                    <a:lnBlToTr>
                      <a:noFill/>
                    </a:lnBlToTr>
                    <a:noFill/>
                  </a:tcPr>
                </a:tc>
              </a:tr>
              <a:tr h="990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对称极限函数</a:t>
                      </a: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8000"/>
                      </a:solidFill>
                      <a:prstDash val="solid"/>
                      <a:round/>
                      <a:headEnd type="none" w="med" len="med"/>
                      <a:tailEnd type="none" w="med" len="med"/>
                    </a:lnR>
                    <a:lnT w="12700" cap="flat" cmpd="sng" algn="ctr">
                      <a:solidFill>
                        <a:srgbClr val="008000"/>
                      </a:solidFill>
                      <a:prstDash val="solid"/>
                      <a:round/>
                      <a:headEnd type="none" w="med" len="med"/>
                      <a:tailEnd type="none" w="med" len="med"/>
                    </a:lnT>
                    <a:lnB w="12700" cap="flat" cmpd="sng" algn="ctr">
                      <a:solidFill>
                        <a:srgbClr val="008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1" lang="zh-CN" altLang="zh-CN" sz="2400" b="0" i="0" u="none" strike="noStrike" cap="none" normalizeH="0" baseline="0" smtClean="0">
                        <a:ln>
                          <a:noFill/>
                        </a:ln>
                        <a:solidFill>
                          <a:schemeClr val="tx1"/>
                        </a:solidFill>
                        <a:effectLst/>
                        <a:latin typeface="Tahoma" pitchFamily="34" charset="0"/>
                        <a:ea typeface="宋体" pitchFamily="2" charset="-122"/>
                      </a:endParaRPr>
                    </a:p>
                  </a:txBody>
                  <a:tcPr anchor="ctr" horzOverflow="overflow">
                    <a:lnL w="12700" cap="flat" cmpd="sng" algn="ctr">
                      <a:solidFill>
                        <a:srgbClr val="008000"/>
                      </a:solidFill>
                      <a:prstDash val="solid"/>
                      <a:round/>
                      <a:headEnd type="none" w="med" len="med"/>
                      <a:tailEnd type="none" w="med" len="med"/>
                    </a:lnL>
                    <a:lnR w="12700" cap="flat" cmpd="sng" algn="ctr">
                      <a:solidFill>
                        <a:srgbClr val="008000"/>
                      </a:solidFill>
                      <a:prstDash val="solid"/>
                      <a:round/>
                      <a:headEnd type="none" w="med" len="med"/>
                      <a:tailEnd type="none" w="med" len="med"/>
                    </a:lnR>
                    <a:lnT w="12700" cap="flat" cmpd="sng" algn="ctr">
                      <a:solidFill>
                        <a:srgbClr val="008000"/>
                      </a:solidFill>
                      <a:prstDash val="solid"/>
                      <a:round/>
                      <a:headEnd type="none" w="med" len="med"/>
                      <a:tailEnd type="none" w="med" len="med"/>
                    </a:lnT>
                    <a:lnB w="12700" cap="flat" cmpd="sng" algn="ctr">
                      <a:solidFill>
                        <a:srgbClr val="008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1" lang="zh-CN" altLang="zh-CN" sz="2400" b="0" i="0" u="none" strike="noStrike" cap="none" normalizeH="0" baseline="0" smtClean="0">
                        <a:ln>
                          <a:noFill/>
                        </a:ln>
                        <a:solidFill>
                          <a:schemeClr val="tx1"/>
                        </a:solidFill>
                        <a:effectLst/>
                        <a:latin typeface="Tahoma" pitchFamily="34" charset="0"/>
                        <a:ea typeface="宋体" pitchFamily="2" charset="-122"/>
                      </a:endParaRPr>
                    </a:p>
                  </a:txBody>
                  <a:tcPr anchor="ctr" horzOverflow="overflow">
                    <a:lnL w="12700" cap="flat" cmpd="sng" algn="ctr">
                      <a:solidFill>
                        <a:srgbClr val="008000"/>
                      </a:solidFill>
                      <a:prstDash val="solid"/>
                      <a:round/>
                      <a:headEnd type="none" w="med" len="med"/>
                      <a:tailEnd type="none" w="med" len="med"/>
                    </a:lnL>
                    <a:lnR w="12700" cap="flat" cmpd="sng" algn="ctr">
                      <a:solidFill>
                        <a:srgbClr val="008000"/>
                      </a:solidFill>
                      <a:prstDash val="solid"/>
                      <a:round/>
                      <a:headEnd type="none" w="med" len="med"/>
                      <a:tailEnd type="none" w="med" len="med"/>
                    </a:lnR>
                    <a:lnT w="12700" cap="flat" cmpd="sng" algn="ctr">
                      <a:solidFill>
                        <a:srgbClr val="008000"/>
                      </a:solidFill>
                      <a:prstDash val="solid"/>
                      <a:round/>
                      <a:headEnd type="none" w="med" len="med"/>
                      <a:tailEnd type="none" w="med" len="med"/>
                    </a:lnT>
                    <a:lnB w="12700" cap="flat" cmpd="sng" algn="ctr">
                      <a:solidFill>
                        <a:srgbClr val="008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Hardlims</a:t>
                      </a:r>
                      <a:endParaRPr kumimoji="1" lang="en-US" altLang="zh-CN" sz="2400" b="0" i="0" u="none" strike="noStrike" cap="none" normalizeH="0" baseline="0" smtClean="0">
                        <a:ln>
                          <a:noFill/>
                        </a:ln>
                        <a:solidFill>
                          <a:schemeClr val="tx1"/>
                        </a:solidFill>
                        <a:effectLst/>
                        <a:latin typeface="Tahoma" pitchFamily="34" charset="0"/>
                        <a:ea typeface="宋体" pitchFamily="2" charset="-122"/>
                      </a:endParaRPr>
                    </a:p>
                  </a:txBody>
                  <a:tcPr anchor="ctr" horzOverflow="overflow">
                    <a:lnL w="12700" cap="flat" cmpd="sng" algn="ctr">
                      <a:solidFill>
                        <a:srgbClr val="008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8000"/>
                      </a:solidFill>
                      <a:prstDash val="solid"/>
                      <a:round/>
                      <a:headEnd type="none" w="med" len="med"/>
                      <a:tailEnd type="none" w="med" len="med"/>
                    </a:lnT>
                    <a:lnB w="12700" cap="flat" cmpd="sng" algn="ctr">
                      <a:solidFill>
                        <a:srgbClr val="008000"/>
                      </a:solidFill>
                      <a:prstDash val="solid"/>
                      <a:round/>
                      <a:headEnd type="none" w="med" len="med"/>
                      <a:tailEnd type="none" w="med" len="med"/>
                    </a:lnB>
                    <a:lnTlToBr>
                      <a:noFill/>
                    </a:lnTlToBr>
                    <a:lnBlToTr>
                      <a:noFill/>
                    </a:lnBlToTr>
                    <a:noFill/>
                  </a:tcPr>
                </a:tc>
              </a:tr>
              <a:tr h="990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线性函数</a:t>
                      </a: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8000"/>
                      </a:solidFill>
                      <a:prstDash val="solid"/>
                      <a:round/>
                      <a:headEnd type="none" w="med" len="med"/>
                      <a:tailEnd type="none" w="med" len="med"/>
                    </a:lnR>
                    <a:lnT w="12700" cap="flat" cmpd="sng" algn="ctr">
                      <a:solidFill>
                        <a:srgbClr val="008000"/>
                      </a:solidFill>
                      <a:prstDash val="solid"/>
                      <a:round/>
                      <a:headEnd type="none" w="med" len="med"/>
                      <a:tailEnd type="none" w="med" len="med"/>
                    </a:lnT>
                    <a:lnB w="12700" cap="flat" cmpd="sng" algn="ctr">
                      <a:solidFill>
                        <a:srgbClr val="008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1" lang="zh-CN" altLang="zh-CN" sz="2400" b="0" i="0" u="none" strike="noStrike" cap="none" normalizeH="0" baseline="0" smtClean="0">
                        <a:ln>
                          <a:noFill/>
                        </a:ln>
                        <a:solidFill>
                          <a:schemeClr val="tx1"/>
                        </a:solidFill>
                        <a:effectLst/>
                        <a:latin typeface="Tahoma" pitchFamily="34" charset="0"/>
                        <a:ea typeface="宋体" pitchFamily="2" charset="-122"/>
                      </a:endParaRPr>
                    </a:p>
                  </a:txBody>
                  <a:tcPr anchor="ctr" horzOverflow="overflow">
                    <a:lnL w="12700" cap="flat" cmpd="sng" algn="ctr">
                      <a:solidFill>
                        <a:srgbClr val="008000"/>
                      </a:solidFill>
                      <a:prstDash val="solid"/>
                      <a:round/>
                      <a:headEnd type="none" w="med" len="med"/>
                      <a:tailEnd type="none" w="med" len="med"/>
                    </a:lnL>
                    <a:lnR w="12700" cap="flat" cmpd="sng" algn="ctr">
                      <a:solidFill>
                        <a:srgbClr val="008000"/>
                      </a:solidFill>
                      <a:prstDash val="solid"/>
                      <a:round/>
                      <a:headEnd type="none" w="med" len="med"/>
                      <a:tailEnd type="none" w="med" len="med"/>
                    </a:lnR>
                    <a:lnT w="12700" cap="flat" cmpd="sng" algn="ctr">
                      <a:solidFill>
                        <a:srgbClr val="008000"/>
                      </a:solidFill>
                      <a:prstDash val="solid"/>
                      <a:round/>
                      <a:headEnd type="none" w="med" len="med"/>
                      <a:tailEnd type="none" w="med" len="med"/>
                    </a:lnT>
                    <a:lnB w="12700" cap="flat" cmpd="sng" algn="ctr">
                      <a:solidFill>
                        <a:srgbClr val="008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1" lang="zh-CN" altLang="zh-CN" sz="2400" b="0" i="0" u="none" strike="noStrike" cap="none" normalizeH="0" baseline="0" smtClean="0">
                        <a:ln>
                          <a:noFill/>
                        </a:ln>
                        <a:solidFill>
                          <a:schemeClr val="tx1"/>
                        </a:solidFill>
                        <a:effectLst/>
                        <a:latin typeface="Tahoma" pitchFamily="34" charset="0"/>
                        <a:ea typeface="宋体" pitchFamily="2" charset="-122"/>
                      </a:endParaRPr>
                    </a:p>
                  </a:txBody>
                  <a:tcPr anchor="ctr" horzOverflow="overflow">
                    <a:lnL w="12700" cap="flat" cmpd="sng" algn="ctr">
                      <a:solidFill>
                        <a:srgbClr val="008000"/>
                      </a:solidFill>
                      <a:prstDash val="solid"/>
                      <a:round/>
                      <a:headEnd type="none" w="med" len="med"/>
                      <a:tailEnd type="none" w="med" len="med"/>
                    </a:lnL>
                    <a:lnR w="12700" cap="flat" cmpd="sng" algn="ctr">
                      <a:solidFill>
                        <a:srgbClr val="008000"/>
                      </a:solidFill>
                      <a:prstDash val="solid"/>
                      <a:round/>
                      <a:headEnd type="none" w="med" len="med"/>
                      <a:tailEnd type="none" w="med" len="med"/>
                    </a:lnR>
                    <a:lnT w="12700" cap="flat" cmpd="sng" algn="ctr">
                      <a:solidFill>
                        <a:srgbClr val="008000"/>
                      </a:solidFill>
                      <a:prstDash val="solid"/>
                      <a:round/>
                      <a:headEnd type="none" w="med" len="med"/>
                      <a:tailEnd type="none" w="med" len="med"/>
                    </a:lnT>
                    <a:lnB w="12700" cap="flat" cmpd="sng" algn="ctr">
                      <a:solidFill>
                        <a:srgbClr val="008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Pureline</a:t>
                      </a:r>
                      <a:endParaRPr kumimoji="1" lang="en-US" altLang="zh-CN" sz="2400" b="0" i="0" u="none" strike="noStrike" cap="none" normalizeH="0" baseline="0" smtClean="0">
                        <a:ln>
                          <a:noFill/>
                        </a:ln>
                        <a:solidFill>
                          <a:schemeClr val="tx1"/>
                        </a:solidFill>
                        <a:effectLst/>
                        <a:latin typeface="Tahoma" pitchFamily="34" charset="0"/>
                        <a:ea typeface="宋体" pitchFamily="2" charset="-122"/>
                      </a:endParaRPr>
                    </a:p>
                  </a:txBody>
                  <a:tcPr anchor="ctr" horzOverflow="overflow">
                    <a:lnL w="12700" cap="flat" cmpd="sng" algn="ctr">
                      <a:solidFill>
                        <a:srgbClr val="008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8000"/>
                      </a:solidFill>
                      <a:prstDash val="solid"/>
                      <a:round/>
                      <a:headEnd type="none" w="med" len="med"/>
                      <a:tailEnd type="none" w="med" len="med"/>
                    </a:lnT>
                    <a:lnB w="12700" cap="flat" cmpd="sng" algn="ctr">
                      <a:solidFill>
                        <a:srgbClr val="008000"/>
                      </a:solidFill>
                      <a:prstDash val="solid"/>
                      <a:round/>
                      <a:headEnd type="none" w="med" len="med"/>
                      <a:tailEnd type="none" w="med" len="med"/>
                    </a:lnB>
                    <a:lnTlToBr>
                      <a:noFill/>
                    </a:lnTlToBr>
                    <a:lnBlToTr>
                      <a:noFill/>
                    </a:lnBlToTr>
                    <a:noFill/>
                  </a:tcPr>
                </a:tc>
              </a:tr>
              <a:tr h="990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饱和线性函数</a:t>
                      </a: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8000"/>
                      </a:solidFill>
                      <a:prstDash val="solid"/>
                      <a:round/>
                      <a:headEnd type="none" w="med" len="med"/>
                      <a:tailEnd type="none" w="med" len="med"/>
                    </a:lnR>
                    <a:lnT w="12700" cap="flat" cmpd="sng" algn="ctr">
                      <a:solidFill>
                        <a:srgbClr val="008000"/>
                      </a:solidFill>
                      <a:prstDash val="solid"/>
                      <a:round/>
                      <a:headEnd type="none" w="med" len="med"/>
                      <a:tailEnd type="none" w="med" len="med"/>
                    </a:lnT>
                    <a:lnB w="25400" cap="flat" cmpd="sng" algn="ctr">
                      <a:solidFill>
                        <a:srgbClr val="008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1" lang="zh-CN" altLang="zh-CN" sz="2400" b="0" i="0" u="none" strike="noStrike" cap="none" normalizeH="0" baseline="0" smtClean="0">
                        <a:ln>
                          <a:noFill/>
                        </a:ln>
                        <a:solidFill>
                          <a:schemeClr val="tx1"/>
                        </a:solidFill>
                        <a:effectLst/>
                        <a:latin typeface="Tahoma" pitchFamily="34" charset="0"/>
                        <a:ea typeface="宋体" pitchFamily="2" charset="-122"/>
                      </a:endParaRPr>
                    </a:p>
                  </a:txBody>
                  <a:tcPr anchor="ctr" horzOverflow="overflow">
                    <a:lnL w="12700" cap="flat" cmpd="sng" algn="ctr">
                      <a:solidFill>
                        <a:srgbClr val="008000"/>
                      </a:solidFill>
                      <a:prstDash val="solid"/>
                      <a:round/>
                      <a:headEnd type="none" w="med" len="med"/>
                      <a:tailEnd type="none" w="med" len="med"/>
                    </a:lnL>
                    <a:lnR w="12700" cap="flat" cmpd="sng" algn="ctr">
                      <a:solidFill>
                        <a:srgbClr val="008000"/>
                      </a:solidFill>
                      <a:prstDash val="solid"/>
                      <a:round/>
                      <a:headEnd type="none" w="med" len="med"/>
                      <a:tailEnd type="none" w="med" len="med"/>
                    </a:lnR>
                    <a:lnT w="12700" cap="flat" cmpd="sng" algn="ctr">
                      <a:solidFill>
                        <a:srgbClr val="008000"/>
                      </a:solidFill>
                      <a:prstDash val="solid"/>
                      <a:round/>
                      <a:headEnd type="none" w="med" len="med"/>
                      <a:tailEnd type="none" w="med" len="med"/>
                    </a:lnT>
                    <a:lnB w="25400" cap="flat" cmpd="sng" algn="ctr">
                      <a:solidFill>
                        <a:srgbClr val="008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1" lang="zh-CN" altLang="zh-CN" sz="2400" b="0" i="0" u="none" strike="noStrike" cap="none" normalizeH="0" baseline="0" smtClean="0">
                        <a:ln>
                          <a:noFill/>
                        </a:ln>
                        <a:solidFill>
                          <a:schemeClr val="tx1"/>
                        </a:solidFill>
                        <a:effectLst/>
                        <a:latin typeface="Tahoma" pitchFamily="34" charset="0"/>
                        <a:ea typeface="宋体" pitchFamily="2" charset="-122"/>
                      </a:endParaRPr>
                    </a:p>
                  </a:txBody>
                  <a:tcPr anchor="ctr" horzOverflow="overflow">
                    <a:lnL w="12700" cap="flat" cmpd="sng" algn="ctr">
                      <a:solidFill>
                        <a:srgbClr val="008000"/>
                      </a:solidFill>
                      <a:prstDash val="solid"/>
                      <a:round/>
                      <a:headEnd type="none" w="med" len="med"/>
                      <a:tailEnd type="none" w="med" len="med"/>
                    </a:lnL>
                    <a:lnR w="12700" cap="flat" cmpd="sng" algn="ctr">
                      <a:solidFill>
                        <a:srgbClr val="008000"/>
                      </a:solidFill>
                      <a:prstDash val="solid"/>
                      <a:round/>
                      <a:headEnd type="none" w="med" len="med"/>
                      <a:tailEnd type="none" w="med" len="med"/>
                    </a:lnR>
                    <a:lnT w="12700" cap="flat" cmpd="sng" algn="ctr">
                      <a:solidFill>
                        <a:srgbClr val="008000"/>
                      </a:solidFill>
                      <a:prstDash val="solid"/>
                      <a:round/>
                      <a:headEnd type="none" w="med" len="med"/>
                      <a:tailEnd type="none" w="med" len="med"/>
                    </a:lnT>
                    <a:lnB w="25400" cap="flat" cmpd="sng" algn="ctr">
                      <a:solidFill>
                        <a:srgbClr val="008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Satlin</a:t>
                      </a:r>
                      <a:endParaRPr kumimoji="1" lang="en-US" altLang="zh-CN" sz="2400" b="0" i="0" u="none" strike="noStrike" cap="none" normalizeH="0" baseline="0" dirty="0" smtClean="0">
                        <a:ln>
                          <a:noFill/>
                        </a:ln>
                        <a:solidFill>
                          <a:schemeClr val="tx1"/>
                        </a:solidFill>
                        <a:effectLst/>
                        <a:latin typeface="Tahoma" pitchFamily="34" charset="0"/>
                        <a:ea typeface="宋体" pitchFamily="2" charset="-122"/>
                      </a:endParaRPr>
                    </a:p>
                  </a:txBody>
                  <a:tcPr anchor="ctr" horzOverflow="overflow">
                    <a:lnL w="12700" cap="flat" cmpd="sng" algn="ctr">
                      <a:solidFill>
                        <a:srgbClr val="008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8000"/>
                      </a:solidFill>
                      <a:prstDash val="solid"/>
                      <a:round/>
                      <a:headEnd type="none" w="med" len="med"/>
                      <a:tailEnd type="none" w="med" len="med"/>
                    </a:lnT>
                    <a:lnB w="25400" cap="flat" cmpd="sng" algn="ctr">
                      <a:solidFill>
                        <a:srgbClr val="008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300616293"/>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2" name="Rectangle 2"/>
          <p:cNvSpPr>
            <a:spLocks noRot="1" noChangeArrowheads="1"/>
          </p:cNvSpPr>
          <p:nvPr/>
        </p:nvSpPr>
        <p:spPr bwMode="auto">
          <a:xfrm>
            <a:off x="250825" y="0"/>
            <a:ext cx="85407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p>
            <a:pPr algn="l">
              <a:spcBef>
                <a:spcPct val="0"/>
              </a:spcBef>
              <a:buClrTx/>
              <a:buSzTx/>
              <a:buFontTx/>
              <a:buNone/>
            </a:pPr>
            <a:r>
              <a:rPr lang="zh-CN" altLang="en-US" sz="3200" b="1" dirty="0">
                <a:solidFill>
                  <a:schemeClr val="tx2"/>
                </a:solidFill>
                <a:ea typeface="黑体" pitchFamily="49" charset="-122"/>
              </a:rPr>
              <a:t>激活函数总结</a:t>
            </a:r>
            <a:endParaRPr lang="zh-CN" altLang="en-US" sz="2400" b="1" dirty="0">
              <a:solidFill>
                <a:schemeClr val="folHlink"/>
              </a:solidFill>
              <a:ea typeface="黑体" pitchFamily="49" charset="-122"/>
            </a:endParaRPr>
          </a:p>
        </p:txBody>
      </p:sp>
      <p:sp>
        <p:nvSpPr>
          <p:cNvPr id="5133" name="Rectangle 3"/>
          <p:cNvSpPr>
            <a:spLocks noChangeArrowheads="1"/>
          </p:cNvSpPr>
          <p:nvPr/>
        </p:nvSpPr>
        <p:spPr bwMode="auto">
          <a:xfrm>
            <a:off x="1912938" y="1947863"/>
            <a:ext cx="1265237"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graphicFrame>
        <p:nvGraphicFramePr>
          <p:cNvPr id="5122" name="Object 4"/>
          <p:cNvGraphicFramePr>
            <a:graphicFrameLocks noChangeAspect="1"/>
          </p:cNvGraphicFramePr>
          <p:nvPr/>
        </p:nvGraphicFramePr>
        <p:xfrm>
          <a:off x="2771775" y="2205038"/>
          <a:ext cx="1584325" cy="968375"/>
        </p:xfrm>
        <a:graphic>
          <a:graphicData uri="http://schemas.openxmlformats.org/presentationml/2006/ole">
            <mc:AlternateContent xmlns:mc="http://schemas.openxmlformats.org/markup-compatibility/2006">
              <mc:Choice xmlns:v="urn:schemas-microsoft-com:vml" Requires="v">
                <p:oleObj spid="_x0000_s14618" name="公式" r:id="rId3" imgW="977900" imgH="596900" progId="Equation.3">
                  <p:embed/>
                </p:oleObj>
              </mc:Choice>
              <mc:Fallback>
                <p:oleObj name="公式" r:id="rId3" imgW="977900" imgH="5969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1775" y="2205038"/>
                        <a:ext cx="1584325" cy="968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34" name="Rectangle 5"/>
          <p:cNvSpPr>
            <a:spLocks noChangeArrowheads="1"/>
          </p:cNvSpPr>
          <p:nvPr/>
        </p:nvSpPr>
        <p:spPr bwMode="auto">
          <a:xfrm>
            <a:off x="1912938" y="1947863"/>
            <a:ext cx="135255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graphicFrame>
        <p:nvGraphicFramePr>
          <p:cNvPr id="5123" name="Object 6"/>
          <p:cNvGraphicFramePr>
            <a:graphicFrameLocks noChangeAspect="1"/>
          </p:cNvGraphicFramePr>
          <p:nvPr/>
        </p:nvGraphicFramePr>
        <p:xfrm>
          <a:off x="5148263" y="1196975"/>
          <a:ext cx="792162" cy="792163"/>
        </p:xfrm>
        <a:graphic>
          <a:graphicData uri="http://schemas.openxmlformats.org/presentationml/2006/ole">
            <mc:AlternateContent xmlns:mc="http://schemas.openxmlformats.org/markup-compatibility/2006">
              <mc:Choice xmlns:v="urn:schemas-microsoft-com:vml" Requires="v">
                <p:oleObj spid="_x0000_s14619" name="Visio" r:id="rId5" imgW="353731" imgH="346041" progId="Visio.Drawing.6">
                  <p:embed/>
                </p:oleObj>
              </mc:Choice>
              <mc:Fallback>
                <p:oleObj name="Visio" r:id="rId5" imgW="353731" imgH="346041" progId="Visio.Drawing.6">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48263" y="1196975"/>
                        <a:ext cx="792162" cy="792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35" name="Rectangle 7"/>
          <p:cNvSpPr>
            <a:spLocks noChangeArrowheads="1"/>
          </p:cNvSpPr>
          <p:nvPr/>
        </p:nvSpPr>
        <p:spPr bwMode="auto">
          <a:xfrm>
            <a:off x="1912938" y="1947863"/>
            <a:ext cx="1265237"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graphicFrame>
        <p:nvGraphicFramePr>
          <p:cNvPr id="5124" name="Object 8"/>
          <p:cNvGraphicFramePr>
            <a:graphicFrameLocks noChangeAspect="1"/>
          </p:cNvGraphicFramePr>
          <p:nvPr/>
        </p:nvGraphicFramePr>
        <p:xfrm>
          <a:off x="2843213" y="1196975"/>
          <a:ext cx="1296987" cy="730250"/>
        </p:xfrm>
        <a:graphic>
          <a:graphicData uri="http://schemas.openxmlformats.org/presentationml/2006/ole">
            <mc:AlternateContent xmlns:mc="http://schemas.openxmlformats.org/markup-compatibility/2006">
              <mc:Choice xmlns:v="urn:schemas-microsoft-com:vml" Requires="v">
                <p:oleObj spid="_x0000_s14620" name="公式" r:id="rId7" imgW="609336" imgH="342751" progId="Equation.3">
                  <p:embed/>
                </p:oleObj>
              </mc:Choice>
              <mc:Fallback>
                <p:oleObj name="公式" r:id="rId7" imgW="609336" imgH="342751"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43213" y="1196975"/>
                        <a:ext cx="1296987" cy="730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36" name="Rectangle 9"/>
          <p:cNvSpPr>
            <a:spLocks noChangeArrowheads="1"/>
          </p:cNvSpPr>
          <p:nvPr/>
        </p:nvSpPr>
        <p:spPr bwMode="auto">
          <a:xfrm>
            <a:off x="1912938" y="1947863"/>
            <a:ext cx="135255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graphicFrame>
        <p:nvGraphicFramePr>
          <p:cNvPr id="5125" name="Object 10"/>
          <p:cNvGraphicFramePr>
            <a:graphicFrameLocks noChangeAspect="1"/>
          </p:cNvGraphicFramePr>
          <p:nvPr/>
        </p:nvGraphicFramePr>
        <p:xfrm>
          <a:off x="4859338" y="2381250"/>
          <a:ext cx="1152525" cy="836613"/>
        </p:xfrm>
        <a:graphic>
          <a:graphicData uri="http://schemas.openxmlformats.org/presentationml/2006/ole">
            <mc:AlternateContent xmlns:mc="http://schemas.openxmlformats.org/markup-compatibility/2006">
              <mc:Choice xmlns:v="urn:schemas-microsoft-com:vml" Requires="v">
                <p:oleObj spid="_x0000_s14621" name="Visio" r:id="rId9" imgW="353731" imgH="346041" progId="Visio.Drawing.6">
                  <p:embed/>
                </p:oleObj>
              </mc:Choice>
              <mc:Fallback>
                <p:oleObj name="Visio" r:id="rId9" imgW="353731" imgH="346041" progId="Visio.Drawing.6">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59338" y="2381250"/>
                        <a:ext cx="1152525" cy="8366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37" name="Rectangle 11"/>
          <p:cNvSpPr>
            <a:spLocks noChangeArrowheads="1"/>
          </p:cNvSpPr>
          <p:nvPr/>
        </p:nvSpPr>
        <p:spPr bwMode="auto">
          <a:xfrm>
            <a:off x="1912938" y="1947863"/>
            <a:ext cx="1265237"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graphicFrame>
        <p:nvGraphicFramePr>
          <p:cNvPr id="5126" name="Object 12"/>
          <p:cNvGraphicFramePr>
            <a:graphicFrameLocks noChangeAspect="1"/>
          </p:cNvGraphicFramePr>
          <p:nvPr/>
        </p:nvGraphicFramePr>
        <p:xfrm>
          <a:off x="2843213" y="3357563"/>
          <a:ext cx="1441450" cy="790575"/>
        </p:xfrm>
        <a:graphic>
          <a:graphicData uri="http://schemas.openxmlformats.org/presentationml/2006/ole">
            <mc:AlternateContent xmlns:mc="http://schemas.openxmlformats.org/markup-compatibility/2006">
              <mc:Choice xmlns:v="urn:schemas-microsoft-com:vml" Requires="v">
                <p:oleObj spid="_x0000_s14622" name="公式" r:id="rId11" imgW="698500" imgH="381000" progId="Equation.3">
                  <p:embed/>
                </p:oleObj>
              </mc:Choice>
              <mc:Fallback>
                <p:oleObj name="公式" r:id="rId11" imgW="698500" imgH="3810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843213" y="3357563"/>
                        <a:ext cx="1441450" cy="790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38" name="Rectangle 13"/>
          <p:cNvSpPr>
            <a:spLocks noChangeArrowheads="1"/>
          </p:cNvSpPr>
          <p:nvPr/>
        </p:nvSpPr>
        <p:spPr bwMode="auto">
          <a:xfrm>
            <a:off x="1912938" y="1947863"/>
            <a:ext cx="135255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graphicFrame>
        <p:nvGraphicFramePr>
          <p:cNvPr id="5127" name="Object 14"/>
          <p:cNvGraphicFramePr>
            <a:graphicFrameLocks noChangeAspect="1"/>
          </p:cNvGraphicFramePr>
          <p:nvPr/>
        </p:nvGraphicFramePr>
        <p:xfrm>
          <a:off x="5003800" y="3429000"/>
          <a:ext cx="1008063" cy="731838"/>
        </p:xfrm>
        <a:graphic>
          <a:graphicData uri="http://schemas.openxmlformats.org/presentationml/2006/ole">
            <mc:AlternateContent xmlns:mc="http://schemas.openxmlformats.org/markup-compatibility/2006">
              <mc:Choice xmlns:v="urn:schemas-microsoft-com:vml" Requires="v">
                <p:oleObj spid="_x0000_s14623" name="Visio" r:id="rId13" imgW="353731" imgH="346041" progId="Visio.Drawing.6">
                  <p:embed/>
                </p:oleObj>
              </mc:Choice>
              <mc:Fallback>
                <p:oleObj name="Visio" r:id="rId13" imgW="353731" imgH="346041" progId="Visio.Drawing.6">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003800" y="3429000"/>
                        <a:ext cx="1008063" cy="7318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39" name="Rectangle 15"/>
          <p:cNvSpPr>
            <a:spLocks noChangeArrowheads="1"/>
          </p:cNvSpPr>
          <p:nvPr/>
        </p:nvSpPr>
        <p:spPr bwMode="auto">
          <a:xfrm>
            <a:off x="1912938" y="1947863"/>
            <a:ext cx="1265237"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graphicFrame>
        <p:nvGraphicFramePr>
          <p:cNvPr id="5128" name="Object 16"/>
          <p:cNvGraphicFramePr>
            <a:graphicFrameLocks noChangeAspect="1"/>
          </p:cNvGraphicFramePr>
          <p:nvPr/>
        </p:nvGraphicFramePr>
        <p:xfrm>
          <a:off x="2843213" y="4581525"/>
          <a:ext cx="1512887" cy="785813"/>
        </p:xfrm>
        <a:graphic>
          <a:graphicData uri="http://schemas.openxmlformats.org/presentationml/2006/ole">
            <mc:AlternateContent xmlns:mc="http://schemas.openxmlformats.org/markup-compatibility/2006">
              <mc:Choice xmlns:v="urn:schemas-microsoft-com:vml" Requires="v">
                <p:oleObj spid="_x0000_s14624" name="公式" r:id="rId15" imgW="748975" imgH="393529" progId="Equation.3">
                  <p:embed/>
                </p:oleObj>
              </mc:Choice>
              <mc:Fallback>
                <p:oleObj name="公式" r:id="rId15" imgW="748975" imgH="393529"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843213" y="4581525"/>
                        <a:ext cx="1512887" cy="785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40" name="Rectangle 17"/>
          <p:cNvSpPr>
            <a:spLocks noChangeArrowheads="1"/>
          </p:cNvSpPr>
          <p:nvPr/>
        </p:nvSpPr>
        <p:spPr bwMode="auto">
          <a:xfrm>
            <a:off x="1912938" y="1947863"/>
            <a:ext cx="135255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graphicFrame>
        <p:nvGraphicFramePr>
          <p:cNvPr id="5129" name="Object 18"/>
          <p:cNvGraphicFramePr>
            <a:graphicFrameLocks noChangeAspect="1"/>
          </p:cNvGraphicFramePr>
          <p:nvPr/>
        </p:nvGraphicFramePr>
        <p:xfrm>
          <a:off x="5076825" y="4508500"/>
          <a:ext cx="865188" cy="865188"/>
        </p:xfrm>
        <a:graphic>
          <a:graphicData uri="http://schemas.openxmlformats.org/presentationml/2006/ole">
            <mc:AlternateContent xmlns:mc="http://schemas.openxmlformats.org/markup-compatibility/2006">
              <mc:Choice xmlns:v="urn:schemas-microsoft-com:vml" Requires="v">
                <p:oleObj spid="_x0000_s14625" name="Visio" r:id="rId17" imgW="353731" imgH="346041" progId="Visio.Drawing.6">
                  <p:embed/>
                </p:oleObj>
              </mc:Choice>
              <mc:Fallback>
                <p:oleObj name="Visio" r:id="rId17" imgW="353731" imgH="346041" progId="Visio.Drawing.6">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076825" y="4508500"/>
                        <a:ext cx="865188" cy="865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41" name="Rectangle 19"/>
          <p:cNvSpPr>
            <a:spLocks noChangeArrowheads="1"/>
          </p:cNvSpPr>
          <p:nvPr/>
        </p:nvSpPr>
        <p:spPr bwMode="auto">
          <a:xfrm>
            <a:off x="1912938" y="1947863"/>
            <a:ext cx="1265237"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graphicFrame>
        <p:nvGraphicFramePr>
          <p:cNvPr id="5130" name="Object 20"/>
          <p:cNvGraphicFramePr>
            <a:graphicFrameLocks noChangeAspect="1"/>
          </p:cNvGraphicFramePr>
          <p:nvPr/>
        </p:nvGraphicFramePr>
        <p:xfrm>
          <a:off x="2771775" y="5734050"/>
          <a:ext cx="1441450" cy="649288"/>
        </p:xfrm>
        <a:graphic>
          <a:graphicData uri="http://schemas.openxmlformats.org/presentationml/2006/ole">
            <mc:AlternateContent xmlns:mc="http://schemas.openxmlformats.org/markup-compatibility/2006">
              <mc:Choice xmlns:v="urn:schemas-microsoft-com:vml" Requires="v">
                <p:oleObj spid="_x0000_s14626" name="公式" r:id="rId19" imgW="863225" imgH="393529" progId="Equation.3">
                  <p:embed/>
                </p:oleObj>
              </mc:Choice>
              <mc:Fallback>
                <p:oleObj name="公式" r:id="rId19" imgW="863225" imgH="393529"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771775" y="5734050"/>
                        <a:ext cx="1441450" cy="649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42" name="Rectangle 21"/>
          <p:cNvSpPr>
            <a:spLocks noChangeArrowheads="1"/>
          </p:cNvSpPr>
          <p:nvPr/>
        </p:nvSpPr>
        <p:spPr bwMode="auto">
          <a:xfrm>
            <a:off x="1912938" y="1947863"/>
            <a:ext cx="135255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graphicFrame>
        <p:nvGraphicFramePr>
          <p:cNvPr id="5131" name="Object 22"/>
          <p:cNvGraphicFramePr>
            <a:graphicFrameLocks noChangeAspect="1"/>
          </p:cNvGraphicFramePr>
          <p:nvPr/>
        </p:nvGraphicFramePr>
        <p:xfrm>
          <a:off x="5148263" y="5589588"/>
          <a:ext cx="865187" cy="782637"/>
        </p:xfrm>
        <a:graphic>
          <a:graphicData uri="http://schemas.openxmlformats.org/presentationml/2006/ole">
            <mc:AlternateContent xmlns:mc="http://schemas.openxmlformats.org/markup-compatibility/2006">
              <mc:Choice xmlns:v="urn:schemas-microsoft-com:vml" Requires="v">
                <p:oleObj spid="_x0000_s14627" name="Visio" r:id="rId21" imgW="353731" imgH="479623" progId="Visio.Drawing.6">
                  <p:embed/>
                </p:oleObj>
              </mc:Choice>
              <mc:Fallback>
                <p:oleObj name="Visio" r:id="rId21" imgW="353731" imgH="479623" progId="Visio.Drawing.6">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148263" y="5589588"/>
                        <a:ext cx="865187" cy="7826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07255" name="Group 23"/>
          <p:cNvGraphicFramePr>
            <a:graphicFrameLocks noGrp="1"/>
          </p:cNvGraphicFramePr>
          <p:nvPr/>
        </p:nvGraphicFramePr>
        <p:xfrm>
          <a:off x="539750" y="1052513"/>
          <a:ext cx="8208963" cy="5545138"/>
        </p:xfrm>
        <a:graphic>
          <a:graphicData uri="http://schemas.openxmlformats.org/drawingml/2006/table">
            <a:tbl>
              <a:tblPr/>
              <a:tblGrid>
                <a:gridCol w="2081213"/>
                <a:gridCol w="1952625"/>
                <a:gridCol w="2087562"/>
                <a:gridCol w="2087563"/>
              </a:tblGrid>
              <a:tr h="11080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对称饱和线性函数</a:t>
                      </a: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8000"/>
                      </a:solidFill>
                      <a:prstDash val="solid"/>
                      <a:round/>
                      <a:headEnd type="none" w="med" len="med"/>
                      <a:tailEnd type="none" w="med" len="med"/>
                    </a:lnR>
                    <a:lnT w="25400" cap="flat" cmpd="sng" algn="ctr">
                      <a:solidFill>
                        <a:srgbClr val="008000"/>
                      </a:solidFill>
                      <a:prstDash val="solid"/>
                      <a:round/>
                      <a:headEnd type="none" w="med" len="med"/>
                      <a:tailEnd type="none" w="med" len="med"/>
                    </a:lnT>
                    <a:lnB w="12700" cap="flat" cmpd="sng" algn="ctr">
                      <a:solidFill>
                        <a:srgbClr val="008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1" lang="zh-CN" altLang="zh-CN" sz="2400" b="0" i="0" u="none" strike="noStrike" cap="none" normalizeH="0" baseline="0" smtClean="0">
                        <a:ln>
                          <a:noFill/>
                        </a:ln>
                        <a:solidFill>
                          <a:schemeClr val="tx1"/>
                        </a:solidFill>
                        <a:effectLst/>
                        <a:latin typeface="Tahoma" pitchFamily="34" charset="0"/>
                        <a:ea typeface="宋体" pitchFamily="2" charset="-122"/>
                      </a:endParaRPr>
                    </a:p>
                  </a:txBody>
                  <a:tcPr anchor="ctr" horzOverflow="overflow">
                    <a:lnL w="12700" cap="flat" cmpd="sng" algn="ctr">
                      <a:solidFill>
                        <a:srgbClr val="008000"/>
                      </a:solidFill>
                      <a:prstDash val="solid"/>
                      <a:round/>
                      <a:headEnd type="none" w="med" len="med"/>
                      <a:tailEnd type="none" w="med" len="med"/>
                    </a:lnL>
                    <a:lnR w="12700" cap="flat" cmpd="sng" algn="ctr">
                      <a:solidFill>
                        <a:srgbClr val="008000"/>
                      </a:solidFill>
                      <a:prstDash val="solid"/>
                      <a:round/>
                      <a:headEnd type="none" w="med" len="med"/>
                      <a:tailEnd type="none" w="med" len="med"/>
                    </a:lnR>
                    <a:lnT w="25400" cap="flat" cmpd="sng" algn="ctr">
                      <a:solidFill>
                        <a:srgbClr val="008000"/>
                      </a:solidFill>
                      <a:prstDash val="solid"/>
                      <a:round/>
                      <a:headEnd type="none" w="med" len="med"/>
                      <a:tailEnd type="none" w="med" len="med"/>
                    </a:lnT>
                    <a:lnB w="12700" cap="flat" cmpd="sng" algn="ctr">
                      <a:solidFill>
                        <a:srgbClr val="008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1" lang="zh-CN" altLang="zh-CN" sz="2400" b="0" i="0" u="none" strike="noStrike" cap="none" normalizeH="0" baseline="0" smtClean="0">
                        <a:ln>
                          <a:noFill/>
                        </a:ln>
                        <a:solidFill>
                          <a:schemeClr val="tx1"/>
                        </a:solidFill>
                        <a:effectLst/>
                        <a:latin typeface="Tahoma" pitchFamily="34" charset="0"/>
                        <a:ea typeface="宋体" pitchFamily="2" charset="-122"/>
                      </a:endParaRPr>
                    </a:p>
                  </a:txBody>
                  <a:tcPr anchor="ctr" horzOverflow="overflow">
                    <a:lnL w="12700" cap="flat" cmpd="sng" algn="ctr">
                      <a:solidFill>
                        <a:srgbClr val="008000"/>
                      </a:solidFill>
                      <a:prstDash val="solid"/>
                      <a:round/>
                      <a:headEnd type="none" w="med" len="med"/>
                      <a:tailEnd type="none" w="med" len="med"/>
                    </a:lnL>
                    <a:lnR w="12700" cap="flat" cmpd="sng" algn="ctr">
                      <a:solidFill>
                        <a:srgbClr val="008000"/>
                      </a:solidFill>
                      <a:prstDash val="solid"/>
                      <a:round/>
                      <a:headEnd type="none" w="med" len="med"/>
                      <a:tailEnd type="none" w="med" len="med"/>
                    </a:lnR>
                    <a:lnT w="25400" cap="flat" cmpd="sng" algn="ctr">
                      <a:solidFill>
                        <a:srgbClr val="008000"/>
                      </a:solidFill>
                      <a:prstDash val="solid"/>
                      <a:round/>
                      <a:headEnd type="none" w="med" len="med"/>
                      <a:tailEnd type="none" w="med" len="med"/>
                    </a:lnT>
                    <a:lnB w="12700" cap="flat" cmpd="sng" algn="ctr">
                      <a:solidFill>
                        <a:srgbClr val="008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Satlins</a:t>
                      </a:r>
                      <a:endParaRPr kumimoji="1" lang="en-US" altLang="zh-CN" sz="2400" b="0" i="0" u="none" strike="noStrike" cap="none" normalizeH="0" baseline="0" smtClean="0">
                        <a:ln>
                          <a:noFill/>
                        </a:ln>
                        <a:solidFill>
                          <a:schemeClr val="tx1"/>
                        </a:solidFill>
                        <a:effectLst/>
                        <a:latin typeface="Tahoma" pitchFamily="34" charset="0"/>
                        <a:ea typeface="宋体" pitchFamily="2" charset="-122"/>
                      </a:endParaRPr>
                    </a:p>
                  </a:txBody>
                  <a:tcPr anchor="ctr" horzOverflow="overflow">
                    <a:lnL w="12700" cap="flat" cmpd="sng" algn="ctr">
                      <a:solidFill>
                        <a:srgbClr val="008000"/>
                      </a:solidFill>
                      <a:prstDash val="solid"/>
                      <a:round/>
                      <a:headEnd type="none" w="med" len="med"/>
                      <a:tailEnd type="none" w="med" len="med"/>
                    </a:lnL>
                    <a:lnR w="9525" cap="flat" cmpd="sng" algn="ctr">
                      <a:solidFill>
                        <a:srgbClr val="000000"/>
                      </a:solidFill>
                      <a:prstDash val="solid"/>
                      <a:round/>
                      <a:headEnd type="none" w="med" len="med"/>
                      <a:tailEnd type="none" w="med" len="med"/>
                    </a:lnR>
                    <a:lnT w="25400" cap="flat" cmpd="sng" algn="ctr">
                      <a:solidFill>
                        <a:srgbClr val="008000"/>
                      </a:solidFill>
                      <a:prstDash val="solid"/>
                      <a:round/>
                      <a:headEnd type="none" w="med" len="med"/>
                      <a:tailEnd type="none" w="med" len="med"/>
                    </a:lnT>
                    <a:lnB w="12700" cap="flat" cmpd="sng" algn="ctr">
                      <a:solidFill>
                        <a:srgbClr val="008000"/>
                      </a:solidFill>
                      <a:prstDash val="solid"/>
                      <a:round/>
                      <a:headEnd type="none" w="med" len="med"/>
                      <a:tailEnd type="none" w="med" len="med"/>
                    </a:lnB>
                    <a:lnTlToBr>
                      <a:noFill/>
                    </a:lnTlToBr>
                    <a:lnBlToTr>
                      <a:noFill/>
                    </a:lnBlToTr>
                    <a:noFill/>
                  </a:tcPr>
                </a:tc>
              </a:tr>
              <a:tr h="11080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对数</a:t>
                      </a: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S</a:t>
                      </a:r>
                      <a:r>
                        <a:rPr kumimoji="1" lang="zh-CN" altLang="en-US" sz="2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型函数</a:t>
                      </a: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8000"/>
                      </a:solidFill>
                      <a:prstDash val="solid"/>
                      <a:round/>
                      <a:headEnd type="none" w="med" len="med"/>
                      <a:tailEnd type="none" w="med" len="med"/>
                    </a:lnR>
                    <a:lnT w="12700" cap="flat" cmpd="sng" algn="ctr">
                      <a:solidFill>
                        <a:srgbClr val="008000"/>
                      </a:solidFill>
                      <a:prstDash val="solid"/>
                      <a:round/>
                      <a:headEnd type="none" w="med" len="med"/>
                      <a:tailEnd type="none" w="med" len="med"/>
                    </a:lnT>
                    <a:lnB w="12700" cap="flat" cmpd="sng" algn="ctr">
                      <a:solidFill>
                        <a:srgbClr val="008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1" lang="zh-CN" altLang="zh-CN" sz="2400" b="0" i="0" u="none" strike="noStrike" cap="none" normalizeH="0" baseline="0" smtClean="0">
                        <a:ln>
                          <a:noFill/>
                        </a:ln>
                        <a:solidFill>
                          <a:schemeClr val="tx1"/>
                        </a:solidFill>
                        <a:effectLst/>
                        <a:latin typeface="Tahoma" pitchFamily="34" charset="0"/>
                        <a:ea typeface="宋体" pitchFamily="2" charset="-122"/>
                      </a:endParaRPr>
                    </a:p>
                  </a:txBody>
                  <a:tcPr anchor="ctr" horzOverflow="overflow">
                    <a:lnL w="12700" cap="flat" cmpd="sng" algn="ctr">
                      <a:solidFill>
                        <a:srgbClr val="008000"/>
                      </a:solidFill>
                      <a:prstDash val="solid"/>
                      <a:round/>
                      <a:headEnd type="none" w="med" len="med"/>
                      <a:tailEnd type="none" w="med" len="med"/>
                    </a:lnL>
                    <a:lnR w="12700" cap="flat" cmpd="sng" algn="ctr">
                      <a:solidFill>
                        <a:srgbClr val="008000"/>
                      </a:solidFill>
                      <a:prstDash val="solid"/>
                      <a:round/>
                      <a:headEnd type="none" w="med" len="med"/>
                      <a:tailEnd type="none" w="med" len="med"/>
                    </a:lnR>
                    <a:lnT w="12700" cap="flat" cmpd="sng" algn="ctr">
                      <a:solidFill>
                        <a:srgbClr val="008000"/>
                      </a:solidFill>
                      <a:prstDash val="solid"/>
                      <a:round/>
                      <a:headEnd type="none" w="med" len="med"/>
                      <a:tailEnd type="none" w="med" len="med"/>
                    </a:lnT>
                    <a:lnB w="12700" cap="flat" cmpd="sng" algn="ctr">
                      <a:solidFill>
                        <a:srgbClr val="008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1" lang="zh-CN" altLang="zh-CN" sz="2400" b="0" i="0" u="none" strike="noStrike" cap="none" normalizeH="0" baseline="0" smtClean="0">
                        <a:ln>
                          <a:noFill/>
                        </a:ln>
                        <a:solidFill>
                          <a:schemeClr val="tx1"/>
                        </a:solidFill>
                        <a:effectLst/>
                        <a:latin typeface="Tahoma" pitchFamily="34" charset="0"/>
                        <a:ea typeface="宋体" pitchFamily="2" charset="-122"/>
                      </a:endParaRPr>
                    </a:p>
                  </a:txBody>
                  <a:tcPr anchor="ctr" horzOverflow="overflow">
                    <a:lnL w="12700" cap="flat" cmpd="sng" algn="ctr">
                      <a:solidFill>
                        <a:srgbClr val="008000"/>
                      </a:solidFill>
                      <a:prstDash val="solid"/>
                      <a:round/>
                      <a:headEnd type="none" w="med" len="med"/>
                      <a:tailEnd type="none" w="med" len="med"/>
                    </a:lnL>
                    <a:lnR w="12700" cap="flat" cmpd="sng" algn="ctr">
                      <a:solidFill>
                        <a:srgbClr val="008000"/>
                      </a:solidFill>
                      <a:prstDash val="solid"/>
                      <a:round/>
                      <a:headEnd type="none" w="med" len="med"/>
                      <a:tailEnd type="none" w="med" len="med"/>
                    </a:lnR>
                    <a:lnT w="12700" cap="flat" cmpd="sng" algn="ctr">
                      <a:solidFill>
                        <a:srgbClr val="008000"/>
                      </a:solidFill>
                      <a:prstDash val="solid"/>
                      <a:round/>
                      <a:headEnd type="none" w="med" len="med"/>
                      <a:tailEnd type="none" w="med" len="med"/>
                    </a:lnT>
                    <a:lnB w="12700" cap="flat" cmpd="sng" algn="ctr">
                      <a:solidFill>
                        <a:srgbClr val="008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Logsig</a:t>
                      </a:r>
                      <a:endParaRPr kumimoji="1" lang="en-US" altLang="zh-CN" sz="2400" b="0" i="0" u="none" strike="noStrike" cap="none" normalizeH="0" baseline="0" smtClean="0">
                        <a:ln>
                          <a:noFill/>
                        </a:ln>
                        <a:solidFill>
                          <a:schemeClr val="tx1"/>
                        </a:solidFill>
                        <a:effectLst/>
                        <a:latin typeface="Tahoma" pitchFamily="34" charset="0"/>
                        <a:ea typeface="宋体" pitchFamily="2" charset="-122"/>
                      </a:endParaRPr>
                    </a:p>
                  </a:txBody>
                  <a:tcPr anchor="ctr" horzOverflow="overflow">
                    <a:lnL w="12700" cap="flat" cmpd="sng" algn="ctr">
                      <a:solidFill>
                        <a:srgbClr val="008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8000"/>
                      </a:solidFill>
                      <a:prstDash val="solid"/>
                      <a:round/>
                      <a:headEnd type="none" w="med" len="med"/>
                      <a:tailEnd type="none" w="med" len="med"/>
                    </a:lnT>
                    <a:lnB w="12700" cap="flat" cmpd="sng" algn="ctr">
                      <a:solidFill>
                        <a:srgbClr val="008000"/>
                      </a:solidFill>
                      <a:prstDash val="solid"/>
                      <a:round/>
                      <a:headEnd type="none" w="med" len="med"/>
                      <a:tailEnd type="none" w="med" len="med"/>
                    </a:lnB>
                    <a:lnTlToBr>
                      <a:noFill/>
                    </a:lnTlToBr>
                    <a:lnBlToTr>
                      <a:noFill/>
                    </a:lnBlToTr>
                    <a:noFill/>
                  </a:tcPr>
                </a:tc>
              </a:tr>
              <a:tr h="11096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双曲正切</a:t>
                      </a: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S</a:t>
                      </a:r>
                      <a:r>
                        <a:rPr kumimoji="1" lang="zh-CN" altLang="en-US" sz="2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型函数</a:t>
                      </a: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8000"/>
                      </a:solidFill>
                      <a:prstDash val="solid"/>
                      <a:round/>
                      <a:headEnd type="none" w="med" len="med"/>
                      <a:tailEnd type="none" w="med" len="med"/>
                    </a:lnR>
                    <a:lnT w="12700" cap="flat" cmpd="sng" algn="ctr">
                      <a:solidFill>
                        <a:srgbClr val="008000"/>
                      </a:solidFill>
                      <a:prstDash val="solid"/>
                      <a:round/>
                      <a:headEnd type="none" w="med" len="med"/>
                      <a:tailEnd type="none" w="med" len="med"/>
                    </a:lnT>
                    <a:lnB w="12700" cap="flat" cmpd="sng" algn="ctr">
                      <a:solidFill>
                        <a:srgbClr val="008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1" lang="zh-CN" altLang="zh-CN" sz="2400" b="0" i="0" u="none" strike="noStrike" cap="none" normalizeH="0" baseline="0" smtClean="0">
                        <a:ln>
                          <a:noFill/>
                        </a:ln>
                        <a:solidFill>
                          <a:schemeClr val="tx1"/>
                        </a:solidFill>
                        <a:effectLst/>
                        <a:latin typeface="Tahoma" pitchFamily="34" charset="0"/>
                        <a:ea typeface="宋体" pitchFamily="2" charset="-122"/>
                      </a:endParaRPr>
                    </a:p>
                  </a:txBody>
                  <a:tcPr anchor="ctr" horzOverflow="overflow">
                    <a:lnL w="12700" cap="flat" cmpd="sng" algn="ctr">
                      <a:solidFill>
                        <a:srgbClr val="008000"/>
                      </a:solidFill>
                      <a:prstDash val="solid"/>
                      <a:round/>
                      <a:headEnd type="none" w="med" len="med"/>
                      <a:tailEnd type="none" w="med" len="med"/>
                    </a:lnL>
                    <a:lnR w="12700" cap="flat" cmpd="sng" algn="ctr">
                      <a:solidFill>
                        <a:srgbClr val="008000"/>
                      </a:solidFill>
                      <a:prstDash val="solid"/>
                      <a:round/>
                      <a:headEnd type="none" w="med" len="med"/>
                      <a:tailEnd type="none" w="med" len="med"/>
                    </a:lnR>
                    <a:lnT w="12700" cap="flat" cmpd="sng" algn="ctr">
                      <a:solidFill>
                        <a:srgbClr val="008000"/>
                      </a:solidFill>
                      <a:prstDash val="solid"/>
                      <a:round/>
                      <a:headEnd type="none" w="med" len="med"/>
                      <a:tailEnd type="none" w="med" len="med"/>
                    </a:lnT>
                    <a:lnB w="12700" cap="flat" cmpd="sng" algn="ctr">
                      <a:solidFill>
                        <a:srgbClr val="008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1" lang="zh-CN" altLang="zh-CN" sz="2400" b="0" i="0" u="none" strike="noStrike" cap="none" normalizeH="0" baseline="0" smtClean="0">
                        <a:ln>
                          <a:noFill/>
                        </a:ln>
                        <a:solidFill>
                          <a:schemeClr val="tx1"/>
                        </a:solidFill>
                        <a:effectLst/>
                        <a:latin typeface="Tahoma" pitchFamily="34" charset="0"/>
                        <a:ea typeface="宋体" pitchFamily="2" charset="-122"/>
                      </a:endParaRPr>
                    </a:p>
                  </a:txBody>
                  <a:tcPr anchor="ctr" horzOverflow="overflow">
                    <a:lnL w="12700" cap="flat" cmpd="sng" algn="ctr">
                      <a:solidFill>
                        <a:srgbClr val="008000"/>
                      </a:solidFill>
                      <a:prstDash val="solid"/>
                      <a:round/>
                      <a:headEnd type="none" w="med" len="med"/>
                      <a:tailEnd type="none" w="med" len="med"/>
                    </a:lnL>
                    <a:lnR w="12700" cap="flat" cmpd="sng" algn="ctr">
                      <a:solidFill>
                        <a:srgbClr val="008000"/>
                      </a:solidFill>
                      <a:prstDash val="solid"/>
                      <a:round/>
                      <a:headEnd type="none" w="med" len="med"/>
                      <a:tailEnd type="none" w="med" len="med"/>
                    </a:lnR>
                    <a:lnT w="12700" cap="flat" cmpd="sng" algn="ctr">
                      <a:solidFill>
                        <a:srgbClr val="008000"/>
                      </a:solidFill>
                      <a:prstDash val="solid"/>
                      <a:round/>
                      <a:headEnd type="none" w="med" len="med"/>
                      <a:tailEnd type="none" w="med" len="med"/>
                    </a:lnT>
                    <a:lnB w="12700" cap="flat" cmpd="sng" algn="ctr">
                      <a:solidFill>
                        <a:srgbClr val="008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Tansig</a:t>
                      </a:r>
                      <a:endParaRPr kumimoji="1" lang="en-US" altLang="zh-CN" sz="2400" b="0" i="0" u="none" strike="noStrike" cap="none" normalizeH="0" baseline="0" smtClean="0">
                        <a:ln>
                          <a:noFill/>
                        </a:ln>
                        <a:solidFill>
                          <a:schemeClr val="tx1"/>
                        </a:solidFill>
                        <a:effectLst/>
                        <a:latin typeface="Tahoma" pitchFamily="34" charset="0"/>
                        <a:ea typeface="宋体" pitchFamily="2" charset="-122"/>
                      </a:endParaRPr>
                    </a:p>
                  </a:txBody>
                  <a:tcPr anchor="ctr" horzOverflow="overflow">
                    <a:lnL w="12700" cap="flat" cmpd="sng" algn="ctr">
                      <a:solidFill>
                        <a:srgbClr val="008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8000"/>
                      </a:solidFill>
                      <a:prstDash val="solid"/>
                      <a:round/>
                      <a:headEnd type="none" w="med" len="med"/>
                      <a:tailEnd type="none" w="med" len="med"/>
                    </a:lnT>
                    <a:lnB w="12700" cap="flat" cmpd="sng" algn="ctr">
                      <a:solidFill>
                        <a:srgbClr val="008000"/>
                      </a:solidFill>
                      <a:prstDash val="solid"/>
                      <a:round/>
                      <a:headEnd type="none" w="med" len="med"/>
                      <a:tailEnd type="none" w="med" len="med"/>
                    </a:lnB>
                    <a:lnTlToBr>
                      <a:noFill/>
                    </a:lnTlToBr>
                    <a:lnBlToTr>
                      <a:noFill/>
                    </a:lnBlToTr>
                    <a:noFill/>
                  </a:tcPr>
                </a:tc>
              </a:tr>
              <a:tr h="11080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正线性函数</a:t>
                      </a: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8000"/>
                      </a:solidFill>
                      <a:prstDash val="solid"/>
                      <a:round/>
                      <a:headEnd type="none" w="med" len="med"/>
                      <a:tailEnd type="none" w="med" len="med"/>
                    </a:lnR>
                    <a:lnT w="12700" cap="flat" cmpd="sng" algn="ctr">
                      <a:solidFill>
                        <a:srgbClr val="008000"/>
                      </a:solidFill>
                      <a:prstDash val="solid"/>
                      <a:round/>
                      <a:headEnd type="none" w="med" len="med"/>
                      <a:tailEnd type="none" w="med" len="med"/>
                    </a:lnT>
                    <a:lnB w="12700" cap="flat" cmpd="sng" algn="ctr">
                      <a:solidFill>
                        <a:srgbClr val="008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1" lang="zh-CN" altLang="zh-CN" sz="2400" b="0" i="0" u="none" strike="noStrike" cap="none" normalizeH="0" baseline="0" smtClean="0">
                        <a:ln>
                          <a:noFill/>
                        </a:ln>
                        <a:solidFill>
                          <a:schemeClr val="tx1"/>
                        </a:solidFill>
                        <a:effectLst/>
                        <a:latin typeface="Tahoma" pitchFamily="34" charset="0"/>
                        <a:ea typeface="宋体" pitchFamily="2" charset="-122"/>
                      </a:endParaRPr>
                    </a:p>
                  </a:txBody>
                  <a:tcPr anchor="ctr" horzOverflow="overflow">
                    <a:lnL w="12700" cap="flat" cmpd="sng" algn="ctr">
                      <a:solidFill>
                        <a:srgbClr val="008000"/>
                      </a:solidFill>
                      <a:prstDash val="solid"/>
                      <a:round/>
                      <a:headEnd type="none" w="med" len="med"/>
                      <a:tailEnd type="none" w="med" len="med"/>
                    </a:lnL>
                    <a:lnR w="12700" cap="flat" cmpd="sng" algn="ctr">
                      <a:solidFill>
                        <a:srgbClr val="008000"/>
                      </a:solidFill>
                      <a:prstDash val="solid"/>
                      <a:round/>
                      <a:headEnd type="none" w="med" len="med"/>
                      <a:tailEnd type="none" w="med" len="med"/>
                    </a:lnR>
                    <a:lnT w="12700" cap="flat" cmpd="sng" algn="ctr">
                      <a:solidFill>
                        <a:srgbClr val="008000"/>
                      </a:solidFill>
                      <a:prstDash val="solid"/>
                      <a:round/>
                      <a:headEnd type="none" w="med" len="med"/>
                      <a:tailEnd type="none" w="med" len="med"/>
                    </a:lnT>
                    <a:lnB w="12700" cap="flat" cmpd="sng" algn="ctr">
                      <a:solidFill>
                        <a:srgbClr val="008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1" lang="zh-CN" altLang="zh-CN" sz="2400" b="0" i="0" u="none" strike="noStrike" cap="none" normalizeH="0" baseline="0" smtClean="0">
                        <a:ln>
                          <a:noFill/>
                        </a:ln>
                        <a:solidFill>
                          <a:schemeClr val="tx1"/>
                        </a:solidFill>
                        <a:effectLst/>
                        <a:latin typeface="Tahoma" pitchFamily="34" charset="0"/>
                        <a:ea typeface="宋体" pitchFamily="2" charset="-122"/>
                      </a:endParaRPr>
                    </a:p>
                  </a:txBody>
                  <a:tcPr anchor="ctr" horzOverflow="overflow">
                    <a:lnL w="12700" cap="flat" cmpd="sng" algn="ctr">
                      <a:solidFill>
                        <a:srgbClr val="008000"/>
                      </a:solidFill>
                      <a:prstDash val="solid"/>
                      <a:round/>
                      <a:headEnd type="none" w="med" len="med"/>
                      <a:tailEnd type="none" w="med" len="med"/>
                    </a:lnL>
                    <a:lnR w="12700" cap="flat" cmpd="sng" algn="ctr">
                      <a:solidFill>
                        <a:srgbClr val="008000"/>
                      </a:solidFill>
                      <a:prstDash val="solid"/>
                      <a:round/>
                      <a:headEnd type="none" w="med" len="med"/>
                      <a:tailEnd type="none" w="med" len="med"/>
                    </a:lnR>
                    <a:lnT w="12700" cap="flat" cmpd="sng" algn="ctr">
                      <a:solidFill>
                        <a:srgbClr val="008000"/>
                      </a:solidFill>
                      <a:prstDash val="solid"/>
                      <a:round/>
                      <a:headEnd type="none" w="med" len="med"/>
                      <a:tailEnd type="none" w="med" len="med"/>
                    </a:lnT>
                    <a:lnB w="12700" cap="flat" cmpd="sng" algn="ctr">
                      <a:solidFill>
                        <a:srgbClr val="008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Poslin</a:t>
                      </a:r>
                      <a:endParaRPr kumimoji="1" lang="en-US" altLang="zh-CN" sz="2400" b="0" i="0" u="none" strike="noStrike" cap="none" normalizeH="0" baseline="0" smtClean="0">
                        <a:ln>
                          <a:noFill/>
                        </a:ln>
                        <a:solidFill>
                          <a:schemeClr val="tx1"/>
                        </a:solidFill>
                        <a:effectLst/>
                        <a:latin typeface="Tahoma" pitchFamily="34" charset="0"/>
                        <a:ea typeface="宋体" pitchFamily="2" charset="-122"/>
                      </a:endParaRPr>
                    </a:p>
                  </a:txBody>
                  <a:tcPr anchor="ctr" horzOverflow="overflow">
                    <a:lnL w="12700" cap="flat" cmpd="sng" algn="ctr">
                      <a:solidFill>
                        <a:srgbClr val="008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8000"/>
                      </a:solidFill>
                      <a:prstDash val="solid"/>
                      <a:round/>
                      <a:headEnd type="none" w="med" len="med"/>
                      <a:tailEnd type="none" w="med" len="med"/>
                    </a:lnT>
                    <a:lnB w="12700" cap="flat" cmpd="sng" algn="ctr">
                      <a:solidFill>
                        <a:srgbClr val="008000"/>
                      </a:solidFill>
                      <a:prstDash val="solid"/>
                      <a:round/>
                      <a:headEnd type="none" w="med" len="med"/>
                      <a:tailEnd type="none" w="med" len="med"/>
                    </a:lnB>
                    <a:lnTlToBr>
                      <a:noFill/>
                    </a:lnTlToBr>
                    <a:lnBlToTr>
                      <a:noFill/>
                    </a:lnBlToTr>
                    <a:noFill/>
                  </a:tcPr>
                </a:tc>
              </a:tr>
              <a:tr h="11112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竞争函数</a:t>
                      </a: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8000"/>
                      </a:solidFill>
                      <a:prstDash val="solid"/>
                      <a:round/>
                      <a:headEnd type="none" w="med" len="med"/>
                      <a:tailEnd type="none" w="med" len="med"/>
                    </a:lnR>
                    <a:lnT w="12700" cap="flat" cmpd="sng" algn="ctr">
                      <a:solidFill>
                        <a:srgbClr val="008000"/>
                      </a:solidFill>
                      <a:prstDash val="solid"/>
                      <a:round/>
                      <a:headEnd type="none" w="med" len="med"/>
                      <a:tailEnd type="none" w="med" len="med"/>
                    </a:lnT>
                    <a:lnB w="25400" cap="flat" cmpd="sng" algn="ctr">
                      <a:solidFill>
                        <a:srgbClr val="008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1" lang="zh-CN" altLang="zh-CN" sz="2400" b="0" i="0" u="none" strike="noStrike" cap="none" normalizeH="0" baseline="0" smtClean="0">
                        <a:ln>
                          <a:noFill/>
                        </a:ln>
                        <a:solidFill>
                          <a:schemeClr val="tx1"/>
                        </a:solidFill>
                        <a:effectLst/>
                        <a:latin typeface="Tahoma" pitchFamily="34" charset="0"/>
                        <a:ea typeface="宋体" pitchFamily="2" charset="-122"/>
                      </a:endParaRPr>
                    </a:p>
                  </a:txBody>
                  <a:tcPr anchor="ctr" horzOverflow="overflow">
                    <a:lnL w="12700" cap="flat" cmpd="sng" algn="ctr">
                      <a:solidFill>
                        <a:srgbClr val="008000"/>
                      </a:solidFill>
                      <a:prstDash val="solid"/>
                      <a:round/>
                      <a:headEnd type="none" w="med" len="med"/>
                      <a:tailEnd type="none" w="med" len="med"/>
                    </a:lnL>
                    <a:lnR w="12700" cap="flat" cmpd="sng" algn="ctr">
                      <a:solidFill>
                        <a:srgbClr val="008000"/>
                      </a:solidFill>
                      <a:prstDash val="solid"/>
                      <a:round/>
                      <a:headEnd type="none" w="med" len="med"/>
                      <a:tailEnd type="none" w="med" len="med"/>
                    </a:lnR>
                    <a:lnT w="12700" cap="flat" cmpd="sng" algn="ctr">
                      <a:solidFill>
                        <a:srgbClr val="008000"/>
                      </a:solidFill>
                      <a:prstDash val="solid"/>
                      <a:round/>
                      <a:headEnd type="none" w="med" len="med"/>
                      <a:tailEnd type="none" w="med" len="med"/>
                    </a:lnT>
                    <a:lnB w="25400" cap="flat" cmpd="sng" algn="ctr">
                      <a:solidFill>
                        <a:srgbClr val="008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1" lang="zh-CN" altLang="zh-CN" sz="2400" b="0" i="0" u="none" strike="noStrike" cap="none" normalizeH="0" baseline="0" smtClean="0">
                        <a:ln>
                          <a:noFill/>
                        </a:ln>
                        <a:solidFill>
                          <a:schemeClr val="tx1"/>
                        </a:solidFill>
                        <a:effectLst/>
                        <a:latin typeface="Tahoma" pitchFamily="34" charset="0"/>
                        <a:ea typeface="宋体" pitchFamily="2" charset="-122"/>
                      </a:endParaRPr>
                    </a:p>
                  </a:txBody>
                  <a:tcPr anchor="ctr" horzOverflow="overflow">
                    <a:lnL w="12700" cap="flat" cmpd="sng" algn="ctr">
                      <a:solidFill>
                        <a:srgbClr val="008000"/>
                      </a:solidFill>
                      <a:prstDash val="solid"/>
                      <a:round/>
                      <a:headEnd type="none" w="med" len="med"/>
                      <a:tailEnd type="none" w="med" len="med"/>
                    </a:lnL>
                    <a:lnR w="12700" cap="flat" cmpd="sng" algn="ctr">
                      <a:solidFill>
                        <a:srgbClr val="008000"/>
                      </a:solidFill>
                      <a:prstDash val="solid"/>
                      <a:round/>
                      <a:headEnd type="none" w="med" len="med"/>
                      <a:tailEnd type="none" w="med" len="med"/>
                    </a:lnR>
                    <a:lnT w="12700" cap="flat" cmpd="sng" algn="ctr">
                      <a:solidFill>
                        <a:srgbClr val="008000"/>
                      </a:solidFill>
                      <a:prstDash val="solid"/>
                      <a:round/>
                      <a:headEnd type="none" w="med" len="med"/>
                      <a:tailEnd type="none" w="med" len="med"/>
                    </a:lnT>
                    <a:lnB w="25400" cap="flat" cmpd="sng" algn="ctr">
                      <a:solidFill>
                        <a:srgbClr val="008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Compet</a:t>
                      </a:r>
                      <a:endParaRPr kumimoji="1" lang="en-US" altLang="zh-CN" sz="2400" b="0" i="0" u="none" strike="noStrike" cap="none" normalizeH="0" baseline="0" smtClean="0">
                        <a:ln>
                          <a:noFill/>
                        </a:ln>
                        <a:solidFill>
                          <a:schemeClr val="tx1"/>
                        </a:solidFill>
                        <a:effectLst/>
                        <a:latin typeface="Tahoma" pitchFamily="34" charset="0"/>
                        <a:ea typeface="宋体" pitchFamily="2" charset="-122"/>
                      </a:endParaRPr>
                    </a:p>
                  </a:txBody>
                  <a:tcPr anchor="ctr" horzOverflow="overflow">
                    <a:lnL w="12700" cap="flat" cmpd="sng" algn="ctr">
                      <a:solidFill>
                        <a:srgbClr val="008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8000"/>
                      </a:solidFill>
                      <a:prstDash val="solid"/>
                      <a:round/>
                      <a:headEnd type="none" w="med" len="med"/>
                      <a:tailEnd type="none" w="med" len="med"/>
                    </a:lnT>
                    <a:lnB w="25400" cap="flat" cmpd="sng" algn="ctr">
                      <a:solidFill>
                        <a:srgbClr val="008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381116799"/>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23528" y="404664"/>
            <a:ext cx="6120680" cy="584775"/>
          </a:xfrm>
          <a:prstGeom prst="rect">
            <a:avLst/>
          </a:prstGeom>
          <a:noFill/>
        </p:spPr>
        <p:txBody>
          <a:bodyPr wrap="square" rtlCol="0">
            <a:spAutoFit/>
          </a:bodyPr>
          <a:lstStyle/>
          <a:p>
            <a:r>
              <a:rPr lang="en-US" altLang="zh-CN" sz="3200" b="1" dirty="0" smtClean="0">
                <a:solidFill>
                  <a:schemeClr val="tx2"/>
                </a:solidFill>
                <a:latin typeface="微软雅黑" panose="020B0503020204020204" pitchFamily="34" charset="-122"/>
                <a:ea typeface="微软雅黑" panose="020B0503020204020204" pitchFamily="34" charset="-122"/>
              </a:rPr>
              <a:t>1.1  </a:t>
            </a:r>
            <a:r>
              <a:rPr lang="zh-CN" altLang="en-US" sz="3200" b="1" dirty="0" smtClean="0">
                <a:solidFill>
                  <a:schemeClr val="tx2"/>
                </a:solidFill>
                <a:latin typeface="微软雅黑" panose="020B0503020204020204" pitchFamily="34" charset="-122"/>
                <a:ea typeface="微软雅黑" panose="020B0503020204020204" pitchFamily="34" charset="-122"/>
              </a:rPr>
              <a:t>人工神经网络的定义</a:t>
            </a:r>
            <a:endParaRPr lang="zh-CN" altLang="en-US" sz="3200" b="1" dirty="0">
              <a:solidFill>
                <a:schemeClr val="tx2"/>
              </a:solidFill>
              <a:latin typeface="微软雅黑" panose="020B0503020204020204" pitchFamily="34" charset="-122"/>
              <a:ea typeface="微软雅黑" panose="020B0503020204020204" pitchFamily="34" charset="-122"/>
            </a:endParaRPr>
          </a:p>
        </p:txBody>
      </p:sp>
      <p:sp>
        <p:nvSpPr>
          <p:cNvPr id="6" name="TextBox 5"/>
          <p:cNvSpPr txBox="1"/>
          <p:nvPr/>
        </p:nvSpPr>
        <p:spPr>
          <a:xfrm>
            <a:off x="683568" y="1052736"/>
            <a:ext cx="7776864" cy="4686026"/>
          </a:xfrm>
          <a:prstGeom prst="rect">
            <a:avLst/>
          </a:prstGeom>
          <a:noFill/>
        </p:spPr>
        <p:txBody>
          <a:bodyPr wrap="square" rtlCol="0">
            <a:spAutoFit/>
          </a:bodyPr>
          <a:lstStyle/>
          <a:p>
            <a:pPr marL="342900" indent="-342900" algn="just">
              <a:lnSpc>
                <a:spcPts val="3000"/>
              </a:lnSpc>
              <a:buFont typeface="+mj-ea"/>
              <a:buAutoNum type="circleNumDbPlain"/>
            </a:pPr>
            <a:r>
              <a:rPr lang="en-US" altLang="zh-CN" sz="2400" dirty="0" smtClean="0">
                <a:latin typeface="微软雅黑" panose="020B0503020204020204" pitchFamily="34" charset="-122"/>
                <a:ea typeface="微软雅黑" panose="020B0503020204020204" pitchFamily="34" charset="-122"/>
              </a:rPr>
              <a:t> Hecht-Nielsen (1998</a:t>
            </a:r>
            <a:r>
              <a:rPr lang="zh-CN" altLang="en-US" sz="2400" dirty="0" smtClean="0">
                <a:latin typeface="微软雅黑" panose="020B0503020204020204" pitchFamily="34" charset="-122"/>
                <a:ea typeface="微软雅黑" panose="020B0503020204020204" pitchFamily="34" charset="-122"/>
              </a:rPr>
              <a:t>年</a:t>
            </a:r>
            <a:r>
              <a:rPr lang="en-US" altLang="zh-CN" sz="2400" dirty="0" smtClean="0">
                <a:latin typeface="微软雅黑" panose="020B0503020204020204" pitchFamily="34" charset="-122"/>
                <a:ea typeface="微软雅黑" panose="020B0503020204020204" pitchFamily="34" charset="-122"/>
              </a:rPr>
              <a:t>)</a:t>
            </a:r>
          </a:p>
          <a:p>
            <a:pPr algn="just">
              <a:lnSpc>
                <a:spcPts val="3000"/>
              </a:lnSpc>
            </a:pPr>
            <a:endParaRPr lang="en-US" altLang="zh-CN" sz="2400" dirty="0" smtClean="0">
              <a:latin typeface="微软雅黑" panose="020B0503020204020204" pitchFamily="34" charset="-122"/>
              <a:ea typeface="微软雅黑" panose="020B0503020204020204" pitchFamily="34" charset="-122"/>
            </a:endParaRPr>
          </a:p>
          <a:p>
            <a:pPr marL="457200" indent="-457200" algn="just">
              <a:lnSpc>
                <a:spcPts val="3000"/>
              </a:lnSpc>
              <a:buFont typeface="Wingdings" panose="05000000000000000000" pitchFamily="2" charset="2"/>
              <a:buChar char="ü"/>
            </a:pPr>
            <a:r>
              <a:rPr lang="zh-CN" altLang="en-US" sz="2400" dirty="0" smtClean="0">
                <a:latin typeface="微软雅黑" panose="020B0503020204020204" pitchFamily="34" charset="-122"/>
                <a:ea typeface="微软雅黑" panose="020B0503020204020204" pitchFamily="34" charset="-122"/>
              </a:rPr>
              <a:t>人工神经网络是一个并行、分部处理系统，它由处理单元及其称为联接的无向讯号通道互连而成。</a:t>
            </a:r>
            <a:endParaRPr lang="en-US" altLang="zh-CN" sz="2400" dirty="0" smtClean="0">
              <a:latin typeface="微软雅黑" panose="020B0503020204020204" pitchFamily="34" charset="-122"/>
              <a:ea typeface="微软雅黑" panose="020B0503020204020204" pitchFamily="34" charset="-122"/>
            </a:endParaRPr>
          </a:p>
          <a:p>
            <a:pPr algn="just">
              <a:lnSpc>
                <a:spcPts val="3000"/>
              </a:lnSpc>
            </a:pPr>
            <a:endParaRPr lang="en-US" altLang="zh-CN" sz="2400" dirty="0" smtClean="0">
              <a:latin typeface="微软雅黑" panose="020B0503020204020204" pitchFamily="34" charset="-122"/>
              <a:ea typeface="微软雅黑" panose="020B0503020204020204" pitchFamily="34" charset="-122"/>
            </a:endParaRPr>
          </a:p>
          <a:p>
            <a:pPr marL="457200" indent="-457200" algn="just">
              <a:lnSpc>
                <a:spcPts val="3000"/>
              </a:lnSpc>
              <a:buFont typeface="Wingdings" panose="05000000000000000000" pitchFamily="2" charset="2"/>
              <a:buChar char="ü"/>
            </a:pPr>
            <a:r>
              <a:rPr lang="zh-CN" altLang="en-US" sz="2400" dirty="0" smtClean="0">
                <a:latin typeface="微软雅黑" panose="020B0503020204020204" pitchFamily="34" charset="-122"/>
                <a:ea typeface="微软雅黑" panose="020B0503020204020204" pitchFamily="34" charset="-122"/>
              </a:rPr>
              <a:t>这些处理单元（</a:t>
            </a:r>
            <a:r>
              <a:rPr lang="en-US" altLang="zh-CN" sz="2400" dirty="0" smtClean="0">
                <a:latin typeface="微软雅黑" panose="020B0503020204020204" pitchFamily="34" charset="-122"/>
                <a:ea typeface="微软雅黑" panose="020B0503020204020204" pitchFamily="34" charset="-122"/>
              </a:rPr>
              <a:t>PE-Processing Element</a:t>
            </a:r>
            <a:r>
              <a:rPr lang="zh-CN" altLang="en-US" sz="2400" dirty="0" smtClean="0">
                <a:latin typeface="微软雅黑" panose="020B0503020204020204" pitchFamily="34" charset="-122"/>
                <a:ea typeface="微软雅黑" panose="020B0503020204020204" pitchFamily="34" charset="-122"/>
              </a:rPr>
              <a:t>）具有局部内存，并可以完成局部操作。</a:t>
            </a:r>
            <a:endParaRPr lang="en-US" altLang="zh-CN" sz="2400" dirty="0" smtClean="0">
              <a:latin typeface="微软雅黑" panose="020B0503020204020204" pitchFamily="34" charset="-122"/>
              <a:ea typeface="微软雅黑" panose="020B0503020204020204" pitchFamily="34" charset="-122"/>
            </a:endParaRPr>
          </a:p>
          <a:p>
            <a:pPr algn="just">
              <a:lnSpc>
                <a:spcPts val="3000"/>
              </a:lnSpc>
            </a:pPr>
            <a:endParaRPr lang="en-US" altLang="zh-CN" sz="2400" dirty="0" smtClean="0">
              <a:latin typeface="微软雅黑" panose="020B0503020204020204" pitchFamily="34" charset="-122"/>
              <a:ea typeface="微软雅黑" panose="020B0503020204020204" pitchFamily="34" charset="-122"/>
            </a:endParaRPr>
          </a:p>
          <a:p>
            <a:pPr marL="457200" indent="-457200" algn="just">
              <a:lnSpc>
                <a:spcPts val="3000"/>
              </a:lnSpc>
              <a:buFont typeface="Wingdings" panose="05000000000000000000" pitchFamily="2" charset="2"/>
              <a:buChar char="ü"/>
            </a:pPr>
            <a:r>
              <a:rPr lang="zh-CN" altLang="en-US" sz="2400" dirty="0" smtClean="0">
                <a:latin typeface="微软雅黑" panose="020B0503020204020204" pitchFamily="34" charset="-122"/>
                <a:ea typeface="微软雅黑" panose="020B0503020204020204" pitchFamily="34" charset="-122"/>
              </a:rPr>
              <a:t>每个处理单元有一个单一的输出连接，这个输出可以根据需要被分枝成希望个数的许多并行联接，且这些并行联接都输出相同的信号，即相应处理单元的信号，信号的大小不因分支的多少而变化。</a:t>
            </a:r>
            <a:endParaRPr lang="en-US" altLang="zh-CN" sz="24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8098000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827584" y="1124744"/>
            <a:ext cx="6048672" cy="523220"/>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800" dirty="0" smtClean="0">
                <a:latin typeface="微软雅黑" panose="020B0503020204020204" pitchFamily="34" charset="-122"/>
                <a:ea typeface="微软雅黑" panose="020B0503020204020204" pitchFamily="34" charset="-122"/>
              </a:rPr>
              <a:t>人工神经网络拓扑结构</a:t>
            </a:r>
            <a:endParaRPr lang="en-US" altLang="zh-CN" sz="2800" dirty="0">
              <a:latin typeface="微软雅黑" panose="020B0503020204020204" pitchFamily="34" charset="-122"/>
              <a:ea typeface="微软雅黑" panose="020B0503020204020204" pitchFamily="34" charset="-122"/>
            </a:endParaRPr>
          </a:p>
        </p:txBody>
      </p:sp>
      <p:sp>
        <p:nvSpPr>
          <p:cNvPr id="9" name="Rectangle 3" descr="Rectangle: Click to edit Master text styles&#10;Second level&#10;Third level&#10;Fourth level&#10;Fifth level"/>
          <p:cNvSpPr txBox="1">
            <a:spLocks noChangeArrowheads="1"/>
          </p:cNvSpPr>
          <p:nvPr/>
        </p:nvSpPr>
        <p:spPr>
          <a:xfrm>
            <a:off x="1110865" y="1586409"/>
            <a:ext cx="7772400" cy="4897438"/>
          </a:xfrm>
          <a:prstGeom prst="rect">
            <a:avLst/>
          </a:prstGeom>
        </p:spPr>
        <p:txBody>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a:lnSpc>
                <a:spcPct val="130000"/>
              </a:lnSpc>
            </a:pPr>
            <a:r>
              <a:rPr lang="zh-CN" altLang="en-US" dirty="0" smtClean="0">
                <a:solidFill>
                  <a:schemeClr val="tx1"/>
                </a:solidFill>
                <a:latin typeface="微软雅黑" panose="020B0503020204020204" pitchFamily="34" charset="-122"/>
                <a:ea typeface="微软雅黑" panose="020B0503020204020204" pitchFamily="34" charset="-122"/>
              </a:rPr>
              <a:t>人工神经网络由神经元模型构成</a:t>
            </a:r>
          </a:p>
          <a:p>
            <a:pPr>
              <a:lnSpc>
                <a:spcPct val="130000"/>
              </a:lnSpc>
            </a:pPr>
            <a:r>
              <a:rPr lang="zh-CN" altLang="en-US" dirty="0" smtClean="0">
                <a:solidFill>
                  <a:schemeClr val="tx1"/>
                </a:solidFill>
                <a:latin typeface="微软雅黑" panose="020B0503020204020204" pitchFamily="34" charset="-122"/>
                <a:ea typeface="微软雅黑" panose="020B0503020204020204" pitchFamily="34" charset="-122"/>
              </a:rPr>
              <a:t>由许多神经元组成的信息处理网络具有并行分布结构</a:t>
            </a:r>
          </a:p>
          <a:p>
            <a:pPr>
              <a:lnSpc>
                <a:spcPct val="130000"/>
              </a:lnSpc>
            </a:pPr>
            <a:r>
              <a:rPr lang="zh-CN" altLang="en-US" dirty="0" smtClean="0">
                <a:solidFill>
                  <a:schemeClr val="tx1"/>
                </a:solidFill>
                <a:latin typeface="微软雅黑" panose="020B0503020204020204" pitchFamily="34" charset="-122"/>
                <a:ea typeface="微软雅黑" panose="020B0503020204020204" pitchFamily="34" charset="-122"/>
              </a:rPr>
              <a:t>每个神经元具有单一输出，并且能够与其它神经元连接</a:t>
            </a:r>
          </a:p>
          <a:p>
            <a:pPr>
              <a:lnSpc>
                <a:spcPct val="130000"/>
              </a:lnSpc>
            </a:pPr>
            <a:r>
              <a:rPr lang="zh-CN" altLang="en-US" dirty="0" smtClean="0">
                <a:solidFill>
                  <a:schemeClr val="tx1"/>
                </a:solidFill>
                <a:latin typeface="微软雅黑" panose="020B0503020204020204" pitchFamily="34" charset="-122"/>
                <a:ea typeface="微软雅黑" panose="020B0503020204020204" pitchFamily="34" charset="-122"/>
              </a:rPr>
              <a:t>存在许多（多重）输出连接方法。 </a:t>
            </a:r>
          </a:p>
          <a:p>
            <a:pPr>
              <a:lnSpc>
                <a:spcPct val="130000"/>
              </a:lnSpc>
            </a:pPr>
            <a:r>
              <a:rPr lang="zh-CN" altLang="en-US" dirty="0" smtClean="0">
                <a:solidFill>
                  <a:schemeClr val="tx1"/>
                </a:solidFill>
                <a:latin typeface="微软雅黑" panose="020B0503020204020204" pitchFamily="34" charset="-122"/>
                <a:ea typeface="微软雅黑" panose="020B0503020204020204" pitchFamily="34" charset="-122"/>
              </a:rPr>
              <a:t>人工神经网络的结构基本上分为两类：</a:t>
            </a:r>
            <a:r>
              <a:rPr lang="zh-CN" altLang="en-US" dirty="0">
                <a:solidFill>
                  <a:schemeClr val="tx1"/>
                </a:solidFill>
                <a:latin typeface="微软雅黑" panose="020B0503020204020204" pitchFamily="34" charset="-122"/>
                <a:ea typeface="微软雅黑" panose="020B0503020204020204" pitchFamily="34" charset="-122"/>
              </a:rPr>
              <a:t>前馈网络 </a:t>
            </a:r>
          </a:p>
          <a:p>
            <a:pPr marL="0" indent="0">
              <a:lnSpc>
                <a:spcPct val="130000"/>
              </a:lnSpc>
              <a:buNone/>
            </a:pPr>
            <a:r>
              <a:rPr lang="zh-CN" altLang="en-US" dirty="0" smtClean="0">
                <a:solidFill>
                  <a:schemeClr val="tx1"/>
                </a:solidFill>
                <a:latin typeface="微软雅黑" panose="020B0503020204020204" pitchFamily="34" charset="-122"/>
                <a:ea typeface="微软雅黑" panose="020B0503020204020204" pitchFamily="34" charset="-122"/>
              </a:rPr>
              <a:t>和递归（反馈）网络。</a:t>
            </a:r>
          </a:p>
        </p:txBody>
      </p:sp>
      <p:grpSp>
        <p:nvGrpSpPr>
          <p:cNvPr id="10" name="组合 9"/>
          <p:cNvGrpSpPr/>
          <p:nvPr/>
        </p:nvGrpSpPr>
        <p:grpSpPr>
          <a:xfrm>
            <a:off x="666347" y="404664"/>
            <a:ext cx="5410199" cy="665163"/>
            <a:chOff x="666347" y="404664"/>
            <a:chExt cx="5410199" cy="665163"/>
          </a:xfrm>
        </p:grpSpPr>
        <p:grpSp>
          <p:nvGrpSpPr>
            <p:cNvPr id="11" name="Group 8"/>
            <p:cNvGrpSpPr>
              <a:grpSpLocks/>
            </p:cNvGrpSpPr>
            <p:nvPr/>
          </p:nvGrpSpPr>
          <p:grpSpPr bwMode="auto">
            <a:xfrm>
              <a:off x="666347" y="404664"/>
              <a:ext cx="762000" cy="665163"/>
              <a:chOff x="1110" y="2656"/>
              <a:chExt cx="1549" cy="1351"/>
            </a:xfrm>
          </p:grpSpPr>
          <p:sp>
            <p:nvSpPr>
              <p:cNvPr id="14" name="AutoShape 9"/>
              <p:cNvSpPr>
                <a:spLocks noChangeArrowheads="1"/>
              </p:cNvSpPr>
              <p:nvPr/>
            </p:nvSpPr>
            <p:spPr bwMode="auto">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宋体" pitchFamily="2" charset="-122"/>
                  <a:cs typeface="Arial" pitchFamily="34" charset="0"/>
                </a:endParaRPr>
              </a:p>
            </p:txBody>
          </p:sp>
          <p:sp>
            <p:nvSpPr>
              <p:cNvPr id="15" name="AutoShape 10"/>
              <p:cNvSpPr>
                <a:spLocks noChangeArrowheads="1"/>
              </p:cNvSpPr>
              <p:nvPr/>
            </p:nvSpPr>
            <p:spPr bwMode="auto">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p:spPr>
            <p:txBody>
              <a:bodyPr wrap="none" anchor="ctr"/>
              <a:lstStyle/>
              <a:p>
                <a:endParaRPr lang="zh-CN" altLang="en-US">
                  <a:ea typeface="宋体" pitchFamily="2" charset="-122"/>
                  <a:cs typeface="Arial" pitchFamily="34" charset="0"/>
                </a:endParaRPr>
              </a:p>
            </p:txBody>
          </p:sp>
        </p:grpSp>
        <p:sp>
          <p:nvSpPr>
            <p:cNvPr id="12" name="Line 16"/>
            <p:cNvSpPr>
              <a:spLocks noChangeShapeType="1"/>
            </p:cNvSpPr>
            <p:nvPr/>
          </p:nvSpPr>
          <p:spPr bwMode="auto">
            <a:xfrm>
              <a:off x="1275946" y="1014264"/>
              <a:ext cx="4800600" cy="0"/>
            </a:xfrm>
            <a:prstGeom prst="line">
              <a:avLst/>
            </a:prstGeom>
            <a:noFill/>
            <a:ln w="25400">
              <a:solidFill>
                <a:schemeClr val="folHlink"/>
              </a:solidFill>
              <a:prstDash val="sysDot"/>
              <a:round/>
              <a:headEn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13" name="Text Box 17"/>
            <p:cNvSpPr txBox="1">
              <a:spLocks noChangeArrowheads="1"/>
            </p:cNvSpPr>
            <p:nvPr/>
          </p:nvSpPr>
          <p:spPr bwMode="auto">
            <a:xfrm>
              <a:off x="1558994" y="428477"/>
              <a:ext cx="395973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a:defRPr>
                  <a:solidFill>
                    <a:schemeClr val="tx1"/>
                  </a:solidFill>
                  <a:latin typeface="Arial" pitchFamily="34" charset="0"/>
                </a:defRPr>
              </a:lvl2pPr>
              <a:lvl3pPr>
                <a:defRPr>
                  <a:solidFill>
                    <a:schemeClr val="tx1"/>
                  </a:solidFill>
                  <a:latin typeface="Arial" pitchFamily="34" charset="0"/>
                </a:defRPr>
              </a:lvl3pPr>
              <a:lvl4pPr>
                <a:defRPr>
                  <a:solidFill>
                    <a:schemeClr val="tx1"/>
                  </a:solidFill>
                  <a:latin typeface="Arial" pitchFamily="34" charset="0"/>
                </a:defRPr>
              </a:lvl4pPr>
              <a:lvl5pPr>
                <a:defRPr>
                  <a:solidFill>
                    <a:schemeClr val="tx1"/>
                  </a:solidFill>
                  <a:latin typeface="Arial" pitchFamily="34" charset="0"/>
                </a:defRPr>
              </a:lvl5pPr>
              <a:lvl6pPr fontAlgn="base">
                <a:spcBef>
                  <a:spcPct val="0"/>
                </a:spcBef>
                <a:spcAft>
                  <a:spcPct val="0"/>
                </a:spcAft>
                <a:buFont typeface="Arial" pitchFamily="34" charset="0"/>
                <a:defRPr>
                  <a:solidFill>
                    <a:schemeClr val="tx1"/>
                  </a:solidFill>
                  <a:latin typeface="Arial" pitchFamily="34" charset="0"/>
                </a:defRPr>
              </a:lvl6pPr>
              <a:lvl7pPr fontAlgn="base">
                <a:spcBef>
                  <a:spcPct val="0"/>
                </a:spcBef>
                <a:spcAft>
                  <a:spcPct val="0"/>
                </a:spcAft>
                <a:buFont typeface="Arial" pitchFamily="34" charset="0"/>
                <a:defRPr>
                  <a:solidFill>
                    <a:schemeClr val="tx1"/>
                  </a:solidFill>
                  <a:latin typeface="Arial" pitchFamily="34" charset="0"/>
                </a:defRPr>
              </a:lvl7pPr>
              <a:lvl8pPr fontAlgn="base">
                <a:spcBef>
                  <a:spcPct val="0"/>
                </a:spcBef>
                <a:spcAft>
                  <a:spcPct val="0"/>
                </a:spcAft>
                <a:buFont typeface="Arial" pitchFamily="34" charset="0"/>
                <a:defRPr>
                  <a:solidFill>
                    <a:schemeClr val="tx1"/>
                  </a:solidFill>
                  <a:latin typeface="Arial" pitchFamily="34" charset="0"/>
                </a:defRPr>
              </a:lvl8pPr>
              <a:lvl9pPr fontAlgn="base">
                <a:spcBef>
                  <a:spcPct val="0"/>
                </a:spcBef>
                <a:spcAft>
                  <a:spcPct val="0"/>
                </a:spcAft>
                <a:buFont typeface="Arial" pitchFamily="34" charset="0"/>
                <a:defRPr>
                  <a:solidFill>
                    <a:schemeClr val="tx1"/>
                  </a:solidFill>
                  <a:latin typeface="Arial" pitchFamily="34" charset="0"/>
                </a:defRPr>
              </a:lvl9pPr>
            </a:lstStyle>
            <a:p>
              <a:pPr eaLnBrk="0" hangingPunct="0"/>
              <a:r>
                <a:rPr lang="en-US" altLang="zh-CN" sz="3200" b="1" dirty="0">
                  <a:latin typeface="微软雅黑" panose="020B0503020204020204" pitchFamily="34" charset="-122"/>
                  <a:ea typeface="微软雅黑" panose="020B0503020204020204" pitchFamily="34" charset="-122"/>
                </a:rPr>
                <a:t>3</a:t>
              </a:r>
              <a:r>
                <a:rPr lang="en-US" altLang="zh-CN" sz="3200" b="1" dirty="0" smtClean="0">
                  <a:latin typeface="微软雅黑" panose="020B0503020204020204" pitchFamily="34" charset="-122"/>
                  <a:ea typeface="微软雅黑" panose="020B0503020204020204" pitchFamily="34" charset="-122"/>
                </a:rPr>
                <a:t>. </a:t>
              </a:r>
              <a:r>
                <a:rPr lang="zh-CN" altLang="en-US" sz="3200" b="1" dirty="0" smtClean="0">
                  <a:latin typeface="微软雅黑" panose="020B0503020204020204" pitchFamily="34" charset="-122"/>
                  <a:ea typeface="微软雅黑" panose="020B0503020204020204" pitchFamily="34" charset="-122"/>
                </a:rPr>
                <a:t>人工神经网络基础</a:t>
              </a:r>
              <a:endParaRPr lang="zh-CN" altLang="en-US" sz="3200" b="1"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906688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additive="base">
                                        <p:cTn id="19"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anim calcmode="lin" valueType="num">
                                      <p:cBhvr additive="base">
                                        <p:cTn id="25"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xEl>
                                              <p:pRg st="4" end="4"/>
                                            </p:txEl>
                                          </p:spTgt>
                                        </p:tgtEl>
                                        <p:attrNameLst>
                                          <p:attrName>style.visibility</p:attrName>
                                        </p:attrNameLst>
                                      </p:cBhvr>
                                      <p:to>
                                        <p:strVal val="visible"/>
                                      </p:to>
                                    </p:set>
                                    <p:anim calcmode="lin" valueType="num">
                                      <p:cBhvr additive="base">
                                        <p:cTn id="31"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xEl>
                                              <p:pRg st="5" end="5"/>
                                            </p:txEl>
                                          </p:spTgt>
                                        </p:tgtEl>
                                        <p:attrNameLst>
                                          <p:attrName>style.visibility</p:attrName>
                                        </p:attrNameLst>
                                      </p:cBhvr>
                                      <p:to>
                                        <p:strVal val="visible"/>
                                      </p:to>
                                    </p:set>
                                    <p:anim calcmode="lin" valueType="num">
                                      <p:cBhvr additive="base">
                                        <p:cTn id="37" dur="500" fill="hold"/>
                                        <p:tgtEl>
                                          <p:spTgt spid="9">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9">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827584" y="1124744"/>
            <a:ext cx="6048672" cy="523220"/>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800" dirty="0" smtClean="0">
                <a:latin typeface="微软雅黑" panose="020B0503020204020204" pitchFamily="34" charset="-122"/>
                <a:ea typeface="微软雅黑" panose="020B0503020204020204" pitchFamily="34" charset="-122"/>
              </a:rPr>
              <a:t>前馈网络结构</a:t>
            </a:r>
            <a:endParaRPr lang="en-US" altLang="zh-CN" sz="2800" dirty="0">
              <a:latin typeface="微软雅黑" panose="020B0503020204020204" pitchFamily="34" charset="-122"/>
              <a:ea typeface="微软雅黑" panose="020B0503020204020204" pitchFamily="34" charset="-122"/>
            </a:endParaRPr>
          </a:p>
        </p:txBody>
      </p:sp>
      <p:pic>
        <p:nvPicPr>
          <p:cNvPr id="15361" name="Picture 1" descr="C:\Users\Administrator\AppData\Roaming\Tencent\Users\475615427\QQ\WinTemp\RichOle\FDB3@4H{5~7{C`PHVG71Z{Y.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96" y="1557510"/>
            <a:ext cx="5893326" cy="2716781"/>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984956" y="4581128"/>
            <a:ext cx="7488832" cy="1200329"/>
          </a:xfrm>
          <a:prstGeom prst="rect">
            <a:avLst/>
          </a:prstGeom>
          <a:solidFill>
            <a:schemeClr val="tx2">
              <a:lumMod val="20000"/>
              <a:lumOff val="80000"/>
            </a:schemeClr>
          </a:solidFill>
        </p:spPr>
        <p:txBody>
          <a:bodyPr wrap="square" rtlCol="0">
            <a:spAutoFit/>
          </a:bodyPr>
          <a:lstStyle/>
          <a:p>
            <a:r>
              <a:rPr lang="zh-CN" altLang="en-US" sz="2400" dirty="0" smtClean="0">
                <a:latin typeface="微软雅黑" panose="020B0503020204020204" pitchFamily="34" charset="-122"/>
                <a:ea typeface="微软雅黑" panose="020B0503020204020204" pitchFamily="34" charset="-122"/>
              </a:rPr>
              <a:t>       前馈</a:t>
            </a:r>
            <a:r>
              <a:rPr lang="zh-CN" altLang="en-US" sz="2400" dirty="0">
                <a:latin typeface="微软雅黑" panose="020B0503020204020204" pitchFamily="34" charset="-122"/>
                <a:ea typeface="微软雅黑" panose="020B0503020204020204" pitchFamily="34" charset="-122"/>
              </a:rPr>
              <a:t>网络中的神经元只接受前一级的输入，</a:t>
            </a:r>
            <a:r>
              <a:rPr lang="zh-CN" altLang="en-US" sz="2400" dirty="0" smtClean="0">
                <a:latin typeface="微软雅黑" panose="020B0503020204020204" pitchFamily="34" charset="-122"/>
                <a:ea typeface="微软雅黑" panose="020B0503020204020204" pitchFamily="34" charset="-122"/>
              </a:rPr>
              <a:t>并且只输出</a:t>
            </a:r>
            <a:r>
              <a:rPr lang="zh-CN" altLang="en-US" sz="2400" dirty="0">
                <a:latin typeface="微软雅黑" panose="020B0503020204020204" pitchFamily="34" charset="-122"/>
                <a:ea typeface="微软雅黑" panose="020B0503020204020204" pitchFamily="34" charset="-122"/>
              </a:rPr>
              <a:t>到下一级，同级节点不存在联接。从输入层至输出层的信号通过单向连接</a:t>
            </a:r>
            <a:r>
              <a:rPr lang="zh-CN" altLang="en-US" sz="2400" dirty="0" smtClean="0">
                <a:latin typeface="微软雅黑" panose="020B0503020204020204" pitchFamily="34" charset="-122"/>
                <a:ea typeface="微软雅黑" panose="020B0503020204020204" pitchFamily="34" charset="-122"/>
              </a:rPr>
              <a:t>流通，不存在闭环结构。</a:t>
            </a:r>
            <a:endParaRPr lang="zh-CN" altLang="en-US" sz="2400" dirty="0">
              <a:latin typeface="微软雅黑" panose="020B0503020204020204" pitchFamily="34" charset="-122"/>
              <a:ea typeface="微软雅黑" panose="020B0503020204020204" pitchFamily="34" charset="-122"/>
            </a:endParaRPr>
          </a:p>
        </p:txBody>
      </p:sp>
      <p:grpSp>
        <p:nvGrpSpPr>
          <p:cNvPr id="11" name="组合 10"/>
          <p:cNvGrpSpPr/>
          <p:nvPr/>
        </p:nvGrpSpPr>
        <p:grpSpPr>
          <a:xfrm>
            <a:off x="666347" y="404664"/>
            <a:ext cx="5410199" cy="665163"/>
            <a:chOff x="666347" y="404664"/>
            <a:chExt cx="5410199" cy="665163"/>
          </a:xfrm>
        </p:grpSpPr>
        <p:grpSp>
          <p:nvGrpSpPr>
            <p:cNvPr id="12" name="Group 8"/>
            <p:cNvGrpSpPr>
              <a:grpSpLocks/>
            </p:cNvGrpSpPr>
            <p:nvPr/>
          </p:nvGrpSpPr>
          <p:grpSpPr bwMode="auto">
            <a:xfrm>
              <a:off x="666347" y="404664"/>
              <a:ext cx="762000" cy="665163"/>
              <a:chOff x="1110" y="2656"/>
              <a:chExt cx="1549" cy="1351"/>
            </a:xfrm>
          </p:grpSpPr>
          <p:sp>
            <p:nvSpPr>
              <p:cNvPr id="15" name="AutoShape 9"/>
              <p:cNvSpPr>
                <a:spLocks noChangeArrowheads="1"/>
              </p:cNvSpPr>
              <p:nvPr/>
            </p:nvSpPr>
            <p:spPr bwMode="auto">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宋体" pitchFamily="2" charset="-122"/>
                  <a:cs typeface="Arial" pitchFamily="34" charset="0"/>
                </a:endParaRPr>
              </a:p>
            </p:txBody>
          </p:sp>
          <p:sp>
            <p:nvSpPr>
              <p:cNvPr id="16" name="AutoShape 10"/>
              <p:cNvSpPr>
                <a:spLocks noChangeArrowheads="1"/>
              </p:cNvSpPr>
              <p:nvPr/>
            </p:nvSpPr>
            <p:spPr bwMode="auto">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p:spPr>
            <p:txBody>
              <a:bodyPr wrap="none" anchor="ctr"/>
              <a:lstStyle/>
              <a:p>
                <a:endParaRPr lang="zh-CN" altLang="en-US">
                  <a:ea typeface="宋体" pitchFamily="2" charset="-122"/>
                  <a:cs typeface="Arial" pitchFamily="34" charset="0"/>
                </a:endParaRPr>
              </a:p>
            </p:txBody>
          </p:sp>
        </p:grpSp>
        <p:sp>
          <p:nvSpPr>
            <p:cNvPr id="13" name="Line 16"/>
            <p:cNvSpPr>
              <a:spLocks noChangeShapeType="1"/>
            </p:cNvSpPr>
            <p:nvPr/>
          </p:nvSpPr>
          <p:spPr bwMode="auto">
            <a:xfrm>
              <a:off x="1275946" y="1014264"/>
              <a:ext cx="4800600" cy="0"/>
            </a:xfrm>
            <a:prstGeom prst="line">
              <a:avLst/>
            </a:prstGeom>
            <a:noFill/>
            <a:ln w="25400">
              <a:solidFill>
                <a:schemeClr val="folHlink"/>
              </a:solidFill>
              <a:prstDash val="sysDot"/>
              <a:round/>
              <a:headEn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14" name="Text Box 17"/>
            <p:cNvSpPr txBox="1">
              <a:spLocks noChangeArrowheads="1"/>
            </p:cNvSpPr>
            <p:nvPr/>
          </p:nvSpPr>
          <p:spPr bwMode="auto">
            <a:xfrm>
              <a:off x="1558994" y="428477"/>
              <a:ext cx="395973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a:defRPr>
                  <a:solidFill>
                    <a:schemeClr val="tx1"/>
                  </a:solidFill>
                  <a:latin typeface="Arial" pitchFamily="34" charset="0"/>
                </a:defRPr>
              </a:lvl2pPr>
              <a:lvl3pPr>
                <a:defRPr>
                  <a:solidFill>
                    <a:schemeClr val="tx1"/>
                  </a:solidFill>
                  <a:latin typeface="Arial" pitchFamily="34" charset="0"/>
                </a:defRPr>
              </a:lvl3pPr>
              <a:lvl4pPr>
                <a:defRPr>
                  <a:solidFill>
                    <a:schemeClr val="tx1"/>
                  </a:solidFill>
                  <a:latin typeface="Arial" pitchFamily="34" charset="0"/>
                </a:defRPr>
              </a:lvl4pPr>
              <a:lvl5pPr>
                <a:defRPr>
                  <a:solidFill>
                    <a:schemeClr val="tx1"/>
                  </a:solidFill>
                  <a:latin typeface="Arial" pitchFamily="34" charset="0"/>
                </a:defRPr>
              </a:lvl5pPr>
              <a:lvl6pPr fontAlgn="base">
                <a:spcBef>
                  <a:spcPct val="0"/>
                </a:spcBef>
                <a:spcAft>
                  <a:spcPct val="0"/>
                </a:spcAft>
                <a:buFont typeface="Arial" pitchFamily="34" charset="0"/>
                <a:defRPr>
                  <a:solidFill>
                    <a:schemeClr val="tx1"/>
                  </a:solidFill>
                  <a:latin typeface="Arial" pitchFamily="34" charset="0"/>
                </a:defRPr>
              </a:lvl6pPr>
              <a:lvl7pPr fontAlgn="base">
                <a:spcBef>
                  <a:spcPct val="0"/>
                </a:spcBef>
                <a:spcAft>
                  <a:spcPct val="0"/>
                </a:spcAft>
                <a:buFont typeface="Arial" pitchFamily="34" charset="0"/>
                <a:defRPr>
                  <a:solidFill>
                    <a:schemeClr val="tx1"/>
                  </a:solidFill>
                  <a:latin typeface="Arial" pitchFamily="34" charset="0"/>
                </a:defRPr>
              </a:lvl7pPr>
              <a:lvl8pPr fontAlgn="base">
                <a:spcBef>
                  <a:spcPct val="0"/>
                </a:spcBef>
                <a:spcAft>
                  <a:spcPct val="0"/>
                </a:spcAft>
                <a:buFont typeface="Arial" pitchFamily="34" charset="0"/>
                <a:defRPr>
                  <a:solidFill>
                    <a:schemeClr val="tx1"/>
                  </a:solidFill>
                  <a:latin typeface="Arial" pitchFamily="34" charset="0"/>
                </a:defRPr>
              </a:lvl8pPr>
              <a:lvl9pPr fontAlgn="base">
                <a:spcBef>
                  <a:spcPct val="0"/>
                </a:spcBef>
                <a:spcAft>
                  <a:spcPct val="0"/>
                </a:spcAft>
                <a:buFont typeface="Arial" pitchFamily="34" charset="0"/>
                <a:defRPr>
                  <a:solidFill>
                    <a:schemeClr val="tx1"/>
                  </a:solidFill>
                  <a:latin typeface="Arial" pitchFamily="34" charset="0"/>
                </a:defRPr>
              </a:lvl9pPr>
            </a:lstStyle>
            <a:p>
              <a:pPr eaLnBrk="0" hangingPunct="0"/>
              <a:r>
                <a:rPr lang="en-US" altLang="zh-CN" sz="3200" b="1" dirty="0">
                  <a:latin typeface="微软雅黑" panose="020B0503020204020204" pitchFamily="34" charset="-122"/>
                  <a:ea typeface="微软雅黑" panose="020B0503020204020204" pitchFamily="34" charset="-122"/>
                </a:rPr>
                <a:t>3</a:t>
              </a:r>
              <a:r>
                <a:rPr lang="en-US" altLang="zh-CN" sz="3200" b="1" dirty="0" smtClean="0">
                  <a:latin typeface="微软雅黑" panose="020B0503020204020204" pitchFamily="34" charset="-122"/>
                  <a:ea typeface="微软雅黑" panose="020B0503020204020204" pitchFamily="34" charset="-122"/>
                </a:rPr>
                <a:t>. </a:t>
              </a:r>
              <a:r>
                <a:rPr lang="zh-CN" altLang="en-US" sz="3200" b="1" dirty="0" smtClean="0">
                  <a:latin typeface="微软雅黑" panose="020B0503020204020204" pitchFamily="34" charset="-122"/>
                  <a:ea typeface="微软雅黑" panose="020B0503020204020204" pitchFamily="34" charset="-122"/>
                </a:rPr>
                <a:t>人工神经网络基础</a:t>
              </a:r>
              <a:endParaRPr lang="zh-CN" altLang="en-US" sz="3200" b="1"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62311326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827584" y="1124744"/>
            <a:ext cx="6048672" cy="523220"/>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800" dirty="0" smtClean="0">
                <a:latin typeface="微软雅黑" panose="020B0503020204020204" pitchFamily="34" charset="-122"/>
                <a:ea typeface="微软雅黑" panose="020B0503020204020204" pitchFamily="34" charset="-122"/>
              </a:rPr>
              <a:t>反馈（递归）网络结构</a:t>
            </a:r>
            <a:endParaRPr lang="en-US" altLang="zh-CN" sz="2800" dirty="0">
              <a:latin typeface="微软雅黑" panose="020B0503020204020204" pitchFamily="34" charset="-122"/>
              <a:ea typeface="微软雅黑" panose="020B0503020204020204" pitchFamily="34" charset="-122"/>
            </a:endParaRPr>
          </a:p>
        </p:txBody>
      </p:sp>
      <p:grpSp>
        <p:nvGrpSpPr>
          <p:cNvPr id="92" name="组合 91"/>
          <p:cNvGrpSpPr/>
          <p:nvPr/>
        </p:nvGrpSpPr>
        <p:grpSpPr>
          <a:xfrm>
            <a:off x="2013706" y="2030588"/>
            <a:ext cx="4790542" cy="2434610"/>
            <a:chOff x="1979712" y="2021097"/>
            <a:chExt cx="4968552" cy="2781328"/>
          </a:xfrm>
        </p:grpSpPr>
        <p:grpSp>
          <p:nvGrpSpPr>
            <p:cNvPr id="85" name="组合 84"/>
            <p:cNvGrpSpPr/>
            <p:nvPr/>
          </p:nvGrpSpPr>
          <p:grpSpPr>
            <a:xfrm>
              <a:off x="2339752" y="2021097"/>
              <a:ext cx="4316460" cy="2781328"/>
              <a:chOff x="1760086" y="1700808"/>
              <a:chExt cx="4180066" cy="3249380"/>
            </a:xfrm>
          </p:grpSpPr>
          <p:sp>
            <p:nvSpPr>
              <p:cNvPr id="9" name="椭圆 8"/>
              <p:cNvSpPr/>
              <p:nvPr/>
            </p:nvSpPr>
            <p:spPr>
              <a:xfrm>
                <a:off x="2267744" y="2060848"/>
                <a:ext cx="216024" cy="21602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2267744" y="2780928"/>
                <a:ext cx="216024" cy="21602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2264142" y="3717032"/>
                <a:ext cx="216024" cy="21602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2267744" y="4437112"/>
                <a:ext cx="216024" cy="21602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784438" y="2400482"/>
                <a:ext cx="216024" cy="21602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3784438" y="3120562"/>
                <a:ext cx="216024" cy="21602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3784438" y="3878706"/>
                <a:ext cx="216024" cy="21602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5220072" y="2780928"/>
                <a:ext cx="216024" cy="21602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5220072" y="3501008"/>
                <a:ext cx="216024" cy="21602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箭头连接符 18"/>
              <p:cNvCxnSpPr>
                <a:stCxn id="9" idx="6"/>
                <a:endCxn id="13" idx="2"/>
              </p:cNvCxnSpPr>
              <p:nvPr/>
            </p:nvCxnSpPr>
            <p:spPr>
              <a:xfrm>
                <a:off x="2483768" y="2168860"/>
                <a:ext cx="1300670" cy="33963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9" idx="6"/>
                <a:endCxn id="14" idx="2"/>
              </p:cNvCxnSpPr>
              <p:nvPr/>
            </p:nvCxnSpPr>
            <p:spPr>
              <a:xfrm>
                <a:off x="2483768" y="2168860"/>
                <a:ext cx="1300670" cy="105971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9" idx="6"/>
                <a:endCxn id="15" idx="2"/>
              </p:cNvCxnSpPr>
              <p:nvPr/>
            </p:nvCxnSpPr>
            <p:spPr>
              <a:xfrm>
                <a:off x="2483768" y="2168860"/>
                <a:ext cx="1300670" cy="181785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10" idx="6"/>
                <a:endCxn id="13" idx="2"/>
              </p:cNvCxnSpPr>
              <p:nvPr/>
            </p:nvCxnSpPr>
            <p:spPr>
              <a:xfrm flipV="1">
                <a:off x="2483768" y="2508494"/>
                <a:ext cx="1300670" cy="38044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stCxn id="10" idx="6"/>
                <a:endCxn id="14" idx="2"/>
              </p:cNvCxnSpPr>
              <p:nvPr/>
            </p:nvCxnSpPr>
            <p:spPr>
              <a:xfrm>
                <a:off x="2483768" y="2888940"/>
                <a:ext cx="1300670" cy="33963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10" idx="6"/>
                <a:endCxn id="15" idx="2"/>
              </p:cNvCxnSpPr>
              <p:nvPr/>
            </p:nvCxnSpPr>
            <p:spPr>
              <a:xfrm>
                <a:off x="2483768" y="2888940"/>
                <a:ext cx="1300670" cy="109777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a:stCxn id="11" idx="6"/>
                <a:endCxn id="13" idx="2"/>
              </p:cNvCxnSpPr>
              <p:nvPr/>
            </p:nvCxnSpPr>
            <p:spPr>
              <a:xfrm flipV="1">
                <a:off x="2480166" y="2508494"/>
                <a:ext cx="1304272" cy="131655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stCxn id="11" idx="5"/>
                <a:endCxn id="14" idx="2"/>
              </p:cNvCxnSpPr>
              <p:nvPr/>
            </p:nvCxnSpPr>
            <p:spPr>
              <a:xfrm flipV="1">
                <a:off x="2448530" y="3228574"/>
                <a:ext cx="1335908" cy="67284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a:stCxn id="11" idx="5"/>
                <a:endCxn id="15" idx="2"/>
              </p:cNvCxnSpPr>
              <p:nvPr/>
            </p:nvCxnSpPr>
            <p:spPr>
              <a:xfrm>
                <a:off x="2448530" y="3901420"/>
                <a:ext cx="1335908" cy="8529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a:stCxn id="12" idx="6"/>
                <a:endCxn id="13" idx="2"/>
              </p:cNvCxnSpPr>
              <p:nvPr/>
            </p:nvCxnSpPr>
            <p:spPr>
              <a:xfrm flipV="1">
                <a:off x="2483768" y="2508494"/>
                <a:ext cx="1300670" cy="203663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a:stCxn id="12" idx="6"/>
                <a:endCxn id="14" idx="2"/>
              </p:cNvCxnSpPr>
              <p:nvPr/>
            </p:nvCxnSpPr>
            <p:spPr>
              <a:xfrm flipV="1">
                <a:off x="2483768" y="3228574"/>
                <a:ext cx="1300670" cy="131655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a:stCxn id="12" idx="6"/>
                <a:endCxn id="15" idx="2"/>
              </p:cNvCxnSpPr>
              <p:nvPr/>
            </p:nvCxnSpPr>
            <p:spPr>
              <a:xfrm flipV="1">
                <a:off x="2483768" y="3986718"/>
                <a:ext cx="1300670" cy="55840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直接箭头连接符 42"/>
              <p:cNvCxnSpPr>
                <a:stCxn id="13" idx="6"/>
                <a:endCxn id="16" idx="2"/>
              </p:cNvCxnSpPr>
              <p:nvPr/>
            </p:nvCxnSpPr>
            <p:spPr>
              <a:xfrm>
                <a:off x="4000462" y="2508494"/>
                <a:ext cx="1219610" cy="38044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a:stCxn id="13" idx="6"/>
                <a:endCxn id="17" idx="2"/>
              </p:cNvCxnSpPr>
              <p:nvPr/>
            </p:nvCxnSpPr>
            <p:spPr>
              <a:xfrm>
                <a:off x="4000462" y="2508494"/>
                <a:ext cx="1219610" cy="110052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a:stCxn id="14" idx="6"/>
              </p:cNvCxnSpPr>
              <p:nvPr/>
            </p:nvCxnSpPr>
            <p:spPr>
              <a:xfrm flipV="1">
                <a:off x="4000462" y="2888941"/>
                <a:ext cx="1227177" cy="33963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9" name="直接箭头连接符 48"/>
              <p:cNvCxnSpPr>
                <a:stCxn id="14" idx="6"/>
                <a:endCxn id="17" idx="2"/>
              </p:cNvCxnSpPr>
              <p:nvPr/>
            </p:nvCxnSpPr>
            <p:spPr>
              <a:xfrm>
                <a:off x="4000462" y="3228574"/>
                <a:ext cx="1219610" cy="38044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4" name="直接箭头连接符 53"/>
              <p:cNvCxnSpPr>
                <a:stCxn id="15" idx="7"/>
                <a:endCxn id="16" idx="2"/>
              </p:cNvCxnSpPr>
              <p:nvPr/>
            </p:nvCxnSpPr>
            <p:spPr>
              <a:xfrm flipV="1">
                <a:off x="3968826" y="2888940"/>
                <a:ext cx="1251246" cy="102140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6" name="直接箭头连接符 55"/>
              <p:cNvCxnSpPr>
                <a:stCxn id="15" idx="7"/>
                <a:endCxn id="17" idx="2"/>
              </p:cNvCxnSpPr>
              <p:nvPr/>
            </p:nvCxnSpPr>
            <p:spPr>
              <a:xfrm flipV="1">
                <a:off x="3968826" y="3609020"/>
                <a:ext cx="1251246" cy="30132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8" name="直接箭头连接符 57"/>
              <p:cNvCxnSpPr>
                <a:stCxn id="16" idx="6"/>
              </p:cNvCxnSpPr>
              <p:nvPr/>
            </p:nvCxnSpPr>
            <p:spPr>
              <a:xfrm>
                <a:off x="5436096" y="2888940"/>
                <a:ext cx="504056"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9" name="直接箭头连接符 58"/>
              <p:cNvCxnSpPr/>
              <p:nvPr/>
            </p:nvCxnSpPr>
            <p:spPr>
              <a:xfrm>
                <a:off x="5412151" y="3625806"/>
                <a:ext cx="504056"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4" name="直接箭头连接符 63"/>
              <p:cNvCxnSpPr/>
              <p:nvPr/>
            </p:nvCxnSpPr>
            <p:spPr>
              <a:xfrm>
                <a:off x="1763688" y="2168860"/>
                <a:ext cx="504056"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5" name="直接箭头连接符 64"/>
              <p:cNvCxnSpPr/>
              <p:nvPr/>
            </p:nvCxnSpPr>
            <p:spPr>
              <a:xfrm>
                <a:off x="1760086" y="2871446"/>
                <a:ext cx="504056"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6" name="直接箭头连接符 65"/>
              <p:cNvCxnSpPr/>
              <p:nvPr/>
            </p:nvCxnSpPr>
            <p:spPr>
              <a:xfrm>
                <a:off x="1760086" y="3825044"/>
                <a:ext cx="504056"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7" name="直接箭头连接符 66"/>
              <p:cNvCxnSpPr/>
              <p:nvPr/>
            </p:nvCxnSpPr>
            <p:spPr>
              <a:xfrm>
                <a:off x="1760086" y="4545124"/>
                <a:ext cx="504056"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4" name="肘形连接符 73"/>
              <p:cNvCxnSpPr/>
              <p:nvPr/>
            </p:nvCxnSpPr>
            <p:spPr>
              <a:xfrm rot="10800000">
                <a:off x="2012114" y="1700808"/>
                <a:ext cx="3676010" cy="1188132"/>
              </a:xfrm>
              <a:prstGeom prst="bentConnector3">
                <a:avLst>
                  <a:gd name="adj1" fmla="val 25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直接箭头连接符 76"/>
              <p:cNvCxnSpPr/>
              <p:nvPr/>
            </p:nvCxnSpPr>
            <p:spPr>
              <a:xfrm>
                <a:off x="2012114" y="1700808"/>
                <a:ext cx="0" cy="46805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9" name="肘形连接符 78"/>
              <p:cNvCxnSpPr/>
              <p:nvPr/>
            </p:nvCxnSpPr>
            <p:spPr>
              <a:xfrm rot="10800000" flipV="1">
                <a:off x="2025888" y="3625806"/>
                <a:ext cx="3662236" cy="1324382"/>
              </a:xfrm>
              <a:prstGeom prst="bentConnector3">
                <a:avLst>
                  <a:gd name="adj1" fmla="val 6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直接箭头连接符 81"/>
              <p:cNvCxnSpPr/>
              <p:nvPr/>
            </p:nvCxnSpPr>
            <p:spPr>
              <a:xfrm flipV="1">
                <a:off x="2012114" y="4545124"/>
                <a:ext cx="13772" cy="40506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aphicFrame>
          <p:nvGraphicFramePr>
            <p:cNvPr id="86" name="对象 85"/>
            <p:cNvGraphicFramePr>
              <a:graphicFrameLocks noChangeAspect="1"/>
            </p:cNvGraphicFramePr>
            <p:nvPr>
              <p:extLst>
                <p:ext uri="{D42A27DB-BD31-4B8C-83A1-F6EECF244321}">
                  <p14:modId xmlns:p14="http://schemas.microsoft.com/office/powerpoint/2010/main" val="2348452354"/>
                </p:ext>
              </p:extLst>
            </p:nvPr>
          </p:nvGraphicFramePr>
          <p:xfrm>
            <a:off x="1979712" y="2221413"/>
            <a:ext cx="215900" cy="330200"/>
          </p:xfrm>
          <a:graphic>
            <a:graphicData uri="http://schemas.openxmlformats.org/presentationml/2006/ole">
              <mc:AlternateContent xmlns:mc="http://schemas.openxmlformats.org/markup-compatibility/2006">
                <mc:Choice xmlns:v="urn:schemas-microsoft-com:vml" Requires="v">
                  <p:oleObj spid="_x0000_s17590" name="Equation" r:id="rId3" imgW="215640" imgH="330120" progId="Equation.DSMT4">
                    <p:embed/>
                  </p:oleObj>
                </mc:Choice>
                <mc:Fallback>
                  <p:oleObj name="Equation" r:id="rId3" imgW="215640" imgH="330120" progId="Equation.DSMT4">
                    <p:embed/>
                    <p:pic>
                      <p:nvPicPr>
                        <p:cNvPr id="0" name=""/>
                        <p:cNvPicPr/>
                        <p:nvPr/>
                      </p:nvPicPr>
                      <p:blipFill>
                        <a:blip r:embed="rId4"/>
                        <a:stretch>
                          <a:fillRect/>
                        </a:stretch>
                      </p:blipFill>
                      <p:spPr>
                        <a:xfrm>
                          <a:off x="1979712" y="2221413"/>
                          <a:ext cx="215900" cy="330200"/>
                        </a:xfrm>
                        <a:prstGeom prst="rect">
                          <a:avLst/>
                        </a:prstGeom>
                      </p:spPr>
                    </p:pic>
                  </p:oleObj>
                </mc:Fallback>
              </mc:AlternateContent>
            </a:graphicData>
          </a:graphic>
        </p:graphicFrame>
        <p:graphicFrame>
          <p:nvGraphicFramePr>
            <p:cNvPr id="87" name="对象 86"/>
            <p:cNvGraphicFramePr>
              <a:graphicFrameLocks noChangeAspect="1"/>
            </p:cNvGraphicFramePr>
            <p:nvPr>
              <p:extLst>
                <p:ext uri="{D42A27DB-BD31-4B8C-83A1-F6EECF244321}">
                  <p14:modId xmlns:p14="http://schemas.microsoft.com/office/powerpoint/2010/main" val="1208120623"/>
                </p:ext>
              </p:extLst>
            </p:nvPr>
          </p:nvGraphicFramePr>
          <p:xfrm>
            <a:off x="1979712" y="2824742"/>
            <a:ext cx="241300" cy="330200"/>
          </p:xfrm>
          <a:graphic>
            <a:graphicData uri="http://schemas.openxmlformats.org/presentationml/2006/ole">
              <mc:AlternateContent xmlns:mc="http://schemas.openxmlformats.org/markup-compatibility/2006">
                <mc:Choice xmlns:v="urn:schemas-microsoft-com:vml" Requires="v">
                  <p:oleObj spid="_x0000_s17591" name="Equation" r:id="rId5" imgW="241200" imgH="330120" progId="Equation.DSMT4">
                    <p:embed/>
                  </p:oleObj>
                </mc:Choice>
                <mc:Fallback>
                  <p:oleObj name="Equation" r:id="rId5" imgW="241200" imgH="330120" progId="Equation.DSMT4">
                    <p:embed/>
                    <p:pic>
                      <p:nvPicPr>
                        <p:cNvPr id="0" name=""/>
                        <p:cNvPicPr/>
                        <p:nvPr/>
                      </p:nvPicPr>
                      <p:blipFill>
                        <a:blip r:embed="rId6"/>
                        <a:stretch>
                          <a:fillRect/>
                        </a:stretch>
                      </p:blipFill>
                      <p:spPr>
                        <a:xfrm>
                          <a:off x="1979712" y="2824742"/>
                          <a:ext cx="241300" cy="330200"/>
                        </a:xfrm>
                        <a:prstGeom prst="rect">
                          <a:avLst/>
                        </a:prstGeom>
                      </p:spPr>
                    </p:pic>
                  </p:oleObj>
                </mc:Fallback>
              </mc:AlternateContent>
            </a:graphicData>
          </a:graphic>
        </p:graphicFrame>
        <p:graphicFrame>
          <p:nvGraphicFramePr>
            <p:cNvPr id="88" name="对象 87"/>
            <p:cNvGraphicFramePr>
              <a:graphicFrameLocks noChangeAspect="1"/>
            </p:cNvGraphicFramePr>
            <p:nvPr>
              <p:extLst>
                <p:ext uri="{D42A27DB-BD31-4B8C-83A1-F6EECF244321}">
                  <p14:modId xmlns:p14="http://schemas.microsoft.com/office/powerpoint/2010/main" val="3943061536"/>
                </p:ext>
              </p:extLst>
            </p:nvPr>
          </p:nvGraphicFramePr>
          <p:xfrm>
            <a:off x="1979712" y="3668812"/>
            <a:ext cx="228600" cy="330200"/>
          </p:xfrm>
          <a:graphic>
            <a:graphicData uri="http://schemas.openxmlformats.org/presentationml/2006/ole">
              <mc:AlternateContent xmlns:mc="http://schemas.openxmlformats.org/markup-compatibility/2006">
                <mc:Choice xmlns:v="urn:schemas-microsoft-com:vml" Requires="v">
                  <p:oleObj spid="_x0000_s17592" name="Equation" r:id="rId7" imgW="228600" imgH="330120" progId="Equation.DSMT4">
                    <p:embed/>
                  </p:oleObj>
                </mc:Choice>
                <mc:Fallback>
                  <p:oleObj name="Equation" r:id="rId7" imgW="228600" imgH="330120" progId="Equation.DSMT4">
                    <p:embed/>
                    <p:pic>
                      <p:nvPicPr>
                        <p:cNvPr id="0" name=""/>
                        <p:cNvPicPr/>
                        <p:nvPr/>
                      </p:nvPicPr>
                      <p:blipFill>
                        <a:blip r:embed="rId8"/>
                        <a:stretch>
                          <a:fillRect/>
                        </a:stretch>
                      </p:blipFill>
                      <p:spPr>
                        <a:xfrm>
                          <a:off x="1979712" y="3668812"/>
                          <a:ext cx="228600" cy="330200"/>
                        </a:xfrm>
                        <a:prstGeom prst="rect">
                          <a:avLst/>
                        </a:prstGeom>
                      </p:spPr>
                    </p:pic>
                  </p:oleObj>
                </mc:Fallback>
              </mc:AlternateContent>
            </a:graphicData>
          </a:graphic>
        </p:graphicFrame>
        <p:graphicFrame>
          <p:nvGraphicFramePr>
            <p:cNvPr id="89" name="对象 88"/>
            <p:cNvGraphicFramePr>
              <a:graphicFrameLocks noChangeAspect="1"/>
            </p:cNvGraphicFramePr>
            <p:nvPr>
              <p:extLst>
                <p:ext uri="{D42A27DB-BD31-4B8C-83A1-F6EECF244321}">
                  <p14:modId xmlns:p14="http://schemas.microsoft.com/office/powerpoint/2010/main" val="1665276577"/>
                </p:ext>
              </p:extLst>
            </p:nvPr>
          </p:nvGraphicFramePr>
          <p:xfrm>
            <a:off x="1979712" y="4237881"/>
            <a:ext cx="241300" cy="330200"/>
          </p:xfrm>
          <a:graphic>
            <a:graphicData uri="http://schemas.openxmlformats.org/presentationml/2006/ole">
              <mc:AlternateContent xmlns:mc="http://schemas.openxmlformats.org/markup-compatibility/2006">
                <mc:Choice xmlns:v="urn:schemas-microsoft-com:vml" Requires="v">
                  <p:oleObj spid="_x0000_s17593" name="Equation" r:id="rId9" imgW="241200" imgH="330120" progId="Equation.DSMT4">
                    <p:embed/>
                  </p:oleObj>
                </mc:Choice>
                <mc:Fallback>
                  <p:oleObj name="Equation" r:id="rId9" imgW="241200" imgH="330120" progId="Equation.DSMT4">
                    <p:embed/>
                    <p:pic>
                      <p:nvPicPr>
                        <p:cNvPr id="0" name=""/>
                        <p:cNvPicPr/>
                        <p:nvPr/>
                      </p:nvPicPr>
                      <p:blipFill>
                        <a:blip r:embed="rId10"/>
                        <a:stretch>
                          <a:fillRect/>
                        </a:stretch>
                      </p:blipFill>
                      <p:spPr>
                        <a:xfrm>
                          <a:off x="1979712" y="4237881"/>
                          <a:ext cx="241300" cy="330200"/>
                        </a:xfrm>
                        <a:prstGeom prst="rect">
                          <a:avLst/>
                        </a:prstGeom>
                      </p:spPr>
                    </p:pic>
                  </p:oleObj>
                </mc:Fallback>
              </mc:AlternateContent>
            </a:graphicData>
          </a:graphic>
        </p:graphicFrame>
        <p:graphicFrame>
          <p:nvGraphicFramePr>
            <p:cNvPr id="90" name="对象 89"/>
            <p:cNvGraphicFramePr>
              <a:graphicFrameLocks noChangeAspect="1"/>
            </p:cNvGraphicFramePr>
            <p:nvPr>
              <p:extLst>
                <p:ext uri="{D42A27DB-BD31-4B8C-83A1-F6EECF244321}">
                  <p14:modId xmlns:p14="http://schemas.microsoft.com/office/powerpoint/2010/main" val="1115306601"/>
                </p:ext>
              </p:extLst>
            </p:nvPr>
          </p:nvGraphicFramePr>
          <p:xfrm>
            <a:off x="6719664" y="2853242"/>
            <a:ext cx="228600" cy="330200"/>
          </p:xfrm>
          <a:graphic>
            <a:graphicData uri="http://schemas.openxmlformats.org/presentationml/2006/ole">
              <mc:AlternateContent xmlns:mc="http://schemas.openxmlformats.org/markup-compatibility/2006">
                <mc:Choice xmlns:v="urn:schemas-microsoft-com:vml" Requires="v">
                  <p:oleObj spid="_x0000_s17594" name="Equation" r:id="rId11" imgW="228600" imgH="330120" progId="Equation.DSMT4">
                    <p:embed/>
                  </p:oleObj>
                </mc:Choice>
                <mc:Fallback>
                  <p:oleObj name="Equation" r:id="rId11" imgW="228600" imgH="330120" progId="Equation.DSMT4">
                    <p:embed/>
                    <p:pic>
                      <p:nvPicPr>
                        <p:cNvPr id="0" name=""/>
                        <p:cNvPicPr/>
                        <p:nvPr/>
                      </p:nvPicPr>
                      <p:blipFill>
                        <a:blip r:embed="rId12"/>
                        <a:stretch>
                          <a:fillRect/>
                        </a:stretch>
                      </p:blipFill>
                      <p:spPr>
                        <a:xfrm>
                          <a:off x="6719664" y="2853242"/>
                          <a:ext cx="228600" cy="330200"/>
                        </a:xfrm>
                        <a:prstGeom prst="rect">
                          <a:avLst/>
                        </a:prstGeom>
                      </p:spPr>
                    </p:pic>
                  </p:oleObj>
                </mc:Fallback>
              </mc:AlternateContent>
            </a:graphicData>
          </a:graphic>
        </p:graphicFrame>
        <p:graphicFrame>
          <p:nvGraphicFramePr>
            <p:cNvPr id="91" name="对象 90"/>
            <p:cNvGraphicFramePr>
              <a:graphicFrameLocks noChangeAspect="1"/>
            </p:cNvGraphicFramePr>
            <p:nvPr>
              <p:extLst>
                <p:ext uri="{D42A27DB-BD31-4B8C-83A1-F6EECF244321}">
                  <p14:modId xmlns:p14="http://schemas.microsoft.com/office/powerpoint/2010/main" val="3148863983"/>
                </p:ext>
              </p:extLst>
            </p:nvPr>
          </p:nvGraphicFramePr>
          <p:xfrm>
            <a:off x="6688403" y="3491620"/>
            <a:ext cx="254000" cy="330200"/>
          </p:xfrm>
          <a:graphic>
            <a:graphicData uri="http://schemas.openxmlformats.org/presentationml/2006/ole">
              <mc:AlternateContent xmlns:mc="http://schemas.openxmlformats.org/markup-compatibility/2006">
                <mc:Choice xmlns:v="urn:schemas-microsoft-com:vml" Requires="v">
                  <p:oleObj spid="_x0000_s17595" name="Equation" r:id="rId13" imgW="253800" imgH="330120" progId="Equation.DSMT4">
                    <p:embed/>
                  </p:oleObj>
                </mc:Choice>
                <mc:Fallback>
                  <p:oleObj name="Equation" r:id="rId13" imgW="253800" imgH="330120" progId="Equation.DSMT4">
                    <p:embed/>
                    <p:pic>
                      <p:nvPicPr>
                        <p:cNvPr id="0" name=""/>
                        <p:cNvPicPr/>
                        <p:nvPr/>
                      </p:nvPicPr>
                      <p:blipFill>
                        <a:blip r:embed="rId14"/>
                        <a:stretch>
                          <a:fillRect/>
                        </a:stretch>
                      </p:blipFill>
                      <p:spPr>
                        <a:xfrm>
                          <a:off x="6688403" y="3491620"/>
                          <a:ext cx="254000" cy="330200"/>
                        </a:xfrm>
                        <a:prstGeom prst="rect">
                          <a:avLst/>
                        </a:prstGeom>
                      </p:spPr>
                    </p:pic>
                  </p:oleObj>
                </mc:Fallback>
              </mc:AlternateContent>
            </a:graphicData>
          </a:graphic>
        </p:graphicFrame>
      </p:grpSp>
      <p:sp>
        <p:nvSpPr>
          <p:cNvPr id="94" name="矩形 93"/>
          <p:cNvSpPr/>
          <p:nvPr/>
        </p:nvSpPr>
        <p:spPr>
          <a:xfrm>
            <a:off x="856411" y="4869160"/>
            <a:ext cx="7710106" cy="1200329"/>
          </a:xfrm>
          <a:prstGeom prst="rect">
            <a:avLst/>
          </a:prstGeom>
          <a:solidFill>
            <a:schemeClr val="tx2">
              <a:lumMod val="20000"/>
              <a:lumOff val="80000"/>
            </a:schemeClr>
          </a:solidFill>
        </p:spPr>
        <p:txBody>
          <a:bodyPr wrap="square">
            <a:spAutoFit/>
          </a:bodyPr>
          <a:lstStyle/>
          <a:p>
            <a:r>
              <a:rPr lang="zh-CN" altLang="en-US" sz="2400" dirty="0">
                <a:latin typeface="微软雅黑" panose="020B0503020204020204" pitchFamily="34" charset="-122"/>
                <a:ea typeface="微软雅黑" panose="020B0503020204020204" pitchFamily="34" charset="-122"/>
              </a:rPr>
              <a:t> </a:t>
            </a:r>
            <a:r>
              <a:rPr lang="zh-CN" altLang="en-US" sz="2400" dirty="0" smtClean="0">
                <a:latin typeface="微软雅黑" panose="020B0503020204020204" pitchFamily="34" charset="-122"/>
                <a:ea typeface="微软雅黑" panose="020B0503020204020204" pitchFamily="34" charset="-122"/>
              </a:rPr>
              <a:t>      在反馈网络</a:t>
            </a:r>
            <a:r>
              <a:rPr lang="zh-CN" altLang="en-US" sz="2400" dirty="0">
                <a:latin typeface="微软雅黑" panose="020B0503020204020204" pitchFamily="34" charset="-122"/>
                <a:ea typeface="微软雅黑" panose="020B0503020204020204" pitchFamily="34" charset="-122"/>
              </a:rPr>
              <a:t>中，多个神经元互连以组织一个互连神经网络。有些神经元的输出被反馈至同层或前层神经元。因此，信号能够从正向和反向流通。 </a:t>
            </a:r>
          </a:p>
        </p:txBody>
      </p:sp>
      <p:grpSp>
        <p:nvGrpSpPr>
          <p:cNvPr id="95" name="组合 94"/>
          <p:cNvGrpSpPr/>
          <p:nvPr/>
        </p:nvGrpSpPr>
        <p:grpSpPr>
          <a:xfrm>
            <a:off x="666347" y="404664"/>
            <a:ext cx="5410199" cy="665163"/>
            <a:chOff x="666347" y="404664"/>
            <a:chExt cx="5410199" cy="665163"/>
          </a:xfrm>
        </p:grpSpPr>
        <p:grpSp>
          <p:nvGrpSpPr>
            <p:cNvPr id="96" name="Group 8"/>
            <p:cNvGrpSpPr>
              <a:grpSpLocks/>
            </p:cNvGrpSpPr>
            <p:nvPr/>
          </p:nvGrpSpPr>
          <p:grpSpPr bwMode="auto">
            <a:xfrm>
              <a:off x="666347" y="404664"/>
              <a:ext cx="762000" cy="665163"/>
              <a:chOff x="1110" y="2656"/>
              <a:chExt cx="1549" cy="1351"/>
            </a:xfrm>
          </p:grpSpPr>
          <p:sp>
            <p:nvSpPr>
              <p:cNvPr id="99" name="AutoShape 9"/>
              <p:cNvSpPr>
                <a:spLocks noChangeArrowheads="1"/>
              </p:cNvSpPr>
              <p:nvPr/>
            </p:nvSpPr>
            <p:spPr bwMode="auto">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宋体" pitchFamily="2" charset="-122"/>
                  <a:cs typeface="Arial" pitchFamily="34" charset="0"/>
                </a:endParaRPr>
              </a:p>
            </p:txBody>
          </p:sp>
          <p:sp>
            <p:nvSpPr>
              <p:cNvPr id="100" name="AutoShape 10"/>
              <p:cNvSpPr>
                <a:spLocks noChangeArrowheads="1"/>
              </p:cNvSpPr>
              <p:nvPr/>
            </p:nvSpPr>
            <p:spPr bwMode="auto">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p:spPr>
            <p:txBody>
              <a:bodyPr wrap="none" anchor="ctr"/>
              <a:lstStyle/>
              <a:p>
                <a:endParaRPr lang="zh-CN" altLang="en-US">
                  <a:ea typeface="宋体" pitchFamily="2" charset="-122"/>
                  <a:cs typeface="Arial" pitchFamily="34" charset="0"/>
                </a:endParaRPr>
              </a:p>
            </p:txBody>
          </p:sp>
        </p:grpSp>
        <p:sp>
          <p:nvSpPr>
            <p:cNvPr id="97" name="Line 16"/>
            <p:cNvSpPr>
              <a:spLocks noChangeShapeType="1"/>
            </p:cNvSpPr>
            <p:nvPr/>
          </p:nvSpPr>
          <p:spPr bwMode="auto">
            <a:xfrm>
              <a:off x="1275946" y="1014264"/>
              <a:ext cx="4800600" cy="0"/>
            </a:xfrm>
            <a:prstGeom prst="line">
              <a:avLst/>
            </a:prstGeom>
            <a:noFill/>
            <a:ln w="25400">
              <a:solidFill>
                <a:schemeClr val="folHlink"/>
              </a:solidFill>
              <a:prstDash val="sysDot"/>
              <a:round/>
              <a:headEn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98" name="Text Box 17"/>
            <p:cNvSpPr txBox="1">
              <a:spLocks noChangeArrowheads="1"/>
            </p:cNvSpPr>
            <p:nvPr/>
          </p:nvSpPr>
          <p:spPr bwMode="auto">
            <a:xfrm>
              <a:off x="1558994" y="428477"/>
              <a:ext cx="395973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a:defRPr>
                  <a:solidFill>
                    <a:schemeClr val="tx1"/>
                  </a:solidFill>
                  <a:latin typeface="Arial" pitchFamily="34" charset="0"/>
                </a:defRPr>
              </a:lvl2pPr>
              <a:lvl3pPr>
                <a:defRPr>
                  <a:solidFill>
                    <a:schemeClr val="tx1"/>
                  </a:solidFill>
                  <a:latin typeface="Arial" pitchFamily="34" charset="0"/>
                </a:defRPr>
              </a:lvl3pPr>
              <a:lvl4pPr>
                <a:defRPr>
                  <a:solidFill>
                    <a:schemeClr val="tx1"/>
                  </a:solidFill>
                  <a:latin typeface="Arial" pitchFamily="34" charset="0"/>
                </a:defRPr>
              </a:lvl4pPr>
              <a:lvl5pPr>
                <a:defRPr>
                  <a:solidFill>
                    <a:schemeClr val="tx1"/>
                  </a:solidFill>
                  <a:latin typeface="Arial" pitchFamily="34" charset="0"/>
                </a:defRPr>
              </a:lvl5pPr>
              <a:lvl6pPr fontAlgn="base">
                <a:spcBef>
                  <a:spcPct val="0"/>
                </a:spcBef>
                <a:spcAft>
                  <a:spcPct val="0"/>
                </a:spcAft>
                <a:buFont typeface="Arial" pitchFamily="34" charset="0"/>
                <a:defRPr>
                  <a:solidFill>
                    <a:schemeClr val="tx1"/>
                  </a:solidFill>
                  <a:latin typeface="Arial" pitchFamily="34" charset="0"/>
                </a:defRPr>
              </a:lvl6pPr>
              <a:lvl7pPr fontAlgn="base">
                <a:spcBef>
                  <a:spcPct val="0"/>
                </a:spcBef>
                <a:spcAft>
                  <a:spcPct val="0"/>
                </a:spcAft>
                <a:buFont typeface="Arial" pitchFamily="34" charset="0"/>
                <a:defRPr>
                  <a:solidFill>
                    <a:schemeClr val="tx1"/>
                  </a:solidFill>
                  <a:latin typeface="Arial" pitchFamily="34" charset="0"/>
                </a:defRPr>
              </a:lvl7pPr>
              <a:lvl8pPr fontAlgn="base">
                <a:spcBef>
                  <a:spcPct val="0"/>
                </a:spcBef>
                <a:spcAft>
                  <a:spcPct val="0"/>
                </a:spcAft>
                <a:buFont typeface="Arial" pitchFamily="34" charset="0"/>
                <a:defRPr>
                  <a:solidFill>
                    <a:schemeClr val="tx1"/>
                  </a:solidFill>
                  <a:latin typeface="Arial" pitchFamily="34" charset="0"/>
                </a:defRPr>
              </a:lvl8pPr>
              <a:lvl9pPr fontAlgn="base">
                <a:spcBef>
                  <a:spcPct val="0"/>
                </a:spcBef>
                <a:spcAft>
                  <a:spcPct val="0"/>
                </a:spcAft>
                <a:buFont typeface="Arial" pitchFamily="34" charset="0"/>
                <a:defRPr>
                  <a:solidFill>
                    <a:schemeClr val="tx1"/>
                  </a:solidFill>
                  <a:latin typeface="Arial" pitchFamily="34" charset="0"/>
                </a:defRPr>
              </a:lvl9pPr>
            </a:lstStyle>
            <a:p>
              <a:pPr eaLnBrk="0" hangingPunct="0"/>
              <a:r>
                <a:rPr lang="en-US" altLang="zh-CN" sz="3200" b="1" dirty="0">
                  <a:latin typeface="微软雅黑" panose="020B0503020204020204" pitchFamily="34" charset="-122"/>
                  <a:ea typeface="微软雅黑" panose="020B0503020204020204" pitchFamily="34" charset="-122"/>
                </a:rPr>
                <a:t>3</a:t>
              </a:r>
              <a:r>
                <a:rPr lang="en-US" altLang="zh-CN" sz="3200" b="1" dirty="0" smtClean="0">
                  <a:latin typeface="微软雅黑" panose="020B0503020204020204" pitchFamily="34" charset="-122"/>
                  <a:ea typeface="微软雅黑" panose="020B0503020204020204" pitchFamily="34" charset="-122"/>
                </a:rPr>
                <a:t>. </a:t>
              </a:r>
              <a:r>
                <a:rPr lang="zh-CN" altLang="en-US" sz="3200" b="1" dirty="0" smtClean="0">
                  <a:latin typeface="微软雅黑" panose="020B0503020204020204" pitchFamily="34" charset="-122"/>
                  <a:ea typeface="微软雅黑" panose="020B0503020204020204" pitchFamily="34" charset="-122"/>
                </a:rPr>
                <a:t>人工神经网络基础</a:t>
              </a:r>
              <a:endParaRPr lang="zh-CN" altLang="en-US" sz="3200" b="1"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61607870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666347" y="404664"/>
            <a:ext cx="5410199" cy="665163"/>
            <a:chOff x="666347" y="404664"/>
            <a:chExt cx="5410199" cy="665163"/>
          </a:xfrm>
        </p:grpSpPr>
        <p:grpSp>
          <p:nvGrpSpPr>
            <p:cNvPr id="11" name="Group 8"/>
            <p:cNvGrpSpPr>
              <a:grpSpLocks/>
            </p:cNvGrpSpPr>
            <p:nvPr/>
          </p:nvGrpSpPr>
          <p:grpSpPr bwMode="auto">
            <a:xfrm>
              <a:off x="666347" y="404664"/>
              <a:ext cx="762000" cy="665163"/>
              <a:chOff x="1110" y="2656"/>
              <a:chExt cx="1549" cy="1351"/>
            </a:xfrm>
          </p:grpSpPr>
          <p:sp>
            <p:nvSpPr>
              <p:cNvPr id="14" name="AutoShape 9"/>
              <p:cNvSpPr>
                <a:spLocks noChangeArrowheads="1"/>
              </p:cNvSpPr>
              <p:nvPr/>
            </p:nvSpPr>
            <p:spPr bwMode="auto">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宋体" pitchFamily="2" charset="-122"/>
                  <a:cs typeface="Arial" pitchFamily="34" charset="0"/>
                </a:endParaRPr>
              </a:p>
            </p:txBody>
          </p:sp>
          <p:sp>
            <p:nvSpPr>
              <p:cNvPr id="15" name="AutoShape 10"/>
              <p:cNvSpPr>
                <a:spLocks noChangeArrowheads="1"/>
              </p:cNvSpPr>
              <p:nvPr/>
            </p:nvSpPr>
            <p:spPr bwMode="auto">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p:spPr>
            <p:txBody>
              <a:bodyPr wrap="none" anchor="ctr"/>
              <a:lstStyle/>
              <a:p>
                <a:endParaRPr lang="zh-CN" altLang="en-US">
                  <a:ea typeface="宋体" pitchFamily="2" charset="-122"/>
                  <a:cs typeface="Arial" pitchFamily="34" charset="0"/>
                </a:endParaRPr>
              </a:p>
            </p:txBody>
          </p:sp>
        </p:grpSp>
        <p:sp>
          <p:nvSpPr>
            <p:cNvPr id="12" name="Line 16"/>
            <p:cNvSpPr>
              <a:spLocks noChangeShapeType="1"/>
            </p:cNvSpPr>
            <p:nvPr/>
          </p:nvSpPr>
          <p:spPr bwMode="auto">
            <a:xfrm>
              <a:off x="1275946" y="1014264"/>
              <a:ext cx="4800600" cy="0"/>
            </a:xfrm>
            <a:prstGeom prst="line">
              <a:avLst/>
            </a:prstGeom>
            <a:noFill/>
            <a:ln w="25400">
              <a:solidFill>
                <a:schemeClr val="folHlink"/>
              </a:solidFill>
              <a:prstDash val="sysDot"/>
              <a:round/>
              <a:headEn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13" name="Text Box 17"/>
            <p:cNvSpPr txBox="1">
              <a:spLocks noChangeArrowheads="1"/>
            </p:cNvSpPr>
            <p:nvPr/>
          </p:nvSpPr>
          <p:spPr bwMode="auto">
            <a:xfrm>
              <a:off x="1558994" y="428477"/>
              <a:ext cx="395973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a:defRPr>
                  <a:solidFill>
                    <a:schemeClr val="tx1"/>
                  </a:solidFill>
                  <a:latin typeface="Arial" pitchFamily="34" charset="0"/>
                </a:defRPr>
              </a:lvl2pPr>
              <a:lvl3pPr>
                <a:defRPr>
                  <a:solidFill>
                    <a:schemeClr val="tx1"/>
                  </a:solidFill>
                  <a:latin typeface="Arial" pitchFamily="34" charset="0"/>
                </a:defRPr>
              </a:lvl3pPr>
              <a:lvl4pPr>
                <a:defRPr>
                  <a:solidFill>
                    <a:schemeClr val="tx1"/>
                  </a:solidFill>
                  <a:latin typeface="Arial" pitchFamily="34" charset="0"/>
                </a:defRPr>
              </a:lvl4pPr>
              <a:lvl5pPr>
                <a:defRPr>
                  <a:solidFill>
                    <a:schemeClr val="tx1"/>
                  </a:solidFill>
                  <a:latin typeface="Arial" pitchFamily="34" charset="0"/>
                </a:defRPr>
              </a:lvl5pPr>
              <a:lvl6pPr fontAlgn="base">
                <a:spcBef>
                  <a:spcPct val="0"/>
                </a:spcBef>
                <a:spcAft>
                  <a:spcPct val="0"/>
                </a:spcAft>
                <a:buFont typeface="Arial" pitchFamily="34" charset="0"/>
                <a:defRPr>
                  <a:solidFill>
                    <a:schemeClr val="tx1"/>
                  </a:solidFill>
                  <a:latin typeface="Arial" pitchFamily="34" charset="0"/>
                </a:defRPr>
              </a:lvl6pPr>
              <a:lvl7pPr fontAlgn="base">
                <a:spcBef>
                  <a:spcPct val="0"/>
                </a:spcBef>
                <a:spcAft>
                  <a:spcPct val="0"/>
                </a:spcAft>
                <a:buFont typeface="Arial" pitchFamily="34" charset="0"/>
                <a:defRPr>
                  <a:solidFill>
                    <a:schemeClr val="tx1"/>
                  </a:solidFill>
                  <a:latin typeface="Arial" pitchFamily="34" charset="0"/>
                </a:defRPr>
              </a:lvl7pPr>
              <a:lvl8pPr fontAlgn="base">
                <a:spcBef>
                  <a:spcPct val="0"/>
                </a:spcBef>
                <a:spcAft>
                  <a:spcPct val="0"/>
                </a:spcAft>
                <a:buFont typeface="Arial" pitchFamily="34" charset="0"/>
                <a:defRPr>
                  <a:solidFill>
                    <a:schemeClr val="tx1"/>
                  </a:solidFill>
                  <a:latin typeface="Arial" pitchFamily="34" charset="0"/>
                </a:defRPr>
              </a:lvl8pPr>
              <a:lvl9pPr fontAlgn="base">
                <a:spcBef>
                  <a:spcPct val="0"/>
                </a:spcBef>
                <a:spcAft>
                  <a:spcPct val="0"/>
                </a:spcAft>
                <a:buFont typeface="Arial" pitchFamily="34" charset="0"/>
                <a:defRPr>
                  <a:solidFill>
                    <a:schemeClr val="tx1"/>
                  </a:solidFill>
                  <a:latin typeface="Arial" pitchFamily="34" charset="0"/>
                </a:defRPr>
              </a:lvl9pPr>
            </a:lstStyle>
            <a:p>
              <a:pPr eaLnBrk="0" hangingPunct="0"/>
              <a:r>
                <a:rPr lang="en-US" altLang="zh-CN" sz="3200" b="1" dirty="0">
                  <a:latin typeface="微软雅黑" panose="020B0503020204020204" pitchFamily="34" charset="-122"/>
                  <a:ea typeface="微软雅黑" panose="020B0503020204020204" pitchFamily="34" charset="-122"/>
                </a:rPr>
                <a:t>3</a:t>
              </a:r>
              <a:r>
                <a:rPr lang="en-US" altLang="zh-CN" sz="3200" b="1" dirty="0" smtClean="0">
                  <a:latin typeface="微软雅黑" panose="020B0503020204020204" pitchFamily="34" charset="-122"/>
                  <a:ea typeface="微软雅黑" panose="020B0503020204020204" pitchFamily="34" charset="-122"/>
                </a:rPr>
                <a:t>. </a:t>
              </a:r>
              <a:r>
                <a:rPr lang="zh-CN" altLang="en-US" sz="3200" b="1" dirty="0" smtClean="0">
                  <a:latin typeface="微软雅黑" panose="020B0503020204020204" pitchFamily="34" charset="-122"/>
                  <a:ea typeface="微软雅黑" panose="020B0503020204020204" pitchFamily="34" charset="-122"/>
                </a:rPr>
                <a:t>人工神经网络基础</a:t>
              </a:r>
              <a:endParaRPr lang="zh-CN" altLang="en-US" sz="3200" b="1" dirty="0">
                <a:latin typeface="微软雅黑" panose="020B0503020204020204" pitchFamily="34" charset="-122"/>
                <a:ea typeface="微软雅黑" panose="020B0503020204020204" pitchFamily="34" charset="-122"/>
              </a:endParaRPr>
            </a:p>
          </p:txBody>
        </p:sp>
      </p:grpSp>
      <p:sp>
        <p:nvSpPr>
          <p:cNvPr id="17" name="TextBox 16"/>
          <p:cNvSpPr txBox="1"/>
          <p:nvPr/>
        </p:nvSpPr>
        <p:spPr>
          <a:xfrm>
            <a:off x="827584" y="1124744"/>
            <a:ext cx="6048672" cy="523220"/>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800" dirty="0" smtClean="0">
                <a:latin typeface="微软雅黑" panose="020B0503020204020204" pitchFamily="34" charset="-122"/>
                <a:ea typeface="微软雅黑" panose="020B0503020204020204" pitchFamily="34" charset="-122"/>
              </a:rPr>
              <a:t>人工神经网络的训练</a:t>
            </a:r>
            <a:endParaRPr lang="en-US" altLang="zh-CN" sz="2800" dirty="0">
              <a:latin typeface="微软雅黑" panose="020B0503020204020204" pitchFamily="34" charset="-122"/>
              <a:ea typeface="微软雅黑" panose="020B0503020204020204" pitchFamily="34" charset="-122"/>
            </a:endParaRPr>
          </a:p>
        </p:txBody>
      </p:sp>
      <p:sp>
        <p:nvSpPr>
          <p:cNvPr id="18" name="Rectangle 3" descr="Rectangle: Click to edit Master text styles&#10;Second level&#10;Third level&#10;Fourth level&#10;Fifth level"/>
          <p:cNvSpPr txBox="1">
            <a:spLocks noChangeArrowheads="1"/>
          </p:cNvSpPr>
          <p:nvPr/>
        </p:nvSpPr>
        <p:spPr>
          <a:xfrm>
            <a:off x="838200" y="1844824"/>
            <a:ext cx="8126413" cy="1872208"/>
          </a:xfrm>
          <a:prstGeom prst="rect">
            <a:avLst/>
          </a:prstGeom>
        </p:spPr>
        <p:txBody>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marL="0" indent="0">
              <a:lnSpc>
                <a:spcPct val="145000"/>
              </a:lnSpc>
              <a:buNone/>
            </a:pPr>
            <a:r>
              <a:rPr lang="zh-CN" altLang="en-US" dirty="0" smtClean="0">
                <a:solidFill>
                  <a:schemeClr val="tx1"/>
                </a:solidFill>
                <a:latin typeface="微软雅黑" panose="020B0503020204020204" pitchFamily="34" charset="-122"/>
                <a:ea typeface="微软雅黑" panose="020B0503020204020204" pitchFamily="34" charset="-122"/>
              </a:rPr>
              <a:t>       神经网络主要通过指导式（有师）学习算法和非指导式（无师）学习算法。此外，还存在第三种学习算法，即强化学习算法；可把它看做有师学习的一种特例。 </a:t>
            </a:r>
          </a:p>
        </p:txBody>
      </p:sp>
      <p:pic>
        <p:nvPicPr>
          <p:cNvPr id="18434" name="Picture 2" descr="C:\Users\Administrator\Pictures\计算.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720" y="3811479"/>
            <a:ext cx="5328592" cy="2745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1579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 calcmode="lin" valueType="num">
                                      <p:cBhvr additive="base">
                                        <p:cTn id="7" dur="500" fill="hold"/>
                                        <p:tgtEl>
                                          <p:spTgt spid="1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13665" y="1815207"/>
            <a:ext cx="6048672" cy="461665"/>
          </a:xfrm>
          <a:prstGeom prst="rect">
            <a:avLst/>
          </a:prstGeom>
          <a:noFill/>
        </p:spPr>
        <p:txBody>
          <a:bodyPr wrap="square" rtlCol="0">
            <a:spAutoFit/>
          </a:bodyPr>
          <a:lstStyle/>
          <a:p>
            <a:r>
              <a:rPr lang="zh-CN" altLang="en-US" sz="2400" dirty="0" smtClean="0">
                <a:latin typeface="微软雅黑" panose="020B0503020204020204" pitchFamily="34" charset="-122"/>
                <a:ea typeface="微软雅黑" panose="020B0503020204020204" pitchFamily="34" charset="-122"/>
              </a:rPr>
              <a:t>（</a:t>
            </a:r>
            <a:r>
              <a:rPr lang="en-US" altLang="zh-CN" sz="2400" dirty="0" smtClean="0">
                <a:latin typeface="微软雅黑" panose="020B0503020204020204" pitchFamily="34" charset="-122"/>
                <a:ea typeface="微软雅黑" panose="020B0503020204020204" pitchFamily="34" charset="-122"/>
              </a:rPr>
              <a:t>1</a:t>
            </a:r>
            <a:r>
              <a:rPr lang="zh-CN" altLang="en-US" sz="2400" dirty="0" smtClean="0">
                <a:latin typeface="微软雅黑" panose="020B0503020204020204" pitchFamily="34" charset="-122"/>
                <a:ea typeface="微软雅黑" panose="020B0503020204020204" pitchFamily="34" charset="-122"/>
              </a:rPr>
              <a:t>）有师学习</a:t>
            </a:r>
            <a:endParaRPr lang="en-US" altLang="zh-CN" sz="2400" dirty="0">
              <a:latin typeface="微软雅黑" panose="020B0503020204020204" pitchFamily="34" charset="-122"/>
              <a:ea typeface="微软雅黑" panose="020B0503020204020204" pitchFamily="34" charset="-122"/>
            </a:endParaRPr>
          </a:p>
        </p:txBody>
      </p:sp>
      <p:sp>
        <p:nvSpPr>
          <p:cNvPr id="3" name="矩形 2"/>
          <p:cNvSpPr/>
          <p:nvPr/>
        </p:nvSpPr>
        <p:spPr>
          <a:xfrm>
            <a:off x="1187624" y="2460952"/>
            <a:ext cx="7040470" cy="3416320"/>
          </a:xfrm>
          <a:prstGeom prst="rect">
            <a:avLst/>
          </a:prstGeom>
        </p:spPr>
        <p:txBody>
          <a:bodyPr wrap="square">
            <a:spAutoFit/>
          </a:bodyPr>
          <a:lstStyle/>
          <a:p>
            <a:pPr>
              <a:lnSpc>
                <a:spcPct val="150000"/>
              </a:lnSpc>
            </a:pPr>
            <a:r>
              <a:rPr lang="zh-CN" altLang="en-US" sz="2400" dirty="0" smtClean="0">
                <a:latin typeface="微软雅黑" panose="020B0503020204020204" pitchFamily="34" charset="-122"/>
                <a:ea typeface="微软雅黑" panose="020B0503020204020204" pitchFamily="34" charset="-122"/>
              </a:rPr>
              <a:t>      有</a:t>
            </a:r>
            <a:r>
              <a:rPr lang="zh-CN" altLang="en-US" sz="2400" dirty="0">
                <a:latin typeface="微软雅黑" panose="020B0503020204020204" pitchFamily="34" charset="-122"/>
                <a:ea typeface="微软雅黑" panose="020B0503020204020204" pitchFamily="34" charset="-122"/>
              </a:rPr>
              <a:t>师学习算法能够根据期望的和实际的网络输出（对应于给定输入）间的差来调整神经元间连接的强度或权。因此，有师学习需要有个老师或导师来提供期望或目标输出信号</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ü"/>
            </a:pPr>
            <a:r>
              <a:rPr lang="zh-CN" altLang="en-US" sz="2400" dirty="0" smtClean="0">
                <a:latin typeface="微软雅黑" panose="020B0503020204020204" pitchFamily="34" charset="-122"/>
                <a:ea typeface="微软雅黑" panose="020B0503020204020204" pitchFamily="34" charset="-122"/>
              </a:rPr>
              <a:t>有</a:t>
            </a:r>
            <a:r>
              <a:rPr lang="zh-CN" altLang="en-US" sz="2400" dirty="0">
                <a:latin typeface="微软雅黑" panose="020B0503020204020204" pitchFamily="34" charset="-122"/>
                <a:ea typeface="微软雅黑" panose="020B0503020204020204" pitchFamily="34" charset="-122"/>
              </a:rPr>
              <a:t>师学习算法的例子包括</a:t>
            </a:r>
            <a:r>
              <a:rPr lang="en-US" altLang="zh-CN" sz="2400" dirty="0">
                <a:latin typeface="微软雅黑" panose="020B0503020204020204" pitchFamily="34" charset="-122"/>
                <a:ea typeface="微软雅黑" panose="020B0503020204020204" pitchFamily="34" charset="-122"/>
              </a:rPr>
              <a:t>Delta</a:t>
            </a:r>
            <a:r>
              <a:rPr lang="zh-CN" altLang="en-US" sz="2400" dirty="0">
                <a:latin typeface="微软雅黑" panose="020B0503020204020204" pitchFamily="34" charset="-122"/>
                <a:ea typeface="微软雅黑" panose="020B0503020204020204" pitchFamily="34" charset="-122"/>
              </a:rPr>
              <a:t>规则、广义</a:t>
            </a:r>
            <a:r>
              <a:rPr lang="en-US" altLang="zh-CN" sz="2400" dirty="0">
                <a:latin typeface="微软雅黑" panose="020B0503020204020204" pitchFamily="34" charset="-122"/>
                <a:ea typeface="微软雅黑" panose="020B0503020204020204" pitchFamily="34" charset="-122"/>
              </a:rPr>
              <a:t>Delta</a:t>
            </a:r>
            <a:r>
              <a:rPr lang="zh-CN" altLang="en-US" sz="2400" dirty="0">
                <a:latin typeface="微软雅黑" panose="020B0503020204020204" pitchFamily="34" charset="-122"/>
                <a:ea typeface="微软雅黑" panose="020B0503020204020204" pitchFamily="34" charset="-122"/>
              </a:rPr>
              <a:t>规则或反向传播算法以及ＬＶＱ算法等。 </a:t>
            </a:r>
          </a:p>
        </p:txBody>
      </p:sp>
      <p:grpSp>
        <p:nvGrpSpPr>
          <p:cNvPr id="4" name="组合 3"/>
          <p:cNvGrpSpPr/>
          <p:nvPr/>
        </p:nvGrpSpPr>
        <p:grpSpPr>
          <a:xfrm>
            <a:off x="666347" y="404664"/>
            <a:ext cx="5410199" cy="665163"/>
            <a:chOff x="666347" y="404664"/>
            <a:chExt cx="5410199" cy="665163"/>
          </a:xfrm>
        </p:grpSpPr>
        <p:grpSp>
          <p:nvGrpSpPr>
            <p:cNvPr id="5" name="Group 8"/>
            <p:cNvGrpSpPr>
              <a:grpSpLocks/>
            </p:cNvGrpSpPr>
            <p:nvPr/>
          </p:nvGrpSpPr>
          <p:grpSpPr bwMode="auto">
            <a:xfrm>
              <a:off x="666347" y="404664"/>
              <a:ext cx="762000" cy="665163"/>
              <a:chOff x="1110" y="2656"/>
              <a:chExt cx="1549" cy="1351"/>
            </a:xfrm>
          </p:grpSpPr>
          <p:sp>
            <p:nvSpPr>
              <p:cNvPr id="8" name="AutoShape 9"/>
              <p:cNvSpPr>
                <a:spLocks noChangeArrowheads="1"/>
              </p:cNvSpPr>
              <p:nvPr/>
            </p:nvSpPr>
            <p:spPr bwMode="auto">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宋体" pitchFamily="2" charset="-122"/>
                  <a:cs typeface="Arial" pitchFamily="34" charset="0"/>
                </a:endParaRPr>
              </a:p>
            </p:txBody>
          </p:sp>
          <p:sp>
            <p:nvSpPr>
              <p:cNvPr id="9" name="AutoShape 10"/>
              <p:cNvSpPr>
                <a:spLocks noChangeArrowheads="1"/>
              </p:cNvSpPr>
              <p:nvPr/>
            </p:nvSpPr>
            <p:spPr bwMode="auto">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p:spPr>
            <p:txBody>
              <a:bodyPr wrap="none" anchor="ctr"/>
              <a:lstStyle/>
              <a:p>
                <a:endParaRPr lang="zh-CN" altLang="en-US">
                  <a:ea typeface="宋体" pitchFamily="2" charset="-122"/>
                  <a:cs typeface="Arial" pitchFamily="34" charset="0"/>
                </a:endParaRPr>
              </a:p>
            </p:txBody>
          </p:sp>
        </p:grpSp>
        <p:sp>
          <p:nvSpPr>
            <p:cNvPr id="6" name="Line 16"/>
            <p:cNvSpPr>
              <a:spLocks noChangeShapeType="1"/>
            </p:cNvSpPr>
            <p:nvPr/>
          </p:nvSpPr>
          <p:spPr bwMode="auto">
            <a:xfrm>
              <a:off x="1275946" y="1014264"/>
              <a:ext cx="4800600" cy="0"/>
            </a:xfrm>
            <a:prstGeom prst="line">
              <a:avLst/>
            </a:prstGeom>
            <a:noFill/>
            <a:ln w="25400">
              <a:solidFill>
                <a:schemeClr val="folHlink"/>
              </a:solidFill>
              <a:prstDash val="sysDot"/>
              <a:round/>
              <a:headEn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7" name="Text Box 17"/>
            <p:cNvSpPr txBox="1">
              <a:spLocks noChangeArrowheads="1"/>
            </p:cNvSpPr>
            <p:nvPr/>
          </p:nvSpPr>
          <p:spPr bwMode="auto">
            <a:xfrm>
              <a:off x="1558994" y="428477"/>
              <a:ext cx="395973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a:defRPr>
                  <a:solidFill>
                    <a:schemeClr val="tx1"/>
                  </a:solidFill>
                  <a:latin typeface="Arial" pitchFamily="34" charset="0"/>
                </a:defRPr>
              </a:lvl2pPr>
              <a:lvl3pPr>
                <a:defRPr>
                  <a:solidFill>
                    <a:schemeClr val="tx1"/>
                  </a:solidFill>
                  <a:latin typeface="Arial" pitchFamily="34" charset="0"/>
                </a:defRPr>
              </a:lvl3pPr>
              <a:lvl4pPr>
                <a:defRPr>
                  <a:solidFill>
                    <a:schemeClr val="tx1"/>
                  </a:solidFill>
                  <a:latin typeface="Arial" pitchFamily="34" charset="0"/>
                </a:defRPr>
              </a:lvl4pPr>
              <a:lvl5pPr>
                <a:defRPr>
                  <a:solidFill>
                    <a:schemeClr val="tx1"/>
                  </a:solidFill>
                  <a:latin typeface="Arial" pitchFamily="34" charset="0"/>
                </a:defRPr>
              </a:lvl5pPr>
              <a:lvl6pPr fontAlgn="base">
                <a:spcBef>
                  <a:spcPct val="0"/>
                </a:spcBef>
                <a:spcAft>
                  <a:spcPct val="0"/>
                </a:spcAft>
                <a:buFont typeface="Arial" pitchFamily="34" charset="0"/>
                <a:defRPr>
                  <a:solidFill>
                    <a:schemeClr val="tx1"/>
                  </a:solidFill>
                  <a:latin typeface="Arial" pitchFamily="34" charset="0"/>
                </a:defRPr>
              </a:lvl6pPr>
              <a:lvl7pPr fontAlgn="base">
                <a:spcBef>
                  <a:spcPct val="0"/>
                </a:spcBef>
                <a:spcAft>
                  <a:spcPct val="0"/>
                </a:spcAft>
                <a:buFont typeface="Arial" pitchFamily="34" charset="0"/>
                <a:defRPr>
                  <a:solidFill>
                    <a:schemeClr val="tx1"/>
                  </a:solidFill>
                  <a:latin typeface="Arial" pitchFamily="34" charset="0"/>
                </a:defRPr>
              </a:lvl7pPr>
              <a:lvl8pPr fontAlgn="base">
                <a:spcBef>
                  <a:spcPct val="0"/>
                </a:spcBef>
                <a:spcAft>
                  <a:spcPct val="0"/>
                </a:spcAft>
                <a:buFont typeface="Arial" pitchFamily="34" charset="0"/>
                <a:defRPr>
                  <a:solidFill>
                    <a:schemeClr val="tx1"/>
                  </a:solidFill>
                  <a:latin typeface="Arial" pitchFamily="34" charset="0"/>
                </a:defRPr>
              </a:lvl8pPr>
              <a:lvl9pPr fontAlgn="base">
                <a:spcBef>
                  <a:spcPct val="0"/>
                </a:spcBef>
                <a:spcAft>
                  <a:spcPct val="0"/>
                </a:spcAft>
                <a:buFont typeface="Arial" pitchFamily="34" charset="0"/>
                <a:defRPr>
                  <a:solidFill>
                    <a:schemeClr val="tx1"/>
                  </a:solidFill>
                  <a:latin typeface="Arial" pitchFamily="34" charset="0"/>
                </a:defRPr>
              </a:lvl9pPr>
            </a:lstStyle>
            <a:p>
              <a:pPr eaLnBrk="0" hangingPunct="0"/>
              <a:r>
                <a:rPr lang="en-US" altLang="zh-CN" sz="3200" b="1" dirty="0">
                  <a:latin typeface="微软雅黑" panose="020B0503020204020204" pitchFamily="34" charset="-122"/>
                  <a:ea typeface="微软雅黑" panose="020B0503020204020204" pitchFamily="34" charset="-122"/>
                </a:rPr>
                <a:t>3</a:t>
              </a:r>
              <a:r>
                <a:rPr lang="en-US" altLang="zh-CN" sz="3200" b="1" dirty="0" smtClean="0">
                  <a:latin typeface="微软雅黑" panose="020B0503020204020204" pitchFamily="34" charset="-122"/>
                  <a:ea typeface="微软雅黑" panose="020B0503020204020204" pitchFamily="34" charset="-122"/>
                </a:rPr>
                <a:t>. </a:t>
              </a:r>
              <a:r>
                <a:rPr lang="zh-CN" altLang="en-US" sz="3200" b="1" dirty="0" smtClean="0">
                  <a:latin typeface="微软雅黑" panose="020B0503020204020204" pitchFamily="34" charset="-122"/>
                  <a:ea typeface="微软雅黑" panose="020B0503020204020204" pitchFamily="34" charset="-122"/>
                </a:rPr>
                <a:t>人工神经网络基础</a:t>
              </a:r>
              <a:endParaRPr lang="zh-CN" altLang="en-US" sz="3200" b="1" dirty="0">
                <a:latin typeface="微软雅黑" panose="020B0503020204020204" pitchFamily="34" charset="-122"/>
                <a:ea typeface="微软雅黑" panose="020B0503020204020204" pitchFamily="34" charset="-122"/>
              </a:endParaRPr>
            </a:p>
          </p:txBody>
        </p:sp>
      </p:grpSp>
      <p:sp>
        <p:nvSpPr>
          <p:cNvPr id="10" name="TextBox 9"/>
          <p:cNvSpPr txBox="1"/>
          <p:nvPr/>
        </p:nvSpPr>
        <p:spPr>
          <a:xfrm>
            <a:off x="827584" y="1124744"/>
            <a:ext cx="6048672" cy="523220"/>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800" dirty="0" smtClean="0">
                <a:latin typeface="微软雅黑" panose="020B0503020204020204" pitchFamily="34" charset="-122"/>
                <a:ea typeface="微软雅黑" panose="020B0503020204020204" pitchFamily="34" charset="-122"/>
              </a:rPr>
              <a:t>人工神经网络的训练</a:t>
            </a:r>
            <a:endParaRPr lang="en-US" altLang="zh-CN"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0954857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827584" y="1815207"/>
            <a:ext cx="6048672" cy="461665"/>
          </a:xfrm>
          <a:prstGeom prst="rect">
            <a:avLst/>
          </a:prstGeom>
          <a:noFill/>
        </p:spPr>
        <p:txBody>
          <a:bodyPr wrap="square" rtlCol="0">
            <a:spAutoFit/>
          </a:bodyPr>
          <a:lstStyle/>
          <a:p>
            <a:r>
              <a:rPr lang="zh-CN" altLang="en-US" sz="2400" dirty="0" smtClean="0">
                <a:latin typeface="微软雅黑" panose="020B0503020204020204" pitchFamily="34" charset="-122"/>
                <a:ea typeface="微软雅黑" panose="020B0503020204020204" pitchFamily="34" charset="-122"/>
              </a:rPr>
              <a:t>（</a:t>
            </a:r>
            <a:r>
              <a:rPr lang="en-US" altLang="zh-CN" sz="2400" dirty="0" smtClean="0">
                <a:latin typeface="微软雅黑" panose="020B0503020204020204" pitchFamily="34" charset="-122"/>
                <a:ea typeface="微软雅黑" panose="020B0503020204020204" pitchFamily="34" charset="-122"/>
              </a:rPr>
              <a:t>2</a:t>
            </a:r>
            <a:r>
              <a:rPr lang="zh-CN" altLang="en-US" sz="2400" dirty="0" smtClean="0">
                <a:latin typeface="微软雅黑" panose="020B0503020204020204" pitchFamily="34" charset="-122"/>
                <a:ea typeface="微软雅黑" panose="020B0503020204020204" pitchFamily="34" charset="-122"/>
              </a:rPr>
              <a:t>）无师学习</a:t>
            </a:r>
            <a:endParaRPr lang="en-US" altLang="zh-CN" sz="2400" dirty="0">
              <a:latin typeface="微软雅黑" panose="020B0503020204020204" pitchFamily="34" charset="-122"/>
              <a:ea typeface="微软雅黑" panose="020B0503020204020204" pitchFamily="34" charset="-122"/>
            </a:endParaRPr>
          </a:p>
        </p:txBody>
      </p:sp>
      <p:sp>
        <p:nvSpPr>
          <p:cNvPr id="9" name="矩形 8"/>
          <p:cNvSpPr/>
          <p:nvPr/>
        </p:nvSpPr>
        <p:spPr>
          <a:xfrm>
            <a:off x="1050544" y="2348880"/>
            <a:ext cx="7488832" cy="3305520"/>
          </a:xfrm>
          <a:prstGeom prst="rect">
            <a:avLst/>
          </a:prstGeom>
        </p:spPr>
        <p:txBody>
          <a:bodyPr wrap="square">
            <a:spAutoFit/>
          </a:bodyPr>
          <a:lstStyle/>
          <a:p>
            <a:pPr>
              <a:lnSpc>
                <a:spcPct val="145000"/>
              </a:lnSpc>
            </a:pPr>
            <a:r>
              <a:rPr lang="zh-CN" altLang="en-US" sz="2400" dirty="0" smtClean="0">
                <a:latin typeface="微软雅黑" panose="020B0503020204020204" pitchFamily="34" charset="-122"/>
                <a:ea typeface="微软雅黑" panose="020B0503020204020204" pitchFamily="34" charset="-122"/>
              </a:rPr>
              <a:t>       无</a:t>
            </a:r>
            <a:r>
              <a:rPr lang="zh-CN" altLang="en-US" sz="2400" dirty="0">
                <a:latin typeface="微软雅黑" panose="020B0503020204020204" pitchFamily="34" charset="-122"/>
                <a:ea typeface="微软雅黑" panose="020B0503020204020204" pitchFamily="34" charset="-122"/>
              </a:rPr>
              <a:t>师学习算法不需要知道期望输出。在训练过程中，只要向神经网络提供输入模式，神经网络就能够自动地适应连接权，以便按相似特征把输入模式分组聚集</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pPr marL="342900" indent="-342900">
              <a:lnSpc>
                <a:spcPct val="145000"/>
              </a:lnSpc>
              <a:buFont typeface="Wingdings" panose="05000000000000000000" pitchFamily="2" charset="2"/>
              <a:buChar char="ü"/>
            </a:pPr>
            <a:r>
              <a:rPr lang="zh-CN" altLang="en-US" sz="2400" dirty="0" smtClean="0">
                <a:latin typeface="微软雅黑" panose="020B0503020204020204" pitchFamily="34" charset="-122"/>
                <a:ea typeface="微软雅黑" panose="020B0503020204020204" pitchFamily="34" charset="-122"/>
              </a:rPr>
              <a:t>无</a:t>
            </a:r>
            <a:r>
              <a:rPr lang="zh-CN" altLang="en-US" sz="2400" dirty="0">
                <a:latin typeface="微软雅黑" panose="020B0503020204020204" pitchFamily="34" charset="-122"/>
                <a:ea typeface="微软雅黑" panose="020B0503020204020204" pitchFamily="34" charset="-122"/>
              </a:rPr>
              <a:t>师学习算法的例子包括</a:t>
            </a:r>
            <a:r>
              <a:rPr lang="en-US" altLang="zh-CN" sz="2400" dirty="0" err="1">
                <a:latin typeface="微软雅黑" panose="020B0503020204020204" pitchFamily="34" charset="-122"/>
                <a:ea typeface="微软雅黑" panose="020B0503020204020204" pitchFamily="34" charset="-122"/>
              </a:rPr>
              <a:t>Kohonen</a:t>
            </a:r>
            <a:r>
              <a:rPr lang="zh-CN" altLang="en-US" sz="2400" dirty="0">
                <a:latin typeface="微软雅黑" panose="020B0503020204020204" pitchFamily="34" charset="-122"/>
                <a:ea typeface="微软雅黑" panose="020B0503020204020204" pitchFamily="34" charset="-122"/>
              </a:rPr>
              <a:t>算法和</a:t>
            </a:r>
            <a:r>
              <a:rPr lang="en-US" altLang="zh-CN" sz="2400" dirty="0">
                <a:latin typeface="微软雅黑" panose="020B0503020204020204" pitchFamily="34" charset="-122"/>
                <a:ea typeface="微软雅黑" panose="020B0503020204020204" pitchFamily="34" charset="-122"/>
              </a:rPr>
              <a:t>Carpenter-</a:t>
            </a:r>
            <a:r>
              <a:rPr lang="en-US" altLang="zh-CN" sz="2400" dirty="0" err="1">
                <a:latin typeface="微软雅黑" panose="020B0503020204020204" pitchFamily="34" charset="-122"/>
                <a:ea typeface="微软雅黑" panose="020B0503020204020204" pitchFamily="34" charset="-122"/>
              </a:rPr>
              <a:t>Grossberg</a:t>
            </a:r>
            <a:r>
              <a:rPr lang="zh-CN" altLang="en-US" sz="2400" dirty="0">
                <a:latin typeface="微软雅黑" panose="020B0503020204020204" pitchFamily="34" charset="-122"/>
                <a:ea typeface="微软雅黑" panose="020B0503020204020204" pitchFamily="34" charset="-122"/>
              </a:rPr>
              <a:t>自适应谐振理论（ＡＲＴ</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等。 </a:t>
            </a:r>
          </a:p>
        </p:txBody>
      </p:sp>
      <p:grpSp>
        <p:nvGrpSpPr>
          <p:cNvPr id="10" name="组合 9"/>
          <p:cNvGrpSpPr/>
          <p:nvPr/>
        </p:nvGrpSpPr>
        <p:grpSpPr>
          <a:xfrm>
            <a:off x="666347" y="404664"/>
            <a:ext cx="5410199" cy="665163"/>
            <a:chOff x="666347" y="404664"/>
            <a:chExt cx="5410199" cy="665163"/>
          </a:xfrm>
        </p:grpSpPr>
        <p:grpSp>
          <p:nvGrpSpPr>
            <p:cNvPr id="11" name="Group 8"/>
            <p:cNvGrpSpPr>
              <a:grpSpLocks/>
            </p:cNvGrpSpPr>
            <p:nvPr/>
          </p:nvGrpSpPr>
          <p:grpSpPr bwMode="auto">
            <a:xfrm>
              <a:off x="666347" y="404664"/>
              <a:ext cx="762000" cy="665163"/>
              <a:chOff x="1110" y="2656"/>
              <a:chExt cx="1549" cy="1351"/>
            </a:xfrm>
          </p:grpSpPr>
          <p:sp>
            <p:nvSpPr>
              <p:cNvPr id="14" name="AutoShape 9"/>
              <p:cNvSpPr>
                <a:spLocks noChangeArrowheads="1"/>
              </p:cNvSpPr>
              <p:nvPr/>
            </p:nvSpPr>
            <p:spPr bwMode="auto">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宋体" pitchFamily="2" charset="-122"/>
                  <a:cs typeface="Arial" pitchFamily="34" charset="0"/>
                </a:endParaRPr>
              </a:p>
            </p:txBody>
          </p:sp>
          <p:sp>
            <p:nvSpPr>
              <p:cNvPr id="15" name="AutoShape 10"/>
              <p:cNvSpPr>
                <a:spLocks noChangeArrowheads="1"/>
              </p:cNvSpPr>
              <p:nvPr/>
            </p:nvSpPr>
            <p:spPr bwMode="auto">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p:spPr>
            <p:txBody>
              <a:bodyPr wrap="none" anchor="ctr"/>
              <a:lstStyle/>
              <a:p>
                <a:endParaRPr lang="zh-CN" altLang="en-US">
                  <a:ea typeface="宋体" pitchFamily="2" charset="-122"/>
                  <a:cs typeface="Arial" pitchFamily="34" charset="0"/>
                </a:endParaRPr>
              </a:p>
            </p:txBody>
          </p:sp>
        </p:grpSp>
        <p:sp>
          <p:nvSpPr>
            <p:cNvPr id="12" name="Line 16"/>
            <p:cNvSpPr>
              <a:spLocks noChangeShapeType="1"/>
            </p:cNvSpPr>
            <p:nvPr/>
          </p:nvSpPr>
          <p:spPr bwMode="auto">
            <a:xfrm>
              <a:off x="1275946" y="1014264"/>
              <a:ext cx="4800600" cy="0"/>
            </a:xfrm>
            <a:prstGeom prst="line">
              <a:avLst/>
            </a:prstGeom>
            <a:noFill/>
            <a:ln w="25400">
              <a:solidFill>
                <a:schemeClr val="folHlink"/>
              </a:solidFill>
              <a:prstDash val="sysDot"/>
              <a:round/>
              <a:headEn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13" name="Text Box 17"/>
            <p:cNvSpPr txBox="1">
              <a:spLocks noChangeArrowheads="1"/>
            </p:cNvSpPr>
            <p:nvPr/>
          </p:nvSpPr>
          <p:spPr bwMode="auto">
            <a:xfrm>
              <a:off x="1558994" y="428477"/>
              <a:ext cx="395973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a:defRPr>
                  <a:solidFill>
                    <a:schemeClr val="tx1"/>
                  </a:solidFill>
                  <a:latin typeface="Arial" pitchFamily="34" charset="0"/>
                </a:defRPr>
              </a:lvl2pPr>
              <a:lvl3pPr>
                <a:defRPr>
                  <a:solidFill>
                    <a:schemeClr val="tx1"/>
                  </a:solidFill>
                  <a:latin typeface="Arial" pitchFamily="34" charset="0"/>
                </a:defRPr>
              </a:lvl3pPr>
              <a:lvl4pPr>
                <a:defRPr>
                  <a:solidFill>
                    <a:schemeClr val="tx1"/>
                  </a:solidFill>
                  <a:latin typeface="Arial" pitchFamily="34" charset="0"/>
                </a:defRPr>
              </a:lvl4pPr>
              <a:lvl5pPr>
                <a:defRPr>
                  <a:solidFill>
                    <a:schemeClr val="tx1"/>
                  </a:solidFill>
                  <a:latin typeface="Arial" pitchFamily="34" charset="0"/>
                </a:defRPr>
              </a:lvl5pPr>
              <a:lvl6pPr fontAlgn="base">
                <a:spcBef>
                  <a:spcPct val="0"/>
                </a:spcBef>
                <a:spcAft>
                  <a:spcPct val="0"/>
                </a:spcAft>
                <a:buFont typeface="Arial" pitchFamily="34" charset="0"/>
                <a:defRPr>
                  <a:solidFill>
                    <a:schemeClr val="tx1"/>
                  </a:solidFill>
                  <a:latin typeface="Arial" pitchFamily="34" charset="0"/>
                </a:defRPr>
              </a:lvl6pPr>
              <a:lvl7pPr fontAlgn="base">
                <a:spcBef>
                  <a:spcPct val="0"/>
                </a:spcBef>
                <a:spcAft>
                  <a:spcPct val="0"/>
                </a:spcAft>
                <a:buFont typeface="Arial" pitchFamily="34" charset="0"/>
                <a:defRPr>
                  <a:solidFill>
                    <a:schemeClr val="tx1"/>
                  </a:solidFill>
                  <a:latin typeface="Arial" pitchFamily="34" charset="0"/>
                </a:defRPr>
              </a:lvl7pPr>
              <a:lvl8pPr fontAlgn="base">
                <a:spcBef>
                  <a:spcPct val="0"/>
                </a:spcBef>
                <a:spcAft>
                  <a:spcPct val="0"/>
                </a:spcAft>
                <a:buFont typeface="Arial" pitchFamily="34" charset="0"/>
                <a:defRPr>
                  <a:solidFill>
                    <a:schemeClr val="tx1"/>
                  </a:solidFill>
                  <a:latin typeface="Arial" pitchFamily="34" charset="0"/>
                </a:defRPr>
              </a:lvl8pPr>
              <a:lvl9pPr fontAlgn="base">
                <a:spcBef>
                  <a:spcPct val="0"/>
                </a:spcBef>
                <a:spcAft>
                  <a:spcPct val="0"/>
                </a:spcAft>
                <a:buFont typeface="Arial" pitchFamily="34" charset="0"/>
                <a:defRPr>
                  <a:solidFill>
                    <a:schemeClr val="tx1"/>
                  </a:solidFill>
                  <a:latin typeface="Arial" pitchFamily="34" charset="0"/>
                </a:defRPr>
              </a:lvl9pPr>
            </a:lstStyle>
            <a:p>
              <a:pPr eaLnBrk="0" hangingPunct="0"/>
              <a:r>
                <a:rPr lang="en-US" altLang="zh-CN" sz="3200" b="1" dirty="0">
                  <a:latin typeface="微软雅黑" panose="020B0503020204020204" pitchFamily="34" charset="-122"/>
                  <a:ea typeface="微软雅黑" panose="020B0503020204020204" pitchFamily="34" charset="-122"/>
                </a:rPr>
                <a:t>3</a:t>
              </a:r>
              <a:r>
                <a:rPr lang="en-US" altLang="zh-CN" sz="3200" b="1" dirty="0" smtClean="0">
                  <a:latin typeface="微软雅黑" panose="020B0503020204020204" pitchFamily="34" charset="-122"/>
                  <a:ea typeface="微软雅黑" panose="020B0503020204020204" pitchFamily="34" charset="-122"/>
                </a:rPr>
                <a:t>. </a:t>
              </a:r>
              <a:r>
                <a:rPr lang="zh-CN" altLang="en-US" sz="3200" b="1" dirty="0" smtClean="0">
                  <a:latin typeface="微软雅黑" panose="020B0503020204020204" pitchFamily="34" charset="-122"/>
                  <a:ea typeface="微软雅黑" panose="020B0503020204020204" pitchFamily="34" charset="-122"/>
                </a:rPr>
                <a:t>人工神经网络基础</a:t>
              </a:r>
              <a:endParaRPr lang="zh-CN" altLang="en-US" sz="3200" b="1" dirty="0">
                <a:latin typeface="微软雅黑" panose="020B0503020204020204" pitchFamily="34" charset="-122"/>
                <a:ea typeface="微软雅黑" panose="020B0503020204020204" pitchFamily="34" charset="-122"/>
              </a:endParaRPr>
            </a:p>
          </p:txBody>
        </p:sp>
      </p:grpSp>
      <p:sp>
        <p:nvSpPr>
          <p:cNvPr id="16" name="TextBox 15"/>
          <p:cNvSpPr txBox="1"/>
          <p:nvPr/>
        </p:nvSpPr>
        <p:spPr>
          <a:xfrm>
            <a:off x="827584" y="1124744"/>
            <a:ext cx="6048672" cy="523220"/>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800" dirty="0" smtClean="0">
                <a:latin typeface="微软雅黑" panose="020B0503020204020204" pitchFamily="34" charset="-122"/>
                <a:ea typeface="微软雅黑" panose="020B0503020204020204" pitchFamily="34" charset="-122"/>
              </a:rPr>
              <a:t>人工神经网络的训练</a:t>
            </a:r>
            <a:endParaRPr lang="en-US" altLang="zh-CN"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5610081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1099396" y="2492896"/>
            <a:ext cx="7056784" cy="2862322"/>
          </a:xfrm>
          <a:prstGeom prst="rect">
            <a:avLst/>
          </a:prstGeom>
        </p:spPr>
        <p:txBody>
          <a:bodyPr wrap="square">
            <a:spAutoFit/>
          </a:bodyPr>
          <a:lstStyle/>
          <a:p>
            <a:pPr>
              <a:lnSpc>
                <a:spcPct val="150000"/>
              </a:lnSpc>
            </a:pPr>
            <a:r>
              <a:rPr lang="zh-CN" altLang="en-US" sz="2400" dirty="0" smtClean="0">
                <a:latin typeface="微软雅黑" panose="020B0503020204020204" pitchFamily="34" charset="-122"/>
                <a:ea typeface="微软雅黑" panose="020B0503020204020204" pitchFamily="34" charset="-122"/>
              </a:rPr>
              <a:t>       强化</a:t>
            </a:r>
            <a:r>
              <a:rPr lang="zh-CN" altLang="en-US" sz="2400" dirty="0">
                <a:latin typeface="微软雅黑" panose="020B0503020204020204" pitchFamily="34" charset="-122"/>
                <a:ea typeface="微软雅黑" panose="020B0503020204020204" pitchFamily="34" charset="-122"/>
              </a:rPr>
              <a:t>（增强）学习是有师学习的特例。它不需要老师给出目标输出。强化学习算法采用一个“</a:t>
            </a:r>
            <a:r>
              <a:rPr lang="zh-CN" altLang="en-US" sz="2400" b="1" dirty="0">
                <a:solidFill>
                  <a:srgbClr val="FF0000"/>
                </a:solidFill>
                <a:latin typeface="微软雅黑" panose="020B0503020204020204" pitchFamily="34" charset="-122"/>
                <a:ea typeface="微软雅黑" panose="020B0503020204020204" pitchFamily="34" charset="-122"/>
              </a:rPr>
              <a:t>评论员</a:t>
            </a:r>
            <a:r>
              <a:rPr lang="zh-CN" altLang="en-US" sz="2400" dirty="0">
                <a:latin typeface="微软雅黑" panose="020B0503020204020204" pitchFamily="34" charset="-122"/>
                <a:ea typeface="微软雅黑" panose="020B0503020204020204" pitchFamily="34" charset="-122"/>
              </a:rPr>
              <a:t>”来评价与给定输入相对应的神经网络输出的优度（质量因数）</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ü"/>
            </a:pPr>
            <a:r>
              <a:rPr lang="zh-CN" altLang="en-US" sz="2400" dirty="0" smtClean="0">
                <a:latin typeface="微软雅黑" panose="020B0503020204020204" pitchFamily="34" charset="-122"/>
                <a:ea typeface="微软雅黑" panose="020B0503020204020204" pitchFamily="34" charset="-122"/>
              </a:rPr>
              <a:t>强化</a:t>
            </a:r>
            <a:r>
              <a:rPr lang="zh-CN" altLang="en-US" sz="2400" dirty="0">
                <a:latin typeface="微软雅黑" panose="020B0503020204020204" pitchFamily="34" charset="-122"/>
                <a:ea typeface="微软雅黑" panose="020B0503020204020204" pitchFamily="34" charset="-122"/>
              </a:rPr>
              <a:t>学习算法的一个例子是遗传算法（</a:t>
            </a:r>
            <a:r>
              <a:rPr lang="en-US" altLang="zh-CN" sz="2400" dirty="0">
                <a:latin typeface="微软雅黑" panose="020B0503020204020204" pitchFamily="34" charset="-122"/>
                <a:ea typeface="微软雅黑" panose="020B0503020204020204" pitchFamily="34" charset="-122"/>
              </a:rPr>
              <a:t>GA</a:t>
            </a:r>
            <a:r>
              <a:rPr lang="zh-CN" altLang="en-US" sz="2400" dirty="0">
                <a:latin typeface="微软雅黑" panose="020B0503020204020204" pitchFamily="34" charset="-122"/>
                <a:ea typeface="微软雅黑" panose="020B0503020204020204" pitchFamily="34" charset="-122"/>
              </a:rPr>
              <a:t>）。 </a:t>
            </a:r>
          </a:p>
        </p:txBody>
      </p:sp>
      <p:sp>
        <p:nvSpPr>
          <p:cNvPr id="10" name="TextBox 9"/>
          <p:cNvSpPr txBox="1"/>
          <p:nvPr/>
        </p:nvSpPr>
        <p:spPr>
          <a:xfrm>
            <a:off x="827584" y="1815207"/>
            <a:ext cx="6048672" cy="461665"/>
          </a:xfrm>
          <a:prstGeom prst="rect">
            <a:avLst/>
          </a:prstGeom>
          <a:noFill/>
        </p:spPr>
        <p:txBody>
          <a:bodyPr wrap="square" rtlCol="0">
            <a:spAutoFit/>
          </a:bodyPr>
          <a:lstStyle/>
          <a:p>
            <a:r>
              <a:rPr lang="zh-CN" altLang="en-US" sz="2400" dirty="0" smtClean="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3</a:t>
            </a:r>
            <a:r>
              <a:rPr lang="zh-CN" altLang="en-US" sz="2400" dirty="0" smtClean="0">
                <a:latin typeface="微软雅黑" panose="020B0503020204020204" pitchFamily="34" charset="-122"/>
                <a:ea typeface="微软雅黑" panose="020B0503020204020204" pitchFamily="34" charset="-122"/>
              </a:rPr>
              <a:t>）强化学习</a:t>
            </a:r>
            <a:endParaRPr lang="en-US" altLang="zh-CN" sz="2400" dirty="0">
              <a:latin typeface="微软雅黑" panose="020B0503020204020204" pitchFamily="34" charset="-122"/>
              <a:ea typeface="微软雅黑" panose="020B0503020204020204" pitchFamily="34" charset="-122"/>
            </a:endParaRPr>
          </a:p>
        </p:txBody>
      </p:sp>
      <p:grpSp>
        <p:nvGrpSpPr>
          <p:cNvPr id="11" name="组合 10"/>
          <p:cNvGrpSpPr/>
          <p:nvPr/>
        </p:nvGrpSpPr>
        <p:grpSpPr>
          <a:xfrm>
            <a:off x="666347" y="404664"/>
            <a:ext cx="5410199" cy="665163"/>
            <a:chOff x="666347" y="404664"/>
            <a:chExt cx="5410199" cy="665163"/>
          </a:xfrm>
        </p:grpSpPr>
        <p:grpSp>
          <p:nvGrpSpPr>
            <p:cNvPr id="12" name="Group 8"/>
            <p:cNvGrpSpPr>
              <a:grpSpLocks/>
            </p:cNvGrpSpPr>
            <p:nvPr/>
          </p:nvGrpSpPr>
          <p:grpSpPr bwMode="auto">
            <a:xfrm>
              <a:off x="666347" y="404664"/>
              <a:ext cx="762000" cy="665163"/>
              <a:chOff x="1110" y="2656"/>
              <a:chExt cx="1549" cy="1351"/>
            </a:xfrm>
          </p:grpSpPr>
          <p:sp>
            <p:nvSpPr>
              <p:cNvPr id="15" name="AutoShape 9"/>
              <p:cNvSpPr>
                <a:spLocks noChangeArrowheads="1"/>
              </p:cNvSpPr>
              <p:nvPr/>
            </p:nvSpPr>
            <p:spPr bwMode="auto">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宋体" pitchFamily="2" charset="-122"/>
                  <a:cs typeface="Arial" pitchFamily="34" charset="0"/>
                </a:endParaRPr>
              </a:p>
            </p:txBody>
          </p:sp>
          <p:sp>
            <p:nvSpPr>
              <p:cNvPr id="16" name="AutoShape 10"/>
              <p:cNvSpPr>
                <a:spLocks noChangeArrowheads="1"/>
              </p:cNvSpPr>
              <p:nvPr/>
            </p:nvSpPr>
            <p:spPr bwMode="auto">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p:spPr>
            <p:txBody>
              <a:bodyPr wrap="none" anchor="ctr"/>
              <a:lstStyle/>
              <a:p>
                <a:endParaRPr lang="zh-CN" altLang="en-US">
                  <a:ea typeface="宋体" pitchFamily="2" charset="-122"/>
                  <a:cs typeface="Arial" pitchFamily="34" charset="0"/>
                </a:endParaRPr>
              </a:p>
            </p:txBody>
          </p:sp>
        </p:grpSp>
        <p:sp>
          <p:nvSpPr>
            <p:cNvPr id="13" name="Line 16"/>
            <p:cNvSpPr>
              <a:spLocks noChangeShapeType="1"/>
            </p:cNvSpPr>
            <p:nvPr/>
          </p:nvSpPr>
          <p:spPr bwMode="auto">
            <a:xfrm>
              <a:off x="1275946" y="1014264"/>
              <a:ext cx="4800600" cy="0"/>
            </a:xfrm>
            <a:prstGeom prst="line">
              <a:avLst/>
            </a:prstGeom>
            <a:noFill/>
            <a:ln w="25400">
              <a:solidFill>
                <a:schemeClr val="folHlink"/>
              </a:solidFill>
              <a:prstDash val="sysDot"/>
              <a:round/>
              <a:headEn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14" name="Text Box 17"/>
            <p:cNvSpPr txBox="1">
              <a:spLocks noChangeArrowheads="1"/>
            </p:cNvSpPr>
            <p:nvPr/>
          </p:nvSpPr>
          <p:spPr bwMode="auto">
            <a:xfrm>
              <a:off x="1558994" y="428477"/>
              <a:ext cx="395973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a:defRPr>
                  <a:solidFill>
                    <a:schemeClr val="tx1"/>
                  </a:solidFill>
                  <a:latin typeface="Arial" pitchFamily="34" charset="0"/>
                </a:defRPr>
              </a:lvl2pPr>
              <a:lvl3pPr>
                <a:defRPr>
                  <a:solidFill>
                    <a:schemeClr val="tx1"/>
                  </a:solidFill>
                  <a:latin typeface="Arial" pitchFamily="34" charset="0"/>
                </a:defRPr>
              </a:lvl3pPr>
              <a:lvl4pPr>
                <a:defRPr>
                  <a:solidFill>
                    <a:schemeClr val="tx1"/>
                  </a:solidFill>
                  <a:latin typeface="Arial" pitchFamily="34" charset="0"/>
                </a:defRPr>
              </a:lvl4pPr>
              <a:lvl5pPr>
                <a:defRPr>
                  <a:solidFill>
                    <a:schemeClr val="tx1"/>
                  </a:solidFill>
                  <a:latin typeface="Arial" pitchFamily="34" charset="0"/>
                </a:defRPr>
              </a:lvl5pPr>
              <a:lvl6pPr fontAlgn="base">
                <a:spcBef>
                  <a:spcPct val="0"/>
                </a:spcBef>
                <a:spcAft>
                  <a:spcPct val="0"/>
                </a:spcAft>
                <a:buFont typeface="Arial" pitchFamily="34" charset="0"/>
                <a:defRPr>
                  <a:solidFill>
                    <a:schemeClr val="tx1"/>
                  </a:solidFill>
                  <a:latin typeface="Arial" pitchFamily="34" charset="0"/>
                </a:defRPr>
              </a:lvl6pPr>
              <a:lvl7pPr fontAlgn="base">
                <a:spcBef>
                  <a:spcPct val="0"/>
                </a:spcBef>
                <a:spcAft>
                  <a:spcPct val="0"/>
                </a:spcAft>
                <a:buFont typeface="Arial" pitchFamily="34" charset="0"/>
                <a:defRPr>
                  <a:solidFill>
                    <a:schemeClr val="tx1"/>
                  </a:solidFill>
                  <a:latin typeface="Arial" pitchFamily="34" charset="0"/>
                </a:defRPr>
              </a:lvl7pPr>
              <a:lvl8pPr fontAlgn="base">
                <a:spcBef>
                  <a:spcPct val="0"/>
                </a:spcBef>
                <a:spcAft>
                  <a:spcPct val="0"/>
                </a:spcAft>
                <a:buFont typeface="Arial" pitchFamily="34" charset="0"/>
                <a:defRPr>
                  <a:solidFill>
                    <a:schemeClr val="tx1"/>
                  </a:solidFill>
                  <a:latin typeface="Arial" pitchFamily="34" charset="0"/>
                </a:defRPr>
              </a:lvl8pPr>
              <a:lvl9pPr fontAlgn="base">
                <a:spcBef>
                  <a:spcPct val="0"/>
                </a:spcBef>
                <a:spcAft>
                  <a:spcPct val="0"/>
                </a:spcAft>
                <a:buFont typeface="Arial" pitchFamily="34" charset="0"/>
                <a:defRPr>
                  <a:solidFill>
                    <a:schemeClr val="tx1"/>
                  </a:solidFill>
                  <a:latin typeface="Arial" pitchFamily="34" charset="0"/>
                </a:defRPr>
              </a:lvl9pPr>
            </a:lstStyle>
            <a:p>
              <a:pPr eaLnBrk="0" hangingPunct="0"/>
              <a:r>
                <a:rPr lang="en-US" altLang="zh-CN" sz="3200" b="1" dirty="0">
                  <a:latin typeface="微软雅黑" panose="020B0503020204020204" pitchFamily="34" charset="-122"/>
                  <a:ea typeface="微软雅黑" panose="020B0503020204020204" pitchFamily="34" charset="-122"/>
                </a:rPr>
                <a:t>3</a:t>
              </a:r>
              <a:r>
                <a:rPr lang="en-US" altLang="zh-CN" sz="3200" b="1" dirty="0" smtClean="0">
                  <a:latin typeface="微软雅黑" panose="020B0503020204020204" pitchFamily="34" charset="-122"/>
                  <a:ea typeface="微软雅黑" panose="020B0503020204020204" pitchFamily="34" charset="-122"/>
                </a:rPr>
                <a:t>. </a:t>
              </a:r>
              <a:r>
                <a:rPr lang="zh-CN" altLang="en-US" sz="3200" b="1" dirty="0" smtClean="0">
                  <a:latin typeface="微软雅黑" panose="020B0503020204020204" pitchFamily="34" charset="-122"/>
                  <a:ea typeface="微软雅黑" panose="020B0503020204020204" pitchFamily="34" charset="-122"/>
                </a:rPr>
                <a:t>人工神经网络基础</a:t>
              </a:r>
              <a:endParaRPr lang="zh-CN" altLang="en-US" sz="3200" b="1" dirty="0">
                <a:latin typeface="微软雅黑" panose="020B0503020204020204" pitchFamily="34" charset="-122"/>
                <a:ea typeface="微软雅黑" panose="020B0503020204020204" pitchFamily="34" charset="-122"/>
              </a:endParaRPr>
            </a:p>
          </p:txBody>
        </p:sp>
      </p:grpSp>
      <p:sp>
        <p:nvSpPr>
          <p:cNvPr id="17" name="TextBox 16"/>
          <p:cNvSpPr txBox="1"/>
          <p:nvPr/>
        </p:nvSpPr>
        <p:spPr>
          <a:xfrm>
            <a:off x="827584" y="1124744"/>
            <a:ext cx="6048672" cy="523220"/>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800" dirty="0" smtClean="0">
                <a:latin typeface="微软雅黑" panose="020B0503020204020204" pitchFamily="34" charset="-122"/>
                <a:ea typeface="微软雅黑" panose="020B0503020204020204" pitchFamily="34" charset="-122"/>
              </a:rPr>
              <a:t>人工神经网络的训练</a:t>
            </a:r>
            <a:endParaRPr lang="en-US" altLang="zh-CN"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7120991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6624228" y="1541004"/>
            <a:ext cx="360040" cy="151216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5400092" y="1541004"/>
            <a:ext cx="360040" cy="151216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666347" y="404664"/>
            <a:ext cx="5410199" cy="665163"/>
            <a:chOff x="666347" y="404664"/>
            <a:chExt cx="5410199" cy="665163"/>
          </a:xfrm>
        </p:grpSpPr>
        <p:grpSp>
          <p:nvGrpSpPr>
            <p:cNvPr id="3" name="Group 8"/>
            <p:cNvGrpSpPr>
              <a:grpSpLocks/>
            </p:cNvGrpSpPr>
            <p:nvPr/>
          </p:nvGrpSpPr>
          <p:grpSpPr bwMode="auto">
            <a:xfrm>
              <a:off x="666347" y="404664"/>
              <a:ext cx="762000" cy="665163"/>
              <a:chOff x="1110" y="2656"/>
              <a:chExt cx="1549" cy="1351"/>
            </a:xfrm>
          </p:grpSpPr>
          <p:sp>
            <p:nvSpPr>
              <p:cNvPr id="6" name="AutoShape 9"/>
              <p:cNvSpPr>
                <a:spLocks noChangeArrowheads="1"/>
              </p:cNvSpPr>
              <p:nvPr/>
            </p:nvSpPr>
            <p:spPr bwMode="auto">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宋体" pitchFamily="2" charset="-122"/>
                  <a:cs typeface="Arial" pitchFamily="34" charset="0"/>
                </a:endParaRPr>
              </a:p>
            </p:txBody>
          </p:sp>
          <p:sp>
            <p:nvSpPr>
              <p:cNvPr id="7" name="AutoShape 10"/>
              <p:cNvSpPr>
                <a:spLocks noChangeArrowheads="1"/>
              </p:cNvSpPr>
              <p:nvPr/>
            </p:nvSpPr>
            <p:spPr bwMode="auto">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p:spPr>
            <p:txBody>
              <a:bodyPr wrap="none" anchor="ctr"/>
              <a:lstStyle/>
              <a:p>
                <a:endParaRPr lang="zh-CN" altLang="en-US">
                  <a:ea typeface="宋体" pitchFamily="2" charset="-122"/>
                  <a:cs typeface="Arial" pitchFamily="34" charset="0"/>
                </a:endParaRPr>
              </a:p>
            </p:txBody>
          </p:sp>
        </p:grpSp>
        <p:sp>
          <p:nvSpPr>
            <p:cNvPr id="4" name="Line 16"/>
            <p:cNvSpPr>
              <a:spLocks noChangeShapeType="1"/>
            </p:cNvSpPr>
            <p:nvPr/>
          </p:nvSpPr>
          <p:spPr bwMode="auto">
            <a:xfrm>
              <a:off x="1275946" y="1014264"/>
              <a:ext cx="4800600" cy="0"/>
            </a:xfrm>
            <a:prstGeom prst="line">
              <a:avLst/>
            </a:prstGeom>
            <a:noFill/>
            <a:ln w="25400">
              <a:solidFill>
                <a:schemeClr val="folHlink"/>
              </a:solidFill>
              <a:prstDash val="sysDot"/>
              <a:round/>
              <a:headEn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5" name="Text Box 17"/>
            <p:cNvSpPr txBox="1">
              <a:spLocks noChangeArrowheads="1"/>
            </p:cNvSpPr>
            <p:nvPr/>
          </p:nvSpPr>
          <p:spPr bwMode="auto">
            <a:xfrm>
              <a:off x="1558994" y="428477"/>
              <a:ext cx="395973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a:defRPr>
                  <a:solidFill>
                    <a:schemeClr val="tx1"/>
                  </a:solidFill>
                  <a:latin typeface="Arial" pitchFamily="34" charset="0"/>
                </a:defRPr>
              </a:lvl2pPr>
              <a:lvl3pPr>
                <a:defRPr>
                  <a:solidFill>
                    <a:schemeClr val="tx1"/>
                  </a:solidFill>
                  <a:latin typeface="Arial" pitchFamily="34" charset="0"/>
                </a:defRPr>
              </a:lvl3pPr>
              <a:lvl4pPr>
                <a:defRPr>
                  <a:solidFill>
                    <a:schemeClr val="tx1"/>
                  </a:solidFill>
                  <a:latin typeface="Arial" pitchFamily="34" charset="0"/>
                </a:defRPr>
              </a:lvl4pPr>
              <a:lvl5pPr>
                <a:defRPr>
                  <a:solidFill>
                    <a:schemeClr val="tx1"/>
                  </a:solidFill>
                  <a:latin typeface="Arial" pitchFamily="34" charset="0"/>
                </a:defRPr>
              </a:lvl5pPr>
              <a:lvl6pPr fontAlgn="base">
                <a:spcBef>
                  <a:spcPct val="0"/>
                </a:spcBef>
                <a:spcAft>
                  <a:spcPct val="0"/>
                </a:spcAft>
                <a:buFont typeface="Arial" pitchFamily="34" charset="0"/>
                <a:defRPr>
                  <a:solidFill>
                    <a:schemeClr val="tx1"/>
                  </a:solidFill>
                  <a:latin typeface="Arial" pitchFamily="34" charset="0"/>
                </a:defRPr>
              </a:lvl6pPr>
              <a:lvl7pPr fontAlgn="base">
                <a:spcBef>
                  <a:spcPct val="0"/>
                </a:spcBef>
                <a:spcAft>
                  <a:spcPct val="0"/>
                </a:spcAft>
                <a:buFont typeface="Arial" pitchFamily="34" charset="0"/>
                <a:defRPr>
                  <a:solidFill>
                    <a:schemeClr val="tx1"/>
                  </a:solidFill>
                  <a:latin typeface="Arial" pitchFamily="34" charset="0"/>
                </a:defRPr>
              </a:lvl7pPr>
              <a:lvl8pPr fontAlgn="base">
                <a:spcBef>
                  <a:spcPct val="0"/>
                </a:spcBef>
                <a:spcAft>
                  <a:spcPct val="0"/>
                </a:spcAft>
                <a:buFont typeface="Arial" pitchFamily="34" charset="0"/>
                <a:defRPr>
                  <a:solidFill>
                    <a:schemeClr val="tx1"/>
                  </a:solidFill>
                  <a:latin typeface="Arial" pitchFamily="34" charset="0"/>
                </a:defRPr>
              </a:lvl8pPr>
              <a:lvl9pPr fontAlgn="base">
                <a:spcBef>
                  <a:spcPct val="0"/>
                </a:spcBef>
                <a:spcAft>
                  <a:spcPct val="0"/>
                </a:spcAft>
                <a:buFont typeface="Arial" pitchFamily="34" charset="0"/>
                <a:defRPr>
                  <a:solidFill>
                    <a:schemeClr val="tx1"/>
                  </a:solidFill>
                  <a:latin typeface="Arial" pitchFamily="34" charset="0"/>
                </a:defRPr>
              </a:lvl9pPr>
            </a:lstStyle>
            <a:p>
              <a:pPr eaLnBrk="0" hangingPunct="0"/>
              <a:r>
                <a:rPr lang="en-US" altLang="zh-CN" sz="3200" b="1" dirty="0">
                  <a:latin typeface="微软雅黑" panose="020B0503020204020204" pitchFamily="34" charset="-122"/>
                  <a:ea typeface="微软雅黑" panose="020B0503020204020204" pitchFamily="34" charset="-122"/>
                </a:rPr>
                <a:t>4</a:t>
              </a:r>
              <a:r>
                <a:rPr lang="en-US" altLang="zh-CN" sz="3200" b="1" dirty="0" smtClean="0">
                  <a:latin typeface="微软雅黑" panose="020B0503020204020204" pitchFamily="34" charset="-122"/>
                  <a:ea typeface="微软雅黑" panose="020B0503020204020204" pitchFamily="34" charset="-122"/>
                </a:rPr>
                <a:t>. </a:t>
              </a:r>
              <a:r>
                <a:rPr lang="zh-CN" altLang="en-US" sz="3200" b="1" dirty="0" smtClean="0">
                  <a:latin typeface="微软雅黑" panose="020B0503020204020204" pitchFamily="34" charset="-122"/>
                  <a:ea typeface="微软雅黑" panose="020B0503020204020204" pitchFamily="34" charset="-122"/>
                </a:rPr>
                <a:t>人工神经网络实例</a:t>
              </a:r>
              <a:endParaRPr lang="zh-CN" altLang="en-US" sz="3200" b="1" dirty="0">
                <a:latin typeface="微软雅黑" panose="020B0503020204020204" pitchFamily="34" charset="-122"/>
                <a:ea typeface="微软雅黑" panose="020B0503020204020204" pitchFamily="34" charset="-122"/>
              </a:endParaRPr>
            </a:p>
          </p:txBody>
        </p:sp>
      </p:grpSp>
      <p:sp>
        <p:nvSpPr>
          <p:cNvPr id="8" name="TextBox 7"/>
          <p:cNvSpPr txBox="1"/>
          <p:nvPr/>
        </p:nvSpPr>
        <p:spPr>
          <a:xfrm>
            <a:off x="827584" y="1124744"/>
            <a:ext cx="6048672" cy="523220"/>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800" dirty="0" smtClean="0">
                <a:latin typeface="微软雅黑" panose="020B0503020204020204" pitchFamily="34" charset="-122"/>
                <a:ea typeface="微软雅黑" panose="020B0503020204020204" pitchFamily="34" charset="-122"/>
              </a:rPr>
              <a:t>感知器（</a:t>
            </a:r>
            <a:r>
              <a:rPr lang="en-US" altLang="zh-CN" sz="2800" dirty="0" smtClean="0">
                <a:latin typeface="微软雅黑" panose="020B0503020204020204" pitchFamily="34" charset="-122"/>
                <a:ea typeface="微软雅黑" panose="020B0503020204020204" pitchFamily="34" charset="-122"/>
              </a:rPr>
              <a:t>perceptron</a:t>
            </a:r>
            <a:r>
              <a:rPr lang="zh-CN" altLang="en-US" sz="2800" dirty="0" smtClean="0">
                <a:latin typeface="微软雅黑" panose="020B0503020204020204" pitchFamily="34" charset="-122"/>
                <a:ea typeface="微软雅黑" panose="020B0503020204020204" pitchFamily="34" charset="-122"/>
              </a:rPr>
              <a:t>）</a:t>
            </a:r>
            <a:endParaRPr lang="en-US" altLang="zh-CN" sz="2800" dirty="0">
              <a:latin typeface="微软雅黑" panose="020B0503020204020204" pitchFamily="34" charset="-122"/>
              <a:ea typeface="微软雅黑" panose="020B0503020204020204" pitchFamily="34" charset="-122"/>
            </a:endParaRPr>
          </a:p>
        </p:txBody>
      </p:sp>
      <p:sp>
        <p:nvSpPr>
          <p:cNvPr id="10" name="椭圆 9"/>
          <p:cNvSpPr/>
          <p:nvPr/>
        </p:nvSpPr>
        <p:spPr>
          <a:xfrm>
            <a:off x="5508104" y="1844824"/>
            <a:ext cx="144016" cy="14401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5508104" y="2564904"/>
            <a:ext cx="144016" cy="14401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6732240" y="2153072"/>
            <a:ext cx="144016" cy="14401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直接箭头连接符 13"/>
          <p:cNvCxnSpPr>
            <a:stCxn id="10" idx="6"/>
            <a:endCxn id="12" idx="1"/>
          </p:cNvCxnSpPr>
          <p:nvPr/>
        </p:nvCxnSpPr>
        <p:spPr>
          <a:xfrm>
            <a:off x="5652120" y="1916832"/>
            <a:ext cx="1101211" cy="25733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11" idx="6"/>
            <a:endCxn id="12" idx="3"/>
          </p:cNvCxnSpPr>
          <p:nvPr/>
        </p:nvCxnSpPr>
        <p:spPr>
          <a:xfrm flipV="1">
            <a:off x="5652120" y="2275997"/>
            <a:ext cx="1101211" cy="3609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12" idx="6"/>
          </p:cNvCxnSpPr>
          <p:nvPr/>
        </p:nvCxnSpPr>
        <p:spPr>
          <a:xfrm>
            <a:off x="6876256" y="2225080"/>
            <a:ext cx="57606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19" name="对象 18"/>
          <p:cNvGraphicFramePr>
            <a:graphicFrameLocks noChangeAspect="1"/>
          </p:cNvGraphicFramePr>
          <p:nvPr>
            <p:extLst>
              <p:ext uri="{D42A27DB-BD31-4B8C-83A1-F6EECF244321}">
                <p14:modId xmlns:p14="http://schemas.microsoft.com/office/powerpoint/2010/main" val="3035389536"/>
              </p:ext>
            </p:extLst>
          </p:nvPr>
        </p:nvGraphicFramePr>
        <p:xfrm>
          <a:off x="5220072" y="1700305"/>
          <a:ext cx="208165" cy="289038"/>
        </p:xfrm>
        <a:graphic>
          <a:graphicData uri="http://schemas.openxmlformats.org/presentationml/2006/ole">
            <mc:AlternateContent xmlns:mc="http://schemas.openxmlformats.org/markup-compatibility/2006">
              <mc:Choice xmlns:v="urn:schemas-microsoft-com:vml" Requires="v">
                <p:oleObj spid="_x0000_s19623" name="Equation" r:id="rId3" imgW="215640" imgH="330120" progId="Equation.DSMT4">
                  <p:embed/>
                </p:oleObj>
              </mc:Choice>
              <mc:Fallback>
                <p:oleObj name="Equation" r:id="rId3" imgW="215640" imgH="330120" progId="Equation.DSMT4">
                  <p:embed/>
                  <p:pic>
                    <p:nvPicPr>
                      <p:cNvPr id="0" name=""/>
                      <p:cNvPicPr/>
                      <p:nvPr/>
                    </p:nvPicPr>
                    <p:blipFill>
                      <a:blip r:embed="rId4"/>
                      <a:stretch>
                        <a:fillRect/>
                      </a:stretch>
                    </p:blipFill>
                    <p:spPr>
                      <a:xfrm>
                        <a:off x="5220072" y="1700305"/>
                        <a:ext cx="208165" cy="289038"/>
                      </a:xfrm>
                      <a:prstGeom prst="rect">
                        <a:avLst/>
                      </a:prstGeom>
                    </p:spPr>
                  </p:pic>
                </p:oleObj>
              </mc:Fallback>
            </mc:AlternateContent>
          </a:graphicData>
        </a:graphic>
      </p:graphicFrame>
      <p:graphicFrame>
        <p:nvGraphicFramePr>
          <p:cNvPr id="20" name="对象 19"/>
          <p:cNvGraphicFramePr>
            <a:graphicFrameLocks noChangeAspect="1"/>
          </p:cNvGraphicFramePr>
          <p:nvPr>
            <p:extLst>
              <p:ext uri="{D42A27DB-BD31-4B8C-83A1-F6EECF244321}">
                <p14:modId xmlns:p14="http://schemas.microsoft.com/office/powerpoint/2010/main" val="2742169863"/>
              </p:ext>
            </p:extLst>
          </p:nvPr>
        </p:nvGraphicFramePr>
        <p:xfrm>
          <a:off x="5220072" y="2491890"/>
          <a:ext cx="232655" cy="289038"/>
        </p:xfrm>
        <a:graphic>
          <a:graphicData uri="http://schemas.openxmlformats.org/presentationml/2006/ole">
            <mc:AlternateContent xmlns:mc="http://schemas.openxmlformats.org/markup-compatibility/2006">
              <mc:Choice xmlns:v="urn:schemas-microsoft-com:vml" Requires="v">
                <p:oleObj spid="_x0000_s19624" name="Equation" r:id="rId5" imgW="241200" imgH="330120" progId="Equation.DSMT4">
                  <p:embed/>
                </p:oleObj>
              </mc:Choice>
              <mc:Fallback>
                <p:oleObj name="Equation" r:id="rId5" imgW="241200" imgH="330120" progId="Equation.DSMT4">
                  <p:embed/>
                  <p:pic>
                    <p:nvPicPr>
                      <p:cNvPr id="0" name=""/>
                      <p:cNvPicPr/>
                      <p:nvPr/>
                    </p:nvPicPr>
                    <p:blipFill>
                      <a:blip r:embed="rId6"/>
                      <a:stretch>
                        <a:fillRect/>
                      </a:stretch>
                    </p:blipFill>
                    <p:spPr>
                      <a:xfrm>
                        <a:off x="5220072" y="2491890"/>
                        <a:ext cx="232655" cy="289038"/>
                      </a:xfrm>
                      <a:prstGeom prst="rect">
                        <a:avLst/>
                      </a:prstGeom>
                    </p:spPr>
                  </p:pic>
                </p:oleObj>
              </mc:Fallback>
            </mc:AlternateContent>
          </a:graphicData>
        </a:graphic>
      </p:graphicFrame>
      <p:graphicFrame>
        <p:nvGraphicFramePr>
          <p:cNvPr id="21" name="对象 20"/>
          <p:cNvGraphicFramePr>
            <a:graphicFrameLocks noChangeAspect="1"/>
          </p:cNvGraphicFramePr>
          <p:nvPr>
            <p:extLst>
              <p:ext uri="{D42A27DB-BD31-4B8C-83A1-F6EECF244321}">
                <p14:modId xmlns:p14="http://schemas.microsoft.com/office/powerpoint/2010/main" val="1264029333"/>
              </p:ext>
            </p:extLst>
          </p:nvPr>
        </p:nvGraphicFramePr>
        <p:xfrm>
          <a:off x="7487489" y="2104430"/>
          <a:ext cx="190500" cy="241300"/>
        </p:xfrm>
        <a:graphic>
          <a:graphicData uri="http://schemas.openxmlformats.org/presentationml/2006/ole">
            <mc:AlternateContent xmlns:mc="http://schemas.openxmlformats.org/markup-compatibility/2006">
              <mc:Choice xmlns:v="urn:schemas-microsoft-com:vml" Requires="v">
                <p:oleObj spid="_x0000_s19625" name="Equation" r:id="rId7" imgW="190440" imgH="241200" progId="Equation.DSMT4">
                  <p:embed/>
                </p:oleObj>
              </mc:Choice>
              <mc:Fallback>
                <p:oleObj name="Equation" r:id="rId7" imgW="190440" imgH="241200" progId="Equation.DSMT4">
                  <p:embed/>
                  <p:pic>
                    <p:nvPicPr>
                      <p:cNvPr id="0" name=""/>
                      <p:cNvPicPr/>
                      <p:nvPr/>
                    </p:nvPicPr>
                    <p:blipFill>
                      <a:blip r:embed="rId8"/>
                      <a:stretch>
                        <a:fillRect/>
                      </a:stretch>
                    </p:blipFill>
                    <p:spPr>
                      <a:xfrm>
                        <a:off x="7487489" y="2104430"/>
                        <a:ext cx="190500" cy="241300"/>
                      </a:xfrm>
                      <a:prstGeom prst="rect">
                        <a:avLst/>
                      </a:prstGeom>
                    </p:spPr>
                  </p:pic>
                </p:oleObj>
              </mc:Fallback>
            </mc:AlternateContent>
          </a:graphicData>
        </a:graphic>
      </p:graphicFrame>
      <p:graphicFrame>
        <p:nvGraphicFramePr>
          <p:cNvPr id="22" name="对象 21"/>
          <p:cNvGraphicFramePr>
            <a:graphicFrameLocks noChangeAspect="1"/>
          </p:cNvGraphicFramePr>
          <p:nvPr>
            <p:extLst>
              <p:ext uri="{D42A27DB-BD31-4B8C-83A1-F6EECF244321}">
                <p14:modId xmlns:p14="http://schemas.microsoft.com/office/powerpoint/2010/main" val="2689296154"/>
              </p:ext>
            </p:extLst>
          </p:nvPr>
        </p:nvGraphicFramePr>
        <p:xfrm>
          <a:off x="6051839" y="1679724"/>
          <a:ext cx="254000" cy="330200"/>
        </p:xfrm>
        <a:graphic>
          <a:graphicData uri="http://schemas.openxmlformats.org/presentationml/2006/ole">
            <mc:AlternateContent xmlns:mc="http://schemas.openxmlformats.org/markup-compatibility/2006">
              <mc:Choice xmlns:v="urn:schemas-microsoft-com:vml" Requires="v">
                <p:oleObj spid="_x0000_s19626" name="Equation" r:id="rId9" imgW="253800" imgH="330120" progId="Equation.DSMT4">
                  <p:embed/>
                </p:oleObj>
              </mc:Choice>
              <mc:Fallback>
                <p:oleObj name="Equation" r:id="rId9" imgW="253800" imgH="330120" progId="Equation.DSMT4">
                  <p:embed/>
                  <p:pic>
                    <p:nvPicPr>
                      <p:cNvPr id="0" name=""/>
                      <p:cNvPicPr/>
                      <p:nvPr/>
                    </p:nvPicPr>
                    <p:blipFill>
                      <a:blip r:embed="rId10"/>
                      <a:stretch>
                        <a:fillRect/>
                      </a:stretch>
                    </p:blipFill>
                    <p:spPr>
                      <a:xfrm>
                        <a:off x="6051839" y="1679724"/>
                        <a:ext cx="254000" cy="330200"/>
                      </a:xfrm>
                      <a:prstGeom prst="rect">
                        <a:avLst/>
                      </a:prstGeom>
                    </p:spPr>
                  </p:pic>
                </p:oleObj>
              </mc:Fallback>
            </mc:AlternateContent>
          </a:graphicData>
        </a:graphic>
      </p:graphicFrame>
      <p:graphicFrame>
        <p:nvGraphicFramePr>
          <p:cNvPr id="23" name="对象 22"/>
          <p:cNvGraphicFramePr>
            <a:graphicFrameLocks noChangeAspect="1"/>
          </p:cNvGraphicFramePr>
          <p:nvPr>
            <p:extLst>
              <p:ext uri="{D42A27DB-BD31-4B8C-83A1-F6EECF244321}">
                <p14:modId xmlns:p14="http://schemas.microsoft.com/office/powerpoint/2010/main" val="1866995090"/>
              </p:ext>
            </p:extLst>
          </p:nvPr>
        </p:nvGraphicFramePr>
        <p:xfrm>
          <a:off x="6076546" y="2471812"/>
          <a:ext cx="279400" cy="330200"/>
        </p:xfrm>
        <a:graphic>
          <a:graphicData uri="http://schemas.openxmlformats.org/presentationml/2006/ole">
            <mc:AlternateContent xmlns:mc="http://schemas.openxmlformats.org/markup-compatibility/2006">
              <mc:Choice xmlns:v="urn:schemas-microsoft-com:vml" Requires="v">
                <p:oleObj spid="_x0000_s19627" name="Equation" r:id="rId11" imgW="279360" imgH="330120" progId="Equation.DSMT4">
                  <p:embed/>
                </p:oleObj>
              </mc:Choice>
              <mc:Fallback>
                <p:oleObj name="Equation" r:id="rId11" imgW="279360" imgH="330120" progId="Equation.DSMT4">
                  <p:embed/>
                  <p:pic>
                    <p:nvPicPr>
                      <p:cNvPr id="0" name=""/>
                      <p:cNvPicPr/>
                      <p:nvPr/>
                    </p:nvPicPr>
                    <p:blipFill>
                      <a:blip r:embed="rId12"/>
                      <a:stretch>
                        <a:fillRect/>
                      </a:stretch>
                    </p:blipFill>
                    <p:spPr>
                      <a:xfrm>
                        <a:off x="6076546" y="2471812"/>
                        <a:ext cx="279400" cy="330200"/>
                      </a:xfrm>
                      <a:prstGeom prst="rect">
                        <a:avLst/>
                      </a:prstGeom>
                    </p:spPr>
                  </p:pic>
                </p:oleObj>
              </mc:Fallback>
            </mc:AlternateContent>
          </a:graphicData>
        </a:graphic>
      </p:graphicFrame>
      <p:sp>
        <p:nvSpPr>
          <p:cNvPr id="26" name="TextBox 25"/>
          <p:cNvSpPr txBox="1"/>
          <p:nvPr/>
        </p:nvSpPr>
        <p:spPr>
          <a:xfrm>
            <a:off x="5400092" y="3068960"/>
            <a:ext cx="360040" cy="738664"/>
          </a:xfrm>
          <a:prstGeom prst="rect">
            <a:avLst/>
          </a:prstGeom>
          <a:noFill/>
        </p:spPr>
        <p:txBody>
          <a:bodyPr wrap="square" rtlCol="0">
            <a:spAutoFit/>
          </a:bodyPr>
          <a:lstStyle/>
          <a:p>
            <a:r>
              <a:rPr lang="zh-CN" altLang="en-US" sz="1400" b="1" dirty="0"/>
              <a:t>输入层</a:t>
            </a:r>
          </a:p>
        </p:txBody>
      </p:sp>
      <p:sp>
        <p:nvSpPr>
          <p:cNvPr id="27" name="TextBox 26"/>
          <p:cNvSpPr txBox="1"/>
          <p:nvPr/>
        </p:nvSpPr>
        <p:spPr>
          <a:xfrm>
            <a:off x="6624228" y="3068960"/>
            <a:ext cx="360040" cy="738664"/>
          </a:xfrm>
          <a:prstGeom prst="rect">
            <a:avLst/>
          </a:prstGeom>
          <a:noFill/>
        </p:spPr>
        <p:txBody>
          <a:bodyPr wrap="square" rtlCol="0">
            <a:spAutoFit/>
          </a:bodyPr>
          <a:lstStyle/>
          <a:p>
            <a:r>
              <a:rPr lang="zh-CN" altLang="en-US" sz="1400" b="1" dirty="0" smtClean="0"/>
              <a:t>输出层</a:t>
            </a:r>
            <a:endParaRPr lang="zh-CN" altLang="en-US" sz="1400" b="1" dirty="0"/>
          </a:p>
        </p:txBody>
      </p:sp>
      <p:sp>
        <p:nvSpPr>
          <p:cNvPr id="28" name="TextBox 27"/>
          <p:cNvSpPr txBox="1"/>
          <p:nvPr/>
        </p:nvSpPr>
        <p:spPr>
          <a:xfrm>
            <a:off x="899590" y="1819770"/>
            <a:ext cx="3815883" cy="1938992"/>
          </a:xfrm>
          <a:prstGeom prst="rect">
            <a:avLst/>
          </a:prstGeom>
          <a:noFill/>
        </p:spPr>
        <p:txBody>
          <a:bodyPr wrap="square" rtlCol="0">
            <a:spAutoFit/>
          </a:bodyPr>
          <a:lstStyle/>
          <a:p>
            <a:r>
              <a:rPr lang="zh-CN" altLang="en-US" sz="2400" dirty="0" smtClean="0">
                <a:latin typeface="微软雅黑" panose="020B0503020204020204" pitchFamily="34" charset="-122"/>
                <a:ea typeface="微软雅黑" panose="020B0503020204020204" pitchFamily="34" charset="-122"/>
              </a:rPr>
              <a:t>        感知器由两层神经元组成。输入层接受输入信号，输出层为“阈值逻辑单元”（</a:t>
            </a:r>
            <a:r>
              <a:rPr lang="en-US" altLang="zh-CN" sz="2400" dirty="0" smtClean="0">
                <a:latin typeface="微软雅黑" panose="020B0503020204020204" pitchFamily="34" charset="-122"/>
                <a:ea typeface="微软雅黑" panose="020B0503020204020204" pitchFamily="34" charset="-122"/>
              </a:rPr>
              <a:t>threshold logical unit</a:t>
            </a:r>
            <a:r>
              <a:rPr lang="zh-CN" altLang="en-US" sz="2400" dirty="0" smtClean="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a:t>
            </a:r>
          </a:p>
        </p:txBody>
      </p:sp>
      <p:graphicFrame>
        <p:nvGraphicFramePr>
          <p:cNvPr id="29" name="对象 28"/>
          <p:cNvGraphicFramePr>
            <a:graphicFrameLocks noChangeAspect="1"/>
          </p:cNvGraphicFramePr>
          <p:nvPr>
            <p:extLst>
              <p:ext uri="{D42A27DB-BD31-4B8C-83A1-F6EECF244321}">
                <p14:modId xmlns:p14="http://schemas.microsoft.com/office/powerpoint/2010/main" val="2964473558"/>
              </p:ext>
            </p:extLst>
          </p:nvPr>
        </p:nvGraphicFramePr>
        <p:xfrm>
          <a:off x="1755936" y="4212849"/>
          <a:ext cx="2924477" cy="592541"/>
        </p:xfrm>
        <a:graphic>
          <a:graphicData uri="http://schemas.openxmlformats.org/presentationml/2006/ole">
            <mc:AlternateContent xmlns:mc="http://schemas.openxmlformats.org/markup-compatibility/2006">
              <mc:Choice xmlns:v="urn:schemas-microsoft-com:vml" Requires="v">
                <p:oleObj spid="_x0000_s19628" name="Equation" r:id="rId13" imgW="1942920" imgH="393480" progId="Equation.DSMT4">
                  <p:embed/>
                </p:oleObj>
              </mc:Choice>
              <mc:Fallback>
                <p:oleObj name="Equation" r:id="rId13" imgW="1942920" imgH="393480" progId="Equation.DSMT4">
                  <p:embed/>
                  <p:pic>
                    <p:nvPicPr>
                      <p:cNvPr id="0" name=""/>
                      <p:cNvPicPr/>
                      <p:nvPr/>
                    </p:nvPicPr>
                    <p:blipFill>
                      <a:blip r:embed="rId14"/>
                      <a:stretch>
                        <a:fillRect/>
                      </a:stretch>
                    </p:blipFill>
                    <p:spPr>
                      <a:xfrm>
                        <a:off x="1755936" y="4212849"/>
                        <a:ext cx="2924477" cy="592541"/>
                      </a:xfrm>
                      <a:prstGeom prst="rect">
                        <a:avLst/>
                      </a:prstGeom>
                    </p:spPr>
                  </p:pic>
                </p:oleObj>
              </mc:Fallback>
            </mc:AlternateContent>
          </a:graphicData>
        </a:graphic>
      </p:graphicFrame>
      <p:sp>
        <p:nvSpPr>
          <p:cNvPr id="47" name="TextBox 46"/>
          <p:cNvSpPr txBox="1"/>
          <p:nvPr/>
        </p:nvSpPr>
        <p:spPr>
          <a:xfrm>
            <a:off x="827584" y="5229200"/>
            <a:ext cx="7920880" cy="830997"/>
          </a:xfrm>
          <a:prstGeom prst="rect">
            <a:avLst/>
          </a:prstGeom>
          <a:noFill/>
        </p:spPr>
        <p:txBody>
          <a:bodyPr wrap="square" rtlCol="0">
            <a:spAutoFit/>
          </a:bodyPr>
          <a:lstStyle/>
          <a:p>
            <a:r>
              <a:rPr lang="zh-CN" altLang="en-US" sz="2400" dirty="0" smtClean="0">
                <a:latin typeface="微软雅黑" panose="020B0503020204020204" pitchFamily="34" charset="-122"/>
                <a:ea typeface="微软雅黑" panose="020B0503020204020204" pitchFamily="34" charset="-122"/>
              </a:rPr>
              <a:t>       感知器中的权值                   和阈值     需要通过迭代的方法学习得到。</a:t>
            </a:r>
            <a:endParaRPr lang="zh-CN" altLang="en-US" sz="2400" dirty="0">
              <a:latin typeface="微软雅黑" panose="020B0503020204020204" pitchFamily="34" charset="-122"/>
              <a:ea typeface="微软雅黑" panose="020B0503020204020204" pitchFamily="34" charset="-122"/>
            </a:endParaRPr>
          </a:p>
        </p:txBody>
      </p:sp>
      <p:graphicFrame>
        <p:nvGraphicFramePr>
          <p:cNvPr id="48" name="对象 47"/>
          <p:cNvGraphicFramePr>
            <a:graphicFrameLocks noChangeAspect="1"/>
          </p:cNvGraphicFramePr>
          <p:nvPr>
            <p:extLst>
              <p:ext uri="{D42A27DB-BD31-4B8C-83A1-F6EECF244321}">
                <p14:modId xmlns:p14="http://schemas.microsoft.com/office/powerpoint/2010/main" val="3411882832"/>
              </p:ext>
            </p:extLst>
          </p:nvPr>
        </p:nvGraphicFramePr>
        <p:xfrm>
          <a:off x="3684594" y="5261244"/>
          <a:ext cx="1666550" cy="383454"/>
        </p:xfrm>
        <a:graphic>
          <a:graphicData uri="http://schemas.openxmlformats.org/presentationml/2006/ole">
            <mc:AlternateContent xmlns:mc="http://schemas.openxmlformats.org/markup-compatibility/2006">
              <mc:Choice xmlns:v="urn:schemas-microsoft-com:vml" Requires="v">
                <p:oleObj spid="_x0000_s19629" name="Equation" r:id="rId15" imgW="1434960" imgH="330120" progId="Equation.DSMT4">
                  <p:embed/>
                </p:oleObj>
              </mc:Choice>
              <mc:Fallback>
                <p:oleObj name="Equation" r:id="rId15" imgW="1434960" imgH="330120" progId="Equation.DSMT4">
                  <p:embed/>
                  <p:pic>
                    <p:nvPicPr>
                      <p:cNvPr id="0" name=""/>
                      <p:cNvPicPr/>
                      <p:nvPr/>
                    </p:nvPicPr>
                    <p:blipFill>
                      <a:blip r:embed="rId16"/>
                      <a:stretch>
                        <a:fillRect/>
                      </a:stretch>
                    </p:blipFill>
                    <p:spPr>
                      <a:xfrm>
                        <a:off x="3684594" y="5261244"/>
                        <a:ext cx="1666550" cy="383454"/>
                      </a:xfrm>
                      <a:prstGeom prst="rect">
                        <a:avLst/>
                      </a:prstGeom>
                    </p:spPr>
                  </p:pic>
                </p:oleObj>
              </mc:Fallback>
            </mc:AlternateContent>
          </a:graphicData>
        </a:graphic>
      </p:graphicFrame>
      <p:graphicFrame>
        <p:nvGraphicFramePr>
          <p:cNvPr id="49" name="对象 48"/>
          <p:cNvGraphicFramePr>
            <a:graphicFrameLocks noChangeAspect="1"/>
          </p:cNvGraphicFramePr>
          <p:nvPr>
            <p:extLst>
              <p:ext uri="{D42A27DB-BD31-4B8C-83A1-F6EECF244321}">
                <p14:modId xmlns:p14="http://schemas.microsoft.com/office/powerpoint/2010/main" val="2585217533"/>
              </p:ext>
            </p:extLst>
          </p:nvPr>
        </p:nvGraphicFramePr>
        <p:xfrm>
          <a:off x="6446429" y="5301208"/>
          <a:ext cx="226776" cy="307767"/>
        </p:xfrm>
        <a:graphic>
          <a:graphicData uri="http://schemas.openxmlformats.org/presentationml/2006/ole">
            <mc:AlternateContent xmlns:mc="http://schemas.openxmlformats.org/markup-compatibility/2006">
              <mc:Choice xmlns:v="urn:schemas-microsoft-com:vml" Requires="v">
                <p:oleObj spid="_x0000_s19630" name="Equation" r:id="rId17" imgW="177480" imgH="241200" progId="Equation.DSMT4">
                  <p:embed/>
                </p:oleObj>
              </mc:Choice>
              <mc:Fallback>
                <p:oleObj name="Equation" r:id="rId17" imgW="177480" imgH="241200" progId="Equation.DSMT4">
                  <p:embed/>
                  <p:pic>
                    <p:nvPicPr>
                      <p:cNvPr id="0" name=""/>
                      <p:cNvPicPr/>
                      <p:nvPr/>
                    </p:nvPicPr>
                    <p:blipFill>
                      <a:blip r:embed="rId18"/>
                      <a:stretch>
                        <a:fillRect/>
                      </a:stretch>
                    </p:blipFill>
                    <p:spPr>
                      <a:xfrm>
                        <a:off x="6446429" y="5301208"/>
                        <a:ext cx="226776" cy="307767"/>
                      </a:xfrm>
                      <a:prstGeom prst="rect">
                        <a:avLst/>
                      </a:prstGeom>
                    </p:spPr>
                  </p:pic>
                </p:oleObj>
              </mc:Fallback>
            </mc:AlternateContent>
          </a:graphicData>
        </a:graphic>
      </p:graphicFrame>
    </p:spTree>
    <p:extLst>
      <p:ext uri="{BB962C8B-B14F-4D97-AF65-F5344CB8AC3E}">
        <p14:creationId xmlns:p14="http://schemas.microsoft.com/office/powerpoint/2010/main" val="414370831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6347" y="404664"/>
            <a:ext cx="5410199" cy="665163"/>
            <a:chOff x="666347" y="404664"/>
            <a:chExt cx="5410199" cy="665163"/>
          </a:xfrm>
        </p:grpSpPr>
        <p:grpSp>
          <p:nvGrpSpPr>
            <p:cNvPr id="3" name="Group 8"/>
            <p:cNvGrpSpPr>
              <a:grpSpLocks/>
            </p:cNvGrpSpPr>
            <p:nvPr/>
          </p:nvGrpSpPr>
          <p:grpSpPr bwMode="auto">
            <a:xfrm>
              <a:off x="666347" y="404664"/>
              <a:ext cx="762000" cy="665163"/>
              <a:chOff x="1110" y="2656"/>
              <a:chExt cx="1549" cy="1351"/>
            </a:xfrm>
          </p:grpSpPr>
          <p:sp>
            <p:nvSpPr>
              <p:cNvPr id="6" name="AutoShape 9"/>
              <p:cNvSpPr>
                <a:spLocks noChangeArrowheads="1"/>
              </p:cNvSpPr>
              <p:nvPr/>
            </p:nvSpPr>
            <p:spPr bwMode="auto">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宋体" pitchFamily="2" charset="-122"/>
                  <a:cs typeface="Arial" pitchFamily="34" charset="0"/>
                </a:endParaRPr>
              </a:p>
            </p:txBody>
          </p:sp>
          <p:sp>
            <p:nvSpPr>
              <p:cNvPr id="7" name="AutoShape 10"/>
              <p:cNvSpPr>
                <a:spLocks noChangeArrowheads="1"/>
              </p:cNvSpPr>
              <p:nvPr/>
            </p:nvSpPr>
            <p:spPr bwMode="auto">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p:spPr>
            <p:txBody>
              <a:bodyPr wrap="none" anchor="ctr"/>
              <a:lstStyle/>
              <a:p>
                <a:endParaRPr lang="zh-CN" altLang="en-US">
                  <a:ea typeface="宋体" pitchFamily="2" charset="-122"/>
                  <a:cs typeface="Arial" pitchFamily="34" charset="0"/>
                </a:endParaRPr>
              </a:p>
            </p:txBody>
          </p:sp>
        </p:grpSp>
        <p:sp>
          <p:nvSpPr>
            <p:cNvPr id="4" name="Line 16"/>
            <p:cNvSpPr>
              <a:spLocks noChangeShapeType="1"/>
            </p:cNvSpPr>
            <p:nvPr/>
          </p:nvSpPr>
          <p:spPr bwMode="auto">
            <a:xfrm>
              <a:off x="1275946" y="1014264"/>
              <a:ext cx="4800600" cy="0"/>
            </a:xfrm>
            <a:prstGeom prst="line">
              <a:avLst/>
            </a:prstGeom>
            <a:noFill/>
            <a:ln w="25400">
              <a:solidFill>
                <a:schemeClr val="folHlink"/>
              </a:solidFill>
              <a:prstDash val="sysDot"/>
              <a:round/>
              <a:headEn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5" name="Text Box 17"/>
            <p:cNvSpPr txBox="1">
              <a:spLocks noChangeArrowheads="1"/>
            </p:cNvSpPr>
            <p:nvPr/>
          </p:nvSpPr>
          <p:spPr bwMode="auto">
            <a:xfrm>
              <a:off x="1558994" y="428477"/>
              <a:ext cx="395973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a:defRPr>
                  <a:solidFill>
                    <a:schemeClr val="tx1"/>
                  </a:solidFill>
                  <a:latin typeface="Arial" pitchFamily="34" charset="0"/>
                </a:defRPr>
              </a:lvl2pPr>
              <a:lvl3pPr>
                <a:defRPr>
                  <a:solidFill>
                    <a:schemeClr val="tx1"/>
                  </a:solidFill>
                  <a:latin typeface="Arial" pitchFamily="34" charset="0"/>
                </a:defRPr>
              </a:lvl3pPr>
              <a:lvl4pPr>
                <a:defRPr>
                  <a:solidFill>
                    <a:schemeClr val="tx1"/>
                  </a:solidFill>
                  <a:latin typeface="Arial" pitchFamily="34" charset="0"/>
                </a:defRPr>
              </a:lvl4pPr>
              <a:lvl5pPr>
                <a:defRPr>
                  <a:solidFill>
                    <a:schemeClr val="tx1"/>
                  </a:solidFill>
                  <a:latin typeface="Arial" pitchFamily="34" charset="0"/>
                </a:defRPr>
              </a:lvl5pPr>
              <a:lvl6pPr fontAlgn="base">
                <a:spcBef>
                  <a:spcPct val="0"/>
                </a:spcBef>
                <a:spcAft>
                  <a:spcPct val="0"/>
                </a:spcAft>
                <a:buFont typeface="Arial" pitchFamily="34" charset="0"/>
                <a:defRPr>
                  <a:solidFill>
                    <a:schemeClr val="tx1"/>
                  </a:solidFill>
                  <a:latin typeface="Arial" pitchFamily="34" charset="0"/>
                </a:defRPr>
              </a:lvl6pPr>
              <a:lvl7pPr fontAlgn="base">
                <a:spcBef>
                  <a:spcPct val="0"/>
                </a:spcBef>
                <a:spcAft>
                  <a:spcPct val="0"/>
                </a:spcAft>
                <a:buFont typeface="Arial" pitchFamily="34" charset="0"/>
                <a:defRPr>
                  <a:solidFill>
                    <a:schemeClr val="tx1"/>
                  </a:solidFill>
                  <a:latin typeface="Arial" pitchFamily="34" charset="0"/>
                </a:defRPr>
              </a:lvl7pPr>
              <a:lvl8pPr fontAlgn="base">
                <a:spcBef>
                  <a:spcPct val="0"/>
                </a:spcBef>
                <a:spcAft>
                  <a:spcPct val="0"/>
                </a:spcAft>
                <a:buFont typeface="Arial" pitchFamily="34" charset="0"/>
                <a:defRPr>
                  <a:solidFill>
                    <a:schemeClr val="tx1"/>
                  </a:solidFill>
                  <a:latin typeface="Arial" pitchFamily="34" charset="0"/>
                </a:defRPr>
              </a:lvl8pPr>
              <a:lvl9pPr fontAlgn="base">
                <a:spcBef>
                  <a:spcPct val="0"/>
                </a:spcBef>
                <a:spcAft>
                  <a:spcPct val="0"/>
                </a:spcAft>
                <a:buFont typeface="Arial" pitchFamily="34" charset="0"/>
                <a:defRPr>
                  <a:solidFill>
                    <a:schemeClr val="tx1"/>
                  </a:solidFill>
                  <a:latin typeface="Arial" pitchFamily="34" charset="0"/>
                </a:defRPr>
              </a:lvl9pPr>
            </a:lstStyle>
            <a:p>
              <a:pPr eaLnBrk="0" hangingPunct="0"/>
              <a:r>
                <a:rPr lang="en-US" altLang="zh-CN" sz="3200" b="1" dirty="0">
                  <a:latin typeface="微软雅黑" panose="020B0503020204020204" pitchFamily="34" charset="-122"/>
                  <a:ea typeface="微软雅黑" panose="020B0503020204020204" pitchFamily="34" charset="-122"/>
                </a:rPr>
                <a:t>4</a:t>
              </a:r>
              <a:r>
                <a:rPr lang="en-US" altLang="zh-CN" sz="3200" b="1" dirty="0" smtClean="0">
                  <a:latin typeface="微软雅黑" panose="020B0503020204020204" pitchFamily="34" charset="-122"/>
                  <a:ea typeface="微软雅黑" panose="020B0503020204020204" pitchFamily="34" charset="-122"/>
                </a:rPr>
                <a:t>. </a:t>
              </a:r>
              <a:r>
                <a:rPr lang="zh-CN" altLang="en-US" sz="3200" b="1" dirty="0" smtClean="0">
                  <a:latin typeface="微软雅黑" panose="020B0503020204020204" pitchFamily="34" charset="-122"/>
                  <a:ea typeface="微软雅黑" panose="020B0503020204020204" pitchFamily="34" charset="-122"/>
                </a:rPr>
                <a:t>人工神经网络实例</a:t>
              </a:r>
              <a:endParaRPr lang="zh-CN" altLang="en-US" sz="3200" b="1" dirty="0">
                <a:latin typeface="微软雅黑" panose="020B0503020204020204" pitchFamily="34" charset="-122"/>
                <a:ea typeface="微软雅黑" panose="020B0503020204020204" pitchFamily="34" charset="-122"/>
              </a:endParaRPr>
            </a:p>
          </p:txBody>
        </p:sp>
      </p:grpSp>
      <p:sp>
        <p:nvSpPr>
          <p:cNvPr id="8" name="TextBox 7"/>
          <p:cNvSpPr txBox="1"/>
          <p:nvPr/>
        </p:nvSpPr>
        <p:spPr>
          <a:xfrm>
            <a:off x="827584" y="1124744"/>
            <a:ext cx="6048672" cy="523220"/>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800" dirty="0" smtClean="0">
                <a:latin typeface="微软雅黑" panose="020B0503020204020204" pitchFamily="34" charset="-122"/>
                <a:ea typeface="微软雅黑" panose="020B0503020204020204" pitchFamily="34" charset="-122"/>
              </a:rPr>
              <a:t>感知器（</a:t>
            </a:r>
            <a:r>
              <a:rPr lang="en-US" altLang="zh-CN" sz="2800" dirty="0" smtClean="0">
                <a:latin typeface="微软雅黑" panose="020B0503020204020204" pitchFamily="34" charset="-122"/>
                <a:ea typeface="微软雅黑" panose="020B0503020204020204" pitchFamily="34" charset="-122"/>
              </a:rPr>
              <a:t>perceptron</a:t>
            </a:r>
            <a:r>
              <a:rPr lang="zh-CN" altLang="en-US" sz="2800" dirty="0" smtClean="0">
                <a:latin typeface="微软雅黑" panose="020B0503020204020204" pitchFamily="34" charset="-122"/>
                <a:ea typeface="微软雅黑" panose="020B0503020204020204" pitchFamily="34" charset="-122"/>
              </a:rPr>
              <a:t>）</a:t>
            </a:r>
            <a:endParaRPr lang="en-US" altLang="zh-CN" sz="2800" dirty="0">
              <a:latin typeface="微软雅黑" panose="020B0503020204020204" pitchFamily="34" charset="-122"/>
              <a:ea typeface="微软雅黑" panose="020B0503020204020204" pitchFamily="34" charset="-122"/>
            </a:endParaRPr>
          </a:p>
        </p:txBody>
      </p:sp>
      <p:grpSp>
        <p:nvGrpSpPr>
          <p:cNvPr id="9" name="组合 8"/>
          <p:cNvGrpSpPr/>
          <p:nvPr/>
        </p:nvGrpSpPr>
        <p:grpSpPr>
          <a:xfrm>
            <a:off x="5476529" y="1612341"/>
            <a:ext cx="2664296" cy="2186787"/>
            <a:chOff x="5489966" y="3834501"/>
            <a:chExt cx="2664296" cy="2186787"/>
          </a:xfrm>
        </p:grpSpPr>
        <p:grpSp>
          <p:nvGrpSpPr>
            <p:cNvPr id="10" name="组合 9"/>
            <p:cNvGrpSpPr/>
            <p:nvPr/>
          </p:nvGrpSpPr>
          <p:grpSpPr>
            <a:xfrm>
              <a:off x="5489966" y="3933056"/>
              <a:ext cx="2664296" cy="2088232"/>
              <a:chOff x="5489966" y="3933056"/>
              <a:chExt cx="2664296" cy="2088232"/>
            </a:xfrm>
          </p:grpSpPr>
          <p:cxnSp>
            <p:nvCxnSpPr>
              <p:cNvPr id="12" name="直接箭头连接符 11"/>
              <p:cNvCxnSpPr/>
              <p:nvPr/>
            </p:nvCxnSpPr>
            <p:spPr>
              <a:xfrm>
                <a:off x="5489966" y="5157192"/>
                <a:ext cx="2664296"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V="1">
                <a:off x="6822114" y="3933056"/>
                <a:ext cx="0" cy="2088232"/>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5940152" y="5157192"/>
                <a:ext cx="88196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6822114" y="4509120"/>
                <a:ext cx="88196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516216" y="4365104"/>
                <a:ext cx="216024" cy="307777"/>
              </a:xfrm>
              <a:prstGeom prst="rect">
                <a:avLst/>
              </a:prstGeom>
              <a:noFill/>
            </p:spPr>
            <p:txBody>
              <a:bodyPr wrap="square" rtlCol="0">
                <a:spAutoFit/>
              </a:bodyPr>
              <a:lstStyle/>
              <a:p>
                <a:r>
                  <a:rPr lang="en-US" altLang="zh-CN" sz="1400" dirty="0" smtClean="0"/>
                  <a:t>1</a:t>
                </a:r>
                <a:endParaRPr lang="zh-CN" altLang="en-US" sz="1400" dirty="0"/>
              </a:p>
            </p:txBody>
          </p:sp>
          <p:sp>
            <p:nvSpPr>
              <p:cNvPr id="17" name="TextBox 16"/>
              <p:cNvSpPr txBox="1"/>
              <p:nvPr/>
            </p:nvSpPr>
            <p:spPr>
              <a:xfrm>
                <a:off x="5860522" y="5157192"/>
                <a:ext cx="342203" cy="307777"/>
              </a:xfrm>
              <a:prstGeom prst="rect">
                <a:avLst/>
              </a:prstGeom>
              <a:noFill/>
            </p:spPr>
            <p:txBody>
              <a:bodyPr wrap="square" rtlCol="0">
                <a:spAutoFit/>
              </a:bodyPr>
              <a:lstStyle/>
              <a:p>
                <a:r>
                  <a:rPr lang="en-US" altLang="zh-CN" sz="1400" dirty="0" smtClean="0"/>
                  <a:t>-1</a:t>
                </a:r>
                <a:endParaRPr lang="zh-CN" altLang="en-US" sz="1400" dirty="0"/>
              </a:p>
            </p:txBody>
          </p:sp>
          <p:sp>
            <p:nvSpPr>
              <p:cNvPr id="18" name="TextBox 17"/>
              <p:cNvSpPr txBox="1"/>
              <p:nvPr/>
            </p:nvSpPr>
            <p:spPr>
              <a:xfrm>
                <a:off x="6750077" y="5137447"/>
                <a:ext cx="342203" cy="307777"/>
              </a:xfrm>
              <a:prstGeom prst="rect">
                <a:avLst/>
              </a:prstGeom>
              <a:noFill/>
            </p:spPr>
            <p:txBody>
              <a:bodyPr wrap="square" rtlCol="0">
                <a:spAutoFit/>
              </a:bodyPr>
              <a:lstStyle/>
              <a:p>
                <a:r>
                  <a:rPr lang="en-US" altLang="zh-CN" sz="1400" dirty="0" smtClean="0"/>
                  <a:t>0</a:t>
                </a:r>
                <a:endParaRPr lang="zh-CN" altLang="en-US" sz="1400" dirty="0"/>
              </a:p>
            </p:txBody>
          </p:sp>
          <p:sp>
            <p:nvSpPr>
              <p:cNvPr id="19" name="TextBox 18"/>
              <p:cNvSpPr txBox="1"/>
              <p:nvPr/>
            </p:nvSpPr>
            <p:spPr>
              <a:xfrm>
                <a:off x="7542165" y="5157192"/>
                <a:ext cx="342203" cy="307777"/>
              </a:xfrm>
              <a:prstGeom prst="rect">
                <a:avLst/>
              </a:prstGeom>
              <a:noFill/>
            </p:spPr>
            <p:txBody>
              <a:bodyPr wrap="square" rtlCol="0">
                <a:spAutoFit/>
              </a:bodyPr>
              <a:lstStyle/>
              <a:p>
                <a:r>
                  <a:rPr lang="en-US" altLang="zh-CN" sz="1400" dirty="0" smtClean="0"/>
                  <a:t>1</a:t>
                </a:r>
                <a:endParaRPr lang="zh-CN" altLang="en-US" sz="1400" dirty="0"/>
              </a:p>
            </p:txBody>
          </p:sp>
          <p:graphicFrame>
            <p:nvGraphicFramePr>
              <p:cNvPr id="20" name="对象 19"/>
              <p:cNvGraphicFramePr>
                <a:graphicFrameLocks noChangeAspect="1"/>
              </p:cNvGraphicFramePr>
              <p:nvPr>
                <p:extLst>
                  <p:ext uri="{D42A27DB-BD31-4B8C-83A1-F6EECF244321}">
                    <p14:modId xmlns:p14="http://schemas.microsoft.com/office/powerpoint/2010/main" val="1226552016"/>
                  </p:ext>
                </p:extLst>
              </p:nvPr>
            </p:nvGraphicFramePr>
            <p:xfrm>
              <a:off x="7976462" y="5215830"/>
              <a:ext cx="177800" cy="190500"/>
            </p:xfrm>
            <a:graphic>
              <a:graphicData uri="http://schemas.openxmlformats.org/presentationml/2006/ole">
                <mc:AlternateContent xmlns:mc="http://schemas.openxmlformats.org/markup-compatibility/2006">
                  <mc:Choice xmlns:v="urn:schemas-microsoft-com:vml" Requires="v">
                    <p:oleObj spid="_x0000_s20750" name="Equation" r:id="rId3" imgW="177480" imgH="190440" progId="Equation.DSMT4">
                      <p:embed/>
                    </p:oleObj>
                  </mc:Choice>
                  <mc:Fallback>
                    <p:oleObj name="Equation" r:id="rId3" imgW="177480" imgH="190440" progId="Equation.DSMT4">
                      <p:embed/>
                      <p:pic>
                        <p:nvPicPr>
                          <p:cNvPr id="0" name=""/>
                          <p:cNvPicPr/>
                          <p:nvPr/>
                        </p:nvPicPr>
                        <p:blipFill>
                          <a:blip r:embed="rId4"/>
                          <a:stretch>
                            <a:fillRect/>
                          </a:stretch>
                        </p:blipFill>
                        <p:spPr>
                          <a:xfrm>
                            <a:off x="7976462" y="5215830"/>
                            <a:ext cx="177800" cy="190500"/>
                          </a:xfrm>
                          <a:prstGeom prst="rect">
                            <a:avLst/>
                          </a:prstGeom>
                        </p:spPr>
                      </p:pic>
                    </p:oleObj>
                  </mc:Fallback>
                </mc:AlternateContent>
              </a:graphicData>
            </a:graphic>
          </p:graphicFrame>
        </p:grpSp>
        <p:graphicFrame>
          <p:nvGraphicFramePr>
            <p:cNvPr id="11" name="对象 10"/>
            <p:cNvGraphicFramePr>
              <a:graphicFrameLocks noChangeAspect="1"/>
            </p:cNvGraphicFramePr>
            <p:nvPr>
              <p:extLst>
                <p:ext uri="{D42A27DB-BD31-4B8C-83A1-F6EECF244321}">
                  <p14:modId xmlns:p14="http://schemas.microsoft.com/office/powerpoint/2010/main" val="270030840"/>
                </p:ext>
              </p:extLst>
            </p:nvPr>
          </p:nvGraphicFramePr>
          <p:xfrm>
            <a:off x="6874586" y="3834501"/>
            <a:ext cx="698500" cy="304800"/>
          </p:xfrm>
          <a:graphic>
            <a:graphicData uri="http://schemas.openxmlformats.org/presentationml/2006/ole">
              <mc:AlternateContent xmlns:mc="http://schemas.openxmlformats.org/markup-compatibility/2006">
                <mc:Choice xmlns:v="urn:schemas-microsoft-com:vml" Requires="v">
                  <p:oleObj spid="_x0000_s20751" name="Equation" r:id="rId5" imgW="698400" imgH="304560" progId="Equation.DSMT4">
                    <p:embed/>
                  </p:oleObj>
                </mc:Choice>
                <mc:Fallback>
                  <p:oleObj name="Equation" r:id="rId5" imgW="698400" imgH="304560" progId="Equation.DSMT4">
                    <p:embed/>
                    <p:pic>
                      <p:nvPicPr>
                        <p:cNvPr id="0" name=""/>
                        <p:cNvPicPr/>
                        <p:nvPr/>
                      </p:nvPicPr>
                      <p:blipFill>
                        <a:blip r:embed="rId6"/>
                        <a:stretch>
                          <a:fillRect/>
                        </a:stretch>
                      </p:blipFill>
                      <p:spPr>
                        <a:xfrm>
                          <a:off x="6874586" y="3834501"/>
                          <a:ext cx="698500" cy="304800"/>
                        </a:xfrm>
                        <a:prstGeom prst="rect">
                          <a:avLst/>
                        </a:prstGeom>
                      </p:spPr>
                    </p:pic>
                  </p:oleObj>
                </mc:Fallback>
              </mc:AlternateContent>
            </a:graphicData>
          </a:graphic>
        </p:graphicFrame>
      </p:grpSp>
      <p:sp>
        <p:nvSpPr>
          <p:cNvPr id="21" name="TextBox 20"/>
          <p:cNvSpPr txBox="1"/>
          <p:nvPr/>
        </p:nvSpPr>
        <p:spPr>
          <a:xfrm>
            <a:off x="1044149" y="1669450"/>
            <a:ext cx="4432380" cy="707886"/>
          </a:xfrm>
          <a:prstGeom prst="rect">
            <a:avLst/>
          </a:prstGeom>
          <a:noFill/>
        </p:spPr>
        <p:txBody>
          <a:bodyPr wrap="square" rtlCol="0">
            <a:spAutoFit/>
          </a:bodyPr>
          <a:lstStyle/>
          <a:p>
            <a:r>
              <a:rPr lang="zh-CN" altLang="en-US" sz="2000" dirty="0" smtClean="0">
                <a:latin typeface="微软雅黑" panose="020B0503020204020204" pitchFamily="34" charset="-122"/>
                <a:ea typeface="微软雅黑" panose="020B0503020204020204" pitchFamily="34" charset="-122"/>
              </a:rPr>
              <a:t>       举例：单层感知器对与、或、非运算的实现。</a:t>
            </a:r>
            <a:endParaRPr lang="zh-CN" altLang="en-US" sz="2000" dirty="0">
              <a:latin typeface="微软雅黑" panose="020B0503020204020204" pitchFamily="34" charset="-122"/>
              <a:ea typeface="微软雅黑" panose="020B0503020204020204" pitchFamily="34" charset="-122"/>
            </a:endParaRPr>
          </a:p>
        </p:txBody>
      </p:sp>
      <p:grpSp>
        <p:nvGrpSpPr>
          <p:cNvPr id="28" name="组合 27"/>
          <p:cNvGrpSpPr/>
          <p:nvPr/>
        </p:nvGrpSpPr>
        <p:grpSpPr>
          <a:xfrm>
            <a:off x="1202944" y="3922713"/>
            <a:ext cx="4241536" cy="1161873"/>
            <a:chOff x="1050544" y="2564451"/>
            <a:chExt cx="4241536" cy="1161873"/>
          </a:xfrm>
        </p:grpSpPr>
        <p:sp>
          <p:nvSpPr>
            <p:cNvPr id="22" name="TextBox 21"/>
            <p:cNvSpPr txBox="1"/>
            <p:nvPr/>
          </p:nvSpPr>
          <p:spPr>
            <a:xfrm>
              <a:off x="1050544" y="2564904"/>
              <a:ext cx="4241536" cy="369332"/>
            </a:xfrm>
            <a:prstGeom prst="rect">
              <a:avLst/>
            </a:prstGeom>
            <a:noFill/>
          </p:spPr>
          <p:txBody>
            <a:bodyPr wrap="square" rtlCol="0">
              <a:spAutoFit/>
            </a:bodyPr>
            <a:lstStyle/>
            <a:p>
              <a:pPr marL="285750" indent="-285750">
                <a:buFont typeface="Arial" panose="020B0604020202020204" pitchFamily="34" charset="0"/>
                <a:buChar char="•"/>
              </a:pPr>
              <a:r>
                <a:rPr lang="zh-CN" altLang="en-US" dirty="0" smtClean="0"/>
                <a:t>“或”：令                                 ，则</a:t>
              </a:r>
              <a:endParaRPr lang="zh-CN" altLang="en-US" dirty="0"/>
            </a:p>
          </p:txBody>
        </p:sp>
        <p:graphicFrame>
          <p:nvGraphicFramePr>
            <p:cNvPr id="23" name="对象 22"/>
            <p:cNvGraphicFramePr>
              <a:graphicFrameLocks noChangeAspect="1"/>
            </p:cNvGraphicFramePr>
            <p:nvPr>
              <p:extLst>
                <p:ext uri="{D42A27DB-BD31-4B8C-83A1-F6EECF244321}">
                  <p14:modId xmlns:p14="http://schemas.microsoft.com/office/powerpoint/2010/main" val="3729252483"/>
                </p:ext>
              </p:extLst>
            </p:nvPr>
          </p:nvGraphicFramePr>
          <p:xfrm>
            <a:off x="2579688" y="2564451"/>
            <a:ext cx="1917700" cy="330200"/>
          </p:xfrm>
          <a:graphic>
            <a:graphicData uri="http://schemas.openxmlformats.org/presentationml/2006/ole">
              <mc:AlternateContent xmlns:mc="http://schemas.openxmlformats.org/markup-compatibility/2006">
                <mc:Choice xmlns:v="urn:schemas-microsoft-com:vml" Requires="v">
                  <p:oleObj spid="_x0000_s20752" name="Equation" r:id="rId7" imgW="1917360" imgH="330120" progId="Equation.DSMT4">
                    <p:embed/>
                  </p:oleObj>
                </mc:Choice>
                <mc:Fallback>
                  <p:oleObj name="Equation" r:id="rId7" imgW="1917360" imgH="330120" progId="Equation.DSMT4">
                    <p:embed/>
                    <p:pic>
                      <p:nvPicPr>
                        <p:cNvPr id="0" name=""/>
                        <p:cNvPicPr/>
                        <p:nvPr/>
                      </p:nvPicPr>
                      <p:blipFill>
                        <a:blip r:embed="rId8"/>
                        <a:stretch>
                          <a:fillRect/>
                        </a:stretch>
                      </p:blipFill>
                      <p:spPr>
                        <a:xfrm>
                          <a:off x="2579688" y="2564451"/>
                          <a:ext cx="1917700" cy="330200"/>
                        </a:xfrm>
                        <a:prstGeom prst="rect">
                          <a:avLst/>
                        </a:prstGeom>
                      </p:spPr>
                    </p:pic>
                  </p:oleObj>
                </mc:Fallback>
              </mc:AlternateContent>
            </a:graphicData>
          </a:graphic>
        </p:graphicFrame>
        <p:graphicFrame>
          <p:nvGraphicFramePr>
            <p:cNvPr id="24" name="对象 23"/>
            <p:cNvGraphicFramePr>
              <a:graphicFrameLocks noChangeAspect="1"/>
            </p:cNvGraphicFramePr>
            <p:nvPr>
              <p:extLst>
                <p:ext uri="{D42A27DB-BD31-4B8C-83A1-F6EECF244321}">
                  <p14:modId xmlns:p14="http://schemas.microsoft.com/office/powerpoint/2010/main" val="3477440351"/>
                </p:ext>
              </p:extLst>
            </p:nvPr>
          </p:nvGraphicFramePr>
          <p:xfrm>
            <a:off x="1922463" y="2923226"/>
            <a:ext cx="1981200" cy="330200"/>
          </p:xfrm>
          <a:graphic>
            <a:graphicData uri="http://schemas.openxmlformats.org/presentationml/2006/ole">
              <mc:AlternateContent xmlns:mc="http://schemas.openxmlformats.org/markup-compatibility/2006">
                <mc:Choice xmlns:v="urn:schemas-microsoft-com:vml" Requires="v">
                  <p:oleObj spid="_x0000_s20753" name="Equation" r:id="rId9" imgW="1981080" imgH="330120" progId="Equation.DSMT4">
                    <p:embed/>
                  </p:oleObj>
                </mc:Choice>
                <mc:Fallback>
                  <p:oleObj name="Equation" r:id="rId9" imgW="1981080" imgH="330120" progId="Equation.DSMT4">
                    <p:embed/>
                    <p:pic>
                      <p:nvPicPr>
                        <p:cNvPr id="0" name=""/>
                        <p:cNvPicPr/>
                        <p:nvPr/>
                      </p:nvPicPr>
                      <p:blipFill>
                        <a:blip r:embed="rId10"/>
                        <a:stretch>
                          <a:fillRect/>
                        </a:stretch>
                      </p:blipFill>
                      <p:spPr>
                        <a:xfrm>
                          <a:off x="1922463" y="2923226"/>
                          <a:ext cx="1981200" cy="330200"/>
                        </a:xfrm>
                        <a:prstGeom prst="rect">
                          <a:avLst/>
                        </a:prstGeom>
                      </p:spPr>
                    </p:pic>
                  </p:oleObj>
                </mc:Fallback>
              </mc:AlternateContent>
            </a:graphicData>
          </a:graphic>
        </p:graphicFrame>
        <p:sp>
          <p:nvSpPr>
            <p:cNvPr id="25" name="TextBox 24"/>
            <p:cNvSpPr txBox="1"/>
            <p:nvPr/>
          </p:nvSpPr>
          <p:spPr>
            <a:xfrm>
              <a:off x="1421952" y="3356992"/>
              <a:ext cx="3582096" cy="369332"/>
            </a:xfrm>
            <a:prstGeom prst="rect">
              <a:avLst/>
            </a:prstGeom>
            <a:noFill/>
          </p:spPr>
          <p:txBody>
            <a:bodyPr wrap="square" rtlCol="0">
              <a:spAutoFit/>
            </a:bodyPr>
            <a:lstStyle/>
            <a:p>
              <a:r>
                <a:rPr lang="zh-CN" altLang="en-US" dirty="0" smtClean="0"/>
                <a:t>当                          时，         。</a:t>
              </a:r>
              <a:endParaRPr lang="zh-CN" altLang="en-US" dirty="0"/>
            </a:p>
          </p:txBody>
        </p:sp>
        <p:graphicFrame>
          <p:nvGraphicFramePr>
            <p:cNvPr id="26" name="对象 25"/>
            <p:cNvGraphicFramePr>
              <a:graphicFrameLocks noChangeAspect="1"/>
            </p:cNvGraphicFramePr>
            <p:nvPr>
              <p:extLst>
                <p:ext uri="{D42A27DB-BD31-4B8C-83A1-F6EECF244321}">
                  <p14:modId xmlns:p14="http://schemas.microsoft.com/office/powerpoint/2010/main" val="3929987877"/>
                </p:ext>
              </p:extLst>
            </p:nvPr>
          </p:nvGraphicFramePr>
          <p:xfrm>
            <a:off x="1799712" y="3383424"/>
            <a:ext cx="1371600" cy="342900"/>
          </p:xfrm>
          <a:graphic>
            <a:graphicData uri="http://schemas.openxmlformats.org/presentationml/2006/ole">
              <mc:AlternateContent xmlns:mc="http://schemas.openxmlformats.org/markup-compatibility/2006">
                <mc:Choice xmlns:v="urn:schemas-microsoft-com:vml" Requires="v">
                  <p:oleObj spid="_x0000_s20754" name="Equation" r:id="rId11" imgW="1371600" imgH="342720" progId="Equation.DSMT4">
                    <p:embed/>
                  </p:oleObj>
                </mc:Choice>
                <mc:Fallback>
                  <p:oleObj name="Equation" r:id="rId11" imgW="1371600" imgH="342720" progId="Equation.DSMT4">
                    <p:embed/>
                    <p:pic>
                      <p:nvPicPr>
                        <p:cNvPr id="0" name=""/>
                        <p:cNvPicPr/>
                        <p:nvPr/>
                      </p:nvPicPr>
                      <p:blipFill>
                        <a:blip r:embed="rId12"/>
                        <a:stretch>
                          <a:fillRect/>
                        </a:stretch>
                      </p:blipFill>
                      <p:spPr>
                        <a:xfrm>
                          <a:off x="1799712" y="3383424"/>
                          <a:ext cx="1371600" cy="342900"/>
                        </a:xfrm>
                        <a:prstGeom prst="rect">
                          <a:avLst/>
                        </a:prstGeom>
                      </p:spPr>
                    </p:pic>
                  </p:oleObj>
                </mc:Fallback>
              </mc:AlternateContent>
            </a:graphicData>
          </a:graphic>
        </p:graphicFrame>
        <p:graphicFrame>
          <p:nvGraphicFramePr>
            <p:cNvPr id="27" name="对象 26"/>
            <p:cNvGraphicFramePr>
              <a:graphicFrameLocks noChangeAspect="1"/>
            </p:cNvGraphicFramePr>
            <p:nvPr>
              <p:extLst>
                <p:ext uri="{D42A27DB-BD31-4B8C-83A1-F6EECF244321}">
                  <p14:modId xmlns:p14="http://schemas.microsoft.com/office/powerpoint/2010/main" val="1629687495"/>
                </p:ext>
              </p:extLst>
            </p:nvPr>
          </p:nvGraphicFramePr>
          <p:xfrm>
            <a:off x="3538863" y="3395608"/>
            <a:ext cx="520700" cy="292100"/>
          </p:xfrm>
          <a:graphic>
            <a:graphicData uri="http://schemas.openxmlformats.org/presentationml/2006/ole">
              <mc:AlternateContent xmlns:mc="http://schemas.openxmlformats.org/markup-compatibility/2006">
                <mc:Choice xmlns:v="urn:schemas-microsoft-com:vml" Requires="v">
                  <p:oleObj spid="_x0000_s20755" name="Equation" r:id="rId13" imgW="520560" imgH="291960" progId="Equation.DSMT4">
                    <p:embed/>
                  </p:oleObj>
                </mc:Choice>
                <mc:Fallback>
                  <p:oleObj name="Equation" r:id="rId13" imgW="520560" imgH="291960" progId="Equation.DSMT4">
                    <p:embed/>
                    <p:pic>
                      <p:nvPicPr>
                        <p:cNvPr id="0" name=""/>
                        <p:cNvPicPr/>
                        <p:nvPr/>
                      </p:nvPicPr>
                      <p:blipFill>
                        <a:blip r:embed="rId14"/>
                        <a:stretch>
                          <a:fillRect/>
                        </a:stretch>
                      </p:blipFill>
                      <p:spPr>
                        <a:xfrm>
                          <a:off x="3538863" y="3395608"/>
                          <a:ext cx="520700" cy="292100"/>
                        </a:xfrm>
                        <a:prstGeom prst="rect">
                          <a:avLst/>
                        </a:prstGeom>
                      </p:spPr>
                    </p:pic>
                  </p:oleObj>
                </mc:Fallback>
              </mc:AlternateContent>
            </a:graphicData>
          </a:graphic>
        </p:graphicFrame>
      </p:grpSp>
      <p:grpSp>
        <p:nvGrpSpPr>
          <p:cNvPr id="29" name="组合 28"/>
          <p:cNvGrpSpPr/>
          <p:nvPr/>
        </p:nvGrpSpPr>
        <p:grpSpPr>
          <a:xfrm>
            <a:off x="1202944" y="2717304"/>
            <a:ext cx="4241536" cy="1161420"/>
            <a:chOff x="1050544" y="2564904"/>
            <a:chExt cx="4241536" cy="1161420"/>
          </a:xfrm>
        </p:grpSpPr>
        <p:sp>
          <p:nvSpPr>
            <p:cNvPr id="30" name="TextBox 29"/>
            <p:cNvSpPr txBox="1"/>
            <p:nvPr/>
          </p:nvSpPr>
          <p:spPr>
            <a:xfrm>
              <a:off x="1050544" y="2564904"/>
              <a:ext cx="4241536" cy="369332"/>
            </a:xfrm>
            <a:prstGeom prst="rect">
              <a:avLst/>
            </a:prstGeom>
            <a:noFill/>
          </p:spPr>
          <p:txBody>
            <a:bodyPr wrap="square" rtlCol="0">
              <a:spAutoFit/>
            </a:bodyPr>
            <a:lstStyle/>
            <a:p>
              <a:pPr marL="285750" indent="-285750">
                <a:buFont typeface="Arial" panose="020B0604020202020204" pitchFamily="34" charset="0"/>
                <a:buChar char="•"/>
              </a:pPr>
              <a:r>
                <a:rPr lang="zh-CN" altLang="en-US" dirty="0" smtClean="0"/>
                <a:t>“与”：令                                 ，则</a:t>
              </a:r>
              <a:endParaRPr lang="zh-CN" altLang="en-US" dirty="0"/>
            </a:p>
          </p:txBody>
        </p:sp>
        <p:graphicFrame>
          <p:nvGraphicFramePr>
            <p:cNvPr id="31" name="对象 30"/>
            <p:cNvGraphicFramePr>
              <a:graphicFrameLocks noChangeAspect="1"/>
            </p:cNvGraphicFramePr>
            <p:nvPr>
              <p:extLst>
                <p:ext uri="{D42A27DB-BD31-4B8C-83A1-F6EECF244321}">
                  <p14:modId xmlns:p14="http://schemas.microsoft.com/office/powerpoint/2010/main" val="1563578123"/>
                </p:ext>
              </p:extLst>
            </p:nvPr>
          </p:nvGraphicFramePr>
          <p:xfrm>
            <a:off x="2668913" y="2564904"/>
            <a:ext cx="1739900" cy="330200"/>
          </p:xfrm>
          <a:graphic>
            <a:graphicData uri="http://schemas.openxmlformats.org/presentationml/2006/ole">
              <mc:AlternateContent xmlns:mc="http://schemas.openxmlformats.org/markup-compatibility/2006">
                <mc:Choice xmlns:v="urn:schemas-microsoft-com:vml" Requires="v">
                  <p:oleObj spid="_x0000_s20756" name="Equation" r:id="rId15" imgW="1739880" imgH="330120" progId="Equation.DSMT4">
                    <p:embed/>
                  </p:oleObj>
                </mc:Choice>
                <mc:Fallback>
                  <p:oleObj name="Equation" r:id="rId15" imgW="1739880" imgH="330120" progId="Equation.DSMT4">
                    <p:embed/>
                    <p:pic>
                      <p:nvPicPr>
                        <p:cNvPr id="0" name=""/>
                        <p:cNvPicPr/>
                        <p:nvPr/>
                      </p:nvPicPr>
                      <p:blipFill>
                        <a:blip r:embed="rId16"/>
                        <a:stretch>
                          <a:fillRect/>
                        </a:stretch>
                      </p:blipFill>
                      <p:spPr>
                        <a:xfrm>
                          <a:off x="2668913" y="2564904"/>
                          <a:ext cx="1739900" cy="330200"/>
                        </a:xfrm>
                        <a:prstGeom prst="rect">
                          <a:avLst/>
                        </a:prstGeom>
                      </p:spPr>
                    </p:pic>
                  </p:oleObj>
                </mc:Fallback>
              </mc:AlternateContent>
            </a:graphicData>
          </a:graphic>
        </p:graphicFrame>
        <p:graphicFrame>
          <p:nvGraphicFramePr>
            <p:cNvPr id="32" name="对象 31"/>
            <p:cNvGraphicFramePr>
              <a:graphicFrameLocks noChangeAspect="1"/>
            </p:cNvGraphicFramePr>
            <p:nvPr>
              <p:extLst>
                <p:ext uri="{D42A27DB-BD31-4B8C-83A1-F6EECF244321}">
                  <p14:modId xmlns:p14="http://schemas.microsoft.com/office/powerpoint/2010/main" val="2533614598"/>
                </p:ext>
              </p:extLst>
            </p:nvPr>
          </p:nvGraphicFramePr>
          <p:xfrm>
            <a:off x="2010640" y="2923820"/>
            <a:ext cx="1803400" cy="330200"/>
          </p:xfrm>
          <a:graphic>
            <a:graphicData uri="http://schemas.openxmlformats.org/presentationml/2006/ole">
              <mc:AlternateContent xmlns:mc="http://schemas.openxmlformats.org/markup-compatibility/2006">
                <mc:Choice xmlns:v="urn:schemas-microsoft-com:vml" Requires="v">
                  <p:oleObj spid="_x0000_s20757" name="Equation" r:id="rId17" imgW="1803240" imgH="330120" progId="Equation.DSMT4">
                    <p:embed/>
                  </p:oleObj>
                </mc:Choice>
                <mc:Fallback>
                  <p:oleObj name="Equation" r:id="rId17" imgW="1803240" imgH="330120" progId="Equation.DSMT4">
                    <p:embed/>
                    <p:pic>
                      <p:nvPicPr>
                        <p:cNvPr id="0" name=""/>
                        <p:cNvPicPr/>
                        <p:nvPr/>
                      </p:nvPicPr>
                      <p:blipFill>
                        <a:blip r:embed="rId18"/>
                        <a:stretch>
                          <a:fillRect/>
                        </a:stretch>
                      </p:blipFill>
                      <p:spPr>
                        <a:xfrm>
                          <a:off x="2010640" y="2923820"/>
                          <a:ext cx="1803400" cy="330200"/>
                        </a:xfrm>
                        <a:prstGeom prst="rect">
                          <a:avLst/>
                        </a:prstGeom>
                      </p:spPr>
                    </p:pic>
                  </p:oleObj>
                </mc:Fallback>
              </mc:AlternateContent>
            </a:graphicData>
          </a:graphic>
        </p:graphicFrame>
        <p:sp>
          <p:nvSpPr>
            <p:cNvPr id="33" name="TextBox 32"/>
            <p:cNvSpPr txBox="1"/>
            <p:nvPr/>
          </p:nvSpPr>
          <p:spPr>
            <a:xfrm>
              <a:off x="1421952" y="3356992"/>
              <a:ext cx="3582096" cy="369332"/>
            </a:xfrm>
            <a:prstGeom prst="rect">
              <a:avLst/>
            </a:prstGeom>
            <a:noFill/>
          </p:spPr>
          <p:txBody>
            <a:bodyPr wrap="square" rtlCol="0">
              <a:spAutoFit/>
            </a:bodyPr>
            <a:lstStyle/>
            <a:p>
              <a:r>
                <a:rPr lang="zh-CN" altLang="en-US" dirty="0" smtClean="0"/>
                <a:t>仅当                    时，         。</a:t>
              </a:r>
              <a:endParaRPr lang="zh-CN" altLang="en-US" dirty="0"/>
            </a:p>
          </p:txBody>
        </p:sp>
        <p:graphicFrame>
          <p:nvGraphicFramePr>
            <p:cNvPr id="34" name="对象 33"/>
            <p:cNvGraphicFramePr>
              <a:graphicFrameLocks noChangeAspect="1"/>
            </p:cNvGraphicFramePr>
            <p:nvPr>
              <p:extLst>
                <p:ext uri="{D42A27DB-BD31-4B8C-83A1-F6EECF244321}">
                  <p14:modId xmlns:p14="http://schemas.microsoft.com/office/powerpoint/2010/main" val="2666841813"/>
                </p:ext>
              </p:extLst>
            </p:nvPr>
          </p:nvGraphicFramePr>
          <p:xfrm>
            <a:off x="2051720" y="3356992"/>
            <a:ext cx="1054100" cy="330200"/>
          </p:xfrm>
          <a:graphic>
            <a:graphicData uri="http://schemas.openxmlformats.org/presentationml/2006/ole">
              <mc:AlternateContent xmlns:mc="http://schemas.openxmlformats.org/markup-compatibility/2006">
                <mc:Choice xmlns:v="urn:schemas-microsoft-com:vml" Requires="v">
                  <p:oleObj spid="_x0000_s20758" name="Equation" r:id="rId19" imgW="1054080" imgH="330120" progId="Equation.DSMT4">
                    <p:embed/>
                  </p:oleObj>
                </mc:Choice>
                <mc:Fallback>
                  <p:oleObj name="Equation" r:id="rId19" imgW="1054080" imgH="330120" progId="Equation.DSMT4">
                    <p:embed/>
                    <p:pic>
                      <p:nvPicPr>
                        <p:cNvPr id="0" name=""/>
                        <p:cNvPicPr/>
                        <p:nvPr/>
                      </p:nvPicPr>
                      <p:blipFill>
                        <a:blip r:embed="rId20"/>
                        <a:stretch>
                          <a:fillRect/>
                        </a:stretch>
                      </p:blipFill>
                      <p:spPr>
                        <a:xfrm>
                          <a:off x="2051720" y="3356992"/>
                          <a:ext cx="1054100" cy="330200"/>
                        </a:xfrm>
                        <a:prstGeom prst="rect">
                          <a:avLst/>
                        </a:prstGeom>
                      </p:spPr>
                    </p:pic>
                  </p:oleObj>
                </mc:Fallback>
              </mc:AlternateContent>
            </a:graphicData>
          </a:graphic>
        </p:graphicFrame>
        <p:graphicFrame>
          <p:nvGraphicFramePr>
            <p:cNvPr id="35" name="对象 34"/>
            <p:cNvGraphicFramePr>
              <a:graphicFrameLocks noChangeAspect="1"/>
            </p:cNvGraphicFramePr>
            <p:nvPr>
              <p:extLst>
                <p:ext uri="{D42A27DB-BD31-4B8C-83A1-F6EECF244321}">
                  <p14:modId xmlns:p14="http://schemas.microsoft.com/office/powerpoint/2010/main" val="202034041"/>
                </p:ext>
              </p:extLst>
            </p:nvPr>
          </p:nvGraphicFramePr>
          <p:xfrm>
            <a:off x="3538863" y="3395608"/>
            <a:ext cx="520700" cy="292100"/>
          </p:xfrm>
          <a:graphic>
            <a:graphicData uri="http://schemas.openxmlformats.org/presentationml/2006/ole">
              <mc:AlternateContent xmlns:mc="http://schemas.openxmlformats.org/markup-compatibility/2006">
                <mc:Choice xmlns:v="urn:schemas-microsoft-com:vml" Requires="v">
                  <p:oleObj spid="_x0000_s20759" name="Equation" r:id="rId21" imgW="520560" imgH="291960" progId="Equation.DSMT4">
                    <p:embed/>
                  </p:oleObj>
                </mc:Choice>
                <mc:Fallback>
                  <p:oleObj name="Equation" r:id="rId21" imgW="520560" imgH="291960" progId="Equation.DSMT4">
                    <p:embed/>
                    <p:pic>
                      <p:nvPicPr>
                        <p:cNvPr id="0" name=""/>
                        <p:cNvPicPr/>
                        <p:nvPr/>
                      </p:nvPicPr>
                      <p:blipFill>
                        <a:blip r:embed="rId14"/>
                        <a:stretch>
                          <a:fillRect/>
                        </a:stretch>
                      </p:blipFill>
                      <p:spPr>
                        <a:xfrm>
                          <a:off x="3538863" y="3395608"/>
                          <a:ext cx="520700" cy="292100"/>
                        </a:xfrm>
                        <a:prstGeom prst="rect">
                          <a:avLst/>
                        </a:prstGeom>
                      </p:spPr>
                    </p:pic>
                  </p:oleObj>
                </mc:Fallback>
              </mc:AlternateContent>
            </a:graphicData>
          </a:graphic>
        </p:graphicFrame>
      </p:grpSp>
      <p:grpSp>
        <p:nvGrpSpPr>
          <p:cNvPr id="47" name="组合 46"/>
          <p:cNvGrpSpPr/>
          <p:nvPr/>
        </p:nvGrpSpPr>
        <p:grpSpPr>
          <a:xfrm>
            <a:off x="1244632" y="5157192"/>
            <a:ext cx="6284096" cy="1161420"/>
            <a:chOff x="1244632" y="5157192"/>
            <a:chExt cx="6284096" cy="1161420"/>
          </a:xfrm>
        </p:grpSpPr>
        <p:sp>
          <p:nvSpPr>
            <p:cNvPr id="38" name="TextBox 37"/>
            <p:cNvSpPr txBox="1"/>
            <p:nvPr/>
          </p:nvSpPr>
          <p:spPr>
            <a:xfrm>
              <a:off x="1244632" y="5157192"/>
              <a:ext cx="6284096" cy="369332"/>
            </a:xfrm>
            <a:prstGeom prst="rect">
              <a:avLst/>
            </a:prstGeom>
            <a:noFill/>
          </p:spPr>
          <p:txBody>
            <a:bodyPr wrap="square" rtlCol="0">
              <a:spAutoFit/>
            </a:bodyPr>
            <a:lstStyle/>
            <a:p>
              <a:pPr marL="285750" indent="-285750">
                <a:buFont typeface="Arial" panose="020B0604020202020204" pitchFamily="34" charset="0"/>
                <a:buChar char="•"/>
              </a:pPr>
              <a:r>
                <a:rPr lang="zh-CN" altLang="en-US" dirty="0" smtClean="0"/>
                <a:t>“非”（     ）， 令                                                 ，则</a:t>
              </a:r>
              <a:endParaRPr lang="zh-CN" altLang="en-US" dirty="0"/>
            </a:p>
          </p:txBody>
        </p:sp>
        <p:graphicFrame>
          <p:nvGraphicFramePr>
            <p:cNvPr id="39" name="对象 38"/>
            <p:cNvGraphicFramePr>
              <a:graphicFrameLocks noChangeAspect="1"/>
            </p:cNvGraphicFramePr>
            <p:nvPr>
              <p:extLst>
                <p:ext uri="{D42A27DB-BD31-4B8C-83A1-F6EECF244321}">
                  <p14:modId xmlns:p14="http://schemas.microsoft.com/office/powerpoint/2010/main" val="595821622"/>
                </p:ext>
              </p:extLst>
            </p:nvPr>
          </p:nvGraphicFramePr>
          <p:xfrm>
            <a:off x="3635896" y="5176758"/>
            <a:ext cx="2654300" cy="330200"/>
          </p:xfrm>
          <a:graphic>
            <a:graphicData uri="http://schemas.openxmlformats.org/presentationml/2006/ole">
              <mc:AlternateContent xmlns:mc="http://schemas.openxmlformats.org/markup-compatibility/2006">
                <mc:Choice xmlns:v="urn:schemas-microsoft-com:vml" Requires="v">
                  <p:oleObj spid="_x0000_s20760" name="Equation" r:id="rId22" imgW="2654280" imgH="330120" progId="Equation.DSMT4">
                    <p:embed/>
                  </p:oleObj>
                </mc:Choice>
                <mc:Fallback>
                  <p:oleObj name="Equation" r:id="rId22" imgW="2654280" imgH="330120" progId="Equation.DSMT4">
                    <p:embed/>
                    <p:pic>
                      <p:nvPicPr>
                        <p:cNvPr id="0" name=""/>
                        <p:cNvPicPr/>
                        <p:nvPr/>
                      </p:nvPicPr>
                      <p:blipFill>
                        <a:blip r:embed="rId23"/>
                        <a:stretch>
                          <a:fillRect/>
                        </a:stretch>
                      </p:blipFill>
                      <p:spPr>
                        <a:xfrm>
                          <a:off x="3635896" y="5176758"/>
                          <a:ext cx="2654300" cy="330200"/>
                        </a:xfrm>
                        <a:prstGeom prst="rect">
                          <a:avLst/>
                        </a:prstGeom>
                      </p:spPr>
                    </p:pic>
                  </p:oleObj>
                </mc:Fallback>
              </mc:AlternateContent>
            </a:graphicData>
          </a:graphic>
        </p:graphicFrame>
        <p:graphicFrame>
          <p:nvGraphicFramePr>
            <p:cNvPr id="40" name="对象 39"/>
            <p:cNvGraphicFramePr>
              <a:graphicFrameLocks noChangeAspect="1"/>
            </p:cNvGraphicFramePr>
            <p:nvPr>
              <p:extLst>
                <p:ext uri="{D42A27DB-BD31-4B8C-83A1-F6EECF244321}">
                  <p14:modId xmlns:p14="http://schemas.microsoft.com/office/powerpoint/2010/main" val="608579920"/>
                </p:ext>
              </p:extLst>
            </p:nvPr>
          </p:nvGraphicFramePr>
          <p:xfrm>
            <a:off x="2109788" y="5589240"/>
            <a:ext cx="1993900" cy="330200"/>
          </p:xfrm>
          <a:graphic>
            <a:graphicData uri="http://schemas.openxmlformats.org/presentationml/2006/ole">
              <mc:AlternateContent xmlns:mc="http://schemas.openxmlformats.org/markup-compatibility/2006">
                <mc:Choice xmlns:v="urn:schemas-microsoft-com:vml" Requires="v">
                  <p:oleObj spid="_x0000_s20761" name="Equation" r:id="rId24" imgW="1993680" imgH="330120" progId="Equation.DSMT4">
                    <p:embed/>
                  </p:oleObj>
                </mc:Choice>
                <mc:Fallback>
                  <p:oleObj name="Equation" r:id="rId24" imgW="1993680" imgH="330120" progId="Equation.DSMT4">
                    <p:embed/>
                    <p:pic>
                      <p:nvPicPr>
                        <p:cNvPr id="0" name=""/>
                        <p:cNvPicPr/>
                        <p:nvPr/>
                      </p:nvPicPr>
                      <p:blipFill>
                        <a:blip r:embed="rId25"/>
                        <a:stretch>
                          <a:fillRect/>
                        </a:stretch>
                      </p:blipFill>
                      <p:spPr>
                        <a:xfrm>
                          <a:off x="2109788" y="5589240"/>
                          <a:ext cx="1993900" cy="330200"/>
                        </a:xfrm>
                        <a:prstGeom prst="rect">
                          <a:avLst/>
                        </a:prstGeom>
                      </p:spPr>
                    </p:pic>
                  </p:oleObj>
                </mc:Fallback>
              </mc:AlternateContent>
            </a:graphicData>
          </a:graphic>
        </p:graphicFrame>
        <p:sp>
          <p:nvSpPr>
            <p:cNvPr id="41" name="TextBox 40"/>
            <p:cNvSpPr txBox="1"/>
            <p:nvPr/>
          </p:nvSpPr>
          <p:spPr>
            <a:xfrm>
              <a:off x="1616040" y="5949280"/>
              <a:ext cx="3828440" cy="369332"/>
            </a:xfrm>
            <a:prstGeom prst="rect">
              <a:avLst/>
            </a:prstGeom>
            <a:noFill/>
          </p:spPr>
          <p:txBody>
            <a:bodyPr wrap="square" rtlCol="0">
              <a:spAutoFit/>
            </a:bodyPr>
            <a:lstStyle/>
            <a:p>
              <a:r>
                <a:rPr lang="zh-CN" altLang="en-US" dirty="0" smtClean="0"/>
                <a:t>当           时，         ，          时，         。</a:t>
              </a:r>
              <a:endParaRPr lang="zh-CN" altLang="en-US" dirty="0"/>
            </a:p>
          </p:txBody>
        </p:sp>
        <p:graphicFrame>
          <p:nvGraphicFramePr>
            <p:cNvPr id="42" name="对象 41"/>
            <p:cNvGraphicFramePr>
              <a:graphicFrameLocks noChangeAspect="1"/>
            </p:cNvGraphicFramePr>
            <p:nvPr>
              <p:extLst>
                <p:ext uri="{D42A27DB-BD31-4B8C-83A1-F6EECF244321}">
                  <p14:modId xmlns:p14="http://schemas.microsoft.com/office/powerpoint/2010/main" val="3328859139"/>
                </p:ext>
              </p:extLst>
            </p:nvPr>
          </p:nvGraphicFramePr>
          <p:xfrm>
            <a:off x="1979712" y="5979120"/>
            <a:ext cx="571500" cy="330200"/>
          </p:xfrm>
          <a:graphic>
            <a:graphicData uri="http://schemas.openxmlformats.org/presentationml/2006/ole">
              <mc:AlternateContent xmlns:mc="http://schemas.openxmlformats.org/markup-compatibility/2006">
                <mc:Choice xmlns:v="urn:schemas-microsoft-com:vml" Requires="v">
                  <p:oleObj spid="_x0000_s20762" name="Equation" r:id="rId26" imgW="571320" imgH="330120" progId="Equation.DSMT4">
                    <p:embed/>
                  </p:oleObj>
                </mc:Choice>
                <mc:Fallback>
                  <p:oleObj name="Equation" r:id="rId26" imgW="571320" imgH="330120" progId="Equation.DSMT4">
                    <p:embed/>
                    <p:pic>
                      <p:nvPicPr>
                        <p:cNvPr id="0" name=""/>
                        <p:cNvPicPr/>
                        <p:nvPr/>
                      </p:nvPicPr>
                      <p:blipFill>
                        <a:blip r:embed="rId27"/>
                        <a:stretch>
                          <a:fillRect/>
                        </a:stretch>
                      </p:blipFill>
                      <p:spPr>
                        <a:xfrm>
                          <a:off x="1979712" y="5979120"/>
                          <a:ext cx="571500" cy="330200"/>
                        </a:xfrm>
                        <a:prstGeom prst="rect">
                          <a:avLst/>
                        </a:prstGeom>
                      </p:spPr>
                    </p:pic>
                  </p:oleObj>
                </mc:Fallback>
              </mc:AlternateContent>
            </a:graphicData>
          </a:graphic>
        </p:graphicFrame>
        <p:graphicFrame>
          <p:nvGraphicFramePr>
            <p:cNvPr id="43" name="对象 42"/>
            <p:cNvGraphicFramePr>
              <a:graphicFrameLocks noChangeAspect="1"/>
            </p:cNvGraphicFramePr>
            <p:nvPr>
              <p:extLst>
                <p:ext uri="{D42A27DB-BD31-4B8C-83A1-F6EECF244321}">
                  <p14:modId xmlns:p14="http://schemas.microsoft.com/office/powerpoint/2010/main" val="2108396452"/>
                </p:ext>
              </p:extLst>
            </p:nvPr>
          </p:nvGraphicFramePr>
          <p:xfrm>
            <a:off x="2974975" y="6017220"/>
            <a:ext cx="558800" cy="292100"/>
          </p:xfrm>
          <a:graphic>
            <a:graphicData uri="http://schemas.openxmlformats.org/presentationml/2006/ole">
              <mc:AlternateContent xmlns:mc="http://schemas.openxmlformats.org/markup-compatibility/2006">
                <mc:Choice xmlns:v="urn:schemas-microsoft-com:vml" Requires="v">
                  <p:oleObj spid="_x0000_s20763" name="Equation" r:id="rId28" imgW="558720" imgH="291960" progId="Equation.DSMT4">
                    <p:embed/>
                  </p:oleObj>
                </mc:Choice>
                <mc:Fallback>
                  <p:oleObj name="Equation" r:id="rId28" imgW="558720" imgH="291960" progId="Equation.DSMT4">
                    <p:embed/>
                    <p:pic>
                      <p:nvPicPr>
                        <p:cNvPr id="0" name=""/>
                        <p:cNvPicPr/>
                        <p:nvPr/>
                      </p:nvPicPr>
                      <p:blipFill>
                        <a:blip r:embed="rId29"/>
                        <a:stretch>
                          <a:fillRect/>
                        </a:stretch>
                      </p:blipFill>
                      <p:spPr>
                        <a:xfrm>
                          <a:off x="2974975" y="6017220"/>
                          <a:ext cx="558800" cy="292100"/>
                        </a:xfrm>
                        <a:prstGeom prst="rect">
                          <a:avLst/>
                        </a:prstGeom>
                      </p:spPr>
                    </p:pic>
                  </p:oleObj>
                </mc:Fallback>
              </mc:AlternateContent>
            </a:graphicData>
          </a:graphic>
        </p:graphicFrame>
        <p:graphicFrame>
          <p:nvGraphicFramePr>
            <p:cNvPr id="44" name="对象 43"/>
            <p:cNvGraphicFramePr>
              <a:graphicFrameLocks noChangeAspect="1"/>
            </p:cNvGraphicFramePr>
            <p:nvPr>
              <p:extLst>
                <p:ext uri="{D42A27DB-BD31-4B8C-83A1-F6EECF244321}">
                  <p14:modId xmlns:p14="http://schemas.microsoft.com/office/powerpoint/2010/main" val="314746672"/>
                </p:ext>
              </p:extLst>
            </p:nvPr>
          </p:nvGraphicFramePr>
          <p:xfrm>
            <a:off x="2483768" y="5157192"/>
            <a:ext cx="381000" cy="330200"/>
          </p:xfrm>
          <a:graphic>
            <a:graphicData uri="http://schemas.openxmlformats.org/presentationml/2006/ole">
              <mc:AlternateContent xmlns:mc="http://schemas.openxmlformats.org/markup-compatibility/2006">
                <mc:Choice xmlns:v="urn:schemas-microsoft-com:vml" Requires="v">
                  <p:oleObj spid="_x0000_s20764" name="Equation" r:id="rId30" imgW="380880" imgH="330120" progId="Equation.DSMT4">
                    <p:embed/>
                  </p:oleObj>
                </mc:Choice>
                <mc:Fallback>
                  <p:oleObj name="Equation" r:id="rId30" imgW="380880" imgH="330120" progId="Equation.DSMT4">
                    <p:embed/>
                    <p:pic>
                      <p:nvPicPr>
                        <p:cNvPr id="0" name=""/>
                        <p:cNvPicPr/>
                        <p:nvPr/>
                      </p:nvPicPr>
                      <p:blipFill>
                        <a:blip r:embed="rId31"/>
                        <a:stretch>
                          <a:fillRect/>
                        </a:stretch>
                      </p:blipFill>
                      <p:spPr>
                        <a:xfrm>
                          <a:off x="2483768" y="5157192"/>
                          <a:ext cx="381000" cy="330200"/>
                        </a:xfrm>
                        <a:prstGeom prst="rect">
                          <a:avLst/>
                        </a:prstGeom>
                      </p:spPr>
                    </p:pic>
                  </p:oleObj>
                </mc:Fallback>
              </mc:AlternateContent>
            </a:graphicData>
          </a:graphic>
        </p:graphicFrame>
        <p:graphicFrame>
          <p:nvGraphicFramePr>
            <p:cNvPr id="45" name="对象 44"/>
            <p:cNvGraphicFramePr>
              <a:graphicFrameLocks noChangeAspect="1"/>
            </p:cNvGraphicFramePr>
            <p:nvPr>
              <p:extLst>
                <p:ext uri="{D42A27DB-BD31-4B8C-83A1-F6EECF244321}">
                  <p14:modId xmlns:p14="http://schemas.microsoft.com/office/powerpoint/2010/main" val="3858373885"/>
                </p:ext>
              </p:extLst>
            </p:nvPr>
          </p:nvGraphicFramePr>
          <p:xfrm>
            <a:off x="3676246" y="5979120"/>
            <a:ext cx="609600" cy="330200"/>
          </p:xfrm>
          <a:graphic>
            <a:graphicData uri="http://schemas.openxmlformats.org/presentationml/2006/ole">
              <mc:AlternateContent xmlns:mc="http://schemas.openxmlformats.org/markup-compatibility/2006">
                <mc:Choice xmlns:v="urn:schemas-microsoft-com:vml" Requires="v">
                  <p:oleObj spid="_x0000_s20765" name="Equation" r:id="rId32" imgW="609480" imgH="330120" progId="Equation.DSMT4">
                    <p:embed/>
                  </p:oleObj>
                </mc:Choice>
                <mc:Fallback>
                  <p:oleObj name="Equation" r:id="rId32" imgW="609480" imgH="330120" progId="Equation.DSMT4">
                    <p:embed/>
                    <p:pic>
                      <p:nvPicPr>
                        <p:cNvPr id="0" name="对象 41"/>
                        <p:cNvPicPr>
                          <a:picLocks noChangeAspect="1" noChangeArrowheads="1"/>
                        </p:cNvPicPr>
                        <p:nvPr/>
                      </p:nvPicPr>
                      <p:blipFill>
                        <a:blip r:embed="rId33"/>
                        <a:srcRect/>
                        <a:stretch>
                          <a:fillRect/>
                        </a:stretch>
                      </p:blipFill>
                      <p:spPr bwMode="auto">
                        <a:xfrm>
                          <a:off x="3676246" y="5979120"/>
                          <a:ext cx="6096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6" name="对象 45"/>
            <p:cNvGraphicFramePr>
              <a:graphicFrameLocks noChangeAspect="1"/>
            </p:cNvGraphicFramePr>
            <p:nvPr>
              <p:extLst>
                <p:ext uri="{D42A27DB-BD31-4B8C-83A1-F6EECF244321}">
                  <p14:modId xmlns:p14="http://schemas.microsoft.com/office/powerpoint/2010/main" val="2420089786"/>
                </p:ext>
              </p:extLst>
            </p:nvPr>
          </p:nvGraphicFramePr>
          <p:xfrm>
            <a:off x="4716016" y="5988050"/>
            <a:ext cx="520700" cy="292100"/>
          </p:xfrm>
          <a:graphic>
            <a:graphicData uri="http://schemas.openxmlformats.org/presentationml/2006/ole">
              <mc:AlternateContent xmlns:mc="http://schemas.openxmlformats.org/markup-compatibility/2006">
                <mc:Choice xmlns:v="urn:schemas-microsoft-com:vml" Requires="v">
                  <p:oleObj spid="_x0000_s20766" name="Equation" r:id="rId34" imgW="520560" imgH="291960" progId="Equation.DSMT4">
                    <p:embed/>
                  </p:oleObj>
                </mc:Choice>
                <mc:Fallback>
                  <p:oleObj name="Equation" r:id="rId34" imgW="520560" imgH="291960" progId="Equation.DSMT4">
                    <p:embed/>
                    <p:pic>
                      <p:nvPicPr>
                        <p:cNvPr id="0" name="对象 42"/>
                        <p:cNvPicPr>
                          <a:picLocks noChangeAspect="1" noChangeArrowheads="1"/>
                        </p:cNvPicPr>
                        <p:nvPr/>
                      </p:nvPicPr>
                      <p:blipFill>
                        <a:blip r:embed="rId35"/>
                        <a:srcRect/>
                        <a:stretch>
                          <a:fillRect/>
                        </a:stretch>
                      </p:blipFill>
                      <p:spPr bwMode="auto">
                        <a:xfrm>
                          <a:off x="4716016" y="5988050"/>
                          <a:ext cx="52070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extLst>
      <p:ext uri="{BB962C8B-B14F-4D97-AF65-F5344CB8AC3E}">
        <p14:creationId xmlns:p14="http://schemas.microsoft.com/office/powerpoint/2010/main" val="350712602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6347" y="404664"/>
            <a:ext cx="5410199" cy="665163"/>
            <a:chOff x="666347" y="404664"/>
            <a:chExt cx="5410199" cy="665163"/>
          </a:xfrm>
        </p:grpSpPr>
        <p:grpSp>
          <p:nvGrpSpPr>
            <p:cNvPr id="3" name="Group 8"/>
            <p:cNvGrpSpPr>
              <a:grpSpLocks/>
            </p:cNvGrpSpPr>
            <p:nvPr/>
          </p:nvGrpSpPr>
          <p:grpSpPr bwMode="auto">
            <a:xfrm>
              <a:off x="666347" y="404664"/>
              <a:ext cx="762000" cy="665163"/>
              <a:chOff x="1110" y="2656"/>
              <a:chExt cx="1549" cy="1351"/>
            </a:xfrm>
          </p:grpSpPr>
          <p:sp>
            <p:nvSpPr>
              <p:cNvPr id="6" name="AutoShape 9"/>
              <p:cNvSpPr>
                <a:spLocks noChangeArrowheads="1"/>
              </p:cNvSpPr>
              <p:nvPr/>
            </p:nvSpPr>
            <p:spPr bwMode="auto">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宋体" pitchFamily="2" charset="-122"/>
                  <a:cs typeface="Arial" pitchFamily="34" charset="0"/>
                </a:endParaRPr>
              </a:p>
            </p:txBody>
          </p:sp>
          <p:sp>
            <p:nvSpPr>
              <p:cNvPr id="7" name="AutoShape 10"/>
              <p:cNvSpPr>
                <a:spLocks noChangeArrowheads="1"/>
              </p:cNvSpPr>
              <p:nvPr/>
            </p:nvSpPr>
            <p:spPr bwMode="auto">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p:spPr>
            <p:txBody>
              <a:bodyPr wrap="none" anchor="ctr"/>
              <a:lstStyle/>
              <a:p>
                <a:endParaRPr lang="zh-CN" altLang="en-US">
                  <a:ea typeface="宋体" pitchFamily="2" charset="-122"/>
                  <a:cs typeface="Arial" pitchFamily="34" charset="0"/>
                </a:endParaRPr>
              </a:p>
            </p:txBody>
          </p:sp>
        </p:grpSp>
        <p:sp>
          <p:nvSpPr>
            <p:cNvPr id="4" name="Line 16"/>
            <p:cNvSpPr>
              <a:spLocks noChangeShapeType="1"/>
            </p:cNvSpPr>
            <p:nvPr/>
          </p:nvSpPr>
          <p:spPr bwMode="auto">
            <a:xfrm>
              <a:off x="1275946" y="1014264"/>
              <a:ext cx="4800600" cy="0"/>
            </a:xfrm>
            <a:prstGeom prst="line">
              <a:avLst/>
            </a:prstGeom>
            <a:noFill/>
            <a:ln w="25400">
              <a:solidFill>
                <a:schemeClr val="folHlink"/>
              </a:solidFill>
              <a:prstDash val="sysDot"/>
              <a:round/>
              <a:headEn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5" name="Text Box 17"/>
            <p:cNvSpPr txBox="1">
              <a:spLocks noChangeArrowheads="1"/>
            </p:cNvSpPr>
            <p:nvPr/>
          </p:nvSpPr>
          <p:spPr bwMode="auto">
            <a:xfrm>
              <a:off x="1558994" y="428477"/>
              <a:ext cx="395973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a:defRPr>
                  <a:solidFill>
                    <a:schemeClr val="tx1"/>
                  </a:solidFill>
                  <a:latin typeface="Arial" pitchFamily="34" charset="0"/>
                </a:defRPr>
              </a:lvl2pPr>
              <a:lvl3pPr>
                <a:defRPr>
                  <a:solidFill>
                    <a:schemeClr val="tx1"/>
                  </a:solidFill>
                  <a:latin typeface="Arial" pitchFamily="34" charset="0"/>
                </a:defRPr>
              </a:lvl3pPr>
              <a:lvl4pPr>
                <a:defRPr>
                  <a:solidFill>
                    <a:schemeClr val="tx1"/>
                  </a:solidFill>
                  <a:latin typeface="Arial" pitchFamily="34" charset="0"/>
                </a:defRPr>
              </a:lvl4pPr>
              <a:lvl5pPr>
                <a:defRPr>
                  <a:solidFill>
                    <a:schemeClr val="tx1"/>
                  </a:solidFill>
                  <a:latin typeface="Arial" pitchFamily="34" charset="0"/>
                </a:defRPr>
              </a:lvl5pPr>
              <a:lvl6pPr fontAlgn="base">
                <a:spcBef>
                  <a:spcPct val="0"/>
                </a:spcBef>
                <a:spcAft>
                  <a:spcPct val="0"/>
                </a:spcAft>
                <a:buFont typeface="Arial" pitchFamily="34" charset="0"/>
                <a:defRPr>
                  <a:solidFill>
                    <a:schemeClr val="tx1"/>
                  </a:solidFill>
                  <a:latin typeface="Arial" pitchFamily="34" charset="0"/>
                </a:defRPr>
              </a:lvl6pPr>
              <a:lvl7pPr fontAlgn="base">
                <a:spcBef>
                  <a:spcPct val="0"/>
                </a:spcBef>
                <a:spcAft>
                  <a:spcPct val="0"/>
                </a:spcAft>
                <a:buFont typeface="Arial" pitchFamily="34" charset="0"/>
                <a:defRPr>
                  <a:solidFill>
                    <a:schemeClr val="tx1"/>
                  </a:solidFill>
                  <a:latin typeface="Arial" pitchFamily="34" charset="0"/>
                </a:defRPr>
              </a:lvl7pPr>
              <a:lvl8pPr fontAlgn="base">
                <a:spcBef>
                  <a:spcPct val="0"/>
                </a:spcBef>
                <a:spcAft>
                  <a:spcPct val="0"/>
                </a:spcAft>
                <a:buFont typeface="Arial" pitchFamily="34" charset="0"/>
                <a:defRPr>
                  <a:solidFill>
                    <a:schemeClr val="tx1"/>
                  </a:solidFill>
                  <a:latin typeface="Arial" pitchFamily="34" charset="0"/>
                </a:defRPr>
              </a:lvl8pPr>
              <a:lvl9pPr fontAlgn="base">
                <a:spcBef>
                  <a:spcPct val="0"/>
                </a:spcBef>
                <a:spcAft>
                  <a:spcPct val="0"/>
                </a:spcAft>
                <a:buFont typeface="Arial" pitchFamily="34" charset="0"/>
                <a:defRPr>
                  <a:solidFill>
                    <a:schemeClr val="tx1"/>
                  </a:solidFill>
                  <a:latin typeface="Arial" pitchFamily="34" charset="0"/>
                </a:defRPr>
              </a:lvl9pPr>
            </a:lstStyle>
            <a:p>
              <a:pPr eaLnBrk="0" hangingPunct="0"/>
              <a:r>
                <a:rPr lang="en-US" altLang="zh-CN" sz="3200" b="1" dirty="0">
                  <a:latin typeface="微软雅黑" panose="020B0503020204020204" pitchFamily="34" charset="-122"/>
                  <a:ea typeface="微软雅黑" panose="020B0503020204020204" pitchFamily="34" charset="-122"/>
                </a:rPr>
                <a:t>4</a:t>
              </a:r>
              <a:r>
                <a:rPr lang="en-US" altLang="zh-CN" sz="3200" b="1" dirty="0" smtClean="0">
                  <a:latin typeface="微软雅黑" panose="020B0503020204020204" pitchFamily="34" charset="-122"/>
                  <a:ea typeface="微软雅黑" panose="020B0503020204020204" pitchFamily="34" charset="-122"/>
                </a:rPr>
                <a:t>. </a:t>
              </a:r>
              <a:r>
                <a:rPr lang="zh-CN" altLang="en-US" sz="3200" b="1" dirty="0" smtClean="0">
                  <a:latin typeface="微软雅黑" panose="020B0503020204020204" pitchFamily="34" charset="-122"/>
                  <a:ea typeface="微软雅黑" panose="020B0503020204020204" pitchFamily="34" charset="-122"/>
                </a:rPr>
                <a:t>人工神经网络实例</a:t>
              </a:r>
              <a:endParaRPr lang="zh-CN" altLang="en-US" sz="3200" b="1" dirty="0">
                <a:latin typeface="微软雅黑" panose="020B0503020204020204" pitchFamily="34" charset="-122"/>
                <a:ea typeface="微软雅黑" panose="020B0503020204020204" pitchFamily="34" charset="-122"/>
              </a:endParaRPr>
            </a:p>
          </p:txBody>
        </p:sp>
      </p:grpSp>
      <p:sp>
        <p:nvSpPr>
          <p:cNvPr id="8" name="TextBox 7"/>
          <p:cNvSpPr txBox="1"/>
          <p:nvPr/>
        </p:nvSpPr>
        <p:spPr>
          <a:xfrm>
            <a:off x="827584" y="1124744"/>
            <a:ext cx="6048672" cy="523220"/>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800" dirty="0" smtClean="0">
                <a:latin typeface="微软雅黑" panose="020B0503020204020204" pitchFamily="34" charset="-122"/>
                <a:ea typeface="微软雅黑" panose="020B0503020204020204" pitchFamily="34" charset="-122"/>
              </a:rPr>
              <a:t>感知器（</a:t>
            </a:r>
            <a:r>
              <a:rPr lang="en-US" altLang="zh-CN" sz="2800" dirty="0" smtClean="0">
                <a:latin typeface="微软雅黑" panose="020B0503020204020204" pitchFamily="34" charset="-122"/>
                <a:ea typeface="微软雅黑" panose="020B0503020204020204" pitchFamily="34" charset="-122"/>
              </a:rPr>
              <a:t>perceptron</a:t>
            </a:r>
            <a:r>
              <a:rPr lang="zh-CN" altLang="en-US" sz="2800" dirty="0" smtClean="0">
                <a:latin typeface="微软雅黑" panose="020B0503020204020204" pitchFamily="34" charset="-122"/>
                <a:ea typeface="微软雅黑" panose="020B0503020204020204" pitchFamily="34" charset="-122"/>
              </a:rPr>
              <a:t>）</a:t>
            </a:r>
            <a:endParaRPr lang="en-US" altLang="zh-CN" sz="2800" dirty="0">
              <a:latin typeface="微软雅黑" panose="020B0503020204020204" pitchFamily="34" charset="-122"/>
              <a:ea typeface="微软雅黑" panose="020B0503020204020204" pitchFamily="34" charset="-122"/>
            </a:endParaRPr>
          </a:p>
        </p:txBody>
      </p:sp>
      <p:sp>
        <p:nvSpPr>
          <p:cNvPr id="9" name="TextBox 8"/>
          <p:cNvSpPr txBox="1"/>
          <p:nvPr/>
        </p:nvSpPr>
        <p:spPr>
          <a:xfrm>
            <a:off x="1137042" y="4077072"/>
            <a:ext cx="7193864" cy="2297552"/>
          </a:xfrm>
          <a:prstGeom prst="rect">
            <a:avLst/>
          </a:prstGeom>
          <a:noFill/>
        </p:spPr>
        <p:txBody>
          <a:bodyPr wrap="square" rtlCol="0">
            <a:spAutoFit/>
          </a:bodyPr>
          <a:lstStyle/>
          <a:p>
            <a:pPr>
              <a:lnSpc>
                <a:spcPts val="3500"/>
              </a:lnSpc>
            </a:pPr>
            <a:r>
              <a:rPr lang="zh-CN" altLang="en-US" sz="2400" dirty="0" smtClean="0">
                <a:latin typeface="微软雅黑" panose="020B0503020204020204" pitchFamily="34" charset="-122"/>
                <a:ea typeface="微软雅黑" panose="020B0503020204020204" pitchFamily="34" charset="-122"/>
              </a:rPr>
              <a:t>       感知机只有输出层神经元进行激活函数处理，即只拥有一层功能神经元，其学习能力非常有限，对线性可分的问题可以收敛到适当的权值向量。对于非线性可分问题，学习过程会发生震荡，难以稳定。针对非线性的问题，可以考虑使用多层感知器网络。</a:t>
            </a:r>
            <a:endParaRPr lang="zh-CN" altLang="en-US" sz="2400" dirty="0">
              <a:latin typeface="微软雅黑" panose="020B0503020204020204" pitchFamily="34" charset="-122"/>
              <a:ea typeface="微软雅黑" panose="020B0503020204020204" pitchFamily="34" charset="-122"/>
            </a:endParaRPr>
          </a:p>
        </p:txBody>
      </p:sp>
      <p:sp>
        <p:nvSpPr>
          <p:cNvPr id="10" name="TextBox 9"/>
          <p:cNvSpPr txBox="1"/>
          <p:nvPr/>
        </p:nvSpPr>
        <p:spPr>
          <a:xfrm>
            <a:off x="1115616" y="1817523"/>
            <a:ext cx="3240360" cy="461665"/>
          </a:xfrm>
          <a:prstGeom prst="rect">
            <a:avLst/>
          </a:prstGeom>
          <a:noFill/>
        </p:spPr>
        <p:txBody>
          <a:bodyPr wrap="square" rtlCol="0">
            <a:spAutoFit/>
          </a:bodyPr>
          <a:lstStyle/>
          <a:p>
            <a:r>
              <a:rPr lang="zh-CN" altLang="en-US" sz="2400" b="1" dirty="0" smtClean="0">
                <a:latin typeface="微软雅黑" panose="020B0503020204020204" pitchFamily="34" charset="-122"/>
                <a:ea typeface="微软雅黑" panose="020B0503020204020204" pitchFamily="34" charset="-122"/>
              </a:rPr>
              <a:t>学习规则：</a:t>
            </a:r>
            <a:endParaRPr lang="zh-CN" altLang="en-US" sz="2400" b="1" dirty="0">
              <a:latin typeface="微软雅黑" panose="020B0503020204020204" pitchFamily="34" charset="-122"/>
              <a:ea typeface="微软雅黑" panose="020B0503020204020204" pitchFamily="34" charset="-122"/>
            </a:endParaRPr>
          </a:p>
        </p:txBody>
      </p:sp>
      <p:graphicFrame>
        <p:nvGraphicFramePr>
          <p:cNvPr id="11" name="对象 10"/>
          <p:cNvGraphicFramePr>
            <a:graphicFrameLocks noChangeAspect="1"/>
          </p:cNvGraphicFramePr>
          <p:nvPr>
            <p:extLst>
              <p:ext uri="{D42A27DB-BD31-4B8C-83A1-F6EECF244321}">
                <p14:modId xmlns:p14="http://schemas.microsoft.com/office/powerpoint/2010/main" val="1066009319"/>
              </p:ext>
            </p:extLst>
          </p:nvPr>
        </p:nvGraphicFramePr>
        <p:xfrm>
          <a:off x="3312086" y="2049072"/>
          <a:ext cx="2087780" cy="463951"/>
        </p:xfrm>
        <a:graphic>
          <a:graphicData uri="http://schemas.openxmlformats.org/presentationml/2006/ole">
            <mc:AlternateContent xmlns:mc="http://schemas.openxmlformats.org/markup-compatibility/2006">
              <mc:Choice xmlns:v="urn:schemas-microsoft-com:vml" Requires="v">
                <p:oleObj spid="_x0000_s22556" name="Equation" r:id="rId3" imgW="1485720" imgH="330120" progId="Equation.DSMT4">
                  <p:embed/>
                </p:oleObj>
              </mc:Choice>
              <mc:Fallback>
                <p:oleObj name="Equation" r:id="rId3" imgW="1485720" imgH="330120" progId="Equation.DSMT4">
                  <p:embed/>
                  <p:pic>
                    <p:nvPicPr>
                      <p:cNvPr id="0" name=""/>
                      <p:cNvPicPr/>
                      <p:nvPr/>
                    </p:nvPicPr>
                    <p:blipFill>
                      <a:blip r:embed="rId4"/>
                      <a:stretch>
                        <a:fillRect/>
                      </a:stretch>
                    </p:blipFill>
                    <p:spPr>
                      <a:xfrm>
                        <a:off x="3312086" y="2049072"/>
                        <a:ext cx="2087780" cy="463951"/>
                      </a:xfrm>
                      <a:prstGeom prst="rect">
                        <a:avLst/>
                      </a:prstGeom>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679454201"/>
              </p:ext>
            </p:extLst>
          </p:nvPr>
        </p:nvGraphicFramePr>
        <p:xfrm>
          <a:off x="3240078" y="2697144"/>
          <a:ext cx="2355444" cy="463951"/>
        </p:xfrm>
        <a:graphic>
          <a:graphicData uri="http://schemas.openxmlformats.org/presentationml/2006/ole">
            <mc:AlternateContent xmlns:mc="http://schemas.openxmlformats.org/markup-compatibility/2006">
              <mc:Choice xmlns:v="urn:schemas-microsoft-com:vml" Requires="v">
                <p:oleObj spid="_x0000_s22557" name="Equation" r:id="rId5" imgW="1676160" imgH="330120" progId="Equation.DSMT4">
                  <p:embed/>
                </p:oleObj>
              </mc:Choice>
              <mc:Fallback>
                <p:oleObj name="Equation" r:id="rId5" imgW="1676160" imgH="330120" progId="Equation.DSMT4">
                  <p:embed/>
                  <p:pic>
                    <p:nvPicPr>
                      <p:cNvPr id="0" name=""/>
                      <p:cNvPicPr/>
                      <p:nvPr/>
                    </p:nvPicPr>
                    <p:blipFill>
                      <a:blip r:embed="rId6"/>
                      <a:stretch>
                        <a:fillRect/>
                      </a:stretch>
                    </p:blipFill>
                    <p:spPr>
                      <a:xfrm>
                        <a:off x="3240078" y="2697144"/>
                        <a:ext cx="2355444" cy="463951"/>
                      </a:xfrm>
                      <a:prstGeom prst="rect">
                        <a:avLst/>
                      </a:prstGeom>
                    </p:spPr>
                  </p:pic>
                </p:oleObj>
              </mc:Fallback>
            </mc:AlternateContent>
          </a:graphicData>
        </a:graphic>
      </p:graphicFrame>
      <p:sp>
        <p:nvSpPr>
          <p:cNvPr id="13" name="线形标注 2(带强调线) 12"/>
          <p:cNvSpPr/>
          <p:nvPr/>
        </p:nvSpPr>
        <p:spPr>
          <a:xfrm>
            <a:off x="4644008" y="3356992"/>
            <a:ext cx="1162756" cy="360040"/>
          </a:xfrm>
          <a:prstGeom prst="accentCallout2">
            <a:avLst>
              <a:gd name="adj1" fmla="val 18750"/>
              <a:gd name="adj2" fmla="val -8333"/>
              <a:gd name="adj3" fmla="val 18750"/>
              <a:gd name="adj4" fmla="val -16667"/>
              <a:gd name="adj5" fmla="val -70653"/>
              <a:gd name="adj6" fmla="val -36837"/>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rPr>
              <a:t>学习率</a:t>
            </a:r>
            <a:endParaRPr lang="zh-CN" altLang="en-US" b="1" dirty="0">
              <a:solidFill>
                <a:schemeClr val="tx1"/>
              </a:solidFill>
            </a:endParaRPr>
          </a:p>
        </p:txBody>
      </p:sp>
    </p:spTree>
    <p:extLst>
      <p:ext uri="{BB962C8B-B14F-4D97-AF65-F5344CB8AC3E}">
        <p14:creationId xmlns:p14="http://schemas.microsoft.com/office/powerpoint/2010/main" val="38020882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99592" y="836712"/>
            <a:ext cx="7560840" cy="2297552"/>
          </a:xfrm>
          <a:prstGeom prst="rect">
            <a:avLst/>
          </a:prstGeom>
        </p:spPr>
        <p:txBody>
          <a:bodyPr wrap="square">
            <a:spAutoFit/>
          </a:bodyPr>
          <a:lstStyle/>
          <a:p>
            <a:pPr marL="457200" indent="-457200" algn="just">
              <a:lnSpc>
                <a:spcPts val="3500"/>
              </a:lnSpc>
              <a:buFont typeface="Wingdings" panose="05000000000000000000" pitchFamily="2" charset="2"/>
              <a:buChar char="ü"/>
            </a:pPr>
            <a:r>
              <a:rPr lang="zh-CN" altLang="en-US" sz="2400" dirty="0" smtClean="0">
                <a:latin typeface="微软雅黑" panose="020B0503020204020204" pitchFamily="34" charset="-122"/>
                <a:ea typeface="微软雅黑" panose="020B0503020204020204" pitchFamily="34" charset="-122"/>
              </a:rPr>
              <a:t>处理单元的输出信号可以是任何需要的数学模型，每个处理单元中进行的操作必须是完全局部的，也就是说，它必须仅仅依赖于经过输入连接到达处理单元的所有输入信号的当前值和存储在处理单元局部内存中的值。</a:t>
            </a:r>
            <a:endParaRPr lang="zh-CN" altLang="en-US" sz="2400" dirty="0">
              <a:latin typeface="微软雅黑" panose="020B0503020204020204" pitchFamily="34" charset="-122"/>
              <a:ea typeface="微软雅黑" panose="020B0503020204020204" pitchFamily="34" charset="-122"/>
            </a:endParaRPr>
          </a:p>
        </p:txBody>
      </p:sp>
      <p:sp>
        <p:nvSpPr>
          <p:cNvPr id="5" name="TextBox 4"/>
          <p:cNvSpPr txBox="1"/>
          <p:nvPr/>
        </p:nvSpPr>
        <p:spPr>
          <a:xfrm>
            <a:off x="827575" y="3134264"/>
            <a:ext cx="8424936" cy="3108543"/>
          </a:xfrm>
          <a:prstGeom prst="rect">
            <a:avLst/>
          </a:prstGeom>
          <a:noFill/>
        </p:spPr>
        <p:txBody>
          <a:bodyPr wrap="square" rtlCol="0">
            <a:spAutoFit/>
          </a:bodyPr>
          <a:lstStyle/>
          <a:p>
            <a:pPr marL="285750" indent="-285750">
              <a:buFont typeface="Wingdings" panose="05000000000000000000" pitchFamily="2" charset="2"/>
              <a:buChar char="l"/>
            </a:pPr>
            <a:r>
              <a:rPr lang="zh-CN" altLang="en-US" sz="2800" dirty="0" smtClean="0">
                <a:latin typeface="黑体" panose="02010609060101010101" pitchFamily="49" charset="-122"/>
                <a:ea typeface="黑体" panose="02010609060101010101" pitchFamily="49" charset="-122"/>
              </a:rPr>
              <a:t> </a:t>
            </a:r>
            <a:r>
              <a:rPr lang="zh-CN" altLang="en-US" sz="2800" b="1" dirty="0" smtClean="0">
                <a:solidFill>
                  <a:srgbClr val="FF0000"/>
                </a:solidFill>
                <a:latin typeface="黑体" panose="02010609060101010101" pitchFamily="49" charset="-122"/>
                <a:ea typeface="黑体" panose="02010609060101010101" pitchFamily="49" charset="-122"/>
              </a:rPr>
              <a:t>强调</a:t>
            </a:r>
            <a:r>
              <a:rPr lang="zh-CN" altLang="en-US" sz="2800" dirty="0" smtClean="0">
                <a:latin typeface="黑体" panose="02010609060101010101" pitchFamily="49" charset="-122"/>
                <a:ea typeface="黑体" panose="02010609060101010101" pitchFamily="49" charset="-122"/>
              </a:rPr>
              <a:t>：</a:t>
            </a:r>
            <a:endParaRPr lang="en-US" altLang="zh-CN" sz="2800" dirty="0" smtClean="0">
              <a:latin typeface="黑体" panose="02010609060101010101" pitchFamily="49" charset="-122"/>
              <a:ea typeface="黑体" panose="02010609060101010101" pitchFamily="49" charset="-122"/>
            </a:endParaRPr>
          </a:p>
          <a:p>
            <a:r>
              <a:rPr lang="en-US" altLang="zh-CN" sz="2800" dirty="0" smtClean="0">
                <a:solidFill>
                  <a:schemeClr val="tx2"/>
                </a:solidFill>
                <a:latin typeface="黑体" panose="02010609060101010101" pitchFamily="49" charset="-122"/>
                <a:ea typeface="黑体" panose="02010609060101010101" pitchFamily="49" charset="-122"/>
              </a:rPr>
              <a:t>    1</a:t>
            </a:r>
            <a:r>
              <a:rPr lang="zh-CN" altLang="en-US" sz="2800" dirty="0" smtClean="0">
                <a:solidFill>
                  <a:schemeClr val="tx2"/>
                </a:solidFill>
                <a:latin typeface="黑体" panose="02010609060101010101" pitchFamily="49" charset="-122"/>
                <a:ea typeface="黑体" panose="02010609060101010101" pitchFamily="49" charset="-122"/>
              </a:rPr>
              <a:t>）并行、分布处理结构；</a:t>
            </a:r>
            <a:endParaRPr lang="en-US" altLang="zh-CN" sz="2800" dirty="0" smtClean="0">
              <a:solidFill>
                <a:schemeClr val="tx2"/>
              </a:solidFill>
              <a:latin typeface="黑体" panose="02010609060101010101" pitchFamily="49" charset="-122"/>
              <a:ea typeface="黑体" panose="02010609060101010101" pitchFamily="49" charset="-122"/>
            </a:endParaRPr>
          </a:p>
          <a:p>
            <a:r>
              <a:rPr lang="en-US" altLang="zh-CN" sz="2800" dirty="0" smtClean="0">
                <a:solidFill>
                  <a:schemeClr val="tx2"/>
                </a:solidFill>
                <a:latin typeface="黑体" panose="02010609060101010101" pitchFamily="49" charset="-122"/>
                <a:ea typeface="黑体" panose="02010609060101010101" pitchFamily="49" charset="-122"/>
              </a:rPr>
              <a:t>    2</a:t>
            </a:r>
            <a:r>
              <a:rPr lang="zh-CN" altLang="en-US" sz="2800" dirty="0" smtClean="0">
                <a:solidFill>
                  <a:schemeClr val="tx2"/>
                </a:solidFill>
                <a:latin typeface="黑体" panose="02010609060101010101" pitchFamily="49" charset="-122"/>
                <a:ea typeface="黑体" panose="02010609060101010101" pitchFamily="49" charset="-122"/>
              </a:rPr>
              <a:t>）一个处理单元的输出可以被任意分枝，并</a:t>
            </a:r>
            <a:endParaRPr lang="en-US" altLang="zh-CN" sz="2800" dirty="0" smtClean="0">
              <a:solidFill>
                <a:schemeClr val="tx2"/>
              </a:solidFill>
              <a:latin typeface="黑体" panose="02010609060101010101" pitchFamily="49" charset="-122"/>
              <a:ea typeface="黑体" panose="02010609060101010101" pitchFamily="49" charset="-122"/>
            </a:endParaRPr>
          </a:p>
          <a:p>
            <a:r>
              <a:rPr lang="en-US" altLang="zh-CN" sz="2800" dirty="0">
                <a:solidFill>
                  <a:schemeClr val="tx2"/>
                </a:solidFill>
                <a:latin typeface="黑体" panose="02010609060101010101" pitchFamily="49" charset="-122"/>
                <a:ea typeface="黑体" panose="02010609060101010101" pitchFamily="49" charset="-122"/>
              </a:rPr>
              <a:t> </a:t>
            </a:r>
            <a:r>
              <a:rPr lang="en-US" altLang="zh-CN" sz="2800" dirty="0" smtClean="0">
                <a:solidFill>
                  <a:schemeClr val="tx2"/>
                </a:solidFill>
                <a:latin typeface="黑体" panose="02010609060101010101" pitchFamily="49" charset="-122"/>
                <a:ea typeface="黑体" panose="02010609060101010101" pitchFamily="49" charset="-122"/>
              </a:rPr>
              <a:t>      </a:t>
            </a:r>
            <a:r>
              <a:rPr lang="zh-CN" altLang="en-US" sz="2800" dirty="0" smtClean="0">
                <a:solidFill>
                  <a:schemeClr val="tx2"/>
                </a:solidFill>
                <a:latin typeface="黑体" panose="02010609060101010101" pitchFamily="49" charset="-122"/>
                <a:ea typeface="黑体" panose="02010609060101010101" pitchFamily="49" charset="-122"/>
              </a:rPr>
              <a:t>且大小不变；</a:t>
            </a:r>
            <a:endParaRPr lang="en-US" altLang="zh-CN" sz="2800" dirty="0" smtClean="0">
              <a:solidFill>
                <a:schemeClr val="tx2"/>
              </a:solidFill>
              <a:latin typeface="黑体" panose="02010609060101010101" pitchFamily="49" charset="-122"/>
              <a:ea typeface="黑体" panose="02010609060101010101" pitchFamily="49" charset="-122"/>
            </a:endParaRPr>
          </a:p>
          <a:p>
            <a:r>
              <a:rPr lang="en-US" altLang="zh-CN" sz="2800" dirty="0">
                <a:solidFill>
                  <a:schemeClr val="tx2"/>
                </a:solidFill>
                <a:latin typeface="黑体" panose="02010609060101010101" pitchFamily="49" charset="-122"/>
                <a:ea typeface="黑体" panose="02010609060101010101" pitchFamily="49" charset="-122"/>
              </a:rPr>
              <a:t> </a:t>
            </a:r>
            <a:r>
              <a:rPr lang="en-US" altLang="zh-CN" sz="2800" dirty="0" smtClean="0">
                <a:solidFill>
                  <a:schemeClr val="tx2"/>
                </a:solidFill>
                <a:latin typeface="黑体" panose="02010609060101010101" pitchFamily="49" charset="-122"/>
                <a:ea typeface="黑体" panose="02010609060101010101" pitchFamily="49" charset="-122"/>
              </a:rPr>
              <a:t>   3</a:t>
            </a:r>
            <a:r>
              <a:rPr lang="zh-CN" altLang="en-US" sz="2800" dirty="0" smtClean="0">
                <a:solidFill>
                  <a:schemeClr val="tx2"/>
                </a:solidFill>
                <a:latin typeface="黑体" panose="02010609060101010101" pitchFamily="49" charset="-122"/>
                <a:ea typeface="黑体" panose="02010609060101010101" pitchFamily="49" charset="-122"/>
              </a:rPr>
              <a:t>）输出信号可以是任意的数学模型；</a:t>
            </a:r>
            <a:endParaRPr lang="en-US" altLang="zh-CN" sz="2800" dirty="0" smtClean="0">
              <a:solidFill>
                <a:schemeClr val="tx2"/>
              </a:solidFill>
              <a:latin typeface="黑体" panose="02010609060101010101" pitchFamily="49" charset="-122"/>
              <a:ea typeface="黑体" panose="02010609060101010101" pitchFamily="49" charset="-122"/>
            </a:endParaRPr>
          </a:p>
          <a:p>
            <a:r>
              <a:rPr lang="en-US" altLang="zh-CN" sz="2800" dirty="0">
                <a:solidFill>
                  <a:schemeClr val="tx2"/>
                </a:solidFill>
                <a:latin typeface="黑体" panose="02010609060101010101" pitchFamily="49" charset="-122"/>
                <a:ea typeface="黑体" panose="02010609060101010101" pitchFamily="49" charset="-122"/>
              </a:rPr>
              <a:t> </a:t>
            </a:r>
            <a:r>
              <a:rPr lang="en-US" altLang="zh-CN" sz="2800" dirty="0" smtClean="0">
                <a:solidFill>
                  <a:schemeClr val="tx2"/>
                </a:solidFill>
                <a:latin typeface="黑体" panose="02010609060101010101" pitchFamily="49" charset="-122"/>
                <a:ea typeface="黑体" panose="02010609060101010101" pitchFamily="49" charset="-122"/>
              </a:rPr>
              <a:t>   4</a:t>
            </a:r>
            <a:r>
              <a:rPr lang="zh-CN" altLang="en-US" sz="2800" dirty="0" smtClean="0">
                <a:solidFill>
                  <a:schemeClr val="tx2"/>
                </a:solidFill>
                <a:latin typeface="黑体" panose="02010609060101010101" pitchFamily="49" charset="-122"/>
                <a:ea typeface="黑体" panose="02010609060101010101" pitchFamily="49" charset="-122"/>
              </a:rPr>
              <a:t>）处理单元完全的局部操作。</a:t>
            </a:r>
            <a:endParaRPr lang="en-US" altLang="zh-CN" sz="2800" dirty="0" smtClean="0">
              <a:solidFill>
                <a:schemeClr val="tx2"/>
              </a:solidFill>
              <a:latin typeface="黑体" panose="02010609060101010101" pitchFamily="49" charset="-122"/>
              <a:ea typeface="黑体" panose="02010609060101010101" pitchFamily="49" charset="-122"/>
            </a:endParaRPr>
          </a:p>
          <a:p>
            <a:endParaRPr lang="zh-CN" altLang="en-US" sz="28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21731920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3" name="Picture 1" descr="C:\Users\Administrator\AppData\Roaming\Tencent\Users\475615427\QQ\WinTemp\RichOle\PDC4733~0F)1DNE@FDCLOV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30477"/>
            <a:ext cx="9144000" cy="545484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907704" y="332656"/>
            <a:ext cx="5256584" cy="461665"/>
          </a:xfrm>
          <a:prstGeom prst="rect">
            <a:avLst/>
          </a:prstGeom>
          <a:noFill/>
        </p:spPr>
        <p:txBody>
          <a:bodyPr wrap="square" rtlCol="0">
            <a:spAutoFit/>
          </a:bodyPr>
          <a:lstStyle/>
          <a:p>
            <a:r>
              <a:rPr lang="zh-CN" altLang="en-US" sz="2400" b="1" dirty="0" smtClean="0">
                <a:solidFill>
                  <a:schemeClr val="tx2"/>
                </a:solidFill>
              </a:rPr>
              <a:t>具有不同隐层的感知器分类能力对比</a:t>
            </a:r>
            <a:endParaRPr lang="zh-CN" altLang="en-US" sz="2400" b="1" dirty="0">
              <a:solidFill>
                <a:schemeClr val="tx2"/>
              </a:solidFill>
            </a:endParaRPr>
          </a:p>
        </p:txBody>
      </p:sp>
    </p:spTree>
    <p:extLst>
      <p:ext uri="{BB962C8B-B14F-4D97-AF65-F5344CB8AC3E}">
        <p14:creationId xmlns:p14="http://schemas.microsoft.com/office/powerpoint/2010/main" val="90819877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6347" y="404664"/>
            <a:ext cx="5410199" cy="665163"/>
            <a:chOff x="666347" y="404664"/>
            <a:chExt cx="5410199" cy="665163"/>
          </a:xfrm>
        </p:grpSpPr>
        <p:grpSp>
          <p:nvGrpSpPr>
            <p:cNvPr id="3" name="Group 8"/>
            <p:cNvGrpSpPr>
              <a:grpSpLocks/>
            </p:cNvGrpSpPr>
            <p:nvPr/>
          </p:nvGrpSpPr>
          <p:grpSpPr bwMode="auto">
            <a:xfrm>
              <a:off x="666347" y="404664"/>
              <a:ext cx="762000" cy="665163"/>
              <a:chOff x="1110" y="2656"/>
              <a:chExt cx="1549" cy="1351"/>
            </a:xfrm>
          </p:grpSpPr>
          <p:sp>
            <p:nvSpPr>
              <p:cNvPr id="6" name="AutoShape 9"/>
              <p:cNvSpPr>
                <a:spLocks noChangeArrowheads="1"/>
              </p:cNvSpPr>
              <p:nvPr/>
            </p:nvSpPr>
            <p:spPr bwMode="auto">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宋体" pitchFamily="2" charset="-122"/>
                  <a:cs typeface="Arial" pitchFamily="34" charset="0"/>
                </a:endParaRPr>
              </a:p>
            </p:txBody>
          </p:sp>
          <p:sp>
            <p:nvSpPr>
              <p:cNvPr id="7" name="AutoShape 10"/>
              <p:cNvSpPr>
                <a:spLocks noChangeArrowheads="1"/>
              </p:cNvSpPr>
              <p:nvPr/>
            </p:nvSpPr>
            <p:spPr bwMode="auto">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p:spPr>
            <p:txBody>
              <a:bodyPr wrap="none" anchor="ctr"/>
              <a:lstStyle/>
              <a:p>
                <a:endParaRPr lang="zh-CN" altLang="en-US">
                  <a:ea typeface="宋体" pitchFamily="2" charset="-122"/>
                  <a:cs typeface="Arial" pitchFamily="34" charset="0"/>
                </a:endParaRPr>
              </a:p>
            </p:txBody>
          </p:sp>
        </p:grpSp>
        <p:sp>
          <p:nvSpPr>
            <p:cNvPr id="4" name="Line 16"/>
            <p:cNvSpPr>
              <a:spLocks noChangeShapeType="1"/>
            </p:cNvSpPr>
            <p:nvPr/>
          </p:nvSpPr>
          <p:spPr bwMode="auto">
            <a:xfrm>
              <a:off x="1275946" y="1014264"/>
              <a:ext cx="4800600" cy="0"/>
            </a:xfrm>
            <a:prstGeom prst="line">
              <a:avLst/>
            </a:prstGeom>
            <a:noFill/>
            <a:ln w="25400">
              <a:solidFill>
                <a:schemeClr val="folHlink"/>
              </a:solidFill>
              <a:prstDash val="sysDot"/>
              <a:round/>
              <a:headEn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5" name="Text Box 17"/>
            <p:cNvSpPr txBox="1">
              <a:spLocks noChangeArrowheads="1"/>
            </p:cNvSpPr>
            <p:nvPr/>
          </p:nvSpPr>
          <p:spPr bwMode="auto">
            <a:xfrm>
              <a:off x="1558994" y="428477"/>
              <a:ext cx="395973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a:defRPr>
                  <a:solidFill>
                    <a:schemeClr val="tx1"/>
                  </a:solidFill>
                  <a:latin typeface="Arial" pitchFamily="34" charset="0"/>
                </a:defRPr>
              </a:lvl2pPr>
              <a:lvl3pPr>
                <a:defRPr>
                  <a:solidFill>
                    <a:schemeClr val="tx1"/>
                  </a:solidFill>
                  <a:latin typeface="Arial" pitchFamily="34" charset="0"/>
                </a:defRPr>
              </a:lvl3pPr>
              <a:lvl4pPr>
                <a:defRPr>
                  <a:solidFill>
                    <a:schemeClr val="tx1"/>
                  </a:solidFill>
                  <a:latin typeface="Arial" pitchFamily="34" charset="0"/>
                </a:defRPr>
              </a:lvl4pPr>
              <a:lvl5pPr>
                <a:defRPr>
                  <a:solidFill>
                    <a:schemeClr val="tx1"/>
                  </a:solidFill>
                  <a:latin typeface="Arial" pitchFamily="34" charset="0"/>
                </a:defRPr>
              </a:lvl5pPr>
              <a:lvl6pPr fontAlgn="base">
                <a:spcBef>
                  <a:spcPct val="0"/>
                </a:spcBef>
                <a:spcAft>
                  <a:spcPct val="0"/>
                </a:spcAft>
                <a:buFont typeface="Arial" pitchFamily="34" charset="0"/>
                <a:defRPr>
                  <a:solidFill>
                    <a:schemeClr val="tx1"/>
                  </a:solidFill>
                  <a:latin typeface="Arial" pitchFamily="34" charset="0"/>
                </a:defRPr>
              </a:lvl6pPr>
              <a:lvl7pPr fontAlgn="base">
                <a:spcBef>
                  <a:spcPct val="0"/>
                </a:spcBef>
                <a:spcAft>
                  <a:spcPct val="0"/>
                </a:spcAft>
                <a:buFont typeface="Arial" pitchFamily="34" charset="0"/>
                <a:defRPr>
                  <a:solidFill>
                    <a:schemeClr val="tx1"/>
                  </a:solidFill>
                  <a:latin typeface="Arial" pitchFamily="34" charset="0"/>
                </a:defRPr>
              </a:lvl7pPr>
              <a:lvl8pPr fontAlgn="base">
                <a:spcBef>
                  <a:spcPct val="0"/>
                </a:spcBef>
                <a:spcAft>
                  <a:spcPct val="0"/>
                </a:spcAft>
                <a:buFont typeface="Arial" pitchFamily="34" charset="0"/>
                <a:defRPr>
                  <a:solidFill>
                    <a:schemeClr val="tx1"/>
                  </a:solidFill>
                  <a:latin typeface="Arial" pitchFamily="34" charset="0"/>
                </a:defRPr>
              </a:lvl8pPr>
              <a:lvl9pPr fontAlgn="base">
                <a:spcBef>
                  <a:spcPct val="0"/>
                </a:spcBef>
                <a:spcAft>
                  <a:spcPct val="0"/>
                </a:spcAft>
                <a:buFont typeface="Arial" pitchFamily="34" charset="0"/>
                <a:defRPr>
                  <a:solidFill>
                    <a:schemeClr val="tx1"/>
                  </a:solidFill>
                  <a:latin typeface="Arial" pitchFamily="34" charset="0"/>
                </a:defRPr>
              </a:lvl9pPr>
            </a:lstStyle>
            <a:p>
              <a:pPr eaLnBrk="0" hangingPunct="0"/>
              <a:r>
                <a:rPr lang="en-US" altLang="zh-CN" sz="3200" b="1" dirty="0">
                  <a:latin typeface="微软雅黑" panose="020B0503020204020204" pitchFamily="34" charset="-122"/>
                  <a:ea typeface="微软雅黑" panose="020B0503020204020204" pitchFamily="34" charset="-122"/>
                </a:rPr>
                <a:t>4</a:t>
              </a:r>
              <a:r>
                <a:rPr lang="en-US" altLang="zh-CN" sz="3200" b="1" dirty="0" smtClean="0">
                  <a:latin typeface="微软雅黑" panose="020B0503020204020204" pitchFamily="34" charset="-122"/>
                  <a:ea typeface="微软雅黑" panose="020B0503020204020204" pitchFamily="34" charset="-122"/>
                </a:rPr>
                <a:t>. </a:t>
              </a:r>
              <a:r>
                <a:rPr lang="zh-CN" altLang="en-US" sz="3200" b="1" dirty="0" smtClean="0">
                  <a:latin typeface="微软雅黑" panose="020B0503020204020204" pitchFamily="34" charset="-122"/>
                  <a:ea typeface="微软雅黑" panose="020B0503020204020204" pitchFamily="34" charset="-122"/>
                </a:rPr>
                <a:t>人工神经网络实例</a:t>
              </a:r>
              <a:endParaRPr lang="zh-CN" altLang="en-US" sz="3200" b="1" dirty="0">
                <a:latin typeface="微软雅黑" panose="020B0503020204020204" pitchFamily="34" charset="-122"/>
                <a:ea typeface="微软雅黑" panose="020B0503020204020204" pitchFamily="34" charset="-122"/>
              </a:endParaRPr>
            </a:p>
          </p:txBody>
        </p:sp>
      </p:grpSp>
      <p:sp>
        <p:nvSpPr>
          <p:cNvPr id="8" name="TextBox 7"/>
          <p:cNvSpPr txBox="1"/>
          <p:nvPr/>
        </p:nvSpPr>
        <p:spPr>
          <a:xfrm>
            <a:off x="827584" y="1124744"/>
            <a:ext cx="6048672" cy="523220"/>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800" dirty="0" smtClean="0">
                <a:latin typeface="微软雅黑" panose="020B0503020204020204" pitchFamily="34" charset="-122"/>
                <a:ea typeface="微软雅黑" panose="020B0503020204020204" pitchFamily="34" charset="-122"/>
              </a:rPr>
              <a:t>反向传播算法（</a:t>
            </a:r>
            <a:r>
              <a:rPr lang="en-US" altLang="zh-CN" sz="2800" dirty="0" smtClean="0">
                <a:latin typeface="微软雅黑" panose="020B0503020204020204" pitchFamily="34" charset="-122"/>
                <a:ea typeface="微软雅黑" panose="020B0503020204020204" pitchFamily="34" charset="-122"/>
              </a:rPr>
              <a:t>Back-</a:t>
            </a:r>
            <a:r>
              <a:rPr lang="en-US" altLang="zh-CN" sz="2800" dirty="0" err="1" smtClean="0">
                <a:latin typeface="微软雅黑" panose="020B0503020204020204" pitchFamily="34" charset="-122"/>
                <a:ea typeface="微软雅黑" panose="020B0503020204020204" pitchFamily="34" charset="-122"/>
              </a:rPr>
              <a:t>Propogation</a:t>
            </a:r>
            <a:r>
              <a:rPr lang="zh-CN" altLang="en-US" sz="2800" dirty="0" smtClean="0">
                <a:latin typeface="微软雅黑" panose="020B0503020204020204" pitchFamily="34" charset="-122"/>
                <a:ea typeface="微软雅黑" panose="020B0503020204020204" pitchFamily="34" charset="-122"/>
              </a:rPr>
              <a:t>）</a:t>
            </a:r>
            <a:endParaRPr lang="en-US" altLang="zh-CN" sz="2800" dirty="0">
              <a:latin typeface="微软雅黑" panose="020B0503020204020204" pitchFamily="34" charset="-122"/>
              <a:ea typeface="微软雅黑" panose="020B0503020204020204" pitchFamily="34" charset="-122"/>
            </a:endParaRPr>
          </a:p>
        </p:txBody>
      </p:sp>
      <p:sp>
        <p:nvSpPr>
          <p:cNvPr id="9" name="TextBox 8"/>
          <p:cNvSpPr txBox="1"/>
          <p:nvPr/>
        </p:nvSpPr>
        <p:spPr>
          <a:xfrm>
            <a:off x="1050544" y="1700808"/>
            <a:ext cx="7409888" cy="1569660"/>
          </a:xfrm>
          <a:prstGeom prst="rect">
            <a:avLst/>
          </a:prstGeom>
          <a:noFill/>
        </p:spPr>
        <p:txBody>
          <a:bodyPr wrap="square" rtlCol="0">
            <a:spAutoFit/>
          </a:bodyPr>
          <a:lstStyle/>
          <a:p>
            <a:pPr marL="342900" indent="-342900">
              <a:buFont typeface="Wingdings" panose="05000000000000000000" pitchFamily="2" charset="2"/>
              <a:buChar char="p"/>
            </a:pPr>
            <a:r>
              <a:rPr lang="zh-CN" altLang="en-US" sz="2400" dirty="0" smtClean="0">
                <a:latin typeface="微软雅黑" panose="020B0503020204020204" pitchFamily="34" charset="-122"/>
                <a:ea typeface="微软雅黑" panose="020B0503020204020204" pitchFamily="34" charset="-122"/>
              </a:rPr>
              <a:t>又被称为“误差逆传播算法”，是迄今最成功的神经网络学习算法，不仅可以用于多层前馈神经网络，还可应用于其他类型神经网络，例如训练递归神经网络。</a:t>
            </a:r>
            <a:endParaRPr lang="zh-CN" altLang="en-US" sz="2400" dirty="0">
              <a:latin typeface="微软雅黑" panose="020B0503020204020204" pitchFamily="34" charset="-122"/>
              <a:ea typeface="微软雅黑" panose="020B0503020204020204" pitchFamily="34" charset="-122"/>
            </a:endParaRPr>
          </a:p>
        </p:txBody>
      </p:sp>
      <p:pic>
        <p:nvPicPr>
          <p:cNvPr id="30721" name="Picture 1" descr="C:\Users\Administrator\AppData\Roaming\Tencent\Users\475615427\QQ\WinTemp\RichOle\JN4QHCBPNPS96WBUKCD]HD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1952" y="3270468"/>
            <a:ext cx="6894464" cy="32368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076188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666347" y="404664"/>
            <a:ext cx="5410199" cy="665163"/>
            <a:chOff x="666347" y="404664"/>
            <a:chExt cx="5410199" cy="665163"/>
          </a:xfrm>
        </p:grpSpPr>
        <p:grpSp>
          <p:nvGrpSpPr>
            <p:cNvPr id="4" name="Group 8"/>
            <p:cNvGrpSpPr>
              <a:grpSpLocks/>
            </p:cNvGrpSpPr>
            <p:nvPr/>
          </p:nvGrpSpPr>
          <p:grpSpPr bwMode="auto">
            <a:xfrm>
              <a:off x="666347" y="404664"/>
              <a:ext cx="762000" cy="665163"/>
              <a:chOff x="1110" y="2656"/>
              <a:chExt cx="1549" cy="1351"/>
            </a:xfrm>
          </p:grpSpPr>
          <p:sp>
            <p:nvSpPr>
              <p:cNvPr id="7" name="AutoShape 9"/>
              <p:cNvSpPr>
                <a:spLocks noChangeArrowheads="1"/>
              </p:cNvSpPr>
              <p:nvPr/>
            </p:nvSpPr>
            <p:spPr bwMode="auto">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宋体" pitchFamily="2" charset="-122"/>
                  <a:cs typeface="Arial" pitchFamily="34" charset="0"/>
                </a:endParaRPr>
              </a:p>
            </p:txBody>
          </p:sp>
          <p:sp>
            <p:nvSpPr>
              <p:cNvPr id="8" name="AutoShape 10"/>
              <p:cNvSpPr>
                <a:spLocks noChangeArrowheads="1"/>
              </p:cNvSpPr>
              <p:nvPr/>
            </p:nvSpPr>
            <p:spPr bwMode="auto">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p:spPr>
            <p:txBody>
              <a:bodyPr wrap="none" anchor="ctr"/>
              <a:lstStyle/>
              <a:p>
                <a:endParaRPr lang="zh-CN" altLang="en-US">
                  <a:ea typeface="宋体" pitchFamily="2" charset="-122"/>
                  <a:cs typeface="Arial" pitchFamily="34" charset="0"/>
                </a:endParaRPr>
              </a:p>
            </p:txBody>
          </p:sp>
        </p:grpSp>
        <p:sp>
          <p:nvSpPr>
            <p:cNvPr id="5" name="Line 16"/>
            <p:cNvSpPr>
              <a:spLocks noChangeShapeType="1"/>
            </p:cNvSpPr>
            <p:nvPr/>
          </p:nvSpPr>
          <p:spPr bwMode="auto">
            <a:xfrm>
              <a:off x="1275946" y="1014264"/>
              <a:ext cx="4800600" cy="0"/>
            </a:xfrm>
            <a:prstGeom prst="line">
              <a:avLst/>
            </a:prstGeom>
            <a:noFill/>
            <a:ln w="25400">
              <a:solidFill>
                <a:schemeClr val="folHlink"/>
              </a:solidFill>
              <a:prstDash val="sysDot"/>
              <a:round/>
              <a:headEn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6" name="Text Box 17"/>
            <p:cNvSpPr txBox="1">
              <a:spLocks noChangeArrowheads="1"/>
            </p:cNvSpPr>
            <p:nvPr/>
          </p:nvSpPr>
          <p:spPr bwMode="auto">
            <a:xfrm>
              <a:off x="1558994" y="428477"/>
              <a:ext cx="395973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a:defRPr>
                  <a:solidFill>
                    <a:schemeClr val="tx1"/>
                  </a:solidFill>
                  <a:latin typeface="Arial" pitchFamily="34" charset="0"/>
                </a:defRPr>
              </a:lvl2pPr>
              <a:lvl3pPr>
                <a:defRPr>
                  <a:solidFill>
                    <a:schemeClr val="tx1"/>
                  </a:solidFill>
                  <a:latin typeface="Arial" pitchFamily="34" charset="0"/>
                </a:defRPr>
              </a:lvl3pPr>
              <a:lvl4pPr>
                <a:defRPr>
                  <a:solidFill>
                    <a:schemeClr val="tx1"/>
                  </a:solidFill>
                  <a:latin typeface="Arial" pitchFamily="34" charset="0"/>
                </a:defRPr>
              </a:lvl4pPr>
              <a:lvl5pPr>
                <a:defRPr>
                  <a:solidFill>
                    <a:schemeClr val="tx1"/>
                  </a:solidFill>
                  <a:latin typeface="Arial" pitchFamily="34" charset="0"/>
                </a:defRPr>
              </a:lvl5pPr>
              <a:lvl6pPr fontAlgn="base">
                <a:spcBef>
                  <a:spcPct val="0"/>
                </a:spcBef>
                <a:spcAft>
                  <a:spcPct val="0"/>
                </a:spcAft>
                <a:buFont typeface="Arial" pitchFamily="34" charset="0"/>
                <a:defRPr>
                  <a:solidFill>
                    <a:schemeClr val="tx1"/>
                  </a:solidFill>
                  <a:latin typeface="Arial" pitchFamily="34" charset="0"/>
                </a:defRPr>
              </a:lvl6pPr>
              <a:lvl7pPr fontAlgn="base">
                <a:spcBef>
                  <a:spcPct val="0"/>
                </a:spcBef>
                <a:spcAft>
                  <a:spcPct val="0"/>
                </a:spcAft>
                <a:buFont typeface="Arial" pitchFamily="34" charset="0"/>
                <a:defRPr>
                  <a:solidFill>
                    <a:schemeClr val="tx1"/>
                  </a:solidFill>
                  <a:latin typeface="Arial" pitchFamily="34" charset="0"/>
                </a:defRPr>
              </a:lvl7pPr>
              <a:lvl8pPr fontAlgn="base">
                <a:spcBef>
                  <a:spcPct val="0"/>
                </a:spcBef>
                <a:spcAft>
                  <a:spcPct val="0"/>
                </a:spcAft>
                <a:buFont typeface="Arial" pitchFamily="34" charset="0"/>
                <a:defRPr>
                  <a:solidFill>
                    <a:schemeClr val="tx1"/>
                  </a:solidFill>
                  <a:latin typeface="Arial" pitchFamily="34" charset="0"/>
                </a:defRPr>
              </a:lvl8pPr>
              <a:lvl9pPr fontAlgn="base">
                <a:spcBef>
                  <a:spcPct val="0"/>
                </a:spcBef>
                <a:spcAft>
                  <a:spcPct val="0"/>
                </a:spcAft>
                <a:buFont typeface="Arial" pitchFamily="34" charset="0"/>
                <a:defRPr>
                  <a:solidFill>
                    <a:schemeClr val="tx1"/>
                  </a:solidFill>
                  <a:latin typeface="Arial" pitchFamily="34" charset="0"/>
                </a:defRPr>
              </a:lvl9pPr>
            </a:lstStyle>
            <a:p>
              <a:pPr eaLnBrk="0" hangingPunct="0"/>
              <a:r>
                <a:rPr lang="en-US" altLang="zh-CN" sz="3200" b="1" dirty="0">
                  <a:latin typeface="微软雅黑" panose="020B0503020204020204" pitchFamily="34" charset="-122"/>
                  <a:ea typeface="微软雅黑" panose="020B0503020204020204" pitchFamily="34" charset="-122"/>
                </a:rPr>
                <a:t>4</a:t>
              </a:r>
              <a:r>
                <a:rPr lang="en-US" altLang="zh-CN" sz="3200" b="1" dirty="0" smtClean="0">
                  <a:latin typeface="微软雅黑" panose="020B0503020204020204" pitchFamily="34" charset="-122"/>
                  <a:ea typeface="微软雅黑" panose="020B0503020204020204" pitchFamily="34" charset="-122"/>
                </a:rPr>
                <a:t>. </a:t>
              </a:r>
              <a:r>
                <a:rPr lang="zh-CN" altLang="en-US" sz="3200" b="1" dirty="0" smtClean="0">
                  <a:latin typeface="微软雅黑" panose="020B0503020204020204" pitchFamily="34" charset="-122"/>
                  <a:ea typeface="微软雅黑" panose="020B0503020204020204" pitchFamily="34" charset="-122"/>
                </a:rPr>
                <a:t>人工神经网络实例</a:t>
              </a:r>
              <a:endParaRPr lang="zh-CN" altLang="en-US" sz="3200" b="1" dirty="0">
                <a:latin typeface="微软雅黑" panose="020B0503020204020204" pitchFamily="34" charset="-122"/>
                <a:ea typeface="微软雅黑" panose="020B0503020204020204" pitchFamily="34" charset="-122"/>
              </a:endParaRPr>
            </a:p>
          </p:txBody>
        </p:sp>
      </p:grpSp>
      <p:sp>
        <p:nvSpPr>
          <p:cNvPr id="9" name="TextBox 8"/>
          <p:cNvSpPr txBox="1"/>
          <p:nvPr/>
        </p:nvSpPr>
        <p:spPr>
          <a:xfrm>
            <a:off x="827584" y="1124744"/>
            <a:ext cx="6048672" cy="523220"/>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800" dirty="0" smtClean="0">
                <a:latin typeface="微软雅黑" panose="020B0503020204020204" pitchFamily="34" charset="-122"/>
                <a:ea typeface="微软雅黑" panose="020B0503020204020204" pitchFamily="34" charset="-122"/>
              </a:rPr>
              <a:t>反向传播算法（</a:t>
            </a:r>
            <a:r>
              <a:rPr lang="en-US" altLang="zh-CN" sz="2800" dirty="0" smtClean="0">
                <a:latin typeface="微软雅黑" panose="020B0503020204020204" pitchFamily="34" charset="-122"/>
                <a:ea typeface="微软雅黑" panose="020B0503020204020204" pitchFamily="34" charset="-122"/>
              </a:rPr>
              <a:t>Back-</a:t>
            </a:r>
            <a:r>
              <a:rPr lang="en-US" altLang="zh-CN" sz="2800" dirty="0" err="1" smtClean="0">
                <a:latin typeface="微软雅黑" panose="020B0503020204020204" pitchFamily="34" charset="-122"/>
                <a:ea typeface="微软雅黑" panose="020B0503020204020204" pitchFamily="34" charset="-122"/>
              </a:rPr>
              <a:t>Propogation</a:t>
            </a:r>
            <a:r>
              <a:rPr lang="zh-CN" altLang="en-US" sz="2800" dirty="0" smtClean="0">
                <a:latin typeface="微软雅黑" panose="020B0503020204020204" pitchFamily="34" charset="-122"/>
                <a:ea typeface="微软雅黑" panose="020B0503020204020204" pitchFamily="34" charset="-122"/>
              </a:rPr>
              <a:t>）</a:t>
            </a:r>
            <a:endParaRPr lang="en-US" altLang="zh-CN" sz="2800" dirty="0">
              <a:latin typeface="微软雅黑" panose="020B0503020204020204" pitchFamily="34" charset="-122"/>
              <a:ea typeface="微软雅黑" panose="020B0503020204020204" pitchFamily="34" charset="-122"/>
            </a:endParaRPr>
          </a:p>
        </p:txBody>
      </p:sp>
      <p:pic>
        <p:nvPicPr>
          <p:cNvPr id="10" name="Picture 1" descr="C:\Users\Administrator\AppData\Roaming\Tencent\Users\475615427\QQ\WinTemp\RichOle\JN4QHCBPNPS96WBUKCD]HD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4048" y="1647964"/>
            <a:ext cx="4032448" cy="218392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672742" y="1772816"/>
            <a:ext cx="4032448" cy="707886"/>
          </a:xfrm>
          <a:prstGeom prst="rect">
            <a:avLst/>
          </a:prstGeom>
          <a:noFill/>
        </p:spPr>
        <p:txBody>
          <a:bodyPr wrap="square" rtlCol="0">
            <a:spAutoFit/>
          </a:bodyPr>
          <a:lstStyle/>
          <a:p>
            <a:r>
              <a:rPr lang="en-US" altLang="zh-CN" sz="2000" dirty="0" smtClean="0">
                <a:latin typeface="微软雅黑" panose="020B0503020204020204" pitchFamily="34" charset="-122"/>
                <a:ea typeface="微软雅黑" panose="020B0503020204020204" pitchFamily="34" charset="-122"/>
              </a:rPr>
              <a:t>BP</a:t>
            </a:r>
            <a:r>
              <a:rPr lang="zh-CN" altLang="en-US" sz="2000" dirty="0" smtClean="0">
                <a:latin typeface="微软雅黑" panose="020B0503020204020204" pitchFamily="34" charset="-122"/>
                <a:ea typeface="微软雅黑" panose="020B0503020204020204" pitchFamily="34" charset="-122"/>
              </a:rPr>
              <a:t>算法的目标：最小化训练集</a:t>
            </a:r>
            <a:r>
              <a:rPr lang="en-US" altLang="zh-CN" sz="2000" dirty="0" smtClean="0">
                <a:latin typeface="微软雅黑" panose="020B0503020204020204" pitchFamily="34" charset="-122"/>
                <a:ea typeface="微软雅黑" panose="020B0503020204020204" pitchFamily="34" charset="-122"/>
              </a:rPr>
              <a:t>D</a:t>
            </a:r>
            <a:r>
              <a:rPr lang="zh-CN" altLang="en-US" sz="2000" dirty="0" smtClean="0">
                <a:latin typeface="微软雅黑" panose="020B0503020204020204" pitchFamily="34" charset="-122"/>
                <a:ea typeface="微软雅黑" panose="020B0503020204020204" pitchFamily="34" charset="-122"/>
              </a:rPr>
              <a:t>上的累积误差</a:t>
            </a:r>
            <a:endParaRPr lang="zh-CN" altLang="en-US" sz="2000" dirty="0">
              <a:latin typeface="微软雅黑" panose="020B0503020204020204" pitchFamily="34" charset="-122"/>
              <a:ea typeface="微软雅黑" panose="020B0503020204020204" pitchFamily="34" charset="-122"/>
            </a:endParaRPr>
          </a:p>
        </p:txBody>
      </p:sp>
      <p:graphicFrame>
        <p:nvGraphicFramePr>
          <p:cNvPr id="11" name="对象 10"/>
          <p:cNvGraphicFramePr>
            <a:graphicFrameLocks noChangeAspect="1"/>
          </p:cNvGraphicFramePr>
          <p:nvPr>
            <p:extLst>
              <p:ext uri="{D42A27DB-BD31-4B8C-83A1-F6EECF244321}">
                <p14:modId xmlns:p14="http://schemas.microsoft.com/office/powerpoint/2010/main" val="1855727842"/>
              </p:ext>
            </p:extLst>
          </p:nvPr>
        </p:nvGraphicFramePr>
        <p:xfrm>
          <a:off x="2243463" y="2480702"/>
          <a:ext cx="1295400" cy="685800"/>
        </p:xfrm>
        <a:graphic>
          <a:graphicData uri="http://schemas.openxmlformats.org/presentationml/2006/ole">
            <mc:AlternateContent xmlns:mc="http://schemas.openxmlformats.org/markup-compatibility/2006">
              <mc:Choice xmlns:v="urn:schemas-microsoft-com:vml" Requires="v">
                <p:oleObj spid="_x0000_s31802" name="Equation" r:id="rId4" imgW="1295280" imgH="685800" progId="Equation.DSMT4">
                  <p:embed/>
                </p:oleObj>
              </mc:Choice>
              <mc:Fallback>
                <p:oleObj name="Equation" r:id="rId4" imgW="1295280" imgH="685800" progId="Equation.DSMT4">
                  <p:embed/>
                  <p:pic>
                    <p:nvPicPr>
                      <p:cNvPr id="0" name=""/>
                      <p:cNvPicPr/>
                      <p:nvPr/>
                    </p:nvPicPr>
                    <p:blipFill>
                      <a:blip r:embed="rId5"/>
                      <a:stretch>
                        <a:fillRect/>
                      </a:stretch>
                    </p:blipFill>
                    <p:spPr>
                      <a:xfrm>
                        <a:off x="2243463" y="2480702"/>
                        <a:ext cx="1295400" cy="685800"/>
                      </a:xfrm>
                      <a:prstGeom prst="rect">
                        <a:avLst/>
                      </a:prstGeom>
                      <a:solidFill>
                        <a:schemeClr val="accent3">
                          <a:lumMod val="40000"/>
                          <a:lumOff val="60000"/>
                        </a:schemeClr>
                      </a:solidFill>
                    </p:spPr>
                  </p:pic>
                </p:oleObj>
              </mc:Fallback>
            </mc:AlternateContent>
          </a:graphicData>
        </a:graphic>
      </p:graphicFrame>
      <p:grpSp>
        <p:nvGrpSpPr>
          <p:cNvPr id="18" name="组合 17"/>
          <p:cNvGrpSpPr/>
          <p:nvPr/>
        </p:nvGrpSpPr>
        <p:grpSpPr>
          <a:xfrm>
            <a:off x="672742" y="3234344"/>
            <a:ext cx="4320480" cy="1295736"/>
            <a:chOff x="672742" y="3234344"/>
            <a:chExt cx="4320480" cy="1295736"/>
          </a:xfrm>
        </p:grpSpPr>
        <p:sp>
          <p:nvSpPr>
            <p:cNvPr id="12" name="TextBox 11"/>
            <p:cNvSpPr txBox="1"/>
            <p:nvPr/>
          </p:nvSpPr>
          <p:spPr>
            <a:xfrm>
              <a:off x="672742" y="3234344"/>
              <a:ext cx="4320480" cy="861774"/>
            </a:xfrm>
            <a:prstGeom prst="rect">
              <a:avLst/>
            </a:prstGeom>
            <a:noFill/>
          </p:spPr>
          <p:txBody>
            <a:bodyPr wrap="square" rtlCol="0">
              <a:spAutoFit/>
            </a:bodyPr>
            <a:lstStyle/>
            <a:p>
              <a:pPr>
                <a:lnSpc>
                  <a:spcPts val="3000"/>
                </a:lnSpc>
              </a:pPr>
              <a:r>
                <a:rPr lang="zh-CN" altLang="en-US" sz="2000" dirty="0" smtClean="0">
                  <a:latin typeface="微软雅黑" panose="020B0503020204020204" pitchFamily="34" charset="-122"/>
                  <a:ea typeface="微软雅黑" panose="020B0503020204020204" pitchFamily="34" charset="-122"/>
                </a:rPr>
                <a:t>对训练样例（</a:t>
              </a:r>
              <a:r>
                <a:rPr lang="en-US" altLang="zh-CN" sz="2000" dirty="0">
                  <a:latin typeface="微软雅黑" panose="020B0503020204020204" pitchFamily="34" charset="-122"/>
                  <a:ea typeface="微软雅黑" panose="020B0503020204020204" pitchFamily="34" charset="-122"/>
                </a:rPr>
                <a:t> </a:t>
              </a:r>
              <a:r>
                <a:rPr lang="en-US" altLang="zh-CN" sz="2000" dirty="0" smtClean="0">
                  <a:latin typeface="微软雅黑" panose="020B0503020204020204" pitchFamily="34" charset="-122"/>
                  <a:ea typeface="微软雅黑" panose="020B0503020204020204" pitchFamily="34" charset="-122"/>
                </a:rPr>
                <a:t>     </a:t>
              </a:r>
              <a:r>
                <a:rPr lang="zh-CN" altLang="en-US" sz="2000" dirty="0" smtClean="0">
                  <a:latin typeface="微软雅黑" panose="020B0503020204020204" pitchFamily="34" charset="-122"/>
                  <a:ea typeface="微软雅黑" panose="020B0503020204020204" pitchFamily="34" charset="-122"/>
                </a:rPr>
                <a:t>）</a:t>
              </a:r>
              <a:r>
                <a:rPr lang="en-US" altLang="zh-CN" sz="2000" dirty="0" smtClean="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假定神经网络的输出为                            ，且</a:t>
              </a:r>
              <a:endParaRPr lang="zh-CN" altLang="en-US" sz="2000" dirty="0">
                <a:latin typeface="微软雅黑" panose="020B0503020204020204" pitchFamily="34" charset="-122"/>
                <a:ea typeface="微软雅黑" panose="020B0503020204020204" pitchFamily="34" charset="-122"/>
              </a:endParaRPr>
            </a:p>
          </p:txBody>
        </p:sp>
        <p:graphicFrame>
          <p:nvGraphicFramePr>
            <p:cNvPr id="13" name="对象 12"/>
            <p:cNvGraphicFramePr>
              <a:graphicFrameLocks noChangeAspect="1"/>
            </p:cNvGraphicFramePr>
            <p:nvPr>
              <p:extLst>
                <p:ext uri="{D42A27DB-BD31-4B8C-83A1-F6EECF244321}">
                  <p14:modId xmlns:p14="http://schemas.microsoft.com/office/powerpoint/2010/main" val="1428780542"/>
                </p:ext>
              </p:extLst>
            </p:nvPr>
          </p:nvGraphicFramePr>
          <p:xfrm>
            <a:off x="2259608" y="3314824"/>
            <a:ext cx="584200" cy="330200"/>
          </p:xfrm>
          <a:graphic>
            <a:graphicData uri="http://schemas.openxmlformats.org/presentationml/2006/ole">
              <mc:AlternateContent xmlns:mc="http://schemas.openxmlformats.org/markup-compatibility/2006">
                <mc:Choice xmlns:v="urn:schemas-microsoft-com:vml" Requires="v">
                  <p:oleObj spid="_x0000_s31803" name="Equation" r:id="rId6" imgW="583920" imgH="330120" progId="Equation.DSMT4">
                    <p:embed/>
                  </p:oleObj>
                </mc:Choice>
                <mc:Fallback>
                  <p:oleObj name="Equation" r:id="rId6" imgW="583920" imgH="330120" progId="Equation.DSMT4">
                    <p:embed/>
                    <p:pic>
                      <p:nvPicPr>
                        <p:cNvPr id="0" name=""/>
                        <p:cNvPicPr/>
                        <p:nvPr/>
                      </p:nvPicPr>
                      <p:blipFill>
                        <a:blip r:embed="rId7"/>
                        <a:stretch>
                          <a:fillRect/>
                        </a:stretch>
                      </p:blipFill>
                      <p:spPr>
                        <a:xfrm>
                          <a:off x="2259608" y="3314824"/>
                          <a:ext cx="584200" cy="330200"/>
                        </a:xfrm>
                        <a:prstGeom prst="rect">
                          <a:avLst/>
                        </a:prstGeom>
                      </p:spPr>
                    </p:pic>
                  </p:oleObj>
                </mc:Fallback>
              </mc:AlternateContent>
            </a:graphicData>
          </a:graphic>
        </p:graphicFrame>
        <p:graphicFrame>
          <p:nvGraphicFramePr>
            <p:cNvPr id="14" name="对象 13"/>
            <p:cNvGraphicFramePr>
              <a:graphicFrameLocks noChangeAspect="1"/>
            </p:cNvGraphicFramePr>
            <p:nvPr>
              <p:extLst>
                <p:ext uri="{D42A27DB-BD31-4B8C-83A1-F6EECF244321}">
                  <p14:modId xmlns:p14="http://schemas.microsoft.com/office/powerpoint/2010/main" val="3739726640"/>
                </p:ext>
              </p:extLst>
            </p:nvPr>
          </p:nvGraphicFramePr>
          <p:xfrm>
            <a:off x="1765300" y="3644900"/>
            <a:ext cx="1930400" cy="355600"/>
          </p:xfrm>
          <a:graphic>
            <a:graphicData uri="http://schemas.openxmlformats.org/presentationml/2006/ole">
              <mc:AlternateContent xmlns:mc="http://schemas.openxmlformats.org/markup-compatibility/2006">
                <mc:Choice xmlns:v="urn:schemas-microsoft-com:vml" Requires="v">
                  <p:oleObj spid="_x0000_s31804" name="Equation" r:id="rId8" imgW="1930320" imgH="355320" progId="Equation.DSMT4">
                    <p:embed/>
                  </p:oleObj>
                </mc:Choice>
                <mc:Fallback>
                  <p:oleObj name="Equation" r:id="rId8" imgW="1930320" imgH="355320" progId="Equation.DSMT4">
                    <p:embed/>
                    <p:pic>
                      <p:nvPicPr>
                        <p:cNvPr id="0" name=""/>
                        <p:cNvPicPr/>
                        <p:nvPr/>
                      </p:nvPicPr>
                      <p:blipFill>
                        <a:blip r:embed="rId9"/>
                        <a:stretch>
                          <a:fillRect/>
                        </a:stretch>
                      </p:blipFill>
                      <p:spPr>
                        <a:xfrm>
                          <a:off x="1765300" y="3644900"/>
                          <a:ext cx="1930400" cy="355600"/>
                        </a:xfrm>
                        <a:prstGeom prst="rect">
                          <a:avLst/>
                        </a:prstGeom>
                      </p:spPr>
                    </p:pic>
                  </p:oleObj>
                </mc:Fallback>
              </mc:AlternateContent>
            </a:graphicData>
          </a:graphic>
        </p:graphicFrame>
        <p:graphicFrame>
          <p:nvGraphicFramePr>
            <p:cNvPr id="15" name="对象 14"/>
            <p:cNvGraphicFramePr>
              <a:graphicFrameLocks noChangeAspect="1"/>
            </p:cNvGraphicFramePr>
            <p:nvPr>
              <p:extLst>
                <p:ext uri="{D42A27DB-BD31-4B8C-83A1-F6EECF244321}">
                  <p14:modId xmlns:p14="http://schemas.microsoft.com/office/powerpoint/2010/main" val="1884148451"/>
                </p:ext>
              </p:extLst>
            </p:nvPr>
          </p:nvGraphicFramePr>
          <p:xfrm>
            <a:off x="1918272" y="4149080"/>
            <a:ext cx="1625600" cy="381000"/>
          </p:xfrm>
          <a:graphic>
            <a:graphicData uri="http://schemas.openxmlformats.org/presentationml/2006/ole">
              <mc:AlternateContent xmlns:mc="http://schemas.openxmlformats.org/markup-compatibility/2006">
                <mc:Choice xmlns:v="urn:schemas-microsoft-com:vml" Requires="v">
                  <p:oleObj spid="_x0000_s31805" name="Equation" r:id="rId10" imgW="1625400" imgH="380880" progId="Equation.DSMT4">
                    <p:embed/>
                  </p:oleObj>
                </mc:Choice>
                <mc:Fallback>
                  <p:oleObj name="Equation" r:id="rId10" imgW="1625400" imgH="380880" progId="Equation.DSMT4">
                    <p:embed/>
                    <p:pic>
                      <p:nvPicPr>
                        <p:cNvPr id="0" name=""/>
                        <p:cNvPicPr/>
                        <p:nvPr/>
                      </p:nvPicPr>
                      <p:blipFill>
                        <a:blip r:embed="rId11"/>
                        <a:stretch>
                          <a:fillRect/>
                        </a:stretch>
                      </p:blipFill>
                      <p:spPr>
                        <a:xfrm>
                          <a:off x="1918272" y="4149080"/>
                          <a:ext cx="1625600" cy="381000"/>
                        </a:xfrm>
                        <a:prstGeom prst="rect">
                          <a:avLst/>
                        </a:prstGeom>
                        <a:solidFill>
                          <a:schemeClr val="accent3">
                            <a:lumMod val="40000"/>
                            <a:lumOff val="60000"/>
                          </a:schemeClr>
                        </a:solidFill>
                      </p:spPr>
                    </p:pic>
                  </p:oleObj>
                </mc:Fallback>
              </mc:AlternateContent>
            </a:graphicData>
          </a:graphic>
        </p:graphicFrame>
      </p:grpSp>
      <p:graphicFrame>
        <p:nvGraphicFramePr>
          <p:cNvPr id="16" name="对象 15"/>
          <p:cNvGraphicFramePr>
            <a:graphicFrameLocks noChangeAspect="1"/>
          </p:cNvGraphicFramePr>
          <p:nvPr>
            <p:extLst>
              <p:ext uri="{D42A27DB-BD31-4B8C-83A1-F6EECF244321}">
                <p14:modId xmlns:p14="http://schemas.microsoft.com/office/powerpoint/2010/main" val="170684710"/>
              </p:ext>
            </p:extLst>
          </p:nvPr>
        </p:nvGraphicFramePr>
        <p:xfrm>
          <a:off x="1791582" y="5229200"/>
          <a:ext cx="2082800" cy="711200"/>
        </p:xfrm>
        <a:graphic>
          <a:graphicData uri="http://schemas.openxmlformats.org/presentationml/2006/ole">
            <mc:AlternateContent xmlns:mc="http://schemas.openxmlformats.org/markup-compatibility/2006">
              <mc:Choice xmlns:v="urn:schemas-microsoft-com:vml" Requires="v">
                <p:oleObj spid="_x0000_s31806" name="Equation" r:id="rId12" imgW="2082600" imgH="711000" progId="Equation.DSMT4">
                  <p:embed/>
                </p:oleObj>
              </mc:Choice>
              <mc:Fallback>
                <p:oleObj name="Equation" r:id="rId12" imgW="2082600" imgH="711000" progId="Equation.DSMT4">
                  <p:embed/>
                  <p:pic>
                    <p:nvPicPr>
                      <p:cNvPr id="0" name=""/>
                      <p:cNvPicPr/>
                      <p:nvPr/>
                    </p:nvPicPr>
                    <p:blipFill>
                      <a:blip r:embed="rId13"/>
                      <a:stretch>
                        <a:fillRect/>
                      </a:stretch>
                    </p:blipFill>
                    <p:spPr>
                      <a:xfrm>
                        <a:off x="1791582" y="5229200"/>
                        <a:ext cx="2082800" cy="711200"/>
                      </a:xfrm>
                      <a:prstGeom prst="rect">
                        <a:avLst/>
                      </a:prstGeom>
                      <a:solidFill>
                        <a:schemeClr val="accent3">
                          <a:lumMod val="40000"/>
                          <a:lumOff val="60000"/>
                        </a:schemeClr>
                      </a:solidFill>
                    </p:spPr>
                  </p:pic>
                </p:oleObj>
              </mc:Fallback>
            </mc:AlternateContent>
          </a:graphicData>
        </a:graphic>
      </p:graphicFrame>
      <p:sp>
        <p:nvSpPr>
          <p:cNvPr id="17" name="TextBox 16"/>
          <p:cNvSpPr txBox="1"/>
          <p:nvPr/>
        </p:nvSpPr>
        <p:spPr>
          <a:xfrm>
            <a:off x="672742" y="4654150"/>
            <a:ext cx="4032448"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则网络在</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上的误差为：</a:t>
            </a:r>
            <a:endParaRPr lang="zh-CN" altLang="en-US" sz="2000" dirty="0">
              <a:latin typeface="微软雅黑" panose="020B0503020204020204" pitchFamily="34" charset="-122"/>
              <a:ea typeface="微软雅黑" panose="020B0503020204020204" pitchFamily="34" charset="-122"/>
            </a:endParaRPr>
          </a:p>
        </p:txBody>
      </p:sp>
      <p:graphicFrame>
        <p:nvGraphicFramePr>
          <p:cNvPr id="19" name="对象 18"/>
          <p:cNvGraphicFramePr>
            <a:graphicFrameLocks noChangeAspect="1"/>
          </p:cNvGraphicFramePr>
          <p:nvPr>
            <p:extLst>
              <p:ext uri="{D42A27DB-BD31-4B8C-83A1-F6EECF244321}">
                <p14:modId xmlns:p14="http://schemas.microsoft.com/office/powerpoint/2010/main" val="3952210976"/>
              </p:ext>
            </p:extLst>
          </p:nvPr>
        </p:nvGraphicFramePr>
        <p:xfrm>
          <a:off x="1907704" y="4705939"/>
          <a:ext cx="584200" cy="330200"/>
        </p:xfrm>
        <a:graphic>
          <a:graphicData uri="http://schemas.openxmlformats.org/presentationml/2006/ole">
            <mc:AlternateContent xmlns:mc="http://schemas.openxmlformats.org/markup-compatibility/2006">
              <mc:Choice xmlns:v="urn:schemas-microsoft-com:vml" Requires="v">
                <p:oleObj spid="_x0000_s31807" name="Equation" r:id="rId14" imgW="583920" imgH="330120" progId="Equation.DSMT4">
                  <p:embed/>
                </p:oleObj>
              </mc:Choice>
              <mc:Fallback>
                <p:oleObj name="Equation" r:id="rId14" imgW="583920" imgH="330120" progId="Equation.DSMT4">
                  <p:embed/>
                  <p:pic>
                    <p:nvPicPr>
                      <p:cNvPr id="0" name=""/>
                      <p:cNvPicPr/>
                      <p:nvPr/>
                    </p:nvPicPr>
                    <p:blipFill>
                      <a:blip r:embed="rId7"/>
                      <a:stretch>
                        <a:fillRect/>
                      </a:stretch>
                    </p:blipFill>
                    <p:spPr>
                      <a:xfrm>
                        <a:off x="1907704" y="4705939"/>
                        <a:ext cx="584200" cy="330200"/>
                      </a:xfrm>
                      <a:prstGeom prst="rect">
                        <a:avLst/>
                      </a:prstGeom>
                    </p:spPr>
                  </p:pic>
                </p:oleObj>
              </mc:Fallback>
            </mc:AlternateContent>
          </a:graphicData>
        </a:graphic>
      </p:graphicFrame>
      <p:sp>
        <p:nvSpPr>
          <p:cNvPr id="20" name="TextBox 19"/>
          <p:cNvSpPr txBox="1"/>
          <p:nvPr/>
        </p:nvSpPr>
        <p:spPr>
          <a:xfrm>
            <a:off x="5148064" y="4096118"/>
            <a:ext cx="3888432"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对任意参数的更新估计式为：</a:t>
            </a:r>
            <a:endParaRPr lang="zh-CN" altLang="en-US" sz="2000" dirty="0">
              <a:latin typeface="微软雅黑" panose="020B0503020204020204" pitchFamily="34" charset="-122"/>
              <a:ea typeface="微软雅黑" panose="020B0503020204020204" pitchFamily="34" charset="-122"/>
            </a:endParaRPr>
          </a:p>
        </p:txBody>
      </p:sp>
      <p:graphicFrame>
        <p:nvGraphicFramePr>
          <p:cNvPr id="21" name="对象 20"/>
          <p:cNvGraphicFramePr>
            <a:graphicFrameLocks noChangeAspect="1"/>
          </p:cNvGraphicFramePr>
          <p:nvPr>
            <p:extLst>
              <p:ext uri="{D42A27DB-BD31-4B8C-83A1-F6EECF244321}">
                <p14:modId xmlns:p14="http://schemas.microsoft.com/office/powerpoint/2010/main" val="176850961"/>
              </p:ext>
            </p:extLst>
          </p:nvPr>
        </p:nvGraphicFramePr>
        <p:xfrm>
          <a:off x="6156176" y="4654150"/>
          <a:ext cx="1502250" cy="320705"/>
        </p:xfrm>
        <a:graphic>
          <a:graphicData uri="http://schemas.openxmlformats.org/presentationml/2006/ole">
            <mc:AlternateContent xmlns:mc="http://schemas.openxmlformats.org/markup-compatibility/2006">
              <mc:Choice xmlns:v="urn:schemas-microsoft-com:vml" Requires="v">
                <p:oleObj spid="_x0000_s31808" name="Equation" r:id="rId15" imgW="1130040" imgH="241200" progId="Equation.DSMT4">
                  <p:embed/>
                </p:oleObj>
              </mc:Choice>
              <mc:Fallback>
                <p:oleObj name="Equation" r:id="rId15" imgW="1130040" imgH="241200" progId="Equation.DSMT4">
                  <p:embed/>
                  <p:pic>
                    <p:nvPicPr>
                      <p:cNvPr id="0" name=""/>
                      <p:cNvPicPr/>
                      <p:nvPr/>
                    </p:nvPicPr>
                    <p:blipFill>
                      <a:blip r:embed="rId16"/>
                      <a:stretch>
                        <a:fillRect/>
                      </a:stretch>
                    </p:blipFill>
                    <p:spPr>
                      <a:xfrm>
                        <a:off x="6156176" y="4654150"/>
                        <a:ext cx="1502250" cy="320705"/>
                      </a:xfrm>
                      <a:prstGeom prst="rect">
                        <a:avLst/>
                      </a:prstGeom>
                      <a:solidFill>
                        <a:schemeClr val="accent3">
                          <a:lumMod val="40000"/>
                          <a:lumOff val="60000"/>
                        </a:schemeClr>
                      </a:solidFill>
                    </p:spPr>
                  </p:pic>
                </p:oleObj>
              </mc:Fallback>
            </mc:AlternateContent>
          </a:graphicData>
        </a:graphic>
      </p:graphicFrame>
      <p:sp>
        <p:nvSpPr>
          <p:cNvPr id="22" name="椭圆形标注 21"/>
          <p:cNvSpPr/>
          <p:nvPr/>
        </p:nvSpPr>
        <p:spPr>
          <a:xfrm>
            <a:off x="5837656" y="5553073"/>
            <a:ext cx="1656184" cy="864096"/>
          </a:xfrm>
          <a:prstGeom prst="wedgeEllipseCallout">
            <a:avLst>
              <a:gd name="adj1" fmla="val 45853"/>
              <a:gd name="adj2" fmla="val -120653"/>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5" name="矩形 24"/>
          <p:cNvSpPr/>
          <p:nvPr/>
        </p:nvSpPr>
        <p:spPr>
          <a:xfrm>
            <a:off x="6372200" y="5592570"/>
            <a:ext cx="880369" cy="923330"/>
          </a:xfrm>
          <a:prstGeom prst="rect">
            <a:avLst/>
          </a:prstGeom>
          <a:noFill/>
        </p:spPr>
        <p:txBody>
          <a:bodyPr wrap="none" lIns="91440" tIns="45720" rIns="91440" bIns="45720">
            <a:spAutoFit/>
          </a:bodyPr>
          <a:lstStyle/>
          <a:p>
            <a:pPr algn="ctr"/>
            <a:r>
              <a:rPr lang="zh-CN" altLang="en-US" sz="5400" b="1" cap="none" spc="0" dirty="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rPr>
              <a:t>？</a:t>
            </a:r>
            <a:endParaRPr lang="zh-CN" altLang="en-US" sz="5400" b="1" cap="none" spc="0"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spTree>
    <p:extLst>
      <p:ext uri="{BB962C8B-B14F-4D97-AF65-F5344CB8AC3E}">
        <p14:creationId xmlns:p14="http://schemas.microsoft.com/office/powerpoint/2010/main" val="54486345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1" descr="C:\Users\Administrator\AppData\Roaming\Tencent\Users\475615427\QQ\WinTemp\RichOle\JN4QHCBPNPS96WBUKCD]HD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4048" y="1647964"/>
            <a:ext cx="4032448" cy="2183925"/>
          </a:xfrm>
          <a:prstGeom prst="rect">
            <a:avLst/>
          </a:prstGeom>
          <a:noFill/>
          <a:extLst>
            <a:ext uri="{909E8E84-426E-40DD-AFC4-6F175D3DCCD1}">
              <a14:hiddenFill xmlns:a14="http://schemas.microsoft.com/office/drawing/2010/main">
                <a:solidFill>
                  <a:srgbClr val="FFFFFF"/>
                </a:solidFill>
              </a14:hiddenFill>
            </a:ext>
          </a:extLst>
        </p:spPr>
      </p:pic>
      <p:sp>
        <p:nvSpPr>
          <p:cNvPr id="17" name="矩形 16"/>
          <p:cNvSpPr/>
          <p:nvPr/>
        </p:nvSpPr>
        <p:spPr>
          <a:xfrm>
            <a:off x="661743" y="3861049"/>
            <a:ext cx="5201797" cy="1080119"/>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666347" y="404664"/>
            <a:ext cx="5410199" cy="665163"/>
            <a:chOff x="666347" y="404664"/>
            <a:chExt cx="5410199" cy="665163"/>
          </a:xfrm>
        </p:grpSpPr>
        <p:grpSp>
          <p:nvGrpSpPr>
            <p:cNvPr id="3" name="Group 8"/>
            <p:cNvGrpSpPr>
              <a:grpSpLocks/>
            </p:cNvGrpSpPr>
            <p:nvPr/>
          </p:nvGrpSpPr>
          <p:grpSpPr bwMode="auto">
            <a:xfrm>
              <a:off x="666347" y="404664"/>
              <a:ext cx="762000" cy="665163"/>
              <a:chOff x="1110" y="2656"/>
              <a:chExt cx="1549" cy="1351"/>
            </a:xfrm>
          </p:grpSpPr>
          <p:sp>
            <p:nvSpPr>
              <p:cNvPr id="6" name="AutoShape 9"/>
              <p:cNvSpPr>
                <a:spLocks noChangeArrowheads="1"/>
              </p:cNvSpPr>
              <p:nvPr/>
            </p:nvSpPr>
            <p:spPr bwMode="auto">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宋体" pitchFamily="2" charset="-122"/>
                  <a:cs typeface="Arial" pitchFamily="34" charset="0"/>
                </a:endParaRPr>
              </a:p>
            </p:txBody>
          </p:sp>
          <p:sp>
            <p:nvSpPr>
              <p:cNvPr id="7" name="AutoShape 10"/>
              <p:cNvSpPr>
                <a:spLocks noChangeArrowheads="1"/>
              </p:cNvSpPr>
              <p:nvPr/>
            </p:nvSpPr>
            <p:spPr bwMode="auto">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p:spPr>
            <p:txBody>
              <a:bodyPr wrap="none" anchor="ctr"/>
              <a:lstStyle/>
              <a:p>
                <a:endParaRPr lang="zh-CN" altLang="en-US">
                  <a:ea typeface="宋体" pitchFamily="2" charset="-122"/>
                  <a:cs typeface="Arial" pitchFamily="34" charset="0"/>
                </a:endParaRPr>
              </a:p>
            </p:txBody>
          </p:sp>
        </p:grpSp>
        <p:sp>
          <p:nvSpPr>
            <p:cNvPr id="4" name="Line 16"/>
            <p:cNvSpPr>
              <a:spLocks noChangeShapeType="1"/>
            </p:cNvSpPr>
            <p:nvPr/>
          </p:nvSpPr>
          <p:spPr bwMode="auto">
            <a:xfrm>
              <a:off x="1275946" y="1014264"/>
              <a:ext cx="4800600" cy="0"/>
            </a:xfrm>
            <a:prstGeom prst="line">
              <a:avLst/>
            </a:prstGeom>
            <a:noFill/>
            <a:ln w="25400">
              <a:solidFill>
                <a:schemeClr val="folHlink"/>
              </a:solidFill>
              <a:prstDash val="sysDot"/>
              <a:round/>
              <a:headEn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5" name="Text Box 17"/>
            <p:cNvSpPr txBox="1">
              <a:spLocks noChangeArrowheads="1"/>
            </p:cNvSpPr>
            <p:nvPr/>
          </p:nvSpPr>
          <p:spPr bwMode="auto">
            <a:xfrm>
              <a:off x="1558994" y="428477"/>
              <a:ext cx="395973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a:defRPr>
                  <a:solidFill>
                    <a:schemeClr val="tx1"/>
                  </a:solidFill>
                  <a:latin typeface="Arial" pitchFamily="34" charset="0"/>
                </a:defRPr>
              </a:lvl2pPr>
              <a:lvl3pPr>
                <a:defRPr>
                  <a:solidFill>
                    <a:schemeClr val="tx1"/>
                  </a:solidFill>
                  <a:latin typeface="Arial" pitchFamily="34" charset="0"/>
                </a:defRPr>
              </a:lvl3pPr>
              <a:lvl4pPr>
                <a:defRPr>
                  <a:solidFill>
                    <a:schemeClr val="tx1"/>
                  </a:solidFill>
                  <a:latin typeface="Arial" pitchFamily="34" charset="0"/>
                </a:defRPr>
              </a:lvl4pPr>
              <a:lvl5pPr>
                <a:defRPr>
                  <a:solidFill>
                    <a:schemeClr val="tx1"/>
                  </a:solidFill>
                  <a:latin typeface="Arial" pitchFamily="34" charset="0"/>
                </a:defRPr>
              </a:lvl5pPr>
              <a:lvl6pPr fontAlgn="base">
                <a:spcBef>
                  <a:spcPct val="0"/>
                </a:spcBef>
                <a:spcAft>
                  <a:spcPct val="0"/>
                </a:spcAft>
                <a:buFont typeface="Arial" pitchFamily="34" charset="0"/>
                <a:defRPr>
                  <a:solidFill>
                    <a:schemeClr val="tx1"/>
                  </a:solidFill>
                  <a:latin typeface="Arial" pitchFamily="34" charset="0"/>
                </a:defRPr>
              </a:lvl6pPr>
              <a:lvl7pPr fontAlgn="base">
                <a:spcBef>
                  <a:spcPct val="0"/>
                </a:spcBef>
                <a:spcAft>
                  <a:spcPct val="0"/>
                </a:spcAft>
                <a:buFont typeface="Arial" pitchFamily="34" charset="0"/>
                <a:defRPr>
                  <a:solidFill>
                    <a:schemeClr val="tx1"/>
                  </a:solidFill>
                  <a:latin typeface="Arial" pitchFamily="34" charset="0"/>
                </a:defRPr>
              </a:lvl7pPr>
              <a:lvl8pPr fontAlgn="base">
                <a:spcBef>
                  <a:spcPct val="0"/>
                </a:spcBef>
                <a:spcAft>
                  <a:spcPct val="0"/>
                </a:spcAft>
                <a:buFont typeface="Arial" pitchFamily="34" charset="0"/>
                <a:defRPr>
                  <a:solidFill>
                    <a:schemeClr val="tx1"/>
                  </a:solidFill>
                  <a:latin typeface="Arial" pitchFamily="34" charset="0"/>
                </a:defRPr>
              </a:lvl8pPr>
              <a:lvl9pPr fontAlgn="base">
                <a:spcBef>
                  <a:spcPct val="0"/>
                </a:spcBef>
                <a:spcAft>
                  <a:spcPct val="0"/>
                </a:spcAft>
                <a:buFont typeface="Arial" pitchFamily="34" charset="0"/>
                <a:defRPr>
                  <a:solidFill>
                    <a:schemeClr val="tx1"/>
                  </a:solidFill>
                  <a:latin typeface="Arial" pitchFamily="34" charset="0"/>
                </a:defRPr>
              </a:lvl9pPr>
            </a:lstStyle>
            <a:p>
              <a:pPr eaLnBrk="0" hangingPunct="0"/>
              <a:r>
                <a:rPr lang="en-US" altLang="zh-CN" sz="3200" b="1" dirty="0">
                  <a:latin typeface="微软雅黑" panose="020B0503020204020204" pitchFamily="34" charset="-122"/>
                  <a:ea typeface="微软雅黑" panose="020B0503020204020204" pitchFamily="34" charset="-122"/>
                </a:rPr>
                <a:t>4</a:t>
              </a:r>
              <a:r>
                <a:rPr lang="en-US" altLang="zh-CN" sz="3200" b="1" dirty="0" smtClean="0">
                  <a:latin typeface="微软雅黑" panose="020B0503020204020204" pitchFamily="34" charset="-122"/>
                  <a:ea typeface="微软雅黑" panose="020B0503020204020204" pitchFamily="34" charset="-122"/>
                </a:rPr>
                <a:t>. </a:t>
              </a:r>
              <a:r>
                <a:rPr lang="zh-CN" altLang="en-US" sz="3200" b="1" dirty="0" smtClean="0">
                  <a:latin typeface="微软雅黑" panose="020B0503020204020204" pitchFamily="34" charset="-122"/>
                  <a:ea typeface="微软雅黑" panose="020B0503020204020204" pitchFamily="34" charset="-122"/>
                </a:rPr>
                <a:t>人工神经网络实例</a:t>
              </a:r>
              <a:endParaRPr lang="zh-CN" altLang="en-US" sz="3200" b="1" dirty="0">
                <a:latin typeface="微软雅黑" panose="020B0503020204020204" pitchFamily="34" charset="-122"/>
                <a:ea typeface="微软雅黑" panose="020B0503020204020204" pitchFamily="34" charset="-122"/>
              </a:endParaRPr>
            </a:p>
          </p:txBody>
        </p:sp>
      </p:grpSp>
      <p:sp>
        <p:nvSpPr>
          <p:cNvPr id="8" name="TextBox 7"/>
          <p:cNvSpPr txBox="1"/>
          <p:nvPr/>
        </p:nvSpPr>
        <p:spPr>
          <a:xfrm>
            <a:off x="827584" y="1124744"/>
            <a:ext cx="6048672" cy="523220"/>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800" dirty="0" smtClean="0">
                <a:latin typeface="微软雅黑" panose="020B0503020204020204" pitchFamily="34" charset="-122"/>
                <a:ea typeface="微软雅黑" panose="020B0503020204020204" pitchFamily="34" charset="-122"/>
              </a:rPr>
              <a:t>反向传播算法（</a:t>
            </a:r>
            <a:r>
              <a:rPr lang="en-US" altLang="zh-CN" sz="2800" dirty="0" smtClean="0">
                <a:latin typeface="微软雅黑" panose="020B0503020204020204" pitchFamily="34" charset="-122"/>
                <a:ea typeface="微软雅黑" panose="020B0503020204020204" pitchFamily="34" charset="-122"/>
              </a:rPr>
              <a:t>Back-</a:t>
            </a:r>
            <a:r>
              <a:rPr lang="en-US" altLang="zh-CN" sz="2800" dirty="0" err="1" smtClean="0">
                <a:latin typeface="微软雅黑" panose="020B0503020204020204" pitchFamily="34" charset="-122"/>
                <a:ea typeface="微软雅黑" panose="020B0503020204020204" pitchFamily="34" charset="-122"/>
              </a:rPr>
              <a:t>Propogation</a:t>
            </a:r>
            <a:r>
              <a:rPr lang="zh-CN" altLang="en-US" sz="2800" dirty="0" smtClean="0">
                <a:latin typeface="微软雅黑" panose="020B0503020204020204" pitchFamily="34" charset="-122"/>
                <a:ea typeface="微软雅黑" panose="020B0503020204020204" pitchFamily="34" charset="-122"/>
              </a:rPr>
              <a:t>）</a:t>
            </a:r>
            <a:endParaRPr lang="en-US" altLang="zh-CN" sz="2800" dirty="0">
              <a:latin typeface="微软雅黑" panose="020B0503020204020204" pitchFamily="34" charset="-122"/>
              <a:ea typeface="微软雅黑" panose="020B0503020204020204" pitchFamily="34" charset="-122"/>
            </a:endParaRPr>
          </a:p>
        </p:txBody>
      </p:sp>
      <p:sp>
        <p:nvSpPr>
          <p:cNvPr id="9" name="TextBox 8"/>
          <p:cNvSpPr txBox="1"/>
          <p:nvPr/>
        </p:nvSpPr>
        <p:spPr>
          <a:xfrm>
            <a:off x="672742" y="1772816"/>
            <a:ext cx="4331306" cy="1246495"/>
          </a:xfrm>
          <a:prstGeom prst="rect">
            <a:avLst/>
          </a:prstGeom>
          <a:noFill/>
        </p:spPr>
        <p:txBody>
          <a:bodyPr wrap="square" rtlCol="0">
            <a:spAutoFit/>
          </a:bodyPr>
          <a:lstStyle/>
          <a:p>
            <a:pPr>
              <a:lnSpc>
                <a:spcPts val="3000"/>
              </a:lnSpc>
            </a:pPr>
            <a:r>
              <a:rPr lang="en-US" altLang="zh-CN" sz="2000" dirty="0" smtClean="0">
                <a:latin typeface="微软雅黑" panose="020B0503020204020204" pitchFamily="34" charset="-122"/>
                <a:ea typeface="微软雅黑" panose="020B0503020204020204" pitchFamily="34" charset="-122"/>
              </a:rPr>
              <a:t>       BP</a:t>
            </a:r>
            <a:r>
              <a:rPr lang="zh-CN" altLang="en-US" sz="2000" dirty="0" smtClean="0">
                <a:latin typeface="微软雅黑" panose="020B0503020204020204" pitchFamily="34" charset="-122"/>
                <a:ea typeface="微软雅黑" panose="020B0503020204020204" pitchFamily="34" charset="-122"/>
              </a:rPr>
              <a:t>算法基于梯度下降（</a:t>
            </a:r>
            <a:r>
              <a:rPr lang="en-US" altLang="zh-CN" sz="2000" dirty="0" smtClean="0">
                <a:latin typeface="微软雅黑" panose="020B0503020204020204" pitchFamily="34" charset="-122"/>
                <a:ea typeface="微软雅黑" panose="020B0503020204020204" pitchFamily="34" charset="-122"/>
              </a:rPr>
              <a:t>gradient descent</a:t>
            </a:r>
            <a:r>
              <a:rPr lang="zh-CN" altLang="en-US" sz="2000" dirty="0" smtClean="0">
                <a:latin typeface="微软雅黑" panose="020B0503020204020204" pitchFamily="34" charset="-122"/>
                <a:ea typeface="微软雅黑" panose="020B0503020204020204" pitchFamily="34" charset="-122"/>
              </a:rPr>
              <a:t>）策略，以目标的负梯度方向对参数进行调整。</a:t>
            </a:r>
            <a:endParaRPr lang="zh-CN" altLang="en-US" sz="2000" dirty="0">
              <a:latin typeface="微软雅黑" panose="020B0503020204020204" pitchFamily="34" charset="-122"/>
              <a:ea typeface="微软雅黑" panose="020B0503020204020204" pitchFamily="34" charset="-122"/>
            </a:endParaRPr>
          </a:p>
        </p:txBody>
      </p:sp>
      <p:sp>
        <p:nvSpPr>
          <p:cNvPr id="11" name="椭圆 10"/>
          <p:cNvSpPr/>
          <p:nvPr/>
        </p:nvSpPr>
        <p:spPr>
          <a:xfrm>
            <a:off x="6228184" y="2348880"/>
            <a:ext cx="288032" cy="28803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2" name="对象 11"/>
          <p:cNvGraphicFramePr>
            <a:graphicFrameLocks noChangeAspect="1"/>
          </p:cNvGraphicFramePr>
          <p:nvPr>
            <p:extLst>
              <p:ext uri="{D42A27DB-BD31-4B8C-83A1-F6EECF244321}">
                <p14:modId xmlns:p14="http://schemas.microsoft.com/office/powerpoint/2010/main" val="3853132110"/>
              </p:ext>
            </p:extLst>
          </p:nvPr>
        </p:nvGraphicFramePr>
        <p:xfrm>
          <a:off x="2987824" y="3044018"/>
          <a:ext cx="1549400" cy="723900"/>
        </p:xfrm>
        <a:graphic>
          <a:graphicData uri="http://schemas.openxmlformats.org/presentationml/2006/ole">
            <mc:AlternateContent xmlns:mc="http://schemas.openxmlformats.org/markup-compatibility/2006">
              <mc:Choice xmlns:v="urn:schemas-microsoft-com:vml" Requires="v">
                <p:oleObj spid="_x0000_s32815" name="Equation" r:id="rId4" imgW="1549080" imgH="723600" progId="Equation.DSMT4">
                  <p:embed/>
                </p:oleObj>
              </mc:Choice>
              <mc:Fallback>
                <p:oleObj name="Equation" r:id="rId4" imgW="1549080" imgH="723600" progId="Equation.DSMT4">
                  <p:embed/>
                  <p:pic>
                    <p:nvPicPr>
                      <p:cNvPr id="0" name=""/>
                      <p:cNvPicPr/>
                      <p:nvPr/>
                    </p:nvPicPr>
                    <p:blipFill>
                      <a:blip r:embed="rId5"/>
                      <a:stretch>
                        <a:fillRect/>
                      </a:stretch>
                    </p:blipFill>
                    <p:spPr>
                      <a:xfrm>
                        <a:off x="2987824" y="3044018"/>
                        <a:ext cx="1549400" cy="723900"/>
                      </a:xfrm>
                      <a:prstGeom prst="rect">
                        <a:avLst/>
                      </a:prstGeom>
                    </p:spPr>
                  </p:pic>
                </p:oleObj>
              </mc:Fallback>
            </mc:AlternateContent>
          </a:graphicData>
        </a:graphic>
      </p:graphicFrame>
      <p:graphicFrame>
        <p:nvGraphicFramePr>
          <p:cNvPr id="13" name="对象 12"/>
          <p:cNvGraphicFramePr>
            <a:graphicFrameLocks noChangeAspect="1"/>
          </p:cNvGraphicFramePr>
          <p:nvPr>
            <p:extLst>
              <p:ext uri="{D42A27DB-BD31-4B8C-83A1-F6EECF244321}">
                <p14:modId xmlns:p14="http://schemas.microsoft.com/office/powerpoint/2010/main" val="3797981844"/>
              </p:ext>
            </p:extLst>
          </p:nvPr>
        </p:nvGraphicFramePr>
        <p:xfrm>
          <a:off x="1115616" y="3085577"/>
          <a:ext cx="504056" cy="542830"/>
        </p:xfrm>
        <a:graphic>
          <a:graphicData uri="http://schemas.openxmlformats.org/presentationml/2006/ole">
            <mc:AlternateContent xmlns:mc="http://schemas.openxmlformats.org/markup-compatibility/2006">
              <mc:Choice xmlns:v="urn:schemas-microsoft-com:vml" Requires="v">
                <p:oleObj spid="_x0000_s32816" name="Equation" r:id="rId6" imgW="330120" imgH="355320" progId="Equation.DSMT4">
                  <p:embed/>
                </p:oleObj>
              </mc:Choice>
              <mc:Fallback>
                <p:oleObj name="Equation" r:id="rId6" imgW="330120" imgH="355320" progId="Equation.DSMT4">
                  <p:embed/>
                  <p:pic>
                    <p:nvPicPr>
                      <p:cNvPr id="0" name=""/>
                      <p:cNvPicPr/>
                      <p:nvPr/>
                    </p:nvPicPr>
                    <p:blipFill>
                      <a:blip r:embed="rId7"/>
                      <a:stretch>
                        <a:fillRect/>
                      </a:stretch>
                    </p:blipFill>
                    <p:spPr>
                      <a:xfrm>
                        <a:off x="1115616" y="3085577"/>
                        <a:ext cx="504056" cy="542830"/>
                      </a:xfrm>
                      <a:prstGeom prst="rect">
                        <a:avLst/>
                      </a:prstGeom>
                    </p:spPr>
                  </p:pic>
                </p:oleObj>
              </mc:Fallback>
            </mc:AlternateContent>
          </a:graphicData>
        </a:graphic>
      </p:graphicFrame>
      <p:sp>
        <p:nvSpPr>
          <p:cNvPr id="14" name="TextBox 13"/>
          <p:cNvSpPr txBox="1"/>
          <p:nvPr/>
        </p:nvSpPr>
        <p:spPr>
          <a:xfrm>
            <a:off x="722291" y="3156937"/>
            <a:ext cx="1673405" cy="400110"/>
          </a:xfrm>
          <a:prstGeom prst="rect">
            <a:avLst/>
          </a:prstGeom>
          <a:noFill/>
          <a:ln w="28575">
            <a:solidFill>
              <a:srgbClr val="FFC000"/>
            </a:solidFill>
          </a:ln>
        </p:spPr>
        <p:txBody>
          <a:bodyPr wrap="square" rtlCol="0">
            <a:spAutoFit/>
          </a:bodyPr>
          <a:lstStyle/>
          <a:p>
            <a:r>
              <a:rPr lang="zh-CN" altLang="en-US" sz="2000" dirty="0" smtClean="0">
                <a:latin typeface="微软雅黑" panose="020B0503020204020204" pitchFamily="34" charset="-122"/>
                <a:ea typeface="微软雅黑" panose="020B0503020204020204" pitchFamily="34" charset="-122"/>
              </a:rPr>
              <a:t>以        为例：</a:t>
            </a:r>
            <a:endParaRPr lang="zh-CN" altLang="en-US" sz="2000" dirty="0">
              <a:latin typeface="微软雅黑" panose="020B0503020204020204" pitchFamily="34" charset="-122"/>
              <a:ea typeface="微软雅黑" panose="020B0503020204020204" pitchFamily="34" charset="-122"/>
            </a:endParaRPr>
          </a:p>
        </p:txBody>
      </p:sp>
      <p:sp>
        <p:nvSpPr>
          <p:cNvPr id="15" name="线形标注 1(带边框和强调线) 14"/>
          <p:cNvSpPr/>
          <p:nvPr/>
        </p:nvSpPr>
        <p:spPr>
          <a:xfrm>
            <a:off x="4250576" y="2731279"/>
            <a:ext cx="897487" cy="288032"/>
          </a:xfrm>
          <a:prstGeom prst="accentBorderCallout1">
            <a:avLst>
              <a:gd name="adj1" fmla="val 18750"/>
              <a:gd name="adj2" fmla="val -8333"/>
              <a:gd name="adj3" fmla="val 188814"/>
              <a:gd name="adj4" fmla="val -3711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学习率</a:t>
            </a:r>
            <a:endParaRPr lang="zh-CN" altLang="en-US" dirty="0"/>
          </a:p>
        </p:txBody>
      </p:sp>
      <p:graphicFrame>
        <p:nvGraphicFramePr>
          <p:cNvPr id="16" name="对象 15"/>
          <p:cNvGraphicFramePr>
            <a:graphicFrameLocks noChangeAspect="1"/>
          </p:cNvGraphicFramePr>
          <p:nvPr>
            <p:extLst>
              <p:ext uri="{D42A27DB-BD31-4B8C-83A1-F6EECF244321}">
                <p14:modId xmlns:p14="http://schemas.microsoft.com/office/powerpoint/2010/main" val="304262870"/>
              </p:ext>
            </p:extLst>
          </p:nvPr>
        </p:nvGraphicFramePr>
        <p:xfrm>
          <a:off x="827584" y="3946912"/>
          <a:ext cx="2120900" cy="787400"/>
        </p:xfrm>
        <a:graphic>
          <a:graphicData uri="http://schemas.openxmlformats.org/presentationml/2006/ole">
            <mc:AlternateContent xmlns:mc="http://schemas.openxmlformats.org/markup-compatibility/2006">
              <mc:Choice xmlns:v="urn:schemas-microsoft-com:vml" Requires="v">
                <p:oleObj spid="_x0000_s32817" name="Equation" r:id="rId8" imgW="2120760" imgH="787320" progId="Equation.DSMT4">
                  <p:embed/>
                </p:oleObj>
              </mc:Choice>
              <mc:Fallback>
                <p:oleObj name="Equation" r:id="rId8" imgW="2120760" imgH="787320" progId="Equation.DSMT4">
                  <p:embed/>
                  <p:pic>
                    <p:nvPicPr>
                      <p:cNvPr id="0" name=""/>
                      <p:cNvPicPr/>
                      <p:nvPr/>
                    </p:nvPicPr>
                    <p:blipFill>
                      <a:blip r:embed="rId9"/>
                      <a:stretch>
                        <a:fillRect/>
                      </a:stretch>
                    </p:blipFill>
                    <p:spPr>
                      <a:xfrm>
                        <a:off x="827584" y="3946912"/>
                        <a:ext cx="2120900" cy="787400"/>
                      </a:xfrm>
                      <a:prstGeom prst="rect">
                        <a:avLst/>
                      </a:prstGeom>
                    </p:spPr>
                  </p:pic>
                </p:oleObj>
              </mc:Fallback>
            </mc:AlternateContent>
          </a:graphicData>
        </a:graphic>
      </p:graphicFrame>
      <p:sp>
        <p:nvSpPr>
          <p:cNvPr id="18" name="TextBox 17"/>
          <p:cNvSpPr txBox="1"/>
          <p:nvPr/>
        </p:nvSpPr>
        <p:spPr>
          <a:xfrm>
            <a:off x="3419872" y="4149080"/>
            <a:ext cx="1800200" cy="369332"/>
          </a:xfrm>
          <a:prstGeom prst="rect">
            <a:avLst/>
          </a:prstGeom>
          <a:noFill/>
        </p:spPr>
        <p:txBody>
          <a:bodyPr wrap="square" rtlCol="0">
            <a:spAutoFit/>
          </a:bodyPr>
          <a:lstStyle/>
          <a:p>
            <a:r>
              <a:rPr lang="zh-CN" altLang="en-US" b="1" dirty="0" smtClean="0"/>
              <a:t>“链式法则”</a:t>
            </a:r>
            <a:endParaRPr lang="zh-CN" altLang="en-US" b="1" dirty="0"/>
          </a:p>
        </p:txBody>
      </p:sp>
      <p:sp>
        <p:nvSpPr>
          <p:cNvPr id="19" name="矩形标注 18"/>
          <p:cNvSpPr/>
          <p:nvPr/>
        </p:nvSpPr>
        <p:spPr>
          <a:xfrm>
            <a:off x="1547664" y="3933056"/>
            <a:ext cx="905165" cy="823446"/>
          </a:xfrm>
          <a:prstGeom prst="wedgeRectCallout">
            <a:avLst>
              <a:gd name="adj1" fmla="val -80556"/>
              <a:gd name="adj2" fmla="val 142189"/>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标注 19"/>
          <p:cNvSpPr/>
          <p:nvPr/>
        </p:nvSpPr>
        <p:spPr>
          <a:xfrm>
            <a:off x="2470523" y="3937702"/>
            <a:ext cx="504056" cy="818800"/>
          </a:xfrm>
          <a:prstGeom prst="wedgeRectCallout">
            <a:avLst>
              <a:gd name="adj1" fmla="val 101269"/>
              <a:gd name="adj2" fmla="val 129075"/>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21" name="对象 20"/>
          <p:cNvGraphicFramePr>
            <a:graphicFrameLocks noChangeAspect="1"/>
          </p:cNvGraphicFramePr>
          <p:nvPr>
            <p:extLst>
              <p:ext uri="{D42A27DB-BD31-4B8C-83A1-F6EECF244321}">
                <p14:modId xmlns:p14="http://schemas.microsoft.com/office/powerpoint/2010/main" val="1442001034"/>
              </p:ext>
            </p:extLst>
          </p:nvPr>
        </p:nvGraphicFramePr>
        <p:xfrm>
          <a:off x="3293639" y="5445224"/>
          <a:ext cx="952500" cy="749300"/>
        </p:xfrm>
        <a:graphic>
          <a:graphicData uri="http://schemas.openxmlformats.org/presentationml/2006/ole">
            <mc:AlternateContent xmlns:mc="http://schemas.openxmlformats.org/markup-compatibility/2006">
              <mc:Choice xmlns:v="urn:schemas-microsoft-com:vml" Requires="v">
                <p:oleObj spid="_x0000_s32818" name="Equation" r:id="rId10" imgW="952200" imgH="749160" progId="Equation.DSMT4">
                  <p:embed/>
                </p:oleObj>
              </mc:Choice>
              <mc:Fallback>
                <p:oleObj name="Equation" r:id="rId10" imgW="952200" imgH="749160" progId="Equation.DSMT4">
                  <p:embed/>
                  <p:pic>
                    <p:nvPicPr>
                      <p:cNvPr id="0" name=""/>
                      <p:cNvPicPr/>
                      <p:nvPr/>
                    </p:nvPicPr>
                    <p:blipFill>
                      <a:blip r:embed="rId11"/>
                      <a:stretch>
                        <a:fillRect/>
                      </a:stretch>
                    </p:blipFill>
                    <p:spPr>
                      <a:xfrm>
                        <a:off x="3293639" y="5445224"/>
                        <a:ext cx="952500" cy="749300"/>
                      </a:xfrm>
                      <a:prstGeom prst="rect">
                        <a:avLst/>
                      </a:prstGeom>
                    </p:spPr>
                  </p:pic>
                </p:oleObj>
              </mc:Fallback>
            </mc:AlternateContent>
          </a:graphicData>
        </a:graphic>
      </p:graphicFrame>
      <p:graphicFrame>
        <p:nvGraphicFramePr>
          <p:cNvPr id="23" name="对象 22"/>
          <p:cNvGraphicFramePr>
            <a:graphicFrameLocks noChangeAspect="1"/>
          </p:cNvGraphicFramePr>
          <p:nvPr>
            <p:extLst>
              <p:ext uri="{D42A27DB-BD31-4B8C-83A1-F6EECF244321}">
                <p14:modId xmlns:p14="http://schemas.microsoft.com/office/powerpoint/2010/main" val="3263453408"/>
              </p:ext>
            </p:extLst>
          </p:nvPr>
        </p:nvGraphicFramePr>
        <p:xfrm>
          <a:off x="702676" y="5445224"/>
          <a:ext cx="2489200" cy="1219200"/>
        </p:xfrm>
        <a:graphic>
          <a:graphicData uri="http://schemas.openxmlformats.org/presentationml/2006/ole">
            <mc:AlternateContent xmlns:mc="http://schemas.openxmlformats.org/markup-compatibility/2006">
              <mc:Choice xmlns:v="urn:schemas-microsoft-com:vml" Requires="v">
                <p:oleObj spid="_x0000_s32819" name="Equation" r:id="rId12" imgW="2489040" imgH="1218960" progId="Equation.DSMT4">
                  <p:embed/>
                </p:oleObj>
              </mc:Choice>
              <mc:Fallback>
                <p:oleObj name="Equation" r:id="rId12" imgW="2489040" imgH="1218960" progId="Equation.DSMT4">
                  <p:embed/>
                  <p:pic>
                    <p:nvPicPr>
                      <p:cNvPr id="0" name=""/>
                      <p:cNvPicPr/>
                      <p:nvPr/>
                    </p:nvPicPr>
                    <p:blipFill>
                      <a:blip r:embed="rId13"/>
                      <a:stretch>
                        <a:fillRect/>
                      </a:stretch>
                    </p:blipFill>
                    <p:spPr>
                      <a:xfrm>
                        <a:off x="702676" y="5445224"/>
                        <a:ext cx="2489200" cy="1219200"/>
                      </a:xfrm>
                      <a:prstGeom prst="rect">
                        <a:avLst/>
                      </a:prstGeom>
                    </p:spPr>
                  </p:pic>
                </p:oleObj>
              </mc:Fallback>
            </mc:AlternateContent>
          </a:graphicData>
        </a:graphic>
      </p:graphicFrame>
      <p:graphicFrame>
        <p:nvGraphicFramePr>
          <p:cNvPr id="24" name="对象 23"/>
          <p:cNvGraphicFramePr>
            <a:graphicFrameLocks noChangeAspect="1"/>
          </p:cNvGraphicFramePr>
          <p:nvPr>
            <p:extLst>
              <p:ext uri="{D42A27DB-BD31-4B8C-83A1-F6EECF244321}">
                <p14:modId xmlns:p14="http://schemas.microsoft.com/office/powerpoint/2010/main" val="297049637"/>
              </p:ext>
            </p:extLst>
          </p:nvPr>
        </p:nvGraphicFramePr>
        <p:xfrm>
          <a:off x="7164288" y="4077072"/>
          <a:ext cx="1588258" cy="427608"/>
        </p:xfrm>
        <a:graphic>
          <a:graphicData uri="http://schemas.openxmlformats.org/presentationml/2006/ole">
            <mc:AlternateContent xmlns:mc="http://schemas.openxmlformats.org/markup-compatibility/2006">
              <mc:Choice xmlns:v="urn:schemas-microsoft-com:vml" Requires="v">
                <p:oleObj spid="_x0000_s32820" name="Equation" r:id="rId14" imgW="1320480" imgH="355320" progId="Equation.DSMT4">
                  <p:embed/>
                </p:oleObj>
              </mc:Choice>
              <mc:Fallback>
                <p:oleObj name="Equation" r:id="rId14" imgW="1320480" imgH="355320" progId="Equation.DSMT4">
                  <p:embed/>
                  <p:pic>
                    <p:nvPicPr>
                      <p:cNvPr id="0" name=""/>
                      <p:cNvPicPr/>
                      <p:nvPr/>
                    </p:nvPicPr>
                    <p:blipFill>
                      <a:blip r:embed="rId15"/>
                      <a:stretch>
                        <a:fillRect/>
                      </a:stretch>
                    </p:blipFill>
                    <p:spPr>
                      <a:xfrm>
                        <a:off x="7164288" y="4077072"/>
                        <a:ext cx="1588258" cy="427608"/>
                      </a:xfrm>
                      <a:prstGeom prst="rect">
                        <a:avLst/>
                      </a:prstGeom>
                      <a:solidFill>
                        <a:schemeClr val="bg2">
                          <a:lumMod val="90000"/>
                        </a:schemeClr>
                      </a:solidFill>
                    </p:spPr>
                  </p:pic>
                </p:oleObj>
              </mc:Fallback>
            </mc:AlternateContent>
          </a:graphicData>
        </a:graphic>
      </p:graphicFrame>
      <p:sp>
        <p:nvSpPr>
          <p:cNvPr id="25" name="右箭头 24"/>
          <p:cNvSpPr/>
          <p:nvPr/>
        </p:nvSpPr>
        <p:spPr>
          <a:xfrm>
            <a:off x="6076546" y="4149080"/>
            <a:ext cx="727702" cy="4320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TextBox 25"/>
          <p:cNvSpPr txBox="1"/>
          <p:nvPr/>
        </p:nvSpPr>
        <p:spPr>
          <a:xfrm>
            <a:off x="5724128" y="5229200"/>
            <a:ext cx="2884924" cy="1015663"/>
          </a:xfrm>
          <a:prstGeom prst="rect">
            <a:avLst/>
          </a:prstGeom>
          <a:solidFill>
            <a:schemeClr val="bg2">
              <a:lumMod val="90000"/>
            </a:schemeClr>
          </a:solidFill>
        </p:spPr>
        <p:txBody>
          <a:bodyPr wrap="square" rtlCol="0">
            <a:spAutoFit/>
          </a:bodyPr>
          <a:lstStyle/>
          <a:p>
            <a:r>
              <a:rPr lang="zh-CN" altLang="en-US" sz="2000" dirty="0" smtClean="0">
                <a:latin typeface="微软雅黑" panose="020B0503020204020204" pitchFamily="34" charset="-122"/>
                <a:ea typeface="微软雅黑" panose="020B0503020204020204" pitchFamily="34" charset="-122"/>
              </a:rPr>
              <a:t>学习率控制算法每次迭代的更新步长，太大易震荡，太小收敛慢。</a:t>
            </a: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8966932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764704"/>
            <a:ext cx="8427286" cy="4800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899592" y="5565343"/>
            <a:ext cx="7416824" cy="369332"/>
          </a:xfrm>
          <a:prstGeom prst="rect">
            <a:avLst/>
          </a:prstGeom>
          <a:noFill/>
        </p:spPr>
        <p:txBody>
          <a:bodyPr wrap="square" rtlCol="0">
            <a:spAutoFit/>
          </a:bodyPr>
          <a:lstStyle/>
          <a:p>
            <a:r>
              <a:rPr lang="en-US" altLang="zh-CN" b="1" dirty="0" smtClean="0">
                <a:latin typeface="微软雅黑" panose="020B0503020204020204" pitchFamily="34" charset="-122"/>
                <a:ea typeface="微软雅黑" panose="020B0503020204020204" pitchFamily="34" charset="-122"/>
              </a:rPr>
              <a:t>2</a:t>
            </a:r>
            <a:r>
              <a:rPr lang="zh-CN" altLang="en-US" b="1" dirty="0" smtClean="0">
                <a:latin typeface="微软雅黑" panose="020B0503020204020204" pitchFamily="34" charset="-122"/>
                <a:ea typeface="微软雅黑" panose="020B0503020204020204" pitchFamily="34" charset="-122"/>
              </a:rPr>
              <a:t>个特征、五个西瓜的数据上，</a:t>
            </a:r>
            <a:r>
              <a:rPr lang="en-US" altLang="zh-CN" b="1" dirty="0" smtClean="0">
                <a:latin typeface="微软雅黑" panose="020B0503020204020204" pitchFamily="34" charset="-122"/>
                <a:ea typeface="微软雅黑" panose="020B0503020204020204" pitchFamily="34" charset="-122"/>
              </a:rPr>
              <a:t>BP</a:t>
            </a:r>
            <a:r>
              <a:rPr lang="zh-CN" altLang="en-US" b="1" dirty="0" smtClean="0">
                <a:latin typeface="微软雅黑" panose="020B0503020204020204" pitchFamily="34" charset="-122"/>
                <a:ea typeface="微软雅黑" panose="020B0503020204020204" pitchFamily="34" charset="-122"/>
              </a:rPr>
              <a:t>网络参数更新和分类边界的变化情况。</a:t>
            </a:r>
            <a:endParaRPr lang="zh-CN" altLang="en-US"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0192870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7" name="Picture 1" descr="C:\Users\Administrator\AppData\Roaming\Tencent\Users\475615427\QQ\WinTemp\RichOle\XXKBL(JKB6{%BKIBQQ1HC@9.png"/>
          <p:cNvPicPr>
            <a:picLocks noChangeAspect="1" noChangeArrowheads="1"/>
          </p:cNvPicPr>
          <p:nvPr/>
        </p:nvPicPr>
        <p:blipFill rotWithShape="1">
          <a:blip r:embed="rId2">
            <a:extLst>
              <a:ext uri="{28A0092B-C50C-407E-A947-70E740481C1C}">
                <a14:useLocalDpi xmlns:a14="http://schemas.microsoft.com/office/drawing/2010/main" val="0"/>
              </a:ext>
            </a:extLst>
          </a:blip>
          <a:srcRect l="3523" r="13866"/>
          <a:stretch/>
        </p:blipFill>
        <p:spPr bwMode="auto">
          <a:xfrm>
            <a:off x="5796136" y="1834470"/>
            <a:ext cx="2993737" cy="2304256"/>
          </a:xfrm>
          <a:prstGeom prst="rect">
            <a:avLst/>
          </a:prstGeom>
          <a:noFill/>
          <a:extLst>
            <a:ext uri="{909E8E84-426E-40DD-AFC4-6F175D3DCCD1}">
              <a14:hiddenFill xmlns:a14="http://schemas.microsoft.com/office/drawing/2010/main">
                <a:solidFill>
                  <a:srgbClr val="FFFFFF"/>
                </a:solidFill>
              </a14:hiddenFill>
            </a:ext>
          </a:extLst>
        </p:spPr>
      </p:pic>
      <p:grpSp>
        <p:nvGrpSpPr>
          <p:cNvPr id="9" name="组合 8"/>
          <p:cNvGrpSpPr/>
          <p:nvPr/>
        </p:nvGrpSpPr>
        <p:grpSpPr>
          <a:xfrm>
            <a:off x="666347" y="404664"/>
            <a:ext cx="5410199" cy="665163"/>
            <a:chOff x="666347" y="404664"/>
            <a:chExt cx="5410199" cy="665163"/>
          </a:xfrm>
        </p:grpSpPr>
        <p:grpSp>
          <p:nvGrpSpPr>
            <p:cNvPr id="10" name="Group 8"/>
            <p:cNvGrpSpPr>
              <a:grpSpLocks/>
            </p:cNvGrpSpPr>
            <p:nvPr/>
          </p:nvGrpSpPr>
          <p:grpSpPr bwMode="auto">
            <a:xfrm>
              <a:off x="666347" y="404664"/>
              <a:ext cx="762000" cy="665163"/>
              <a:chOff x="1110" y="2656"/>
              <a:chExt cx="1549" cy="1351"/>
            </a:xfrm>
          </p:grpSpPr>
          <p:sp>
            <p:nvSpPr>
              <p:cNvPr id="13" name="AutoShape 9"/>
              <p:cNvSpPr>
                <a:spLocks noChangeArrowheads="1"/>
              </p:cNvSpPr>
              <p:nvPr/>
            </p:nvSpPr>
            <p:spPr bwMode="auto">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宋体" pitchFamily="2" charset="-122"/>
                  <a:cs typeface="Arial" pitchFamily="34" charset="0"/>
                </a:endParaRPr>
              </a:p>
            </p:txBody>
          </p:sp>
          <p:sp>
            <p:nvSpPr>
              <p:cNvPr id="14" name="AutoShape 10"/>
              <p:cNvSpPr>
                <a:spLocks noChangeArrowheads="1"/>
              </p:cNvSpPr>
              <p:nvPr/>
            </p:nvSpPr>
            <p:spPr bwMode="auto">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p:spPr>
            <p:txBody>
              <a:bodyPr wrap="none" anchor="ctr"/>
              <a:lstStyle/>
              <a:p>
                <a:endParaRPr lang="zh-CN" altLang="en-US">
                  <a:ea typeface="宋体" pitchFamily="2" charset="-122"/>
                  <a:cs typeface="Arial" pitchFamily="34" charset="0"/>
                </a:endParaRPr>
              </a:p>
            </p:txBody>
          </p:sp>
        </p:grpSp>
        <p:sp>
          <p:nvSpPr>
            <p:cNvPr id="11" name="Line 16"/>
            <p:cNvSpPr>
              <a:spLocks noChangeShapeType="1"/>
            </p:cNvSpPr>
            <p:nvPr/>
          </p:nvSpPr>
          <p:spPr bwMode="auto">
            <a:xfrm>
              <a:off x="1275946" y="1014264"/>
              <a:ext cx="4800600" cy="0"/>
            </a:xfrm>
            <a:prstGeom prst="line">
              <a:avLst/>
            </a:prstGeom>
            <a:noFill/>
            <a:ln w="25400">
              <a:solidFill>
                <a:schemeClr val="folHlink"/>
              </a:solidFill>
              <a:prstDash val="sysDot"/>
              <a:round/>
              <a:headEn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12" name="Text Box 17"/>
            <p:cNvSpPr txBox="1">
              <a:spLocks noChangeArrowheads="1"/>
            </p:cNvSpPr>
            <p:nvPr/>
          </p:nvSpPr>
          <p:spPr bwMode="auto">
            <a:xfrm>
              <a:off x="1558994" y="428477"/>
              <a:ext cx="395973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a:defRPr>
                  <a:solidFill>
                    <a:schemeClr val="tx1"/>
                  </a:solidFill>
                  <a:latin typeface="Arial" pitchFamily="34" charset="0"/>
                </a:defRPr>
              </a:lvl2pPr>
              <a:lvl3pPr>
                <a:defRPr>
                  <a:solidFill>
                    <a:schemeClr val="tx1"/>
                  </a:solidFill>
                  <a:latin typeface="Arial" pitchFamily="34" charset="0"/>
                </a:defRPr>
              </a:lvl3pPr>
              <a:lvl4pPr>
                <a:defRPr>
                  <a:solidFill>
                    <a:schemeClr val="tx1"/>
                  </a:solidFill>
                  <a:latin typeface="Arial" pitchFamily="34" charset="0"/>
                </a:defRPr>
              </a:lvl4pPr>
              <a:lvl5pPr>
                <a:defRPr>
                  <a:solidFill>
                    <a:schemeClr val="tx1"/>
                  </a:solidFill>
                  <a:latin typeface="Arial" pitchFamily="34" charset="0"/>
                </a:defRPr>
              </a:lvl5pPr>
              <a:lvl6pPr fontAlgn="base">
                <a:spcBef>
                  <a:spcPct val="0"/>
                </a:spcBef>
                <a:spcAft>
                  <a:spcPct val="0"/>
                </a:spcAft>
                <a:buFont typeface="Arial" pitchFamily="34" charset="0"/>
                <a:defRPr>
                  <a:solidFill>
                    <a:schemeClr val="tx1"/>
                  </a:solidFill>
                  <a:latin typeface="Arial" pitchFamily="34" charset="0"/>
                </a:defRPr>
              </a:lvl6pPr>
              <a:lvl7pPr fontAlgn="base">
                <a:spcBef>
                  <a:spcPct val="0"/>
                </a:spcBef>
                <a:spcAft>
                  <a:spcPct val="0"/>
                </a:spcAft>
                <a:buFont typeface="Arial" pitchFamily="34" charset="0"/>
                <a:defRPr>
                  <a:solidFill>
                    <a:schemeClr val="tx1"/>
                  </a:solidFill>
                  <a:latin typeface="Arial" pitchFamily="34" charset="0"/>
                </a:defRPr>
              </a:lvl7pPr>
              <a:lvl8pPr fontAlgn="base">
                <a:spcBef>
                  <a:spcPct val="0"/>
                </a:spcBef>
                <a:spcAft>
                  <a:spcPct val="0"/>
                </a:spcAft>
                <a:buFont typeface="Arial" pitchFamily="34" charset="0"/>
                <a:defRPr>
                  <a:solidFill>
                    <a:schemeClr val="tx1"/>
                  </a:solidFill>
                  <a:latin typeface="Arial" pitchFamily="34" charset="0"/>
                </a:defRPr>
              </a:lvl8pPr>
              <a:lvl9pPr fontAlgn="base">
                <a:spcBef>
                  <a:spcPct val="0"/>
                </a:spcBef>
                <a:spcAft>
                  <a:spcPct val="0"/>
                </a:spcAft>
                <a:buFont typeface="Arial" pitchFamily="34" charset="0"/>
                <a:defRPr>
                  <a:solidFill>
                    <a:schemeClr val="tx1"/>
                  </a:solidFill>
                  <a:latin typeface="Arial" pitchFamily="34" charset="0"/>
                </a:defRPr>
              </a:lvl9pPr>
            </a:lstStyle>
            <a:p>
              <a:pPr eaLnBrk="0" hangingPunct="0"/>
              <a:r>
                <a:rPr lang="en-US" altLang="zh-CN" sz="3200" b="1" dirty="0">
                  <a:latin typeface="微软雅黑" panose="020B0503020204020204" pitchFamily="34" charset="-122"/>
                  <a:ea typeface="微软雅黑" panose="020B0503020204020204" pitchFamily="34" charset="-122"/>
                </a:rPr>
                <a:t>4</a:t>
              </a:r>
              <a:r>
                <a:rPr lang="en-US" altLang="zh-CN" sz="3200" b="1" dirty="0" smtClean="0">
                  <a:latin typeface="微软雅黑" panose="020B0503020204020204" pitchFamily="34" charset="-122"/>
                  <a:ea typeface="微软雅黑" panose="020B0503020204020204" pitchFamily="34" charset="-122"/>
                </a:rPr>
                <a:t>. </a:t>
              </a:r>
              <a:r>
                <a:rPr lang="zh-CN" altLang="en-US" sz="3200" b="1" dirty="0" smtClean="0">
                  <a:latin typeface="微软雅黑" panose="020B0503020204020204" pitchFamily="34" charset="-122"/>
                  <a:ea typeface="微软雅黑" panose="020B0503020204020204" pitchFamily="34" charset="-122"/>
                </a:rPr>
                <a:t>人工神经网络实例</a:t>
              </a:r>
              <a:endParaRPr lang="zh-CN" altLang="en-US" sz="3200" b="1" dirty="0">
                <a:latin typeface="微软雅黑" panose="020B0503020204020204" pitchFamily="34" charset="-122"/>
                <a:ea typeface="微软雅黑" panose="020B0503020204020204" pitchFamily="34" charset="-122"/>
              </a:endParaRPr>
            </a:p>
          </p:txBody>
        </p:sp>
      </p:grpSp>
      <p:sp>
        <p:nvSpPr>
          <p:cNvPr id="15" name="TextBox 14"/>
          <p:cNvSpPr txBox="1"/>
          <p:nvPr/>
        </p:nvSpPr>
        <p:spPr>
          <a:xfrm>
            <a:off x="827584" y="1124744"/>
            <a:ext cx="6048672" cy="523220"/>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800" dirty="0" smtClean="0">
                <a:latin typeface="微软雅黑" panose="020B0503020204020204" pitchFamily="34" charset="-122"/>
                <a:ea typeface="微软雅黑" panose="020B0503020204020204" pitchFamily="34" charset="-122"/>
              </a:rPr>
              <a:t>反向传播算法（</a:t>
            </a:r>
            <a:r>
              <a:rPr lang="en-US" altLang="zh-CN" sz="2800" dirty="0" smtClean="0">
                <a:latin typeface="微软雅黑" panose="020B0503020204020204" pitchFamily="34" charset="-122"/>
                <a:ea typeface="微软雅黑" panose="020B0503020204020204" pitchFamily="34" charset="-122"/>
              </a:rPr>
              <a:t>Back-</a:t>
            </a:r>
            <a:r>
              <a:rPr lang="en-US" altLang="zh-CN" sz="2800" dirty="0" err="1" smtClean="0">
                <a:latin typeface="微软雅黑" panose="020B0503020204020204" pitchFamily="34" charset="-122"/>
                <a:ea typeface="微软雅黑" panose="020B0503020204020204" pitchFamily="34" charset="-122"/>
              </a:rPr>
              <a:t>Propogation</a:t>
            </a:r>
            <a:r>
              <a:rPr lang="zh-CN" altLang="en-US" sz="2800" dirty="0" smtClean="0">
                <a:latin typeface="微软雅黑" panose="020B0503020204020204" pitchFamily="34" charset="-122"/>
                <a:ea typeface="微软雅黑" panose="020B0503020204020204" pitchFamily="34" charset="-122"/>
              </a:rPr>
              <a:t>）</a:t>
            </a:r>
            <a:endParaRPr lang="en-US" altLang="zh-CN" sz="2800" dirty="0">
              <a:latin typeface="微软雅黑" panose="020B0503020204020204" pitchFamily="34" charset="-122"/>
              <a:ea typeface="微软雅黑" panose="020B0503020204020204" pitchFamily="34" charset="-122"/>
            </a:endParaRPr>
          </a:p>
        </p:txBody>
      </p:sp>
      <p:sp>
        <p:nvSpPr>
          <p:cNvPr id="2" name="TextBox 1"/>
          <p:cNvSpPr txBox="1"/>
          <p:nvPr/>
        </p:nvSpPr>
        <p:spPr>
          <a:xfrm>
            <a:off x="899592" y="1772816"/>
            <a:ext cx="4032448" cy="461665"/>
          </a:xfrm>
          <a:prstGeom prst="rect">
            <a:avLst/>
          </a:prstGeom>
          <a:noFill/>
        </p:spPr>
        <p:txBody>
          <a:bodyPr wrap="square" rtlCol="0">
            <a:spAutoFit/>
          </a:bodyPr>
          <a:lstStyle/>
          <a:p>
            <a:r>
              <a:rPr lang="zh-CN" altLang="en-US" sz="2400" dirty="0" smtClean="0">
                <a:latin typeface="微软雅黑" panose="020B0503020204020204" pitchFamily="34" charset="-122"/>
                <a:ea typeface="微软雅黑" panose="020B0503020204020204" pitchFamily="34" charset="-122"/>
              </a:rPr>
              <a:t>全局最小 </a:t>
            </a:r>
            <a:r>
              <a:rPr lang="en-US" altLang="zh-CN" sz="2400" dirty="0" smtClean="0">
                <a:solidFill>
                  <a:srgbClr val="FF0000"/>
                </a:solidFill>
                <a:latin typeface="微软雅黑" panose="020B0503020204020204" pitchFamily="34" charset="-122"/>
                <a:ea typeface="微软雅黑" panose="020B0503020204020204" pitchFamily="34" charset="-122"/>
              </a:rPr>
              <a:t>&amp; </a:t>
            </a:r>
            <a:r>
              <a:rPr lang="zh-CN" altLang="en-US" sz="2400" dirty="0" smtClean="0">
                <a:latin typeface="微软雅黑" panose="020B0503020204020204" pitchFamily="34" charset="-122"/>
                <a:ea typeface="微软雅黑" panose="020B0503020204020204" pitchFamily="34" charset="-122"/>
              </a:rPr>
              <a:t>局部最小</a:t>
            </a:r>
            <a:endParaRPr lang="zh-CN" altLang="en-US" sz="2400" dirty="0">
              <a:latin typeface="微软雅黑" panose="020B0503020204020204" pitchFamily="34" charset="-122"/>
              <a:ea typeface="微软雅黑" panose="020B0503020204020204" pitchFamily="34" charset="-122"/>
            </a:endParaRPr>
          </a:p>
        </p:txBody>
      </p:sp>
      <p:sp>
        <p:nvSpPr>
          <p:cNvPr id="16" name="TextBox 15"/>
          <p:cNvSpPr txBox="1"/>
          <p:nvPr/>
        </p:nvSpPr>
        <p:spPr>
          <a:xfrm>
            <a:off x="899592" y="2348880"/>
            <a:ext cx="4536504" cy="1015663"/>
          </a:xfrm>
          <a:prstGeom prst="rect">
            <a:avLst/>
          </a:prstGeom>
          <a:noFill/>
        </p:spPr>
        <p:txBody>
          <a:bodyPr wrap="square" rtlCol="0">
            <a:spAutoFit/>
          </a:bodyPr>
          <a:lstStyle/>
          <a:p>
            <a:r>
              <a:rPr lang="zh-CN" altLang="en-US" sz="2000" dirty="0" smtClean="0">
                <a:latin typeface="微软雅黑" panose="020B0503020204020204" pitchFamily="34" charset="-122"/>
                <a:ea typeface="微软雅黑" panose="020B0503020204020204" pitchFamily="34" charset="-122"/>
              </a:rPr>
              <a:t>       梯度下降法就是沿着负梯度方向搜索最优解，若误差函数在当前点梯度为零，则更新停止，找到局部最小点。</a:t>
            </a:r>
            <a:endParaRPr lang="zh-CN" altLang="en-US" sz="2000" dirty="0">
              <a:latin typeface="微软雅黑" panose="020B0503020204020204" pitchFamily="34" charset="-122"/>
              <a:ea typeface="微软雅黑" panose="020B0503020204020204" pitchFamily="34" charset="-122"/>
            </a:endParaRPr>
          </a:p>
        </p:txBody>
      </p:sp>
      <p:sp>
        <p:nvSpPr>
          <p:cNvPr id="17" name="TextBox 16"/>
          <p:cNvSpPr txBox="1"/>
          <p:nvPr/>
        </p:nvSpPr>
        <p:spPr>
          <a:xfrm>
            <a:off x="899592" y="3501008"/>
            <a:ext cx="4320480" cy="400110"/>
          </a:xfrm>
          <a:prstGeom prst="rect">
            <a:avLst/>
          </a:prstGeom>
          <a:noFill/>
        </p:spPr>
        <p:txBody>
          <a:bodyPr wrap="square" rtlCol="0">
            <a:spAutoFit/>
          </a:bodyPr>
          <a:lstStyle/>
          <a:p>
            <a:r>
              <a:rPr lang="zh-CN" altLang="en-US" sz="2000" b="1" dirty="0" smtClean="0">
                <a:solidFill>
                  <a:srgbClr val="FF0000"/>
                </a:solidFill>
                <a:latin typeface="微软雅黑" panose="020B0503020204020204" pitchFamily="34" charset="-122"/>
                <a:ea typeface="微软雅黑" panose="020B0503020204020204" pitchFamily="34" charset="-122"/>
              </a:rPr>
              <a:t>如何“跳出”局部最小点？</a:t>
            </a:r>
            <a:endParaRPr lang="zh-CN" altLang="en-US" sz="2000" b="1" dirty="0">
              <a:solidFill>
                <a:srgbClr val="FF0000"/>
              </a:solidFill>
              <a:latin typeface="微软雅黑" panose="020B0503020204020204" pitchFamily="34" charset="-122"/>
              <a:ea typeface="微软雅黑" panose="020B0503020204020204" pitchFamily="34" charset="-122"/>
            </a:endParaRPr>
          </a:p>
        </p:txBody>
      </p:sp>
      <p:sp>
        <p:nvSpPr>
          <p:cNvPr id="18" name="TextBox 17"/>
          <p:cNvSpPr txBox="1"/>
          <p:nvPr/>
        </p:nvSpPr>
        <p:spPr>
          <a:xfrm>
            <a:off x="1044149" y="4005064"/>
            <a:ext cx="6408171" cy="2246769"/>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000" dirty="0" smtClean="0">
                <a:latin typeface="微软雅黑" panose="020B0503020204020204" pitchFamily="34" charset="-122"/>
                <a:ea typeface="微软雅黑" panose="020B0503020204020204" pitchFamily="34" charset="-122"/>
              </a:rPr>
              <a:t>以多组不同参数值初始化多个神经挽留过，训练后，取误差最小的解作为最终参数。</a:t>
            </a:r>
            <a:endParaRPr lang="en-US" altLang="zh-CN" sz="2000" dirty="0" smtClean="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Ø"/>
            </a:pPr>
            <a:endParaRPr lang="en-US" altLang="zh-CN" sz="2000" dirty="0" smtClean="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Ø"/>
            </a:pPr>
            <a:r>
              <a:rPr lang="zh-CN" altLang="en-US" sz="2000" dirty="0" smtClean="0">
                <a:latin typeface="微软雅黑" panose="020B0503020204020204" pitchFamily="34" charset="-122"/>
                <a:ea typeface="微软雅黑" panose="020B0503020204020204" pitchFamily="34" charset="-122"/>
              </a:rPr>
              <a:t>使用“模拟退火”策略，以一定概率接受比当前解差的解，接收次优解的概率要逐渐降低。</a:t>
            </a:r>
            <a:endParaRPr lang="en-US" altLang="zh-CN" sz="2000" dirty="0" smtClean="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Ø"/>
            </a:pPr>
            <a:endParaRPr lang="en-US" altLang="zh-CN" sz="2000"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Ø"/>
            </a:pPr>
            <a:r>
              <a:rPr lang="zh-CN" altLang="en-US" sz="2000" dirty="0" smtClean="0">
                <a:latin typeface="微软雅黑" panose="020B0503020204020204" pitchFamily="34" charset="-122"/>
                <a:ea typeface="微软雅黑" panose="020B0503020204020204" pitchFamily="34" charset="-122"/>
              </a:rPr>
              <a:t>使用随机梯度下降。计算梯度时加入随机因素。</a:t>
            </a: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3422910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666347" y="404664"/>
            <a:ext cx="5410199" cy="665163"/>
            <a:chOff x="666347" y="404664"/>
            <a:chExt cx="5410199" cy="665163"/>
          </a:xfrm>
        </p:grpSpPr>
        <p:grpSp>
          <p:nvGrpSpPr>
            <p:cNvPr id="4" name="Group 8"/>
            <p:cNvGrpSpPr>
              <a:grpSpLocks/>
            </p:cNvGrpSpPr>
            <p:nvPr/>
          </p:nvGrpSpPr>
          <p:grpSpPr bwMode="auto">
            <a:xfrm>
              <a:off x="666347" y="404664"/>
              <a:ext cx="762000" cy="665163"/>
              <a:chOff x="1110" y="2656"/>
              <a:chExt cx="1549" cy="1351"/>
            </a:xfrm>
          </p:grpSpPr>
          <p:sp>
            <p:nvSpPr>
              <p:cNvPr id="7" name="AutoShape 9"/>
              <p:cNvSpPr>
                <a:spLocks noChangeArrowheads="1"/>
              </p:cNvSpPr>
              <p:nvPr/>
            </p:nvSpPr>
            <p:spPr bwMode="auto">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宋体" pitchFamily="2" charset="-122"/>
                  <a:cs typeface="Arial" pitchFamily="34" charset="0"/>
                </a:endParaRPr>
              </a:p>
            </p:txBody>
          </p:sp>
          <p:sp>
            <p:nvSpPr>
              <p:cNvPr id="8" name="AutoShape 10"/>
              <p:cNvSpPr>
                <a:spLocks noChangeArrowheads="1"/>
              </p:cNvSpPr>
              <p:nvPr/>
            </p:nvSpPr>
            <p:spPr bwMode="auto">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p:spPr>
            <p:txBody>
              <a:bodyPr wrap="none" anchor="ctr"/>
              <a:lstStyle/>
              <a:p>
                <a:endParaRPr lang="zh-CN" altLang="en-US">
                  <a:ea typeface="宋体" pitchFamily="2" charset="-122"/>
                  <a:cs typeface="Arial" pitchFamily="34" charset="0"/>
                </a:endParaRPr>
              </a:p>
            </p:txBody>
          </p:sp>
        </p:grpSp>
        <p:sp>
          <p:nvSpPr>
            <p:cNvPr id="5" name="Line 16"/>
            <p:cNvSpPr>
              <a:spLocks noChangeShapeType="1"/>
            </p:cNvSpPr>
            <p:nvPr/>
          </p:nvSpPr>
          <p:spPr bwMode="auto">
            <a:xfrm>
              <a:off x="1275946" y="1014264"/>
              <a:ext cx="4800600" cy="0"/>
            </a:xfrm>
            <a:prstGeom prst="line">
              <a:avLst/>
            </a:prstGeom>
            <a:noFill/>
            <a:ln w="25400">
              <a:solidFill>
                <a:schemeClr val="folHlink"/>
              </a:solidFill>
              <a:prstDash val="sysDot"/>
              <a:round/>
              <a:headEn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6" name="Text Box 17"/>
            <p:cNvSpPr txBox="1">
              <a:spLocks noChangeArrowheads="1"/>
            </p:cNvSpPr>
            <p:nvPr/>
          </p:nvSpPr>
          <p:spPr bwMode="auto">
            <a:xfrm>
              <a:off x="1558994" y="428477"/>
              <a:ext cx="395973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a:defRPr>
                  <a:solidFill>
                    <a:schemeClr val="tx1"/>
                  </a:solidFill>
                  <a:latin typeface="Arial" pitchFamily="34" charset="0"/>
                </a:defRPr>
              </a:lvl2pPr>
              <a:lvl3pPr>
                <a:defRPr>
                  <a:solidFill>
                    <a:schemeClr val="tx1"/>
                  </a:solidFill>
                  <a:latin typeface="Arial" pitchFamily="34" charset="0"/>
                </a:defRPr>
              </a:lvl3pPr>
              <a:lvl4pPr>
                <a:defRPr>
                  <a:solidFill>
                    <a:schemeClr val="tx1"/>
                  </a:solidFill>
                  <a:latin typeface="Arial" pitchFamily="34" charset="0"/>
                </a:defRPr>
              </a:lvl4pPr>
              <a:lvl5pPr>
                <a:defRPr>
                  <a:solidFill>
                    <a:schemeClr val="tx1"/>
                  </a:solidFill>
                  <a:latin typeface="Arial" pitchFamily="34" charset="0"/>
                </a:defRPr>
              </a:lvl5pPr>
              <a:lvl6pPr fontAlgn="base">
                <a:spcBef>
                  <a:spcPct val="0"/>
                </a:spcBef>
                <a:spcAft>
                  <a:spcPct val="0"/>
                </a:spcAft>
                <a:buFont typeface="Arial" pitchFamily="34" charset="0"/>
                <a:defRPr>
                  <a:solidFill>
                    <a:schemeClr val="tx1"/>
                  </a:solidFill>
                  <a:latin typeface="Arial" pitchFamily="34" charset="0"/>
                </a:defRPr>
              </a:lvl6pPr>
              <a:lvl7pPr fontAlgn="base">
                <a:spcBef>
                  <a:spcPct val="0"/>
                </a:spcBef>
                <a:spcAft>
                  <a:spcPct val="0"/>
                </a:spcAft>
                <a:buFont typeface="Arial" pitchFamily="34" charset="0"/>
                <a:defRPr>
                  <a:solidFill>
                    <a:schemeClr val="tx1"/>
                  </a:solidFill>
                  <a:latin typeface="Arial" pitchFamily="34" charset="0"/>
                </a:defRPr>
              </a:lvl7pPr>
              <a:lvl8pPr fontAlgn="base">
                <a:spcBef>
                  <a:spcPct val="0"/>
                </a:spcBef>
                <a:spcAft>
                  <a:spcPct val="0"/>
                </a:spcAft>
                <a:buFont typeface="Arial" pitchFamily="34" charset="0"/>
                <a:defRPr>
                  <a:solidFill>
                    <a:schemeClr val="tx1"/>
                  </a:solidFill>
                  <a:latin typeface="Arial" pitchFamily="34" charset="0"/>
                </a:defRPr>
              </a:lvl8pPr>
              <a:lvl9pPr fontAlgn="base">
                <a:spcBef>
                  <a:spcPct val="0"/>
                </a:spcBef>
                <a:spcAft>
                  <a:spcPct val="0"/>
                </a:spcAft>
                <a:buFont typeface="Arial" pitchFamily="34" charset="0"/>
                <a:defRPr>
                  <a:solidFill>
                    <a:schemeClr val="tx1"/>
                  </a:solidFill>
                  <a:latin typeface="Arial" pitchFamily="34" charset="0"/>
                </a:defRPr>
              </a:lvl9pPr>
            </a:lstStyle>
            <a:p>
              <a:pPr eaLnBrk="0" hangingPunct="0"/>
              <a:r>
                <a:rPr lang="en-US" altLang="zh-CN" sz="3200" b="1" dirty="0">
                  <a:latin typeface="微软雅黑" panose="020B0503020204020204" pitchFamily="34" charset="-122"/>
                  <a:ea typeface="微软雅黑" panose="020B0503020204020204" pitchFamily="34" charset="-122"/>
                </a:rPr>
                <a:t>4</a:t>
              </a:r>
              <a:r>
                <a:rPr lang="en-US" altLang="zh-CN" sz="3200" b="1" dirty="0" smtClean="0">
                  <a:latin typeface="微软雅黑" panose="020B0503020204020204" pitchFamily="34" charset="-122"/>
                  <a:ea typeface="微软雅黑" panose="020B0503020204020204" pitchFamily="34" charset="-122"/>
                </a:rPr>
                <a:t>. </a:t>
              </a:r>
              <a:r>
                <a:rPr lang="zh-CN" altLang="en-US" sz="3200" b="1" dirty="0" smtClean="0">
                  <a:latin typeface="微软雅黑" panose="020B0503020204020204" pitchFamily="34" charset="-122"/>
                  <a:ea typeface="微软雅黑" panose="020B0503020204020204" pitchFamily="34" charset="-122"/>
                </a:rPr>
                <a:t>人工神经网络实例</a:t>
              </a:r>
              <a:endParaRPr lang="zh-CN" altLang="en-US" sz="3200" b="1" dirty="0">
                <a:latin typeface="微软雅黑" panose="020B0503020204020204" pitchFamily="34" charset="-122"/>
                <a:ea typeface="微软雅黑" panose="020B0503020204020204" pitchFamily="34" charset="-122"/>
              </a:endParaRPr>
            </a:p>
          </p:txBody>
        </p:sp>
      </p:grpSp>
      <p:sp>
        <p:nvSpPr>
          <p:cNvPr id="9" name="TextBox 8"/>
          <p:cNvSpPr txBox="1"/>
          <p:nvPr/>
        </p:nvSpPr>
        <p:spPr>
          <a:xfrm>
            <a:off x="827584" y="1124744"/>
            <a:ext cx="6048672" cy="523220"/>
          </a:xfrm>
          <a:prstGeom prst="rect">
            <a:avLst/>
          </a:prstGeom>
          <a:noFill/>
        </p:spPr>
        <p:txBody>
          <a:bodyPr wrap="square" rtlCol="0">
            <a:spAutoFit/>
          </a:bodyPr>
          <a:lstStyle/>
          <a:p>
            <a:pPr marL="285750" indent="-285750">
              <a:buFont typeface="Wingdings" panose="05000000000000000000" pitchFamily="2" charset="2"/>
              <a:buChar char="Ø"/>
            </a:pPr>
            <a:r>
              <a:rPr lang="en-US" altLang="zh-CN" sz="2800" dirty="0" smtClean="0">
                <a:latin typeface="微软雅黑" panose="020B0503020204020204" pitchFamily="34" charset="-122"/>
                <a:ea typeface="微软雅黑" panose="020B0503020204020204" pitchFamily="34" charset="-122"/>
              </a:rPr>
              <a:t>RBF</a:t>
            </a:r>
            <a:r>
              <a:rPr lang="zh-CN" altLang="en-US" sz="2800" dirty="0" smtClean="0">
                <a:latin typeface="微软雅黑" panose="020B0503020204020204" pitchFamily="34" charset="-122"/>
                <a:ea typeface="微软雅黑" panose="020B0503020204020204" pitchFamily="34" charset="-122"/>
              </a:rPr>
              <a:t>网络</a:t>
            </a:r>
            <a:endParaRPr lang="en-US" altLang="zh-CN" sz="2800" dirty="0">
              <a:latin typeface="微软雅黑" panose="020B0503020204020204" pitchFamily="34" charset="-122"/>
              <a:ea typeface="微软雅黑" panose="020B0503020204020204" pitchFamily="34" charset="-122"/>
            </a:endParaRPr>
          </a:p>
        </p:txBody>
      </p:sp>
      <p:sp>
        <p:nvSpPr>
          <p:cNvPr id="2" name="TextBox 1"/>
          <p:cNvSpPr txBox="1"/>
          <p:nvPr/>
        </p:nvSpPr>
        <p:spPr>
          <a:xfrm>
            <a:off x="1187624" y="1772816"/>
            <a:ext cx="7056784" cy="1569660"/>
          </a:xfrm>
          <a:prstGeom prst="rect">
            <a:avLst/>
          </a:prstGeom>
          <a:noFill/>
        </p:spPr>
        <p:txBody>
          <a:bodyPr wrap="square" rtlCol="0">
            <a:spAutoFit/>
          </a:bodyPr>
          <a:lstStyle/>
          <a:p>
            <a:pPr marL="342900" indent="-342900" algn="just">
              <a:buFont typeface="Wingdings" panose="05000000000000000000" pitchFamily="2" charset="2"/>
              <a:buChar char="p"/>
            </a:pPr>
            <a:r>
              <a:rPr lang="en-US" altLang="zh-CN" sz="2400" dirty="0" smtClean="0">
                <a:latin typeface="微软雅黑" panose="020B0503020204020204" pitchFamily="34" charset="-122"/>
                <a:ea typeface="微软雅黑" panose="020B0503020204020204" pitchFamily="34" charset="-122"/>
              </a:rPr>
              <a:t>RBF(Radial Basis Function</a:t>
            </a:r>
            <a:r>
              <a:rPr lang="zh-CN" altLang="en-US" sz="2400" dirty="0" smtClean="0">
                <a:latin typeface="微软雅黑" panose="020B0503020204020204" pitchFamily="34" charset="-122"/>
                <a:ea typeface="微软雅黑" panose="020B0503020204020204" pitchFamily="34" charset="-122"/>
              </a:rPr>
              <a:t>，径向基函数</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网络是一种单隐层前馈神经网络。它使用径向基函数作为隐层神经元激活函数，而输出层则是对隐层神经元输出的线性组合。</a:t>
            </a:r>
            <a:endParaRPr lang="zh-CN" altLang="en-US" sz="2400" dirty="0">
              <a:latin typeface="微软雅黑" panose="020B0503020204020204" pitchFamily="34" charset="-122"/>
              <a:ea typeface="微软雅黑" panose="020B0503020204020204" pitchFamily="34" charset="-122"/>
            </a:endParaRPr>
          </a:p>
        </p:txBody>
      </p:sp>
      <p:sp>
        <p:nvSpPr>
          <p:cNvPr id="10" name="TextBox 9"/>
          <p:cNvSpPr txBox="1"/>
          <p:nvPr/>
        </p:nvSpPr>
        <p:spPr>
          <a:xfrm>
            <a:off x="1558994" y="3429000"/>
            <a:ext cx="6685414" cy="830997"/>
          </a:xfrm>
          <a:prstGeom prst="rect">
            <a:avLst/>
          </a:prstGeom>
          <a:noFill/>
        </p:spPr>
        <p:txBody>
          <a:bodyPr wrap="square" rtlCol="0">
            <a:spAutoFit/>
          </a:bodyPr>
          <a:lstStyle/>
          <a:p>
            <a:pPr algn="just"/>
            <a:r>
              <a:rPr lang="zh-CN" altLang="en-US" sz="2400" dirty="0" smtClean="0">
                <a:latin typeface="微软雅黑" panose="020B0503020204020204" pitchFamily="34" charset="-122"/>
                <a:ea typeface="微软雅黑" panose="020B0503020204020204" pitchFamily="34" charset="-122"/>
              </a:rPr>
              <a:t>假定输入为</a:t>
            </a:r>
            <a:r>
              <a:rPr lang="en-US" altLang="zh-CN" sz="2400" dirty="0" smtClean="0">
                <a:latin typeface="微软雅黑" panose="020B0503020204020204" pitchFamily="34" charset="-122"/>
                <a:ea typeface="微软雅黑" panose="020B0503020204020204" pitchFamily="34" charset="-122"/>
              </a:rPr>
              <a:t>d</a:t>
            </a:r>
            <a:r>
              <a:rPr lang="zh-CN" altLang="en-US" sz="2400" dirty="0" smtClean="0">
                <a:latin typeface="微软雅黑" panose="020B0503020204020204" pitchFamily="34" charset="-122"/>
                <a:ea typeface="微软雅黑" panose="020B0503020204020204" pitchFamily="34" charset="-122"/>
              </a:rPr>
              <a:t>维向量</a:t>
            </a:r>
            <a:r>
              <a:rPr lang="en-US" altLang="zh-CN" sz="2400" dirty="0" smtClean="0">
                <a:latin typeface="微软雅黑" panose="020B0503020204020204" pitchFamily="34" charset="-122"/>
                <a:ea typeface="微软雅黑" panose="020B0503020204020204" pitchFamily="34" charset="-122"/>
              </a:rPr>
              <a:t>x</a:t>
            </a:r>
            <a:r>
              <a:rPr lang="zh-CN" altLang="en-US" sz="2400" dirty="0" smtClean="0">
                <a:latin typeface="微软雅黑" panose="020B0503020204020204" pitchFamily="34" charset="-122"/>
                <a:ea typeface="微软雅黑" panose="020B0503020204020204" pitchFamily="34" charset="-122"/>
              </a:rPr>
              <a:t>，输出为实数，则</a:t>
            </a:r>
            <a:r>
              <a:rPr lang="en-US" altLang="zh-CN" sz="2400" dirty="0" smtClean="0">
                <a:latin typeface="微软雅黑" panose="020B0503020204020204" pitchFamily="34" charset="-122"/>
                <a:ea typeface="微软雅黑" panose="020B0503020204020204" pitchFamily="34" charset="-122"/>
              </a:rPr>
              <a:t>RBF</a:t>
            </a:r>
            <a:r>
              <a:rPr lang="zh-CN" altLang="en-US" sz="2400" dirty="0" smtClean="0">
                <a:latin typeface="微软雅黑" panose="020B0503020204020204" pitchFamily="34" charset="-122"/>
                <a:ea typeface="微软雅黑" panose="020B0503020204020204" pitchFamily="34" charset="-122"/>
              </a:rPr>
              <a:t>网络可以表示为：</a:t>
            </a:r>
            <a:endParaRPr lang="zh-CN" altLang="en-US" sz="2400" dirty="0">
              <a:latin typeface="微软雅黑" panose="020B0503020204020204" pitchFamily="34" charset="-122"/>
              <a:ea typeface="微软雅黑" panose="020B0503020204020204" pitchFamily="34" charset="-122"/>
            </a:endParaRPr>
          </a:p>
        </p:txBody>
      </p:sp>
      <p:graphicFrame>
        <p:nvGraphicFramePr>
          <p:cNvPr id="11" name="对象 10"/>
          <p:cNvGraphicFramePr>
            <a:graphicFrameLocks noChangeAspect="1"/>
          </p:cNvGraphicFramePr>
          <p:nvPr>
            <p:extLst>
              <p:ext uri="{D42A27DB-BD31-4B8C-83A1-F6EECF244321}">
                <p14:modId xmlns:p14="http://schemas.microsoft.com/office/powerpoint/2010/main" val="228276328"/>
              </p:ext>
            </p:extLst>
          </p:nvPr>
        </p:nvGraphicFramePr>
        <p:xfrm>
          <a:off x="3525663" y="4259997"/>
          <a:ext cx="2752829" cy="934923"/>
        </p:xfrm>
        <a:graphic>
          <a:graphicData uri="http://schemas.openxmlformats.org/presentationml/2006/ole">
            <mc:AlternateContent xmlns:mc="http://schemas.openxmlformats.org/markup-compatibility/2006">
              <mc:Choice xmlns:v="urn:schemas-microsoft-com:vml" Requires="v">
                <p:oleObj spid="_x0000_s28698" name="Equation" r:id="rId3" imgW="2019240" imgH="685800" progId="Equation.DSMT4">
                  <p:embed/>
                </p:oleObj>
              </mc:Choice>
              <mc:Fallback>
                <p:oleObj name="Equation" r:id="rId3" imgW="2019240" imgH="685800" progId="Equation.DSMT4">
                  <p:embed/>
                  <p:pic>
                    <p:nvPicPr>
                      <p:cNvPr id="0" name=""/>
                      <p:cNvPicPr/>
                      <p:nvPr/>
                    </p:nvPicPr>
                    <p:blipFill>
                      <a:blip r:embed="rId4"/>
                      <a:stretch>
                        <a:fillRect/>
                      </a:stretch>
                    </p:blipFill>
                    <p:spPr>
                      <a:xfrm>
                        <a:off x="3525663" y="4259997"/>
                        <a:ext cx="2752829" cy="934923"/>
                      </a:xfrm>
                      <a:prstGeom prst="rect">
                        <a:avLst/>
                      </a:prstGeom>
                      <a:solidFill>
                        <a:schemeClr val="tx2">
                          <a:lumMod val="20000"/>
                          <a:lumOff val="80000"/>
                        </a:schemeClr>
                      </a:solidFill>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1615413396"/>
              </p:ext>
            </p:extLst>
          </p:nvPr>
        </p:nvGraphicFramePr>
        <p:xfrm>
          <a:off x="6516216" y="5373216"/>
          <a:ext cx="1854200" cy="393700"/>
        </p:xfrm>
        <a:graphic>
          <a:graphicData uri="http://schemas.openxmlformats.org/presentationml/2006/ole">
            <mc:AlternateContent xmlns:mc="http://schemas.openxmlformats.org/markup-compatibility/2006">
              <mc:Choice xmlns:v="urn:schemas-microsoft-com:vml" Requires="v">
                <p:oleObj spid="_x0000_s28699" name="Equation" r:id="rId5" imgW="1854000" imgH="393480" progId="Equation.DSMT4">
                  <p:embed/>
                </p:oleObj>
              </mc:Choice>
              <mc:Fallback>
                <p:oleObj name="Equation" r:id="rId5" imgW="1854000" imgH="393480" progId="Equation.DSMT4">
                  <p:embed/>
                  <p:pic>
                    <p:nvPicPr>
                      <p:cNvPr id="0" name=""/>
                      <p:cNvPicPr/>
                      <p:nvPr/>
                    </p:nvPicPr>
                    <p:blipFill>
                      <a:blip r:embed="rId6"/>
                      <a:stretch>
                        <a:fillRect/>
                      </a:stretch>
                    </p:blipFill>
                    <p:spPr>
                      <a:xfrm>
                        <a:off x="6516216" y="5373216"/>
                        <a:ext cx="1854200" cy="393700"/>
                      </a:xfrm>
                      <a:prstGeom prst="rect">
                        <a:avLst/>
                      </a:prstGeom>
                      <a:ln w="28575">
                        <a:solidFill>
                          <a:srgbClr val="FF0000"/>
                        </a:solidFill>
                        <a:prstDash val="lgDash"/>
                      </a:ln>
                    </p:spPr>
                  </p:pic>
                </p:oleObj>
              </mc:Fallback>
            </mc:AlternateContent>
          </a:graphicData>
        </a:graphic>
      </p:graphicFrame>
      <p:cxnSp>
        <p:nvCxnSpPr>
          <p:cNvPr id="14" name="直接箭头连接符 13"/>
          <p:cNvCxnSpPr/>
          <p:nvPr/>
        </p:nvCxnSpPr>
        <p:spPr>
          <a:xfrm flipH="1" flipV="1">
            <a:off x="5652120" y="4941168"/>
            <a:ext cx="864096" cy="43204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5" name="线形标注 1(带边框和强调线) 14"/>
          <p:cNvSpPr/>
          <p:nvPr/>
        </p:nvSpPr>
        <p:spPr>
          <a:xfrm>
            <a:off x="6588224" y="4149080"/>
            <a:ext cx="1368152" cy="398949"/>
          </a:xfrm>
          <a:prstGeom prst="accentBorderCallout1">
            <a:avLst/>
          </a:prstGeom>
          <a:solidFill>
            <a:schemeClr val="bg1"/>
          </a:solid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2"/>
                </a:solidFill>
              </a:rPr>
              <a:t>神经元中心</a:t>
            </a:r>
            <a:endParaRPr lang="zh-CN" altLang="en-US" dirty="0">
              <a:solidFill>
                <a:schemeClr val="tx2"/>
              </a:solidFill>
            </a:endParaRPr>
          </a:p>
        </p:txBody>
      </p:sp>
      <p:sp>
        <p:nvSpPr>
          <p:cNvPr id="16" name="TextBox 15"/>
          <p:cNvSpPr txBox="1"/>
          <p:nvPr/>
        </p:nvSpPr>
        <p:spPr>
          <a:xfrm>
            <a:off x="6483606" y="5805264"/>
            <a:ext cx="2386892" cy="369332"/>
          </a:xfrm>
          <a:prstGeom prst="rect">
            <a:avLst/>
          </a:prstGeom>
          <a:noFill/>
        </p:spPr>
        <p:txBody>
          <a:bodyPr wrap="square" rtlCol="0">
            <a:spAutoFit/>
          </a:bodyPr>
          <a:lstStyle/>
          <a:p>
            <a:r>
              <a:rPr lang="zh-CN" altLang="en-US" b="1" dirty="0" smtClean="0"/>
              <a:t>高斯径向基函数</a:t>
            </a:r>
            <a:endParaRPr lang="zh-CN" altLang="en-US" b="1" dirty="0"/>
          </a:p>
        </p:txBody>
      </p:sp>
    </p:spTree>
    <p:extLst>
      <p:ext uri="{BB962C8B-B14F-4D97-AF65-F5344CB8AC3E}">
        <p14:creationId xmlns:p14="http://schemas.microsoft.com/office/powerpoint/2010/main" val="212347317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6347" y="404664"/>
            <a:ext cx="5410199" cy="665163"/>
            <a:chOff x="666347" y="404664"/>
            <a:chExt cx="5410199" cy="665163"/>
          </a:xfrm>
        </p:grpSpPr>
        <p:grpSp>
          <p:nvGrpSpPr>
            <p:cNvPr id="3" name="Group 8"/>
            <p:cNvGrpSpPr>
              <a:grpSpLocks/>
            </p:cNvGrpSpPr>
            <p:nvPr/>
          </p:nvGrpSpPr>
          <p:grpSpPr bwMode="auto">
            <a:xfrm>
              <a:off x="666347" y="404664"/>
              <a:ext cx="762000" cy="665163"/>
              <a:chOff x="1110" y="2656"/>
              <a:chExt cx="1549" cy="1351"/>
            </a:xfrm>
          </p:grpSpPr>
          <p:sp>
            <p:nvSpPr>
              <p:cNvPr id="6" name="AutoShape 9"/>
              <p:cNvSpPr>
                <a:spLocks noChangeArrowheads="1"/>
              </p:cNvSpPr>
              <p:nvPr/>
            </p:nvSpPr>
            <p:spPr bwMode="auto">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宋体" pitchFamily="2" charset="-122"/>
                  <a:cs typeface="Arial" pitchFamily="34" charset="0"/>
                </a:endParaRPr>
              </a:p>
            </p:txBody>
          </p:sp>
          <p:sp>
            <p:nvSpPr>
              <p:cNvPr id="7" name="AutoShape 10"/>
              <p:cNvSpPr>
                <a:spLocks noChangeArrowheads="1"/>
              </p:cNvSpPr>
              <p:nvPr/>
            </p:nvSpPr>
            <p:spPr bwMode="auto">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p:spPr>
            <p:txBody>
              <a:bodyPr wrap="none" anchor="ctr"/>
              <a:lstStyle/>
              <a:p>
                <a:endParaRPr lang="zh-CN" altLang="en-US">
                  <a:ea typeface="宋体" pitchFamily="2" charset="-122"/>
                  <a:cs typeface="Arial" pitchFamily="34" charset="0"/>
                </a:endParaRPr>
              </a:p>
            </p:txBody>
          </p:sp>
        </p:grpSp>
        <p:sp>
          <p:nvSpPr>
            <p:cNvPr id="4" name="Line 16"/>
            <p:cNvSpPr>
              <a:spLocks noChangeShapeType="1"/>
            </p:cNvSpPr>
            <p:nvPr/>
          </p:nvSpPr>
          <p:spPr bwMode="auto">
            <a:xfrm>
              <a:off x="1275946" y="1014264"/>
              <a:ext cx="4800600" cy="0"/>
            </a:xfrm>
            <a:prstGeom prst="line">
              <a:avLst/>
            </a:prstGeom>
            <a:noFill/>
            <a:ln w="25400">
              <a:solidFill>
                <a:schemeClr val="folHlink"/>
              </a:solidFill>
              <a:prstDash val="sysDot"/>
              <a:round/>
              <a:headEn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5" name="Text Box 17"/>
            <p:cNvSpPr txBox="1">
              <a:spLocks noChangeArrowheads="1"/>
            </p:cNvSpPr>
            <p:nvPr/>
          </p:nvSpPr>
          <p:spPr bwMode="auto">
            <a:xfrm>
              <a:off x="1558994" y="428477"/>
              <a:ext cx="395973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a:defRPr>
                  <a:solidFill>
                    <a:schemeClr val="tx1"/>
                  </a:solidFill>
                  <a:latin typeface="Arial" pitchFamily="34" charset="0"/>
                </a:defRPr>
              </a:lvl2pPr>
              <a:lvl3pPr>
                <a:defRPr>
                  <a:solidFill>
                    <a:schemeClr val="tx1"/>
                  </a:solidFill>
                  <a:latin typeface="Arial" pitchFamily="34" charset="0"/>
                </a:defRPr>
              </a:lvl3pPr>
              <a:lvl4pPr>
                <a:defRPr>
                  <a:solidFill>
                    <a:schemeClr val="tx1"/>
                  </a:solidFill>
                  <a:latin typeface="Arial" pitchFamily="34" charset="0"/>
                </a:defRPr>
              </a:lvl4pPr>
              <a:lvl5pPr>
                <a:defRPr>
                  <a:solidFill>
                    <a:schemeClr val="tx1"/>
                  </a:solidFill>
                  <a:latin typeface="Arial" pitchFamily="34" charset="0"/>
                </a:defRPr>
              </a:lvl5pPr>
              <a:lvl6pPr fontAlgn="base">
                <a:spcBef>
                  <a:spcPct val="0"/>
                </a:spcBef>
                <a:spcAft>
                  <a:spcPct val="0"/>
                </a:spcAft>
                <a:buFont typeface="Arial" pitchFamily="34" charset="0"/>
                <a:defRPr>
                  <a:solidFill>
                    <a:schemeClr val="tx1"/>
                  </a:solidFill>
                  <a:latin typeface="Arial" pitchFamily="34" charset="0"/>
                </a:defRPr>
              </a:lvl6pPr>
              <a:lvl7pPr fontAlgn="base">
                <a:spcBef>
                  <a:spcPct val="0"/>
                </a:spcBef>
                <a:spcAft>
                  <a:spcPct val="0"/>
                </a:spcAft>
                <a:buFont typeface="Arial" pitchFamily="34" charset="0"/>
                <a:defRPr>
                  <a:solidFill>
                    <a:schemeClr val="tx1"/>
                  </a:solidFill>
                  <a:latin typeface="Arial" pitchFamily="34" charset="0"/>
                </a:defRPr>
              </a:lvl7pPr>
              <a:lvl8pPr fontAlgn="base">
                <a:spcBef>
                  <a:spcPct val="0"/>
                </a:spcBef>
                <a:spcAft>
                  <a:spcPct val="0"/>
                </a:spcAft>
                <a:buFont typeface="Arial" pitchFamily="34" charset="0"/>
                <a:defRPr>
                  <a:solidFill>
                    <a:schemeClr val="tx1"/>
                  </a:solidFill>
                  <a:latin typeface="Arial" pitchFamily="34" charset="0"/>
                </a:defRPr>
              </a:lvl8pPr>
              <a:lvl9pPr fontAlgn="base">
                <a:spcBef>
                  <a:spcPct val="0"/>
                </a:spcBef>
                <a:spcAft>
                  <a:spcPct val="0"/>
                </a:spcAft>
                <a:buFont typeface="Arial" pitchFamily="34" charset="0"/>
                <a:defRPr>
                  <a:solidFill>
                    <a:schemeClr val="tx1"/>
                  </a:solidFill>
                  <a:latin typeface="Arial" pitchFamily="34" charset="0"/>
                </a:defRPr>
              </a:lvl9pPr>
            </a:lstStyle>
            <a:p>
              <a:pPr eaLnBrk="0" hangingPunct="0"/>
              <a:r>
                <a:rPr lang="en-US" altLang="zh-CN" sz="3200" b="1" dirty="0">
                  <a:latin typeface="微软雅黑" panose="020B0503020204020204" pitchFamily="34" charset="-122"/>
                  <a:ea typeface="微软雅黑" panose="020B0503020204020204" pitchFamily="34" charset="-122"/>
                </a:rPr>
                <a:t>4</a:t>
              </a:r>
              <a:r>
                <a:rPr lang="en-US" altLang="zh-CN" sz="3200" b="1" dirty="0" smtClean="0">
                  <a:latin typeface="微软雅黑" panose="020B0503020204020204" pitchFamily="34" charset="-122"/>
                  <a:ea typeface="微软雅黑" panose="020B0503020204020204" pitchFamily="34" charset="-122"/>
                </a:rPr>
                <a:t>. </a:t>
              </a:r>
              <a:r>
                <a:rPr lang="zh-CN" altLang="en-US" sz="3200" b="1" dirty="0" smtClean="0">
                  <a:latin typeface="微软雅黑" panose="020B0503020204020204" pitchFamily="34" charset="-122"/>
                  <a:ea typeface="微软雅黑" panose="020B0503020204020204" pitchFamily="34" charset="-122"/>
                </a:rPr>
                <a:t>人工神经网络实例</a:t>
              </a:r>
              <a:endParaRPr lang="zh-CN" altLang="en-US" sz="3200" b="1" dirty="0">
                <a:latin typeface="微软雅黑" panose="020B0503020204020204" pitchFamily="34" charset="-122"/>
                <a:ea typeface="微软雅黑" panose="020B0503020204020204" pitchFamily="34" charset="-122"/>
              </a:endParaRPr>
            </a:p>
          </p:txBody>
        </p:sp>
      </p:grpSp>
      <p:sp>
        <p:nvSpPr>
          <p:cNvPr id="8" name="TextBox 7"/>
          <p:cNvSpPr txBox="1"/>
          <p:nvPr/>
        </p:nvSpPr>
        <p:spPr>
          <a:xfrm>
            <a:off x="827584" y="1124744"/>
            <a:ext cx="6048672" cy="523220"/>
          </a:xfrm>
          <a:prstGeom prst="rect">
            <a:avLst/>
          </a:prstGeom>
          <a:noFill/>
        </p:spPr>
        <p:txBody>
          <a:bodyPr wrap="square" rtlCol="0">
            <a:spAutoFit/>
          </a:bodyPr>
          <a:lstStyle/>
          <a:p>
            <a:pPr marL="285750" indent="-285750">
              <a:buFont typeface="Wingdings" panose="05000000000000000000" pitchFamily="2" charset="2"/>
              <a:buChar char="Ø"/>
            </a:pPr>
            <a:r>
              <a:rPr lang="en-US" altLang="zh-CN" sz="2800" dirty="0" smtClean="0">
                <a:latin typeface="微软雅黑" panose="020B0503020204020204" pitchFamily="34" charset="-122"/>
                <a:ea typeface="微软雅黑" panose="020B0503020204020204" pitchFamily="34" charset="-122"/>
              </a:rPr>
              <a:t>RBF</a:t>
            </a:r>
            <a:r>
              <a:rPr lang="zh-CN" altLang="en-US" sz="2800" dirty="0" smtClean="0">
                <a:latin typeface="微软雅黑" panose="020B0503020204020204" pitchFamily="34" charset="-122"/>
                <a:ea typeface="微软雅黑" panose="020B0503020204020204" pitchFamily="34" charset="-122"/>
              </a:rPr>
              <a:t>网络</a:t>
            </a:r>
            <a:endParaRPr lang="en-US" altLang="zh-CN" sz="2800" dirty="0">
              <a:latin typeface="微软雅黑" panose="020B0503020204020204" pitchFamily="34" charset="-122"/>
              <a:ea typeface="微软雅黑" panose="020B0503020204020204" pitchFamily="34" charset="-122"/>
            </a:endParaRPr>
          </a:p>
        </p:txBody>
      </p:sp>
      <p:grpSp>
        <p:nvGrpSpPr>
          <p:cNvPr id="15" name="组合 14"/>
          <p:cNvGrpSpPr/>
          <p:nvPr/>
        </p:nvGrpSpPr>
        <p:grpSpPr>
          <a:xfrm>
            <a:off x="1144942" y="1916832"/>
            <a:ext cx="7099466" cy="2160240"/>
            <a:chOff x="1144942" y="1772816"/>
            <a:chExt cx="7099466" cy="2160240"/>
          </a:xfrm>
        </p:grpSpPr>
        <p:sp>
          <p:nvSpPr>
            <p:cNvPr id="9" name="TextBox 8"/>
            <p:cNvSpPr txBox="1"/>
            <p:nvPr/>
          </p:nvSpPr>
          <p:spPr>
            <a:xfrm>
              <a:off x="1144942" y="1772816"/>
              <a:ext cx="4896544" cy="461665"/>
            </a:xfrm>
            <a:prstGeom prst="rect">
              <a:avLst/>
            </a:prstGeom>
            <a:noFill/>
          </p:spPr>
          <p:txBody>
            <a:bodyPr wrap="square" rtlCol="0">
              <a:spAutoFit/>
            </a:bodyPr>
            <a:lstStyle/>
            <a:p>
              <a:pPr marL="342900" indent="-342900">
                <a:buFont typeface="Wingdings" panose="05000000000000000000" pitchFamily="2" charset="2"/>
                <a:buChar char="p"/>
              </a:pPr>
              <a:r>
                <a:rPr lang="zh-CN" altLang="en-US" sz="2400" dirty="0" smtClean="0">
                  <a:latin typeface="微软雅黑" panose="020B0503020204020204" pitchFamily="34" charset="-122"/>
                  <a:ea typeface="微软雅黑" panose="020B0503020204020204" pitchFamily="34" charset="-122"/>
                </a:rPr>
                <a:t>训练</a:t>
              </a:r>
              <a:r>
                <a:rPr lang="en-US" altLang="zh-CN" sz="2400" dirty="0" smtClean="0">
                  <a:latin typeface="微软雅黑" panose="020B0503020204020204" pitchFamily="34" charset="-122"/>
                  <a:ea typeface="微软雅黑" panose="020B0503020204020204" pitchFamily="34" charset="-122"/>
                </a:rPr>
                <a:t>RBF</a:t>
              </a:r>
              <a:r>
                <a:rPr lang="zh-CN" altLang="en-US" sz="2400" dirty="0" smtClean="0">
                  <a:latin typeface="微软雅黑" panose="020B0503020204020204" pitchFamily="34" charset="-122"/>
                  <a:ea typeface="微软雅黑" panose="020B0503020204020204" pitchFamily="34" charset="-122"/>
                </a:rPr>
                <a:t>网络：</a:t>
              </a:r>
              <a:endParaRPr lang="zh-CN" altLang="en-US" sz="2400" dirty="0">
                <a:latin typeface="微软雅黑" panose="020B0503020204020204" pitchFamily="34" charset="-122"/>
                <a:ea typeface="微软雅黑" panose="020B0503020204020204" pitchFamily="34" charset="-122"/>
              </a:endParaRPr>
            </a:p>
          </p:txBody>
        </p:sp>
        <p:sp>
          <p:nvSpPr>
            <p:cNvPr id="10" name="TextBox 9"/>
            <p:cNvSpPr txBox="1"/>
            <p:nvPr/>
          </p:nvSpPr>
          <p:spPr>
            <a:xfrm>
              <a:off x="1275946" y="2348880"/>
              <a:ext cx="6968462" cy="1569660"/>
            </a:xfrm>
            <a:prstGeom prst="rect">
              <a:avLst/>
            </a:prstGeom>
            <a:noFill/>
          </p:spPr>
          <p:txBody>
            <a:bodyPr wrap="square" rtlCol="0">
              <a:spAutoFit/>
            </a:bodyPr>
            <a:lstStyle/>
            <a:p>
              <a:r>
                <a:rPr lang="zh-CN" altLang="en-US" sz="2400" dirty="0" smtClean="0">
                  <a:latin typeface="微软雅黑" panose="020B0503020204020204" pitchFamily="34" charset="-122"/>
                  <a:ea typeface="微软雅黑" panose="020B0503020204020204" pitchFamily="34" charset="-122"/>
                </a:rPr>
                <a:t>（</a:t>
              </a:r>
              <a:r>
                <a:rPr lang="en-US" altLang="zh-CN" sz="2400" dirty="0" smtClean="0">
                  <a:latin typeface="微软雅黑" panose="020B0503020204020204" pitchFamily="34" charset="-122"/>
                  <a:ea typeface="微软雅黑" panose="020B0503020204020204" pitchFamily="34" charset="-122"/>
                </a:rPr>
                <a:t>1</a:t>
              </a:r>
              <a:r>
                <a:rPr lang="zh-CN" altLang="en-US" sz="2400" dirty="0" smtClean="0">
                  <a:latin typeface="微软雅黑" panose="020B0503020204020204" pitchFamily="34" charset="-122"/>
                  <a:ea typeface="微软雅黑" panose="020B0503020204020204" pitchFamily="34" charset="-122"/>
                </a:rPr>
                <a:t>）确定神经元中心    ，常用的方法包括随机采样、聚类等；</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a:t>
              </a:r>
              <a:r>
                <a:rPr lang="en-US" altLang="zh-CN" sz="2400" dirty="0" smtClean="0">
                  <a:latin typeface="微软雅黑" panose="020B0503020204020204" pitchFamily="34" charset="-122"/>
                  <a:ea typeface="微软雅黑" panose="020B0503020204020204" pitchFamily="34" charset="-122"/>
                </a:rPr>
                <a:t>2</a:t>
              </a:r>
              <a:r>
                <a:rPr lang="zh-CN" altLang="en-US" sz="2400" dirty="0" smtClean="0">
                  <a:latin typeface="微软雅黑" panose="020B0503020204020204" pitchFamily="34" charset="-122"/>
                  <a:ea typeface="微软雅黑" panose="020B0503020204020204" pitchFamily="34" charset="-122"/>
                </a:rPr>
                <a:t>）利用</a:t>
              </a:r>
              <a:r>
                <a:rPr lang="en-US" altLang="zh-CN" sz="2400" dirty="0" smtClean="0">
                  <a:latin typeface="微软雅黑" panose="020B0503020204020204" pitchFamily="34" charset="-122"/>
                  <a:ea typeface="微软雅黑" panose="020B0503020204020204" pitchFamily="34" charset="-122"/>
                </a:rPr>
                <a:t>BP</a:t>
              </a:r>
              <a:r>
                <a:rPr lang="zh-CN" altLang="en-US" sz="2400" dirty="0" smtClean="0">
                  <a:latin typeface="微软雅黑" panose="020B0503020204020204" pitchFamily="34" charset="-122"/>
                  <a:ea typeface="微软雅黑" panose="020B0503020204020204" pitchFamily="34" charset="-122"/>
                </a:rPr>
                <a:t>算法等来确定参数      和     。</a:t>
              </a:r>
              <a:endParaRPr lang="zh-CN" altLang="en-US" sz="2400" dirty="0">
                <a:latin typeface="微软雅黑" panose="020B0503020204020204" pitchFamily="34" charset="-122"/>
                <a:ea typeface="微软雅黑" panose="020B0503020204020204" pitchFamily="34" charset="-122"/>
              </a:endParaRPr>
            </a:p>
          </p:txBody>
        </p:sp>
        <p:graphicFrame>
          <p:nvGraphicFramePr>
            <p:cNvPr id="11" name="对象 10"/>
            <p:cNvGraphicFramePr>
              <a:graphicFrameLocks noChangeAspect="1"/>
            </p:cNvGraphicFramePr>
            <p:nvPr>
              <p:extLst>
                <p:ext uri="{D42A27DB-BD31-4B8C-83A1-F6EECF244321}">
                  <p14:modId xmlns:p14="http://schemas.microsoft.com/office/powerpoint/2010/main" val="3998998644"/>
                </p:ext>
              </p:extLst>
            </p:nvPr>
          </p:nvGraphicFramePr>
          <p:xfrm>
            <a:off x="4427984" y="2276872"/>
            <a:ext cx="288032" cy="499255"/>
          </p:xfrm>
          <a:graphic>
            <a:graphicData uri="http://schemas.openxmlformats.org/presentationml/2006/ole">
              <mc:AlternateContent xmlns:mc="http://schemas.openxmlformats.org/markup-compatibility/2006">
                <mc:Choice xmlns:v="urn:schemas-microsoft-com:vml" Requires="v">
                  <p:oleObj spid="_x0000_s29734" name="Equation" r:id="rId3" imgW="190440" imgH="330120" progId="Equation.DSMT4">
                    <p:embed/>
                  </p:oleObj>
                </mc:Choice>
                <mc:Fallback>
                  <p:oleObj name="Equation" r:id="rId3" imgW="190440" imgH="330120" progId="Equation.DSMT4">
                    <p:embed/>
                    <p:pic>
                      <p:nvPicPr>
                        <p:cNvPr id="0" name=""/>
                        <p:cNvPicPr/>
                        <p:nvPr/>
                      </p:nvPicPr>
                      <p:blipFill>
                        <a:blip r:embed="rId4"/>
                        <a:stretch>
                          <a:fillRect/>
                        </a:stretch>
                      </p:blipFill>
                      <p:spPr>
                        <a:xfrm>
                          <a:off x="4427984" y="2276872"/>
                          <a:ext cx="288032" cy="499255"/>
                        </a:xfrm>
                        <a:prstGeom prst="rect">
                          <a:avLst/>
                        </a:prstGeom>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860435905"/>
                </p:ext>
              </p:extLst>
            </p:nvPr>
          </p:nvGraphicFramePr>
          <p:xfrm>
            <a:off x="5652120" y="3426880"/>
            <a:ext cx="389366" cy="506176"/>
          </p:xfrm>
          <a:graphic>
            <a:graphicData uri="http://schemas.openxmlformats.org/presentationml/2006/ole">
              <mc:AlternateContent xmlns:mc="http://schemas.openxmlformats.org/markup-compatibility/2006">
                <mc:Choice xmlns:v="urn:schemas-microsoft-com:vml" Requires="v">
                  <p:oleObj spid="_x0000_s29735" name="Equation" r:id="rId5" imgW="253800" imgH="330120" progId="Equation.DSMT4">
                    <p:embed/>
                  </p:oleObj>
                </mc:Choice>
                <mc:Fallback>
                  <p:oleObj name="Equation" r:id="rId5" imgW="253800" imgH="330120" progId="Equation.DSMT4">
                    <p:embed/>
                    <p:pic>
                      <p:nvPicPr>
                        <p:cNvPr id="0" name=""/>
                        <p:cNvPicPr/>
                        <p:nvPr/>
                      </p:nvPicPr>
                      <p:blipFill>
                        <a:blip r:embed="rId6"/>
                        <a:stretch>
                          <a:fillRect/>
                        </a:stretch>
                      </p:blipFill>
                      <p:spPr>
                        <a:xfrm>
                          <a:off x="5652120" y="3426880"/>
                          <a:ext cx="389366" cy="506176"/>
                        </a:xfrm>
                        <a:prstGeom prst="rect">
                          <a:avLst/>
                        </a:prstGeom>
                      </p:spPr>
                    </p:pic>
                  </p:oleObj>
                </mc:Fallback>
              </mc:AlternateContent>
            </a:graphicData>
          </a:graphic>
        </p:graphicFrame>
        <p:graphicFrame>
          <p:nvGraphicFramePr>
            <p:cNvPr id="13" name="对象 12"/>
            <p:cNvGraphicFramePr>
              <a:graphicFrameLocks noChangeAspect="1"/>
            </p:cNvGraphicFramePr>
            <p:nvPr>
              <p:extLst>
                <p:ext uri="{D42A27DB-BD31-4B8C-83A1-F6EECF244321}">
                  <p14:modId xmlns:p14="http://schemas.microsoft.com/office/powerpoint/2010/main" val="609806594"/>
                </p:ext>
              </p:extLst>
            </p:nvPr>
          </p:nvGraphicFramePr>
          <p:xfrm>
            <a:off x="6444208" y="3462234"/>
            <a:ext cx="360040" cy="470822"/>
          </p:xfrm>
          <a:graphic>
            <a:graphicData uri="http://schemas.openxmlformats.org/presentationml/2006/ole">
              <mc:AlternateContent xmlns:mc="http://schemas.openxmlformats.org/markup-compatibility/2006">
                <mc:Choice xmlns:v="urn:schemas-microsoft-com:vml" Requires="v">
                  <p:oleObj spid="_x0000_s29736" name="Equation" r:id="rId7" imgW="164880" imgH="215640" progId="Equation.DSMT4">
                    <p:embed/>
                  </p:oleObj>
                </mc:Choice>
                <mc:Fallback>
                  <p:oleObj name="Equation" r:id="rId7" imgW="164880" imgH="215640" progId="Equation.DSMT4">
                    <p:embed/>
                    <p:pic>
                      <p:nvPicPr>
                        <p:cNvPr id="0" name=""/>
                        <p:cNvPicPr/>
                        <p:nvPr/>
                      </p:nvPicPr>
                      <p:blipFill>
                        <a:blip r:embed="rId8"/>
                        <a:stretch>
                          <a:fillRect/>
                        </a:stretch>
                      </p:blipFill>
                      <p:spPr>
                        <a:xfrm>
                          <a:off x="6444208" y="3462234"/>
                          <a:ext cx="360040" cy="470822"/>
                        </a:xfrm>
                        <a:prstGeom prst="rect">
                          <a:avLst/>
                        </a:prstGeom>
                      </p:spPr>
                    </p:pic>
                  </p:oleObj>
                </mc:Fallback>
              </mc:AlternateContent>
            </a:graphicData>
          </a:graphic>
        </p:graphicFrame>
      </p:grpSp>
      <p:sp>
        <p:nvSpPr>
          <p:cNvPr id="14" name="TextBox 13"/>
          <p:cNvSpPr txBox="1"/>
          <p:nvPr/>
        </p:nvSpPr>
        <p:spPr>
          <a:xfrm>
            <a:off x="1144942" y="4437112"/>
            <a:ext cx="7099466" cy="830997"/>
          </a:xfrm>
          <a:prstGeom prst="rect">
            <a:avLst/>
          </a:prstGeom>
          <a:solidFill>
            <a:schemeClr val="tx2">
              <a:lumMod val="20000"/>
              <a:lumOff val="80000"/>
            </a:schemeClr>
          </a:solidFill>
        </p:spPr>
        <p:txBody>
          <a:bodyPr wrap="square" rtlCol="0">
            <a:spAutoFit/>
          </a:bodyPr>
          <a:lstStyle/>
          <a:p>
            <a:r>
              <a:rPr lang="en-US" altLang="zh-CN" sz="2400" dirty="0" smtClean="0">
                <a:latin typeface="微软雅黑" panose="020B0503020204020204" pitchFamily="34" charset="-122"/>
                <a:ea typeface="微软雅黑" panose="020B0503020204020204" pitchFamily="34" charset="-122"/>
              </a:rPr>
              <a:t>       1991</a:t>
            </a:r>
            <a:r>
              <a:rPr lang="zh-CN" altLang="en-US" sz="2400" dirty="0" smtClean="0">
                <a:latin typeface="微软雅黑" panose="020B0503020204020204" pitchFamily="34" charset="-122"/>
                <a:ea typeface="微软雅黑" panose="020B0503020204020204" pitchFamily="34" charset="-122"/>
              </a:rPr>
              <a:t>年，</a:t>
            </a:r>
            <a:r>
              <a:rPr lang="en-US" altLang="zh-CN" sz="2400" dirty="0" smtClean="0">
                <a:latin typeface="微软雅黑" panose="020B0503020204020204" pitchFamily="34" charset="-122"/>
                <a:ea typeface="微软雅黑" panose="020B0503020204020204" pitchFamily="34" charset="-122"/>
              </a:rPr>
              <a:t>Park</a:t>
            </a:r>
            <a:r>
              <a:rPr lang="zh-CN" altLang="en-US" sz="2400" dirty="0" smtClean="0">
                <a:latin typeface="微软雅黑" panose="020B0503020204020204" pitchFamily="34" charset="-122"/>
                <a:ea typeface="微软雅黑" panose="020B0503020204020204" pitchFamily="34" charset="-122"/>
              </a:rPr>
              <a:t>和</a:t>
            </a:r>
            <a:r>
              <a:rPr lang="en-US" altLang="zh-CN" sz="2400" dirty="0" smtClean="0">
                <a:latin typeface="微软雅黑" panose="020B0503020204020204" pitchFamily="34" charset="-122"/>
                <a:ea typeface="微软雅黑" panose="020B0503020204020204" pitchFamily="34" charset="-122"/>
              </a:rPr>
              <a:t>Sandberg</a:t>
            </a:r>
            <a:r>
              <a:rPr lang="zh-CN" altLang="en-US" sz="2400" dirty="0" smtClean="0">
                <a:latin typeface="微软雅黑" panose="020B0503020204020204" pitchFamily="34" charset="-122"/>
                <a:ea typeface="微软雅黑" panose="020B0503020204020204" pitchFamily="34" charset="-122"/>
              </a:rPr>
              <a:t>证明，具有足够多隐层神经元的</a:t>
            </a:r>
            <a:r>
              <a:rPr lang="en-US" altLang="zh-CN" sz="2400" dirty="0" smtClean="0">
                <a:latin typeface="微软雅黑" panose="020B0503020204020204" pitchFamily="34" charset="-122"/>
                <a:ea typeface="微软雅黑" panose="020B0503020204020204" pitchFamily="34" charset="-122"/>
              </a:rPr>
              <a:t>RBF</a:t>
            </a:r>
            <a:r>
              <a:rPr lang="zh-CN" altLang="en-US" sz="2400" dirty="0" smtClean="0">
                <a:latin typeface="微软雅黑" panose="020B0503020204020204" pitchFamily="34" charset="-122"/>
                <a:ea typeface="微软雅黑" panose="020B0503020204020204" pitchFamily="34" charset="-122"/>
              </a:rPr>
              <a:t>网络能够逼近任意连续函数。</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2884700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666347" y="404664"/>
            <a:ext cx="5410199" cy="665163"/>
            <a:chOff x="666347" y="404664"/>
            <a:chExt cx="5410199" cy="665163"/>
          </a:xfrm>
        </p:grpSpPr>
        <p:grpSp>
          <p:nvGrpSpPr>
            <p:cNvPr id="4" name="Group 8"/>
            <p:cNvGrpSpPr>
              <a:grpSpLocks/>
            </p:cNvGrpSpPr>
            <p:nvPr/>
          </p:nvGrpSpPr>
          <p:grpSpPr bwMode="auto">
            <a:xfrm>
              <a:off x="666347" y="404664"/>
              <a:ext cx="762000" cy="665163"/>
              <a:chOff x="1110" y="2656"/>
              <a:chExt cx="1549" cy="1351"/>
            </a:xfrm>
          </p:grpSpPr>
          <p:sp>
            <p:nvSpPr>
              <p:cNvPr id="7" name="AutoShape 9"/>
              <p:cNvSpPr>
                <a:spLocks noChangeArrowheads="1"/>
              </p:cNvSpPr>
              <p:nvPr/>
            </p:nvSpPr>
            <p:spPr bwMode="auto">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宋体" pitchFamily="2" charset="-122"/>
                  <a:cs typeface="Arial" pitchFamily="34" charset="0"/>
                </a:endParaRPr>
              </a:p>
            </p:txBody>
          </p:sp>
          <p:sp>
            <p:nvSpPr>
              <p:cNvPr id="8" name="AutoShape 10"/>
              <p:cNvSpPr>
                <a:spLocks noChangeArrowheads="1"/>
              </p:cNvSpPr>
              <p:nvPr/>
            </p:nvSpPr>
            <p:spPr bwMode="auto">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p:spPr>
            <p:txBody>
              <a:bodyPr wrap="none" anchor="ctr"/>
              <a:lstStyle/>
              <a:p>
                <a:endParaRPr lang="zh-CN" altLang="en-US">
                  <a:ea typeface="宋体" pitchFamily="2" charset="-122"/>
                  <a:cs typeface="Arial" pitchFamily="34" charset="0"/>
                </a:endParaRPr>
              </a:p>
            </p:txBody>
          </p:sp>
        </p:grpSp>
        <p:sp>
          <p:nvSpPr>
            <p:cNvPr id="5" name="Line 16"/>
            <p:cNvSpPr>
              <a:spLocks noChangeShapeType="1"/>
            </p:cNvSpPr>
            <p:nvPr/>
          </p:nvSpPr>
          <p:spPr bwMode="auto">
            <a:xfrm>
              <a:off x="1275946" y="1014264"/>
              <a:ext cx="4800600" cy="0"/>
            </a:xfrm>
            <a:prstGeom prst="line">
              <a:avLst/>
            </a:prstGeom>
            <a:noFill/>
            <a:ln w="25400">
              <a:solidFill>
                <a:schemeClr val="folHlink"/>
              </a:solidFill>
              <a:prstDash val="sysDot"/>
              <a:round/>
              <a:headEn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6" name="Text Box 17"/>
            <p:cNvSpPr txBox="1">
              <a:spLocks noChangeArrowheads="1"/>
            </p:cNvSpPr>
            <p:nvPr/>
          </p:nvSpPr>
          <p:spPr bwMode="auto">
            <a:xfrm>
              <a:off x="1558994" y="428477"/>
              <a:ext cx="395973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a:defRPr>
                  <a:solidFill>
                    <a:schemeClr val="tx1"/>
                  </a:solidFill>
                  <a:latin typeface="Arial" pitchFamily="34" charset="0"/>
                </a:defRPr>
              </a:lvl2pPr>
              <a:lvl3pPr>
                <a:defRPr>
                  <a:solidFill>
                    <a:schemeClr val="tx1"/>
                  </a:solidFill>
                  <a:latin typeface="Arial" pitchFamily="34" charset="0"/>
                </a:defRPr>
              </a:lvl3pPr>
              <a:lvl4pPr>
                <a:defRPr>
                  <a:solidFill>
                    <a:schemeClr val="tx1"/>
                  </a:solidFill>
                  <a:latin typeface="Arial" pitchFamily="34" charset="0"/>
                </a:defRPr>
              </a:lvl4pPr>
              <a:lvl5pPr>
                <a:defRPr>
                  <a:solidFill>
                    <a:schemeClr val="tx1"/>
                  </a:solidFill>
                  <a:latin typeface="Arial" pitchFamily="34" charset="0"/>
                </a:defRPr>
              </a:lvl5pPr>
              <a:lvl6pPr fontAlgn="base">
                <a:spcBef>
                  <a:spcPct val="0"/>
                </a:spcBef>
                <a:spcAft>
                  <a:spcPct val="0"/>
                </a:spcAft>
                <a:buFont typeface="Arial" pitchFamily="34" charset="0"/>
                <a:defRPr>
                  <a:solidFill>
                    <a:schemeClr val="tx1"/>
                  </a:solidFill>
                  <a:latin typeface="Arial" pitchFamily="34" charset="0"/>
                </a:defRPr>
              </a:lvl6pPr>
              <a:lvl7pPr fontAlgn="base">
                <a:spcBef>
                  <a:spcPct val="0"/>
                </a:spcBef>
                <a:spcAft>
                  <a:spcPct val="0"/>
                </a:spcAft>
                <a:buFont typeface="Arial" pitchFamily="34" charset="0"/>
                <a:defRPr>
                  <a:solidFill>
                    <a:schemeClr val="tx1"/>
                  </a:solidFill>
                  <a:latin typeface="Arial" pitchFamily="34" charset="0"/>
                </a:defRPr>
              </a:lvl7pPr>
              <a:lvl8pPr fontAlgn="base">
                <a:spcBef>
                  <a:spcPct val="0"/>
                </a:spcBef>
                <a:spcAft>
                  <a:spcPct val="0"/>
                </a:spcAft>
                <a:buFont typeface="Arial" pitchFamily="34" charset="0"/>
                <a:defRPr>
                  <a:solidFill>
                    <a:schemeClr val="tx1"/>
                  </a:solidFill>
                  <a:latin typeface="Arial" pitchFamily="34" charset="0"/>
                </a:defRPr>
              </a:lvl8pPr>
              <a:lvl9pPr fontAlgn="base">
                <a:spcBef>
                  <a:spcPct val="0"/>
                </a:spcBef>
                <a:spcAft>
                  <a:spcPct val="0"/>
                </a:spcAft>
                <a:buFont typeface="Arial" pitchFamily="34" charset="0"/>
                <a:defRPr>
                  <a:solidFill>
                    <a:schemeClr val="tx1"/>
                  </a:solidFill>
                  <a:latin typeface="Arial" pitchFamily="34" charset="0"/>
                </a:defRPr>
              </a:lvl9pPr>
            </a:lstStyle>
            <a:p>
              <a:pPr eaLnBrk="0" hangingPunct="0"/>
              <a:r>
                <a:rPr lang="en-US" altLang="zh-CN" sz="3200" b="1" dirty="0">
                  <a:latin typeface="微软雅黑" panose="020B0503020204020204" pitchFamily="34" charset="-122"/>
                  <a:ea typeface="微软雅黑" panose="020B0503020204020204" pitchFamily="34" charset="-122"/>
                </a:rPr>
                <a:t>4</a:t>
              </a:r>
              <a:r>
                <a:rPr lang="en-US" altLang="zh-CN" sz="3200" b="1" dirty="0" smtClean="0">
                  <a:latin typeface="微软雅黑" panose="020B0503020204020204" pitchFamily="34" charset="-122"/>
                  <a:ea typeface="微软雅黑" panose="020B0503020204020204" pitchFamily="34" charset="-122"/>
                </a:rPr>
                <a:t>. </a:t>
              </a:r>
              <a:r>
                <a:rPr lang="zh-CN" altLang="en-US" sz="3200" b="1" dirty="0" smtClean="0">
                  <a:latin typeface="微软雅黑" panose="020B0503020204020204" pitchFamily="34" charset="-122"/>
                  <a:ea typeface="微软雅黑" panose="020B0503020204020204" pitchFamily="34" charset="-122"/>
                </a:rPr>
                <a:t>人工神经网络实例</a:t>
              </a:r>
              <a:endParaRPr lang="zh-CN" altLang="en-US" sz="3200" b="1" dirty="0">
                <a:latin typeface="微软雅黑" panose="020B0503020204020204" pitchFamily="34" charset="-122"/>
                <a:ea typeface="微软雅黑" panose="020B0503020204020204" pitchFamily="34" charset="-122"/>
              </a:endParaRPr>
            </a:p>
          </p:txBody>
        </p:sp>
      </p:grpSp>
      <p:sp>
        <p:nvSpPr>
          <p:cNvPr id="9" name="TextBox 8"/>
          <p:cNvSpPr txBox="1"/>
          <p:nvPr/>
        </p:nvSpPr>
        <p:spPr>
          <a:xfrm>
            <a:off x="827584" y="1124744"/>
            <a:ext cx="6048672" cy="523220"/>
          </a:xfrm>
          <a:prstGeom prst="rect">
            <a:avLst/>
          </a:prstGeom>
          <a:noFill/>
        </p:spPr>
        <p:txBody>
          <a:bodyPr wrap="square" rtlCol="0">
            <a:spAutoFit/>
          </a:bodyPr>
          <a:lstStyle/>
          <a:p>
            <a:pPr marL="285750" indent="-285750">
              <a:buFont typeface="Wingdings" panose="05000000000000000000" pitchFamily="2" charset="2"/>
              <a:buChar char="Ø"/>
            </a:pPr>
            <a:r>
              <a:rPr lang="en-US" altLang="zh-CN" sz="2800" dirty="0" smtClean="0">
                <a:latin typeface="微软雅黑" panose="020B0503020204020204" pitchFamily="34" charset="-122"/>
                <a:ea typeface="微软雅黑" panose="020B0503020204020204" pitchFamily="34" charset="-122"/>
              </a:rPr>
              <a:t>ART</a:t>
            </a:r>
            <a:r>
              <a:rPr lang="zh-CN" altLang="en-US" sz="2800" dirty="0" smtClean="0">
                <a:latin typeface="微软雅黑" panose="020B0503020204020204" pitchFamily="34" charset="-122"/>
                <a:ea typeface="微软雅黑" panose="020B0503020204020204" pitchFamily="34" charset="-122"/>
              </a:rPr>
              <a:t>网络</a:t>
            </a:r>
            <a:endParaRPr lang="en-US" altLang="zh-CN" sz="2800" dirty="0">
              <a:latin typeface="微软雅黑" panose="020B0503020204020204" pitchFamily="34" charset="-122"/>
              <a:ea typeface="微软雅黑" panose="020B0503020204020204" pitchFamily="34" charset="-122"/>
            </a:endParaRPr>
          </a:p>
        </p:txBody>
      </p:sp>
      <p:sp>
        <p:nvSpPr>
          <p:cNvPr id="2" name="TextBox 1"/>
          <p:cNvSpPr txBox="1"/>
          <p:nvPr/>
        </p:nvSpPr>
        <p:spPr>
          <a:xfrm>
            <a:off x="971600" y="1647964"/>
            <a:ext cx="7632848" cy="1354217"/>
          </a:xfrm>
          <a:prstGeom prst="rect">
            <a:avLst/>
          </a:prstGeom>
          <a:noFill/>
        </p:spPr>
        <p:txBody>
          <a:bodyPr wrap="square" rtlCol="0">
            <a:spAutoFit/>
          </a:bodyPr>
          <a:lstStyle/>
          <a:p>
            <a:pPr marL="285750" indent="-285750">
              <a:spcAft>
                <a:spcPts val="1200"/>
              </a:spcAft>
              <a:buFont typeface="Wingdings" panose="05000000000000000000" pitchFamily="2" charset="2"/>
              <a:buChar char="p"/>
            </a:pPr>
            <a:r>
              <a:rPr lang="en-US" altLang="zh-CN" sz="2400" dirty="0" smtClean="0">
                <a:latin typeface="微软雅黑" panose="020B0503020204020204" pitchFamily="34" charset="-122"/>
                <a:ea typeface="微软雅黑" panose="020B0503020204020204" pitchFamily="34" charset="-122"/>
              </a:rPr>
              <a:t>ART(Adaptive Resonance Theory</a:t>
            </a:r>
            <a:r>
              <a:rPr lang="zh-CN" altLang="en-US" sz="2400" dirty="0" smtClean="0">
                <a:latin typeface="微软雅黑" panose="020B0503020204020204" pitchFamily="34" charset="-122"/>
                <a:ea typeface="微软雅黑" panose="020B0503020204020204" pitchFamily="34" charset="-122"/>
              </a:rPr>
              <a:t>，自适应谐振理论</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网络是竞争型学习的重要代表。</a:t>
            </a:r>
            <a:endParaRPr lang="en-US" altLang="zh-CN" sz="2400" dirty="0" smtClean="0">
              <a:latin typeface="微软雅黑" panose="020B0503020204020204" pitchFamily="34" charset="-122"/>
              <a:ea typeface="微软雅黑" panose="020B0503020204020204" pitchFamily="34" charset="-122"/>
            </a:endParaRPr>
          </a:p>
          <a:p>
            <a:pPr marL="285750" indent="-285750">
              <a:spcAft>
                <a:spcPts val="1200"/>
              </a:spcAft>
              <a:buFont typeface="Wingdings" panose="05000000000000000000" pitchFamily="2" charset="2"/>
              <a:buChar char="p"/>
            </a:pPr>
            <a:r>
              <a:rPr lang="zh-CN" altLang="en-US" sz="2400" dirty="0" smtClean="0">
                <a:latin typeface="微软雅黑" panose="020B0503020204020204" pitchFamily="34" charset="-122"/>
                <a:ea typeface="微软雅黑" panose="020B0503020204020204" pitchFamily="34" charset="-122"/>
              </a:rPr>
              <a:t>该网络由</a:t>
            </a:r>
            <a:r>
              <a:rPr lang="zh-CN" altLang="en-US" sz="2400" dirty="0" smtClean="0">
                <a:solidFill>
                  <a:srgbClr val="FF0000"/>
                </a:solidFill>
                <a:latin typeface="微软雅黑" panose="020B0503020204020204" pitchFamily="34" charset="-122"/>
                <a:ea typeface="微软雅黑" panose="020B0503020204020204" pitchFamily="34" charset="-122"/>
              </a:rPr>
              <a:t>比较层</a:t>
            </a:r>
            <a:r>
              <a:rPr lang="zh-CN" altLang="en-US" sz="2400" dirty="0" smtClean="0">
                <a:latin typeface="微软雅黑" panose="020B0503020204020204" pitchFamily="34" charset="-122"/>
                <a:ea typeface="微软雅黑" panose="020B0503020204020204" pitchFamily="34" charset="-122"/>
              </a:rPr>
              <a:t>、</a:t>
            </a:r>
            <a:r>
              <a:rPr lang="zh-CN" altLang="en-US" sz="2400" dirty="0" smtClean="0">
                <a:solidFill>
                  <a:srgbClr val="FF0000"/>
                </a:solidFill>
                <a:latin typeface="微软雅黑" panose="020B0503020204020204" pitchFamily="34" charset="-122"/>
                <a:ea typeface="微软雅黑" panose="020B0503020204020204" pitchFamily="34" charset="-122"/>
              </a:rPr>
              <a:t>识别层</a:t>
            </a:r>
            <a:r>
              <a:rPr lang="zh-CN" altLang="en-US" sz="2400" dirty="0" smtClean="0">
                <a:latin typeface="微软雅黑" panose="020B0503020204020204" pitchFamily="34" charset="-122"/>
                <a:ea typeface="微软雅黑" panose="020B0503020204020204" pitchFamily="34" charset="-122"/>
              </a:rPr>
              <a:t>、</a:t>
            </a:r>
            <a:r>
              <a:rPr lang="zh-CN" altLang="en-US" sz="2400" dirty="0" smtClean="0">
                <a:solidFill>
                  <a:srgbClr val="FF0000"/>
                </a:solidFill>
                <a:latin typeface="微软雅黑" panose="020B0503020204020204" pitchFamily="34" charset="-122"/>
                <a:ea typeface="微软雅黑" panose="020B0503020204020204" pitchFamily="34" charset="-122"/>
              </a:rPr>
              <a:t>识别阈值</a:t>
            </a:r>
            <a:r>
              <a:rPr lang="zh-CN" altLang="en-US" sz="2400" dirty="0" smtClean="0">
                <a:latin typeface="微软雅黑" panose="020B0503020204020204" pitchFamily="34" charset="-122"/>
                <a:ea typeface="微软雅黑" panose="020B0503020204020204" pitchFamily="34" charset="-122"/>
              </a:rPr>
              <a:t>和</a:t>
            </a:r>
            <a:r>
              <a:rPr lang="zh-CN" altLang="en-US" sz="2400" dirty="0" smtClean="0">
                <a:solidFill>
                  <a:srgbClr val="FF0000"/>
                </a:solidFill>
                <a:latin typeface="微软雅黑" panose="020B0503020204020204" pitchFamily="34" charset="-122"/>
                <a:ea typeface="微软雅黑" panose="020B0503020204020204" pitchFamily="34" charset="-122"/>
              </a:rPr>
              <a:t>重置模块</a:t>
            </a:r>
            <a:r>
              <a:rPr lang="zh-CN" altLang="en-US" sz="2400" dirty="0" smtClean="0">
                <a:latin typeface="微软雅黑" panose="020B0503020204020204" pitchFamily="34" charset="-122"/>
                <a:ea typeface="微软雅黑" panose="020B0503020204020204" pitchFamily="34" charset="-122"/>
              </a:rPr>
              <a:t>构成。</a:t>
            </a:r>
            <a:endParaRPr lang="zh-CN" altLang="en-US" sz="2400" dirty="0">
              <a:latin typeface="微软雅黑" panose="020B0503020204020204" pitchFamily="34" charset="-122"/>
              <a:ea typeface="微软雅黑" panose="020B0503020204020204" pitchFamily="34" charset="-122"/>
            </a:endParaRPr>
          </a:p>
        </p:txBody>
      </p:sp>
      <p:sp>
        <p:nvSpPr>
          <p:cNvPr id="10" name="TextBox 9"/>
          <p:cNvSpPr txBox="1"/>
          <p:nvPr/>
        </p:nvSpPr>
        <p:spPr>
          <a:xfrm>
            <a:off x="5724128" y="3212976"/>
            <a:ext cx="2880320" cy="3170099"/>
          </a:xfrm>
          <a:prstGeom prst="rect">
            <a:avLst/>
          </a:prstGeom>
          <a:solidFill>
            <a:schemeClr val="tx2">
              <a:lumMod val="20000"/>
              <a:lumOff val="80000"/>
            </a:schemeClr>
          </a:solidFill>
        </p:spPr>
        <p:txBody>
          <a:bodyPr wrap="square" rtlCol="0">
            <a:spAutoFit/>
          </a:bodyPr>
          <a:lstStyle/>
          <a:p>
            <a:pPr>
              <a:lnSpc>
                <a:spcPts val="3000"/>
              </a:lnSpc>
            </a:pPr>
            <a:r>
              <a:rPr lang="zh-CN" altLang="en-US" sz="2000" dirty="0" smtClean="0"/>
              <a:t>竞争型学习是神经网络中一种常用的</a:t>
            </a:r>
            <a:r>
              <a:rPr lang="zh-CN" altLang="en-US" sz="2000" dirty="0" smtClean="0">
                <a:solidFill>
                  <a:srgbClr val="FF0000"/>
                </a:solidFill>
              </a:rPr>
              <a:t>无监督学习策略</a:t>
            </a:r>
            <a:r>
              <a:rPr lang="zh-CN" altLang="en-US" sz="2000" dirty="0" smtClean="0"/>
              <a:t>。网络的输出神经元相互竞争，每一时刻只有一个竞争获胜的神经元被激活，其它神经元状态被抑制。也被称为“胜者通吃”原则。</a:t>
            </a:r>
            <a:endParaRPr lang="zh-CN" altLang="en-US" sz="2000" dirty="0"/>
          </a:p>
        </p:txBody>
      </p:sp>
      <p:sp>
        <p:nvSpPr>
          <p:cNvPr id="12" name="TextBox 11"/>
          <p:cNvSpPr txBox="1"/>
          <p:nvPr/>
        </p:nvSpPr>
        <p:spPr>
          <a:xfrm>
            <a:off x="971600" y="3177411"/>
            <a:ext cx="4458334" cy="3200876"/>
          </a:xfrm>
          <a:prstGeom prst="rect">
            <a:avLst/>
          </a:prstGeom>
          <a:noFill/>
        </p:spPr>
        <p:txBody>
          <a:bodyPr wrap="square" rtlCol="0">
            <a:spAutoFit/>
          </a:bodyPr>
          <a:lstStyle/>
          <a:p>
            <a:pPr marL="342900" indent="-342900" algn="just">
              <a:spcAft>
                <a:spcPts val="1200"/>
              </a:spcAft>
              <a:buFont typeface="Wingdings" panose="05000000000000000000" pitchFamily="2" charset="2"/>
              <a:buChar char="p"/>
            </a:pPr>
            <a:r>
              <a:rPr lang="en-US" altLang="zh-CN" sz="2400" dirty="0" smtClean="0">
                <a:latin typeface="微软雅黑" panose="020B0503020204020204" pitchFamily="34" charset="-122"/>
                <a:ea typeface="微软雅黑" panose="020B0503020204020204" pitchFamily="34" charset="-122"/>
              </a:rPr>
              <a:t>ART</a:t>
            </a:r>
            <a:r>
              <a:rPr lang="zh-CN" altLang="en-US" sz="2400" dirty="0" smtClean="0">
                <a:latin typeface="微软雅黑" panose="020B0503020204020204" pitchFamily="34" charset="-122"/>
                <a:ea typeface="微软雅黑" panose="020B0503020204020204" pitchFamily="34" charset="-122"/>
              </a:rPr>
              <a:t>比较好的缓解了竞争型学习中的“可塑性</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稳定性窘境”，在学习新知识的同时，保持对旧知识的记忆。</a:t>
            </a:r>
            <a:endParaRPr lang="en-US" altLang="zh-CN" sz="2400" dirty="0" smtClean="0">
              <a:latin typeface="微软雅黑" panose="020B0503020204020204" pitchFamily="34" charset="-122"/>
              <a:ea typeface="微软雅黑" panose="020B0503020204020204" pitchFamily="34" charset="-122"/>
            </a:endParaRPr>
          </a:p>
          <a:p>
            <a:pPr marL="342900" indent="-342900" algn="just">
              <a:spcAft>
                <a:spcPts val="1200"/>
              </a:spcAft>
              <a:buFont typeface="Wingdings" panose="05000000000000000000" pitchFamily="2" charset="2"/>
              <a:buChar char="p"/>
            </a:pPr>
            <a:r>
              <a:rPr lang="zh-CN" altLang="en-US" sz="2400" dirty="0" smtClean="0">
                <a:latin typeface="微软雅黑" panose="020B0503020204020204" pitchFamily="34" charset="-122"/>
                <a:ea typeface="微软雅黑" panose="020B0503020204020204" pitchFamily="34" charset="-122"/>
              </a:rPr>
              <a:t>具有一个重要优点：可以进行增量学习（</a:t>
            </a:r>
            <a:r>
              <a:rPr lang="en-US" altLang="zh-CN" sz="2400" dirty="0">
                <a:latin typeface="微软雅黑" panose="020B0503020204020204" pitchFamily="34" charset="-122"/>
                <a:ea typeface="微软雅黑" panose="020B0503020204020204" pitchFamily="34" charset="-122"/>
              </a:rPr>
              <a:t>incremental learning</a:t>
            </a:r>
            <a:r>
              <a:rPr lang="zh-CN" altLang="en-US" sz="2400" dirty="0" smtClean="0">
                <a:latin typeface="微软雅黑" panose="020B0503020204020204" pitchFamily="34" charset="-122"/>
                <a:ea typeface="微软雅黑" panose="020B0503020204020204" pitchFamily="34" charset="-122"/>
              </a:rPr>
              <a:t>）或在线学习（</a:t>
            </a:r>
            <a:r>
              <a:rPr lang="en-US" altLang="zh-CN" sz="2400" dirty="0" smtClean="0">
                <a:latin typeface="微软雅黑" panose="020B0503020204020204" pitchFamily="34" charset="-122"/>
                <a:ea typeface="微软雅黑" panose="020B0503020204020204" pitchFamily="34" charset="-122"/>
              </a:rPr>
              <a:t>online learning</a:t>
            </a:r>
            <a:r>
              <a:rPr lang="zh-CN" altLang="en-US" sz="2400" dirty="0" smtClean="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2347317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6347" y="404664"/>
            <a:ext cx="5410199" cy="665163"/>
            <a:chOff x="666347" y="404664"/>
            <a:chExt cx="5410199" cy="665163"/>
          </a:xfrm>
        </p:grpSpPr>
        <p:grpSp>
          <p:nvGrpSpPr>
            <p:cNvPr id="3" name="Group 8"/>
            <p:cNvGrpSpPr>
              <a:grpSpLocks/>
            </p:cNvGrpSpPr>
            <p:nvPr/>
          </p:nvGrpSpPr>
          <p:grpSpPr bwMode="auto">
            <a:xfrm>
              <a:off x="666347" y="404664"/>
              <a:ext cx="762000" cy="665163"/>
              <a:chOff x="1110" y="2656"/>
              <a:chExt cx="1549" cy="1351"/>
            </a:xfrm>
          </p:grpSpPr>
          <p:sp>
            <p:nvSpPr>
              <p:cNvPr id="6" name="AutoShape 9"/>
              <p:cNvSpPr>
                <a:spLocks noChangeArrowheads="1"/>
              </p:cNvSpPr>
              <p:nvPr/>
            </p:nvSpPr>
            <p:spPr bwMode="auto">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宋体" pitchFamily="2" charset="-122"/>
                  <a:cs typeface="Arial" pitchFamily="34" charset="0"/>
                </a:endParaRPr>
              </a:p>
            </p:txBody>
          </p:sp>
          <p:sp>
            <p:nvSpPr>
              <p:cNvPr id="7" name="AutoShape 10"/>
              <p:cNvSpPr>
                <a:spLocks noChangeArrowheads="1"/>
              </p:cNvSpPr>
              <p:nvPr/>
            </p:nvSpPr>
            <p:spPr bwMode="auto">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p:spPr>
            <p:txBody>
              <a:bodyPr wrap="none" anchor="ctr"/>
              <a:lstStyle/>
              <a:p>
                <a:endParaRPr lang="zh-CN" altLang="en-US">
                  <a:ea typeface="宋体" pitchFamily="2" charset="-122"/>
                  <a:cs typeface="Arial" pitchFamily="34" charset="0"/>
                </a:endParaRPr>
              </a:p>
            </p:txBody>
          </p:sp>
        </p:grpSp>
        <p:sp>
          <p:nvSpPr>
            <p:cNvPr id="4" name="Line 16"/>
            <p:cNvSpPr>
              <a:spLocks noChangeShapeType="1"/>
            </p:cNvSpPr>
            <p:nvPr/>
          </p:nvSpPr>
          <p:spPr bwMode="auto">
            <a:xfrm>
              <a:off x="1275946" y="1014264"/>
              <a:ext cx="4800600" cy="0"/>
            </a:xfrm>
            <a:prstGeom prst="line">
              <a:avLst/>
            </a:prstGeom>
            <a:noFill/>
            <a:ln w="25400">
              <a:solidFill>
                <a:schemeClr val="folHlink"/>
              </a:solidFill>
              <a:prstDash val="sysDot"/>
              <a:round/>
              <a:headEn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5" name="Text Box 17"/>
            <p:cNvSpPr txBox="1">
              <a:spLocks noChangeArrowheads="1"/>
            </p:cNvSpPr>
            <p:nvPr/>
          </p:nvSpPr>
          <p:spPr bwMode="auto">
            <a:xfrm>
              <a:off x="1558994" y="428477"/>
              <a:ext cx="395973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a:defRPr>
                  <a:solidFill>
                    <a:schemeClr val="tx1"/>
                  </a:solidFill>
                  <a:latin typeface="Arial" pitchFamily="34" charset="0"/>
                </a:defRPr>
              </a:lvl2pPr>
              <a:lvl3pPr>
                <a:defRPr>
                  <a:solidFill>
                    <a:schemeClr val="tx1"/>
                  </a:solidFill>
                  <a:latin typeface="Arial" pitchFamily="34" charset="0"/>
                </a:defRPr>
              </a:lvl3pPr>
              <a:lvl4pPr>
                <a:defRPr>
                  <a:solidFill>
                    <a:schemeClr val="tx1"/>
                  </a:solidFill>
                  <a:latin typeface="Arial" pitchFamily="34" charset="0"/>
                </a:defRPr>
              </a:lvl4pPr>
              <a:lvl5pPr>
                <a:defRPr>
                  <a:solidFill>
                    <a:schemeClr val="tx1"/>
                  </a:solidFill>
                  <a:latin typeface="Arial" pitchFamily="34" charset="0"/>
                </a:defRPr>
              </a:lvl5pPr>
              <a:lvl6pPr fontAlgn="base">
                <a:spcBef>
                  <a:spcPct val="0"/>
                </a:spcBef>
                <a:spcAft>
                  <a:spcPct val="0"/>
                </a:spcAft>
                <a:buFont typeface="Arial" pitchFamily="34" charset="0"/>
                <a:defRPr>
                  <a:solidFill>
                    <a:schemeClr val="tx1"/>
                  </a:solidFill>
                  <a:latin typeface="Arial" pitchFamily="34" charset="0"/>
                </a:defRPr>
              </a:lvl6pPr>
              <a:lvl7pPr fontAlgn="base">
                <a:spcBef>
                  <a:spcPct val="0"/>
                </a:spcBef>
                <a:spcAft>
                  <a:spcPct val="0"/>
                </a:spcAft>
                <a:buFont typeface="Arial" pitchFamily="34" charset="0"/>
                <a:defRPr>
                  <a:solidFill>
                    <a:schemeClr val="tx1"/>
                  </a:solidFill>
                  <a:latin typeface="Arial" pitchFamily="34" charset="0"/>
                </a:defRPr>
              </a:lvl7pPr>
              <a:lvl8pPr fontAlgn="base">
                <a:spcBef>
                  <a:spcPct val="0"/>
                </a:spcBef>
                <a:spcAft>
                  <a:spcPct val="0"/>
                </a:spcAft>
                <a:buFont typeface="Arial" pitchFamily="34" charset="0"/>
                <a:defRPr>
                  <a:solidFill>
                    <a:schemeClr val="tx1"/>
                  </a:solidFill>
                  <a:latin typeface="Arial" pitchFamily="34" charset="0"/>
                </a:defRPr>
              </a:lvl8pPr>
              <a:lvl9pPr fontAlgn="base">
                <a:spcBef>
                  <a:spcPct val="0"/>
                </a:spcBef>
                <a:spcAft>
                  <a:spcPct val="0"/>
                </a:spcAft>
                <a:buFont typeface="Arial" pitchFamily="34" charset="0"/>
                <a:defRPr>
                  <a:solidFill>
                    <a:schemeClr val="tx1"/>
                  </a:solidFill>
                  <a:latin typeface="Arial" pitchFamily="34" charset="0"/>
                </a:defRPr>
              </a:lvl9pPr>
            </a:lstStyle>
            <a:p>
              <a:pPr eaLnBrk="0" hangingPunct="0"/>
              <a:r>
                <a:rPr lang="en-US" altLang="zh-CN" sz="3200" b="1" dirty="0">
                  <a:latin typeface="微软雅黑" panose="020B0503020204020204" pitchFamily="34" charset="-122"/>
                  <a:ea typeface="微软雅黑" panose="020B0503020204020204" pitchFamily="34" charset="-122"/>
                </a:rPr>
                <a:t>4</a:t>
              </a:r>
              <a:r>
                <a:rPr lang="en-US" altLang="zh-CN" sz="3200" b="1" dirty="0" smtClean="0">
                  <a:latin typeface="微软雅黑" panose="020B0503020204020204" pitchFamily="34" charset="-122"/>
                  <a:ea typeface="微软雅黑" panose="020B0503020204020204" pitchFamily="34" charset="-122"/>
                </a:rPr>
                <a:t>. </a:t>
              </a:r>
              <a:r>
                <a:rPr lang="zh-CN" altLang="en-US" sz="3200" b="1" dirty="0" smtClean="0">
                  <a:latin typeface="微软雅黑" panose="020B0503020204020204" pitchFamily="34" charset="-122"/>
                  <a:ea typeface="微软雅黑" panose="020B0503020204020204" pitchFamily="34" charset="-122"/>
                </a:rPr>
                <a:t>人工神经网络实例</a:t>
              </a:r>
              <a:endParaRPr lang="zh-CN" altLang="en-US" sz="3200" b="1" dirty="0">
                <a:latin typeface="微软雅黑" panose="020B0503020204020204" pitchFamily="34" charset="-122"/>
                <a:ea typeface="微软雅黑" panose="020B0503020204020204" pitchFamily="34" charset="-122"/>
              </a:endParaRPr>
            </a:p>
          </p:txBody>
        </p:sp>
      </p:grpSp>
      <p:sp>
        <p:nvSpPr>
          <p:cNvPr id="8" name="TextBox 7"/>
          <p:cNvSpPr txBox="1"/>
          <p:nvPr/>
        </p:nvSpPr>
        <p:spPr>
          <a:xfrm>
            <a:off x="827584" y="1124744"/>
            <a:ext cx="6048672" cy="523220"/>
          </a:xfrm>
          <a:prstGeom prst="rect">
            <a:avLst/>
          </a:prstGeom>
          <a:noFill/>
        </p:spPr>
        <p:txBody>
          <a:bodyPr wrap="square" rtlCol="0">
            <a:spAutoFit/>
          </a:bodyPr>
          <a:lstStyle/>
          <a:p>
            <a:pPr marL="285750" indent="-285750">
              <a:buFont typeface="Wingdings" panose="05000000000000000000" pitchFamily="2" charset="2"/>
              <a:buChar char="Ø"/>
            </a:pPr>
            <a:r>
              <a:rPr lang="en-US" altLang="zh-CN" sz="2800" dirty="0" smtClean="0">
                <a:latin typeface="微软雅黑" panose="020B0503020204020204" pitchFamily="34" charset="-122"/>
                <a:ea typeface="微软雅黑" panose="020B0503020204020204" pitchFamily="34" charset="-122"/>
              </a:rPr>
              <a:t>SOM</a:t>
            </a:r>
            <a:r>
              <a:rPr lang="zh-CN" altLang="en-US" sz="2800" dirty="0" smtClean="0">
                <a:latin typeface="微软雅黑" panose="020B0503020204020204" pitchFamily="34" charset="-122"/>
                <a:ea typeface="微软雅黑" panose="020B0503020204020204" pitchFamily="34" charset="-122"/>
              </a:rPr>
              <a:t>网络</a:t>
            </a:r>
            <a:endParaRPr lang="en-US" altLang="zh-CN" sz="2800" dirty="0">
              <a:latin typeface="微软雅黑" panose="020B0503020204020204" pitchFamily="34" charset="-122"/>
              <a:ea typeface="微软雅黑" panose="020B0503020204020204" pitchFamily="34" charset="-122"/>
            </a:endParaRPr>
          </a:p>
        </p:txBody>
      </p:sp>
      <p:sp>
        <p:nvSpPr>
          <p:cNvPr id="9" name="TextBox 8"/>
          <p:cNvSpPr txBox="1"/>
          <p:nvPr/>
        </p:nvSpPr>
        <p:spPr>
          <a:xfrm>
            <a:off x="827584" y="1647964"/>
            <a:ext cx="7776864" cy="1569660"/>
          </a:xfrm>
          <a:prstGeom prst="rect">
            <a:avLst/>
          </a:prstGeom>
          <a:noFill/>
        </p:spPr>
        <p:txBody>
          <a:bodyPr wrap="square" rtlCol="0">
            <a:spAutoFit/>
          </a:bodyPr>
          <a:lstStyle/>
          <a:p>
            <a:pPr marL="342900" indent="-342900">
              <a:buFont typeface="Wingdings" panose="05000000000000000000" pitchFamily="2" charset="2"/>
              <a:buChar char="p"/>
            </a:pPr>
            <a:r>
              <a:rPr lang="en-US" altLang="zh-CN" sz="2400" dirty="0" smtClean="0">
                <a:latin typeface="微软雅黑" panose="020B0503020204020204" pitchFamily="34" charset="-122"/>
                <a:ea typeface="微软雅黑" panose="020B0503020204020204" pitchFamily="34" charset="-122"/>
              </a:rPr>
              <a:t>SOM</a:t>
            </a:r>
            <a:r>
              <a:rPr lang="zh-CN" altLang="en-US" sz="2400" dirty="0" smtClean="0">
                <a:latin typeface="微软雅黑" panose="020B0503020204020204" pitchFamily="34" charset="-122"/>
                <a:ea typeface="微软雅黑" panose="020B0503020204020204" pitchFamily="34" charset="-122"/>
              </a:rPr>
              <a:t>（</a:t>
            </a:r>
            <a:r>
              <a:rPr lang="en-US" altLang="zh-CN" sz="2400" dirty="0" smtClean="0">
                <a:latin typeface="微软雅黑" panose="020B0503020204020204" pitchFamily="34" charset="-122"/>
                <a:ea typeface="微软雅黑" panose="020B0503020204020204" pitchFamily="34" charset="-122"/>
              </a:rPr>
              <a:t>Self-organizing Map, </a:t>
            </a:r>
            <a:r>
              <a:rPr lang="zh-CN" altLang="en-US" sz="2400" dirty="0" smtClean="0">
                <a:latin typeface="微软雅黑" panose="020B0503020204020204" pitchFamily="34" charset="-122"/>
                <a:ea typeface="微软雅黑" panose="020B0503020204020204" pitchFamily="34" charset="-122"/>
              </a:rPr>
              <a:t>自组织映射）网络是一种</a:t>
            </a:r>
            <a:r>
              <a:rPr lang="zh-CN" altLang="en-US" sz="2400" dirty="0" smtClean="0">
                <a:solidFill>
                  <a:srgbClr val="FF0000"/>
                </a:solidFill>
                <a:latin typeface="微软雅黑" panose="020B0503020204020204" pitchFamily="34" charset="-122"/>
                <a:ea typeface="微软雅黑" panose="020B0503020204020204" pitchFamily="34" charset="-122"/>
              </a:rPr>
              <a:t>竞争学习型</a:t>
            </a:r>
            <a:r>
              <a:rPr lang="zh-CN" altLang="en-US" sz="2400" dirty="0" smtClean="0">
                <a:latin typeface="微软雅黑" panose="020B0503020204020204" pitchFamily="34" charset="-122"/>
                <a:ea typeface="微软雅黑" panose="020B0503020204020204" pitchFamily="34" charset="-122"/>
              </a:rPr>
              <a:t>的</a:t>
            </a:r>
            <a:r>
              <a:rPr lang="zh-CN" altLang="en-US" sz="2400" dirty="0" smtClean="0">
                <a:solidFill>
                  <a:srgbClr val="FF0000"/>
                </a:solidFill>
                <a:latin typeface="微软雅黑" panose="020B0503020204020204" pitchFamily="34" charset="-122"/>
                <a:ea typeface="微软雅黑" panose="020B0503020204020204" pitchFamily="34" charset="-122"/>
              </a:rPr>
              <a:t>无监督神经网络</a:t>
            </a:r>
            <a:r>
              <a:rPr lang="zh-CN" altLang="en-US" sz="2400" dirty="0" smtClean="0">
                <a:latin typeface="微软雅黑" panose="020B0503020204020204" pitchFamily="34" charset="-122"/>
                <a:ea typeface="微软雅黑" panose="020B0503020204020204" pitchFamily="34" charset="-122"/>
              </a:rPr>
              <a:t>，它能将高维输入数据映射到低维空间，同时保持数据在高维空间中的拓扑结构。</a:t>
            </a:r>
            <a:endParaRPr lang="zh-CN" altLang="en-US" sz="2400" dirty="0">
              <a:latin typeface="微软雅黑" panose="020B0503020204020204" pitchFamily="34" charset="-122"/>
              <a:ea typeface="微软雅黑" panose="020B0503020204020204" pitchFamily="34" charset="-122"/>
            </a:endParaRPr>
          </a:p>
        </p:txBody>
      </p:sp>
      <p:pic>
        <p:nvPicPr>
          <p:cNvPr id="30721" name="Picture 1" descr="C:\Users\Administrator\AppData\Roaming\Tencent\Users\475615427\QQ\WinTemp\RichOle\Q6K(V4GKE}J9{CI)54XYGKC.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5976" y="3140968"/>
            <a:ext cx="4101339" cy="2612318"/>
          </a:xfrm>
          <a:prstGeom prst="rect">
            <a:avLst/>
          </a:prstGeom>
          <a:noFill/>
          <a:extLst>
            <a:ext uri="{909E8E84-426E-40DD-AFC4-6F175D3DCCD1}">
              <a14:hiddenFill xmlns:a14="http://schemas.microsoft.com/office/drawing/2010/main">
                <a:solidFill>
                  <a:srgbClr val="FFFFFF"/>
                </a:solidFill>
              </a14:hiddenFill>
            </a:ext>
          </a:extLst>
        </p:spPr>
      </p:pic>
      <p:sp>
        <p:nvSpPr>
          <p:cNvPr id="10" name="矩形 9"/>
          <p:cNvSpPr/>
          <p:nvPr/>
        </p:nvSpPr>
        <p:spPr>
          <a:xfrm>
            <a:off x="1932729" y="3429000"/>
            <a:ext cx="2063207" cy="576064"/>
          </a:xfrm>
          <a:prstGeom prst="rect">
            <a:avLst/>
          </a:prstGeom>
          <a:solidFill>
            <a:schemeClr val="tx2">
              <a:lumMod val="20000"/>
              <a:lumOff val="8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rPr>
              <a:t>计算样本与权向量的距离</a:t>
            </a:r>
            <a:endParaRPr lang="zh-CN" altLang="en-US" b="1" dirty="0">
              <a:solidFill>
                <a:schemeClr val="tx1"/>
              </a:solidFill>
            </a:endParaRPr>
          </a:p>
        </p:txBody>
      </p:sp>
      <p:sp>
        <p:nvSpPr>
          <p:cNvPr id="12" name="矩形 11"/>
          <p:cNvSpPr/>
          <p:nvPr/>
        </p:nvSpPr>
        <p:spPr>
          <a:xfrm>
            <a:off x="1932729" y="4306784"/>
            <a:ext cx="2063207" cy="576064"/>
          </a:xfrm>
          <a:prstGeom prst="rect">
            <a:avLst/>
          </a:prstGeom>
          <a:solidFill>
            <a:schemeClr val="tx2">
              <a:lumMod val="20000"/>
              <a:lumOff val="8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rPr>
              <a:t>选择最佳匹配神经元</a:t>
            </a:r>
            <a:endParaRPr lang="zh-CN" altLang="en-US" b="1" dirty="0">
              <a:solidFill>
                <a:schemeClr val="tx1"/>
              </a:solidFill>
            </a:endParaRPr>
          </a:p>
        </p:txBody>
      </p:sp>
      <p:sp>
        <p:nvSpPr>
          <p:cNvPr id="13" name="矩形 12"/>
          <p:cNvSpPr/>
          <p:nvPr/>
        </p:nvSpPr>
        <p:spPr>
          <a:xfrm>
            <a:off x="1932729" y="5229200"/>
            <a:ext cx="2063207" cy="576064"/>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rPr>
              <a:t>更新局部权向量</a:t>
            </a:r>
            <a:endParaRPr lang="zh-CN" altLang="en-US" b="1" dirty="0">
              <a:solidFill>
                <a:schemeClr val="tx1"/>
              </a:solidFill>
            </a:endParaRPr>
          </a:p>
        </p:txBody>
      </p:sp>
      <p:cxnSp>
        <p:nvCxnSpPr>
          <p:cNvPr id="14" name="直接箭头连接符 13"/>
          <p:cNvCxnSpPr>
            <a:stCxn id="10" idx="2"/>
            <a:endCxn id="12" idx="0"/>
          </p:cNvCxnSpPr>
          <p:nvPr/>
        </p:nvCxnSpPr>
        <p:spPr>
          <a:xfrm>
            <a:off x="2964333" y="4005064"/>
            <a:ext cx="0" cy="30172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12" idx="2"/>
          </p:cNvCxnSpPr>
          <p:nvPr/>
        </p:nvCxnSpPr>
        <p:spPr>
          <a:xfrm flipH="1">
            <a:off x="2964332" y="4882848"/>
            <a:ext cx="1" cy="34635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75695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3568" y="836712"/>
            <a:ext cx="7776864" cy="5439951"/>
          </a:xfrm>
          <a:prstGeom prst="rect">
            <a:avLst/>
          </a:prstGeom>
          <a:noFill/>
        </p:spPr>
        <p:txBody>
          <a:bodyPr wrap="square" rtlCol="0">
            <a:spAutoFit/>
          </a:bodyPr>
          <a:lstStyle/>
          <a:p>
            <a:pPr marL="514350" indent="-514350" algn="just">
              <a:lnSpc>
                <a:spcPts val="3000"/>
              </a:lnSpc>
              <a:spcAft>
                <a:spcPts val="1200"/>
              </a:spcAft>
              <a:buAutoNum type="circleNumDbPlain" startAt="2"/>
            </a:pPr>
            <a:r>
              <a:rPr lang="zh-CN" altLang="en-US" sz="2400" dirty="0" smtClean="0">
                <a:latin typeface="微软雅黑" panose="020B0503020204020204" pitchFamily="34" charset="-122"/>
                <a:ea typeface="微软雅黑" panose="020B0503020204020204" pitchFamily="34" charset="-122"/>
              </a:rPr>
              <a:t>按照</a:t>
            </a:r>
            <a:r>
              <a:rPr lang="en-US" altLang="zh-CN" sz="2400" dirty="0" err="1" smtClean="0">
                <a:latin typeface="微软雅黑" panose="020B0503020204020204" pitchFamily="34" charset="-122"/>
                <a:ea typeface="微软雅黑" panose="020B0503020204020204" pitchFamily="34" charset="-122"/>
              </a:rPr>
              <a:t>Rumellhard</a:t>
            </a:r>
            <a:r>
              <a:rPr lang="en-US" altLang="zh-CN" sz="2400" dirty="0" smtClean="0">
                <a:latin typeface="微软雅黑" panose="020B0503020204020204" pitchFamily="34" charset="-122"/>
                <a:ea typeface="微软雅黑" panose="020B0503020204020204" pitchFamily="34" charset="-122"/>
              </a:rPr>
              <a:t>, McClelland, Hinton</a:t>
            </a:r>
            <a:r>
              <a:rPr lang="zh-CN" altLang="en-US" sz="2400" dirty="0" smtClean="0">
                <a:latin typeface="微软雅黑" panose="020B0503020204020204" pitchFamily="34" charset="-122"/>
                <a:ea typeface="微软雅黑" panose="020B0503020204020204" pitchFamily="34" charset="-122"/>
              </a:rPr>
              <a:t>的</a:t>
            </a:r>
            <a:r>
              <a:rPr lang="en-US" altLang="zh-CN" sz="2400" dirty="0" smtClean="0">
                <a:latin typeface="微软雅黑" panose="020B0503020204020204" pitchFamily="34" charset="-122"/>
                <a:ea typeface="微软雅黑" panose="020B0503020204020204" pitchFamily="34" charset="-122"/>
              </a:rPr>
              <a:t>PDP(Parallel Distributed Processing)</a:t>
            </a:r>
            <a:r>
              <a:rPr lang="zh-CN" altLang="en-US" sz="2400" dirty="0" smtClean="0">
                <a:latin typeface="微软雅黑" panose="020B0503020204020204" pitchFamily="34" charset="-122"/>
                <a:ea typeface="微软雅黑" panose="020B0503020204020204" pitchFamily="34" charset="-122"/>
              </a:rPr>
              <a:t>理论框架，人工神经网络描述包含</a:t>
            </a:r>
            <a:r>
              <a:rPr lang="en-US" altLang="zh-CN" sz="2400" dirty="0" smtClean="0">
                <a:latin typeface="微软雅黑" panose="020B0503020204020204" pitchFamily="34" charset="-122"/>
                <a:ea typeface="微软雅黑" panose="020B0503020204020204" pitchFamily="34" charset="-122"/>
              </a:rPr>
              <a:t>8</a:t>
            </a:r>
            <a:r>
              <a:rPr lang="zh-CN" altLang="en-US" sz="2400" dirty="0" smtClean="0">
                <a:latin typeface="微软雅黑" panose="020B0503020204020204" pitchFamily="34" charset="-122"/>
                <a:ea typeface="微软雅黑" panose="020B0503020204020204" pitchFamily="34" charset="-122"/>
              </a:rPr>
              <a:t>个要素：</a:t>
            </a:r>
            <a:endParaRPr lang="en-US" altLang="zh-CN" sz="2400" dirty="0" smtClean="0">
              <a:latin typeface="微软雅黑" panose="020B0503020204020204" pitchFamily="34" charset="-122"/>
              <a:ea typeface="微软雅黑" panose="020B0503020204020204" pitchFamily="34" charset="-122"/>
            </a:endParaRPr>
          </a:p>
          <a:p>
            <a:pPr lvl="1" algn="just">
              <a:lnSpc>
                <a:spcPts val="3500"/>
              </a:lnSpc>
            </a:pPr>
            <a:r>
              <a:rPr lang="en-US" altLang="zh-CN" sz="2400" dirty="0" smtClean="0">
                <a:latin typeface="微软雅黑" panose="020B0503020204020204" pitchFamily="34" charset="-122"/>
                <a:ea typeface="微软雅黑" panose="020B0503020204020204" pitchFamily="34" charset="-122"/>
              </a:rPr>
              <a:t>1</a:t>
            </a:r>
            <a:r>
              <a:rPr lang="zh-CN" altLang="en-US" sz="2400" dirty="0" smtClean="0">
                <a:latin typeface="微软雅黑" panose="020B0503020204020204" pitchFamily="34" charset="-122"/>
                <a:ea typeface="微软雅黑" panose="020B0503020204020204" pitchFamily="34" charset="-122"/>
              </a:rPr>
              <a:t>）一组处理单元</a:t>
            </a:r>
            <a:r>
              <a:rPr lang="en-US" altLang="zh-CN" sz="2400" dirty="0" smtClean="0">
                <a:latin typeface="微软雅黑" panose="020B0503020204020204" pitchFamily="34" charset="-122"/>
                <a:ea typeface="微软雅黑" panose="020B0503020204020204" pitchFamily="34" charset="-122"/>
              </a:rPr>
              <a:t>;</a:t>
            </a:r>
          </a:p>
          <a:p>
            <a:pPr lvl="1" algn="just">
              <a:lnSpc>
                <a:spcPts val="3500"/>
              </a:lnSpc>
            </a:pPr>
            <a:r>
              <a:rPr lang="en-US" altLang="zh-CN" sz="2400" dirty="0" smtClean="0">
                <a:latin typeface="微软雅黑" panose="020B0503020204020204" pitchFamily="34" charset="-122"/>
                <a:ea typeface="微软雅黑" panose="020B0503020204020204" pitchFamily="34" charset="-122"/>
              </a:rPr>
              <a:t>2</a:t>
            </a:r>
            <a:r>
              <a:rPr lang="zh-CN" altLang="en-US" sz="2400" dirty="0" smtClean="0">
                <a:latin typeface="微软雅黑" panose="020B0503020204020204" pitchFamily="34" charset="-122"/>
                <a:ea typeface="微软雅黑" panose="020B0503020204020204" pitchFamily="34" charset="-122"/>
              </a:rPr>
              <a:t>）处理单元的激活状态</a:t>
            </a:r>
            <a:r>
              <a:rPr lang="en-US" altLang="zh-CN" sz="2400" dirty="0" smtClean="0">
                <a:latin typeface="微软雅黑" panose="020B0503020204020204" pitchFamily="34" charset="-122"/>
                <a:ea typeface="微软雅黑" panose="020B0503020204020204" pitchFamily="34" charset="-122"/>
              </a:rPr>
              <a:t>;</a:t>
            </a:r>
          </a:p>
          <a:p>
            <a:pPr lvl="1" algn="just">
              <a:lnSpc>
                <a:spcPts val="3500"/>
              </a:lnSpc>
            </a:pPr>
            <a:r>
              <a:rPr lang="en-US" altLang="zh-CN" sz="2400" dirty="0" smtClean="0">
                <a:latin typeface="微软雅黑" panose="020B0503020204020204" pitchFamily="34" charset="-122"/>
                <a:ea typeface="微软雅黑" panose="020B0503020204020204" pitchFamily="34" charset="-122"/>
              </a:rPr>
              <a:t>3</a:t>
            </a:r>
            <a:r>
              <a:rPr lang="zh-CN" altLang="en-US" sz="2400" dirty="0" smtClean="0">
                <a:latin typeface="微软雅黑" panose="020B0503020204020204" pitchFamily="34" charset="-122"/>
                <a:ea typeface="微软雅黑" panose="020B0503020204020204" pitchFamily="34" charset="-122"/>
              </a:rPr>
              <a:t>）每个处理单元的输出函数</a:t>
            </a:r>
            <a:r>
              <a:rPr lang="en-US" altLang="zh-CN" sz="2400" dirty="0" smtClean="0">
                <a:latin typeface="微软雅黑" panose="020B0503020204020204" pitchFamily="34" charset="-122"/>
                <a:ea typeface="微软雅黑" panose="020B0503020204020204" pitchFamily="34" charset="-122"/>
              </a:rPr>
              <a:t>;</a:t>
            </a:r>
          </a:p>
          <a:p>
            <a:pPr lvl="1" algn="just">
              <a:lnSpc>
                <a:spcPts val="3500"/>
              </a:lnSpc>
            </a:pPr>
            <a:r>
              <a:rPr lang="en-US" altLang="zh-CN" sz="2400" dirty="0" smtClean="0">
                <a:latin typeface="微软雅黑" panose="020B0503020204020204" pitchFamily="34" charset="-122"/>
                <a:ea typeface="微软雅黑" panose="020B0503020204020204" pitchFamily="34" charset="-122"/>
              </a:rPr>
              <a:t>4</a:t>
            </a:r>
            <a:r>
              <a:rPr lang="zh-CN" altLang="en-US" sz="2400" dirty="0" smtClean="0">
                <a:latin typeface="微软雅黑" panose="020B0503020204020204" pitchFamily="34" charset="-122"/>
                <a:ea typeface="微软雅黑" panose="020B0503020204020204" pitchFamily="34" charset="-122"/>
              </a:rPr>
              <a:t>）处理单元之间的联接模式；</a:t>
            </a:r>
            <a:endParaRPr lang="en-US" altLang="zh-CN" sz="2400" dirty="0" smtClean="0">
              <a:latin typeface="微软雅黑" panose="020B0503020204020204" pitchFamily="34" charset="-122"/>
              <a:ea typeface="微软雅黑" panose="020B0503020204020204" pitchFamily="34" charset="-122"/>
            </a:endParaRPr>
          </a:p>
          <a:p>
            <a:pPr lvl="1" algn="just">
              <a:lnSpc>
                <a:spcPts val="3500"/>
              </a:lnSpc>
            </a:pPr>
            <a:r>
              <a:rPr lang="en-US" altLang="zh-CN" sz="2400" dirty="0" smtClean="0">
                <a:latin typeface="微软雅黑" panose="020B0503020204020204" pitchFamily="34" charset="-122"/>
                <a:ea typeface="微软雅黑" panose="020B0503020204020204" pitchFamily="34" charset="-122"/>
              </a:rPr>
              <a:t>5</a:t>
            </a:r>
            <a:r>
              <a:rPr lang="zh-CN" altLang="en-US" sz="2400" dirty="0" smtClean="0">
                <a:latin typeface="微软雅黑" panose="020B0503020204020204" pitchFamily="34" charset="-122"/>
                <a:ea typeface="微软雅黑" panose="020B0503020204020204" pitchFamily="34" charset="-122"/>
              </a:rPr>
              <a:t>）传递规则；</a:t>
            </a:r>
            <a:endParaRPr lang="en-US" altLang="zh-CN" sz="2400" dirty="0" smtClean="0">
              <a:latin typeface="微软雅黑" panose="020B0503020204020204" pitchFamily="34" charset="-122"/>
              <a:ea typeface="微软雅黑" panose="020B0503020204020204" pitchFamily="34" charset="-122"/>
            </a:endParaRPr>
          </a:p>
          <a:p>
            <a:pPr lvl="1" algn="just">
              <a:lnSpc>
                <a:spcPts val="3500"/>
              </a:lnSpc>
            </a:pPr>
            <a:r>
              <a:rPr lang="en-US" altLang="zh-CN" sz="2400" dirty="0" smtClean="0">
                <a:latin typeface="微软雅黑" panose="020B0503020204020204" pitchFamily="34" charset="-122"/>
                <a:ea typeface="微软雅黑" panose="020B0503020204020204" pitchFamily="34" charset="-122"/>
              </a:rPr>
              <a:t>6</a:t>
            </a:r>
            <a:r>
              <a:rPr lang="zh-CN" altLang="en-US" sz="2400" dirty="0" smtClean="0">
                <a:latin typeface="微软雅黑" panose="020B0503020204020204" pitchFamily="34" charset="-122"/>
                <a:ea typeface="微软雅黑" panose="020B0503020204020204" pitchFamily="34" charset="-122"/>
              </a:rPr>
              <a:t>）把处理单元的输出与当前状态结合起来产生激活值的激活规则</a:t>
            </a:r>
            <a:r>
              <a:rPr lang="en-US" altLang="zh-CN" sz="2400" dirty="0" smtClean="0">
                <a:latin typeface="微软雅黑" panose="020B0503020204020204" pitchFamily="34" charset="-122"/>
                <a:ea typeface="微软雅黑" panose="020B0503020204020204" pitchFamily="34" charset="-122"/>
              </a:rPr>
              <a:t>;</a:t>
            </a:r>
          </a:p>
          <a:p>
            <a:pPr lvl="1" algn="just">
              <a:lnSpc>
                <a:spcPts val="3500"/>
              </a:lnSpc>
            </a:pPr>
            <a:r>
              <a:rPr lang="en-US" altLang="zh-CN" sz="2400" dirty="0" smtClean="0">
                <a:latin typeface="微软雅黑" panose="020B0503020204020204" pitchFamily="34" charset="-122"/>
                <a:ea typeface="微软雅黑" panose="020B0503020204020204" pitchFamily="34" charset="-122"/>
              </a:rPr>
              <a:t>7</a:t>
            </a:r>
            <a:r>
              <a:rPr lang="zh-CN" altLang="en-US" sz="2400" dirty="0" smtClean="0">
                <a:latin typeface="微软雅黑" panose="020B0503020204020204" pitchFamily="34" charset="-122"/>
                <a:ea typeface="微软雅黑" panose="020B0503020204020204" pitchFamily="34" charset="-122"/>
              </a:rPr>
              <a:t>）通过经验修改联接强度的学习规则；</a:t>
            </a:r>
            <a:endParaRPr lang="en-US" altLang="zh-CN" sz="2400" dirty="0" smtClean="0">
              <a:latin typeface="微软雅黑" panose="020B0503020204020204" pitchFamily="34" charset="-122"/>
              <a:ea typeface="微软雅黑" panose="020B0503020204020204" pitchFamily="34" charset="-122"/>
            </a:endParaRPr>
          </a:p>
          <a:p>
            <a:pPr lvl="1" algn="just">
              <a:lnSpc>
                <a:spcPts val="3500"/>
              </a:lnSpc>
            </a:pPr>
            <a:r>
              <a:rPr lang="en-US" altLang="zh-CN" sz="2400" dirty="0" smtClean="0">
                <a:latin typeface="微软雅黑" panose="020B0503020204020204" pitchFamily="34" charset="-122"/>
                <a:ea typeface="微软雅黑" panose="020B0503020204020204" pitchFamily="34" charset="-122"/>
              </a:rPr>
              <a:t>8</a:t>
            </a:r>
            <a:r>
              <a:rPr lang="zh-CN" altLang="en-US" sz="2400" dirty="0" smtClean="0">
                <a:latin typeface="微软雅黑" panose="020B0503020204020204" pitchFamily="34" charset="-122"/>
                <a:ea typeface="微软雅黑" panose="020B0503020204020204" pitchFamily="34" charset="-122"/>
              </a:rPr>
              <a:t>）系统运行的环境（样本集合）。</a:t>
            </a:r>
            <a:endParaRPr lang="en-US" altLang="zh-CN" sz="24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1145086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66347" y="404664"/>
            <a:ext cx="5410199" cy="665163"/>
            <a:chOff x="666347" y="404664"/>
            <a:chExt cx="5410199" cy="665163"/>
          </a:xfrm>
        </p:grpSpPr>
        <p:grpSp>
          <p:nvGrpSpPr>
            <p:cNvPr id="3" name="Group 8"/>
            <p:cNvGrpSpPr>
              <a:grpSpLocks/>
            </p:cNvGrpSpPr>
            <p:nvPr/>
          </p:nvGrpSpPr>
          <p:grpSpPr bwMode="auto">
            <a:xfrm>
              <a:off x="666347" y="404664"/>
              <a:ext cx="762000" cy="665163"/>
              <a:chOff x="1110" y="2656"/>
              <a:chExt cx="1549" cy="1351"/>
            </a:xfrm>
          </p:grpSpPr>
          <p:sp>
            <p:nvSpPr>
              <p:cNvPr id="6" name="AutoShape 9"/>
              <p:cNvSpPr>
                <a:spLocks noChangeArrowheads="1"/>
              </p:cNvSpPr>
              <p:nvPr/>
            </p:nvSpPr>
            <p:spPr bwMode="auto">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宋体" pitchFamily="2" charset="-122"/>
                  <a:cs typeface="Arial" pitchFamily="34" charset="0"/>
                </a:endParaRPr>
              </a:p>
            </p:txBody>
          </p:sp>
          <p:sp>
            <p:nvSpPr>
              <p:cNvPr id="7" name="AutoShape 10"/>
              <p:cNvSpPr>
                <a:spLocks noChangeArrowheads="1"/>
              </p:cNvSpPr>
              <p:nvPr/>
            </p:nvSpPr>
            <p:spPr bwMode="auto">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p:spPr>
            <p:txBody>
              <a:bodyPr wrap="none" anchor="ctr"/>
              <a:lstStyle/>
              <a:p>
                <a:endParaRPr lang="zh-CN" altLang="en-US">
                  <a:ea typeface="宋体" pitchFamily="2" charset="-122"/>
                  <a:cs typeface="Arial" pitchFamily="34" charset="0"/>
                </a:endParaRPr>
              </a:p>
            </p:txBody>
          </p:sp>
        </p:grpSp>
        <p:sp>
          <p:nvSpPr>
            <p:cNvPr id="4" name="Line 16"/>
            <p:cNvSpPr>
              <a:spLocks noChangeShapeType="1"/>
            </p:cNvSpPr>
            <p:nvPr/>
          </p:nvSpPr>
          <p:spPr bwMode="auto">
            <a:xfrm>
              <a:off x="1275946" y="1014264"/>
              <a:ext cx="4800600" cy="0"/>
            </a:xfrm>
            <a:prstGeom prst="line">
              <a:avLst/>
            </a:prstGeom>
            <a:noFill/>
            <a:ln w="25400">
              <a:solidFill>
                <a:schemeClr val="folHlink"/>
              </a:solidFill>
              <a:prstDash val="sysDot"/>
              <a:round/>
              <a:headEn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5" name="Text Box 17"/>
            <p:cNvSpPr txBox="1">
              <a:spLocks noChangeArrowheads="1"/>
            </p:cNvSpPr>
            <p:nvPr/>
          </p:nvSpPr>
          <p:spPr bwMode="auto">
            <a:xfrm>
              <a:off x="1558994" y="428477"/>
              <a:ext cx="395973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a:defRPr>
                  <a:solidFill>
                    <a:schemeClr val="tx1"/>
                  </a:solidFill>
                  <a:latin typeface="Arial" pitchFamily="34" charset="0"/>
                </a:defRPr>
              </a:lvl2pPr>
              <a:lvl3pPr>
                <a:defRPr>
                  <a:solidFill>
                    <a:schemeClr val="tx1"/>
                  </a:solidFill>
                  <a:latin typeface="Arial" pitchFamily="34" charset="0"/>
                </a:defRPr>
              </a:lvl3pPr>
              <a:lvl4pPr>
                <a:defRPr>
                  <a:solidFill>
                    <a:schemeClr val="tx1"/>
                  </a:solidFill>
                  <a:latin typeface="Arial" pitchFamily="34" charset="0"/>
                </a:defRPr>
              </a:lvl4pPr>
              <a:lvl5pPr>
                <a:defRPr>
                  <a:solidFill>
                    <a:schemeClr val="tx1"/>
                  </a:solidFill>
                  <a:latin typeface="Arial" pitchFamily="34" charset="0"/>
                </a:defRPr>
              </a:lvl5pPr>
              <a:lvl6pPr fontAlgn="base">
                <a:spcBef>
                  <a:spcPct val="0"/>
                </a:spcBef>
                <a:spcAft>
                  <a:spcPct val="0"/>
                </a:spcAft>
                <a:buFont typeface="Arial" pitchFamily="34" charset="0"/>
                <a:defRPr>
                  <a:solidFill>
                    <a:schemeClr val="tx1"/>
                  </a:solidFill>
                  <a:latin typeface="Arial" pitchFamily="34" charset="0"/>
                </a:defRPr>
              </a:lvl6pPr>
              <a:lvl7pPr fontAlgn="base">
                <a:spcBef>
                  <a:spcPct val="0"/>
                </a:spcBef>
                <a:spcAft>
                  <a:spcPct val="0"/>
                </a:spcAft>
                <a:buFont typeface="Arial" pitchFamily="34" charset="0"/>
                <a:defRPr>
                  <a:solidFill>
                    <a:schemeClr val="tx1"/>
                  </a:solidFill>
                  <a:latin typeface="Arial" pitchFamily="34" charset="0"/>
                </a:defRPr>
              </a:lvl7pPr>
              <a:lvl8pPr fontAlgn="base">
                <a:spcBef>
                  <a:spcPct val="0"/>
                </a:spcBef>
                <a:spcAft>
                  <a:spcPct val="0"/>
                </a:spcAft>
                <a:buFont typeface="Arial" pitchFamily="34" charset="0"/>
                <a:defRPr>
                  <a:solidFill>
                    <a:schemeClr val="tx1"/>
                  </a:solidFill>
                  <a:latin typeface="Arial" pitchFamily="34" charset="0"/>
                </a:defRPr>
              </a:lvl8pPr>
              <a:lvl9pPr fontAlgn="base">
                <a:spcBef>
                  <a:spcPct val="0"/>
                </a:spcBef>
                <a:spcAft>
                  <a:spcPct val="0"/>
                </a:spcAft>
                <a:buFont typeface="Arial" pitchFamily="34" charset="0"/>
                <a:defRPr>
                  <a:solidFill>
                    <a:schemeClr val="tx1"/>
                  </a:solidFill>
                  <a:latin typeface="Arial" pitchFamily="34" charset="0"/>
                </a:defRPr>
              </a:lvl9pPr>
            </a:lstStyle>
            <a:p>
              <a:pPr eaLnBrk="0" hangingPunct="0"/>
              <a:r>
                <a:rPr lang="en-US" altLang="zh-CN" sz="3200" b="1" dirty="0">
                  <a:latin typeface="微软雅黑" panose="020B0503020204020204" pitchFamily="34" charset="-122"/>
                  <a:ea typeface="微软雅黑" panose="020B0503020204020204" pitchFamily="34" charset="-122"/>
                </a:rPr>
                <a:t>4</a:t>
              </a:r>
              <a:r>
                <a:rPr lang="en-US" altLang="zh-CN" sz="3200" b="1" dirty="0" smtClean="0">
                  <a:latin typeface="微软雅黑" panose="020B0503020204020204" pitchFamily="34" charset="-122"/>
                  <a:ea typeface="微软雅黑" panose="020B0503020204020204" pitchFamily="34" charset="-122"/>
                </a:rPr>
                <a:t>. </a:t>
              </a:r>
              <a:r>
                <a:rPr lang="zh-CN" altLang="en-US" sz="3200" b="1" dirty="0" smtClean="0">
                  <a:latin typeface="微软雅黑" panose="020B0503020204020204" pitchFamily="34" charset="-122"/>
                  <a:ea typeface="微软雅黑" panose="020B0503020204020204" pitchFamily="34" charset="-122"/>
                </a:rPr>
                <a:t>人工神经网络实例</a:t>
              </a:r>
              <a:endParaRPr lang="zh-CN" altLang="en-US" sz="3200" b="1" dirty="0">
                <a:latin typeface="微软雅黑" panose="020B0503020204020204" pitchFamily="34" charset="-122"/>
                <a:ea typeface="微软雅黑" panose="020B0503020204020204" pitchFamily="34" charset="-122"/>
              </a:endParaRPr>
            </a:p>
          </p:txBody>
        </p:sp>
      </p:grpSp>
      <p:sp>
        <p:nvSpPr>
          <p:cNvPr id="8" name="TextBox 7"/>
          <p:cNvSpPr txBox="1"/>
          <p:nvPr/>
        </p:nvSpPr>
        <p:spPr>
          <a:xfrm>
            <a:off x="827584" y="1124744"/>
            <a:ext cx="6048672" cy="523220"/>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800" dirty="0" smtClean="0">
                <a:latin typeface="微软雅黑" panose="020B0503020204020204" pitchFamily="34" charset="-122"/>
                <a:ea typeface="微软雅黑" panose="020B0503020204020204" pitchFamily="34" charset="-122"/>
              </a:rPr>
              <a:t>级联相关网络</a:t>
            </a:r>
            <a:endParaRPr lang="en-US" altLang="zh-CN" sz="2800" dirty="0">
              <a:latin typeface="微软雅黑" panose="020B0503020204020204" pitchFamily="34" charset="-122"/>
              <a:ea typeface="微软雅黑" panose="020B0503020204020204" pitchFamily="34" charset="-122"/>
            </a:endParaRPr>
          </a:p>
        </p:txBody>
      </p:sp>
      <p:sp>
        <p:nvSpPr>
          <p:cNvPr id="9" name="TextBox 8"/>
          <p:cNvSpPr txBox="1"/>
          <p:nvPr/>
        </p:nvSpPr>
        <p:spPr>
          <a:xfrm>
            <a:off x="1115616" y="1700807"/>
            <a:ext cx="7128792" cy="1938992"/>
          </a:xfrm>
          <a:prstGeom prst="rect">
            <a:avLst/>
          </a:prstGeom>
          <a:noFill/>
        </p:spPr>
        <p:txBody>
          <a:bodyPr wrap="square" rtlCol="0">
            <a:spAutoFit/>
          </a:bodyPr>
          <a:lstStyle/>
          <a:p>
            <a:pPr marL="342900" indent="-342900">
              <a:buFont typeface="Wingdings" panose="05000000000000000000" pitchFamily="2" charset="2"/>
              <a:buChar char="p"/>
            </a:pPr>
            <a:r>
              <a:rPr lang="zh-CN" altLang="en-US" sz="2400" dirty="0" smtClean="0">
                <a:latin typeface="微软雅黑" panose="020B0503020204020204" pitchFamily="34" charset="-122"/>
                <a:ea typeface="微软雅黑" panose="020B0503020204020204" pitchFamily="34" charset="-122"/>
              </a:rPr>
              <a:t>级联相关（</a:t>
            </a:r>
            <a:r>
              <a:rPr lang="en-US" altLang="zh-CN" sz="2400" dirty="0" smtClean="0">
                <a:latin typeface="微软雅黑" panose="020B0503020204020204" pitchFamily="34" charset="-122"/>
                <a:ea typeface="微软雅黑" panose="020B0503020204020204" pitchFamily="34" charset="-122"/>
              </a:rPr>
              <a:t>Cascade-Correlation</a:t>
            </a:r>
            <a:r>
              <a:rPr lang="zh-CN" altLang="en-US" sz="2400" dirty="0" smtClean="0">
                <a:latin typeface="微软雅黑" panose="020B0503020204020204" pitchFamily="34" charset="-122"/>
                <a:ea typeface="微软雅黑" panose="020B0503020204020204" pitchFamily="34" charset="-122"/>
              </a:rPr>
              <a:t>）网络是结构自适应网络的重要代表。</a:t>
            </a:r>
            <a:endParaRPr lang="en-US" altLang="zh-CN" sz="2400" dirty="0" smtClean="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p"/>
            </a:pPr>
            <a:r>
              <a:rPr lang="zh-CN" altLang="en-US" sz="2400" dirty="0" smtClean="0">
                <a:latin typeface="微软雅黑" panose="020B0503020204020204" pitchFamily="34" charset="-122"/>
                <a:ea typeface="微软雅黑" panose="020B0503020204020204" pitchFamily="34" charset="-122"/>
              </a:rPr>
              <a:t>“级联”</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“相关”</a:t>
            </a:r>
            <a:endParaRPr lang="en-US" altLang="zh-CN" sz="2400" dirty="0" smtClean="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p"/>
            </a:pPr>
            <a:r>
              <a:rPr lang="zh-CN" altLang="en-US" sz="2400" dirty="0" smtClean="0">
                <a:latin typeface="微软雅黑" panose="020B0503020204020204" pitchFamily="34" charset="-122"/>
                <a:ea typeface="微软雅黑" panose="020B0503020204020204" pitchFamily="34" charset="-122"/>
              </a:rPr>
              <a:t>无需设置网络参数、隐层神经元数目，并且训练速度快，但在数据较小时易陷入过拟合。</a:t>
            </a:r>
            <a:endParaRPr lang="zh-CN" altLang="en-US" sz="2400" dirty="0">
              <a:latin typeface="微软雅黑" panose="020B0503020204020204" pitchFamily="34" charset="-122"/>
              <a:ea typeface="微软雅黑" panose="020B0503020204020204" pitchFamily="34" charset="-122"/>
            </a:endParaRPr>
          </a:p>
        </p:txBody>
      </p:sp>
      <p:pic>
        <p:nvPicPr>
          <p:cNvPr id="32769" name="Picture 1" descr="C:\Users\Administrator\AppData\Roaming\Tencent\Users\475615427\QQ\WinTemp\RichOle\0}H%820{L866F53E$JJBOT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5657" y="3861047"/>
            <a:ext cx="8288710" cy="25394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69967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3568" y="836712"/>
            <a:ext cx="7776864" cy="2131353"/>
          </a:xfrm>
          <a:prstGeom prst="rect">
            <a:avLst/>
          </a:prstGeom>
          <a:noFill/>
        </p:spPr>
        <p:txBody>
          <a:bodyPr wrap="square" rtlCol="0">
            <a:spAutoFit/>
          </a:bodyPr>
          <a:lstStyle/>
          <a:p>
            <a:pPr algn="just">
              <a:lnSpc>
                <a:spcPts val="3000"/>
              </a:lnSpc>
              <a:spcAft>
                <a:spcPts val="2400"/>
              </a:spcAft>
            </a:pPr>
            <a:r>
              <a:rPr lang="zh-CN" altLang="en-US" sz="2400" dirty="0" smtClean="0">
                <a:latin typeface="微软雅黑" panose="020B0503020204020204" pitchFamily="34" charset="-122"/>
                <a:ea typeface="微软雅黑" panose="020B0503020204020204" pitchFamily="34" charset="-122"/>
              </a:rPr>
              <a:t>③</a:t>
            </a:r>
            <a:r>
              <a:rPr lang="en-US" altLang="zh-CN" sz="2400" dirty="0">
                <a:latin typeface="微软雅黑" panose="020B0503020204020204" pitchFamily="34" charset="-122"/>
                <a:ea typeface="微软雅黑" panose="020B0503020204020204" pitchFamily="34" charset="-122"/>
              </a:rPr>
              <a:t> </a:t>
            </a:r>
            <a:r>
              <a:rPr lang="en-US" altLang="zh-CN" sz="2400" dirty="0" smtClean="0">
                <a:latin typeface="微软雅黑" panose="020B0503020204020204" pitchFamily="34" charset="-122"/>
                <a:ea typeface="微软雅黑" panose="020B0503020204020204" pitchFamily="34" charset="-122"/>
              </a:rPr>
              <a:t>Simpson (1987</a:t>
            </a:r>
            <a:r>
              <a:rPr lang="zh-CN" altLang="en-US" sz="2400" dirty="0" smtClean="0">
                <a:latin typeface="微软雅黑" panose="020B0503020204020204" pitchFamily="34" charset="-122"/>
                <a:ea typeface="微软雅黑" panose="020B0503020204020204" pitchFamily="34" charset="-122"/>
              </a:rPr>
              <a:t>年</a:t>
            </a:r>
            <a:r>
              <a:rPr lang="en-US" altLang="zh-CN" sz="2400" dirty="0" smtClean="0">
                <a:latin typeface="微软雅黑" panose="020B0503020204020204" pitchFamily="34" charset="-122"/>
                <a:ea typeface="微软雅黑" panose="020B0503020204020204" pitchFamily="34" charset="-122"/>
              </a:rPr>
              <a:t>)</a:t>
            </a:r>
          </a:p>
          <a:p>
            <a:pPr algn="just">
              <a:lnSpc>
                <a:spcPts val="3500"/>
              </a:lnSpc>
              <a:spcAft>
                <a:spcPts val="1200"/>
              </a:spcAft>
            </a:pPr>
            <a:r>
              <a:rPr lang="en-US" altLang="zh-CN" sz="2400" dirty="0" smtClean="0">
                <a:latin typeface="微软雅黑" panose="020B0503020204020204" pitchFamily="34" charset="-122"/>
                <a:ea typeface="微软雅黑" panose="020B0503020204020204" pitchFamily="34" charset="-122"/>
              </a:rPr>
              <a:t>         </a:t>
            </a:r>
            <a:r>
              <a:rPr lang="zh-CN" altLang="en-US" sz="2400" dirty="0" smtClean="0">
                <a:latin typeface="微软雅黑" panose="020B0503020204020204" pitchFamily="34" charset="-122"/>
                <a:ea typeface="微软雅黑" panose="020B0503020204020204" pitchFamily="34" charset="-122"/>
              </a:rPr>
              <a:t>人工神经网络是一个非线性的有向图，图中含有可以通过改变权值大小来存放模式的加权边，并且可以从不完整的或未知的输入找到模式。</a:t>
            </a:r>
            <a:endParaRPr lang="en-US" altLang="zh-CN" sz="2400" dirty="0" smtClean="0">
              <a:latin typeface="微软雅黑" panose="020B0503020204020204" pitchFamily="34" charset="-122"/>
              <a:ea typeface="微软雅黑" panose="020B0503020204020204" pitchFamily="34" charset="-122"/>
            </a:endParaRPr>
          </a:p>
        </p:txBody>
      </p:sp>
      <p:pic>
        <p:nvPicPr>
          <p:cNvPr id="2050" name="Picture 2" descr="C:\Users\Administrator\Pictures\神经网络.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3356992"/>
            <a:ext cx="5976664" cy="26189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69800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5536" y="601524"/>
            <a:ext cx="6120680" cy="523220"/>
          </a:xfrm>
          <a:prstGeom prst="rect">
            <a:avLst/>
          </a:prstGeom>
          <a:noFill/>
        </p:spPr>
        <p:txBody>
          <a:bodyPr wrap="square" rtlCol="0">
            <a:spAutoFit/>
          </a:bodyPr>
          <a:lstStyle/>
          <a:p>
            <a:r>
              <a:rPr lang="zh-CN" altLang="en-US" sz="2800" b="1" dirty="0" smtClean="0">
                <a:solidFill>
                  <a:schemeClr val="tx2"/>
                </a:solidFill>
                <a:latin typeface="微软雅黑" panose="020B0503020204020204" pitchFamily="34" charset="-122"/>
                <a:ea typeface="微软雅黑" panose="020B0503020204020204" pitchFamily="34" charset="-122"/>
              </a:rPr>
              <a:t>人工神经网络的特点</a:t>
            </a:r>
            <a:endParaRPr lang="zh-CN" altLang="en-US" sz="2800" b="1" dirty="0">
              <a:solidFill>
                <a:schemeClr val="tx2"/>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827584" y="1268760"/>
            <a:ext cx="7848872" cy="1938992"/>
          </a:xfrm>
          <a:prstGeom prst="rect">
            <a:avLst/>
          </a:prstGeom>
          <a:noFill/>
        </p:spPr>
        <p:txBody>
          <a:bodyPr wrap="square" rtlCol="0">
            <a:spAutoFit/>
          </a:bodyPr>
          <a:lstStyle/>
          <a:p>
            <a:r>
              <a:rPr lang="zh-CN" altLang="en-US" sz="2400" dirty="0" smtClean="0">
                <a:latin typeface="微软雅黑" panose="020B0503020204020204" pitchFamily="34" charset="-122"/>
                <a:ea typeface="微软雅黑" panose="020B0503020204020204" pitchFamily="34" charset="-122"/>
              </a:rPr>
              <a:t>（</a:t>
            </a:r>
            <a:r>
              <a:rPr lang="en-US" altLang="zh-CN" sz="2400" dirty="0" smtClean="0">
                <a:latin typeface="微软雅黑" panose="020B0503020204020204" pitchFamily="34" charset="-122"/>
                <a:ea typeface="微软雅黑" panose="020B0503020204020204" pitchFamily="34" charset="-122"/>
              </a:rPr>
              <a:t>1</a:t>
            </a:r>
            <a:r>
              <a:rPr lang="zh-CN" altLang="en-US" sz="2400" dirty="0" smtClean="0">
                <a:latin typeface="微软雅黑" panose="020B0503020204020204" pitchFamily="34" charset="-122"/>
                <a:ea typeface="微软雅黑" panose="020B0503020204020204" pitchFamily="34" charset="-122"/>
              </a:rPr>
              <a:t>）信息的分布表示</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a:t>
            </a:r>
            <a:r>
              <a:rPr lang="en-US" altLang="zh-CN" sz="2400" dirty="0" smtClean="0">
                <a:latin typeface="微软雅黑" panose="020B0503020204020204" pitchFamily="34" charset="-122"/>
                <a:ea typeface="微软雅黑" panose="020B0503020204020204" pitchFamily="34" charset="-122"/>
              </a:rPr>
              <a:t>2</a:t>
            </a:r>
            <a:r>
              <a:rPr lang="zh-CN" altLang="en-US" sz="2400" dirty="0" smtClean="0">
                <a:latin typeface="微软雅黑" panose="020B0503020204020204" pitchFamily="34" charset="-122"/>
                <a:ea typeface="微软雅黑" panose="020B0503020204020204" pitchFamily="34" charset="-122"/>
              </a:rPr>
              <a:t>）运算的全局并行与局部操作</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a:t>
            </a:r>
            <a:r>
              <a:rPr lang="en-US" altLang="zh-CN" sz="2400" dirty="0" smtClean="0">
                <a:latin typeface="微软雅黑" panose="020B0503020204020204" pitchFamily="34" charset="-122"/>
                <a:ea typeface="微软雅黑" panose="020B0503020204020204" pitchFamily="34" charset="-122"/>
              </a:rPr>
              <a:t>3</a:t>
            </a:r>
            <a:r>
              <a:rPr lang="zh-CN" altLang="en-US" sz="2400" dirty="0" smtClean="0">
                <a:latin typeface="微软雅黑" panose="020B0503020204020204" pitchFamily="34" charset="-122"/>
                <a:ea typeface="微软雅黑" panose="020B0503020204020204" pitchFamily="34" charset="-122"/>
              </a:rPr>
              <a:t>）处理的非线性特征</a:t>
            </a:r>
            <a:endParaRPr lang="en-US" altLang="zh-CN" sz="2400" dirty="0" smtClean="0">
              <a:latin typeface="微软雅黑" panose="020B0503020204020204" pitchFamily="34" charset="-122"/>
              <a:ea typeface="微软雅黑" panose="020B0503020204020204" pitchFamily="34" charset="-122"/>
            </a:endParaRPr>
          </a:p>
        </p:txBody>
      </p:sp>
      <p:sp>
        <p:nvSpPr>
          <p:cNvPr id="6" name="TextBox 5"/>
          <p:cNvSpPr txBox="1"/>
          <p:nvPr/>
        </p:nvSpPr>
        <p:spPr>
          <a:xfrm>
            <a:off x="467544" y="3717032"/>
            <a:ext cx="6120680" cy="523220"/>
          </a:xfrm>
          <a:prstGeom prst="rect">
            <a:avLst/>
          </a:prstGeom>
          <a:noFill/>
        </p:spPr>
        <p:txBody>
          <a:bodyPr wrap="square" rtlCol="0">
            <a:spAutoFit/>
          </a:bodyPr>
          <a:lstStyle/>
          <a:p>
            <a:r>
              <a:rPr lang="zh-CN" altLang="en-US" sz="2800" b="1" dirty="0" smtClean="0">
                <a:solidFill>
                  <a:schemeClr val="tx2"/>
                </a:solidFill>
                <a:latin typeface="微软雅黑" panose="020B0503020204020204" pitchFamily="34" charset="-122"/>
                <a:ea typeface="微软雅黑" panose="020B0503020204020204" pitchFamily="34" charset="-122"/>
              </a:rPr>
              <a:t>对大脑基本特征的模拟</a:t>
            </a:r>
            <a:endParaRPr lang="zh-CN" altLang="en-US" sz="2800" b="1" dirty="0">
              <a:solidFill>
                <a:schemeClr val="tx2"/>
              </a:solidFill>
              <a:latin typeface="微软雅黑" panose="020B0503020204020204" pitchFamily="34" charset="-122"/>
              <a:ea typeface="微软雅黑" panose="020B0503020204020204" pitchFamily="34" charset="-122"/>
            </a:endParaRPr>
          </a:p>
        </p:txBody>
      </p:sp>
      <p:sp>
        <p:nvSpPr>
          <p:cNvPr id="7" name="TextBox 6"/>
          <p:cNvSpPr txBox="1"/>
          <p:nvPr/>
        </p:nvSpPr>
        <p:spPr>
          <a:xfrm>
            <a:off x="827584" y="4437112"/>
            <a:ext cx="7848872" cy="1200329"/>
          </a:xfrm>
          <a:prstGeom prst="rect">
            <a:avLst/>
          </a:prstGeom>
          <a:noFill/>
        </p:spPr>
        <p:txBody>
          <a:bodyPr wrap="square" rtlCol="0">
            <a:spAutoFit/>
          </a:bodyPr>
          <a:lstStyle/>
          <a:p>
            <a:r>
              <a:rPr lang="zh-CN" altLang="en-US" sz="2400" dirty="0" smtClean="0">
                <a:latin typeface="微软雅黑" panose="020B0503020204020204" pitchFamily="34" charset="-122"/>
                <a:ea typeface="微软雅黑" panose="020B0503020204020204" pitchFamily="34" charset="-122"/>
              </a:rPr>
              <a:t>（</a:t>
            </a:r>
            <a:r>
              <a:rPr lang="en-US" altLang="zh-CN" sz="2400" dirty="0" smtClean="0">
                <a:latin typeface="微软雅黑" panose="020B0503020204020204" pitchFamily="34" charset="-122"/>
                <a:ea typeface="微软雅黑" panose="020B0503020204020204" pitchFamily="34" charset="-122"/>
              </a:rPr>
              <a:t>1</a:t>
            </a:r>
            <a:r>
              <a:rPr lang="zh-CN" altLang="en-US" sz="2400" dirty="0" smtClean="0">
                <a:latin typeface="微软雅黑" panose="020B0503020204020204" pitchFamily="34" charset="-122"/>
                <a:ea typeface="微软雅黑" panose="020B0503020204020204" pitchFamily="34" charset="-122"/>
              </a:rPr>
              <a:t>）形式上：神经元及其联接；</a:t>
            </a:r>
            <a:r>
              <a:rPr lang="en-US" altLang="zh-CN" sz="2400" dirty="0" smtClean="0">
                <a:latin typeface="微软雅黑" panose="020B0503020204020204" pitchFamily="34" charset="-122"/>
                <a:ea typeface="微软雅黑" panose="020B0503020204020204" pitchFamily="34" charset="-122"/>
              </a:rPr>
              <a:t>BN</a:t>
            </a:r>
            <a:r>
              <a:rPr lang="zh-CN" altLang="en-US" sz="2400" dirty="0" smtClean="0">
                <a:latin typeface="微软雅黑" panose="020B0503020204020204" pitchFamily="34" charset="-122"/>
                <a:ea typeface="微软雅黑" panose="020B0503020204020204" pitchFamily="34" charset="-122"/>
              </a:rPr>
              <a:t>对</a:t>
            </a:r>
            <a:r>
              <a:rPr lang="en-US" altLang="zh-CN" sz="2400" dirty="0" smtClean="0">
                <a:latin typeface="微软雅黑" panose="020B0503020204020204" pitchFamily="34" charset="-122"/>
                <a:ea typeface="微软雅黑" panose="020B0503020204020204" pitchFamily="34" charset="-122"/>
              </a:rPr>
              <a:t>AN</a:t>
            </a:r>
          </a:p>
          <a:p>
            <a:endParaRPr lang="en-US" altLang="zh-CN" sz="2400" dirty="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a:t>
            </a:r>
            <a:r>
              <a:rPr lang="en-US" altLang="zh-CN" sz="2400" dirty="0" smtClean="0">
                <a:latin typeface="微软雅黑" panose="020B0503020204020204" pitchFamily="34" charset="-122"/>
                <a:ea typeface="微软雅黑" panose="020B0503020204020204" pitchFamily="34" charset="-122"/>
              </a:rPr>
              <a:t>2</a:t>
            </a:r>
            <a:r>
              <a:rPr lang="zh-CN" altLang="en-US" sz="2400" dirty="0" smtClean="0">
                <a:latin typeface="微软雅黑" panose="020B0503020204020204" pitchFamily="34" charset="-122"/>
                <a:ea typeface="微软雅黑" panose="020B0503020204020204" pitchFamily="34" charset="-122"/>
              </a:rPr>
              <a:t>）表现特征：信息的存储与处理</a:t>
            </a:r>
            <a:endParaRPr lang="en-US" altLang="zh-CN"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835262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9552" y="548680"/>
            <a:ext cx="6120680" cy="523220"/>
          </a:xfrm>
          <a:prstGeom prst="rect">
            <a:avLst/>
          </a:prstGeom>
          <a:noFill/>
        </p:spPr>
        <p:txBody>
          <a:bodyPr wrap="square" rtlCol="0">
            <a:spAutoFit/>
          </a:bodyPr>
          <a:lstStyle/>
          <a:p>
            <a:r>
              <a:rPr lang="zh-CN" altLang="en-US" sz="2800" b="1" dirty="0" smtClean="0">
                <a:solidFill>
                  <a:schemeClr val="tx2"/>
                </a:solidFill>
                <a:latin typeface="微软雅黑" panose="020B0503020204020204" pitchFamily="34" charset="-122"/>
                <a:ea typeface="微软雅黑" panose="020B0503020204020204" pitchFamily="34" charset="-122"/>
              </a:rPr>
              <a:t>    别名：</a:t>
            </a:r>
            <a:endParaRPr lang="zh-CN" altLang="en-US" sz="2800" b="1" dirty="0">
              <a:solidFill>
                <a:schemeClr val="tx2"/>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930282" y="1556792"/>
            <a:ext cx="7848872" cy="3216265"/>
          </a:xfrm>
          <a:prstGeom prst="rect">
            <a:avLst/>
          </a:prstGeom>
          <a:noFill/>
        </p:spPr>
        <p:txBody>
          <a:bodyPr wrap="square" rtlCol="0">
            <a:spAutoFit/>
          </a:bodyPr>
          <a:lstStyle/>
          <a:p>
            <a:pPr marL="457200" indent="-457200">
              <a:lnSpc>
                <a:spcPts val="3500"/>
              </a:lnSpc>
              <a:buFont typeface="Wingdings" panose="05000000000000000000" pitchFamily="2" charset="2"/>
              <a:buChar char="u"/>
            </a:pPr>
            <a:r>
              <a:rPr lang="zh-CN" altLang="en-US" sz="2400" dirty="0" smtClean="0">
                <a:latin typeface="微软雅黑" panose="020B0503020204020204" pitchFamily="34" charset="-122"/>
                <a:ea typeface="微软雅黑" panose="020B0503020204020204" pitchFamily="34" charset="-122"/>
              </a:rPr>
              <a:t>人工神经系统（</a:t>
            </a:r>
            <a:r>
              <a:rPr lang="en-US" altLang="zh-CN" sz="2400" dirty="0" smtClean="0">
                <a:latin typeface="微软雅黑" panose="020B0503020204020204" pitchFamily="34" charset="-122"/>
                <a:ea typeface="微软雅黑" panose="020B0503020204020204" pitchFamily="34" charset="-122"/>
              </a:rPr>
              <a:t>ANS</a:t>
            </a:r>
            <a:r>
              <a:rPr lang="zh-CN" altLang="en-US" sz="2400" dirty="0" smtClean="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a:p>
            <a:pPr marL="457200" indent="-457200">
              <a:lnSpc>
                <a:spcPts val="3500"/>
              </a:lnSpc>
              <a:buFont typeface="Wingdings" panose="05000000000000000000" pitchFamily="2" charset="2"/>
              <a:buChar char="u"/>
            </a:pPr>
            <a:r>
              <a:rPr lang="zh-CN" altLang="en-US" sz="2400" dirty="0" smtClean="0">
                <a:latin typeface="微软雅黑" panose="020B0503020204020204" pitchFamily="34" charset="-122"/>
                <a:ea typeface="微软雅黑" panose="020B0503020204020204" pitchFamily="34" charset="-122"/>
              </a:rPr>
              <a:t>神经网络（</a:t>
            </a:r>
            <a:r>
              <a:rPr lang="en-US" altLang="zh-CN" sz="2400" dirty="0" smtClean="0">
                <a:latin typeface="微软雅黑" panose="020B0503020204020204" pitchFamily="34" charset="-122"/>
                <a:ea typeface="微软雅黑" panose="020B0503020204020204" pitchFamily="34" charset="-122"/>
              </a:rPr>
              <a:t>NN</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pPr marL="457200" indent="-457200">
              <a:lnSpc>
                <a:spcPts val="3500"/>
              </a:lnSpc>
              <a:buFont typeface="Wingdings" panose="05000000000000000000" pitchFamily="2" charset="2"/>
              <a:buChar char="u"/>
            </a:pPr>
            <a:r>
              <a:rPr lang="zh-CN" altLang="en-US" sz="2400" dirty="0" smtClean="0">
                <a:latin typeface="微软雅黑" panose="020B0503020204020204" pitchFamily="34" charset="-122"/>
                <a:ea typeface="微软雅黑" panose="020B0503020204020204" pitchFamily="34" charset="-122"/>
              </a:rPr>
              <a:t>自适应系统（</a:t>
            </a:r>
            <a:r>
              <a:rPr lang="en-US" altLang="zh-CN" sz="2400" dirty="0" smtClean="0">
                <a:latin typeface="微软雅黑" panose="020B0503020204020204" pitchFamily="34" charset="-122"/>
                <a:ea typeface="微软雅黑" panose="020B0503020204020204" pitchFamily="34" charset="-122"/>
              </a:rPr>
              <a:t>Adaptive Systems</a:t>
            </a:r>
            <a:r>
              <a:rPr lang="zh-CN" altLang="en-US" sz="2400" dirty="0" smtClean="0">
                <a:latin typeface="微软雅黑" panose="020B0503020204020204" pitchFamily="34" charset="-122"/>
                <a:ea typeface="微软雅黑" panose="020B0503020204020204" pitchFamily="34" charset="-122"/>
              </a:rPr>
              <a:t>）、自适应网（</a:t>
            </a:r>
            <a:r>
              <a:rPr lang="en-US" altLang="zh-CN" sz="2400" dirty="0" smtClean="0">
                <a:latin typeface="微软雅黑" panose="020B0503020204020204" pitchFamily="34" charset="-122"/>
                <a:ea typeface="微软雅黑" panose="020B0503020204020204" pitchFamily="34" charset="-122"/>
              </a:rPr>
              <a:t>Adaptive Networks</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pPr marL="457200" indent="-457200">
              <a:lnSpc>
                <a:spcPts val="3500"/>
              </a:lnSpc>
              <a:buFont typeface="Wingdings" panose="05000000000000000000" pitchFamily="2" charset="2"/>
              <a:buChar char="u"/>
            </a:pPr>
            <a:r>
              <a:rPr lang="zh-CN" altLang="en-US" sz="2400" dirty="0" smtClean="0">
                <a:latin typeface="微软雅黑" panose="020B0503020204020204" pitchFamily="34" charset="-122"/>
                <a:ea typeface="微软雅黑" panose="020B0503020204020204" pitchFamily="34" charset="-122"/>
              </a:rPr>
              <a:t>联接模型（</a:t>
            </a:r>
            <a:r>
              <a:rPr lang="en-US" altLang="zh-CN" sz="2400" dirty="0" smtClean="0">
                <a:latin typeface="微软雅黑" panose="020B0503020204020204" pitchFamily="34" charset="-122"/>
                <a:ea typeface="微软雅黑" panose="020B0503020204020204" pitchFamily="34" charset="-122"/>
              </a:rPr>
              <a:t>Connectionism</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pPr marL="457200" indent="-457200">
              <a:lnSpc>
                <a:spcPts val="3500"/>
              </a:lnSpc>
              <a:buFont typeface="Wingdings" panose="05000000000000000000" pitchFamily="2" charset="2"/>
              <a:buChar char="u"/>
            </a:pPr>
            <a:r>
              <a:rPr lang="zh-CN" altLang="en-US" sz="2400" dirty="0" smtClean="0">
                <a:latin typeface="微软雅黑" panose="020B0503020204020204" pitchFamily="34" charset="-122"/>
                <a:ea typeface="微软雅黑" panose="020B0503020204020204" pitchFamily="34" charset="-122"/>
              </a:rPr>
              <a:t>神经计算机（</a:t>
            </a:r>
            <a:r>
              <a:rPr lang="en-US" altLang="zh-CN" sz="2400" dirty="0" err="1" smtClean="0">
                <a:latin typeface="微软雅黑" panose="020B0503020204020204" pitchFamily="34" charset="-122"/>
                <a:ea typeface="微软雅黑" panose="020B0503020204020204" pitchFamily="34" charset="-122"/>
              </a:rPr>
              <a:t>Neurocomputer</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28199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9552" y="548680"/>
            <a:ext cx="8136904" cy="584775"/>
          </a:xfrm>
          <a:prstGeom prst="rect">
            <a:avLst/>
          </a:prstGeom>
          <a:noFill/>
        </p:spPr>
        <p:txBody>
          <a:bodyPr wrap="square" rtlCol="0">
            <a:spAutoFit/>
          </a:bodyPr>
          <a:lstStyle/>
          <a:p>
            <a:r>
              <a:rPr lang="en-US" altLang="zh-CN" sz="3200" b="1" dirty="0" smtClean="0">
                <a:solidFill>
                  <a:schemeClr val="tx2"/>
                </a:solidFill>
                <a:latin typeface="微软雅黑" panose="020B0503020204020204" pitchFamily="34" charset="-122"/>
                <a:ea typeface="微软雅黑" panose="020B0503020204020204" pitchFamily="34" charset="-122"/>
              </a:rPr>
              <a:t>1.2 </a:t>
            </a:r>
            <a:r>
              <a:rPr lang="zh-CN" altLang="en-US" sz="3200" b="1" dirty="0" smtClean="0">
                <a:solidFill>
                  <a:schemeClr val="tx2"/>
                </a:solidFill>
                <a:latin typeface="微软雅黑" panose="020B0503020204020204" pitchFamily="34" charset="-122"/>
                <a:ea typeface="微软雅黑" panose="020B0503020204020204" pitchFamily="34" charset="-122"/>
              </a:rPr>
              <a:t>人工神经网络的学习</a:t>
            </a:r>
            <a:r>
              <a:rPr lang="en-US" altLang="zh-CN" sz="3200" b="1" dirty="0" smtClean="0">
                <a:solidFill>
                  <a:schemeClr val="tx2"/>
                </a:solidFill>
                <a:latin typeface="微软雅黑" panose="020B0503020204020204" pitchFamily="34" charset="-122"/>
                <a:ea typeface="微软雅黑" panose="020B0503020204020204" pitchFamily="34" charset="-122"/>
              </a:rPr>
              <a:t>(Learning)</a:t>
            </a:r>
            <a:r>
              <a:rPr lang="zh-CN" altLang="en-US" sz="3200" b="1" dirty="0" smtClean="0">
                <a:solidFill>
                  <a:schemeClr val="tx2"/>
                </a:solidFill>
                <a:latin typeface="微软雅黑" panose="020B0503020204020204" pitchFamily="34" charset="-122"/>
                <a:ea typeface="微软雅黑" panose="020B0503020204020204" pitchFamily="34" charset="-122"/>
              </a:rPr>
              <a:t>能力</a:t>
            </a:r>
            <a:endParaRPr lang="zh-CN" altLang="en-US" sz="3200" b="1" dirty="0">
              <a:solidFill>
                <a:schemeClr val="tx2"/>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539552" y="1268760"/>
            <a:ext cx="7848872" cy="3539430"/>
          </a:xfrm>
          <a:prstGeom prst="rect">
            <a:avLst/>
          </a:prstGeom>
          <a:noFill/>
        </p:spPr>
        <p:txBody>
          <a:bodyPr wrap="square" rtlCol="0">
            <a:spAutoFit/>
          </a:bodyPr>
          <a:lstStyle/>
          <a:p>
            <a:pPr marL="457200" indent="-457200">
              <a:buFont typeface="Arial" panose="020B0604020202020204" pitchFamily="34" charset="0"/>
              <a:buChar char="•"/>
            </a:pPr>
            <a:r>
              <a:rPr lang="zh-CN" altLang="en-US" sz="2800" dirty="0" smtClean="0">
                <a:latin typeface="微软雅黑" panose="020B0503020204020204" pitchFamily="34" charset="-122"/>
                <a:ea typeface="微软雅黑" panose="020B0503020204020204" pitchFamily="34" charset="-122"/>
              </a:rPr>
              <a:t>人工神经网络可以根据所在的环境去改变它的行为</a:t>
            </a:r>
            <a:endParaRPr lang="en-US" altLang="zh-CN" sz="2800" dirty="0" smtClean="0">
              <a:latin typeface="微软雅黑" panose="020B0503020204020204" pitchFamily="34" charset="-122"/>
              <a:ea typeface="微软雅黑" panose="020B0503020204020204" pitchFamily="34" charset="-122"/>
            </a:endParaRPr>
          </a:p>
          <a:p>
            <a:pPr marL="457200" indent="-457200">
              <a:buFont typeface="Arial" panose="020B0604020202020204" pitchFamily="34" charset="0"/>
              <a:buChar char="•"/>
            </a:pPr>
            <a:r>
              <a:rPr lang="zh-CN" altLang="en-US" sz="2800" dirty="0" smtClean="0">
                <a:latin typeface="微软雅黑" panose="020B0503020204020204" pitchFamily="34" charset="-122"/>
                <a:ea typeface="微软雅黑" panose="020B0503020204020204" pitchFamily="34" charset="-122"/>
              </a:rPr>
              <a:t>自相联的网络</a:t>
            </a:r>
            <a:endParaRPr lang="en-US" altLang="zh-CN" sz="2800" dirty="0" smtClean="0">
              <a:latin typeface="微软雅黑" panose="020B0503020204020204" pitchFamily="34" charset="-122"/>
              <a:ea typeface="微软雅黑" panose="020B0503020204020204" pitchFamily="34" charset="-122"/>
            </a:endParaRPr>
          </a:p>
          <a:p>
            <a:pPr marL="457200" indent="-457200">
              <a:buFont typeface="Arial" panose="020B0604020202020204" pitchFamily="34" charset="0"/>
              <a:buChar char="•"/>
            </a:pPr>
            <a:r>
              <a:rPr lang="zh-CN" altLang="en-US" sz="2800" dirty="0" smtClean="0">
                <a:latin typeface="微软雅黑" panose="020B0503020204020204" pitchFamily="34" charset="-122"/>
                <a:ea typeface="微软雅黑" panose="020B0503020204020204" pitchFamily="34" charset="-122"/>
              </a:rPr>
              <a:t>异相联的网络：它在接收样本集合</a:t>
            </a:r>
            <a:r>
              <a:rPr lang="en-US" altLang="zh-CN" sz="2800" dirty="0" smtClean="0">
                <a:latin typeface="微软雅黑" panose="020B0503020204020204" pitchFamily="34" charset="-122"/>
                <a:ea typeface="微软雅黑" panose="020B0503020204020204" pitchFamily="34" charset="-122"/>
              </a:rPr>
              <a:t>A</a:t>
            </a:r>
            <a:r>
              <a:rPr lang="zh-CN" altLang="en-US" sz="2800" dirty="0" smtClean="0">
                <a:latin typeface="微软雅黑" panose="020B0503020204020204" pitchFamily="34" charset="-122"/>
                <a:ea typeface="微软雅黑" panose="020B0503020204020204" pitchFamily="34" charset="-122"/>
              </a:rPr>
              <a:t>时，可以抽取</a:t>
            </a:r>
            <a:r>
              <a:rPr lang="en-US" altLang="zh-CN" sz="2800" dirty="0" smtClean="0">
                <a:latin typeface="微软雅黑" panose="020B0503020204020204" pitchFamily="34" charset="-122"/>
                <a:ea typeface="微软雅黑" panose="020B0503020204020204" pitchFamily="34" charset="-122"/>
              </a:rPr>
              <a:t>A</a:t>
            </a:r>
            <a:r>
              <a:rPr lang="zh-CN" altLang="en-US" sz="2800" dirty="0" smtClean="0">
                <a:latin typeface="微软雅黑" panose="020B0503020204020204" pitchFamily="34" charset="-122"/>
                <a:ea typeface="微软雅黑" panose="020B0503020204020204" pitchFamily="34" charset="-122"/>
              </a:rPr>
              <a:t>中输入数据与输出数据的映射关系。</a:t>
            </a:r>
            <a:endParaRPr lang="en-US" altLang="zh-CN" sz="2800" dirty="0" smtClean="0">
              <a:latin typeface="微软雅黑" panose="020B0503020204020204" pitchFamily="34" charset="-122"/>
              <a:ea typeface="微软雅黑" panose="020B0503020204020204" pitchFamily="34" charset="-122"/>
            </a:endParaRPr>
          </a:p>
          <a:p>
            <a:r>
              <a:rPr lang="en-US" altLang="zh-CN" sz="2800" dirty="0">
                <a:latin typeface="微软雅黑" panose="020B0503020204020204" pitchFamily="34" charset="-122"/>
                <a:ea typeface="微软雅黑" panose="020B0503020204020204" pitchFamily="34" charset="-122"/>
              </a:rPr>
              <a:t> </a:t>
            </a:r>
            <a:r>
              <a:rPr lang="en-US" altLang="zh-CN" sz="2800" dirty="0" smtClean="0">
                <a:latin typeface="微软雅黑" panose="020B0503020204020204" pitchFamily="34" charset="-122"/>
                <a:ea typeface="微软雅黑" panose="020B0503020204020204" pitchFamily="34" charset="-122"/>
              </a:rPr>
              <a:t>     --&gt;</a:t>
            </a:r>
            <a:r>
              <a:rPr lang="zh-CN" altLang="en-US" sz="2800" dirty="0" smtClean="0">
                <a:latin typeface="微软雅黑" panose="020B0503020204020204" pitchFamily="34" charset="-122"/>
                <a:ea typeface="微软雅黑" panose="020B0503020204020204" pitchFamily="34" charset="-122"/>
              </a:rPr>
              <a:t>“抽象”功能</a:t>
            </a:r>
            <a:endParaRPr lang="en-US" altLang="zh-CN" sz="2800" dirty="0" smtClean="0">
              <a:latin typeface="微软雅黑" panose="020B0503020204020204" pitchFamily="34" charset="-122"/>
              <a:ea typeface="微软雅黑" panose="020B0503020204020204" pitchFamily="34" charset="-122"/>
            </a:endParaRPr>
          </a:p>
          <a:p>
            <a:pPr marL="457200" indent="-457200">
              <a:buFont typeface="Arial" panose="020B0604020202020204" pitchFamily="34" charset="0"/>
              <a:buChar char="•"/>
            </a:pPr>
            <a:r>
              <a:rPr lang="zh-CN" altLang="en-US" sz="2800" dirty="0" smtClean="0">
                <a:latin typeface="微软雅黑" panose="020B0503020204020204" pitchFamily="34" charset="-122"/>
                <a:ea typeface="微软雅黑" panose="020B0503020204020204" pitchFamily="34" charset="-122"/>
              </a:rPr>
              <a:t>不同的人工神经网络模型，有不同的学习</a:t>
            </a:r>
            <a:r>
              <a:rPr lang="en-US" altLang="zh-CN" sz="2800" dirty="0" smtClean="0">
                <a:latin typeface="微软雅黑" panose="020B0503020204020204" pitchFamily="34" charset="-122"/>
                <a:ea typeface="微软雅黑" panose="020B0503020204020204" pitchFamily="34" charset="-122"/>
              </a:rPr>
              <a:t>/</a:t>
            </a:r>
            <a:r>
              <a:rPr lang="zh-CN" altLang="en-US" sz="2800" dirty="0" smtClean="0">
                <a:latin typeface="微软雅黑" panose="020B0503020204020204" pitchFamily="34" charset="-122"/>
                <a:ea typeface="微软雅黑" panose="020B0503020204020204" pitchFamily="34" charset="-122"/>
              </a:rPr>
              <a:t>训练算法。</a:t>
            </a:r>
            <a:endParaRPr lang="en-US" altLang="zh-CN" sz="28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1211116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主管人员">
  <a:themeElements>
    <a:clrScheme name="主管人员">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主管人员">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主管人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1480</TotalTime>
  <Words>3035</Words>
  <Application>Microsoft Office PowerPoint</Application>
  <PresentationFormat>全屏显示(4:3)</PresentationFormat>
  <Paragraphs>322</Paragraphs>
  <Slides>50</Slides>
  <Notes>1</Notes>
  <HiddenSlides>0</HiddenSlides>
  <MMClips>0</MMClips>
  <ScaleCrop>false</ScaleCrop>
  <HeadingPairs>
    <vt:vector size="6" baseType="variant">
      <vt:variant>
        <vt:lpstr>主题</vt:lpstr>
      </vt:variant>
      <vt:variant>
        <vt:i4>1</vt:i4>
      </vt:variant>
      <vt:variant>
        <vt:lpstr>嵌入 OLE 服务器</vt:lpstr>
      </vt:variant>
      <vt:variant>
        <vt:i4>5</vt:i4>
      </vt:variant>
      <vt:variant>
        <vt:lpstr>幻灯片标题</vt:lpstr>
      </vt:variant>
      <vt:variant>
        <vt:i4>50</vt:i4>
      </vt:variant>
    </vt:vector>
  </HeadingPairs>
  <TitlesOfParts>
    <vt:vector size="56" baseType="lpstr">
      <vt:lpstr>主管人员</vt:lpstr>
      <vt:lpstr>Equation</vt:lpstr>
      <vt:lpstr>位图图像</vt:lpstr>
      <vt:lpstr>Visio</vt:lpstr>
      <vt:lpstr>公式</vt:lpstr>
      <vt:lpstr>MathType 6.0 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HP</dc:creator>
  <cp:lastModifiedBy>HP</cp:lastModifiedBy>
  <cp:revision>80</cp:revision>
  <dcterms:created xsi:type="dcterms:W3CDTF">2017-05-04T01:30:22Z</dcterms:created>
  <dcterms:modified xsi:type="dcterms:W3CDTF">2017-05-12T10:42:23Z</dcterms:modified>
</cp:coreProperties>
</file>