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6" r:id="rId98"/>
    <p:sldId id="366" r:id="rId99"/>
    <p:sldId id="357" r:id="rId100"/>
    <p:sldId id="367" r:id="rId101"/>
    <p:sldId id="358" r:id="rId102"/>
    <p:sldId id="359" r:id="rId103"/>
    <p:sldId id="360" r:id="rId104"/>
    <p:sldId id="361" r:id="rId105"/>
    <p:sldId id="362" r:id="rId106"/>
    <p:sldId id="363" r:id="rId107"/>
    <p:sldId id="364" r:id="rId108"/>
    <p:sldId id="365" r:id="rId10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8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wmf"/><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32.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74.wmf"/><Relationship Id="rId7" Type="http://schemas.openxmlformats.org/officeDocument/2006/relationships/image" Target="../media/image86.wmf"/><Relationship Id="rId2" Type="http://schemas.openxmlformats.org/officeDocument/2006/relationships/image" Target="../media/image82.wmf"/><Relationship Id="rId1" Type="http://schemas.openxmlformats.org/officeDocument/2006/relationships/image" Target="../media/image79.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9"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image" Target="../media/image146.wmf"/><Relationship Id="rId18" Type="http://schemas.openxmlformats.org/officeDocument/2006/relationships/image" Target="../media/image151.wmf"/><Relationship Id="rId3" Type="http://schemas.openxmlformats.org/officeDocument/2006/relationships/image" Target="../media/image136.wmf"/><Relationship Id="rId21" Type="http://schemas.openxmlformats.org/officeDocument/2006/relationships/image" Target="../media/image154.wmf"/><Relationship Id="rId7" Type="http://schemas.openxmlformats.org/officeDocument/2006/relationships/image" Target="../media/image140.wmf"/><Relationship Id="rId12" Type="http://schemas.openxmlformats.org/officeDocument/2006/relationships/image" Target="../media/image145.wmf"/><Relationship Id="rId17" Type="http://schemas.openxmlformats.org/officeDocument/2006/relationships/image" Target="../media/image150.wmf"/><Relationship Id="rId2" Type="http://schemas.openxmlformats.org/officeDocument/2006/relationships/image" Target="../media/image135.wmf"/><Relationship Id="rId16" Type="http://schemas.openxmlformats.org/officeDocument/2006/relationships/image" Target="../media/image149.wmf"/><Relationship Id="rId20" Type="http://schemas.openxmlformats.org/officeDocument/2006/relationships/image" Target="../media/image153.wmf"/><Relationship Id="rId1" Type="http://schemas.openxmlformats.org/officeDocument/2006/relationships/image" Target="../media/image134.wmf"/><Relationship Id="rId6" Type="http://schemas.openxmlformats.org/officeDocument/2006/relationships/image" Target="../media/image139.wmf"/><Relationship Id="rId11" Type="http://schemas.openxmlformats.org/officeDocument/2006/relationships/image" Target="../media/image144.wmf"/><Relationship Id="rId24" Type="http://schemas.openxmlformats.org/officeDocument/2006/relationships/image" Target="../media/image157.wmf"/><Relationship Id="rId5" Type="http://schemas.openxmlformats.org/officeDocument/2006/relationships/image" Target="../media/image138.wmf"/><Relationship Id="rId15" Type="http://schemas.openxmlformats.org/officeDocument/2006/relationships/image" Target="../media/image148.wmf"/><Relationship Id="rId23" Type="http://schemas.openxmlformats.org/officeDocument/2006/relationships/image" Target="../media/image156.wmf"/><Relationship Id="rId10" Type="http://schemas.openxmlformats.org/officeDocument/2006/relationships/image" Target="../media/image143.wmf"/><Relationship Id="rId19" Type="http://schemas.openxmlformats.org/officeDocument/2006/relationships/image" Target="../media/image152.wmf"/><Relationship Id="rId4" Type="http://schemas.openxmlformats.org/officeDocument/2006/relationships/image" Target="../media/image137.wmf"/><Relationship Id="rId9" Type="http://schemas.openxmlformats.org/officeDocument/2006/relationships/image" Target="../media/image142.wmf"/><Relationship Id="rId14" Type="http://schemas.openxmlformats.org/officeDocument/2006/relationships/image" Target="../media/image147.wmf"/><Relationship Id="rId22" Type="http://schemas.openxmlformats.org/officeDocument/2006/relationships/image" Target="../media/image155.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image" Target="../media/image170.wmf"/><Relationship Id="rId18" Type="http://schemas.openxmlformats.org/officeDocument/2006/relationships/image" Target="../media/image175.wmf"/><Relationship Id="rId26" Type="http://schemas.openxmlformats.org/officeDocument/2006/relationships/image" Target="../media/image183.wmf"/><Relationship Id="rId3" Type="http://schemas.openxmlformats.org/officeDocument/2006/relationships/image" Target="../media/image160.wmf"/><Relationship Id="rId21" Type="http://schemas.openxmlformats.org/officeDocument/2006/relationships/image" Target="../media/image178.wmf"/><Relationship Id="rId7" Type="http://schemas.openxmlformats.org/officeDocument/2006/relationships/image" Target="../media/image164.wmf"/><Relationship Id="rId12" Type="http://schemas.openxmlformats.org/officeDocument/2006/relationships/image" Target="../media/image169.wmf"/><Relationship Id="rId17" Type="http://schemas.openxmlformats.org/officeDocument/2006/relationships/image" Target="../media/image174.wmf"/><Relationship Id="rId25" Type="http://schemas.openxmlformats.org/officeDocument/2006/relationships/image" Target="../media/image182.wmf"/><Relationship Id="rId33" Type="http://schemas.openxmlformats.org/officeDocument/2006/relationships/image" Target="../media/image190.wmf"/><Relationship Id="rId2" Type="http://schemas.openxmlformats.org/officeDocument/2006/relationships/image" Target="../media/image159.wmf"/><Relationship Id="rId16" Type="http://schemas.openxmlformats.org/officeDocument/2006/relationships/image" Target="../media/image173.wmf"/><Relationship Id="rId20" Type="http://schemas.openxmlformats.org/officeDocument/2006/relationships/image" Target="../media/image177.wmf"/><Relationship Id="rId29" Type="http://schemas.openxmlformats.org/officeDocument/2006/relationships/image" Target="../media/image186.wmf"/><Relationship Id="rId1" Type="http://schemas.openxmlformats.org/officeDocument/2006/relationships/image" Target="../media/image158.wmf"/><Relationship Id="rId6" Type="http://schemas.openxmlformats.org/officeDocument/2006/relationships/image" Target="../media/image163.wmf"/><Relationship Id="rId11" Type="http://schemas.openxmlformats.org/officeDocument/2006/relationships/image" Target="../media/image168.wmf"/><Relationship Id="rId24" Type="http://schemas.openxmlformats.org/officeDocument/2006/relationships/image" Target="../media/image181.wmf"/><Relationship Id="rId32" Type="http://schemas.openxmlformats.org/officeDocument/2006/relationships/image" Target="../media/image189.wmf"/><Relationship Id="rId5" Type="http://schemas.openxmlformats.org/officeDocument/2006/relationships/image" Target="../media/image162.wmf"/><Relationship Id="rId15" Type="http://schemas.openxmlformats.org/officeDocument/2006/relationships/image" Target="../media/image172.wmf"/><Relationship Id="rId23" Type="http://schemas.openxmlformats.org/officeDocument/2006/relationships/image" Target="../media/image180.wmf"/><Relationship Id="rId28" Type="http://schemas.openxmlformats.org/officeDocument/2006/relationships/image" Target="../media/image185.wmf"/><Relationship Id="rId10" Type="http://schemas.openxmlformats.org/officeDocument/2006/relationships/image" Target="../media/image167.wmf"/><Relationship Id="rId19" Type="http://schemas.openxmlformats.org/officeDocument/2006/relationships/image" Target="../media/image176.wmf"/><Relationship Id="rId31" Type="http://schemas.openxmlformats.org/officeDocument/2006/relationships/image" Target="../media/image188.wmf"/><Relationship Id="rId4" Type="http://schemas.openxmlformats.org/officeDocument/2006/relationships/image" Target="../media/image161.wmf"/><Relationship Id="rId9" Type="http://schemas.openxmlformats.org/officeDocument/2006/relationships/image" Target="../media/image166.wmf"/><Relationship Id="rId14" Type="http://schemas.openxmlformats.org/officeDocument/2006/relationships/image" Target="../media/image171.wmf"/><Relationship Id="rId22" Type="http://schemas.openxmlformats.org/officeDocument/2006/relationships/image" Target="../media/image179.wmf"/><Relationship Id="rId27" Type="http://schemas.openxmlformats.org/officeDocument/2006/relationships/image" Target="../media/image184.wmf"/><Relationship Id="rId30" Type="http://schemas.openxmlformats.org/officeDocument/2006/relationships/image" Target="../media/image187.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image" Target="../media/image170.wmf"/><Relationship Id="rId18" Type="http://schemas.openxmlformats.org/officeDocument/2006/relationships/image" Target="../media/image175.wmf"/><Relationship Id="rId26" Type="http://schemas.openxmlformats.org/officeDocument/2006/relationships/image" Target="../media/image191.wmf"/><Relationship Id="rId39" Type="http://schemas.openxmlformats.org/officeDocument/2006/relationships/image" Target="../media/image204.wmf"/><Relationship Id="rId3" Type="http://schemas.openxmlformats.org/officeDocument/2006/relationships/image" Target="../media/image160.wmf"/><Relationship Id="rId21" Type="http://schemas.openxmlformats.org/officeDocument/2006/relationships/image" Target="../media/image178.wmf"/><Relationship Id="rId34" Type="http://schemas.openxmlformats.org/officeDocument/2006/relationships/image" Target="../media/image199.wmf"/><Relationship Id="rId42" Type="http://schemas.openxmlformats.org/officeDocument/2006/relationships/image" Target="../media/image207.wmf"/><Relationship Id="rId7" Type="http://schemas.openxmlformats.org/officeDocument/2006/relationships/image" Target="../media/image164.wmf"/><Relationship Id="rId12" Type="http://schemas.openxmlformats.org/officeDocument/2006/relationships/image" Target="../media/image169.wmf"/><Relationship Id="rId17" Type="http://schemas.openxmlformats.org/officeDocument/2006/relationships/image" Target="../media/image174.wmf"/><Relationship Id="rId25" Type="http://schemas.openxmlformats.org/officeDocument/2006/relationships/image" Target="../media/image182.wmf"/><Relationship Id="rId33" Type="http://schemas.openxmlformats.org/officeDocument/2006/relationships/image" Target="../media/image198.wmf"/><Relationship Id="rId38" Type="http://schemas.openxmlformats.org/officeDocument/2006/relationships/image" Target="../media/image203.wmf"/><Relationship Id="rId2" Type="http://schemas.openxmlformats.org/officeDocument/2006/relationships/image" Target="../media/image159.wmf"/><Relationship Id="rId16" Type="http://schemas.openxmlformats.org/officeDocument/2006/relationships/image" Target="../media/image173.wmf"/><Relationship Id="rId20" Type="http://schemas.openxmlformats.org/officeDocument/2006/relationships/image" Target="../media/image177.wmf"/><Relationship Id="rId29" Type="http://schemas.openxmlformats.org/officeDocument/2006/relationships/image" Target="../media/image194.wmf"/><Relationship Id="rId41" Type="http://schemas.openxmlformats.org/officeDocument/2006/relationships/image" Target="../media/image206.wmf"/><Relationship Id="rId1" Type="http://schemas.openxmlformats.org/officeDocument/2006/relationships/image" Target="../media/image158.wmf"/><Relationship Id="rId6" Type="http://schemas.openxmlformats.org/officeDocument/2006/relationships/image" Target="../media/image163.wmf"/><Relationship Id="rId11" Type="http://schemas.openxmlformats.org/officeDocument/2006/relationships/image" Target="../media/image168.wmf"/><Relationship Id="rId24" Type="http://schemas.openxmlformats.org/officeDocument/2006/relationships/image" Target="../media/image181.wmf"/><Relationship Id="rId32" Type="http://schemas.openxmlformats.org/officeDocument/2006/relationships/image" Target="../media/image197.wmf"/><Relationship Id="rId37" Type="http://schemas.openxmlformats.org/officeDocument/2006/relationships/image" Target="../media/image202.wmf"/><Relationship Id="rId40" Type="http://schemas.openxmlformats.org/officeDocument/2006/relationships/image" Target="../media/image205.wmf"/><Relationship Id="rId5" Type="http://schemas.openxmlformats.org/officeDocument/2006/relationships/image" Target="../media/image162.wmf"/><Relationship Id="rId15" Type="http://schemas.openxmlformats.org/officeDocument/2006/relationships/image" Target="../media/image172.wmf"/><Relationship Id="rId23" Type="http://schemas.openxmlformats.org/officeDocument/2006/relationships/image" Target="../media/image180.wmf"/><Relationship Id="rId28" Type="http://schemas.openxmlformats.org/officeDocument/2006/relationships/image" Target="../media/image193.wmf"/><Relationship Id="rId36" Type="http://schemas.openxmlformats.org/officeDocument/2006/relationships/image" Target="../media/image201.wmf"/><Relationship Id="rId10" Type="http://schemas.openxmlformats.org/officeDocument/2006/relationships/image" Target="../media/image167.wmf"/><Relationship Id="rId19" Type="http://schemas.openxmlformats.org/officeDocument/2006/relationships/image" Target="../media/image176.wmf"/><Relationship Id="rId31" Type="http://schemas.openxmlformats.org/officeDocument/2006/relationships/image" Target="../media/image196.wmf"/><Relationship Id="rId44" Type="http://schemas.openxmlformats.org/officeDocument/2006/relationships/image" Target="../media/image209.wmf"/><Relationship Id="rId4" Type="http://schemas.openxmlformats.org/officeDocument/2006/relationships/image" Target="../media/image161.wmf"/><Relationship Id="rId9" Type="http://schemas.openxmlformats.org/officeDocument/2006/relationships/image" Target="../media/image166.wmf"/><Relationship Id="rId14" Type="http://schemas.openxmlformats.org/officeDocument/2006/relationships/image" Target="../media/image171.wmf"/><Relationship Id="rId22" Type="http://schemas.openxmlformats.org/officeDocument/2006/relationships/image" Target="../media/image179.wmf"/><Relationship Id="rId27" Type="http://schemas.openxmlformats.org/officeDocument/2006/relationships/image" Target="../media/image192.wmf"/><Relationship Id="rId30" Type="http://schemas.openxmlformats.org/officeDocument/2006/relationships/image" Target="../media/image195.wmf"/><Relationship Id="rId35" Type="http://schemas.openxmlformats.org/officeDocument/2006/relationships/image" Target="../media/image200.wmf"/><Relationship Id="rId43" Type="http://schemas.openxmlformats.org/officeDocument/2006/relationships/image" Target="../media/image208.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image" Target="../media/image174.wmf"/><Relationship Id="rId18" Type="http://schemas.openxmlformats.org/officeDocument/2006/relationships/image" Target="../media/image213.wmf"/><Relationship Id="rId3" Type="http://schemas.openxmlformats.org/officeDocument/2006/relationships/image" Target="../media/image203.wmf"/><Relationship Id="rId21" Type="http://schemas.openxmlformats.org/officeDocument/2006/relationships/image" Target="../media/image216.wmf"/><Relationship Id="rId7" Type="http://schemas.openxmlformats.org/officeDocument/2006/relationships/image" Target="../media/image207.wmf"/><Relationship Id="rId12" Type="http://schemas.openxmlformats.org/officeDocument/2006/relationships/image" Target="../media/image209.wmf"/><Relationship Id="rId17" Type="http://schemas.openxmlformats.org/officeDocument/2006/relationships/image" Target="../media/image212.wmf"/><Relationship Id="rId25" Type="http://schemas.openxmlformats.org/officeDocument/2006/relationships/image" Target="../media/image220.wmf"/><Relationship Id="rId2" Type="http://schemas.openxmlformats.org/officeDocument/2006/relationships/image" Target="../media/image202.wmf"/><Relationship Id="rId16" Type="http://schemas.openxmlformats.org/officeDocument/2006/relationships/image" Target="../media/image211.wmf"/><Relationship Id="rId20" Type="http://schemas.openxmlformats.org/officeDocument/2006/relationships/image" Target="../media/image215.wmf"/><Relationship Id="rId1" Type="http://schemas.openxmlformats.org/officeDocument/2006/relationships/image" Target="../media/image210.wmf"/><Relationship Id="rId6" Type="http://schemas.openxmlformats.org/officeDocument/2006/relationships/image" Target="../media/image206.wmf"/><Relationship Id="rId11" Type="http://schemas.openxmlformats.org/officeDocument/2006/relationships/image" Target="../media/image172.wmf"/><Relationship Id="rId24" Type="http://schemas.openxmlformats.org/officeDocument/2006/relationships/image" Target="../media/image219.wmf"/><Relationship Id="rId5" Type="http://schemas.openxmlformats.org/officeDocument/2006/relationships/image" Target="../media/image205.wmf"/><Relationship Id="rId15" Type="http://schemas.openxmlformats.org/officeDocument/2006/relationships/image" Target="../media/image176.wmf"/><Relationship Id="rId23" Type="http://schemas.openxmlformats.org/officeDocument/2006/relationships/image" Target="../media/image218.wmf"/><Relationship Id="rId10" Type="http://schemas.openxmlformats.org/officeDocument/2006/relationships/image" Target="../media/image171.wmf"/><Relationship Id="rId19" Type="http://schemas.openxmlformats.org/officeDocument/2006/relationships/image" Target="../media/image214.wmf"/><Relationship Id="rId4" Type="http://schemas.openxmlformats.org/officeDocument/2006/relationships/image" Target="../media/image204.wmf"/><Relationship Id="rId9" Type="http://schemas.openxmlformats.org/officeDocument/2006/relationships/image" Target="../media/image208.wmf"/><Relationship Id="rId14" Type="http://schemas.openxmlformats.org/officeDocument/2006/relationships/image" Target="../media/image175.wmf"/><Relationship Id="rId22" Type="http://schemas.openxmlformats.org/officeDocument/2006/relationships/image" Target="../media/image217.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168.wmf"/><Relationship Id="rId6" Type="http://schemas.openxmlformats.org/officeDocument/2006/relationships/image" Target="../media/image225.wmf"/><Relationship Id="rId5" Type="http://schemas.openxmlformats.org/officeDocument/2006/relationships/image" Target="../media/image224.wmf"/><Relationship Id="rId10" Type="http://schemas.openxmlformats.org/officeDocument/2006/relationships/image" Target="../media/image229.wmf"/><Relationship Id="rId4" Type="http://schemas.openxmlformats.org/officeDocument/2006/relationships/image" Target="../media/image223.wmf"/><Relationship Id="rId9" Type="http://schemas.openxmlformats.org/officeDocument/2006/relationships/image" Target="../media/image22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31.wmf"/><Relationship Id="rId1" Type="http://schemas.openxmlformats.org/officeDocument/2006/relationships/image" Target="../media/image23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4" Type="http://schemas.openxmlformats.org/officeDocument/2006/relationships/image" Target="../media/image240.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image" Target="../media/image253.wmf"/><Relationship Id="rId18" Type="http://schemas.openxmlformats.org/officeDocument/2006/relationships/image" Target="../media/image258.wmf"/><Relationship Id="rId26" Type="http://schemas.openxmlformats.org/officeDocument/2006/relationships/image" Target="../media/image266.wmf"/><Relationship Id="rId3" Type="http://schemas.openxmlformats.org/officeDocument/2006/relationships/image" Target="../media/image243.wmf"/><Relationship Id="rId21" Type="http://schemas.openxmlformats.org/officeDocument/2006/relationships/image" Target="../media/image261.wmf"/><Relationship Id="rId7" Type="http://schemas.openxmlformats.org/officeDocument/2006/relationships/image" Target="../media/image247.wmf"/><Relationship Id="rId12" Type="http://schemas.openxmlformats.org/officeDocument/2006/relationships/image" Target="../media/image252.wmf"/><Relationship Id="rId17" Type="http://schemas.openxmlformats.org/officeDocument/2006/relationships/image" Target="../media/image257.wmf"/><Relationship Id="rId25" Type="http://schemas.openxmlformats.org/officeDocument/2006/relationships/image" Target="../media/image265.wmf"/><Relationship Id="rId2" Type="http://schemas.openxmlformats.org/officeDocument/2006/relationships/image" Target="../media/image242.wmf"/><Relationship Id="rId16" Type="http://schemas.openxmlformats.org/officeDocument/2006/relationships/image" Target="../media/image256.wmf"/><Relationship Id="rId20" Type="http://schemas.openxmlformats.org/officeDocument/2006/relationships/image" Target="../media/image260.wmf"/><Relationship Id="rId1" Type="http://schemas.openxmlformats.org/officeDocument/2006/relationships/image" Target="../media/image241.wmf"/><Relationship Id="rId6" Type="http://schemas.openxmlformats.org/officeDocument/2006/relationships/image" Target="../media/image246.wmf"/><Relationship Id="rId11" Type="http://schemas.openxmlformats.org/officeDocument/2006/relationships/image" Target="../media/image251.wmf"/><Relationship Id="rId24" Type="http://schemas.openxmlformats.org/officeDocument/2006/relationships/image" Target="../media/image264.wmf"/><Relationship Id="rId5" Type="http://schemas.openxmlformats.org/officeDocument/2006/relationships/image" Target="../media/image245.wmf"/><Relationship Id="rId15" Type="http://schemas.openxmlformats.org/officeDocument/2006/relationships/image" Target="../media/image255.wmf"/><Relationship Id="rId23" Type="http://schemas.openxmlformats.org/officeDocument/2006/relationships/image" Target="../media/image263.wmf"/><Relationship Id="rId28" Type="http://schemas.openxmlformats.org/officeDocument/2006/relationships/image" Target="../media/image268.wmf"/><Relationship Id="rId10" Type="http://schemas.openxmlformats.org/officeDocument/2006/relationships/image" Target="../media/image250.wmf"/><Relationship Id="rId19" Type="http://schemas.openxmlformats.org/officeDocument/2006/relationships/image" Target="../media/image259.wmf"/><Relationship Id="rId4" Type="http://schemas.openxmlformats.org/officeDocument/2006/relationships/image" Target="../media/image244.wmf"/><Relationship Id="rId9" Type="http://schemas.openxmlformats.org/officeDocument/2006/relationships/image" Target="../media/image249.wmf"/><Relationship Id="rId14" Type="http://schemas.openxmlformats.org/officeDocument/2006/relationships/image" Target="../media/image254.wmf"/><Relationship Id="rId22" Type="http://schemas.openxmlformats.org/officeDocument/2006/relationships/image" Target="../media/image262.wmf"/><Relationship Id="rId27" Type="http://schemas.openxmlformats.org/officeDocument/2006/relationships/image" Target="../media/image267.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76.wmf"/><Relationship Id="rId3" Type="http://schemas.openxmlformats.org/officeDocument/2006/relationships/image" Target="../media/image271.wmf"/><Relationship Id="rId7" Type="http://schemas.openxmlformats.org/officeDocument/2006/relationships/image" Target="../media/image275.wmf"/><Relationship Id="rId12" Type="http://schemas.openxmlformats.org/officeDocument/2006/relationships/image" Target="../media/image280.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11" Type="http://schemas.openxmlformats.org/officeDocument/2006/relationships/image" Target="../media/image279.wmf"/><Relationship Id="rId5" Type="http://schemas.openxmlformats.org/officeDocument/2006/relationships/image" Target="../media/image273.wmf"/><Relationship Id="rId10" Type="http://schemas.openxmlformats.org/officeDocument/2006/relationships/image" Target="../media/image278.wmf"/><Relationship Id="rId4" Type="http://schemas.openxmlformats.org/officeDocument/2006/relationships/image" Target="../media/image272.wmf"/><Relationship Id="rId9" Type="http://schemas.openxmlformats.org/officeDocument/2006/relationships/image" Target="../media/image277.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88.wmf"/><Relationship Id="rId3" Type="http://schemas.openxmlformats.org/officeDocument/2006/relationships/image" Target="../media/image283.wmf"/><Relationship Id="rId7" Type="http://schemas.openxmlformats.org/officeDocument/2006/relationships/image" Target="../media/image287.w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6.wmf"/><Relationship Id="rId5" Type="http://schemas.openxmlformats.org/officeDocument/2006/relationships/image" Target="../media/image285.wmf"/><Relationship Id="rId10" Type="http://schemas.openxmlformats.org/officeDocument/2006/relationships/image" Target="../media/image290.wmf"/><Relationship Id="rId4" Type="http://schemas.openxmlformats.org/officeDocument/2006/relationships/image" Target="../media/image284.wmf"/><Relationship Id="rId9" Type="http://schemas.openxmlformats.org/officeDocument/2006/relationships/image" Target="../media/image28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92.wmf"/><Relationship Id="rId7" Type="http://schemas.openxmlformats.org/officeDocument/2006/relationships/image" Target="../media/image296.wmf"/><Relationship Id="rId2" Type="http://schemas.openxmlformats.org/officeDocument/2006/relationships/image" Target="../media/image280.wmf"/><Relationship Id="rId1" Type="http://schemas.openxmlformats.org/officeDocument/2006/relationships/image" Target="../media/image291.wmf"/><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98.wmf"/><Relationship Id="rId1" Type="http://schemas.openxmlformats.org/officeDocument/2006/relationships/image" Target="../media/image297.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01.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09.wmf"/><Relationship Id="rId3" Type="http://schemas.openxmlformats.org/officeDocument/2006/relationships/image" Target="../media/image304.wmf"/><Relationship Id="rId7" Type="http://schemas.openxmlformats.org/officeDocument/2006/relationships/image" Target="../media/image308.wmf"/><Relationship Id="rId2" Type="http://schemas.openxmlformats.org/officeDocument/2006/relationships/image" Target="../media/image303.wmf"/><Relationship Id="rId1" Type="http://schemas.openxmlformats.org/officeDocument/2006/relationships/image" Target="../media/image302.wmf"/><Relationship Id="rId6" Type="http://schemas.openxmlformats.org/officeDocument/2006/relationships/image" Target="../media/image307.wmf"/><Relationship Id="rId5" Type="http://schemas.openxmlformats.org/officeDocument/2006/relationships/image" Target="../media/image306.wmf"/><Relationship Id="rId4" Type="http://schemas.openxmlformats.org/officeDocument/2006/relationships/image" Target="../media/image305.wmf"/><Relationship Id="rId9" Type="http://schemas.openxmlformats.org/officeDocument/2006/relationships/image" Target="../media/image31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 Id="rId4" Type="http://schemas.openxmlformats.org/officeDocument/2006/relationships/image" Target="../media/image3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22.wmf"/><Relationship Id="rId3" Type="http://schemas.openxmlformats.org/officeDocument/2006/relationships/image" Target="../media/image317.wmf"/><Relationship Id="rId7" Type="http://schemas.openxmlformats.org/officeDocument/2006/relationships/image" Target="../media/image321.wmf"/><Relationship Id="rId2" Type="http://schemas.openxmlformats.org/officeDocument/2006/relationships/image" Target="../media/image316.wmf"/><Relationship Id="rId1" Type="http://schemas.openxmlformats.org/officeDocument/2006/relationships/image" Target="../media/image315.wmf"/><Relationship Id="rId6" Type="http://schemas.openxmlformats.org/officeDocument/2006/relationships/image" Target="../media/image320.wmf"/><Relationship Id="rId5" Type="http://schemas.openxmlformats.org/officeDocument/2006/relationships/image" Target="../media/image319.wmf"/><Relationship Id="rId10" Type="http://schemas.openxmlformats.org/officeDocument/2006/relationships/image" Target="../media/image324.wmf"/><Relationship Id="rId4" Type="http://schemas.openxmlformats.org/officeDocument/2006/relationships/image" Target="../media/image318.wmf"/><Relationship Id="rId9" Type="http://schemas.openxmlformats.org/officeDocument/2006/relationships/image" Target="../media/image32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27.wmf"/><Relationship Id="rId7" Type="http://schemas.openxmlformats.org/officeDocument/2006/relationships/image" Target="../media/image331.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30.wmf"/><Relationship Id="rId5" Type="http://schemas.openxmlformats.org/officeDocument/2006/relationships/image" Target="../media/image329.wmf"/><Relationship Id="rId4" Type="http://schemas.openxmlformats.org/officeDocument/2006/relationships/image" Target="../media/image328.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32.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333.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36.wmf"/><Relationship Id="rId2" Type="http://schemas.openxmlformats.org/officeDocument/2006/relationships/image" Target="../media/image335.wmf"/><Relationship Id="rId1" Type="http://schemas.openxmlformats.org/officeDocument/2006/relationships/image" Target="../media/image334.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36.wmf"/><Relationship Id="rId1" Type="http://schemas.openxmlformats.org/officeDocument/2006/relationships/image" Target="../media/image3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7A69C-BF7F-40A0-AE41-7796938BB9E4}" type="datetimeFigureOut">
              <a:rPr lang="zh-CN" altLang="en-US" smtClean="0"/>
              <a:t>2017/6/13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E4C9D-3977-4339-9DA8-3BFD3002A4B0}" type="slidenum">
              <a:rPr lang="zh-CN" altLang="en-US" smtClean="0"/>
              <a:t>‹#›</a:t>
            </a:fld>
            <a:endParaRPr lang="zh-CN" altLang="en-US"/>
          </a:p>
        </p:txBody>
      </p:sp>
    </p:spTree>
    <p:extLst>
      <p:ext uri="{BB962C8B-B14F-4D97-AF65-F5344CB8AC3E}">
        <p14:creationId xmlns:p14="http://schemas.microsoft.com/office/powerpoint/2010/main" val="32749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CE4C9D-3977-4339-9DA8-3BFD3002A4B0}" type="slidenum">
              <a:rPr lang="zh-CN" altLang="en-US" smtClean="0"/>
              <a:t>66</a:t>
            </a:fld>
            <a:endParaRPr lang="zh-CN" altLang="en-US"/>
          </a:p>
        </p:txBody>
      </p:sp>
    </p:spTree>
    <p:extLst>
      <p:ext uri="{BB962C8B-B14F-4D97-AF65-F5344CB8AC3E}">
        <p14:creationId xmlns:p14="http://schemas.microsoft.com/office/powerpoint/2010/main" val="262556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297317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4802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357832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30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651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315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567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232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93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32990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289643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284300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202363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143637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249034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297114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0D81B-A6B1-4A61-95F3-B87A4608EA69}" type="datetimeFigureOut">
              <a:rPr lang="zh-CN" altLang="en-US" smtClean="0"/>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13254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0D81B-A6B1-4A61-95F3-B87A4608EA69}" type="datetimeFigureOut">
              <a:rPr lang="zh-CN" altLang="en-US" smtClean="0"/>
              <a:t>2017/6/13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2019E-F773-4CE2-8AD8-812E8132AAC5}" type="slidenum">
              <a:rPr lang="zh-CN" altLang="en-US" smtClean="0"/>
              <a:t>‹#›</a:t>
            </a:fld>
            <a:endParaRPr lang="zh-CN" altLang="en-US"/>
          </a:p>
        </p:txBody>
      </p:sp>
    </p:spTree>
    <p:extLst>
      <p:ext uri="{BB962C8B-B14F-4D97-AF65-F5344CB8AC3E}">
        <p14:creationId xmlns:p14="http://schemas.microsoft.com/office/powerpoint/2010/main" val="2820230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100.xml.rels><?xml version="1.0" encoding="UTF-8" standalone="yes"?>
<Relationships xmlns="http://schemas.openxmlformats.org/package/2006/relationships"><Relationship Id="rId8" Type="http://schemas.openxmlformats.org/officeDocument/2006/relationships/image" Target="../media/image336.wmf"/><Relationship Id="rId3" Type="http://schemas.openxmlformats.org/officeDocument/2006/relationships/oleObject" Target="../embeddings/oleObject402.bin"/><Relationship Id="rId7" Type="http://schemas.openxmlformats.org/officeDocument/2006/relationships/oleObject" Target="../embeddings/oleObject404.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335.wmf"/><Relationship Id="rId5" Type="http://schemas.openxmlformats.org/officeDocument/2006/relationships/oleObject" Target="../embeddings/oleObject403.bin"/><Relationship Id="rId4" Type="http://schemas.openxmlformats.org/officeDocument/2006/relationships/image" Target="../media/image334.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05.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336.wmf"/><Relationship Id="rId5" Type="http://schemas.openxmlformats.org/officeDocument/2006/relationships/oleObject" Target="../embeddings/oleObject406.bin"/><Relationship Id="rId4" Type="http://schemas.openxmlformats.org/officeDocument/2006/relationships/image" Target="../media/image335.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7.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344.jpeg"/><Relationship Id="rId3" Type="http://schemas.openxmlformats.org/officeDocument/2006/relationships/image" Target="../media/image339.jpeg"/><Relationship Id="rId7" Type="http://schemas.openxmlformats.org/officeDocument/2006/relationships/image" Target="../media/image343.jpeg"/><Relationship Id="rId2" Type="http://schemas.openxmlformats.org/officeDocument/2006/relationships/image" Target="../media/image338.jpeg"/><Relationship Id="rId1" Type="http://schemas.openxmlformats.org/officeDocument/2006/relationships/slideLayout" Target="../slideLayouts/slideLayout2.xml"/><Relationship Id="rId6" Type="http://schemas.openxmlformats.org/officeDocument/2006/relationships/image" Target="../media/image342.jpeg"/><Relationship Id="rId5" Type="http://schemas.openxmlformats.org/officeDocument/2006/relationships/image" Target="../media/image341.jpeg"/><Relationship Id="rId4" Type="http://schemas.openxmlformats.org/officeDocument/2006/relationships/image" Target="../media/image340.jpeg"/><Relationship Id="rId9" Type="http://schemas.openxmlformats.org/officeDocument/2006/relationships/image" Target="../media/image345.jpeg"/></Relationships>
</file>

<file path=ppt/slides/_rels/slide105.xml.rels><?xml version="1.0" encoding="UTF-8" standalone="yes"?>
<Relationships xmlns="http://schemas.openxmlformats.org/package/2006/relationships"><Relationship Id="rId3" Type="http://schemas.openxmlformats.org/officeDocument/2006/relationships/image" Target="../media/image347.jpeg"/><Relationship Id="rId2" Type="http://schemas.openxmlformats.org/officeDocument/2006/relationships/image" Target="../media/image346.jpeg"/><Relationship Id="rId1" Type="http://schemas.openxmlformats.org/officeDocument/2006/relationships/slideLayout" Target="../slideLayouts/slideLayout2.xml"/><Relationship Id="rId4" Type="http://schemas.openxmlformats.org/officeDocument/2006/relationships/image" Target="../media/image348.jpeg"/></Relationships>
</file>

<file path=ppt/slides/_rels/slide106.xml.rels><?xml version="1.0" encoding="UTF-8" standalone="yes"?>
<Relationships xmlns="http://schemas.openxmlformats.org/package/2006/relationships"><Relationship Id="rId3" Type="http://schemas.openxmlformats.org/officeDocument/2006/relationships/image" Target="../media/image350.jpeg"/><Relationship Id="rId2" Type="http://schemas.openxmlformats.org/officeDocument/2006/relationships/image" Target="../media/image349.jpeg"/><Relationship Id="rId1" Type="http://schemas.openxmlformats.org/officeDocument/2006/relationships/slideLayout" Target="../slideLayouts/slideLayout2.xml"/><Relationship Id="rId4" Type="http://schemas.openxmlformats.org/officeDocument/2006/relationships/image" Target="../media/image351.jpeg"/></Relationships>
</file>

<file path=ppt/slides/_rels/slide107.xml.rels><?xml version="1.0" encoding="UTF-8" standalone="yes"?>
<Relationships xmlns="http://schemas.openxmlformats.org/package/2006/relationships"><Relationship Id="rId3" Type="http://schemas.openxmlformats.org/officeDocument/2006/relationships/image" Target="../media/image353.jpeg"/><Relationship Id="rId2" Type="http://schemas.openxmlformats.org/officeDocument/2006/relationships/image" Target="../media/image35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7.png"/><Relationship Id="rId7" Type="http://schemas.openxmlformats.org/officeDocument/2006/relationships/image" Target="../media/image14.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5.bin"/><Relationship Id="rId10" Type="http://schemas.openxmlformats.org/officeDocument/2006/relationships/oleObject" Target="../embeddings/oleObject28.bin"/><Relationship Id="rId4" Type="http://schemas.openxmlformats.org/officeDocument/2006/relationships/image" Target="../media/image26.wmf"/><Relationship Id="rId9"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0.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2.bin"/><Relationship Id="rId14"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png"/><Relationship Id="rId5" Type="http://schemas.openxmlformats.org/officeDocument/2006/relationships/oleObject" Target="../embeddings/oleObject40.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42.bin"/><Relationship Id="rId10" Type="http://schemas.openxmlformats.org/officeDocument/2006/relationships/image" Target="../media/image40.png"/><Relationship Id="rId4" Type="http://schemas.openxmlformats.org/officeDocument/2006/relationships/image" Target="../media/image37.wmf"/><Relationship Id="rId9" Type="http://schemas.openxmlformats.org/officeDocument/2006/relationships/oleObject" Target="../embeddings/oleObject44.bin"/></Relationships>
</file>

<file path=ppt/slides/_rels/slide2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2.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7.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53.bin"/><Relationship Id="rId14" Type="http://schemas.openxmlformats.org/officeDocument/2006/relationships/image" Target="../media/image5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3.wmf"/><Relationship Id="rId5" Type="http://schemas.openxmlformats.org/officeDocument/2006/relationships/oleObject" Target="../embeddings/oleObject57.bin"/><Relationship Id="rId4" Type="http://schemas.openxmlformats.org/officeDocument/2006/relationships/image" Target="../media/image52.wmf"/></Relationships>
</file>

<file path=ppt/slides/_rels/slide3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9.wmf"/><Relationship Id="rId2" Type="http://schemas.openxmlformats.org/officeDocument/2006/relationships/slideLayout" Target="../slideLayouts/slideLayout2.xml"/><Relationship Id="rId16" Type="http://schemas.openxmlformats.org/officeDocument/2006/relationships/image" Target="../media/image61.wmf"/><Relationship Id="rId1" Type="http://schemas.openxmlformats.org/officeDocument/2006/relationships/vmlDrawing" Target="../drawings/vmlDrawing20.vml"/><Relationship Id="rId6" Type="http://schemas.openxmlformats.org/officeDocument/2006/relationships/image" Target="../media/image56.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2.bin"/><Relationship Id="rId14" Type="http://schemas.openxmlformats.org/officeDocument/2006/relationships/image" Target="../media/image60.wmf"/></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7.wmf"/><Relationship Id="rId5" Type="http://schemas.openxmlformats.org/officeDocument/2006/relationships/oleObject" Target="../embeddings/oleObject67.bin"/><Relationship Id="rId4" Type="http://schemas.openxmlformats.org/officeDocument/2006/relationships/image" Target="../media/image62.wmf"/></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2.wmf"/><Relationship Id="rId5" Type="http://schemas.openxmlformats.org/officeDocument/2006/relationships/oleObject" Target="../embeddings/oleObject70.bin"/><Relationship Id="rId4" Type="http://schemas.openxmlformats.org/officeDocument/2006/relationships/image" Target="../media/image64.wmf"/></Relationships>
</file>

<file path=ppt/slides/_rels/slide3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6.wmf"/><Relationship Id="rId5" Type="http://schemas.openxmlformats.org/officeDocument/2006/relationships/oleObject" Target="../embeddings/oleObject7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1.wmf"/><Relationship Id="rId5" Type="http://schemas.openxmlformats.org/officeDocument/2006/relationships/oleObject" Target="../embeddings/oleObject78.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80.bin"/></Relationships>
</file>

<file path=ppt/slides/_rels/slide3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5.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8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0.wmf"/><Relationship Id="rId5" Type="http://schemas.openxmlformats.org/officeDocument/2006/relationships/oleObject" Target="../embeddings/oleObject87.bin"/><Relationship Id="rId4" Type="http://schemas.openxmlformats.org/officeDocument/2006/relationships/image" Target="../media/image79.wmf"/></Relationships>
</file>

<file path=ppt/slides/_rels/slide41.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94.bin"/><Relationship Id="rId18" Type="http://schemas.openxmlformats.org/officeDocument/2006/relationships/image" Target="../media/image87.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84.wmf"/><Relationship Id="rId1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image" Target="../media/image86.wmf"/><Relationship Id="rId1" Type="http://schemas.openxmlformats.org/officeDocument/2006/relationships/vmlDrawing" Target="../drawings/vmlDrawing28.vml"/><Relationship Id="rId6" Type="http://schemas.openxmlformats.org/officeDocument/2006/relationships/image" Target="../media/image82.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83.wmf"/><Relationship Id="rId4" Type="http://schemas.openxmlformats.org/officeDocument/2006/relationships/image" Target="../media/image79.wmf"/><Relationship Id="rId9" Type="http://schemas.openxmlformats.org/officeDocument/2006/relationships/oleObject" Target="../embeddings/oleObject92.bin"/><Relationship Id="rId14" Type="http://schemas.openxmlformats.org/officeDocument/2006/relationships/image" Target="../media/image8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9.wmf"/><Relationship Id="rId5" Type="http://schemas.openxmlformats.org/officeDocument/2006/relationships/oleObject" Target="../embeddings/oleObject98.bin"/><Relationship Id="rId4" Type="http://schemas.openxmlformats.org/officeDocument/2006/relationships/image" Target="../media/image88.wmf"/></Relationships>
</file>

<file path=ppt/slides/_rels/slide43.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4.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1.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102.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6.wmf"/><Relationship Id="rId5" Type="http://schemas.openxmlformats.org/officeDocument/2006/relationships/oleObject" Target="../embeddings/oleObject106.bin"/><Relationship Id="rId4" Type="http://schemas.openxmlformats.org/officeDocument/2006/relationships/image" Target="../media/image9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98.wmf"/><Relationship Id="rId5" Type="http://schemas.openxmlformats.org/officeDocument/2006/relationships/oleObject" Target="../embeddings/oleObject109.bin"/><Relationship Id="rId4" Type="http://schemas.openxmlformats.org/officeDocument/2006/relationships/image" Target="../media/image9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00.wmf"/><Relationship Id="rId5" Type="http://schemas.openxmlformats.org/officeDocument/2006/relationships/oleObject" Target="../embeddings/oleObject112.bin"/><Relationship Id="rId4" Type="http://schemas.openxmlformats.org/officeDocument/2006/relationships/image" Target="../media/image9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02.wmf"/><Relationship Id="rId5" Type="http://schemas.openxmlformats.org/officeDocument/2006/relationships/oleObject" Target="../embeddings/oleObject114.bin"/><Relationship Id="rId4" Type="http://schemas.openxmlformats.org/officeDocument/2006/relationships/image" Target="../media/image101.wmf"/></Relationships>
</file>

<file path=ppt/slides/_rels/slide49.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04.wmf"/><Relationship Id="rId5" Type="http://schemas.openxmlformats.org/officeDocument/2006/relationships/oleObject" Target="../embeddings/oleObject116.bin"/><Relationship Id="rId4" Type="http://schemas.openxmlformats.org/officeDocument/2006/relationships/image" Target="../media/image10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119.bin"/><Relationship Id="rId4" Type="http://schemas.openxmlformats.org/officeDocument/2006/relationships/image" Target="../media/image112.wmf"/></Relationships>
</file>

<file path=ppt/slides/_rels/slide57.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1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17.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19.wmf"/><Relationship Id="rId5" Type="http://schemas.openxmlformats.org/officeDocument/2006/relationships/oleObject" Target="../embeddings/oleObject123.bin"/><Relationship Id="rId4" Type="http://schemas.openxmlformats.org/officeDocument/2006/relationships/image" Target="../media/image118.wmf"/></Relationships>
</file>

<file path=ppt/slides/_rels/slide63.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29.bin"/><Relationship Id="rId18" Type="http://schemas.openxmlformats.org/officeDocument/2006/relationships/image" Target="../media/image127.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4.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26.wmf"/><Relationship Id="rId20" Type="http://schemas.openxmlformats.org/officeDocument/2006/relationships/image" Target="../media/image128.wmf"/><Relationship Id="rId1" Type="http://schemas.openxmlformats.org/officeDocument/2006/relationships/vmlDrawing" Target="../drawings/vmlDrawing40.vml"/><Relationship Id="rId6" Type="http://schemas.openxmlformats.org/officeDocument/2006/relationships/image" Target="../media/image121.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3.wmf"/><Relationship Id="rId19" Type="http://schemas.openxmlformats.org/officeDocument/2006/relationships/oleObject" Target="../embeddings/oleObject132.bin"/><Relationship Id="rId4" Type="http://schemas.openxmlformats.org/officeDocument/2006/relationships/image" Target="../media/image120.wmf"/><Relationship Id="rId9" Type="http://schemas.openxmlformats.org/officeDocument/2006/relationships/oleObject" Target="../embeddings/oleObject127.bin"/><Relationship Id="rId14" Type="http://schemas.openxmlformats.org/officeDocument/2006/relationships/image" Target="../media/image12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30.wmf"/><Relationship Id="rId5" Type="http://schemas.openxmlformats.org/officeDocument/2006/relationships/oleObject" Target="../embeddings/oleObject134.bin"/><Relationship Id="rId4" Type="http://schemas.openxmlformats.org/officeDocument/2006/relationships/image" Target="../media/image129.wmf"/></Relationships>
</file>

<file path=ppt/slides/_rels/slide65.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32.wmf"/><Relationship Id="rId5" Type="http://schemas.openxmlformats.org/officeDocument/2006/relationships/oleObject" Target="../embeddings/oleObject136.bin"/><Relationship Id="rId4" Type="http://schemas.openxmlformats.org/officeDocument/2006/relationships/image" Target="../media/image131.wmf"/></Relationships>
</file>

<file path=ppt/slides/_rels/slide66.xml.rels><?xml version="1.0" encoding="UTF-8" standalone="yes"?>
<Relationships xmlns="http://schemas.openxmlformats.org/package/2006/relationships"><Relationship Id="rId13" Type="http://schemas.openxmlformats.org/officeDocument/2006/relationships/image" Target="../media/image138.wmf"/><Relationship Id="rId18" Type="http://schemas.openxmlformats.org/officeDocument/2006/relationships/oleObject" Target="../embeddings/oleObject145.bin"/><Relationship Id="rId26" Type="http://schemas.openxmlformats.org/officeDocument/2006/relationships/oleObject" Target="../embeddings/oleObject149.bin"/><Relationship Id="rId39" Type="http://schemas.openxmlformats.org/officeDocument/2006/relationships/image" Target="../media/image151.wmf"/><Relationship Id="rId3" Type="http://schemas.openxmlformats.org/officeDocument/2006/relationships/notesSlide" Target="../notesSlides/notesSlide1.xml"/><Relationship Id="rId21" Type="http://schemas.openxmlformats.org/officeDocument/2006/relationships/image" Target="../media/image142.wmf"/><Relationship Id="rId34" Type="http://schemas.openxmlformats.org/officeDocument/2006/relationships/oleObject" Target="../embeddings/oleObject153.bin"/><Relationship Id="rId42" Type="http://schemas.openxmlformats.org/officeDocument/2006/relationships/oleObject" Target="../embeddings/oleObject157.bin"/><Relationship Id="rId47" Type="http://schemas.openxmlformats.org/officeDocument/2006/relationships/image" Target="../media/image155.wmf"/><Relationship Id="rId50" Type="http://schemas.openxmlformats.org/officeDocument/2006/relationships/oleObject" Target="../embeddings/oleObject161.bin"/><Relationship Id="rId7" Type="http://schemas.openxmlformats.org/officeDocument/2006/relationships/image" Target="../media/image135.wmf"/><Relationship Id="rId12" Type="http://schemas.openxmlformats.org/officeDocument/2006/relationships/oleObject" Target="../embeddings/oleObject142.bin"/><Relationship Id="rId17" Type="http://schemas.openxmlformats.org/officeDocument/2006/relationships/image" Target="../media/image140.wmf"/><Relationship Id="rId25" Type="http://schemas.openxmlformats.org/officeDocument/2006/relationships/image" Target="../media/image144.wmf"/><Relationship Id="rId33" Type="http://schemas.openxmlformats.org/officeDocument/2006/relationships/image" Target="../media/image148.wmf"/><Relationship Id="rId38" Type="http://schemas.openxmlformats.org/officeDocument/2006/relationships/oleObject" Target="../embeddings/oleObject155.bin"/><Relationship Id="rId46" Type="http://schemas.openxmlformats.org/officeDocument/2006/relationships/oleObject" Target="../embeddings/oleObject159.bin"/><Relationship Id="rId2" Type="http://schemas.openxmlformats.org/officeDocument/2006/relationships/slideLayout" Target="../slideLayouts/slideLayout7.xml"/><Relationship Id="rId16" Type="http://schemas.openxmlformats.org/officeDocument/2006/relationships/oleObject" Target="../embeddings/oleObject144.bin"/><Relationship Id="rId20" Type="http://schemas.openxmlformats.org/officeDocument/2006/relationships/oleObject" Target="../embeddings/oleObject146.bin"/><Relationship Id="rId29" Type="http://schemas.openxmlformats.org/officeDocument/2006/relationships/image" Target="../media/image146.wmf"/><Relationship Id="rId41" Type="http://schemas.openxmlformats.org/officeDocument/2006/relationships/image" Target="../media/image152.wmf"/><Relationship Id="rId1" Type="http://schemas.openxmlformats.org/officeDocument/2006/relationships/vmlDrawing" Target="../drawings/vmlDrawing43.vml"/><Relationship Id="rId6" Type="http://schemas.openxmlformats.org/officeDocument/2006/relationships/oleObject" Target="../embeddings/oleObject139.bin"/><Relationship Id="rId11" Type="http://schemas.openxmlformats.org/officeDocument/2006/relationships/image" Target="../media/image137.wmf"/><Relationship Id="rId24" Type="http://schemas.openxmlformats.org/officeDocument/2006/relationships/oleObject" Target="../embeddings/oleObject148.bin"/><Relationship Id="rId32" Type="http://schemas.openxmlformats.org/officeDocument/2006/relationships/oleObject" Target="../embeddings/oleObject152.bin"/><Relationship Id="rId37" Type="http://schemas.openxmlformats.org/officeDocument/2006/relationships/image" Target="../media/image150.wmf"/><Relationship Id="rId40" Type="http://schemas.openxmlformats.org/officeDocument/2006/relationships/oleObject" Target="../embeddings/oleObject156.bin"/><Relationship Id="rId45" Type="http://schemas.openxmlformats.org/officeDocument/2006/relationships/image" Target="../media/image154.wmf"/><Relationship Id="rId5" Type="http://schemas.openxmlformats.org/officeDocument/2006/relationships/image" Target="../media/image134.wmf"/><Relationship Id="rId15" Type="http://schemas.openxmlformats.org/officeDocument/2006/relationships/image" Target="../media/image139.wmf"/><Relationship Id="rId23" Type="http://schemas.openxmlformats.org/officeDocument/2006/relationships/image" Target="../media/image143.wmf"/><Relationship Id="rId28" Type="http://schemas.openxmlformats.org/officeDocument/2006/relationships/oleObject" Target="../embeddings/oleObject150.bin"/><Relationship Id="rId36" Type="http://schemas.openxmlformats.org/officeDocument/2006/relationships/oleObject" Target="../embeddings/oleObject154.bin"/><Relationship Id="rId49" Type="http://schemas.openxmlformats.org/officeDocument/2006/relationships/image" Target="../media/image156.wmf"/><Relationship Id="rId10" Type="http://schemas.openxmlformats.org/officeDocument/2006/relationships/oleObject" Target="../embeddings/oleObject141.bin"/><Relationship Id="rId19" Type="http://schemas.openxmlformats.org/officeDocument/2006/relationships/image" Target="../media/image141.wmf"/><Relationship Id="rId31" Type="http://schemas.openxmlformats.org/officeDocument/2006/relationships/image" Target="../media/image147.wmf"/><Relationship Id="rId44" Type="http://schemas.openxmlformats.org/officeDocument/2006/relationships/oleObject" Target="../embeddings/oleObject158.bin"/><Relationship Id="rId4" Type="http://schemas.openxmlformats.org/officeDocument/2006/relationships/oleObject" Target="../embeddings/oleObject138.bin"/><Relationship Id="rId9" Type="http://schemas.openxmlformats.org/officeDocument/2006/relationships/image" Target="../media/image136.wmf"/><Relationship Id="rId14" Type="http://schemas.openxmlformats.org/officeDocument/2006/relationships/oleObject" Target="../embeddings/oleObject143.bin"/><Relationship Id="rId22" Type="http://schemas.openxmlformats.org/officeDocument/2006/relationships/oleObject" Target="../embeddings/oleObject147.bin"/><Relationship Id="rId27" Type="http://schemas.openxmlformats.org/officeDocument/2006/relationships/image" Target="../media/image145.wmf"/><Relationship Id="rId30" Type="http://schemas.openxmlformats.org/officeDocument/2006/relationships/oleObject" Target="../embeddings/oleObject151.bin"/><Relationship Id="rId35" Type="http://schemas.openxmlformats.org/officeDocument/2006/relationships/image" Target="../media/image149.wmf"/><Relationship Id="rId43" Type="http://schemas.openxmlformats.org/officeDocument/2006/relationships/image" Target="../media/image153.wmf"/><Relationship Id="rId48" Type="http://schemas.openxmlformats.org/officeDocument/2006/relationships/oleObject" Target="../embeddings/oleObject160.bin"/><Relationship Id="rId8" Type="http://schemas.openxmlformats.org/officeDocument/2006/relationships/oleObject" Target="../embeddings/oleObject140.bin"/><Relationship Id="rId51" Type="http://schemas.openxmlformats.org/officeDocument/2006/relationships/image" Target="../media/image157.wmf"/></Relationships>
</file>

<file path=ppt/slides/_rels/slide67.xml.rels><?xml version="1.0" encoding="UTF-8" standalone="yes"?>
<Relationships xmlns="http://schemas.openxmlformats.org/package/2006/relationships"><Relationship Id="rId13" Type="http://schemas.openxmlformats.org/officeDocument/2006/relationships/oleObject" Target="../embeddings/oleObject167.bin"/><Relationship Id="rId18" Type="http://schemas.openxmlformats.org/officeDocument/2006/relationships/oleObject" Target="../embeddings/oleObject170.bin"/><Relationship Id="rId26" Type="http://schemas.openxmlformats.org/officeDocument/2006/relationships/oleObject" Target="../embeddings/oleObject174.bin"/><Relationship Id="rId39" Type="http://schemas.openxmlformats.org/officeDocument/2006/relationships/oleObject" Target="../embeddings/oleObject181.bin"/><Relationship Id="rId21" Type="http://schemas.openxmlformats.org/officeDocument/2006/relationships/image" Target="../media/image166.wmf"/><Relationship Id="rId34" Type="http://schemas.openxmlformats.org/officeDocument/2006/relationships/oleObject" Target="../embeddings/oleObject178.bin"/><Relationship Id="rId42" Type="http://schemas.openxmlformats.org/officeDocument/2006/relationships/image" Target="../media/image176.wmf"/><Relationship Id="rId47" Type="http://schemas.openxmlformats.org/officeDocument/2006/relationships/oleObject" Target="../embeddings/oleObject185.bin"/><Relationship Id="rId50" Type="http://schemas.openxmlformats.org/officeDocument/2006/relationships/image" Target="../media/image180.wmf"/><Relationship Id="rId55" Type="http://schemas.openxmlformats.org/officeDocument/2006/relationships/oleObject" Target="../embeddings/oleObject189.bin"/><Relationship Id="rId63" Type="http://schemas.openxmlformats.org/officeDocument/2006/relationships/oleObject" Target="../embeddings/oleObject193.bin"/><Relationship Id="rId68" Type="http://schemas.openxmlformats.org/officeDocument/2006/relationships/image" Target="../media/image189.wmf"/><Relationship Id="rId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oleObject" Target="../embeddings/oleObject169.bin"/><Relationship Id="rId29" Type="http://schemas.openxmlformats.org/officeDocument/2006/relationships/image" Target="../media/image170.wmf"/><Relationship Id="rId1" Type="http://schemas.openxmlformats.org/officeDocument/2006/relationships/vmlDrawing" Target="../drawings/vmlDrawing44.vml"/><Relationship Id="rId6" Type="http://schemas.openxmlformats.org/officeDocument/2006/relationships/image" Target="../media/image159.wmf"/><Relationship Id="rId11" Type="http://schemas.openxmlformats.org/officeDocument/2006/relationships/oleObject" Target="../embeddings/oleObject166.bin"/><Relationship Id="rId24" Type="http://schemas.openxmlformats.org/officeDocument/2006/relationships/oleObject" Target="../embeddings/oleObject173.bin"/><Relationship Id="rId32" Type="http://schemas.openxmlformats.org/officeDocument/2006/relationships/oleObject" Target="../embeddings/oleObject177.bin"/><Relationship Id="rId37" Type="http://schemas.openxmlformats.org/officeDocument/2006/relationships/oleObject" Target="../embeddings/oleObject180.bin"/><Relationship Id="rId40" Type="http://schemas.openxmlformats.org/officeDocument/2006/relationships/image" Target="../media/image175.wmf"/><Relationship Id="rId45" Type="http://schemas.openxmlformats.org/officeDocument/2006/relationships/oleObject" Target="../embeddings/oleObject184.bin"/><Relationship Id="rId53" Type="http://schemas.openxmlformats.org/officeDocument/2006/relationships/oleObject" Target="../embeddings/oleObject188.bin"/><Relationship Id="rId58" Type="http://schemas.openxmlformats.org/officeDocument/2006/relationships/image" Target="../media/image184.wmf"/><Relationship Id="rId66" Type="http://schemas.openxmlformats.org/officeDocument/2006/relationships/image" Target="../media/image188.wmf"/><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image" Target="../media/image167.wmf"/><Relationship Id="rId28" Type="http://schemas.openxmlformats.org/officeDocument/2006/relationships/oleObject" Target="../embeddings/oleObject175.bin"/><Relationship Id="rId36" Type="http://schemas.openxmlformats.org/officeDocument/2006/relationships/image" Target="../media/image173.wmf"/><Relationship Id="rId49" Type="http://schemas.openxmlformats.org/officeDocument/2006/relationships/oleObject" Target="../embeddings/oleObject186.bin"/><Relationship Id="rId57" Type="http://schemas.openxmlformats.org/officeDocument/2006/relationships/oleObject" Target="../embeddings/oleObject190.bin"/><Relationship Id="rId61" Type="http://schemas.openxmlformats.org/officeDocument/2006/relationships/oleObject" Target="../embeddings/oleObject192.bin"/><Relationship Id="rId10" Type="http://schemas.openxmlformats.org/officeDocument/2006/relationships/image" Target="../media/image161.wmf"/><Relationship Id="rId19" Type="http://schemas.openxmlformats.org/officeDocument/2006/relationships/image" Target="../media/image165.wmf"/><Relationship Id="rId31" Type="http://schemas.openxmlformats.org/officeDocument/2006/relationships/image" Target="../media/image171.wmf"/><Relationship Id="rId44" Type="http://schemas.openxmlformats.org/officeDocument/2006/relationships/image" Target="../media/image177.wmf"/><Relationship Id="rId52" Type="http://schemas.openxmlformats.org/officeDocument/2006/relationships/image" Target="../media/image181.wmf"/><Relationship Id="rId60" Type="http://schemas.openxmlformats.org/officeDocument/2006/relationships/image" Target="../media/image185.wmf"/><Relationship Id="rId65" Type="http://schemas.openxmlformats.org/officeDocument/2006/relationships/oleObject" Target="../embeddings/oleObject194.bin"/><Relationship Id="rId4" Type="http://schemas.openxmlformats.org/officeDocument/2006/relationships/image" Target="../media/image158.wmf"/><Relationship Id="rId9" Type="http://schemas.openxmlformats.org/officeDocument/2006/relationships/oleObject" Target="../embeddings/oleObject165.bin"/><Relationship Id="rId14" Type="http://schemas.openxmlformats.org/officeDocument/2006/relationships/image" Target="../media/image163.wmf"/><Relationship Id="rId22" Type="http://schemas.openxmlformats.org/officeDocument/2006/relationships/oleObject" Target="../embeddings/oleObject172.bin"/><Relationship Id="rId27" Type="http://schemas.openxmlformats.org/officeDocument/2006/relationships/image" Target="../media/image169.wmf"/><Relationship Id="rId30" Type="http://schemas.openxmlformats.org/officeDocument/2006/relationships/oleObject" Target="../embeddings/oleObject176.bin"/><Relationship Id="rId35" Type="http://schemas.openxmlformats.org/officeDocument/2006/relationships/oleObject" Target="../embeddings/oleObject179.bin"/><Relationship Id="rId43" Type="http://schemas.openxmlformats.org/officeDocument/2006/relationships/oleObject" Target="../embeddings/oleObject183.bin"/><Relationship Id="rId48" Type="http://schemas.openxmlformats.org/officeDocument/2006/relationships/image" Target="../media/image179.wmf"/><Relationship Id="rId56" Type="http://schemas.openxmlformats.org/officeDocument/2006/relationships/image" Target="../media/image183.wmf"/><Relationship Id="rId64" Type="http://schemas.openxmlformats.org/officeDocument/2006/relationships/image" Target="../media/image187.wmf"/><Relationship Id="rId69" Type="http://schemas.openxmlformats.org/officeDocument/2006/relationships/oleObject" Target="../embeddings/oleObject196.bin"/><Relationship Id="rId8" Type="http://schemas.openxmlformats.org/officeDocument/2006/relationships/image" Target="../media/image160.wmf"/><Relationship Id="rId51" Type="http://schemas.openxmlformats.org/officeDocument/2006/relationships/oleObject" Target="../embeddings/oleObject187.bin"/><Relationship Id="rId3" Type="http://schemas.openxmlformats.org/officeDocument/2006/relationships/oleObject" Target="../embeddings/oleObject162.bin"/><Relationship Id="rId12" Type="http://schemas.openxmlformats.org/officeDocument/2006/relationships/image" Target="../media/image162.wmf"/><Relationship Id="rId17" Type="http://schemas.openxmlformats.org/officeDocument/2006/relationships/image" Target="../media/image164.wmf"/><Relationship Id="rId25" Type="http://schemas.openxmlformats.org/officeDocument/2006/relationships/image" Target="../media/image168.wmf"/><Relationship Id="rId33" Type="http://schemas.openxmlformats.org/officeDocument/2006/relationships/image" Target="../media/image172.wmf"/><Relationship Id="rId38" Type="http://schemas.openxmlformats.org/officeDocument/2006/relationships/image" Target="../media/image174.wmf"/><Relationship Id="rId46" Type="http://schemas.openxmlformats.org/officeDocument/2006/relationships/image" Target="../media/image178.wmf"/><Relationship Id="rId59" Type="http://schemas.openxmlformats.org/officeDocument/2006/relationships/oleObject" Target="../embeddings/oleObject191.bin"/><Relationship Id="rId67" Type="http://schemas.openxmlformats.org/officeDocument/2006/relationships/oleObject" Target="../embeddings/oleObject195.bin"/><Relationship Id="rId20" Type="http://schemas.openxmlformats.org/officeDocument/2006/relationships/oleObject" Target="../embeddings/oleObject171.bin"/><Relationship Id="rId41" Type="http://schemas.openxmlformats.org/officeDocument/2006/relationships/oleObject" Target="../embeddings/oleObject182.bin"/><Relationship Id="rId54" Type="http://schemas.openxmlformats.org/officeDocument/2006/relationships/image" Target="../media/image182.wmf"/><Relationship Id="rId62" Type="http://schemas.openxmlformats.org/officeDocument/2006/relationships/image" Target="../media/image186.wmf"/><Relationship Id="rId70" Type="http://schemas.openxmlformats.org/officeDocument/2006/relationships/image" Target="../media/image190.wmf"/></Relationships>
</file>

<file path=ppt/slides/_rels/slide68.xml.rels><?xml version="1.0" encoding="UTF-8" standalone="yes"?>
<Relationships xmlns="http://schemas.openxmlformats.org/package/2006/relationships"><Relationship Id="rId26" Type="http://schemas.openxmlformats.org/officeDocument/2006/relationships/oleObject" Target="../embeddings/oleObject209.bin"/><Relationship Id="rId21" Type="http://schemas.openxmlformats.org/officeDocument/2006/relationships/image" Target="../media/image166.wmf"/><Relationship Id="rId42" Type="http://schemas.openxmlformats.org/officeDocument/2006/relationships/image" Target="../media/image176.wmf"/><Relationship Id="rId47" Type="http://schemas.openxmlformats.org/officeDocument/2006/relationships/oleObject" Target="../embeddings/oleObject220.bin"/><Relationship Id="rId63" Type="http://schemas.openxmlformats.org/officeDocument/2006/relationships/oleObject" Target="../embeddings/oleObject228.bin"/><Relationship Id="rId68" Type="http://schemas.openxmlformats.org/officeDocument/2006/relationships/image" Target="../media/image197.wmf"/><Relationship Id="rId84" Type="http://schemas.openxmlformats.org/officeDocument/2006/relationships/oleObject" Target="../embeddings/oleObject243.bin"/><Relationship Id="rId89" Type="http://schemas.openxmlformats.org/officeDocument/2006/relationships/oleObject" Target="../embeddings/oleObject246.bin"/><Relationship Id="rId7" Type="http://schemas.openxmlformats.org/officeDocument/2006/relationships/oleObject" Target="../embeddings/oleObject199.bin"/><Relationship Id="rId71" Type="http://schemas.openxmlformats.org/officeDocument/2006/relationships/image" Target="../media/image198.wmf"/><Relationship Id="rId92" Type="http://schemas.openxmlformats.org/officeDocument/2006/relationships/image" Target="../media/image204.wmf"/><Relationship Id="rId2" Type="http://schemas.openxmlformats.org/officeDocument/2006/relationships/slideLayout" Target="../slideLayouts/slideLayout7.xml"/><Relationship Id="rId16" Type="http://schemas.openxmlformats.org/officeDocument/2006/relationships/oleObject" Target="../embeddings/oleObject204.bin"/><Relationship Id="rId29" Type="http://schemas.openxmlformats.org/officeDocument/2006/relationships/image" Target="../media/image170.wmf"/><Relationship Id="rId107" Type="http://schemas.openxmlformats.org/officeDocument/2006/relationships/oleObject" Target="../embeddings/oleObject257.bin"/><Relationship Id="rId11" Type="http://schemas.openxmlformats.org/officeDocument/2006/relationships/oleObject" Target="../embeddings/oleObject201.bin"/><Relationship Id="rId24" Type="http://schemas.openxmlformats.org/officeDocument/2006/relationships/oleObject" Target="../embeddings/oleObject208.bin"/><Relationship Id="rId32" Type="http://schemas.openxmlformats.org/officeDocument/2006/relationships/oleObject" Target="../embeddings/oleObject212.bin"/><Relationship Id="rId37" Type="http://schemas.openxmlformats.org/officeDocument/2006/relationships/oleObject" Target="../embeddings/oleObject215.bin"/><Relationship Id="rId40" Type="http://schemas.openxmlformats.org/officeDocument/2006/relationships/image" Target="../media/image175.wmf"/><Relationship Id="rId45" Type="http://schemas.openxmlformats.org/officeDocument/2006/relationships/oleObject" Target="../embeddings/oleObject219.bin"/><Relationship Id="rId53" Type="http://schemas.openxmlformats.org/officeDocument/2006/relationships/oleObject" Target="../embeddings/oleObject223.bin"/><Relationship Id="rId58" Type="http://schemas.openxmlformats.org/officeDocument/2006/relationships/image" Target="../media/image192.wmf"/><Relationship Id="rId66" Type="http://schemas.openxmlformats.org/officeDocument/2006/relationships/image" Target="../media/image196.wmf"/><Relationship Id="rId74" Type="http://schemas.openxmlformats.org/officeDocument/2006/relationships/oleObject" Target="../embeddings/oleObject235.bin"/><Relationship Id="rId79" Type="http://schemas.openxmlformats.org/officeDocument/2006/relationships/oleObject" Target="../embeddings/oleObject239.bin"/><Relationship Id="rId87" Type="http://schemas.openxmlformats.org/officeDocument/2006/relationships/oleObject" Target="../embeddings/oleObject245.bin"/><Relationship Id="rId102" Type="http://schemas.openxmlformats.org/officeDocument/2006/relationships/oleObject" Target="../embeddings/oleObject253.bin"/><Relationship Id="rId5" Type="http://schemas.openxmlformats.org/officeDocument/2006/relationships/oleObject" Target="../embeddings/oleObject198.bin"/><Relationship Id="rId61" Type="http://schemas.openxmlformats.org/officeDocument/2006/relationships/oleObject" Target="../embeddings/oleObject227.bin"/><Relationship Id="rId82" Type="http://schemas.openxmlformats.org/officeDocument/2006/relationships/oleObject" Target="../embeddings/oleObject241.bin"/><Relationship Id="rId90" Type="http://schemas.openxmlformats.org/officeDocument/2006/relationships/image" Target="../media/image203.wmf"/><Relationship Id="rId95" Type="http://schemas.openxmlformats.org/officeDocument/2006/relationships/oleObject" Target="../embeddings/oleObject249.bin"/><Relationship Id="rId19" Type="http://schemas.openxmlformats.org/officeDocument/2006/relationships/image" Target="../media/image165.wmf"/><Relationship Id="rId14" Type="http://schemas.openxmlformats.org/officeDocument/2006/relationships/image" Target="../media/image163.wmf"/><Relationship Id="rId22" Type="http://schemas.openxmlformats.org/officeDocument/2006/relationships/oleObject" Target="../embeddings/oleObject207.bin"/><Relationship Id="rId27" Type="http://schemas.openxmlformats.org/officeDocument/2006/relationships/image" Target="../media/image169.wmf"/><Relationship Id="rId30" Type="http://schemas.openxmlformats.org/officeDocument/2006/relationships/oleObject" Target="../embeddings/oleObject211.bin"/><Relationship Id="rId35" Type="http://schemas.openxmlformats.org/officeDocument/2006/relationships/oleObject" Target="../embeddings/oleObject214.bin"/><Relationship Id="rId43" Type="http://schemas.openxmlformats.org/officeDocument/2006/relationships/oleObject" Target="../embeddings/oleObject218.bin"/><Relationship Id="rId48" Type="http://schemas.openxmlformats.org/officeDocument/2006/relationships/image" Target="../media/image179.wmf"/><Relationship Id="rId56" Type="http://schemas.openxmlformats.org/officeDocument/2006/relationships/image" Target="../media/image191.wmf"/><Relationship Id="rId64" Type="http://schemas.openxmlformats.org/officeDocument/2006/relationships/image" Target="../media/image195.wmf"/><Relationship Id="rId69" Type="http://schemas.openxmlformats.org/officeDocument/2006/relationships/oleObject" Target="../embeddings/oleObject231.bin"/><Relationship Id="rId77" Type="http://schemas.openxmlformats.org/officeDocument/2006/relationships/oleObject" Target="../embeddings/oleObject237.bin"/><Relationship Id="rId100" Type="http://schemas.openxmlformats.org/officeDocument/2006/relationships/oleObject" Target="../embeddings/oleObject252.bin"/><Relationship Id="rId105" Type="http://schemas.openxmlformats.org/officeDocument/2006/relationships/image" Target="../media/image209.wmf"/><Relationship Id="rId8" Type="http://schemas.openxmlformats.org/officeDocument/2006/relationships/image" Target="../media/image160.wmf"/><Relationship Id="rId51" Type="http://schemas.openxmlformats.org/officeDocument/2006/relationships/oleObject" Target="../embeddings/oleObject222.bin"/><Relationship Id="rId72" Type="http://schemas.openxmlformats.org/officeDocument/2006/relationships/oleObject" Target="../embeddings/oleObject233.bin"/><Relationship Id="rId80" Type="http://schemas.openxmlformats.org/officeDocument/2006/relationships/image" Target="../media/image200.wmf"/><Relationship Id="rId85" Type="http://schemas.openxmlformats.org/officeDocument/2006/relationships/oleObject" Target="../embeddings/oleObject244.bin"/><Relationship Id="rId93" Type="http://schemas.openxmlformats.org/officeDocument/2006/relationships/oleObject" Target="../embeddings/oleObject248.bin"/><Relationship Id="rId98" Type="http://schemas.openxmlformats.org/officeDocument/2006/relationships/image" Target="../media/image207.wmf"/><Relationship Id="rId3" Type="http://schemas.openxmlformats.org/officeDocument/2006/relationships/oleObject" Target="../embeddings/oleObject197.bin"/><Relationship Id="rId12" Type="http://schemas.openxmlformats.org/officeDocument/2006/relationships/image" Target="../media/image162.wmf"/><Relationship Id="rId17" Type="http://schemas.openxmlformats.org/officeDocument/2006/relationships/image" Target="../media/image164.wmf"/><Relationship Id="rId25" Type="http://schemas.openxmlformats.org/officeDocument/2006/relationships/image" Target="../media/image168.wmf"/><Relationship Id="rId33" Type="http://schemas.openxmlformats.org/officeDocument/2006/relationships/image" Target="../media/image172.wmf"/><Relationship Id="rId38" Type="http://schemas.openxmlformats.org/officeDocument/2006/relationships/image" Target="../media/image174.wmf"/><Relationship Id="rId46" Type="http://schemas.openxmlformats.org/officeDocument/2006/relationships/image" Target="../media/image178.wmf"/><Relationship Id="rId59" Type="http://schemas.openxmlformats.org/officeDocument/2006/relationships/oleObject" Target="../embeddings/oleObject226.bin"/><Relationship Id="rId67" Type="http://schemas.openxmlformats.org/officeDocument/2006/relationships/oleObject" Target="../embeddings/oleObject230.bin"/><Relationship Id="rId103" Type="http://schemas.openxmlformats.org/officeDocument/2006/relationships/oleObject" Target="../embeddings/oleObject254.bin"/><Relationship Id="rId108" Type="http://schemas.openxmlformats.org/officeDocument/2006/relationships/oleObject" Target="../embeddings/oleObject258.bin"/><Relationship Id="rId20" Type="http://schemas.openxmlformats.org/officeDocument/2006/relationships/oleObject" Target="../embeddings/oleObject206.bin"/><Relationship Id="rId41" Type="http://schemas.openxmlformats.org/officeDocument/2006/relationships/oleObject" Target="../embeddings/oleObject217.bin"/><Relationship Id="rId54" Type="http://schemas.openxmlformats.org/officeDocument/2006/relationships/image" Target="../media/image182.wmf"/><Relationship Id="rId62" Type="http://schemas.openxmlformats.org/officeDocument/2006/relationships/image" Target="../media/image194.wmf"/><Relationship Id="rId70" Type="http://schemas.openxmlformats.org/officeDocument/2006/relationships/oleObject" Target="../embeddings/oleObject232.bin"/><Relationship Id="rId75" Type="http://schemas.openxmlformats.org/officeDocument/2006/relationships/image" Target="../media/image199.wmf"/><Relationship Id="rId83" Type="http://schemas.openxmlformats.org/officeDocument/2006/relationships/oleObject" Target="../embeddings/oleObject242.bin"/><Relationship Id="rId88" Type="http://schemas.openxmlformats.org/officeDocument/2006/relationships/image" Target="../media/image202.wmf"/><Relationship Id="rId91" Type="http://schemas.openxmlformats.org/officeDocument/2006/relationships/oleObject" Target="../embeddings/oleObject247.bin"/><Relationship Id="rId96" Type="http://schemas.openxmlformats.org/officeDocument/2006/relationships/image" Target="../media/image206.wmf"/><Relationship Id="rId1" Type="http://schemas.openxmlformats.org/officeDocument/2006/relationships/vmlDrawing" Target="../drawings/vmlDrawing45.vml"/><Relationship Id="rId6" Type="http://schemas.openxmlformats.org/officeDocument/2006/relationships/image" Target="../media/image159.wmf"/><Relationship Id="rId15" Type="http://schemas.openxmlformats.org/officeDocument/2006/relationships/oleObject" Target="../embeddings/oleObject203.bin"/><Relationship Id="rId23" Type="http://schemas.openxmlformats.org/officeDocument/2006/relationships/image" Target="../media/image167.wmf"/><Relationship Id="rId28" Type="http://schemas.openxmlformats.org/officeDocument/2006/relationships/oleObject" Target="../embeddings/oleObject210.bin"/><Relationship Id="rId36" Type="http://schemas.openxmlformats.org/officeDocument/2006/relationships/image" Target="../media/image173.wmf"/><Relationship Id="rId49" Type="http://schemas.openxmlformats.org/officeDocument/2006/relationships/oleObject" Target="../embeddings/oleObject221.bin"/><Relationship Id="rId57" Type="http://schemas.openxmlformats.org/officeDocument/2006/relationships/oleObject" Target="../embeddings/oleObject225.bin"/><Relationship Id="rId106" Type="http://schemas.openxmlformats.org/officeDocument/2006/relationships/oleObject" Target="../embeddings/oleObject256.bin"/><Relationship Id="rId10" Type="http://schemas.openxmlformats.org/officeDocument/2006/relationships/image" Target="../media/image161.wmf"/><Relationship Id="rId31" Type="http://schemas.openxmlformats.org/officeDocument/2006/relationships/image" Target="../media/image171.wmf"/><Relationship Id="rId44" Type="http://schemas.openxmlformats.org/officeDocument/2006/relationships/image" Target="../media/image177.wmf"/><Relationship Id="rId52" Type="http://schemas.openxmlformats.org/officeDocument/2006/relationships/image" Target="../media/image181.wmf"/><Relationship Id="rId60" Type="http://schemas.openxmlformats.org/officeDocument/2006/relationships/image" Target="../media/image193.wmf"/><Relationship Id="rId65" Type="http://schemas.openxmlformats.org/officeDocument/2006/relationships/oleObject" Target="../embeddings/oleObject229.bin"/><Relationship Id="rId73" Type="http://schemas.openxmlformats.org/officeDocument/2006/relationships/oleObject" Target="../embeddings/oleObject234.bin"/><Relationship Id="rId78" Type="http://schemas.openxmlformats.org/officeDocument/2006/relationships/oleObject" Target="../embeddings/oleObject238.bin"/><Relationship Id="rId81" Type="http://schemas.openxmlformats.org/officeDocument/2006/relationships/oleObject" Target="../embeddings/oleObject240.bin"/><Relationship Id="rId86" Type="http://schemas.openxmlformats.org/officeDocument/2006/relationships/image" Target="../media/image201.wmf"/><Relationship Id="rId94" Type="http://schemas.openxmlformats.org/officeDocument/2006/relationships/image" Target="../media/image205.wmf"/><Relationship Id="rId99" Type="http://schemas.openxmlformats.org/officeDocument/2006/relationships/oleObject" Target="../embeddings/oleObject251.bin"/><Relationship Id="rId101" Type="http://schemas.openxmlformats.org/officeDocument/2006/relationships/image" Target="../media/image208.wmf"/><Relationship Id="rId4" Type="http://schemas.openxmlformats.org/officeDocument/2006/relationships/image" Target="../media/image158.wmf"/><Relationship Id="rId9" Type="http://schemas.openxmlformats.org/officeDocument/2006/relationships/oleObject" Target="../embeddings/oleObject200.bin"/><Relationship Id="rId13" Type="http://schemas.openxmlformats.org/officeDocument/2006/relationships/oleObject" Target="../embeddings/oleObject202.bin"/><Relationship Id="rId18" Type="http://schemas.openxmlformats.org/officeDocument/2006/relationships/oleObject" Target="../embeddings/oleObject205.bin"/><Relationship Id="rId39" Type="http://schemas.openxmlformats.org/officeDocument/2006/relationships/oleObject" Target="../embeddings/oleObject216.bin"/><Relationship Id="rId34" Type="http://schemas.openxmlformats.org/officeDocument/2006/relationships/oleObject" Target="../embeddings/oleObject213.bin"/><Relationship Id="rId50" Type="http://schemas.openxmlformats.org/officeDocument/2006/relationships/image" Target="../media/image180.wmf"/><Relationship Id="rId55" Type="http://schemas.openxmlformats.org/officeDocument/2006/relationships/oleObject" Target="../embeddings/oleObject224.bin"/><Relationship Id="rId76" Type="http://schemas.openxmlformats.org/officeDocument/2006/relationships/oleObject" Target="../embeddings/oleObject236.bin"/><Relationship Id="rId97" Type="http://schemas.openxmlformats.org/officeDocument/2006/relationships/oleObject" Target="../embeddings/oleObject250.bin"/><Relationship Id="rId104" Type="http://schemas.openxmlformats.org/officeDocument/2006/relationships/oleObject" Target="../embeddings/oleObject255.bin"/></Relationships>
</file>

<file path=ppt/slides/_rels/slide69.xml.rels><?xml version="1.0" encoding="UTF-8" standalone="yes"?>
<Relationships xmlns="http://schemas.openxmlformats.org/package/2006/relationships"><Relationship Id="rId13" Type="http://schemas.openxmlformats.org/officeDocument/2006/relationships/oleObject" Target="../embeddings/oleObject264.bin"/><Relationship Id="rId18" Type="http://schemas.openxmlformats.org/officeDocument/2006/relationships/image" Target="../media/image168.wmf"/><Relationship Id="rId26" Type="http://schemas.openxmlformats.org/officeDocument/2006/relationships/image" Target="../media/image209.wmf"/><Relationship Id="rId39" Type="http://schemas.openxmlformats.org/officeDocument/2006/relationships/oleObject" Target="../embeddings/oleObject277.bin"/><Relationship Id="rId21" Type="http://schemas.openxmlformats.org/officeDocument/2006/relationships/oleObject" Target="../embeddings/oleObject268.bin"/><Relationship Id="rId34" Type="http://schemas.openxmlformats.org/officeDocument/2006/relationships/image" Target="../media/image211.wmf"/><Relationship Id="rId42" Type="http://schemas.openxmlformats.org/officeDocument/2006/relationships/oleObject" Target="../embeddings/oleObject280.bin"/><Relationship Id="rId47" Type="http://schemas.openxmlformats.org/officeDocument/2006/relationships/oleObject" Target="../embeddings/oleObject283.bin"/><Relationship Id="rId50" Type="http://schemas.openxmlformats.org/officeDocument/2006/relationships/image" Target="../media/image217.wmf"/><Relationship Id="rId55" Type="http://schemas.openxmlformats.org/officeDocument/2006/relationships/oleObject" Target="../embeddings/oleObject287.bin"/><Relationship Id="rId7" Type="http://schemas.openxmlformats.org/officeDocument/2006/relationships/oleObject" Target="../embeddings/oleObject261.bin"/><Relationship Id="rId12" Type="http://schemas.openxmlformats.org/officeDocument/2006/relationships/image" Target="../media/image205.wmf"/><Relationship Id="rId17" Type="http://schemas.openxmlformats.org/officeDocument/2006/relationships/oleObject" Target="../embeddings/oleObject266.bin"/><Relationship Id="rId25" Type="http://schemas.openxmlformats.org/officeDocument/2006/relationships/oleObject" Target="../embeddings/oleObject270.bin"/><Relationship Id="rId33" Type="http://schemas.openxmlformats.org/officeDocument/2006/relationships/oleObject" Target="../embeddings/oleObject274.bin"/><Relationship Id="rId38" Type="http://schemas.openxmlformats.org/officeDocument/2006/relationships/image" Target="../media/image213.wmf"/><Relationship Id="rId46" Type="http://schemas.openxmlformats.org/officeDocument/2006/relationships/oleObject" Target="../embeddings/oleObject282.bin"/><Relationship Id="rId2" Type="http://schemas.openxmlformats.org/officeDocument/2006/relationships/slideLayout" Target="../slideLayouts/slideLayout7.xml"/><Relationship Id="rId16" Type="http://schemas.openxmlformats.org/officeDocument/2006/relationships/image" Target="../media/image207.wmf"/><Relationship Id="rId20" Type="http://schemas.openxmlformats.org/officeDocument/2006/relationships/image" Target="../media/image208.wmf"/><Relationship Id="rId29" Type="http://schemas.openxmlformats.org/officeDocument/2006/relationships/oleObject" Target="../embeddings/oleObject272.bin"/><Relationship Id="rId41" Type="http://schemas.openxmlformats.org/officeDocument/2006/relationships/oleObject" Target="../embeddings/oleObject279.bin"/><Relationship Id="rId54" Type="http://schemas.openxmlformats.org/officeDocument/2006/relationships/image" Target="../media/image219.wmf"/><Relationship Id="rId1" Type="http://schemas.openxmlformats.org/officeDocument/2006/relationships/vmlDrawing" Target="../drawings/vmlDrawing46.vml"/><Relationship Id="rId6" Type="http://schemas.openxmlformats.org/officeDocument/2006/relationships/image" Target="../media/image202.wmf"/><Relationship Id="rId11" Type="http://schemas.openxmlformats.org/officeDocument/2006/relationships/oleObject" Target="../embeddings/oleObject263.bin"/><Relationship Id="rId24" Type="http://schemas.openxmlformats.org/officeDocument/2006/relationships/image" Target="../media/image172.wmf"/><Relationship Id="rId32" Type="http://schemas.openxmlformats.org/officeDocument/2006/relationships/image" Target="../media/image176.wmf"/><Relationship Id="rId37" Type="http://schemas.openxmlformats.org/officeDocument/2006/relationships/oleObject" Target="../embeddings/oleObject276.bin"/><Relationship Id="rId40" Type="http://schemas.openxmlformats.org/officeDocument/2006/relationships/oleObject" Target="../embeddings/oleObject278.bin"/><Relationship Id="rId45" Type="http://schemas.openxmlformats.org/officeDocument/2006/relationships/image" Target="../media/image215.wmf"/><Relationship Id="rId53" Type="http://schemas.openxmlformats.org/officeDocument/2006/relationships/oleObject" Target="../embeddings/oleObject286.bin"/><Relationship Id="rId5" Type="http://schemas.openxmlformats.org/officeDocument/2006/relationships/oleObject" Target="../embeddings/oleObject260.bin"/><Relationship Id="rId15" Type="http://schemas.openxmlformats.org/officeDocument/2006/relationships/oleObject" Target="../embeddings/oleObject265.bin"/><Relationship Id="rId23" Type="http://schemas.openxmlformats.org/officeDocument/2006/relationships/oleObject" Target="../embeddings/oleObject269.bin"/><Relationship Id="rId28" Type="http://schemas.openxmlformats.org/officeDocument/2006/relationships/image" Target="../media/image174.wmf"/><Relationship Id="rId36" Type="http://schemas.openxmlformats.org/officeDocument/2006/relationships/image" Target="../media/image212.wmf"/><Relationship Id="rId49" Type="http://schemas.openxmlformats.org/officeDocument/2006/relationships/oleObject" Target="../embeddings/oleObject284.bin"/><Relationship Id="rId57" Type="http://schemas.openxmlformats.org/officeDocument/2006/relationships/image" Target="../media/image220.wmf"/><Relationship Id="rId10" Type="http://schemas.openxmlformats.org/officeDocument/2006/relationships/image" Target="../media/image204.wmf"/><Relationship Id="rId19" Type="http://schemas.openxmlformats.org/officeDocument/2006/relationships/oleObject" Target="../embeddings/oleObject267.bin"/><Relationship Id="rId31" Type="http://schemas.openxmlformats.org/officeDocument/2006/relationships/oleObject" Target="../embeddings/oleObject273.bin"/><Relationship Id="rId44" Type="http://schemas.openxmlformats.org/officeDocument/2006/relationships/oleObject" Target="../embeddings/oleObject281.bin"/><Relationship Id="rId52" Type="http://schemas.openxmlformats.org/officeDocument/2006/relationships/image" Target="../media/image218.wmf"/><Relationship Id="rId4" Type="http://schemas.openxmlformats.org/officeDocument/2006/relationships/image" Target="../media/image210.wmf"/><Relationship Id="rId9" Type="http://schemas.openxmlformats.org/officeDocument/2006/relationships/oleObject" Target="../embeddings/oleObject262.bin"/><Relationship Id="rId14" Type="http://schemas.openxmlformats.org/officeDocument/2006/relationships/image" Target="../media/image206.wmf"/><Relationship Id="rId22" Type="http://schemas.openxmlformats.org/officeDocument/2006/relationships/image" Target="../media/image171.wmf"/><Relationship Id="rId27" Type="http://schemas.openxmlformats.org/officeDocument/2006/relationships/oleObject" Target="../embeddings/oleObject271.bin"/><Relationship Id="rId30" Type="http://schemas.openxmlformats.org/officeDocument/2006/relationships/image" Target="../media/image175.wmf"/><Relationship Id="rId35" Type="http://schemas.openxmlformats.org/officeDocument/2006/relationships/oleObject" Target="../embeddings/oleObject275.bin"/><Relationship Id="rId43" Type="http://schemas.openxmlformats.org/officeDocument/2006/relationships/image" Target="../media/image214.wmf"/><Relationship Id="rId48" Type="http://schemas.openxmlformats.org/officeDocument/2006/relationships/image" Target="../media/image216.wmf"/><Relationship Id="rId56" Type="http://schemas.openxmlformats.org/officeDocument/2006/relationships/oleObject" Target="../embeddings/oleObject288.bin"/><Relationship Id="rId8" Type="http://schemas.openxmlformats.org/officeDocument/2006/relationships/image" Target="../media/image203.wmf"/><Relationship Id="rId51" Type="http://schemas.openxmlformats.org/officeDocument/2006/relationships/oleObject" Target="../embeddings/oleObject285.bin"/><Relationship Id="rId3" Type="http://schemas.openxmlformats.org/officeDocument/2006/relationships/oleObject" Target="../embeddings/oleObject25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222.wmf"/><Relationship Id="rId13" Type="http://schemas.openxmlformats.org/officeDocument/2006/relationships/oleObject" Target="../embeddings/oleObject294.bin"/><Relationship Id="rId18" Type="http://schemas.openxmlformats.org/officeDocument/2006/relationships/image" Target="../media/image227.wmf"/><Relationship Id="rId3" Type="http://schemas.openxmlformats.org/officeDocument/2006/relationships/oleObject" Target="../embeddings/oleObject289.bin"/><Relationship Id="rId21" Type="http://schemas.openxmlformats.org/officeDocument/2006/relationships/oleObject" Target="../embeddings/oleObject298.bin"/><Relationship Id="rId7" Type="http://schemas.openxmlformats.org/officeDocument/2006/relationships/oleObject" Target="../embeddings/oleObject291.bin"/><Relationship Id="rId12" Type="http://schemas.openxmlformats.org/officeDocument/2006/relationships/image" Target="../media/image224.wmf"/><Relationship Id="rId17" Type="http://schemas.openxmlformats.org/officeDocument/2006/relationships/oleObject" Target="../embeddings/oleObject296.bin"/><Relationship Id="rId2" Type="http://schemas.openxmlformats.org/officeDocument/2006/relationships/slideLayout" Target="../slideLayouts/slideLayout7.xml"/><Relationship Id="rId16" Type="http://schemas.openxmlformats.org/officeDocument/2006/relationships/image" Target="../media/image226.wmf"/><Relationship Id="rId20" Type="http://schemas.openxmlformats.org/officeDocument/2006/relationships/image" Target="../media/image228.wmf"/><Relationship Id="rId1" Type="http://schemas.openxmlformats.org/officeDocument/2006/relationships/vmlDrawing" Target="../drawings/vmlDrawing47.vml"/><Relationship Id="rId6" Type="http://schemas.openxmlformats.org/officeDocument/2006/relationships/image" Target="../media/image221.wmf"/><Relationship Id="rId11" Type="http://schemas.openxmlformats.org/officeDocument/2006/relationships/oleObject" Target="../embeddings/oleObject293.bin"/><Relationship Id="rId5" Type="http://schemas.openxmlformats.org/officeDocument/2006/relationships/oleObject" Target="../embeddings/oleObject290.bin"/><Relationship Id="rId15" Type="http://schemas.openxmlformats.org/officeDocument/2006/relationships/oleObject" Target="../embeddings/oleObject295.bin"/><Relationship Id="rId10" Type="http://schemas.openxmlformats.org/officeDocument/2006/relationships/image" Target="../media/image223.wmf"/><Relationship Id="rId19" Type="http://schemas.openxmlformats.org/officeDocument/2006/relationships/oleObject" Target="../embeddings/oleObject297.bin"/><Relationship Id="rId4" Type="http://schemas.openxmlformats.org/officeDocument/2006/relationships/image" Target="../media/image168.wmf"/><Relationship Id="rId9" Type="http://schemas.openxmlformats.org/officeDocument/2006/relationships/oleObject" Target="../embeddings/oleObject292.bin"/><Relationship Id="rId14" Type="http://schemas.openxmlformats.org/officeDocument/2006/relationships/image" Target="../media/image225.wmf"/><Relationship Id="rId22" Type="http://schemas.openxmlformats.org/officeDocument/2006/relationships/image" Target="../media/image229.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31.wmf"/><Relationship Id="rId5" Type="http://schemas.openxmlformats.org/officeDocument/2006/relationships/oleObject" Target="../embeddings/oleObject300.bin"/><Relationship Id="rId4" Type="http://schemas.openxmlformats.org/officeDocument/2006/relationships/image" Target="../media/image230.wmf"/></Relationships>
</file>

<file path=ppt/slides/_rels/slide73.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301.bin"/><Relationship Id="rId7" Type="http://schemas.openxmlformats.org/officeDocument/2006/relationships/oleObject" Target="../embeddings/oleObject303.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33.wmf"/><Relationship Id="rId5" Type="http://schemas.openxmlformats.org/officeDocument/2006/relationships/oleObject" Target="../embeddings/oleObject302.bin"/><Relationship Id="rId4" Type="http://schemas.openxmlformats.org/officeDocument/2006/relationships/image" Target="../media/image23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04.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36.wmf"/><Relationship Id="rId5" Type="http://schemas.openxmlformats.org/officeDocument/2006/relationships/oleObject" Target="../embeddings/oleObject305.bin"/><Relationship Id="rId4" Type="http://schemas.openxmlformats.org/officeDocument/2006/relationships/image" Target="../media/image235.wmf"/></Relationships>
</file>

<file path=ppt/slides/_rels/slide75.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306.bin"/><Relationship Id="rId7" Type="http://schemas.openxmlformats.org/officeDocument/2006/relationships/oleObject" Target="../embeddings/oleObject308.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38.wmf"/><Relationship Id="rId5" Type="http://schemas.openxmlformats.org/officeDocument/2006/relationships/oleObject" Target="../embeddings/oleObject307.bin"/><Relationship Id="rId10" Type="http://schemas.openxmlformats.org/officeDocument/2006/relationships/image" Target="../media/image240.wmf"/><Relationship Id="rId4" Type="http://schemas.openxmlformats.org/officeDocument/2006/relationships/image" Target="../media/image237.wmf"/><Relationship Id="rId9" Type="http://schemas.openxmlformats.org/officeDocument/2006/relationships/oleObject" Target="../embeddings/oleObject309.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3" Type="http://schemas.openxmlformats.org/officeDocument/2006/relationships/oleObject" Target="../embeddings/oleObject315.bin"/><Relationship Id="rId18" Type="http://schemas.openxmlformats.org/officeDocument/2006/relationships/image" Target="../media/image248.wmf"/><Relationship Id="rId26" Type="http://schemas.openxmlformats.org/officeDocument/2006/relationships/image" Target="../media/image252.wmf"/><Relationship Id="rId39" Type="http://schemas.openxmlformats.org/officeDocument/2006/relationships/oleObject" Target="../embeddings/oleObject328.bin"/><Relationship Id="rId21" Type="http://schemas.openxmlformats.org/officeDocument/2006/relationships/oleObject" Target="../embeddings/oleObject319.bin"/><Relationship Id="rId34" Type="http://schemas.openxmlformats.org/officeDocument/2006/relationships/image" Target="../media/image256.wmf"/><Relationship Id="rId42" Type="http://schemas.openxmlformats.org/officeDocument/2006/relationships/image" Target="../media/image260.wmf"/><Relationship Id="rId47" Type="http://schemas.openxmlformats.org/officeDocument/2006/relationships/oleObject" Target="../embeddings/oleObject332.bin"/><Relationship Id="rId50" Type="http://schemas.openxmlformats.org/officeDocument/2006/relationships/image" Target="../media/image264.wmf"/><Relationship Id="rId55" Type="http://schemas.openxmlformats.org/officeDocument/2006/relationships/oleObject" Target="../embeddings/oleObject336.bin"/><Relationship Id="rId7" Type="http://schemas.openxmlformats.org/officeDocument/2006/relationships/oleObject" Target="../embeddings/oleObject312.bin"/><Relationship Id="rId12" Type="http://schemas.openxmlformats.org/officeDocument/2006/relationships/image" Target="../media/image245.wmf"/><Relationship Id="rId17" Type="http://schemas.openxmlformats.org/officeDocument/2006/relationships/oleObject" Target="../embeddings/oleObject317.bin"/><Relationship Id="rId25" Type="http://schemas.openxmlformats.org/officeDocument/2006/relationships/oleObject" Target="../embeddings/oleObject321.bin"/><Relationship Id="rId33" Type="http://schemas.openxmlformats.org/officeDocument/2006/relationships/oleObject" Target="../embeddings/oleObject325.bin"/><Relationship Id="rId38" Type="http://schemas.openxmlformats.org/officeDocument/2006/relationships/image" Target="../media/image258.wmf"/><Relationship Id="rId46" Type="http://schemas.openxmlformats.org/officeDocument/2006/relationships/image" Target="../media/image262.wmf"/><Relationship Id="rId2" Type="http://schemas.openxmlformats.org/officeDocument/2006/relationships/slideLayout" Target="../slideLayouts/slideLayout7.xml"/><Relationship Id="rId16" Type="http://schemas.openxmlformats.org/officeDocument/2006/relationships/image" Target="../media/image247.wmf"/><Relationship Id="rId20" Type="http://schemas.openxmlformats.org/officeDocument/2006/relationships/image" Target="../media/image249.wmf"/><Relationship Id="rId29" Type="http://schemas.openxmlformats.org/officeDocument/2006/relationships/oleObject" Target="../embeddings/oleObject323.bin"/><Relationship Id="rId41" Type="http://schemas.openxmlformats.org/officeDocument/2006/relationships/oleObject" Target="../embeddings/oleObject329.bin"/><Relationship Id="rId54" Type="http://schemas.openxmlformats.org/officeDocument/2006/relationships/image" Target="../media/image266.wmf"/><Relationship Id="rId1" Type="http://schemas.openxmlformats.org/officeDocument/2006/relationships/vmlDrawing" Target="../drawings/vmlDrawing52.vml"/><Relationship Id="rId6" Type="http://schemas.openxmlformats.org/officeDocument/2006/relationships/image" Target="../media/image242.wmf"/><Relationship Id="rId11" Type="http://schemas.openxmlformats.org/officeDocument/2006/relationships/oleObject" Target="../embeddings/oleObject314.bin"/><Relationship Id="rId24" Type="http://schemas.openxmlformats.org/officeDocument/2006/relationships/image" Target="../media/image251.wmf"/><Relationship Id="rId32" Type="http://schemas.openxmlformats.org/officeDocument/2006/relationships/image" Target="../media/image255.wmf"/><Relationship Id="rId37" Type="http://schemas.openxmlformats.org/officeDocument/2006/relationships/oleObject" Target="../embeddings/oleObject327.bin"/><Relationship Id="rId40" Type="http://schemas.openxmlformats.org/officeDocument/2006/relationships/image" Target="../media/image259.wmf"/><Relationship Id="rId45" Type="http://schemas.openxmlformats.org/officeDocument/2006/relationships/oleObject" Target="../embeddings/oleObject331.bin"/><Relationship Id="rId53" Type="http://schemas.openxmlformats.org/officeDocument/2006/relationships/oleObject" Target="../embeddings/oleObject335.bin"/><Relationship Id="rId58" Type="http://schemas.openxmlformats.org/officeDocument/2006/relationships/image" Target="../media/image268.wmf"/><Relationship Id="rId5" Type="http://schemas.openxmlformats.org/officeDocument/2006/relationships/oleObject" Target="../embeddings/oleObject311.bin"/><Relationship Id="rId15" Type="http://schemas.openxmlformats.org/officeDocument/2006/relationships/oleObject" Target="../embeddings/oleObject316.bin"/><Relationship Id="rId23" Type="http://schemas.openxmlformats.org/officeDocument/2006/relationships/oleObject" Target="../embeddings/oleObject320.bin"/><Relationship Id="rId28" Type="http://schemas.openxmlformats.org/officeDocument/2006/relationships/image" Target="../media/image253.wmf"/><Relationship Id="rId36" Type="http://schemas.openxmlformats.org/officeDocument/2006/relationships/image" Target="../media/image257.wmf"/><Relationship Id="rId49" Type="http://schemas.openxmlformats.org/officeDocument/2006/relationships/oleObject" Target="../embeddings/oleObject333.bin"/><Relationship Id="rId57" Type="http://schemas.openxmlformats.org/officeDocument/2006/relationships/oleObject" Target="../embeddings/oleObject337.bin"/><Relationship Id="rId10" Type="http://schemas.openxmlformats.org/officeDocument/2006/relationships/image" Target="../media/image244.wmf"/><Relationship Id="rId19" Type="http://schemas.openxmlformats.org/officeDocument/2006/relationships/oleObject" Target="../embeddings/oleObject318.bin"/><Relationship Id="rId31" Type="http://schemas.openxmlformats.org/officeDocument/2006/relationships/oleObject" Target="../embeddings/oleObject324.bin"/><Relationship Id="rId44" Type="http://schemas.openxmlformats.org/officeDocument/2006/relationships/image" Target="../media/image261.wmf"/><Relationship Id="rId52" Type="http://schemas.openxmlformats.org/officeDocument/2006/relationships/image" Target="../media/image265.wmf"/><Relationship Id="rId4" Type="http://schemas.openxmlformats.org/officeDocument/2006/relationships/image" Target="../media/image241.wmf"/><Relationship Id="rId9" Type="http://schemas.openxmlformats.org/officeDocument/2006/relationships/oleObject" Target="../embeddings/oleObject313.bin"/><Relationship Id="rId14" Type="http://schemas.openxmlformats.org/officeDocument/2006/relationships/image" Target="../media/image246.wmf"/><Relationship Id="rId22" Type="http://schemas.openxmlformats.org/officeDocument/2006/relationships/image" Target="../media/image250.wmf"/><Relationship Id="rId27" Type="http://schemas.openxmlformats.org/officeDocument/2006/relationships/oleObject" Target="../embeddings/oleObject322.bin"/><Relationship Id="rId30" Type="http://schemas.openxmlformats.org/officeDocument/2006/relationships/image" Target="../media/image254.wmf"/><Relationship Id="rId35" Type="http://schemas.openxmlformats.org/officeDocument/2006/relationships/oleObject" Target="../embeddings/oleObject326.bin"/><Relationship Id="rId43" Type="http://schemas.openxmlformats.org/officeDocument/2006/relationships/oleObject" Target="../embeddings/oleObject330.bin"/><Relationship Id="rId48" Type="http://schemas.openxmlformats.org/officeDocument/2006/relationships/image" Target="../media/image263.wmf"/><Relationship Id="rId56" Type="http://schemas.openxmlformats.org/officeDocument/2006/relationships/image" Target="../media/image267.wmf"/><Relationship Id="rId8" Type="http://schemas.openxmlformats.org/officeDocument/2006/relationships/image" Target="../media/image243.wmf"/><Relationship Id="rId51" Type="http://schemas.openxmlformats.org/officeDocument/2006/relationships/oleObject" Target="../embeddings/oleObject334.bin"/><Relationship Id="rId3" Type="http://schemas.openxmlformats.org/officeDocument/2006/relationships/oleObject" Target="../embeddings/oleObject310.bin"/></Relationships>
</file>

<file path=ppt/slides/_rels/slide78.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343.bin"/><Relationship Id="rId18" Type="http://schemas.openxmlformats.org/officeDocument/2006/relationships/image" Target="../media/image276.wmf"/><Relationship Id="rId26" Type="http://schemas.openxmlformats.org/officeDocument/2006/relationships/image" Target="../media/image280.wmf"/><Relationship Id="rId3" Type="http://schemas.openxmlformats.org/officeDocument/2006/relationships/oleObject" Target="../embeddings/oleObject338.bin"/><Relationship Id="rId21" Type="http://schemas.openxmlformats.org/officeDocument/2006/relationships/oleObject" Target="../embeddings/oleObject347.bin"/><Relationship Id="rId7" Type="http://schemas.openxmlformats.org/officeDocument/2006/relationships/oleObject" Target="../embeddings/oleObject340.bin"/><Relationship Id="rId12" Type="http://schemas.openxmlformats.org/officeDocument/2006/relationships/image" Target="../media/image273.wmf"/><Relationship Id="rId17" Type="http://schemas.openxmlformats.org/officeDocument/2006/relationships/oleObject" Target="../embeddings/oleObject345.bin"/><Relationship Id="rId25" Type="http://schemas.openxmlformats.org/officeDocument/2006/relationships/oleObject" Target="../embeddings/oleObject349.bin"/><Relationship Id="rId2" Type="http://schemas.openxmlformats.org/officeDocument/2006/relationships/slideLayout" Target="../slideLayouts/slideLayout7.xml"/><Relationship Id="rId16" Type="http://schemas.openxmlformats.org/officeDocument/2006/relationships/image" Target="../media/image275.wmf"/><Relationship Id="rId20" Type="http://schemas.openxmlformats.org/officeDocument/2006/relationships/image" Target="../media/image277.wmf"/><Relationship Id="rId1" Type="http://schemas.openxmlformats.org/officeDocument/2006/relationships/vmlDrawing" Target="../drawings/vmlDrawing53.vml"/><Relationship Id="rId6" Type="http://schemas.openxmlformats.org/officeDocument/2006/relationships/image" Target="../media/image270.wmf"/><Relationship Id="rId11" Type="http://schemas.openxmlformats.org/officeDocument/2006/relationships/oleObject" Target="../embeddings/oleObject342.bin"/><Relationship Id="rId24" Type="http://schemas.openxmlformats.org/officeDocument/2006/relationships/image" Target="../media/image279.wmf"/><Relationship Id="rId5" Type="http://schemas.openxmlformats.org/officeDocument/2006/relationships/oleObject" Target="../embeddings/oleObject339.bin"/><Relationship Id="rId15" Type="http://schemas.openxmlformats.org/officeDocument/2006/relationships/oleObject" Target="../embeddings/oleObject344.bin"/><Relationship Id="rId23" Type="http://schemas.openxmlformats.org/officeDocument/2006/relationships/oleObject" Target="../embeddings/oleObject348.bin"/><Relationship Id="rId10" Type="http://schemas.openxmlformats.org/officeDocument/2006/relationships/image" Target="../media/image272.wmf"/><Relationship Id="rId19" Type="http://schemas.openxmlformats.org/officeDocument/2006/relationships/oleObject" Target="../embeddings/oleObject346.bin"/><Relationship Id="rId4" Type="http://schemas.openxmlformats.org/officeDocument/2006/relationships/image" Target="../media/image269.wmf"/><Relationship Id="rId9" Type="http://schemas.openxmlformats.org/officeDocument/2006/relationships/oleObject" Target="../embeddings/oleObject341.bin"/><Relationship Id="rId14" Type="http://schemas.openxmlformats.org/officeDocument/2006/relationships/image" Target="../media/image274.wmf"/><Relationship Id="rId22" Type="http://schemas.openxmlformats.org/officeDocument/2006/relationships/image" Target="../media/image278.wmf"/></Relationships>
</file>

<file path=ppt/slides/_rels/slide79.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oleObject" Target="../embeddings/oleObject355.bin"/><Relationship Id="rId18" Type="http://schemas.openxmlformats.org/officeDocument/2006/relationships/image" Target="../media/image288.wmf"/><Relationship Id="rId3" Type="http://schemas.openxmlformats.org/officeDocument/2006/relationships/oleObject" Target="../embeddings/oleObject350.bin"/><Relationship Id="rId21" Type="http://schemas.openxmlformats.org/officeDocument/2006/relationships/oleObject" Target="../embeddings/oleObject359.bin"/><Relationship Id="rId7" Type="http://schemas.openxmlformats.org/officeDocument/2006/relationships/oleObject" Target="../embeddings/oleObject352.bin"/><Relationship Id="rId12" Type="http://schemas.openxmlformats.org/officeDocument/2006/relationships/image" Target="../media/image285.wmf"/><Relationship Id="rId17" Type="http://schemas.openxmlformats.org/officeDocument/2006/relationships/oleObject" Target="../embeddings/oleObject357.bin"/><Relationship Id="rId2" Type="http://schemas.openxmlformats.org/officeDocument/2006/relationships/slideLayout" Target="../slideLayouts/slideLayout7.xml"/><Relationship Id="rId16" Type="http://schemas.openxmlformats.org/officeDocument/2006/relationships/image" Target="../media/image287.wmf"/><Relationship Id="rId20" Type="http://schemas.openxmlformats.org/officeDocument/2006/relationships/image" Target="../media/image289.wmf"/><Relationship Id="rId1" Type="http://schemas.openxmlformats.org/officeDocument/2006/relationships/vmlDrawing" Target="../drawings/vmlDrawing54.vml"/><Relationship Id="rId6" Type="http://schemas.openxmlformats.org/officeDocument/2006/relationships/image" Target="../media/image282.wmf"/><Relationship Id="rId11" Type="http://schemas.openxmlformats.org/officeDocument/2006/relationships/oleObject" Target="../embeddings/oleObject354.bin"/><Relationship Id="rId5" Type="http://schemas.openxmlformats.org/officeDocument/2006/relationships/oleObject" Target="../embeddings/oleObject351.bin"/><Relationship Id="rId15" Type="http://schemas.openxmlformats.org/officeDocument/2006/relationships/oleObject" Target="../embeddings/oleObject356.bin"/><Relationship Id="rId10" Type="http://schemas.openxmlformats.org/officeDocument/2006/relationships/image" Target="../media/image284.wmf"/><Relationship Id="rId19" Type="http://schemas.openxmlformats.org/officeDocument/2006/relationships/oleObject" Target="../embeddings/oleObject358.bin"/><Relationship Id="rId4" Type="http://schemas.openxmlformats.org/officeDocument/2006/relationships/image" Target="../media/image281.wmf"/><Relationship Id="rId9" Type="http://schemas.openxmlformats.org/officeDocument/2006/relationships/oleObject" Target="../embeddings/oleObject353.bin"/><Relationship Id="rId14" Type="http://schemas.openxmlformats.org/officeDocument/2006/relationships/image" Target="../media/image286.wmf"/><Relationship Id="rId22" Type="http://schemas.openxmlformats.org/officeDocument/2006/relationships/image" Target="../media/image29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92.wmf"/><Relationship Id="rId13" Type="http://schemas.openxmlformats.org/officeDocument/2006/relationships/oleObject" Target="../embeddings/oleObject365.bin"/><Relationship Id="rId3" Type="http://schemas.openxmlformats.org/officeDocument/2006/relationships/oleObject" Target="../embeddings/oleObject360.bin"/><Relationship Id="rId7" Type="http://schemas.openxmlformats.org/officeDocument/2006/relationships/oleObject" Target="../embeddings/oleObject362.bin"/><Relationship Id="rId12" Type="http://schemas.openxmlformats.org/officeDocument/2006/relationships/image" Target="../media/image294.wmf"/><Relationship Id="rId2" Type="http://schemas.openxmlformats.org/officeDocument/2006/relationships/slideLayout" Target="../slideLayouts/slideLayout7.xml"/><Relationship Id="rId16" Type="http://schemas.openxmlformats.org/officeDocument/2006/relationships/image" Target="../media/image296.wmf"/><Relationship Id="rId1" Type="http://schemas.openxmlformats.org/officeDocument/2006/relationships/vmlDrawing" Target="../drawings/vmlDrawing55.vml"/><Relationship Id="rId6" Type="http://schemas.openxmlformats.org/officeDocument/2006/relationships/image" Target="../media/image280.wmf"/><Relationship Id="rId11" Type="http://schemas.openxmlformats.org/officeDocument/2006/relationships/oleObject" Target="../embeddings/oleObject364.bin"/><Relationship Id="rId5" Type="http://schemas.openxmlformats.org/officeDocument/2006/relationships/oleObject" Target="../embeddings/oleObject361.bin"/><Relationship Id="rId15" Type="http://schemas.openxmlformats.org/officeDocument/2006/relationships/oleObject" Target="../embeddings/oleObject366.bin"/><Relationship Id="rId10" Type="http://schemas.openxmlformats.org/officeDocument/2006/relationships/image" Target="../media/image293.wmf"/><Relationship Id="rId4" Type="http://schemas.openxmlformats.org/officeDocument/2006/relationships/image" Target="../media/image291.wmf"/><Relationship Id="rId9" Type="http://schemas.openxmlformats.org/officeDocument/2006/relationships/oleObject" Target="../embeddings/oleObject363.bin"/><Relationship Id="rId14" Type="http://schemas.openxmlformats.org/officeDocument/2006/relationships/image" Target="../media/image295.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67.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98.wmf"/><Relationship Id="rId5" Type="http://schemas.openxmlformats.org/officeDocument/2006/relationships/oleObject" Target="../embeddings/oleObject368.bin"/><Relationship Id="rId4" Type="http://schemas.openxmlformats.org/officeDocument/2006/relationships/image" Target="../media/image297.wmf"/></Relationships>
</file>

<file path=ppt/slides/_rels/slide82.xml.rels><?xml version="1.0" encoding="UTF-8" standalone="yes"?>
<Relationships xmlns="http://schemas.openxmlformats.org/package/2006/relationships"><Relationship Id="rId2" Type="http://schemas.openxmlformats.org/officeDocument/2006/relationships/image" Target="../media/image299.wmf"/><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image" Target="../media/image300.wmf"/><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69.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image" Target="../media/image30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304.wmf"/><Relationship Id="rId13" Type="http://schemas.openxmlformats.org/officeDocument/2006/relationships/oleObject" Target="../embeddings/oleObject375.bin"/><Relationship Id="rId18" Type="http://schemas.openxmlformats.org/officeDocument/2006/relationships/image" Target="../media/image309.wmf"/><Relationship Id="rId3" Type="http://schemas.openxmlformats.org/officeDocument/2006/relationships/oleObject" Target="../embeddings/oleObject370.bin"/><Relationship Id="rId7" Type="http://schemas.openxmlformats.org/officeDocument/2006/relationships/oleObject" Target="../embeddings/oleObject372.bin"/><Relationship Id="rId12" Type="http://schemas.openxmlformats.org/officeDocument/2006/relationships/image" Target="../media/image306.wmf"/><Relationship Id="rId17" Type="http://schemas.openxmlformats.org/officeDocument/2006/relationships/oleObject" Target="../embeddings/oleObject377.bin"/><Relationship Id="rId2" Type="http://schemas.openxmlformats.org/officeDocument/2006/relationships/slideLayout" Target="../slideLayouts/slideLayout7.xml"/><Relationship Id="rId16" Type="http://schemas.openxmlformats.org/officeDocument/2006/relationships/image" Target="../media/image308.wmf"/><Relationship Id="rId20" Type="http://schemas.openxmlformats.org/officeDocument/2006/relationships/image" Target="../media/image310.wmf"/><Relationship Id="rId1" Type="http://schemas.openxmlformats.org/officeDocument/2006/relationships/vmlDrawing" Target="../drawings/vmlDrawing58.vml"/><Relationship Id="rId6" Type="http://schemas.openxmlformats.org/officeDocument/2006/relationships/image" Target="../media/image303.wmf"/><Relationship Id="rId11" Type="http://schemas.openxmlformats.org/officeDocument/2006/relationships/oleObject" Target="../embeddings/oleObject374.bin"/><Relationship Id="rId5" Type="http://schemas.openxmlformats.org/officeDocument/2006/relationships/oleObject" Target="../embeddings/oleObject371.bin"/><Relationship Id="rId15" Type="http://schemas.openxmlformats.org/officeDocument/2006/relationships/oleObject" Target="../embeddings/oleObject376.bin"/><Relationship Id="rId10" Type="http://schemas.openxmlformats.org/officeDocument/2006/relationships/image" Target="../media/image305.wmf"/><Relationship Id="rId19" Type="http://schemas.openxmlformats.org/officeDocument/2006/relationships/oleObject" Target="../embeddings/oleObject378.bin"/><Relationship Id="rId4" Type="http://schemas.openxmlformats.org/officeDocument/2006/relationships/image" Target="../media/image302.wmf"/><Relationship Id="rId9" Type="http://schemas.openxmlformats.org/officeDocument/2006/relationships/oleObject" Target="../embeddings/oleObject373.bin"/><Relationship Id="rId14" Type="http://schemas.openxmlformats.org/officeDocument/2006/relationships/image" Target="../media/image307.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oleObject" Target="../embeddings/oleObject379.bin"/><Relationship Id="rId7" Type="http://schemas.openxmlformats.org/officeDocument/2006/relationships/oleObject" Target="../embeddings/oleObject381.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12.wmf"/><Relationship Id="rId5" Type="http://schemas.openxmlformats.org/officeDocument/2006/relationships/oleObject" Target="../embeddings/oleObject380.bin"/><Relationship Id="rId10" Type="http://schemas.openxmlformats.org/officeDocument/2006/relationships/image" Target="../media/image314.wmf"/><Relationship Id="rId4" Type="http://schemas.openxmlformats.org/officeDocument/2006/relationships/image" Target="../media/image311.wmf"/><Relationship Id="rId9" Type="http://schemas.openxmlformats.org/officeDocument/2006/relationships/oleObject" Target="../embeddings/oleObject382.bin"/></Relationships>
</file>

<file path=ppt/slides/_rels/slide94.x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oleObject" Target="../embeddings/oleObject388.bin"/><Relationship Id="rId18" Type="http://schemas.openxmlformats.org/officeDocument/2006/relationships/image" Target="../media/image322.wmf"/><Relationship Id="rId3" Type="http://schemas.openxmlformats.org/officeDocument/2006/relationships/oleObject" Target="../embeddings/oleObject383.bin"/><Relationship Id="rId21" Type="http://schemas.openxmlformats.org/officeDocument/2006/relationships/oleObject" Target="../embeddings/oleObject392.bin"/><Relationship Id="rId7" Type="http://schemas.openxmlformats.org/officeDocument/2006/relationships/oleObject" Target="../embeddings/oleObject385.bin"/><Relationship Id="rId12" Type="http://schemas.openxmlformats.org/officeDocument/2006/relationships/image" Target="../media/image319.wmf"/><Relationship Id="rId17" Type="http://schemas.openxmlformats.org/officeDocument/2006/relationships/oleObject" Target="../embeddings/oleObject390.bin"/><Relationship Id="rId2" Type="http://schemas.openxmlformats.org/officeDocument/2006/relationships/slideLayout" Target="../slideLayouts/slideLayout7.xml"/><Relationship Id="rId16" Type="http://schemas.openxmlformats.org/officeDocument/2006/relationships/image" Target="../media/image321.wmf"/><Relationship Id="rId20" Type="http://schemas.openxmlformats.org/officeDocument/2006/relationships/image" Target="../media/image323.wmf"/><Relationship Id="rId1" Type="http://schemas.openxmlformats.org/officeDocument/2006/relationships/vmlDrawing" Target="../drawings/vmlDrawing60.vml"/><Relationship Id="rId6" Type="http://schemas.openxmlformats.org/officeDocument/2006/relationships/image" Target="../media/image316.wmf"/><Relationship Id="rId11" Type="http://schemas.openxmlformats.org/officeDocument/2006/relationships/oleObject" Target="../embeddings/oleObject387.bin"/><Relationship Id="rId5" Type="http://schemas.openxmlformats.org/officeDocument/2006/relationships/oleObject" Target="../embeddings/oleObject384.bin"/><Relationship Id="rId15" Type="http://schemas.openxmlformats.org/officeDocument/2006/relationships/oleObject" Target="../embeddings/oleObject389.bin"/><Relationship Id="rId10" Type="http://schemas.openxmlformats.org/officeDocument/2006/relationships/image" Target="../media/image318.wmf"/><Relationship Id="rId19" Type="http://schemas.openxmlformats.org/officeDocument/2006/relationships/oleObject" Target="../embeddings/oleObject391.bin"/><Relationship Id="rId4" Type="http://schemas.openxmlformats.org/officeDocument/2006/relationships/image" Target="../media/image315.wmf"/><Relationship Id="rId9" Type="http://schemas.openxmlformats.org/officeDocument/2006/relationships/oleObject" Target="../embeddings/oleObject386.bin"/><Relationship Id="rId14" Type="http://schemas.openxmlformats.org/officeDocument/2006/relationships/image" Target="../media/image320.wmf"/><Relationship Id="rId22" Type="http://schemas.openxmlformats.org/officeDocument/2006/relationships/image" Target="../media/image324.wmf"/></Relationships>
</file>

<file path=ppt/slides/_rels/slide95.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oleObject" Target="../embeddings/oleObject398.bin"/><Relationship Id="rId3" Type="http://schemas.openxmlformats.org/officeDocument/2006/relationships/oleObject" Target="../embeddings/oleObject393.bin"/><Relationship Id="rId7" Type="http://schemas.openxmlformats.org/officeDocument/2006/relationships/oleObject" Target="../embeddings/oleObject395.bin"/><Relationship Id="rId12" Type="http://schemas.openxmlformats.org/officeDocument/2006/relationships/image" Target="../media/image329.wmf"/><Relationship Id="rId2" Type="http://schemas.openxmlformats.org/officeDocument/2006/relationships/slideLayout" Target="../slideLayouts/slideLayout7.xml"/><Relationship Id="rId16" Type="http://schemas.openxmlformats.org/officeDocument/2006/relationships/image" Target="../media/image331.wmf"/><Relationship Id="rId1" Type="http://schemas.openxmlformats.org/officeDocument/2006/relationships/vmlDrawing" Target="../drawings/vmlDrawing61.vml"/><Relationship Id="rId6" Type="http://schemas.openxmlformats.org/officeDocument/2006/relationships/image" Target="../media/image326.wmf"/><Relationship Id="rId11" Type="http://schemas.openxmlformats.org/officeDocument/2006/relationships/oleObject" Target="../embeddings/oleObject397.bin"/><Relationship Id="rId5" Type="http://schemas.openxmlformats.org/officeDocument/2006/relationships/oleObject" Target="../embeddings/oleObject394.bin"/><Relationship Id="rId15" Type="http://schemas.openxmlformats.org/officeDocument/2006/relationships/oleObject" Target="../embeddings/oleObject399.bin"/><Relationship Id="rId10" Type="http://schemas.openxmlformats.org/officeDocument/2006/relationships/image" Target="../media/image328.wmf"/><Relationship Id="rId4" Type="http://schemas.openxmlformats.org/officeDocument/2006/relationships/image" Target="../media/image325.wmf"/><Relationship Id="rId9" Type="http://schemas.openxmlformats.org/officeDocument/2006/relationships/oleObject" Target="../embeddings/oleObject396.bin"/><Relationship Id="rId14" Type="http://schemas.openxmlformats.org/officeDocument/2006/relationships/image" Target="../media/image330.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00.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332.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01.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33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Pictures\cluster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12976"/>
            <a:ext cx="5717436" cy="3573397"/>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p:cNvSpPr>
            <a:spLocks noGrp="1" noChangeArrowheads="1"/>
          </p:cNvSpPr>
          <p:nvPr>
            <p:ph type="ctrTitle"/>
          </p:nvPr>
        </p:nvSpPr>
        <p:spPr>
          <a:xfrm>
            <a:off x="2195736" y="1844824"/>
            <a:ext cx="6766520" cy="1470025"/>
          </a:xfrm>
        </p:spPr>
        <p:txBody>
          <a:bodyPr>
            <a:noAutofit/>
          </a:bodyPr>
          <a:lstStyle/>
          <a:p>
            <a:pPr algn="l" eaLnBrk="1" hangingPunct="1"/>
            <a:r>
              <a:rPr lang="zh-CN" altLang="en-US" sz="4600" b="1" dirty="0" smtClean="0"/>
              <a:t>非监督学习</a:t>
            </a:r>
            <a:r>
              <a:rPr lang="zh-CN" altLang="en-US" sz="4800" b="1" dirty="0" smtClean="0"/>
              <a:t/>
            </a:r>
            <a:br>
              <a:rPr lang="zh-CN" altLang="en-US" sz="4800" b="1" dirty="0" smtClean="0"/>
            </a:br>
            <a:r>
              <a:rPr lang="zh-CN" altLang="en-US" sz="4800" b="1" dirty="0" smtClean="0"/>
              <a:t>                      </a:t>
            </a:r>
            <a:r>
              <a:rPr lang="en-US" altLang="zh-CN" sz="4800" b="1" dirty="0" smtClean="0"/>
              <a:t>——</a:t>
            </a:r>
            <a:r>
              <a:rPr lang="zh-CN" altLang="en-US" sz="5400" b="1" dirty="0" smtClean="0">
                <a:solidFill>
                  <a:schemeClr val="tx2">
                    <a:lumMod val="60000"/>
                    <a:lumOff val="40000"/>
                  </a:schemeClr>
                </a:solidFill>
              </a:rPr>
              <a:t>聚类</a:t>
            </a:r>
            <a:r>
              <a:rPr lang="zh-CN" altLang="en-US" sz="4800" b="1" dirty="0" smtClean="0"/>
              <a:t>  </a:t>
            </a:r>
          </a:p>
        </p:txBody>
      </p:sp>
    </p:spTree>
    <p:extLst>
      <p:ext uri="{BB962C8B-B14F-4D97-AF65-F5344CB8AC3E}">
        <p14:creationId xmlns:p14="http://schemas.microsoft.com/office/powerpoint/2010/main" val="1591381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1"/>
          <p:cNvGrpSpPr>
            <a:grpSpLocks/>
          </p:cNvGrpSpPr>
          <p:nvPr/>
        </p:nvGrpSpPr>
        <p:grpSpPr bwMode="auto">
          <a:xfrm>
            <a:off x="0" y="6324600"/>
            <a:ext cx="9144000" cy="519113"/>
            <a:chOff x="0" y="6324600"/>
            <a:chExt cx="9144000" cy="518375"/>
          </a:xfrm>
        </p:grpSpPr>
        <p:sp>
          <p:nvSpPr>
            <p:cNvPr id="3" name="矩形 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66" name="TextBox 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8" name="矩形 7"/>
          <p:cNvSpPr/>
          <p:nvPr/>
        </p:nvSpPr>
        <p:spPr>
          <a:xfrm>
            <a:off x="539552" y="1076921"/>
            <a:ext cx="7600157" cy="707886"/>
          </a:xfrm>
          <a:prstGeom prst="rect">
            <a:avLst/>
          </a:prstGeom>
        </p:spPr>
        <p:txBody>
          <a:bodyPr wrap="none">
            <a:spAutoFit/>
          </a:bodyPr>
          <a:lstStyle/>
          <a:p>
            <a:pPr>
              <a:lnSpc>
                <a:spcPct val="125000"/>
              </a:lnSpc>
              <a:buFont typeface="Wingdings" pitchFamily="2" charset="2"/>
              <a:buNone/>
              <a:defRPr/>
            </a:pPr>
            <a:r>
              <a:rPr lang="zh-CN" altLang="en-US" sz="3200" b="1" dirty="0">
                <a:solidFill>
                  <a:schemeClr val="accent5">
                    <a:lumMod val="25000"/>
                  </a:schemeClr>
                </a:solidFill>
                <a:latin typeface="黑体" panose="02010609060101010101" pitchFamily="49" charset="-122"/>
                <a:ea typeface="黑体" panose="02010609060101010101" pitchFamily="49" charset="-122"/>
              </a:rPr>
              <a:t>距离度量（即距离函数）需满足的条件：</a:t>
            </a:r>
          </a:p>
        </p:txBody>
      </p:sp>
      <p:grpSp>
        <p:nvGrpSpPr>
          <p:cNvPr id="2" name="组合 1"/>
          <p:cNvGrpSpPr/>
          <p:nvPr/>
        </p:nvGrpSpPr>
        <p:grpSpPr>
          <a:xfrm>
            <a:off x="1143000" y="2204864"/>
            <a:ext cx="6708775" cy="3048000"/>
            <a:chOff x="1143000" y="1600200"/>
            <a:chExt cx="6708775" cy="3048000"/>
          </a:xfrm>
        </p:grpSpPr>
        <p:sp>
          <p:nvSpPr>
            <p:cNvPr id="7" name="Rectangle 3"/>
            <p:cNvSpPr txBox="1">
              <a:spLocks noRot="1" noChangeArrowheads="1"/>
            </p:cNvSpPr>
            <p:nvPr/>
          </p:nvSpPr>
          <p:spPr bwMode="auto">
            <a:xfrm>
              <a:off x="1143000" y="1600200"/>
              <a:ext cx="29368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ct val="20000"/>
                </a:spcBef>
                <a:buClr>
                  <a:schemeClr val="tx1"/>
                </a:buClr>
                <a:buSzPct val="70000"/>
                <a:buFont typeface="Wingdings" pitchFamily="2" charset="2"/>
                <a:buChar char="l"/>
              </a:pPr>
              <a:r>
                <a:rPr lang="zh-CN" altLang="en-US" sz="3000" b="1" dirty="0">
                  <a:solidFill>
                    <a:schemeClr val="tx2"/>
                  </a:solidFill>
                </a:rPr>
                <a:t>非负性：</a:t>
              </a:r>
              <a:endParaRPr lang="en-US" altLang="zh-CN" sz="3000" b="1" dirty="0">
                <a:solidFill>
                  <a:schemeClr val="tx2"/>
                </a:solidFill>
              </a:endParaRPr>
            </a:p>
            <a:p>
              <a:pPr eaLnBrk="1" hangingPunct="1">
                <a:lnSpc>
                  <a:spcPct val="150000"/>
                </a:lnSpc>
                <a:spcBef>
                  <a:spcPct val="20000"/>
                </a:spcBef>
                <a:buClr>
                  <a:schemeClr val="tx1"/>
                </a:buClr>
                <a:buSzPct val="70000"/>
                <a:buFont typeface="Wingdings" pitchFamily="2" charset="2"/>
                <a:buChar char="l"/>
              </a:pPr>
              <a:r>
                <a:rPr lang="zh-CN" altLang="en-US" sz="3000" b="1" dirty="0">
                  <a:solidFill>
                    <a:schemeClr val="tx2"/>
                  </a:solidFill>
                </a:rPr>
                <a:t>自反性：</a:t>
              </a:r>
              <a:endParaRPr lang="en-US" altLang="zh-CN" sz="3000" b="1" dirty="0">
                <a:solidFill>
                  <a:schemeClr val="tx2"/>
                </a:solidFill>
              </a:endParaRPr>
            </a:p>
            <a:p>
              <a:pPr eaLnBrk="1" hangingPunct="1">
                <a:lnSpc>
                  <a:spcPct val="150000"/>
                </a:lnSpc>
                <a:spcBef>
                  <a:spcPct val="20000"/>
                </a:spcBef>
                <a:buClr>
                  <a:schemeClr val="tx1"/>
                </a:buClr>
                <a:buSzPct val="70000"/>
                <a:buFont typeface="Wingdings" pitchFamily="2" charset="2"/>
                <a:buChar char="l"/>
              </a:pPr>
              <a:r>
                <a:rPr lang="zh-CN" altLang="en-US" sz="3000" b="1" dirty="0">
                  <a:solidFill>
                    <a:schemeClr val="tx2"/>
                  </a:solidFill>
                </a:rPr>
                <a:t>对称性：</a:t>
              </a:r>
              <a:endParaRPr lang="en-US" altLang="zh-CN" sz="3000" b="1" dirty="0">
                <a:solidFill>
                  <a:schemeClr val="tx2"/>
                </a:solidFill>
              </a:endParaRPr>
            </a:p>
            <a:p>
              <a:pPr eaLnBrk="1" hangingPunct="1">
                <a:lnSpc>
                  <a:spcPct val="150000"/>
                </a:lnSpc>
                <a:spcBef>
                  <a:spcPct val="20000"/>
                </a:spcBef>
                <a:buClr>
                  <a:schemeClr val="tx1"/>
                </a:buClr>
                <a:buSzPct val="70000"/>
                <a:buFont typeface="Wingdings" pitchFamily="2" charset="2"/>
                <a:buChar char="l"/>
              </a:pPr>
              <a:r>
                <a:rPr lang="zh-CN" altLang="en-US" sz="3000" b="1" dirty="0">
                  <a:solidFill>
                    <a:schemeClr val="tx2"/>
                  </a:solidFill>
                </a:rPr>
                <a:t> 三角不等式：</a:t>
              </a:r>
            </a:p>
            <a:p>
              <a:pPr eaLnBrk="1" hangingPunct="1">
                <a:lnSpc>
                  <a:spcPct val="150000"/>
                </a:lnSpc>
                <a:spcBef>
                  <a:spcPct val="20000"/>
                </a:spcBef>
                <a:buClr>
                  <a:schemeClr val="tx1"/>
                </a:buClr>
                <a:buSzPct val="70000"/>
                <a:buFont typeface="Wingdings" pitchFamily="2" charset="2"/>
                <a:buChar char="¢"/>
              </a:pPr>
              <a:endParaRPr lang="en-US" altLang="zh-CN" sz="2800" dirty="0">
                <a:solidFill>
                  <a:schemeClr val="tx2"/>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645154390"/>
                </p:ext>
              </p:extLst>
            </p:nvPr>
          </p:nvGraphicFramePr>
          <p:xfrm>
            <a:off x="3124200" y="1828800"/>
            <a:ext cx="1552575" cy="488950"/>
          </p:xfrm>
          <a:graphic>
            <a:graphicData uri="http://schemas.openxmlformats.org/presentationml/2006/ole">
              <mc:AlternateContent xmlns:mc="http://schemas.openxmlformats.org/markup-compatibility/2006">
                <mc:Choice xmlns:v="urn:schemas-microsoft-com:vml" Requires="v">
                  <p:oleObj spid="_x0000_s5238" name="Equation" r:id="rId3" imgW="685502" imgH="215806" progId="Equation.DSMT4">
                    <p:embed/>
                  </p:oleObj>
                </mc:Choice>
                <mc:Fallback>
                  <p:oleObj name="Equation" r:id="rId3" imgW="685502" imgH="21580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828800"/>
                          <a:ext cx="15525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60365208"/>
                </p:ext>
              </p:extLst>
            </p:nvPr>
          </p:nvGraphicFramePr>
          <p:xfrm>
            <a:off x="3124200" y="2514600"/>
            <a:ext cx="4243388" cy="508000"/>
          </p:xfrm>
          <a:graphic>
            <a:graphicData uri="http://schemas.openxmlformats.org/presentationml/2006/ole">
              <mc:AlternateContent xmlns:mc="http://schemas.openxmlformats.org/markup-compatibility/2006">
                <mc:Choice xmlns:v="urn:schemas-microsoft-com:vml" Requires="v">
                  <p:oleObj spid="_x0000_s5239" name="Equation" r:id="rId5" imgW="1803400" imgH="215900" progId="Equation.DSMT4">
                    <p:embed/>
                  </p:oleObj>
                </mc:Choice>
                <mc:Fallback>
                  <p:oleObj name="Equation" r:id="rId5" imgW="1803400" imgH="215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514600"/>
                          <a:ext cx="42433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88567778"/>
                </p:ext>
              </p:extLst>
            </p:nvPr>
          </p:nvGraphicFramePr>
          <p:xfrm>
            <a:off x="3200400" y="3352800"/>
            <a:ext cx="2520950" cy="503238"/>
          </p:xfrm>
          <a:graphic>
            <a:graphicData uri="http://schemas.openxmlformats.org/presentationml/2006/ole">
              <mc:AlternateContent xmlns:mc="http://schemas.openxmlformats.org/markup-compatibility/2006">
                <mc:Choice xmlns:v="urn:schemas-microsoft-com:vml" Requires="v">
                  <p:oleObj spid="_x0000_s5240" name="Equation" r:id="rId7" imgW="1079032" imgH="215806" progId="Equation.DSMT4">
                    <p:embed/>
                  </p:oleObj>
                </mc:Choice>
                <mc:Fallback>
                  <p:oleObj name="Equation" r:id="rId7" imgW="1079032" imgH="21580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352800"/>
                          <a:ext cx="25209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40409869"/>
                </p:ext>
              </p:extLst>
            </p:nvPr>
          </p:nvGraphicFramePr>
          <p:xfrm>
            <a:off x="3962400" y="4110038"/>
            <a:ext cx="3889375" cy="508000"/>
          </p:xfrm>
          <a:graphic>
            <a:graphicData uri="http://schemas.openxmlformats.org/presentationml/2006/ole">
              <mc:AlternateContent xmlns:mc="http://schemas.openxmlformats.org/markup-compatibility/2006">
                <mc:Choice xmlns:v="urn:schemas-microsoft-com:vml" Requires="v">
                  <p:oleObj spid="_x0000_s5241" name="Equation" r:id="rId9" imgW="1651000" imgH="215900" progId="Equation.DSMT4">
                    <p:embed/>
                  </p:oleObj>
                </mc:Choice>
                <mc:Fallback>
                  <p:oleObj name="Equation" r:id="rId9" imgW="1651000" imgH="2159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4110038"/>
                          <a:ext cx="3889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TextBox 12"/>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122961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a:spLocks noChangeArrowheads="1"/>
          </p:cNvSpPr>
          <p:nvPr/>
        </p:nvSpPr>
        <p:spPr bwMode="auto">
          <a:xfrm>
            <a:off x="544563" y="548680"/>
            <a:ext cx="7500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构造</a:t>
            </a:r>
            <a:r>
              <a:rPr lang="zh-CN" altLang="en-US" sz="2400" dirty="0">
                <a:latin typeface="黑体" panose="02010609060101010101" pitchFamily="49" charset="-122"/>
                <a:ea typeface="黑体" panose="02010609060101010101" pitchFamily="49" charset="-122"/>
              </a:rPr>
              <a:t>如下新的目标函数，可求得</a:t>
            </a:r>
            <a:r>
              <a:rPr lang="zh-CN" altLang="en-US" sz="2400" dirty="0" smtClean="0">
                <a:latin typeface="黑体" panose="02010609060101010101" pitchFamily="49" charset="-122"/>
                <a:ea typeface="黑体" panose="02010609060101010101" pitchFamily="49" charset="-122"/>
              </a:rPr>
              <a:t>使</a:t>
            </a:r>
            <a:r>
              <a:rPr lang="en-US" altLang="zh-CN" sz="2400" dirty="0" smtClean="0">
                <a:latin typeface="黑体" panose="02010609060101010101" pitchFamily="49" charset="-122"/>
                <a:ea typeface="黑体" panose="02010609060101010101" pitchFamily="49" charset="-122"/>
              </a:rPr>
              <a:t>FCM</a:t>
            </a:r>
            <a:r>
              <a:rPr lang="zh-CN" altLang="en-US" sz="2400" dirty="0" smtClean="0">
                <a:latin typeface="黑体" panose="02010609060101010101" pitchFamily="49" charset="-122"/>
                <a:ea typeface="黑体" panose="02010609060101010101" pitchFamily="49" charset="-122"/>
              </a:rPr>
              <a:t>目标函数达到</a:t>
            </a:r>
            <a:r>
              <a:rPr lang="zh-CN" altLang="en-US" sz="2400" dirty="0">
                <a:latin typeface="黑体" panose="02010609060101010101" pitchFamily="49" charset="-122"/>
                <a:ea typeface="黑体" panose="02010609060101010101" pitchFamily="49" charset="-122"/>
              </a:rPr>
              <a:t>最小值的必要条件：</a:t>
            </a:r>
          </a:p>
        </p:txBody>
      </p:sp>
      <p:graphicFrame>
        <p:nvGraphicFramePr>
          <p:cNvPr id="5" name="Object 10"/>
          <p:cNvGraphicFramePr>
            <a:graphicFrameLocks noChangeAspect="1"/>
          </p:cNvGraphicFramePr>
          <p:nvPr>
            <p:extLst>
              <p:ext uri="{D42A27DB-BD31-4B8C-83A1-F6EECF244321}">
                <p14:modId xmlns:p14="http://schemas.microsoft.com/office/powerpoint/2010/main" val="3049214317"/>
              </p:ext>
            </p:extLst>
          </p:nvPr>
        </p:nvGraphicFramePr>
        <p:xfrm>
          <a:off x="1331640" y="1675499"/>
          <a:ext cx="6869386" cy="1465469"/>
        </p:xfrm>
        <a:graphic>
          <a:graphicData uri="http://schemas.openxmlformats.org/presentationml/2006/ole">
            <mc:AlternateContent xmlns:mc="http://schemas.openxmlformats.org/markup-compatibility/2006">
              <mc:Choice xmlns:v="urn:schemas-microsoft-com:vml" Requires="v">
                <p:oleObj spid="_x0000_s68656" name="公式" r:id="rId3" imgW="3683000" imgH="889000" progId="Equation.3">
                  <p:embed/>
                </p:oleObj>
              </mc:Choice>
              <mc:Fallback>
                <p:oleObj name="公式" r:id="rId3" imgW="36830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675499"/>
                        <a:ext cx="6869386" cy="1465469"/>
                      </a:xfrm>
                      <a:prstGeom prst="rect">
                        <a:avLst/>
                      </a:prstGeom>
                      <a:noFill/>
                      <a:ln w="28575">
                        <a:solidFill>
                          <a:srgbClr val="FF0000"/>
                        </a:solidFill>
                        <a:prstDash val="dashDot"/>
                      </a:ln>
                    </p:spPr>
                  </p:pic>
                </p:oleObj>
              </mc:Fallback>
            </mc:AlternateContent>
          </a:graphicData>
        </a:graphic>
      </p:graphicFrame>
      <p:sp>
        <p:nvSpPr>
          <p:cNvPr id="6" name="矩形 14"/>
          <p:cNvSpPr>
            <a:spLocks noChangeArrowheads="1"/>
          </p:cNvSpPr>
          <p:nvPr/>
        </p:nvSpPr>
        <p:spPr bwMode="auto">
          <a:xfrm>
            <a:off x="899370" y="3429000"/>
            <a:ext cx="74890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这里</a:t>
            </a:r>
            <a:r>
              <a:rPr lang="en-US" sz="2400" dirty="0">
                <a:latin typeface="黑体" panose="02010609060101010101" pitchFamily="49" charset="-122"/>
                <a:ea typeface="黑体" panose="02010609060101010101" pitchFamily="49" charset="-122"/>
                <a:sym typeface="Symbol" pitchFamily="18" charset="2"/>
              </a:rPr>
              <a:t></a:t>
            </a:r>
            <a:r>
              <a:rPr lang="en-US" altLang="zh-CN" sz="2400" baseline="-250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j=1~n</a:t>
            </a:r>
            <a:r>
              <a:rPr lang="zh-CN" altLang="en-US" sz="2400" dirty="0" smtClean="0">
                <a:latin typeface="黑体" panose="02010609060101010101" pitchFamily="49" charset="-122"/>
                <a:ea typeface="黑体" panose="02010609060101010101" pitchFamily="49" charset="-122"/>
              </a:rPr>
              <a:t>为</a:t>
            </a:r>
            <a:r>
              <a:rPr lang="en-US" altLang="zh-CN" sz="2400" dirty="0" smtClean="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个约束式的拉格朗日乘子。对所有输入参量求导，使式（</a:t>
            </a:r>
            <a:r>
              <a:rPr lang="en-US" altLang="zh-CN" sz="2400" dirty="0">
                <a:latin typeface="黑体" panose="02010609060101010101" pitchFamily="49" charset="-122"/>
                <a:ea typeface="黑体" panose="02010609060101010101" pitchFamily="49" charset="-122"/>
              </a:rPr>
              <a:t>6.10</a:t>
            </a:r>
            <a:r>
              <a:rPr lang="zh-CN" altLang="en-US" sz="2400" dirty="0">
                <a:latin typeface="黑体" panose="02010609060101010101" pitchFamily="49" charset="-122"/>
                <a:ea typeface="黑体" panose="02010609060101010101" pitchFamily="49" charset="-122"/>
              </a:rPr>
              <a:t>）达到最小的必要条件为：</a:t>
            </a:r>
          </a:p>
        </p:txBody>
      </p:sp>
      <p:sp>
        <p:nvSpPr>
          <p:cNvPr id="8" name="TextBox 23"/>
          <p:cNvSpPr txBox="1">
            <a:spLocks noChangeArrowheads="1"/>
          </p:cNvSpPr>
          <p:nvPr/>
        </p:nvSpPr>
        <p:spPr bwMode="auto">
          <a:xfrm>
            <a:off x="3995936" y="486916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latin typeface="黑体" panose="02010609060101010101" pitchFamily="49" charset="-122"/>
                <a:ea typeface="黑体" panose="02010609060101010101" pitchFamily="49" charset="-122"/>
              </a:rPr>
              <a:t>和</a:t>
            </a:r>
          </a:p>
        </p:txBody>
      </p:sp>
      <p:graphicFrame>
        <p:nvGraphicFramePr>
          <p:cNvPr id="9" name="对象 8"/>
          <p:cNvGraphicFramePr>
            <a:graphicFrameLocks noChangeAspect="1"/>
          </p:cNvGraphicFramePr>
          <p:nvPr>
            <p:extLst>
              <p:ext uri="{D42A27DB-BD31-4B8C-83A1-F6EECF244321}">
                <p14:modId xmlns:p14="http://schemas.microsoft.com/office/powerpoint/2010/main" val="3304825448"/>
              </p:ext>
            </p:extLst>
          </p:nvPr>
        </p:nvGraphicFramePr>
        <p:xfrm>
          <a:off x="1828057" y="4365104"/>
          <a:ext cx="1428750" cy="1492250"/>
        </p:xfrm>
        <a:graphic>
          <a:graphicData uri="http://schemas.openxmlformats.org/presentationml/2006/ole">
            <mc:AlternateContent xmlns:mc="http://schemas.openxmlformats.org/markup-compatibility/2006">
              <mc:Choice xmlns:v="urn:schemas-microsoft-com:vml" Requires="v">
                <p:oleObj spid="_x0000_s68657" name="公式" r:id="rId5" imgW="850531" imgH="888614" progId="Equation.3">
                  <p:embed/>
                </p:oleObj>
              </mc:Choice>
              <mc:Fallback>
                <p:oleObj name="公式" r:id="rId5" imgW="850531" imgH="888614"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057" y="4365104"/>
                        <a:ext cx="142875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63025281"/>
              </p:ext>
            </p:extLst>
          </p:nvPr>
        </p:nvGraphicFramePr>
        <p:xfrm>
          <a:off x="4941145" y="4653136"/>
          <a:ext cx="2387600" cy="1428750"/>
        </p:xfrm>
        <a:graphic>
          <a:graphicData uri="http://schemas.openxmlformats.org/presentationml/2006/ole">
            <mc:AlternateContent xmlns:mc="http://schemas.openxmlformats.org/markup-compatibility/2006">
              <mc:Choice xmlns:v="urn:schemas-microsoft-com:vml" Requires="v">
                <p:oleObj spid="_x0000_s68658" name="公式" r:id="rId7" imgW="1257300" imgH="749300" progId="Equation.3">
                  <p:embed/>
                </p:oleObj>
              </mc:Choice>
              <mc:Fallback>
                <p:oleObj name="公式" r:id="rId7" imgW="1257300" imgH="7493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1145" y="4653136"/>
                        <a:ext cx="23876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组合 10"/>
          <p:cNvGrpSpPr/>
          <p:nvPr/>
        </p:nvGrpSpPr>
        <p:grpSpPr>
          <a:xfrm>
            <a:off x="0" y="6324600"/>
            <a:ext cx="9144000" cy="519113"/>
            <a:chOff x="0" y="6324600"/>
            <a:chExt cx="9144000" cy="519113"/>
          </a:xfrm>
        </p:grpSpPr>
        <p:grpSp>
          <p:nvGrpSpPr>
            <p:cNvPr id="12" name="组合 11"/>
            <p:cNvGrpSpPr>
              <a:grpSpLocks/>
            </p:cNvGrpSpPr>
            <p:nvPr/>
          </p:nvGrpSpPr>
          <p:grpSpPr bwMode="auto">
            <a:xfrm>
              <a:off x="0" y="6324600"/>
              <a:ext cx="9144000" cy="519113"/>
              <a:chOff x="0" y="6324600"/>
              <a:chExt cx="9144000" cy="518375"/>
            </a:xfrm>
          </p:grpSpPr>
          <p:sp>
            <p:nvSpPr>
              <p:cNvPr id="14" name="矩形 1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3" name="TextBox 12"/>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9824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1217215"/>
            <a:ext cx="8748464" cy="3795961"/>
          </a:xfrm>
          <a:prstGeom prst="rect">
            <a:avLst/>
          </a:prstGeom>
          <a:noFill/>
          <a:ln w="9525">
            <a:noFill/>
            <a:miter lim="800000"/>
            <a:headEnd/>
            <a:tailEnd/>
          </a:ln>
        </p:spPr>
        <p:txBody>
          <a:bodyPr/>
          <a:lstStyle/>
          <a:p>
            <a:pPr marL="952500" lvl="1" indent="-495300" eaLnBrk="0" hangingPunct="0">
              <a:lnSpc>
                <a:spcPct val="110000"/>
              </a:lnSpc>
              <a:spcBef>
                <a:spcPct val="20000"/>
              </a:spcBef>
              <a:buClr>
                <a:schemeClr val="tx1"/>
              </a:buClr>
              <a:buSzPct val="90000"/>
              <a:buFontTx/>
              <a:buAutoNum type="arabicPeriod"/>
              <a:defRPr/>
            </a:pPr>
            <a:r>
              <a:rPr lang="zh-CN" altLang="en-US" sz="2400" kern="0" dirty="0" smtClean="0">
                <a:latin typeface="黑体" panose="02010609060101010101" pitchFamily="49" charset="-122"/>
                <a:ea typeface="黑体" panose="02010609060101010101" pitchFamily="49" charset="-122"/>
              </a:rPr>
              <a:t>确定聚类</a:t>
            </a:r>
            <a:r>
              <a:rPr lang="zh-CN" altLang="en-US" sz="2400" kern="0" dirty="0">
                <a:latin typeface="黑体" panose="02010609060101010101" pitchFamily="49" charset="-122"/>
                <a:ea typeface="黑体" panose="02010609060101010101" pitchFamily="49" charset="-122"/>
              </a:rPr>
              <a:t>类别数</a:t>
            </a:r>
            <a:r>
              <a:rPr lang="en-US" altLang="zh-CN" sz="2400" i="1" kern="0" dirty="0">
                <a:latin typeface="黑体" panose="02010609060101010101" pitchFamily="49" charset="-122"/>
                <a:ea typeface="黑体" panose="02010609060101010101" pitchFamily="49" charset="-122"/>
              </a:rPr>
              <a:t>c</a:t>
            </a:r>
            <a:r>
              <a:rPr lang="zh-CN" altLang="en-US" sz="2400" kern="0" dirty="0">
                <a:latin typeface="黑体" panose="02010609060101010101" pitchFamily="49" charset="-122"/>
                <a:ea typeface="黑体" panose="02010609060101010101" pitchFamily="49" charset="-122"/>
              </a:rPr>
              <a:t>、加权指标</a:t>
            </a:r>
            <a:r>
              <a:rPr lang="en-US" altLang="zh-CN" sz="2400" i="1" kern="0" dirty="0" smtClean="0">
                <a:latin typeface="黑体" panose="02010609060101010101" pitchFamily="49" charset="-122"/>
                <a:ea typeface="黑体" panose="02010609060101010101" pitchFamily="49" charset="-122"/>
              </a:rPr>
              <a:t>m</a:t>
            </a:r>
            <a:r>
              <a:rPr lang="zh-CN" altLang="en-US" sz="2400" kern="0" dirty="0">
                <a:latin typeface="黑体" panose="02010609060101010101" pitchFamily="49" charset="-122"/>
                <a:ea typeface="黑体" panose="02010609060101010101" pitchFamily="49" charset="-122"/>
              </a:rPr>
              <a:t> </a:t>
            </a:r>
            <a:r>
              <a:rPr lang="zh-CN" altLang="en-US" sz="2400" kern="0" dirty="0" smtClean="0">
                <a:latin typeface="黑体" panose="02010609060101010101" pitchFamily="49" charset="-122"/>
                <a:ea typeface="黑体" panose="02010609060101010101" pitchFamily="49" charset="-122"/>
              </a:rPr>
              <a:t>；</a:t>
            </a:r>
            <a:endParaRPr lang="zh-CN" altLang="en-US" sz="2400" kern="0" dirty="0">
              <a:latin typeface="黑体" panose="02010609060101010101" pitchFamily="49" charset="-122"/>
              <a:ea typeface="黑体" panose="02010609060101010101" pitchFamily="49" charset="-122"/>
            </a:endParaRPr>
          </a:p>
          <a:p>
            <a:pPr marL="952500" lvl="1" indent="-495300" eaLnBrk="0" hangingPunct="0">
              <a:lnSpc>
                <a:spcPct val="110000"/>
              </a:lnSpc>
              <a:spcBef>
                <a:spcPct val="20000"/>
              </a:spcBef>
              <a:buClr>
                <a:schemeClr val="tx1"/>
              </a:buClr>
              <a:buSzPct val="90000"/>
              <a:buFontTx/>
              <a:buAutoNum type="arabicPeriod"/>
              <a:defRPr/>
            </a:pPr>
            <a:r>
              <a:rPr lang="zh-CN" altLang="en-US" sz="2400" kern="0" dirty="0" smtClean="0">
                <a:latin typeface="黑体" panose="02010609060101010101" pitchFamily="49" charset="-122"/>
                <a:ea typeface="黑体" panose="02010609060101010101" pitchFamily="49" charset="-122"/>
              </a:rPr>
              <a:t>使用</a:t>
            </a:r>
            <a:r>
              <a:rPr lang="zh-CN" altLang="en-US" sz="2400" kern="0" dirty="0">
                <a:latin typeface="黑体" panose="02010609060101010101" pitchFamily="49" charset="-122"/>
                <a:ea typeface="黑体" panose="02010609060101010101" pitchFamily="49" charset="-122"/>
              </a:rPr>
              <a:t>值</a:t>
            </a:r>
            <a:r>
              <a:rPr lang="zh-CN" altLang="en-US" sz="2400" kern="0" dirty="0" smtClean="0">
                <a:latin typeface="黑体" panose="02010609060101010101" pitchFamily="49" charset="-122"/>
                <a:ea typeface="黑体" panose="02010609060101010101" pitchFamily="49" charset="-122"/>
              </a:rPr>
              <a:t>在</a:t>
            </a:r>
            <a:r>
              <a:rPr lang="en-US" altLang="zh-CN" sz="2400" kern="0" dirty="0">
                <a:latin typeface="黑体" panose="02010609060101010101" pitchFamily="49" charset="-122"/>
                <a:ea typeface="黑体" panose="02010609060101010101" pitchFamily="49" charset="-122"/>
              </a:rPr>
              <a:t>[</a:t>
            </a:r>
            <a:r>
              <a:rPr lang="en-US" altLang="zh-CN" sz="2400" kern="0" dirty="0" smtClean="0">
                <a:latin typeface="黑体" panose="02010609060101010101" pitchFamily="49" charset="-122"/>
                <a:ea typeface="黑体" panose="02010609060101010101" pitchFamily="49" charset="-122"/>
              </a:rPr>
              <a:t>0</a:t>
            </a:r>
            <a:r>
              <a:rPr lang="zh-CN" altLang="en-US" sz="2400" kern="0" dirty="0">
                <a:latin typeface="黑体" panose="02010609060101010101" pitchFamily="49" charset="-122"/>
                <a:ea typeface="黑体" panose="02010609060101010101" pitchFamily="49" charset="-122"/>
              </a:rPr>
              <a:t>，</a:t>
            </a:r>
            <a:r>
              <a:rPr lang="en-US" altLang="zh-CN" sz="2400" kern="0" dirty="0" smtClean="0">
                <a:latin typeface="黑体" panose="02010609060101010101" pitchFamily="49" charset="-122"/>
                <a:ea typeface="黑体" panose="02010609060101010101" pitchFamily="49" charset="-122"/>
              </a:rPr>
              <a:t>1]</a:t>
            </a:r>
            <a:r>
              <a:rPr lang="zh-CN" altLang="en-US" sz="2400" kern="0" dirty="0" smtClean="0">
                <a:latin typeface="黑体" panose="02010609060101010101" pitchFamily="49" charset="-122"/>
                <a:ea typeface="黑体" panose="02010609060101010101" pitchFamily="49" charset="-122"/>
              </a:rPr>
              <a:t>间</a:t>
            </a:r>
            <a:r>
              <a:rPr lang="zh-CN" altLang="en-US" sz="2400" kern="0" dirty="0">
                <a:latin typeface="黑体" panose="02010609060101010101" pitchFamily="49" charset="-122"/>
                <a:ea typeface="黑体" panose="02010609060101010101" pitchFamily="49" charset="-122"/>
              </a:rPr>
              <a:t>的随机数初始化</a:t>
            </a:r>
            <a:r>
              <a:rPr lang="zh-CN" altLang="en-US" sz="2400" kern="0" dirty="0" smtClean="0">
                <a:latin typeface="黑体" panose="02010609060101010101" pitchFamily="49" charset="-122"/>
                <a:ea typeface="黑体" panose="02010609060101010101" pitchFamily="49" charset="-122"/>
              </a:rPr>
              <a:t>隶属度矩阵</a:t>
            </a:r>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，使其满足</a:t>
            </a:r>
            <a:r>
              <a:rPr lang="zh-CN" altLang="en-US" sz="2400" kern="0" dirty="0" smtClean="0">
                <a:latin typeface="黑体" panose="02010609060101010101" pitchFamily="49" charset="-122"/>
                <a:ea typeface="黑体" panose="02010609060101010101" pitchFamily="49" charset="-122"/>
              </a:rPr>
              <a:t>式求和为</a:t>
            </a:r>
            <a:r>
              <a:rPr lang="en-US" altLang="zh-CN" sz="2400" kern="0" dirty="0" smtClean="0">
                <a:latin typeface="黑体" panose="02010609060101010101" pitchFamily="49" charset="-122"/>
                <a:ea typeface="黑体" panose="02010609060101010101" pitchFamily="49" charset="-122"/>
              </a:rPr>
              <a:t>1</a:t>
            </a:r>
            <a:r>
              <a:rPr lang="zh-CN" altLang="en-US" sz="2400" kern="0" dirty="0" smtClean="0">
                <a:latin typeface="黑体" panose="02010609060101010101" pitchFamily="49" charset="-122"/>
                <a:ea typeface="黑体" panose="02010609060101010101" pitchFamily="49" charset="-122"/>
              </a:rPr>
              <a:t>的约束条件；</a:t>
            </a:r>
            <a:endParaRPr lang="zh-CN" altLang="en-US" sz="2400" kern="0" dirty="0">
              <a:latin typeface="黑体" panose="02010609060101010101" pitchFamily="49" charset="-122"/>
              <a:ea typeface="黑体" panose="02010609060101010101" pitchFamily="49" charset="-122"/>
            </a:endParaRPr>
          </a:p>
          <a:p>
            <a:pPr marL="952500" lvl="1" indent="-495300" eaLnBrk="0" hangingPunct="0">
              <a:lnSpc>
                <a:spcPct val="110000"/>
              </a:lnSpc>
              <a:spcBef>
                <a:spcPct val="20000"/>
              </a:spcBef>
              <a:buClr>
                <a:schemeClr val="tx1"/>
              </a:buClr>
              <a:buSzPct val="90000"/>
              <a:buFontTx/>
              <a:buAutoNum type="arabicPeriod"/>
              <a:defRPr/>
            </a:pPr>
            <a:r>
              <a:rPr lang="zh-CN" altLang="en-US" sz="2400" kern="0" dirty="0" smtClean="0">
                <a:latin typeface="黑体" panose="02010609060101010101" pitchFamily="49" charset="-122"/>
                <a:ea typeface="黑体" panose="02010609060101010101" pitchFamily="49" charset="-122"/>
              </a:rPr>
              <a:t>使用聚类中心更新公式计算</a:t>
            </a:r>
            <a:r>
              <a:rPr lang="en-US" altLang="zh-CN" sz="2400" kern="0" dirty="0">
                <a:latin typeface="黑体" panose="02010609060101010101" pitchFamily="49" charset="-122"/>
                <a:ea typeface="黑体" panose="02010609060101010101" pitchFamily="49" charset="-122"/>
              </a:rPr>
              <a:t>c</a:t>
            </a:r>
            <a:r>
              <a:rPr lang="zh-CN" altLang="en-US" sz="2400" kern="0" dirty="0">
                <a:latin typeface="黑体" panose="02010609060101010101" pitchFamily="49" charset="-122"/>
                <a:ea typeface="黑体" panose="02010609060101010101" pitchFamily="49" charset="-122"/>
              </a:rPr>
              <a:t>个聚类中心</a:t>
            </a:r>
            <a:r>
              <a:rPr lang="en-US" altLang="zh-CN" sz="2400" kern="0" dirty="0">
                <a:latin typeface="黑体" panose="02010609060101010101" pitchFamily="49" charset="-122"/>
                <a:ea typeface="黑体" panose="02010609060101010101" pitchFamily="49" charset="-122"/>
              </a:rPr>
              <a:t>ci</a:t>
            </a:r>
            <a:r>
              <a:rPr lang="zh-CN" altLang="en-US" sz="2400" kern="0" dirty="0">
                <a:latin typeface="黑体" panose="02010609060101010101" pitchFamily="49" charset="-122"/>
                <a:ea typeface="黑体" panose="02010609060101010101" pitchFamily="49" charset="-122"/>
              </a:rPr>
              <a:t>，</a:t>
            </a:r>
            <a:r>
              <a:rPr lang="en-US" altLang="zh-CN" sz="2400" kern="0" dirty="0" err="1">
                <a:latin typeface="黑体" panose="02010609060101010101" pitchFamily="49" charset="-122"/>
                <a:ea typeface="黑体" panose="02010609060101010101" pitchFamily="49" charset="-122"/>
              </a:rPr>
              <a:t>i</a:t>
            </a:r>
            <a:r>
              <a:rPr lang="en-US" altLang="zh-CN" sz="2400" kern="0" dirty="0">
                <a:latin typeface="黑体" panose="02010609060101010101" pitchFamily="49" charset="-122"/>
                <a:ea typeface="黑体" panose="02010609060101010101" pitchFamily="49" charset="-122"/>
              </a:rPr>
              <a:t>=1,…,c</a:t>
            </a:r>
            <a:r>
              <a:rPr lang="zh-CN" altLang="en-US" sz="2400" kern="0" dirty="0" smtClean="0">
                <a:latin typeface="黑体" panose="02010609060101010101" pitchFamily="49" charset="-122"/>
                <a:ea typeface="黑体" panose="02010609060101010101" pitchFamily="49" charset="-122"/>
              </a:rPr>
              <a:t>。</a:t>
            </a:r>
            <a:endParaRPr lang="zh-CN" altLang="en-US" sz="2400" kern="0" dirty="0">
              <a:latin typeface="黑体" panose="02010609060101010101" pitchFamily="49" charset="-122"/>
              <a:ea typeface="黑体" panose="02010609060101010101" pitchFamily="49" charset="-122"/>
            </a:endParaRPr>
          </a:p>
          <a:p>
            <a:pPr marL="952500" lvl="1" indent="-495300" eaLnBrk="0" hangingPunct="0">
              <a:lnSpc>
                <a:spcPct val="110000"/>
              </a:lnSpc>
              <a:spcBef>
                <a:spcPct val="20000"/>
              </a:spcBef>
              <a:buClr>
                <a:schemeClr val="tx1"/>
              </a:buClr>
              <a:buSzPct val="90000"/>
              <a:buFontTx/>
              <a:buAutoNum type="arabicPeriod"/>
              <a:defRPr/>
            </a:pPr>
            <a:r>
              <a:rPr lang="zh-CN" altLang="en-US" sz="2400" kern="0" dirty="0" smtClean="0">
                <a:latin typeface="黑体" panose="02010609060101010101" pitchFamily="49" charset="-122"/>
                <a:ea typeface="黑体" panose="02010609060101010101" pitchFamily="49" charset="-122"/>
              </a:rPr>
              <a:t>根据式计算</a:t>
            </a:r>
            <a:r>
              <a:rPr lang="zh-CN" altLang="en-US" sz="2400" kern="0" dirty="0">
                <a:latin typeface="黑体" panose="02010609060101010101" pitchFamily="49" charset="-122"/>
                <a:ea typeface="黑体" panose="02010609060101010101" pitchFamily="49" charset="-122"/>
              </a:rPr>
              <a:t>价值函数。如果它小于某个确定的阀值，或它相对上次价值函数值的改变量小于某个阀值，则算法停止。</a:t>
            </a:r>
          </a:p>
          <a:p>
            <a:pPr marL="952500" lvl="1" indent="-495300" eaLnBrk="0" hangingPunct="0">
              <a:lnSpc>
                <a:spcPct val="110000"/>
              </a:lnSpc>
              <a:spcBef>
                <a:spcPct val="20000"/>
              </a:spcBef>
              <a:buClr>
                <a:schemeClr val="tx1"/>
              </a:buClr>
              <a:buSzPct val="90000"/>
              <a:buFontTx/>
              <a:buAutoNum type="arabicPeriod"/>
              <a:defRPr/>
            </a:pPr>
            <a:r>
              <a:rPr lang="zh-CN" altLang="en-US" sz="2400" kern="0" dirty="0" smtClean="0">
                <a:latin typeface="黑体" panose="02010609060101010101" pitchFamily="49" charset="-122"/>
                <a:ea typeface="黑体" panose="02010609060101010101" pitchFamily="49" charset="-122"/>
              </a:rPr>
              <a:t>用隶属度更新公式计算</a:t>
            </a:r>
            <a:r>
              <a:rPr lang="zh-CN" altLang="en-US" sz="2400" kern="0" dirty="0">
                <a:latin typeface="黑体" panose="02010609060101010101" pitchFamily="49" charset="-122"/>
                <a:ea typeface="黑体" panose="02010609060101010101" pitchFamily="49" charset="-122"/>
              </a:rPr>
              <a:t>新的</a:t>
            </a:r>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矩阵。返回</a:t>
            </a:r>
            <a:r>
              <a:rPr lang="zh-CN" altLang="en-US" sz="2400" kern="0" dirty="0" smtClean="0">
                <a:latin typeface="黑体" panose="02010609060101010101" pitchFamily="49" charset="-122"/>
                <a:ea typeface="黑体" panose="02010609060101010101" pitchFamily="49" charset="-122"/>
              </a:rPr>
              <a:t>步骤</a:t>
            </a:r>
            <a:r>
              <a:rPr lang="en-US" altLang="zh-CN" sz="2400" kern="0" dirty="0" smtClean="0">
                <a:latin typeface="黑体" panose="02010609060101010101" pitchFamily="49" charset="-122"/>
                <a:ea typeface="黑体" panose="02010609060101010101" pitchFamily="49" charset="-122"/>
              </a:rPr>
              <a:t>3</a:t>
            </a:r>
            <a:r>
              <a:rPr lang="zh-CN" altLang="en-US" sz="2400" kern="0" dirty="0" smtClean="0">
                <a:latin typeface="黑体" panose="02010609060101010101" pitchFamily="49" charset="-122"/>
                <a:ea typeface="黑体" panose="02010609060101010101" pitchFamily="49" charset="-122"/>
              </a:rPr>
              <a:t>。</a:t>
            </a:r>
            <a:endParaRPr lang="zh-CN" altLang="en-US" sz="2400" kern="0" baseline="30000" dirty="0">
              <a:latin typeface="黑体" panose="02010609060101010101" pitchFamily="49" charset="-122"/>
              <a:ea typeface="黑体" panose="02010609060101010101" pitchFamily="49" charset="-122"/>
            </a:endParaRPr>
          </a:p>
        </p:txBody>
      </p:sp>
      <p:grpSp>
        <p:nvGrpSpPr>
          <p:cNvPr id="8" name="组合 7"/>
          <p:cNvGrpSpPr/>
          <p:nvPr/>
        </p:nvGrpSpPr>
        <p:grpSpPr>
          <a:xfrm>
            <a:off x="0" y="6324600"/>
            <a:ext cx="9144000" cy="519113"/>
            <a:chOff x="0" y="6324600"/>
            <a:chExt cx="9144000" cy="519113"/>
          </a:xfrm>
        </p:grpSpPr>
        <p:grpSp>
          <p:nvGrpSpPr>
            <p:cNvPr id="9" name="组合 8"/>
            <p:cNvGrpSpPr>
              <a:grpSpLocks/>
            </p:cNvGrpSpPr>
            <p:nvPr/>
          </p:nvGrpSpPr>
          <p:grpSpPr bwMode="auto">
            <a:xfrm>
              <a:off x="0" y="6324600"/>
              <a:ext cx="9144000" cy="519113"/>
              <a:chOff x="0" y="6324600"/>
              <a:chExt cx="9144000" cy="518375"/>
            </a:xfrm>
          </p:grpSpPr>
          <p:sp>
            <p:nvSpPr>
              <p:cNvPr id="11" name="矩形 1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0" name="TextBox 9"/>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
        <p:nvSpPr>
          <p:cNvPr id="2" name="矩形 1"/>
          <p:cNvSpPr/>
          <p:nvPr/>
        </p:nvSpPr>
        <p:spPr>
          <a:xfrm>
            <a:off x="395536" y="332656"/>
            <a:ext cx="3467616" cy="584775"/>
          </a:xfrm>
          <a:prstGeom prst="rect">
            <a:avLst/>
          </a:prstGeom>
        </p:spPr>
        <p:txBody>
          <a:bodyPr wrap="none">
            <a:spAutoFit/>
          </a:bodyPr>
          <a:lstStyle/>
          <a:p>
            <a:pPr eaLnBrk="0" hangingPunct="0">
              <a:spcBef>
                <a:spcPct val="20000"/>
              </a:spcBef>
              <a:defRPr/>
            </a:pPr>
            <a:r>
              <a:rPr lang="zh-CN" altLang="en-US" sz="3200" kern="0" dirty="0">
                <a:solidFill>
                  <a:srgbClr val="FF0000"/>
                </a:solidFill>
                <a:latin typeface="黑体" panose="02010609060101010101" pitchFamily="49" charset="-122"/>
                <a:ea typeface="黑体" panose="02010609060101010101" pitchFamily="49" charset="-122"/>
              </a:rPr>
              <a:t>具体的算法如下：</a:t>
            </a:r>
          </a:p>
        </p:txBody>
      </p:sp>
      <p:grpSp>
        <p:nvGrpSpPr>
          <p:cNvPr id="7" name="组合 6"/>
          <p:cNvGrpSpPr/>
          <p:nvPr/>
        </p:nvGrpSpPr>
        <p:grpSpPr>
          <a:xfrm>
            <a:off x="1115616" y="4725144"/>
            <a:ext cx="7128792" cy="1512168"/>
            <a:chOff x="1115616" y="4725144"/>
            <a:chExt cx="7128792" cy="1512168"/>
          </a:xfrm>
        </p:grpSpPr>
        <p:sp>
          <p:nvSpPr>
            <p:cNvPr id="6" name="矩形 5"/>
            <p:cNvSpPr/>
            <p:nvPr/>
          </p:nvSpPr>
          <p:spPr>
            <a:xfrm>
              <a:off x="1115616" y="4797152"/>
              <a:ext cx="7128792" cy="14401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186506930"/>
                </p:ext>
              </p:extLst>
            </p:nvPr>
          </p:nvGraphicFramePr>
          <p:xfrm>
            <a:off x="2063130" y="4725144"/>
            <a:ext cx="1428750" cy="1492250"/>
          </p:xfrm>
          <a:graphic>
            <a:graphicData uri="http://schemas.openxmlformats.org/presentationml/2006/ole">
              <mc:AlternateContent xmlns:mc="http://schemas.openxmlformats.org/markup-compatibility/2006">
                <mc:Choice xmlns:v="urn:schemas-microsoft-com:vml" Requires="v">
                  <p:oleObj spid="_x0000_s67640" name="公式" r:id="rId3" imgW="850531" imgH="888614" progId="Equation.3">
                    <p:embed/>
                  </p:oleObj>
                </mc:Choice>
                <mc:Fallback>
                  <p:oleObj name="公式" r:id="rId3" imgW="850531" imgH="888614" progId="Equation.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130" y="4725144"/>
                          <a:ext cx="142875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27103214"/>
                </p:ext>
              </p:extLst>
            </p:nvPr>
          </p:nvGraphicFramePr>
          <p:xfrm>
            <a:off x="5064720" y="4725144"/>
            <a:ext cx="2387600" cy="1428750"/>
          </p:xfrm>
          <a:graphic>
            <a:graphicData uri="http://schemas.openxmlformats.org/presentationml/2006/ole">
              <mc:AlternateContent xmlns:mc="http://schemas.openxmlformats.org/markup-compatibility/2006">
                <mc:Choice xmlns:v="urn:schemas-microsoft-com:vml" Requires="v">
                  <p:oleObj spid="_x0000_s67641" name="公式" r:id="rId5" imgW="1257300" imgH="749300" progId="Equation.3">
                    <p:embed/>
                  </p:oleObj>
                </mc:Choice>
                <mc:Fallback>
                  <p:oleObj name="公式" r:id="rId5" imgW="1257300" imgH="749300" progId="Equation.3">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4720" y="4725144"/>
                          <a:ext cx="23876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077664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txBox="1">
            <a:spLocks noChangeArrowheads="1"/>
          </p:cNvSpPr>
          <p:nvPr/>
        </p:nvSpPr>
        <p:spPr bwMode="auto">
          <a:xfrm>
            <a:off x="714375" y="307580"/>
            <a:ext cx="771525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dirty="0">
                <a:solidFill>
                  <a:srgbClr val="FF0000"/>
                </a:solidFill>
              </a:rPr>
              <a:t>MATLAB</a:t>
            </a:r>
            <a:r>
              <a:rPr lang="zh-CN" altLang="en-US" sz="2400" dirty="0">
                <a:solidFill>
                  <a:srgbClr val="FF0000"/>
                </a:solidFill>
              </a:rPr>
              <a:t>中提供了</a:t>
            </a:r>
            <a:r>
              <a:rPr lang="en-US" altLang="zh-CN" sz="2400" dirty="0">
                <a:solidFill>
                  <a:srgbClr val="FF0000"/>
                </a:solidFill>
              </a:rPr>
              <a:t>FCM</a:t>
            </a:r>
            <a:r>
              <a:rPr lang="zh-CN" altLang="en-US" sz="2400" dirty="0">
                <a:solidFill>
                  <a:srgbClr val="FF0000"/>
                </a:solidFill>
              </a:rPr>
              <a:t>函数：</a:t>
            </a:r>
            <a:endParaRPr lang="en-US" altLang="zh-CN" sz="2400" dirty="0">
              <a:solidFill>
                <a:srgbClr val="FF0000"/>
              </a:solidFill>
            </a:endParaRPr>
          </a:p>
          <a:p>
            <a:pPr eaLnBrk="1" hangingPunct="1"/>
            <a:r>
              <a:rPr lang="pt-BR" altLang="zh-CN" sz="2800" dirty="0">
                <a:solidFill>
                  <a:schemeClr val="tx2"/>
                </a:solidFill>
              </a:rPr>
              <a:t>[center, U, obj_fcn] = fcm(data, cluster_n, options)</a:t>
            </a:r>
            <a:r>
              <a:rPr lang="pt-BR" altLang="zh-CN" sz="2800" dirty="0"/>
              <a:t>;</a:t>
            </a:r>
          </a:p>
          <a:p>
            <a:pPr eaLnBrk="1" hangingPunct="1"/>
            <a:endParaRPr lang="en-US" altLang="zh-CN" sz="2000" dirty="0"/>
          </a:p>
          <a:p>
            <a:pPr eaLnBrk="1" hangingPunct="1"/>
            <a:r>
              <a:rPr lang="en-US" altLang="zh-CN" sz="2000" dirty="0"/>
              <a:t>% </a:t>
            </a:r>
            <a:r>
              <a:rPr lang="zh-CN" altLang="en-US" sz="2000" dirty="0"/>
              <a:t>输入：</a:t>
            </a:r>
          </a:p>
          <a:p>
            <a:pPr eaLnBrk="1" hangingPunct="1"/>
            <a:r>
              <a:rPr lang="en-US" altLang="zh-CN" sz="2000" dirty="0"/>
              <a:t>%   data        ---- </a:t>
            </a:r>
            <a:r>
              <a:rPr lang="en-US" altLang="zh-CN" sz="2000" dirty="0" err="1"/>
              <a:t>nxm</a:t>
            </a:r>
            <a:r>
              <a:rPr lang="zh-CN" altLang="en-US" sz="2000" dirty="0"/>
              <a:t>矩阵</a:t>
            </a:r>
            <a:r>
              <a:rPr lang="en-US" altLang="zh-CN" sz="2000" dirty="0"/>
              <a:t>,</a:t>
            </a:r>
            <a:r>
              <a:rPr lang="zh-CN" altLang="en-US" sz="2000" dirty="0"/>
              <a:t>表示</a:t>
            </a:r>
            <a:r>
              <a:rPr lang="en-US" altLang="zh-CN" sz="2000" dirty="0"/>
              <a:t>n</a:t>
            </a:r>
            <a:r>
              <a:rPr lang="zh-CN" altLang="en-US" sz="2000" dirty="0"/>
              <a:t>个样本</a:t>
            </a:r>
            <a:r>
              <a:rPr lang="en-US" altLang="zh-CN" sz="2000" dirty="0"/>
              <a:t>,</a:t>
            </a:r>
            <a:r>
              <a:rPr lang="zh-CN" altLang="en-US" sz="2000" dirty="0"/>
              <a:t>每个样本具有</a:t>
            </a:r>
            <a:r>
              <a:rPr lang="en-US" altLang="zh-CN" sz="2000" dirty="0"/>
              <a:t>m</a:t>
            </a:r>
            <a:r>
              <a:rPr lang="zh-CN" altLang="en-US" sz="2000" dirty="0"/>
              <a:t>的维特征值</a:t>
            </a:r>
          </a:p>
          <a:p>
            <a:pPr eaLnBrk="1" hangingPunct="1"/>
            <a:r>
              <a:rPr lang="en-US" altLang="zh-CN" sz="2000" dirty="0"/>
              <a:t>%   </a:t>
            </a:r>
            <a:r>
              <a:rPr lang="en-US" altLang="zh-CN" sz="2000" dirty="0" err="1"/>
              <a:t>N_cluster</a:t>
            </a:r>
            <a:r>
              <a:rPr lang="en-US" altLang="zh-CN" sz="2000" dirty="0"/>
              <a:t>   ---- </a:t>
            </a:r>
            <a:r>
              <a:rPr lang="zh-CN" altLang="en-US" sz="2000" dirty="0"/>
              <a:t>标量</a:t>
            </a:r>
            <a:r>
              <a:rPr lang="en-US" altLang="zh-CN" sz="2000" dirty="0"/>
              <a:t>,</a:t>
            </a:r>
            <a:r>
              <a:rPr lang="zh-CN" altLang="en-US" sz="2000" dirty="0"/>
              <a:t>表示聚合中心数目</a:t>
            </a:r>
            <a:r>
              <a:rPr lang="en-US" altLang="zh-CN" sz="2000" dirty="0"/>
              <a:t>,</a:t>
            </a:r>
            <a:r>
              <a:rPr lang="zh-CN" altLang="en-US" sz="2000" dirty="0"/>
              <a:t>即类别数</a:t>
            </a:r>
          </a:p>
          <a:p>
            <a:pPr eaLnBrk="1" hangingPunct="1"/>
            <a:r>
              <a:rPr lang="en-US" altLang="zh-CN" sz="2000" dirty="0"/>
              <a:t>%   options     ---- 4x1</a:t>
            </a:r>
            <a:r>
              <a:rPr lang="zh-CN" altLang="en-US" sz="2000" dirty="0"/>
              <a:t>矩阵，其中</a:t>
            </a:r>
          </a:p>
          <a:p>
            <a:pPr eaLnBrk="1" hangingPunct="1"/>
            <a:r>
              <a:rPr lang="en-US" altLang="zh-CN" sz="2000" dirty="0"/>
              <a:t>%       options(1):  </a:t>
            </a:r>
            <a:r>
              <a:rPr lang="zh-CN" altLang="en-US" sz="2000" dirty="0"/>
              <a:t>隶属度矩阵</a:t>
            </a:r>
            <a:r>
              <a:rPr lang="en-US" altLang="zh-CN" sz="2000" dirty="0"/>
              <a:t>U</a:t>
            </a:r>
            <a:r>
              <a:rPr lang="zh-CN" altLang="en-US" sz="2000" dirty="0"/>
              <a:t>的指数，</a:t>
            </a:r>
            <a:r>
              <a:rPr lang="en-US" altLang="zh-CN" sz="2000" dirty="0"/>
              <a:t>&gt;1                  (</a:t>
            </a:r>
            <a:r>
              <a:rPr lang="zh-CN" altLang="en-US" sz="2000" dirty="0"/>
              <a:t>缺省值</a:t>
            </a:r>
            <a:r>
              <a:rPr lang="en-US" altLang="zh-CN" sz="2000" dirty="0"/>
              <a:t>: 2.0)</a:t>
            </a:r>
          </a:p>
          <a:p>
            <a:pPr eaLnBrk="1" hangingPunct="1"/>
            <a:r>
              <a:rPr lang="en-US" altLang="zh-CN" sz="2000" dirty="0"/>
              <a:t>%       options(2):  </a:t>
            </a:r>
            <a:r>
              <a:rPr lang="zh-CN" altLang="en-US" sz="2000" dirty="0"/>
              <a:t>最大迭代次数                           </a:t>
            </a:r>
            <a:r>
              <a:rPr lang="en-US" altLang="zh-CN" sz="2000" dirty="0"/>
              <a:t>(</a:t>
            </a:r>
            <a:r>
              <a:rPr lang="zh-CN" altLang="en-US" sz="2000" dirty="0"/>
              <a:t>缺省值</a:t>
            </a:r>
            <a:r>
              <a:rPr lang="en-US" altLang="zh-CN" sz="2000" dirty="0"/>
              <a:t>: 100)</a:t>
            </a:r>
          </a:p>
          <a:p>
            <a:pPr eaLnBrk="1" hangingPunct="1"/>
            <a:r>
              <a:rPr lang="en-US" altLang="zh-CN" sz="2000" dirty="0"/>
              <a:t>%       options(3):  </a:t>
            </a:r>
            <a:r>
              <a:rPr lang="zh-CN" altLang="en-US" sz="2000" dirty="0"/>
              <a:t>隶属度最小变化量</a:t>
            </a:r>
            <a:r>
              <a:rPr lang="en-US" altLang="zh-CN" sz="2000" dirty="0"/>
              <a:t>,</a:t>
            </a:r>
            <a:r>
              <a:rPr lang="zh-CN" altLang="en-US" sz="2000" dirty="0"/>
              <a:t>迭代终止条件           </a:t>
            </a:r>
            <a:r>
              <a:rPr lang="en-US" altLang="zh-CN" sz="2000" dirty="0"/>
              <a:t>(</a:t>
            </a:r>
            <a:r>
              <a:rPr lang="zh-CN" altLang="en-US" sz="2000" dirty="0"/>
              <a:t>缺省值</a:t>
            </a:r>
            <a:r>
              <a:rPr lang="en-US" altLang="zh-CN" sz="2000" dirty="0"/>
              <a:t>: 1e-5)</a:t>
            </a:r>
          </a:p>
          <a:p>
            <a:pPr eaLnBrk="1" hangingPunct="1"/>
            <a:r>
              <a:rPr lang="en-US" altLang="zh-CN" sz="2000" dirty="0"/>
              <a:t>%       options(4):  </a:t>
            </a:r>
            <a:r>
              <a:rPr lang="zh-CN" altLang="en-US" sz="2000" dirty="0"/>
              <a:t>每次迭代是否输出信息标志                </a:t>
            </a:r>
            <a:r>
              <a:rPr lang="en-US" altLang="zh-CN" sz="2000" dirty="0"/>
              <a:t>(</a:t>
            </a:r>
            <a:r>
              <a:rPr lang="zh-CN" altLang="en-US" sz="2000" dirty="0"/>
              <a:t>缺省值</a:t>
            </a:r>
            <a:r>
              <a:rPr lang="en-US" altLang="zh-CN" sz="2000" dirty="0"/>
              <a:t>: 1)</a:t>
            </a:r>
          </a:p>
          <a:p>
            <a:pPr eaLnBrk="1" hangingPunct="1"/>
            <a:endParaRPr lang="en-US" altLang="zh-CN" sz="2000" dirty="0"/>
          </a:p>
          <a:p>
            <a:pPr eaLnBrk="1" hangingPunct="1"/>
            <a:r>
              <a:rPr lang="en-US" altLang="zh-CN" sz="2000" dirty="0"/>
              <a:t>% </a:t>
            </a:r>
            <a:r>
              <a:rPr lang="zh-CN" altLang="en-US" sz="2000" dirty="0"/>
              <a:t>输出：</a:t>
            </a:r>
          </a:p>
          <a:p>
            <a:pPr eaLnBrk="1" hangingPunct="1"/>
            <a:r>
              <a:rPr lang="en-US" altLang="zh-CN" sz="2000" dirty="0"/>
              <a:t>%   center      ---- </a:t>
            </a:r>
            <a:r>
              <a:rPr lang="zh-CN" altLang="en-US" sz="2000" dirty="0"/>
              <a:t>聚类中心</a:t>
            </a:r>
          </a:p>
          <a:p>
            <a:pPr eaLnBrk="1" hangingPunct="1"/>
            <a:r>
              <a:rPr lang="en-US" altLang="zh-CN" sz="2000" dirty="0"/>
              <a:t>%   U           ---- </a:t>
            </a:r>
            <a:r>
              <a:rPr lang="zh-CN" altLang="en-US" sz="2000" dirty="0"/>
              <a:t>隶属度矩阵</a:t>
            </a:r>
          </a:p>
          <a:p>
            <a:pPr eaLnBrk="1" hangingPunct="1"/>
            <a:r>
              <a:rPr lang="en-US" altLang="zh-CN" sz="2000" dirty="0"/>
              <a:t>%   </a:t>
            </a:r>
            <a:r>
              <a:rPr lang="en-US" altLang="zh-CN" sz="2000" dirty="0" err="1"/>
              <a:t>obj_fcn</a:t>
            </a:r>
            <a:r>
              <a:rPr lang="en-US" altLang="zh-CN" sz="2000" dirty="0"/>
              <a:t>     ---- </a:t>
            </a:r>
            <a:r>
              <a:rPr lang="zh-CN" altLang="en-US" sz="2000" dirty="0"/>
              <a:t>目标函数值</a:t>
            </a:r>
            <a:endParaRPr lang="pt-BR" altLang="zh-CN" sz="2000" dirty="0"/>
          </a:p>
          <a:p>
            <a:pPr eaLnBrk="1" hangingPunct="1"/>
            <a:endParaRPr lang="zh-CN" altLang="en-US" sz="2000" dirty="0"/>
          </a:p>
        </p:txBody>
      </p:sp>
      <p:grpSp>
        <p:nvGrpSpPr>
          <p:cNvPr id="3" name="组合 2"/>
          <p:cNvGrpSpPr/>
          <p:nvPr/>
        </p:nvGrpSpPr>
        <p:grpSpPr>
          <a:xfrm>
            <a:off x="0" y="6324600"/>
            <a:ext cx="9144000" cy="519113"/>
            <a:chOff x="0" y="6324600"/>
            <a:chExt cx="9144000" cy="519113"/>
          </a:xfrm>
        </p:grpSpPr>
        <p:grpSp>
          <p:nvGrpSpPr>
            <p:cNvPr id="4" name="组合 3"/>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5" name="TextBox 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1072633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3" descr="C:\Documents and Settings\Administrator\Application Data\Tencent\Users\414231686\QQ\WinTemp\RichOle\2OH]%T$AE`_{4R@98O$67Q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783" y="764704"/>
            <a:ext cx="728662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TextBox 3"/>
          <p:cNvSpPr txBox="1">
            <a:spLocks noChangeArrowheads="1"/>
          </p:cNvSpPr>
          <p:nvPr/>
        </p:nvSpPr>
        <p:spPr bwMode="auto">
          <a:xfrm>
            <a:off x="1371600" y="152400"/>
            <a:ext cx="650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t>&lt;</a:t>
            </a:r>
            <a:r>
              <a:rPr lang="zh-CN" altLang="en-US" sz="2400"/>
              <a:t>例</a:t>
            </a:r>
            <a:r>
              <a:rPr lang="en-US" altLang="zh-CN" sz="2400"/>
              <a:t>1&gt;</a:t>
            </a:r>
            <a:r>
              <a:rPr lang="zh-CN" altLang="en-US" sz="2400"/>
              <a:t>数据为：</a:t>
            </a:r>
            <a:r>
              <a:rPr lang="en-US" altLang="zh-CN" sz="2400"/>
              <a:t>data=rand(100,2)</a:t>
            </a:r>
            <a:r>
              <a:rPr lang="zh-CN" altLang="en-US" sz="2400"/>
              <a:t>，分</a:t>
            </a:r>
            <a:r>
              <a:rPr lang="en-US" altLang="zh-CN" sz="2400"/>
              <a:t>4</a:t>
            </a:r>
            <a:r>
              <a:rPr lang="zh-CN" altLang="en-US" sz="2400"/>
              <a:t>类</a:t>
            </a:r>
          </a:p>
        </p:txBody>
      </p:sp>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0622421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TextBox 8"/>
          <p:cNvSpPr txBox="1">
            <a:spLocks noChangeArrowheads="1"/>
          </p:cNvSpPr>
          <p:nvPr/>
        </p:nvSpPr>
        <p:spPr bwMode="auto">
          <a:xfrm>
            <a:off x="1643063" y="214313"/>
            <a:ext cx="6215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dirty="0"/>
              <a:t>&lt;</a:t>
            </a:r>
            <a:r>
              <a:rPr lang="zh-CN" altLang="en-US" sz="2800" dirty="0"/>
              <a:t>例</a:t>
            </a:r>
            <a:r>
              <a:rPr lang="en-US" altLang="zh-CN" sz="2800" dirty="0"/>
              <a:t>2&gt;</a:t>
            </a:r>
            <a:r>
              <a:rPr lang="zh-CN" altLang="en-US" sz="2800" dirty="0"/>
              <a:t>彩色圆环，边界模糊，分</a:t>
            </a:r>
            <a:r>
              <a:rPr lang="en-US" altLang="zh-CN" sz="2800" dirty="0"/>
              <a:t>7</a:t>
            </a:r>
            <a:r>
              <a:rPr lang="zh-CN" altLang="en-US" sz="2800" dirty="0"/>
              <a:t>类</a:t>
            </a:r>
          </a:p>
        </p:txBody>
      </p:sp>
      <p:grpSp>
        <p:nvGrpSpPr>
          <p:cNvPr id="2" name="组合 1"/>
          <p:cNvGrpSpPr/>
          <p:nvPr/>
        </p:nvGrpSpPr>
        <p:grpSpPr>
          <a:xfrm>
            <a:off x="762278" y="1099976"/>
            <a:ext cx="7435766" cy="4921312"/>
            <a:chOff x="762278" y="1099976"/>
            <a:chExt cx="7435766" cy="4921312"/>
          </a:xfrm>
        </p:grpSpPr>
        <p:pic>
          <p:nvPicPr>
            <p:cNvPr id="116738" name="Picture 10" descr="C:\Documents and Settings\Administrator\Application Data\Tencent\Users\414231686\QQ\WinTemp\RichOle\N~UNGSN)7W{6@0JGRJBY2DV.jpg"/>
            <p:cNvPicPr>
              <a:picLocks noChangeAspect="1" noChangeArrowheads="1"/>
            </p:cNvPicPr>
            <p:nvPr/>
          </p:nvPicPr>
          <p:blipFill>
            <a:blip r:embed="rId2" cstate="print">
              <a:extLst>
                <a:ext uri="{28A0092B-C50C-407E-A947-70E740481C1C}">
                  <a14:useLocalDpi xmlns:a14="http://schemas.microsoft.com/office/drawing/2010/main" val="0"/>
                </a:ext>
              </a:extLst>
            </a:blip>
            <a:srcRect l="15680" t="6061" r="13762" b="12122"/>
            <a:stretch>
              <a:fillRect/>
            </a:stretch>
          </p:blipFill>
          <p:spPr bwMode="auto">
            <a:xfrm>
              <a:off x="4575560" y="2712703"/>
              <a:ext cx="1357546" cy="1357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39" name="Picture 11" descr="D:\SYSTEM\桌面\期末作业\图\2.jpg"/>
            <p:cNvPicPr>
              <a:picLocks noChangeAspect="1" noChangeArrowheads="1"/>
            </p:cNvPicPr>
            <p:nvPr/>
          </p:nvPicPr>
          <p:blipFill>
            <a:blip r:embed="rId3" cstate="print">
              <a:extLst>
                <a:ext uri="{28A0092B-C50C-407E-A947-70E740481C1C}">
                  <a14:useLocalDpi xmlns:a14="http://schemas.microsoft.com/office/drawing/2010/main" val="0"/>
                </a:ext>
              </a:extLst>
            </a:blip>
            <a:srcRect l="15790" t="6136" r="15788" b="11043"/>
            <a:stretch>
              <a:fillRect/>
            </a:stretch>
          </p:blipFill>
          <p:spPr bwMode="auto">
            <a:xfrm>
              <a:off x="3414310" y="1116033"/>
              <a:ext cx="1307267" cy="1357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Picture 3" descr="I:\FCM图像分割\Img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78" y="1099976"/>
              <a:ext cx="1795537" cy="160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14" descr="D:\SYSTEM\桌面\期末作业\图\3.jpg"/>
            <p:cNvPicPr>
              <a:picLocks noChangeAspect="1" noChangeArrowheads="1"/>
            </p:cNvPicPr>
            <p:nvPr/>
          </p:nvPicPr>
          <p:blipFill>
            <a:blip r:embed="rId5" cstate="print">
              <a:extLst>
                <a:ext uri="{28A0092B-C50C-407E-A947-70E740481C1C}">
                  <a14:useLocalDpi xmlns:a14="http://schemas.microsoft.com/office/drawing/2010/main" val="0"/>
                </a:ext>
              </a:extLst>
            </a:blip>
            <a:srcRect l="16866" t="5597" r="13266" b="10448"/>
            <a:stretch>
              <a:fillRect/>
            </a:stretch>
          </p:blipFill>
          <p:spPr bwMode="auto">
            <a:xfrm>
              <a:off x="3563888" y="4512903"/>
              <a:ext cx="1458105" cy="150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16" descr="D:\SYSTEM\桌面\期末作业\图\4.jpg"/>
            <p:cNvPicPr>
              <a:picLocks noChangeAspect="1" noChangeArrowheads="1"/>
            </p:cNvPicPr>
            <p:nvPr/>
          </p:nvPicPr>
          <p:blipFill>
            <a:blip r:embed="rId6" cstate="print">
              <a:extLst>
                <a:ext uri="{28A0092B-C50C-407E-A947-70E740481C1C}">
                  <a14:useLocalDpi xmlns:a14="http://schemas.microsoft.com/office/drawing/2010/main" val="0"/>
                </a:ext>
              </a:extLst>
            </a:blip>
            <a:srcRect l="14862" t="5754" r="13303" b="10805"/>
            <a:stretch>
              <a:fillRect/>
            </a:stretch>
          </p:blipFill>
          <p:spPr bwMode="auto">
            <a:xfrm>
              <a:off x="6061165" y="4538042"/>
              <a:ext cx="1458106" cy="145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4" name="Picture 15" descr="D:\SYSTEM\桌面\期末作业\图\7.jpg"/>
            <p:cNvPicPr>
              <a:picLocks noChangeAspect="1" noChangeArrowheads="1"/>
            </p:cNvPicPr>
            <p:nvPr/>
          </p:nvPicPr>
          <p:blipFill>
            <a:blip r:embed="rId7" cstate="print">
              <a:extLst>
                <a:ext uri="{28A0092B-C50C-407E-A947-70E740481C1C}">
                  <a14:useLocalDpi xmlns:a14="http://schemas.microsoft.com/office/drawing/2010/main" val="0"/>
                </a:ext>
              </a:extLst>
            </a:blip>
            <a:srcRect l="15404" t="5965" r="15277" b="10536"/>
            <a:stretch>
              <a:fillRect/>
            </a:stretch>
          </p:blipFill>
          <p:spPr bwMode="auto">
            <a:xfrm>
              <a:off x="2557740" y="2809594"/>
              <a:ext cx="1357546" cy="14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Picture 13" descr="D:\SYSTEM\桌面\期末作业\图\1.jpg"/>
            <p:cNvPicPr>
              <a:picLocks noChangeAspect="1" noChangeArrowheads="1"/>
            </p:cNvPicPr>
            <p:nvPr/>
          </p:nvPicPr>
          <p:blipFill>
            <a:blip r:embed="rId8" cstate="print">
              <a:extLst>
                <a:ext uri="{28A0092B-C50C-407E-A947-70E740481C1C}">
                  <a14:useLocalDpi xmlns:a14="http://schemas.microsoft.com/office/drawing/2010/main" val="0"/>
                </a:ext>
              </a:extLst>
            </a:blip>
            <a:srcRect l="13910" t="6061" r="15652" b="12122"/>
            <a:stretch>
              <a:fillRect/>
            </a:stretch>
          </p:blipFill>
          <p:spPr bwMode="auto">
            <a:xfrm>
              <a:off x="6840498" y="2856719"/>
              <a:ext cx="1357546" cy="135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6" name="Picture 12" descr="D:\SYSTEM\桌面\期末作业\图\6.jpg"/>
            <p:cNvPicPr>
              <a:picLocks noChangeAspect="1" noChangeArrowheads="1"/>
            </p:cNvPicPr>
            <p:nvPr/>
          </p:nvPicPr>
          <p:blipFill>
            <a:blip r:embed="rId9" cstate="print">
              <a:extLst>
                <a:ext uri="{28A0092B-C50C-407E-A947-70E740481C1C}">
                  <a14:useLocalDpi xmlns:a14="http://schemas.microsoft.com/office/drawing/2010/main" val="0"/>
                </a:ext>
              </a:extLst>
            </a:blip>
            <a:srcRect l="15652" t="6061" r="16518" b="12122"/>
            <a:stretch>
              <a:fillRect/>
            </a:stretch>
          </p:blipFill>
          <p:spPr bwMode="auto">
            <a:xfrm>
              <a:off x="5689614" y="1116032"/>
              <a:ext cx="1307267" cy="135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p:cNvGrpSpPr/>
          <p:nvPr/>
        </p:nvGrpSpPr>
        <p:grpSpPr>
          <a:xfrm>
            <a:off x="0" y="6324600"/>
            <a:ext cx="9144000" cy="519113"/>
            <a:chOff x="0" y="6324600"/>
            <a:chExt cx="9144000" cy="519113"/>
          </a:xfrm>
        </p:grpSpPr>
        <p:grpSp>
          <p:nvGrpSpPr>
            <p:cNvPr id="12" name="组合 11"/>
            <p:cNvGrpSpPr>
              <a:grpSpLocks/>
            </p:cNvGrpSpPr>
            <p:nvPr/>
          </p:nvGrpSpPr>
          <p:grpSpPr bwMode="auto">
            <a:xfrm>
              <a:off x="0" y="6324600"/>
              <a:ext cx="9144000" cy="519113"/>
              <a:chOff x="0" y="6324600"/>
              <a:chExt cx="9144000" cy="518375"/>
            </a:xfrm>
          </p:grpSpPr>
          <p:sp>
            <p:nvSpPr>
              <p:cNvPr id="14" name="矩形 1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3" name="TextBox 12"/>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74250284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3" descr="C:\Documents and Settings\Administrator\Application Data\Tencent\Users\414231686\QQ\WinTemp\RichOle\SS_5Y]9F9)$5O2H8AJXTJ~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857250"/>
            <a:ext cx="32956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3" name="Picture 6" descr="C:\Documents and Settings\Administrator\Application Data\Tencent\Users\414231686\QQ\WinTemp\RichOle\G%M$D_MUV%SXEIY4JRR30A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3571875"/>
            <a:ext cx="32956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4" name="Picture 9" descr="C:\Documents and Settings\Administrator\Application Data\Tencent\Users\414231686\QQ\WinTemp\RichOle\`YD6TPODN%2K0}UD~KQCUL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3571875"/>
            <a:ext cx="32956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285750" y="214313"/>
            <a:ext cx="6827838" cy="523875"/>
          </a:xfrm>
          <a:prstGeom prst="rect">
            <a:avLst/>
          </a:prstGeom>
          <a:noFill/>
        </p:spPr>
        <p:txBody>
          <a:bodyPr wrap="none">
            <a:spAutoFit/>
          </a:bodyPr>
          <a:lstStyle/>
          <a:p>
            <a:pPr>
              <a:defRPr/>
            </a:pPr>
            <a:r>
              <a:rPr lang="en-US" altLang="zh-CN" sz="2800" dirty="0">
                <a:latin typeface="+mn-ea"/>
                <a:ea typeface="+mn-ea"/>
              </a:rPr>
              <a:t>&lt;</a:t>
            </a:r>
            <a:r>
              <a:rPr lang="zh-CN" altLang="en-US" sz="2800" dirty="0">
                <a:latin typeface="+mn-ea"/>
                <a:ea typeface="+mn-ea"/>
              </a:rPr>
              <a:t>例</a:t>
            </a:r>
            <a:r>
              <a:rPr lang="en-US" altLang="zh-CN" sz="2800" dirty="0">
                <a:latin typeface="+mn-ea"/>
                <a:ea typeface="+mn-ea"/>
              </a:rPr>
              <a:t>3&gt;  </a:t>
            </a:r>
            <a:r>
              <a:rPr lang="zh-CN" altLang="en-US" sz="2800" dirty="0">
                <a:latin typeface="+mn-ea"/>
                <a:ea typeface="+mn-ea"/>
              </a:rPr>
              <a:t>脑部图，通过分割区分灰质、白质</a:t>
            </a:r>
          </a:p>
        </p:txBody>
      </p:sp>
      <p:grpSp>
        <p:nvGrpSpPr>
          <p:cNvPr id="6" name="组合 5"/>
          <p:cNvGrpSpPr/>
          <p:nvPr/>
        </p:nvGrpSpPr>
        <p:grpSpPr>
          <a:xfrm>
            <a:off x="0" y="6324600"/>
            <a:ext cx="9144000" cy="519113"/>
            <a:chOff x="0" y="6324600"/>
            <a:chExt cx="9144000" cy="519113"/>
          </a:xfrm>
        </p:grpSpPr>
        <p:grpSp>
          <p:nvGrpSpPr>
            <p:cNvPr id="7" name="组合 6"/>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 name="TextBox 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6085801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3" descr="C:\Documents and Settings\Administrator\Application Data\Tencent\Users\414231686\QQ\WinTemp\RichOle\$0P5U4[AI_XEIMKYR}OF)B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64" y="157797"/>
            <a:ext cx="4286250" cy="211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Picture 5" descr="C:\Documents and Settings\Administrator\Application Data\Tencent\Users\414231686\QQ\WinTemp\RichOle\[%3ZV_3[A)%Z]RC4(LD34Y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26" y="2290653"/>
            <a:ext cx="3937049" cy="194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Picture 6" descr="C:\Documents and Settings\Administrator\Application Data\Tencent\Users\414231686\QQ\WinTemp\RichOle\B31~I%L(2O{O5K6110QFYP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713" y="4234869"/>
            <a:ext cx="4102174" cy="19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TextBox 6"/>
          <p:cNvSpPr txBox="1">
            <a:spLocks noChangeArrowheads="1"/>
          </p:cNvSpPr>
          <p:nvPr/>
        </p:nvSpPr>
        <p:spPr bwMode="auto">
          <a:xfrm>
            <a:off x="6168901" y="1015047"/>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a:solidFill>
                  <a:srgbClr val="0033CC"/>
                </a:solidFill>
              </a:rPr>
              <a:t>原图</a:t>
            </a:r>
          </a:p>
        </p:txBody>
      </p:sp>
      <p:sp>
        <p:nvSpPr>
          <p:cNvPr id="118790" name="TextBox 7"/>
          <p:cNvSpPr txBox="1">
            <a:spLocks noChangeArrowheads="1"/>
          </p:cNvSpPr>
          <p:nvPr/>
        </p:nvSpPr>
        <p:spPr bwMode="auto">
          <a:xfrm>
            <a:off x="7240463" y="2943860"/>
            <a:ext cx="1724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a:solidFill>
                  <a:srgbClr val="0033CC"/>
                </a:solidFill>
              </a:rPr>
              <a:t>分割图</a:t>
            </a:r>
          </a:p>
        </p:txBody>
      </p:sp>
      <p:sp>
        <p:nvSpPr>
          <p:cNvPr id="118791" name="左箭头 8"/>
          <p:cNvSpPr>
            <a:spLocks noChangeArrowheads="1"/>
          </p:cNvSpPr>
          <p:nvPr/>
        </p:nvSpPr>
        <p:spPr bwMode="auto">
          <a:xfrm>
            <a:off x="5097338" y="1086485"/>
            <a:ext cx="977900" cy="484187"/>
          </a:xfrm>
          <a:prstGeom prst="leftArrow">
            <a:avLst>
              <a:gd name="adj1" fmla="val 50000"/>
              <a:gd name="adj2" fmla="val 50024"/>
            </a:avLst>
          </a:prstGeom>
          <a:solidFill>
            <a:schemeClr val="accent1"/>
          </a:solidFill>
          <a:ln w="9525" algn="ctr">
            <a:solidFill>
              <a:schemeClr val="tx1"/>
            </a:solidFill>
            <a:round/>
            <a:headEnd/>
            <a:tailEnd/>
          </a:ln>
        </p:spPr>
        <p:txBody>
          <a:bodyPr wrap="none" anchor="ctr"/>
          <a:lstStyle/>
          <a:p>
            <a:endParaRPr lang="zh-CN" altLang="en-US"/>
          </a:p>
        </p:txBody>
      </p:sp>
      <p:sp>
        <p:nvSpPr>
          <p:cNvPr id="118792" name="左箭头 9"/>
          <p:cNvSpPr>
            <a:spLocks noChangeArrowheads="1"/>
          </p:cNvSpPr>
          <p:nvPr/>
        </p:nvSpPr>
        <p:spPr bwMode="auto">
          <a:xfrm>
            <a:off x="6250607" y="3082741"/>
            <a:ext cx="977900" cy="484187"/>
          </a:xfrm>
          <a:prstGeom prst="leftArrow">
            <a:avLst>
              <a:gd name="adj1" fmla="val 50000"/>
              <a:gd name="adj2" fmla="val 50024"/>
            </a:avLst>
          </a:prstGeom>
          <a:solidFill>
            <a:schemeClr val="accent1"/>
          </a:solidFill>
          <a:ln w="9525" algn="ctr">
            <a:solidFill>
              <a:schemeClr val="tx1"/>
            </a:solidFill>
            <a:round/>
            <a:headEnd/>
            <a:tailEnd/>
          </a:ln>
        </p:spPr>
        <p:txBody>
          <a:bodyPr wrap="none" anchor="ctr"/>
          <a:lstStyle/>
          <a:p>
            <a:endParaRPr lang="zh-CN" altLang="en-US"/>
          </a:p>
        </p:txBody>
      </p:sp>
      <p:sp>
        <p:nvSpPr>
          <p:cNvPr id="118793" name="左箭头 10"/>
          <p:cNvSpPr>
            <a:spLocks noChangeArrowheads="1"/>
          </p:cNvSpPr>
          <p:nvPr/>
        </p:nvSpPr>
        <p:spPr bwMode="auto">
          <a:xfrm rot="10800000">
            <a:off x="3597151" y="4801235"/>
            <a:ext cx="977900" cy="484187"/>
          </a:xfrm>
          <a:prstGeom prst="leftArrow">
            <a:avLst>
              <a:gd name="adj1" fmla="val 50000"/>
              <a:gd name="adj2" fmla="val 50024"/>
            </a:avLst>
          </a:prstGeom>
          <a:solidFill>
            <a:schemeClr val="accent1"/>
          </a:solidFill>
          <a:ln w="9525" algn="ctr">
            <a:solidFill>
              <a:schemeClr val="tx1"/>
            </a:solidFill>
            <a:round/>
            <a:headEnd/>
            <a:tailEnd/>
          </a:ln>
        </p:spPr>
        <p:txBody>
          <a:bodyPr wrap="none" anchor="ctr"/>
          <a:lstStyle/>
          <a:p>
            <a:endParaRPr lang="zh-CN" altLang="en-US"/>
          </a:p>
        </p:txBody>
      </p:sp>
      <p:sp>
        <p:nvSpPr>
          <p:cNvPr id="118794" name="TextBox 11"/>
          <p:cNvSpPr txBox="1">
            <a:spLocks noChangeArrowheads="1"/>
          </p:cNvSpPr>
          <p:nvPr/>
        </p:nvSpPr>
        <p:spPr bwMode="auto">
          <a:xfrm>
            <a:off x="824685" y="4538098"/>
            <a:ext cx="27495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dirty="0">
                <a:solidFill>
                  <a:srgbClr val="0033CC"/>
                </a:solidFill>
              </a:rPr>
              <a:t>设定阈值，</a:t>
            </a:r>
            <a:endParaRPr lang="en-US" altLang="zh-CN" sz="4000" dirty="0">
              <a:solidFill>
                <a:srgbClr val="0033CC"/>
              </a:solidFill>
            </a:endParaRPr>
          </a:p>
          <a:p>
            <a:pPr eaLnBrk="1" hangingPunct="1"/>
            <a:r>
              <a:rPr lang="zh-CN" altLang="en-US" sz="4000" dirty="0">
                <a:solidFill>
                  <a:srgbClr val="0033CC"/>
                </a:solidFill>
              </a:rPr>
              <a:t>去除背景</a:t>
            </a:r>
          </a:p>
        </p:txBody>
      </p:sp>
      <p:sp>
        <p:nvSpPr>
          <p:cNvPr id="118795" name="TextBox 12"/>
          <p:cNvSpPr txBox="1">
            <a:spLocks noChangeArrowheads="1"/>
          </p:cNvSpPr>
          <p:nvPr/>
        </p:nvSpPr>
        <p:spPr bwMode="auto">
          <a:xfrm>
            <a:off x="4883026" y="300672"/>
            <a:ext cx="335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a:t>&lt;</a:t>
            </a:r>
            <a:r>
              <a:rPr lang="zh-CN" altLang="en-US" sz="2800"/>
              <a:t>例</a:t>
            </a:r>
            <a:r>
              <a:rPr lang="en-US" altLang="zh-CN" sz="2800"/>
              <a:t>4&gt;</a:t>
            </a:r>
            <a:r>
              <a:rPr lang="zh-CN" altLang="en-US" sz="2800"/>
              <a:t>字符提取</a:t>
            </a:r>
          </a:p>
        </p:txBody>
      </p:sp>
      <p:grpSp>
        <p:nvGrpSpPr>
          <p:cNvPr id="12" name="组合 11"/>
          <p:cNvGrpSpPr/>
          <p:nvPr/>
        </p:nvGrpSpPr>
        <p:grpSpPr>
          <a:xfrm>
            <a:off x="0" y="6324600"/>
            <a:ext cx="9144000" cy="519113"/>
            <a:chOff x="0" y="6324600"/>
            <a:chExt cx="9144000" cy="519113"/>
          </a:xfrm>
        </p:grpSpPr>
        <p:grpSp>
          <p:nvGrpSpPr>
            <p:cNvPr id="13" name="组合 12"/>
            <p:cNvGrpSpPr>
              <a:grpSpLocks/>
            </p:cNvGrpSpPr>
            <p:nvPr/>
          </p:nvGrpSpPr>
          <p:grpSpPr bwMode="auto">
            <a:xfrm>
              <a:off x="0" y="6324600"/>
              <a:ext cx="9144000" cy="519113"/>
              <a:chOff x="0" y="6324600"/>
              <a:chExt cx="9144000" cy="518375"/>
            </a:xfrm>
          </p:grpSpPr>
          <p:sp>
            <p:nvSpPr>
              <p:cNvPr id="15" name="矩形 14"/>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TextBox 15"/>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4" name="TextBox 13"/>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33548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1" descr="C:\Documents and Settings\Administrator\Application Data\Tencent\Users\414231686\QQ\WinTemp\RichOle\0`OCJUU_$42UH44Y34(5K(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785813"/>
            <a:ext cx="4105275"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Picture 2" descr="C:\Documents and Settings\Administrator\Application Data\Tencent\Users\414231686\QQ\WinTemp\RichOle\T[WSV}8AJ@Z3)3`2%7K(BN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2564904"/>
            <a:ext cx="44196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TextBox 12"/>
          <p:cNvSpPr txBox="1">
            <a:spLocks noChangeArrowheads="1"/>
          </p:cNvSpPr>
          <p:nvPr/>
        </p:nvSpPr>
        <p:spPr bwMode="auto">
          <a:xfrm>
            <a:off x="214313" y="214313"/>
            <a:ext cx="335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a:t>&lt;</a:t>
            </a:r>
            <a:r>
              <a:rPr lang="zh-CN" altLang="en-US" sz="2800"/>
              <a:t>例</a:t>
            </a:r>
            <a:r>
              <a:rPr lang="en-US" altLang="zh-CN" sz="2800"/>
              <a:t>5&gt;</a:t>
            </a:r>
            <a:r>
              <a:rPr lang="zh-CN" altLang="en-US" sz="2800"/>
              <a:t>目标提取</a:t>
            </a:r>
          </a:p>
        </p:txBody>
      </p:sp>
      <p:sp>
        <p:nvSpPr>
          <p:cNvPr id="119813" name="TextBox 4"/>
          <p:cNvSpPr txBox="1">
            <a:spLocks noChangeArrowheads="1"/>
          </p:cNvSpPr>
          <p:nvPr/>
        </p:nvSpPr>
        <p:spPr bwMode="auto">
          <a:xfrm>
            <a:off x="1285875" y="4500563"/>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t>遥感卫星图片</a:t>
            </a:r>
          </a:p>
        </p:txBody>
      </p:sp>
      <p:sp>
        <p:nvSpPr>
          <p:cNvPr id="119814" name="TextBox 5"/>
          <p:cNvSpPr txBox="1">
            <a:spLocks noChangeArrowheads="1"/>
          </p:cNvSpPr>
          <p:nvPr/>
        </p:nvSpPr>
        <p:spPr bwMode="auto">
          <a:xfrm>
            <a:off x="2071688" y="5643563"/>
            <a:ext cx="2338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t>海域中舰艇检测</a:t>
            </a:r>
          </a:p>
        </p:txBody>
      </p:sp>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0" name="矩形 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9" name="TextBox 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71468437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1"/>
          <p:cNvSpPr txBox="1">
            <a:spLocks noChangeArrowheads="1"/>
          </p:cNvSpPr>
          <p:nvPr/>
        </p:nvSpPr>
        <p:spPr bwMode="auto">
          <a:xfrm>
            <a:off x="377869" y="260648"/>
            <a:ext cx="8348619"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latin typeface="黑体" panose="02010609060101010101" pitchFamily="49" charset="-122"/>
                <a:ea typeface="黑体" panose="02010609060101010101" pitchFamily="49" charset="-122"/>
              </a:rPr>
              <a:t>总结：</a:t>
            </a:r>
            <a:endParaRPr lang="en-US" altLang="zh-CN" sz="2800" b="1" dirty="0">
              <a:solidFill>
                <a:srgbClr val="FF0000"/>
              </a:solidFill>
              <a:latin typeface="黑体" panose="02010609060101010101" pitchFamily="49" charset="-122"/>
              <a:ea typeface="黑体" panose="02010609060101010101" pitchFamily="49" charset="-122"/>
            </a:endParaRPr>
          </a:p>
          <a:p>
            <a:pPr eaLnBrk="1" hangingPunct="1"/>
            <a:r>
              <a:rPr lang="en-US" altLang="zh-CN" sz="2800" b="1"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值大小的变化对图像分割的结果影响不大，这可以通过分割效果和聚类中心来观察。而随着</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值的增加，运算时间成逐加趋势。所以</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选为</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是比较合理的，这与前人几十年的经验总结相一致。</a:t>
            </a:r>
            <a:endParaRPr lang="en-US" altLang="zh-CN" sz="2000" dirty="0">
              <a:latin typeface="黑体" panose="02010609060101010101" pitchFamily="49" charset="-122"/>
              <a:ea typeface="黑体" panose="02010609060101010101" pitchFamily="49" charset="-122"/>
            </a:endParaRPr>
          </a:p>
          <a:p>
            <a:pPr eaLnBrk="1" hangingPunct="1"/>
            <a:r>
              <a:rPr lang="en-US" altLang="zh-CN"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以</a:t>
            </a:r>
            <a:r>
              <a:rPr lang="zh-CN" altLang="en-US" sz="2000" dirty="0">
                <a:latin typeface="黑体" panose="02010609060101010101" pitchFamily="49" charset="-122"/>
                <a:ea typeface="黑体" panose="02010609060101010101" pitchFamily="49" charset="-122"/>
              </a:rPr>
              <a:t>大小为</a:t>
            </a:r>
            <a:r>
              <a:rPr lang="en-US" altLang="zh-CN" sz="2000" dirty="0">
                <a:latin typeface="黑体" panose="02010609060101010101" pitchFamily="49" charset="-122"/>
                <a:ea typeface="黑体" panose="02010609060101010101" pitchFamily="49" charset="-122"/>
              </a:rPr>
              <a:t>300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300</a:t>
            </a:r>
            <a:r>
              <a:rPr lang="zh-CN" altLang="en-US" sz="2000" dirty="0">
                <a:latin typeface="黑体" panose="02010609060101010101" pitchFamily="49" charset="-122"/>
                <a:ea typeface="黑体" panose="02010609060101010101" pitchFamily="49" charset="-122"/>
              </a:rPr>
              <a:t>的</a:t>
            </a:r>
            <a:r>
              <a:rPr lang="en-US" altLang="zh-CN" sz="2000" dirty="0" err="1">
                <a:latin typeface="黑体" panose="02010609060101010101" pitchFamily="49" charset="-122"/>
                <a:ea typeface="黑体" panose="02010609060101010101" pitchFamily="49" charset="-122"/>
              </a:rPr>
              <a:t>lena</a:t>
            </a:r>
            <a:r>
              <a:rPr lang="zh-CN" altLang="en-US" sz="2000" dirty="0">
                <a:latin typeface="黑体" panose="02010609060101010101" pitchFamily="49" charset="-122"/>
                <a:ea typeface="黑体" panose="02010609060101010101" pitchFamily="49" charset="-122"/>
              </a:rPr>
              <a:t>图片为例，分类数选为</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研究</a:t>
            </a:r>
            <a:r>
              <a:rPr lang="en-US" altLang="zh-CN" sz="2000" dirty="0" smtClean="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值的变化对迭代次数与运算时间的</a:t>
            </a:r>
            <a:r>
              <a:rPr lang="zh-CN" altLang="en-US" sz="2000" dirty="0" smtClean="0">
                <a:latin typeface="黑体" panose="02010609060101010101" pitchFamily="49" charset="-122"/>
                <a:ea typeface="黑体" panose="02010609060101010101" pitchFamily="49" charset="-122"/>
              </a:rPr>
              <a:t>影响。</a:t>
            </a:r>
            <a:endParaRPr lang="en-US" altLang="zh-CN" sz="2000" dirty="0">
              <a:latin typeface="黑体" panose="02010609060101010101" pitchFamily="49" charset="-122"/>
              <a:ea typeface="黑体" panose="02010609060101010101" pitchFamily="49" charset="-122"/>
            </a:endParaRPr>
          </a:p>
          <a:p>
            <a:pPr eaLnBrk="1" hangingPunct="1"/>
            <a:endParaRPr lang="en-US" altLang="zh-CN" dirty="0">
              <a:latin typeface="黑体" panose="02010609060101010101" pitchFamily="49" charset="-122"/>
              <a:ea typeface="黑体" panose="02010609060101010101" pitchFamily="49" charset="-122"/>
            </a:endParaRPr>
          </a:p>
          <a:p>
            <a:pPr eaLnBrk="1" hangingPunct="1"/>
            <a:endParaRPr lang="en-US" altLang="zh-CN" dirty="0">
              <a:latin typeface="黑体" panose="02010609060101010101" pitchFamily="49" charset="-122"/>
              <a:ea typeface="黑体" panose="02010609060101010101" pitchFamily="49" charset="-122"/>
            </a:endParaRPr>
          </a:p>
          <a:p>
            <a:pPr eaLnBrk="1" hangingPunct="1"/>
            <a:endParaRPr lang="zh-CN" altLang="en-US" dirty="0">
              <a:latin typeface="黑体" panose="02010609060101010101" pitchFamily="49" charset="-122"/>
              <a:ea typeface="黑体" panose="02010609060101010101" pitchFamily="49" charset="-122"/>
            </a:endParaRPr>
          </a:p>
        </p:txBody>
      </p:sp>
      <p:sp>
        <p:nvSpPr>
          <p:cNvPr id="120835" name="TextBox 3"/>
          <p:cNvSpPr txBox="1">
            <a:spLocks noChangeArrowheads="1"/>
          </p:cNvSpPr>
          <p:nvPr/>
        </p:nvSpPr>
        <p:spPr bwMode="auto">
          <a:xfrm>
            <a:off x="6012160" y="3645024"/>
            <a:ext cx="244827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solidFill>
                  <a:srgbClr val="FF0000"/>
                </a:solidFill>
                <a:latin typeface="黑体" panose="02010609060101010101" pitchFamily="49" charset="-122"/>
                <a:ea typeface="黑体" panose="02010609060101010101" pitchFamily="49" charset="-122"/>
              </a:rPr>
              <a:t>通过实验数据：</a:t>
            </a:r>
            <a:endParaRPr lang="en-US" altLang="zh-CN" sz="2400" dirty="0">
              <a:solidFill>
                <a:srgbClr val="FF0000"/>
              </a:solidFill>
              <a:latin typeface="黑体" panose="02010609060101010101" pitchFamily="49" charset="-122"/>
              <a:ea typeface="黑体" panose="02010609060101010101" pitchFamily="49" charset="-122"/>
            </a:endParaRPr>
          </a:p>
          <a:p>
            <a:pPr eaLnBrk="1" hangingPunct="1"/>
            <a:r>
              <a:rPr lang="zh-CN" altLang="en-US" sz="2400" dirty="0">
                <a:solidFill>
                  <a:srgbClr val="FF0000"/>
                </a:solidFill>
                <a:latin typeface="黑体" panose="02010609060101010101" pitchFamily="49" charset="-122"/>
                <a:ea typeface="黑体" panose="02010609060101010101" pitchFamily="49" charset="-122"/>
              </a:rPr>
              <a:t>可以看出</a:t>
            </a:r>
            <a:r>
              <a:rPr lang="en-US" altLang="zh-CN" sz="2400" dirty="0">
                <a:solidFill>
                  <a:srgbClr val="FF0000"/>
                </a:solidFill>
                <a:latin typeface="黑体" panose="02010609060101010101" pitchFamily="49" charset="-122"/>
                <a:ea typeface="黑体" panose="02010609060101010101" pitchFamily="49" charset="-122"/>
              </a:rPr>
              <a:t>m</a:t>
            </a:r>
            <a:r>
              <a:rPr lang="zh-CN" altLang="en-US" sz="2400" dirty="0">
                <a:solidFill>
                  <a:srgbClr val="FF0000"/>
                </a:solidFill>
                <a:latin typeface="黑体" panose="02010609060101010101" pitchFamily="49" charset="-122"/>
                <a:ea typeface="黑体" panose="02010609060101010101" pitchFamily="49" charset="-122"/>
              </a:rPr>
              <a:t>取</a:t>
            </a:r>
            <a:r>
              <a:rPr lang="en-US" altLang="zh-CN" sz="2400" dirty="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比较理想</a:t>
            </a:r>
          </a:p>
        </p:txBody>
      </p:sp>
      <p:pic>
        <p:nvPicPr>
          <p:cNvPr id="120836" name="Picture 4" descr="C:\Documents and Settings\Administrator\Application Data\Tencent\Users\414231686\QQ\WinTemp\RichOle\CF[$YLM$TLV_GX92N~I@D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94992"/>
            <a:ext cx="5106144" cy="382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0" y="6324600"/>
            <a:ext cx="9144000" cy="519113"/>
            <a:chOff x="0" y="6324600"/>
            <a:chExt cx="9144000" cy="519113"/>
          </a:xfrm>
        </p:grpSpPr>
        <p:grpSp>
          <p:nvGrpSpPr>
            <p:cNvPr id="6" name="组合 5"/>
            <p:cNvGrpSpPr>
              <a:grpSpLocks/>
            </p:cNvGrpSpPr>
            <p:nvPr/>
          </p:nvGrpSpPr>
          <p:grpSpPr bwMode="auto">
            <a:xfrm>
              <a:off x="0" y="6324600"/>
              <a:ext cx="9144000" cy="519113"/>
              <a:chOff x="0" y="6324600"/>
              <a:chExt cx="9144000" cy="518375"/>
            </a:xfrm>
          </p:grpSpPr>
          <p:sp>
            <p:nvSpPr>
              <p:cNvPr id="8" name="矩形 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7" name="TextBox 6"/>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76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fade">
                                      <p:cBhvr>
                                        <p:cTn id="7" dur="500"/>
                                        <p:tgtEl>
                                          <p:spTgt spid="1208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 calcmode="lin" valueType="num">
                                      <p:cBhvr additive="base">
                                        <p:cTn id="12" dur="500" fill="hold"/>
                                        <p:tgtEl>
                                          <p:spTgt spid="120835"/>
                                        </p:tgtEl>
                                        <p:attrNameLst>
                                          <p:attrName>ppt_x</p:attrName>
                                        </p:attrNameLst>
                                      </p:cBhvr>
                                      <p:tavLst>
                                        <p:tav tm="0">
                                          <p:val>
                                            <p:strVal val="#ppt_x"/>
                                          </p:val>
                                        </p:tav>
                                        <p:tav tm="100000">
                                          <p:val>
                                            <p:strVal val="#ppt_x"/>
                                          </p:val>
                                        </p:tav>
                                      </p:tavLst>
                                    </p:anim>
                                    <p:anim calcmode="lin" valueType="num">
                                      <p:cBhvr additive="base">
                                        <p:cTn id="13" dur="500" fill="hold"/>
                                        <p:tgtEl>
                                          <p:spTgt spid="120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idx="4294967295"/>
          </p:nvPr>
        </p:nvSpPr>
        <p:spPr>
          <a:xfrm>
            <a:off x="971600" y="1700808"/>
            <a:ext cx="7236584" cy="4114800"/>
          </a:xfrm>
          <a:ln w="28575">
            <a:solidFill>
              <a:srgbClr val="7030A0"/>
            </a:solidFill>
            <a:prstDash val="dashDot"/>
          </a:ln>
        </p:spPr>
        <p:txBody>
          <a:bodyPr>
            <a:normAutofit/>
          </a:bodyPr>
          <a:lstStyle/>
          <a:p>
            <a:pPr lvl="1" eaLnBrk="1" hangingPunct="1">
              <a:lnSpc>
                <a:spcPts val="4000"/>
              </a:lnSpc>
              <a:spcAft>
                <a:spcPts val="1200"/>
              </a:spcAft>
            </a:pPr>
            <a:r>
              <a:rPr lang="zh-CN" altLang="en-US" b="1" dirty="0" smtClean="0">
                <a:latin typeface="黑体" panose="02010609060101010101" pitchFamily="49" charset="-122"/>
                <a:ea typeface="黑体" panose="02010609060101010101" pitchFamily="49" charset="-122"/>
              </a:rPr>
              <a:t>计算任意两个样本之间的距离</a:t>
            </a:r>
          </a:p>
          <a:p>
            <a:pPr lvl="1" eaLnBrk="1" hangingPunct="1">
              <a:lnSpc>
                <a:spcPts val="4000"/>
              </a:lnSpc>
              <a:spcAft>
                <a:spcPts val="1200"/>
              </a:spcAft>
            </a:pPr>
            <a:r>
              <a:rPr lang="zh-CN" altLang="en-US" b="1" dirty="0" smtClean="0">
                <a:latin typeface="黑体" panose="02010609060101010101" pitchFamily="49" charset="-122"/>
                <a:ea typeface="黑体" panose="02010609060101010101" pitchFamily="49" charset="-122"/>
              </a:rPr>
              <a:t>如果两个样本之间的距离小于某个阈值</a:t>
            </a:r>
            <a:r>
              <a:rPr lang="en-US" altLang="zh-CN" b="1" dirty="0" smtClean="0">
                <a:latin typeface="黑体" panose="02010609060101010101" pitchFamily="49" charset="-122"/>
                <a:ea typeface="黑体" panose="02010609060101010101" pitchFamily="49" charset="-122"/>
              </a:rPr>
              <a:t>d</a:t>
            </a:r>
            <a:r>
              <a:rPr lang="en-US" altLang="zh-CN" b="1" baseline="-25000" dirty="0" smtClean="0">
                <a:latin typeface="黑体" panose="02010609060101010101" pitchFamily="49" charset="-122"/>
                <a:ea typeface="黑体" panose="02010609060101010101" pitchFamily="49" charset="-122"/>
              </a:rPr>
              <a:t>0 </a:t>
            </a:r>
            <a:r>
              <a:rPr lang="zh-CN" altLang="en-US" b="1" dirty="0" smtClean="0">
                <a:latin typeface="黑体" panose="02010609060101010101" pitchFamily="49" charset="-122"/>
                <a:ea typeface="黑体" panose="02010609060101010101" pitchFamily="49" charset="-122"/>
              </a:rPr>
              <a:t>，那么这两个样本就属于同一个聚类</a:t>
            </a:r>
            <a:r>
              <a:rPr lang="zh-CN" altLang="en-US" b="1" dirty="0">
                <a:latin typeface="黑体" panose="02010609060101010101" pitchFamily="49" charset="-122"/>
                <a:ea typeface="黑体" panose="02010609060101010101" pitchFamily="49" charset="-122"/>
              </a:rPr>
              <a:t>。</a:t>
            </a:r>
            <a:endParaRPr lang="zh-CN" altLang="en-US" b="1" dirty="0" smtClean="0">
              <a:latin typeface="黑体" panose="02010609060101010101" pitchFamily="49" charset="-122"/>
              <a:ea typeface="黑体" panose="02010609060101010101" pitchFamily="49" charset="-122"/>
            </a:endParaRPr>
          </a:p>
          <a:p>
            <a:pPr lvl="2" eaLnBrk="1" hangingPunct="1">
              <a:lnSpc>
                <a:spcPts val="4000"/>
              </a:lnSpc>
              <a:spcAft>
                <a:spcPts val="1200"/>
              </a:spcAft>
            </a:pPr>
            <a:r>
              <a:rPr lang="zh-CN" altLang="en-US" sz="2800" b="1" dirty="0" smtClean="0">
                <a:solidFill>
                  <a:srgbClr val="FF0000"/>
                </a:solidFill>
                <a:latin typeface="黑体" panose="02010609060101010101" pitchFamily="49" charset="-122"/>
                <a:ea typeface="黑体" panose="02010609060101010101" pitchFamily="49" charset="-122"/>
              </a:rPr>
              <a:t> </a:t>
            </a:r>
            <a:r>
              <a:rPr lang="en-US" altLang="zh-CN" sz="2800" b="1" dirty="0" smtClean="0">
                <a:solidFill>
                  <a:srgbClr val="FF0000"/>
                </a:solidFill>
                <a:latin typeface="黑体" panose="02010609060101010101" pitchFamily="49" charset="-122"/>
                <a:ea typeface="黑体" panose="02010609060101010101" pitchFamily="49" charset="-122"/>
              </a:rPr>
              <a:t>d</a:t>
            </a:r>
            <a:r>
              <a:rPr lang="en-US" altLang="zh-CN" sz="2800" b="1" baseline="-25000" dirty="0" smtClean="0">
                <a:solidFill>
                  <a:srgbClr val="FF0000"/>
                </a:solidFill>
                <a:latin typeface="黑体" panose="02010609060101010101" pitchFamily="49" charset="-122"/>
                <a:ea typeface="黑体" panose="02010609060101010101" pitchFamily="49" charset="-122"/>
              </a:rPr>
              <a:t>0</a:t>
            </a:r>
            <a:r>
              <a:rPr lang="zh-CN" altLang="en-US" sz="2800" b="1" dirty="0" smtClean="0">
                <a:solidFill>
                  <a:srgbClr val="FF0000"/>
                </a:solidFill>
                <a:latin typeface="黑体" panose="02010609060101010101" pitchFamily="49" charset="-122"/>
                <a:ea typeface="黑体" panose="02010609060101010101" pitchFamily="49" charset="-122"/>
              </a:rPr>
              <a:t>过大，所有样本都被分为同一个聚类</a:t>
            </a:r>
          </a:p>
          <a:p>
            <a:pPr lvl="2" eaLnBrk="1" hangingPunct="1">
              <a:lnSpc>
                <a:spcPts val="4000"/>
              </a:lnSpc>
              <a:spcAft>
                <a:spcPts val="1200"/>
              </a:spcAft>
            </a:pPr>
            <a:r>
              <a:rPr lang="zh-CN" altLang="en-US" sz="2800" b="1" dirty="0" smtClean="0">
                <a:solidFill>
                  <a:srgbClr val="FF0000"/>
                </a:solidFill>
                <a:latin typeface="黑体" panose="02010609060101010101" pitchFamily="49" charset="-122"/>
                <a:ea typeface="黑体" panose="02010609060101010101" pitchFamily="49" charset="-122"/>
              </a:rPr>
              <a:t> </a:t>
            </a:r>
            <a:r>
              <a:rPr lang="en-US" altLang="zh-CN" sz="2800" b="1" dirty="0" smtClean="0">
                <a:solidFill>
                  <a:srgbClr val="FF0000"/>
                </a:solidFill>
                <a:latin typeface="黑体" panose="02010609060101010101" pitchFamily="49" charset="-122"/>
                <a:ea typeface="黑体" panose="02010609060101010101" pitchFamily="49" charset="-122"/>
              </a:rPr>
              <a:t>d</a:t>
            </a:r>
            <a:r>
              <a:rPr lang="en-US" altLang="zh-CN" sz="2800" b="1" baseline="-25000" dirty="0" smtClean="0">
                <a:solidFill>
                  <a:srgbClr val="FF0000"/>
                </a:solidFill>
                <a:latin typeface="黑体" panose="02010609060101010101" pitchFamily="49" charset="-122"/>
                <a:ea typeface="黑体" panose="02010609060101010101" pitchFamily="49" charset="-122"/>
              </a:rPr>
              <a:t>0</a:t>
            </a:r>
            <a:r>
              <a:rPr lang="zh-CN" altLang="en-US" sz="2800" b="1" dirty="0" smtClean="0">
                <a:solidFill>
                  <a:srgbClr val="FF0000"/>
                </a:solidFill>
                <a:latin typeface="黑体" panose="02010609060101010101" pitchFamily="49" charset="-122"/>
                <a:ea typeface="黑体" panose="02010609060101010101" pitchFamily="49" charset="-122"/>
              </a:rPr>
              <a:t>过小，每个样本都自成一个聚类</a:t>
            </a:r>
          </a:p>
          <a:p>
            <a:pPr lvl="1" eaLnBrk="1" hangingPunct="1">
              <a:spcAft>
                <a:spcPct val="20000"/>
              </a:spcAft>
            </a:pPr>
            <a:endParaRPr lang="en-US" altLang="zh-CN" dirty="0" smtClean="0">
              <a:latin typeface="黑体" panose="02010609060101010101" pitchFamily="49" charset="-122"/>
              <a:ea typeface="黑体" panose="02010609060101010101" pitchFamily="49" charset="-122"/>
            </a:endParaRPr>
          </a:p>
        </p:txBody>
      </p:sp>
      <p:sp>
        <p:nvSpPr>
          <p:cNvPr id="2" name="矩形 1"/>
          <p:cNvSpPr/>
          <p:nvPr/>
        </p:nvSpPr>
        <p:spPr>
          <a:xfrm>
            <a:off x="533400" y="762000"/>
            <a:ext cx="4923143" cy="604781"/>
          </a:xfrm>
          <a:prstGeom prst="rect">
            <a:avLst/>
          </a:prstGeom>
        </p:spPr>
        <p:txBody>
          <a:bodyPr wrap="none">
            <a:spAutoFit/>
          </a:bodyPr>
          <a:lstStyle/>
          <a:p>
            <a:pPr>
              <a:lnSpc>
                <a:spcPct val="120000"/>
              </a:lnSpc>
              <a:spcAft>
                <a:spcPct val="20000"/>
              </a:spcAft>
              <a:defRPr/>
            </a:pPr>
            <a:r>
              <a:rPr lang="zh-CN" altLang="en-US" sz="3200" b="1" dirty="0">
                <a:solidFill>
                  <a:schemeClr val="tx2">
                    <a:lumMod val="60000"/>
                    <a:lumOff val="40000"/>
                  </a:schemeClr>
                </a:solidFill>
                <a:latin typeface="黑体" panose="02010609060101010101" pitchFamily="49" charset="-122"/>
                <a:ea typeface="黑体" panose="02010609060101010101" pitchFamily="49" charset="-122"/>
              </a:rPr>
              <a:t>根据距离对样本进行聚类</a:t>
            </a:r>
            <a:r>
              <a:rPr lang="en-US" altLang="zh-CN" sz="3200" b="1" dirty="0">
                <a:solidFill>
                  <a:schemeClr val="tx2">
                    <a:lumMod val="60000"/>
                    <a:lumOff val="40000"/>
                  </a:schemeClr>
                </a:solidFill>
                <a:latin typeface="黑体" panose="02010609060101010101" pitchFamily="49" charset="-122"/>
                <a:ea typeface="黑体" panose="02010609060101010101" pitchFamily="49" charset="-122"/>
              </a:rPr>
              <a:t>:</a:t>
            </a:r>
            <a:endParaRPr lang="zh-CN" altLang="en-US" sz="3200" b="1" dirty="0">
              <a:solidFill>
                <a:schemeClr val="tx2">
                  <a:lumMod val="60000"/>
                  <a:lumOff val="40000"/>
                </a:schemeClr>
              </a:solidFill>
              <a:latin typeface="黑体" panose="02010609060101010101" pitchFamily="49" charset="-122"/>
              <a:ea typeface="黑体" panose="02010609060101010101" pitchFamily="49" charset="-122"/>
            </a:endParaRPr>
          </a:p>
        </p:txBody>
      </p:sp>
      <p:grpSp>
        <p:nvGrpSpPr>
          <p:cNvPr id="21508" name="组合 4"/>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0"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7" name="TextBox 6"/>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6695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6">
                                            <p:bg/>
                                          </p:spTgt>
                                        </p:tgtEl>
                                        <p:attrNameLst>
                                          <p:attrName>style.visibility</p:attrName>
                                        </p:attrNameLst>
                                      </p:cBhvr>
                                      <p:to>
                                        <p:strVal val="visible"/>
                                      </p:to>
                                    </p:set>
                                    <p:animEffect transition="in" filter="fade">
                                      <p:cBhvr>
                                        <p:cTn id="7" dur="500"/>
                                        <p:tgtEl>
                                          <p:spTgt spid="2150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6">
                                            <p:txEl>
                                              <p:pRg st="0" end="0"/>
                                            </p:txEl>
                                          </p:spTgt>
                                        </p:tgtEl>
                                        <p:attrNameLst>
                                          <p:attrName>style.visibility</p:attrName>
                                        </p:attrNameLst>
                                      </p:cBhvr>
                                      <p:to>
                                        <p:strVal val="visible"/>
                                      </p:to>
                                    </p:set>
                                    <p:animEffect transition="in" filter="fade">
                                      <p:cBhvr>
                                        <p:cTn id="10" dur="500"/>
                                        <p:tgtEl>
                                          <p:spTgt spid="2150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6">
                                            <p:txEl>
                                              <p:pRg st="1" end="1"/>
                                            </p:txEl>
                                          </p:spTgt>
                                        </p:tgtEl>
                                        <p:attrNameLst>
                                          <p:attrName>style.visibility</p:attrName>
                                        </p:attrNameLst>
                                      </p:cBhvr>
                                      <p:to>
                                        <p:strVal val="visible"/>
                                      </p:to>
                                    </p:set>
                                    <p:animEffect transition="in" filter="fade">
                                      <p:cBhvr>
                                        <p:cTn id="13" dur="500"/>
                                        <p:tgtEl>
                                          <p:spTgt spid="2150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6">
                                            <p:txEl>
                                              <p:pRg st="2" end="2"/>
                                            </p:txEl>
                                          </p:spTgt>
                                        </p:tgtEl>
                                        <p:attrNameLst>
                                          <p:attrName>style.visibility</p:attrName>
                                        </p:attrNameLst>
                                      </p:cBhvr>
                                      <p:to>
                                        <p:strVal val="visible"/>
                                      </p:to>
                                    </p:set>
                                    <p:animEffect transition="in" filter="fade">
                                      <p:cBhvr>
                                        <p:cTn id="16" dur="500"/>
                                        <p:tgtEl>
                                          <p:spTgt spid="2150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animEffect transition="in" filter="fade">
                                      <p:cBhvr>
                                        <p:cTn id="19" dur="5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2840" y="260648"/>
            <a:ext cx="8229600" cy="1143000"/>
          </a:xfrm>
        </p:spPr>
        <p:txBody>
          <a:bodyPr/>
          <a:lstStyle/>
          <a:p>
            <a:pPr marL="571500" indent="-571500" algn="l" eaLnBrk="1" hangingPunct="1">
              <a:buFont typeface="Wingdings" panose="05000000000000000000" pitchFamily="2" charset="2"/>
              <a:buChar char="u"/>
              <a:defRPr/>
            </a:pPr>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欧氏距离</a:t>
            </a:r>
            <a:endParaRPr lang="zh-CN" altLang="en-US" dirty="0" smtClean="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2253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2533" name="组合 7"/>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38" name="TextBox 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grpSp>
        <p:nvGrpSpPr>
          <p:cNvPr id="2" name="组合 1"/>
          <p:cNvGrpSpPr/>
          <p:nvPr/>
        </p:nvGrpSpPr>
        <p:grpSpPr>
          <a:xfrm>
            <a:off x="0" y="1524000"/>
            <a:ext cx="9144000" cy="4800600"/>
            <a:chOff x="0" y="1524000"/>
            <a:chExt cx="9144000" cy="4800600"/>
          </a:xfrm>
        </p:grpSpPr>
        <p:sp>
          <p:nvSpPr>
            <p:cNvPr id="22532"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 name="Rectangle 3"/>
            <p:cNvSpPr txBox="1">
              <a:spLocks noChangeArrowheads="1"/>
            </p:cNvSpPr>
            <p:nvPr/>
          </p:nvSpPr>
          <p:spPr bwMode="auto">
            <a:xfrm>
              <a:off x="990600" y="1524000"/>
              <a:ext cx="754184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mn-ea"/>
                </a:defRPr>
              </a:lvl4pPr>
              <a:lvl5pPr marL="2057400" indent="-228600" algn="l" rtl="0" eaLnBrk="0" fontAlgn="base" hangingPunct="0">
                <a:spcBef>
                  <a:spcPct val="20000"/>
                </a:spcBef>
                <a:spcAft>
                  <a:spcPct val="0"/>
                </a:spcAft>
                <a:buChar char="•"/>
                <a:defRPr sz="2000">
                  <a:solidFill>
                    <a:schemeClr val="tx2"/>
                  </a:solidFill>
                  <a:latin typeface="+mn-lt"/>
                  <a:ea typeface="+mn-ea"/>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indent="0" algn="just" eaLnBrk="1" hangingPunct="1">
                <a:buFont typeface="Wingdings" pitchFamily="2" charset="2"/>
                <a:buNone/>
                <a:defRPr/>
              </a:pPr>
              <a:r>
                <a:rPr lang="zh-CN" altLang="en-US" sz="2800" b="1" dirty="0" smtClean="0">
                  <a:solidFill>
                    <a:schemeClr val="tx1"/>
                  </a:solidFill>
                  <a:latin typeface="黑体" panose="02010609060101010101" pitchFamily="49" charset="-122"/>
                  <a:ea typeface="黑体" panose="02010609060101010101" pitchFamily="49" charset="-122"/>
                </a:rPr>
                <a:t>    欧氏距离简称距离，模式样本向量 </a:t>
              </a:r>
              <a:r>
                <a:rPr lang="en-US" altLang="zh-CN" sz="2800" b="1" dirty="0" smtClean="0">
                  <a:solidFill>
                    <a:schemeClr val="tx1"/>
                  </a:solidFill>
                  <a:latin typeface="黑体" panose="02010609060101010101" pitchFamily="49" charset="-122"/>
                  <a:ea typeface="黑体" panose="02010609060101010101" pitchFamily="49" charset="-122"/>
                </a:rPr>
                <a:t>x</a:t>
              </a:r>
              <a:r>
                <a:rPr lang="zh-CN" altLang="en-US" sz="2800" b="1" dirty="0" smtClean="0">
                  <a:solidFill>
                    <a:schemeClr val="tx1"/>
                  </a:solidFill>
                  <a:latin typeface="黑体" panose="02010609060101010101" pitchFamily="49" charset="-122"/>
                  <a:ea typeface="黑体" panose="02010609060101010101" pitchFamily="49" charset="-122"/>
                </a:rPr>
                <a:t>与</a:t>
              </a:r>
              <a:r>
                <a:rPr lang="en-US" altLang="zh-CN" sz="2800" b="1" dirty="0" smtClean="0">
                  <a:solidFill>
                    <a:schemeClr val="tx1"/>
                  </a:solidFill>
                  <a:latin typeface="黑体" panose="02010609060101010101" pitchFamily="49" charset="-122"/>
                  <a:ea typeface="黑体" panose="02010609060101010101" pitchFamily="49" charset="-122"/>
                </a:rPr>
                <a:t>y</a:t>
              </a:r>
              <a:r>
                <a:rPr lang="zh-CN" altLang="en-US" sz="2800" b="1" dirty="0" smtClean="0">
                  <a:solidFill>
                    <a:schemeClr val="tx1"/>
                  </a:solidFill>
                  <a:latin typeface="黑体" panose="02010609060101010101" pitchFamily="49" charset="-122"/>
                  <a:ea typeface="黑体" panose="02010609060101010101" pitchFamily="49" charset="-122"/>
                </a:rPr>
                <a:t>之间的欧氏距离定义为：</a:t>
              </a:r>
            </a:p>
            <a:p>
              <a:pPr algn="just" eaLnBrk="1" hangingPunct="1">
                <a:buFont typeface="Wingdings" pitchFamily="2" charset="2"/>
                <a:buNone/>
                <a:defRPr/>
              </a:pPr>
              <a:r>
                <a:rPr lang="zh-CN" altLang="en-US" sz="2800" b="1" dirty="0" smtClean="0">
                  <a:solidFill>
                    <a:schemeClr val="tx1"/>
                  </a:solidFill>
                  <a:latin typeface="黑体" panose="02010609060101010101" pitchFamily="49" charset="-122"/>
                  <a:ea typeface="黑体" panose="02010609060101010101" pitchFamily="49" charset="-122"/>
                </a:rPr>
                <a:t>                                                       </a:t>
              </a:r>
              <a:endParaRPr lang="en-US" altLang="zh-CN" sz="2800" b="1" dirty="0" smtClean="0">
                <a:solidFill>
                  <a:schemeClr val="tx1"/>
                </a:solidFill>
                <a:latin typeface="黑体" panose="02010609060101010101" pitchFamily="49" charset="-122"/>
                <a:ea typeface="黑体" panose="02010609060101010101" pitchFamily="49" charset="-122"/>
              </a:endParaRPr>
            </a:p>
            <a:p>
              <a:pPr algn="just" eaLnBrk="1" hangingPunct="1">
                <a:buFont typeface="Wingdings" pitchFamily="2" charset="2"/>
                <a:buNone/>
                <a:defRPr/>
              </a:pPr>
              <a:endParaRPr lang="en-US" altLang="zh-CN" sz="2800" b="1" dirty="0" smtClean="0">
                <a:solidFill>
                  <a:schemeClr val="tx1"/>
                </a:solidFill>
                <a:latin typeface="黑体" panose="02010609060101010101" pitchFamily="49" charset="-122"/>
                <a:ea typeface="黑体" panose="02010609060101010101" pitchFamily="49" charset="-122"/>
              </a:endParaRPr>
            </a:p>
            <a:p>
              <a:pPr algn="just" eaLnBrk="1" hangingPunct="1">
                <a:buFont typeface="Wingdings" pitchFamily="2" charset="2"/>
                <a:buNone/>
                <a:defRPr/>
              </a:pPr>
              <a:r>
                <a:rPr lang="en-US" altLang="zh-CN" sz="2800" b="1" dirty="0" smtClean="0">
                  <a:solidFill>
                    <a:schemeClr val="tx1"/>
                  </a:solidFill>
                  <a:latin typeface="黑体" panose="02010609060101010101" pitchFamily="49" charset="-122"/>
                  <a:ea typeface="黑体" panose="02010609060101010101" pitchFamily="49" charset="-122"/>
                </a:rPr>
                <a:t>         d</a:t>
              </a:r>
              <a:r>
                <a:rPr lang="zh-CN" altLang="en-US" sz="2800" b="1" dirty="0" smtClean="0">
                  <a:solidFill>
                    <a:schemeClr val="tx1"/>
                  </a:solidFill>
                  <a:latin typeface="黑体" panose="02010609060101010101" pitchFamily="49" charset="-122"/>
                  <a:ea typeface="黑体" panose="02010609060101010101" pitchFamily="49" charset="-122"/>
                </a:rPr>
                <a:t>为特征空间的维数。   </a:t>
              </a:r>
            </a:p>
            <a:p>
              <a:pPr algn="just" eaLnBrk="1" hangingPunct="1">
                <a:lnSpc>
                  <a:spcPts val="4000"/>
                </a:lnSpc>
                <a:spcAft>
                  <a:spcPts val="1200"/>
                </a:spcAft>
                <a:buFont typeface="Wingdings" pitchFamily="2" charset="2"/>
                <a:buChar char="Ø"/>
                <a:defRPr/>
              </a:pPr>
              <a:r>
                <a:rPr lang="zh-CN" altLang="en-US" sz="2800" b="1" dirty="0" smtClean="0">
                  <a:solidFill>
                    <a:schemeClr val="tx1"/>
                  </a:solidFill>
                  <a:latin typeface="黑体" panose="02010609060101010101" pitchFamily="49" charset="-122"/>
                  <a:ea typeface="黑体" panose="02010609060101010101" pitchFamily="49" charset="-122"/>
                </a:rPr>
                <a:t>当      较小时，表示</a:t>
              </a:r>
              <a:r>
                <a:rPr lang="en-US" altLang="zh-CN" sz="2800" b="1" dirty="0" smtClean="0">
                  <a:solidFill>
                    <a:schemeClr val="tx1"/>
                  </a:solidFill>
                  <a:latin typeface="黑体" panose="02010609060101010101" pitchFamily="49" charset="-122"/>
                  <a:ea typeface="黑体" panose="02010609060101010101" pitchFamily="49" charset="-122"/>
                </a:rPr>
                <a:t>x</a:t>
              </a:r>
              <a:r>
                <a:rPr lang="zh-CN" altLang="en-US" sz="2800" b="1" dirty="0" smtClean="0">
                  <a:solidFill>
                    <a:schemeClr val="tx1"/>
                  </a:solidFill>
                  <a:latin typeface="黑体" panose="02010609060101010101" pitchFamily="49" charset="-122"/>
                  <a:ea typeface="黑体" panose="02010609060101010101" pitchFamily="49" charset="-122"/>
                </a:rPr>
                <a:t>与</a:t>
              </a:r>
              <a:r>
                <a:rPr lang="en-US" altLang="zh-CN" sz="2800" b="1" dirty="0" smtClean="0">
                  <a:solidFill>
                    <a:schemeClr val="tx1"/>
                  </a:solidFill>
                  <a:latin typeface="黑体" panose="02010609060101010101" pitchFamily="49" charset="-122"/>
                  <a:ea typeface="黑体" panose="02010609060101010101" pitchFamily="49" charset="-122"/>
                </a:rPr>
                <a:t>y</a:t>
              </a:r>
              <a:r>
                <a:rPr lang="zh-CN" altLang="en-US" sz="2800" b="1" dirty="0" smtClean="0">
                  <a:solidFill>
                    <a:schemeClr val="tx1"/>
                  </a:solidFill>
                  <a:latin typeface="黑体" panose="02010609060101010101" pitchFamily="49" charset="-122"/>
                  <a:ea typeface="黑体" panose="02010609060101010101" pitchFamily="49" charset="-122"/>
                </a:rPr>
                <a:t>在一个类型区域，反之，则不在一个类型区域。</a:t>
              </a:r>
              <a:endParaRPr lang="en-US" altLang="zh-CN" sz="2800" b="1" dirty="0" smtClean="0">
                <a:solidFill>
                  <a:schemeClr val="tx1"/>
                </a:solidFill>
                <a:latin typeface="黑体" panose="02010609060101010101" pitchFamily="49" charset="-122"/>
                <a:ea typeface="黑体" panose="02010609060101010101" pitchFamily="49" charset="-122"/>
              </a:endParaRPr>
            </a:p>
            <a:p>
              <a:pPr algn="just" eaLnBrk="1" hangingPunct="1">
                <a:lnSpc>
                  <a:spcPts val="4000"/>
                </a:lnSpc>
                <a:spcAft>
                  <a:spcPts val="1200"/>
                </a:spcAft>
                <a:buFont typeface="Wingdings" pitchFamily="2" charset="2"/>
                <a:buChar char="Ø"/>
                <a:defRPr/>
              </a:pPr>
              <a:r>
                <a:rPr lang="zh-CN" altLang="en-US" sz="2800" b="1" dirty="0" smtClean="0">
                  <a:solidFill>
                    <a:schemeClr val="tx1"/>
                  </a:solidFill>
                  <a:latin typeface="黑体" panose="02010609060101010101" pitchFamily="49" charset="-122"/>
                  <a:ea typeface="黑体" panose="02010609060101010101" pitchFamily="49" charset="-122"/>
                </a:rPr>
                <a:t>选择合适的阈值保证正确的分类。</a:t>
              </a:r>
              <a:endParaRPr lang="zh-CN" altLang="en-US" sz="2800" dirty="0" smtClean="0">
                <a:solidFill>
                  <a:schemeClr val="tx1"/>
                </a:solidFill>
                <a:latin typeface="黑体" panose="02010609060101010101" pitchFamily="49" charset="-122"/>
                <a:ea typeface="黑体" panose="02010609060101010101" pitchFamily="49" charset="-122"/>
              </a:endParaRPr>
            </a:p>
          </p:txBody>
        </p:sp>
        <p:graphicFrame>
          <p:nvGraphicFramePr>
            <p:cNvPr id="22535" name="对象 12"/>
            <p:cNvGraphicFramePr>
              <a:graphicFrameLocks noChangeAspect="1"/>
            </p:cNvGraphicFramePr>
            <p:nvPr>
              <p:extLst>
                <p:ext uri="{D42A27DB-BD31-4B8C-83A1-F6EECF244321}">
                  <p14:modId xmlns:p14="http://schemas.microsoft.com/office/powerpoint/2010/main" val="2339900338"/>
                </p:ext>
              </p:extLst>
            </p:nvPr>
          </p:nvGraphicFramePr>
          <p:xfrm>
            <a:off x="2667000" y="2514600"/>
            <a:ext cx="4102100" cy="889000"/>
          </p:xfrm>
          <a:graphic>
            <a:graphicData uri="http://schemas.openxmlformats.org/presentationml/2006/ole">
              <mc:AlternateContent xmlns:mc="http://schemas.openxmlformats.org/markup-compatibility/2006">
                <mc:Choice xmlns:v="urn:schemas-microsoft-com:vml" Requires="v">
                  <p:oleObj spid="_x0000_s6200" name="Equation" r:id="rId3" imgW="4101840" imgH="888840" progId="Equation.DSMT4">
                    <p:embed/>
                  </p:oleObj>
                </mc:Choice>
                <mc:Fallback>
                  <p:oleObj name="Equation" r:id="rId3" imgW="4101840" imgH="888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14600"/>
                          <a:ext cx="4102100" cy="889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对象 13"/>
            <p:cNvGraphicFramePr>
              <a:graphicFrameLocks noChangeAspect="1"/>
            </p:cNvGraphicFramePr>
            <p:nvPr>
              <p:extLst>
                <p:ext uri="{D42A27DB-BD31-4B8C-83A1-F6EECF244321}">
                  <p14:modId xmlns:p14="http://schemas.microsoft.com/office/powerpoint/2010/main" val="4086249731"/>
                </p:ext>
              </p:extLst>
            </p:nvPr>
          </p:nvGraphicFramePr>
          <p:xfrm>
            <a:off x="1905000" y="4114800"/>
            <a:ext cx="1028700" cy="381000"/>
          </p:xfrm>
          <a:graphic>
            <a:graphicData uri="http://schemas.openxmlformats.org/presentationml/2006/ole">
              <mc:AlternateContent xmlns:mc="http://schemas.openxmlformats.org/markup-compatibility/2006">
                <mc:Choice xmlns:v="urn:schemas-microsoft-com:vml" Requires="v">
                  <p:oleObj spid="_x0000_s6201" name="Equation" r:id="rId5" imgW="1028520" imgH="380880" progId="Equation.DSMT4">
                    <p:embed/>
                  </p:oleObj>
                </mc:Choice>
                <mc:Fallback>
                  <p:oleObj name="Equation" r:id="rId5" imgW="102852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114800"/>
                          <a:ext cx="1028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 name="TextBox 12"/>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308479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0561"/>
            <a:ext cx="864235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pic>
      <p:sp>
        <p:nvSpPr>
          <p:cNvPr id="23556" name="Rectangle 7"/>
          <p:cNvSpPr>
            <a:spLocks noChangeArrowheads="1"/>
          </p:cNvSpPr>
          <p:nvPr/>
        </p:nvSpPr>
        <p:spPr bwMode="auto">
          <a:xfrm>
            <a:off x="889000" y="1160083"/>
            <a:ext cx="74168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txBody>
          <a:bodyPr anchorCtr="1">
            <a:spAutoFit/>
          </a:bodyPr>
          <a:lstStyle/>
          <a:p>
            <a:pPr>
              <a:lnSpc>
                <a:spcPct val="120000"/>
              </a:lnSpc>
              <a:spcBef>
                <a:spcPct val="20000"/>
              </a:spcBef>
              <a:spcAft>
                <a:spcPct val="20000"/>
              </a:spcAft>
              <a:buClr>
                <a:schemeClr val="accent2"/>
              </a:buClr>
              <a:buSzPct val="85000"/>
            </a:pPr>
            <a:r>
              <a:rPr lang="en-US" altLang="zh-CN" sz="2800" b="1" dirty="0">
                <a:solidFill>
                  <a:schemeClr val="tx2">
                    <a:lumMod val="60000"/>
                    <a:lumOff val="40000"/>
                  </a:schemeClr>
                </a:solidFill>
                <a:latin typeface="黑体" panose="02010609060101010101" pitchFamily="49" charset="-122"/>
                <a:ea typeface="黑体" panose="02010609060101010101" pitchFamily="49" charset="-122"/>
              </a:rPr>
              <a:t>d</a:t>
            </a:r>
            <a:r>
              <a:rPr lang="en-US" altLang="zh-CN" sz="2800" b="1" baseline="-25000" dirty="0">
                <a:solidFill>
                  <a:schemeClr val="tx2">
                    <a:lumMod val="60000"/>
                    <a:lumOff val="40000"/>
                  </a:schemeClr>
                </a:solidFill>
                <a:latin typeface="黑体" panose="02010609060101010101" pitchFamily="49" charset="-122"/>
                <a:ea typeface="黑体" panose="02010609060101010101" pitchFamily="49" charset="-122"/>
              </a:rPr>
              <a:t>0</a:t>
            </a:r>
            <a:r>
              <a:rPr lang="zh-CN" altLang="en-US" sz="2800" b="1" dirty="0">
                <a:solidFill>
                  <a:schemeClr val="tx2">
                    <a:lumMod val="60000"/>
                    <a:lumOff val="40000"/>
                  </a:schemeClr>
                </a:solidFill>
                <a:latin typeface="黑体" panose="02010609060101010101" pitchFamily="49" charset="-122"/>
                <a:ea typeface="黑体" panose="02010609060101010101" pitchFamily="49" charset="-122"/>
              </a:rPr>
              <a:t>越小，每个聚类就越小，聚类个数就越</a:t>
            </a:r>
            <a:r>
              <a:rPr lang="zh-CN" altLang="en-US" sz="2800" b="1" dirty="0" smtClean="0">
                <a:solidFill>
                  <a:schemeClr val="tx2">
                    <a:lumMod val="60000"/>
                    <a:lumOff val="40000"/>
                  </a:schemeClr>
                </a:solidFill>
                <a:latin typeface="黑体" panose="02010609060101010101" pitchFamily="49" charset="-122"/>
                <a:ea typeface="黑体" panose="02010609060101010101" pitchFamily="49" charset="-122"/>
              </a:rPr>
              <a:t>多。</a:t>
            </a:r>
            <a:endParaRPr lang="zh-CN" altLang="en-US" sz="2800" b="1" dirty="0">
              <a:solidFill>
                <a:schemeClr val="tx2">
                  <a:lumMod val="60000"/>
                  <a:lumOff val="40000"/>
                </a:schemeClr>
              </a:solidFill>
              <a:latin typeface="黑体" panose="02010609060101010101" pitchFamily="49" charset="-122"/>
              <a:ea typeface="黑体" panose="02010609060101010101" pitchFamily="49" charset="-122"/>
            </a:endParaRPr>
          </a:p>
        </p:txBody>
      </p:sp>
      <p:grpSp>
        <p:nvGrpSpPr>
          <p:cNvPr id="23557" name="组合 4"/>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59"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8" name="TextBox 7"/>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4276612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组合 4"/>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583"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8" name="Rectangle 3"/>
          <p:cNvSpPr txBox="1">
            <a:spLocks noChangeArrowheads="1"/>
          </p:cNvSpPr>
          <p:nvPr/>
        </p:nvSpPr>
        <p:spPr>
          <a:xfrm>
            <a:off x="755576" y="2132856"/>
            <a:ext cx="7681664" cy="3168352"/>
          </a:xfrm>
          <a:prstGeom prst="rect">
            <a:avLst/>
          </a:prstGeom>
        </p:spPr>
        <p:txBody>
          <a:bodyPr/>
          <a:lst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mn-ea"/>
              </a:defRPr>
            </a:lvl4pPr>
            <a:lvl5pPr marL="2057400" indent="-228600" algn="l" rtl="0" eaLnBrk="0" fontAlgn="base" hangingPunct="0">
              <a:spcBef>
                <a:spcPct val="20000"/>
              </a:spcBef>
              <a:spcAft>
                <a:spcPct val="0"/>
              </a:spcAft>
              <a:buChar char="•"/>
              <a:defRPr sz="2000">
                <a:solidFill>
                  <a:schemeClr val="tx2"/>
                </a:solidFill>
                <a:latin typeface="+mn-lt"/>
                <a:ea typeface="+mn-ea"/>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indent="0" algn="just" eaLnBrk="1" hangingPunct="1">
              <a:lnSpc>
                <a:spcPts val="3500"/>
              </a:lnSpc>
              <a:spcBef>
                <a:spcPts val="600"/>
              </a:spcBef>
              <a:spcAft>
                <a:spcPts val="1200"/>
              </a:spcAft>
              <a:buNone/>
              <a:defRPr/>
            </a:pPr>
            <a:r>
              <a:rPr lang="zh-CN" altLang="en-US" dirty="0" smtClean="0">
                <a:solidFill>
                  <a:schemeClr val="tx1"/>
                </a:solidFill>
                <a:latin typeface="黑体" panose="02010609060101010101" pitchFamily="49" charset="-122"/>
                <a:ea typeface="黑体" panose="02010609060101010101" pitchFamily="49" charset="-122"/>
              </a:rPr>
              <a:t> 例如：一个二维模式，一个特征是长度，另一个特征是压力。</a:t>
            </a:r>
          </a:p>
          <a:p>
            <a:pPr lvl="1" algn="just" eaLnBrk="1" hangingPunct="1">
              <a:lnSpc>
                <a:spcPts val="4000"/>
              </a:lnSpc>
              <a:spcBef>
                <a:spcPts val="600"/>
              </a:spcBef>
              <a:spcAft>
                <a:spcPts val="1200"/>
              </a:spcAft>
              <a:defRPr/>
            </a:pPr>
            <a:r>
              <a:rPr lang="zh-CN" altLang="en-US" dirty="0" smtClean="0">
                <a:solidFill>
                  <a:schemeClr val="tx1"/>
                </a:solidFill>
                <a:latin typeface="黑体" panose="02010609060101010101" pitchFamily="49" charset="-122"/>
                <a:ea typeface="黑体" panose="02010609060101010101" pitchFamily="49" charset="-122"/>
              </a:rPr>
              <a:t>当长度由厘米变为米，在     中长度特征的比重会下降，同样，若把比重单位由毫米汞柱高度变成厘米汞柱高度中压力特征的影响也会下降。</a:t>
            </a:r>
          </a:p>
        </p:txBody>
      </p:sp>
      <p:graphicFrame>
        <p:nvGraphicFramePr>
          <p:cNvPr id="24581" name="Object 4"/>
          <p:cNvGraphicFramePr>
            <a:graphicFrameLocks noChangeAspect="1"/>
          </p:cNvGraphicFramePr>
          <p:nvPr>
            <p:extLst>
              <p:ext uri="{D42A27DB-BD31-4B8C-83A1-F6EECF244321}">
                <p14:modId xmlns:p14="http://schemas.microsoft.com/office/powerpoint/2010/main" val="3917366454"/>
              </p:ext>
            </p:extLst>
          </p:nvPr>
        </p:nvGraphicFramePr>
        <p:xfrm>
          <a:off x="5652120" y="3356992"/>
          <a:ext cx="838200" cy="360362"/>
        </p:xfrm>
        <a:graphic>
          <a:graphicData uri="http://schemas.openxmlformats.org/presentationml/2006/ole">
            <mc:AlternateContent xmlns:mc="http://schemas.openxmlformats.org/markup-compatibility/2006">
              <mc:Choice xmlns:v="urn:schemas-microsoft-com:vml" Requires="v">
                <p:oleObj spid="_x0000_s7198" name="公式" r:id="rId3" imgW="533169" imgH="228501" progId="Equation.3">
                  <p:embed/>
                </p:oleObj>
              </mc:Choice>
              <mc:Fallback>
                <p:oleObj name="公式" r:id="rId3" imgW="533169"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356992"/>
                        <a:ext cx="838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611560" y="854809"/>
            <a:ext cx="7992888" cy="990015"/>
          </a:xfrm>
          <a:prstGeom prst="rect">
            <a:avLst/>
          </a:prstGeom>
        </p:spPr>
        <p:txBody>
          <a:bodyPr wrap="square">
            <a:spAutoFit/>
          </a:bodyPr>
          <a:lstStyle/>
          <a:p>
            <a:pPr algn="just">
              <a:lnSpc>
                <a:spcPts val="3500"/>
              </a:lnSpc>
              <a:spcBef>
                <a:spcPts val="600"/>
              </a:spcBef>
              <a:spcAft>
                <a:spcPts val="1200"/>
              </a:spcAft>
              <a:defRPr/>
            </a:pPr>
            <a:r>
              <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rPr>
              <a:t>    模式</a:t>
            </a:r>
            <a:r>
              <a:rPr lang="zh-CN" altLang="en-US" sz="3200" b="1" dirty="0">
                <a:solidFill>
                  <a:schemeClr val="tx2">
                    <a:lumMod val="60000"/>
                    <a:lumOff val="40000"/>
                  </a:schemeClr>
                </a:solidFill>
                <a:latin typeface="黑体" panose="02010609060101010101" pitchFamily="49" charset="-122"/>
                <a:ea typeface="黑体" panose="02010609060101010101" pitchFamily="49" charset="-122"/>
              </a:rPr>
              <a:t>特征坐标单位的选取也会强烈地影响聚类结果。</a:t>
            </a:r>
          </a:p>
        </p:txBody>
      </p:sp>
      <p:sp>
        <p:nvSpPr>
          <p:cNvPr id="9" name="TextBox 8"/>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251789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81"/>
                                        </p:tgtEl>
                                        <p:attrNameLst>
                                          <p:attrName>style.visibility</p:attrName>
                                        </p:attrNameLst>
                                      </p:cBhvr>
                                      <p:to>
                                        <p:strVal val="visible"/>
                                      </p:to>
                                    </p:set>
                                    <p:anim calcmode="lin" valueType="num">
                                      <p:cBhvr additive="base">
                                        <p:cTn id="15" dur="500" fill="hold"/>
                                        <p:tgtEl>
                                          <p:spTgt spid="24581"/>
                                        </p:tgtEl>
                                        <p:attrNameLst>
                                          <p:attrName>ppt_x</p:attrName>
                                        </p:attrNameLst>
                                      </p:cBhvr>
                                      <p:tavLst>
                                        <p:tav tm="0">
                                          <p:val>
                                            <p:strVal val="#ppt_x"/>
                                          </p:val>
                                        </p:tav>
                                        <p:tav tm="100000">
                                          <p:val>
                                            <p:strVal val="#ppt_x"/>
                                          </p:val>
                                        </p:tav>
                                      </p:tavLst>
                                    </p:anim>
                                    <p:anim calcmode="lin" valueType="num">
                                      <p:cBhvr additive="base">
                                        <p:cTn id="16" dur="500" fill="hold"/>
                                        <p:tgtEl>
                                          <p:spTgt spid="24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4"/>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12"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8" name="Rectangle 3"/>
          <p:cNvSpPr txBox="1">
            <a:spLocks noChangeArrowheads="1"/>
          </p:cNvSpPr>
          <p:nvPr/>
        </p:nvSpPr>
        <p:spPr>
          <a:xfrm>
            <a:off x="797684" y="971282"/>
            <a:ext cx="7010400" cy="533400"/>
          </a:xfrm>
          <a:prstGeom prst="rect">
            <a:avLst/>
          </a:prstGeom>
        </p:spPr>
        <p:txBody>
          <a:bodyPr/>
          <a:lst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mn-ea"/>
              </a:defRPr>
            </a:lvl4pPr>
            <a:lvl5pPr marL="2057400" indent="-228600" algn="l" rtl="0" eaLnBrk="0" fontAlgn="base" hangingPunct="0">
              <a:spcBef>
                <a:spcPct val="20000"/>
              </a:spcBef>
              <a:spcAft>
                <a:spcPct val="0"/>
              </a:spcAft>
              <a:buChar char="•"/>
              <a:defRPr sz="2000">
                <a:solidFill>
                  <a:schemeClr val="tx2"/>
                </a:solidFill>
                <a:latin typeface="+mn-lt"/>
                <a:ea typeface="+mn-ea"/>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indent="0" eaLnBrk="1" hangingPunct="1">
              <a:lnSpc>
                <a:spcPct val="80000"/>
              </a:lnSpc>
              <a:buFont typeface="Wingdings" pitchFamily="2" charset="2"/>
              <a:buNone/>
              <a:defRPr/>
            </a:pPr>
            <a:r>
              <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rPr>
              <a:t>上述情况可以用下图表示：</a:t>
            </a: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a:p>
            <a:pPr eaLnBrk="1" hangingPunct="1">
              <a:lnSpc>
                <a:spcPct val="80000"/>
              </a:lnSpc>
              <a:defRPr/>
            </a:pPr>
            <a:endPar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endParaRPr>
          </a:p>
        </p:txBody>
      </p:sp>
      <p:pic>
        <p:nvPicPr>
          <p:cNvPr id="25605" name="Picture 14" descr="C:\Users\Administrator\Pictures\kj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72816"/>
            <a:ext cx="617220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矩形 9"/>
          <p:cNvSpPr>
            <a:spLocks noChangeArrowheads="1"/>
          </p:cNvSpPr>
          <p:nvPr/>
        </p:nvSpPr>
        <p:spPr bwMode="auto">
          <a:xfrm>
            <a:off x="615950" y="4572000"/>
            <a:ext cx="8223250" cy="137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500"/>
              </a:lnSpc>
            </a:pPr>
            <a:r>
              <a:rPr lang="zh-CN" altLang="en-US" sz="2400" dirty="0">
                <a:latin typeface="黑体" panose="02010609060101010101" pitchFamily="49" charset="-122"/>
                <a:ea typeface="黑体" panose="02010609060101010101" pitchFamily="49" charset="-122"/>
              </a:rPr>
              <a:t>从上图看出，不同特征空间类别划分是不同的。</a:t>
            </a:r>
            <a:endParaRPr lang="en-US" altLang="zh-CN" sz="2400" dirty="0">
              <a:latin typeface="黑体" panose="02010609060101010101" pitchFamily="49" charset="-122"/>
              <a:ea typeface="黑体" panose="02010609060101010101" pitchFamily="49" charset="-122"/>
            </a:endParaRPr>
          </a:p>
          <a:p>
            <a:pPr>
              <a:lnSpc>
                <a:spcPts val="3500"/>
              </a:lnSpc>
            </a:pPr>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中     </a:t>
            </a:r>
            <a:r>
              <a:rPr lang="zh-CN" altLang="en-US" sz="2400" dirty="0" smtClean="0">
                <a:latin typeface="黑体" panose="02010609060101010101" pitchFamily="49" charset="-122"/>
                <a:ea typeface="黑体" panose="02010609060101010101" pitchFamily="49" charset="-122"/>
              </a:rPr>
              <a:t>为</a:t>
            </a:r>
            <a:r>
              <a:rPr lang="zh-CN" altLang="en-US" sz="2400" dirty="0">
                <a:latin typeface="黑体" panose="02010609060101010101" pitchFamily="49" charset="-122"/>
                <a:ea typeface="黑体" panose="02010609060101010101" pitchFamily="49" charset="-122"/>
              </a:rPr>
              <a:t>一类，    </a:t>
            </a:r>
            <a:r>
              <a:rPr lang="zh-CN" altLang="en-US" sz="2400" dirty="0" smtClean="0">
                <a:latin typeface="黑体" panose="02010609060101010101" pitchFamily="49" charset="-122"/>
                <a:ea typeface="黑体" panose="02010609060101010101" pitchFamily="49" charset="-122"/>
              </a:rPr>
              <a:t>为</a:t>
            </a:r>
            <a:r>
              <a:rPr lang="zh-CN" altLang="en-US" sz="2400" dirty="0">
                <a:latin typeface="黑体" panose="02010609060101010101" pitchFamily="49" charset="-122"/>
                <a:ea typeface="黑体" panose="02010609060101010101" pitchFamily="49" charset="-122"/>
              </a:rPr>
              <a:t>另一类，</a:t>
            </a:r>
            <a:r>
              <a:rPr lang="en-US" altLang="zh-CN" sz="2400" dirty="0">
                <a:latin typeface="黑体" panose="02010609060101010101" pitchFamily="49" charset="-122"/>
                <a:ea typeface="黑体" panose="02010609060101010101" pitchFamily="49" charset="-122"/>
              </a:rPr>
              <a:t>(c) </a:t>
            </a:r>
            <a:r>
              <a:rPr lang="zh-CN" altLang="en-US" sz="2400" dirty="0">
                <a:latin typeface="黑体" panose="02010609060101010101" pitchFamily="49" charset="-122"/>
                <a:ea typeface="黑体" panose="02010609060101010101" pitchFamily="49" charset="-122"/>
              </a:rPr>
              <a:t>中     </a:t>
            </a:r>
            <a:r>
              <a:rPr lang="zh-CN" altLang="en-US" sz="2400" dirty="0" smtClean="0">
                <a:latin typeface="黑体" panose="02010609060101010101" pitchFamily="49" charset="-122"/>
                <a:ea typeface="黑体" panose="02010609060101010101" pitchFamily="49" charset="-122"/>
              </a:rPr>
              <a:t>为一类</a:t>
            </a:r>
            <a:r>
              <a:rPr lang="zh-CN" altLang="en-US"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a:lnSpc>
                <a:spcPts val="3500"/>
              </a:lnSpc>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为</a:t>
            </a:r>
            <a:r>
              <a:rPr lang="zh-CN" altLang="en-US" sz="2400" dirty="0">
                <a:latin typeface="黑体" panose="02010609060101010101" pitchFamily="49" charset="-122"/>
                <a:ea typeface="黑体" panose="02010609060101010101" pitchFamily="49" charset="-122"/>
              </a:rPr>
              <a:t>另一类。 </a:t>
            </a:r>
          </a:p>
        </p:txBody>
      </p:sp>
      <p:graphicFrame>
        <p:nvGraphicFramePr>
          <p:cNvPr id="25607" name="对象 10"/>
          <p:cNvGraphicFramePr>
            <a:graphicFrameLocks noChangeAspect="1"/>
          </p:cNvGraphicFramePr>
          <p:nvPr>
            <p:extLst>
              <p:ext uri="{D42A27DB-BD31-4B8C-83A1-F6EECF244321}">
                <p14:modId xmlns:p14="http://schemas.microsoft.com/office/powerpoint/2010/main" val="495269341"/>
              </p:ext>
            </p:extLst>
          </p:nvPr>
        </p:nvGraphicFramePr>
        <p:xfrm>
          <a:off x="3419872" y="5100637"/>
          <a:ext cx="647700" cy="381000"/>
        </p:xfrm>
        <a:graphic>
          <a:graphicData uri="http://schemas.openxmlformats.org/presentationml/2006/ole">
            <mc:AlternateContent xmlns:mc="http://schemas.openxmlformats.org/markup-compatibility/2006">
              <mc:Choice xmlns:v="urn:schemas-microsoft-com:vml" Requires="v">
                <p:oleObj spid="_x0000_s8306" name="Equation" r:id="rId4" imgW="647640" imgH="380880" progId="Equation.DSMT4">
                  <p:embed/>
                </p:oleObj>
              </mc:Choice>
              <mc:Fallback>
                <p:oleObj name="Equation" r:id="rId4" imgW="647640" imgH="380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5100637"/>
                        <a:ext cx="647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对象 11"/>
          <p:cNvGraphicFramePr>
            <a:graphicFrameLocks noChangeAspect="1"/>
          </p:cNvGraphicFramePr>
          <p:nvPr>
            <p:extLst>
              <p:ext uri="{D42A27DB-BD31-4B8C-83A1-F6EECF244321}">
                <p14:modId xmlns:p14="http://schemas.microsoft.com/office/powerpoint/2010/main" val="3034710446"/>
              </p:ext>
            </p:extLst>
          </p:nvPr>
        </p:nvGraphicFramePr>
        <p:xfrm>
          <a:off x="1573436" y="5100637"/>
          <a:ext cx="622300" cy="381000"/>
        </p:xfrm>
        <a:graphic>
          <a:graphicData uri="http://schemas.openxmlformats.org/presentationml/2006/ole">
            <mc:AlternateContent xmlns:mc="http://schemas.openxmlformats.org/markup-compatibility/2006">
              <mc:Choice xmlns:v="urn:schemas-microsoft-com:vml" Requires="v">
                <p:oleObj spid="_x0000_s8307" name="Equation" r:id="rId6" imgW="622080" imgH="380880" progId="Equation.DSMT4">
                  <p:embed/>
                </p:oleObj>
              </mc:Choice>
              <mc:Fallback>
                <p:oleObj name="Equation" r:id="rId6" imgW="622080" imgH="380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3436" y="5100637"/>
                        <a:ext cx="622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9" name="对象 12"/>
          <p:cNvGraphicFramePr>
            <a:graphicFrameLocks noChangeAspect="1"/>
          </p:cNvGraphicFramePr>
          <p:nvPr>
            <p:extLst>
              <p:ext uri="{D42A27DB-BD31-4B8C-83A1-F6EECF244321}">
                <p14:modId xmlns:p14="http://schemas.microsoft.com/office/powerpoint/2010/main" val="3141701627"/>
              </p:ext>
            </p:extLst>
          </p:nvPr>
        </p:nvGraphicFramePr>
        <p:xfrm>
          <a:off x="6588224" y="5100637"/>
          <a:ext cx="609600" cy="381000"/>
        </p:xfrm>
        <a:graphic>
          <a:graphicData uri="http://schemas.openxmlformats.org/presentationml/2006/ole">
            <mc:AlternateContent xmlns:mc="http://schemas.openxmlformats.org/markup-compatibility/2006">
              <mc:Choice xmlns:v="urn:schemas-microsoft-com:vml" Requires="v">
                <p:oleObj spid="_x0000_s8308" name="Equation" r:id="rId8" imgW="609480" imgH="380880" progId="Equation.DSMT4">
                  <p:embed/>
                </p:oleObj>
              </mc:Choice>
              <mc:Fallback>
                <p:oleObj name="Equation" r:id="rId8" imgW="609480" imgH="380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224" y="5100637"/>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0" name="对象 13"/>
          <p:cNvGraphicFramePr>
            <a:graphicFrameLocks noChangeAspect="1"/>
          </p:cNvGraphicFramePr>
          <p:nvPr>
            <p:extLst>
              <p:ext uri="{D42A27DB-BD31-4B8C-83A1-F6EECF244321}">
                <p14:modId xmlns:p14="http://schemas.microsoft.com/office/powerpoint/2010/main" val="1402458301"/>
              </p:ext>
            </p:extLst>
          </p:nvPr>
        </p:nvGraphicFramePr>
        <p:xfrm>
          <a:off x="615950" y="5517232"/>
          <a:ext cx="660400" cy="381000"/>
        </p:xfrm>
        <a:graphic>
          <a:graphicData uri="http://schemas.openxmlformats.org/presentationml/2006/ole">
            <mc:AlternateContent xmlns:mc="http://schemas.openxmlformats.org/markup-compatibility/2006">
              <mc:Choice xmlns:v="urn:schemas-microsoft-com:vml" Requires="v">
                <p:oleObj spid="_x0000_s8309" name="Equation" r:id="rId10" imgW="660240" imgH="380880" progId="Equation.DSMT4">
                  <p:embed/>
                </p:oleObj>
              </mc:Choice>
              <mc:Fallback>
                <p:oleObj name="Equation" r:id="rId10" imgW="660240" imgH="380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50" y="5517232"/>
                        <a:ext cx="66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123120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ppt_x"/>
                                          </p:val>
                                        </p:tav>
                                        <p:tav tm="100000">
                                          <p:val>
                                            <p:strVal val="#ppt_x"/>
                                          </p:val>
                                        </p:tav>
                                      </p:tavLst>
                                    </p:anim>
                                    <p:anim calcmode="lin" valueType="num">
                                      <p:cBhvr additive="base">
                                        <p:cTn id="8" dur="500" fill="hold"/>
                                        <p:tgtEl>
                                          <p:spTgt spid="256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7"/>
                                        </p:tgtEl>
                                        <p:attrNameLst>
                                          <p:attrName>style.visibility</p:attrName>
                                        </p:attrNameLst>
                                      </p:cBhvr>
                                      <p:to>
                                        <p:strVal val="visible"/>
                                      </p:to>
                                    </p:set>
                                    <p:anim calcmode="lin" valueType="num">
                                      <p:cBhvr additive="base">
                                        <p:cTn id="11" dur="500" fill="hold"/>
                                        <p:tgtEl>
                                          <p:spTgt spid="25607"/>
                                        </p:tgtEl>
                                        <p:attrNameLst>
                                          <p:attrName>ppt_x</p:attrName>
                                        </p:attrNameLst>
                                      </p:cBhvr>
                                      <p:tavLst>
                                        <p:tav tm="0">
                                          <p:val>
                                            <p:strVal val="#ppt_x"/>
                                          </p:val>
                                        </p:tav>
                                        <p:tav tm="100000">
                                          <p:val>
                                            <p:strVal val="#ppt_x"/>
                                          </p:val>
                                        </p:tav>
                                      </p:tavLst>
                                    </p:anim>
                                    <p:anim calcmode="lin" valueType="num">
                                      <p:cBhvr additive="base">
                                        <p:cTn id="12" dur="500" fill="hold"/>
                                        <p:tgtEl>
                                          <p:spTgt spid="2560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8"/>
                                        </p:tgtEl>
                                        <p:attrNameLst>
                                          <p:attrName>style.visibility</p:attrName>
                                        </p:attrNameLst>
                                      </p:cBhvr>
                                      <p:to>
                                        <p:strVal val="visible"/>
                                      </p:to>
                                    </p:set>
                                    <p:anim calcmode="lin" valueType="num">
                                      <p:cBhvr additive="base">
                                        <p:cTn id="15" dur="500" fill="hold"/>
                                        <p:tgtEl>
                                          <p:spTgt spid="25608"/>
                                        </p:tgtEl>
                                        <p:attrNameLst>
                                          <p:attrName>ppt_x</p:attrName>
                                        </p:attrNameLst>
                                      </p:cBhvr>
                                      <p:tavLst>
                                        <p:tav tm="0">
                                          <p:val>
                                            <p:strVal val="#ppt_x"/>
                                          </p:val>
                                        </p:tav>
                                        <p:tav tm="100000">
                                          <p:val>
                                            <p:strVal val="#ppt_x"/>
                                          </p:val>
                                        </p:tav>
                                      </p:tavLst>
                                    </p:anim>
                                    <p:anim calcmode="lin" valueType="num">
                                      <p:cBhvr additive="base">
                                        <p:cTn id="16" dur="500" fill="hold"/>
                                        <p:tgtEl>
                                          <p:spTgt spid="2560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9"/>
                                        </p:tgtEl>
                                        <p:attrNameLst>
                                          <p:attrName>style.visibility</p:attrName>
                                        </p:attrNameLst>
                                      </p:cBhvr>
                                      <p:to>
                                        <p:strVal val="visible"/>
                                      </p:to>
                                    </p:set>
                                    <p:anim calcmode="lin" valueType="num">
                                      <p:cBhvr additive="base">
                                        <p:cTn id="19" dur="500" fill="hold"/>
                                        <p:tgtEl>
                                          <p:spTgt spid="25609"/>
                                        </p:tgtEl>
                                        <p:attrNameLst>
                                          <p:attrName>ppt_x</p:attrName>
                                        </p:attrNameLst>
                                      </p:cBhvr>
                                      <p:tavLst>
                                        <p:tav tm="0">
                                          <p:val>
                                            <p:strVal val="#ppt_x"/>
                                          </p:val>
                                        </p:tav>
                                        <p:tav tm="100000">
                                          <p:val>
                                            <p:strVal val="#ppt_x"/>
                                          </p:val>
                                        </p:tav>
                                      </p:tavLst>
                                    </p:anim>
                                    <p:anim calcmode="lin" valueType="num">
                                      <p:cBhvr additive="base">
                                        <p:cTn id="20" dur="500" fill="hold"/>
                                        <p:tgtEl>
                                          <p:spTgt spid="2560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10"/>
                                        </p:tgtEl>
                                        <p:attrNameLst>
                                          <p:attrName>style.visibility</p:attrName>
                                        </p:attrNameLst>
                                      </p:cBhvr>
                                      <p:to>
                                        <p:strVal val="visible"/>
                                      </p:to>
                                    </p:set>
                                    <p:anim calcmode="lin" valueType="num">
                                      <p:cBhvr additive="base">
                                        <p:cTn id="23" dur="500" fill="hold"/>
                                        <p:tgtEl>
                                          <p:spTgt spid="25610"/>
                                        </p:tgtEl>
                                        <p:attrNameLst>
                                          <p:attrName>ppt_x</p:attrName>
                                        </p:attrNameLst>
                                      </p:cBhvr>
                                      <p:tavLst>
                                        <p:tav tm="0">
                                          <p:val>
                                            <p:strVal val="#ppt_x"/>
                                          </p:val>
                                        </p:tav>
                                        <p:tav tm="100000">
                                          <p:val>
                                            <p:strVal val="#ppt_x"/>
                                          </p:val>
                                        </p:tav>
                                      </p:tavLst>
                                    </p:anim>
                                    <p:anim calcmode="lin" valueType="num">
                                      <p:cBhvr additive="base">
                                        <p:cTn id="24" dur="500" fill="hold"/>
                                        <p:tgtEl>
                                          <p:spTgt spid="25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1224" y="188640"/>
            <a:ext cx="8077200" cy="1527175"/>
          </a:xfrm>
        </p:spPr>
        <p:txBody>
          <a:bodyPr/>
          <a:lstStyle/>
          <a:p>
            <a:pPr marL="571500" indent="-571500" algn="l" eaLnBrk="1" hangingPunct="1">
              <a:buFont typeface="Wingdings" panose="05000000000000000000" pitchFamily="2" charset="2"/>
              <a:buChar char="u"/>
            </a:pPr>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马氏距离（</a:t>
            </a:r>
            <a:r>
              <a:rPr lang="en-US" altLang="zh-CN" b="1" dirty="0" err="1" smtClean="0">
                <a:solidFill>
                  <a:schemeClr val="tx2">
                    <a:lumMod val="60000"/>
                    <a:lumOff val="40000"/>
                  </a:schemeClr>
                </a:solidFill>
                <a:latin typeface="黑体" panose="02010609060101010101" pitchFamily="49" charset="-122"/>
                <a:ea typeface="黑体" panose="02010609060101010101" pitchFamily="49" charset="-122"/>
              </a:rPr>
              <a:t>Mahalanobis</a:t>
            </a:r>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a:t>
            </a:r>
          </a:p>
        </p:txBody>
      </p:sp>
      <p:sp>
        <p:nvSpPr>
          <p:cNvPr id="26627" name="Rectangle 3"/>
          <p:cNvSpPr>
            <a:spLocks noGrp="1" noChangeArrowheads="1"/>
          </p:cNvSpPr>
          <p:nvPr>
            <p:ph type="body" idx="1"/>
          </p:nvPr>
        </p:nvSpPr>
        <p:spPr>
          <a:xfrm>
            <a:off x="914400" y="1447800"/>
            <a:ext cx="7696200" cy="4789512"/>
          </a:xfrm>
        </p:spPr>
        <p:txBody>
          <a:bodyPr>
            <a:normAutofit fontScale="92500"/>
          </a:bodyPr>
          <a:lstStyle/>
          <a:p>
            <a:pPr algn="just" eaLnBrk="1" hangingPunct="1">
              <a:lnSpc>
                <a:spcPct val="90000"/>
              </a:lnSpc>
              <a:spcAft>
                <a:spcPts val="1200"/>
              </a:spcAft>
            </a:pPr>
            <a:r>
              <a:rPr lang="zh-CN" altLang="en-US" dirty="0" smtClean="0">
                <a:latin typeface="黑体" panose="02010609060101010101" pitchFamily="49" charset="-122"/>
                <a:ea typeface="黑体" panose="02010609060101010101" pitchFamily="49" charset="-122"/>
              </a:rPr>
              <a:t>定义：马氏距离的平方</a:t>
            </a:r>
          </a:p>
          <a:p>
            <a:pPr algn="just" eaLnBrk="1" hangingPunct="1">
              <a:lnSpc>
                <a:spcPct val="90000"/>
              </a:lnSpc>
              <a:spcAft>
                <a:spcPts val="1200"/>
              </a:spcAft>
            </a:pPr>
            <a:endParaRPr lang="zh-CN" altLang="en-US" dirty="0" smtClean="0">
              <a:latin typeface="黑体" panose="02010609060101010101" pitchFamily="49" charset="-122"/>
              <a:ea typeface="黑体" panose="02010609060101010101" pitchFamily="49" charset="-122"/>
            </a:endParaRPr>
          </a:p>
          <a:p>
            <a:pPr lvl="1" algn="just" eaLnBrk="1" hangingPunct="1">
              <a:lnSpc>
                <a:spcPct val="90000"/>
              </a:lnSpc>
              <a:spcAft>
                <a:spcPts val="1200"/>
              </a:spcAft>
            </a:pPr>
            <a:r>
              <a:rPr lang="zh-CN" altLang="en-US" dirty="0" smtClean="0">
                <a:latin typeface="黑体" panose="02010609060101010101" pitchFamily="49" charset="-122"/>
                <a:ea typeface="黑体" panose="02010609060101010101" pitchFamily="49" charset="-122"/>
              </a:rPr>
              <a:t>其中，  为均值向量，  为协方差矩阵。</a:t>
            </a:r>
          </a:p>
          <a:p>
            <a:pPr algn="just" eaLnBrk="1" hangingPunct="1">
              <a:lnSpc>
                <a:spcPct val="90000"/>
              </a:lnSpc>
              <a:spcAft>
                <a:spcPts val="1200"/>
              </a:spcAft>
            </a:pPr>
            <a:r>
              <a:rPr lang="zh-CN" altLang="en-US" dirty="0" smtClean="0">
                <a:latin typeface="黑体" panose="02010609060101010101" pitchFamily="49" charset="-122"/>
                <a:ea typeface="黑体" panose="02010609060101010101" pitchFamily="49" charset="-122"/>
              </a:rPr>
              <a:t>马氏距离排除了不同特征之间相关性的影响，其关键在于协方差矩阵的计算。当为对角阵时，各特征之间才完全独立；当为单位矩阵时，马氏距离等于欧氏距离。</a:t>
            </a:r>
          </a:p>
          <a:p>
            <a:pPr algn="just" eaLnBrk="1" hangingPunct="1">
              <a:lnSpc>
                <a:spcPct val="90000"/>
              </a:lnSpc>
              <a:spcAft>
                <a:spcPts val="1200"/>
              </a:spcAft>
            </a:pPr>
            <a:r>
              <a:rPr lang="zh-CN" altLang="en-US" dirty="0" smtClean="0">
                <a:latin typeface="黑体" panose="02010609060101010101" pitchFamily="49" charset="-122"/>
                <a:ea typeface="黑体" panose="02010609060101010101" pitchFamily="49" charset="-122"/>
              </a:rPr>
              <a:t>马氏距离比较适用于对样本已有初步分类的情况，做进一步考核、修正。</a:t>
            </a: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6629" name="Object 4"/>
          <p:cNvGraphicFramePr>
            <a:graphicFrameLocks noChangeAspect="1"/>
          </p:cNvGraphicFramePr>
          <p:nvPr/>
        </p:nvGraphicFramePr>
        <p:xfrm>
          <a:off x="3048000" y="2163763"/>
          <a:ext cx="3352800" cy="503237"/>
        </p:xfrm>
        <a:graphic>
          <a:graphicData uri="http://schemas.openxmlformats.org/presentationml/2006/ole">
            <mc:AlternateContent xmlns:mc="http://schemas.openxmlformats.org/markup-compatibility/2006">
              <mc:Choice xmlns:v="urn:schemas-microsoft-com:vml" Requires="v">
                <p:oleObj spid="_x0000_s9302" name="公式" r:id="rId3" imgW="1524000" imgH="228600" progId="Equation.3">
                  <p:embed/>
                </p:oleObj>
              </mc:Choice>
              <mc:Fallback>
                <p:oleObj name="公式" r:id="rId3" imgW="1524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163763"/>
                        <a:ext cx="3352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6631" name="Object 6"/>
          <p:cNvGraphicFramePr>
            <a:graphicFrameLocks noChangeAspect="1"/>
          </p:cNvGraphicFramePr>
          <p:nvPr/>
        </p:nvGraphicFramePr>
        <p:xfrm>
          <a:off x="2595563" y="2817813"/>
          <a:ext cx="360362" cy="385762"/>
        </p:xfrm>
        <a:graphic>
          <a:graphicData uri="http://schemas.openxmlformats.org/presentationml/2006/ole">
            <mc:AlternateContent xmlns:mc="http://schemas.openxmlformats.org/markup-compatibility/2006">
              <mc:Choice xmlns:v="urn:schemas-microsoft-com:vml" Requires="v">
                <p:oleObj spid="_x0000_s9303" name="Equation" r:id="rId5" imgW="253800" imgH="279360" progId="Equation.DSMT4">
                  <p:embed/>
                </p:oleObj>
              </mc:Choice>
              <mc:Fallback>
                <p:oleObj name="Equation" r:id="rId5" imgW="25380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5563" y="2817813"/>
                        <a:ext cx="3603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6633" name="Object 8"/>
          <p:cNvGraphicFramePr>
            <a:graphicFrameLocks noChangeAspect="1"/>
          </p:cNvGraphicFramePr>
          <p:nvPr/>
        </p:nvGraphicFramePr>
        <p:xfrm>
          <a:off x="4965700" y="2838450"/>
          <a:ext cx="292100" cy="342900"/>
        </p:xfrm>
        <a:graphic>
          <a:graphicData uri="http://schemas.openxmlformats.org/presentationml/2006/ole">
            <mc:AlternateContent xmlns:mc="http://schemas.openxmlformats.org/markup-compatibility/2006">
              <mc:Choice xmlns:v="urn:schemas-microsoft-com:vml" Requires="v">
                <p:oleObj spid="_x0000_s9304" name="Equation" r:id="rId7" imgW="190440" imgH="228600" progId="Equation.DSMT4">
                  <p:embed/>
                </p:oleObj>
              </mc:Choice>
              <mc:Fallback>
                <p:oleObj name="Equation" r:id="rId7" imgW="1904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5700" y="2838450"/>
                        <a:ext cx="292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34" name="组合 9"/>
          <p:cNvGrpSpPr>
            <a:grpSpLocks/>
          </p:cNvGrpSpPr>
          <p:nvPr/>
        </p:nvGrpSpPr>
        <p:grpSpPr bwMode="auto">
          <a:xfrm>
            <a:off x="0" y="6324600"/>
            <a:ext cx="9144000" cy="519113"/>
            <a:chOff x="0" y="6324600"/>
            <a:chExt cx="9144000" cy="518375"/>
          </a:xfrm>
        </p:grpSpPr>
        <p:sp>
          <p:nvSpPr>
            <p:cNvPr id="11" name="矩形 1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36" name="TextBox 1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13" name="TextBox 12"/>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369519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anim calcmode="lin" valueType="num">
                                      <p:cBhvr additive="base">
                                        <p:cTn id="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 calcmode="lin" valueType="num">
                                      <p:cBhvr additive="base">
                                        <p:cTn id="13"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9608" y="260648"/>
            <a:ext cx="7924800" cy="1527175"/>
          </a:xfrm>
        </p:spPr>
        <p:txBody>
          <a:bodyPr/>
          <a:lstStyle/>
          <a:p>
            <a:pPr marL="571500" indent="-571500" algn="l" eaLnBrk="1" hangingPunct="1">
              <a:buFont typeface="Wingdings" panose="05000000000000000000" pitchFamily="2" charset="2"/>
              <a:buChar char="u"/>
            </a:pPr>
            <a:r>
              <a:rPr lang="zh-CN" altLang="en-US" b="1" dirty="0" smtClean="0">
                <a:solidFill>
                  <a:schemeClr val="tx2">
                    <a:lumMod val="60000"/>
                    <a:lumOff val="40000"/>
                  </a:schemeClr>
                </a:solidFill>
              </a:rPr>
              <a:t>明氏（</a:t>
            </a:r>
            <a:r>
              <a:rPr lang="en-US" altLang="zh-CN" b="1" dirty="0" err="1" smtClean="0">
                <a:solidFill>
                  <a:schemeClr val="tx2">
                    <a:lumMod val="60000"/>
                    <a:lumOff val="40000"/>
                  </a:schemeClr>
                </a:solidFill>
              </a:rPr>
              <a:t>Minkowsky</a:t>
            </a:r>
            <a:r>
              <a:rPr lang="zh-CN" altLang="en-US" b="1" dirty="0" smtClean="0">
                <a:solidFill>
                  <a:schemeClr val="tx2">
                    <a:lumMod val="60000"/>
                    <a:lumOff val="40000"/>
                  </a:schemeClr>
                </a:solidFill>
              </a:rPr>
              <a:t>）距离   </a:t>
            </a:r>
          </a:p>
        </p:txBody>
      </p:sp>
      <p:sp>
        <p:nvSpPr>
          <p:cNvPr id="27651" name="Rectangle 3"/>
          <p:cNvSpPr>
            <a:spLocks noGrp="1" noChangeArrowheads="1"/>
          </p:cNvSpPr>
          <p:nvPr>
            <p:ph type="body" idx="1"/>
          </p:nvPr>
        </p:nvSpPr>
        <p:spPr>
          <a:xfrm>
            <a:off x="843408" y="1600200"/>
            <a:ext cx="8229600" cy="4525963"/>
          </a:xfrm>
        </p:spPr>
        <p:txBody>
          <a:bodyPr/>
          <a:lstStyle/>
          <a:p>
            <a:pPr eaLnBrk="1" hangingPunct="1"/>
            <a:r>
              <a:rPr lang="zh-CN" altLang="en-US" dirty="0" smtClean="0">
                <a:latin typeface="黑体" panose="02010609060101010101" pitchFamily="49" charset="-122"/>
                <a:ea typeface="黑体" panose="02010609060101010101" pitchFamily="49" charset="-122"/>
              </a:rPr>
              <a:t>定义：明氏距离</a:t>
            </a:r>
            <a:r>
              <a:rPr lang="en-US" altLang="zh-CN" dirty="0" smtClean="0">
                <a:latin typeface="黑体" panose="02010609060101010101" pitchFamily="49" charset="-122"/>
                <a:ea typeface="黑体" panose="02010609060101010101" pitchFamily="49" charset="-122"/>
              </a:rPr>
              <a:t>:</a:t>
            </a:r>
          </a:p>
          <a:p>
            <a:pPr eaLnBrk="1" hangingPunct="1"/>
            <a:endParaRPr lang="en-US" altLang="zh-CN" dirty="0" smtClean="0">
              <a:latin typeface="黑体" panose="02010609060101010101" pitchFamily="49" charset="-122"/>
              <a:ea typeface="黑体" panose="02010609060101010101" pitchFamily="49" charset="-122"/>
            </a:endParaRPr>
          </a:p>
          <a:p>
            <a:pPr eaLnBrk="1" hangingPunct="1"/>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它是若干距离函数的通式：</a:t>
            </a:r>
          </a:p>
          <a:p>
            <a:pPr eaLnBrk="1" hangingPunct="1"/>
            <a:r>
              <a:rPr lang="zh-CN" altLang="en-US" dirty="0" smtClean="0">
                <a:latin typeface="黑体" panose="02010609060101010101" pitchFamily="49" charset="-122"/>
                <a:ea typeface="黑体" panose="02010609060101010101" pitchFamily="49" charset="-122"/>
              </a:rPr>
              <a:t>      时，等于欧氏距离；</a:t>
            </a:r>
          </a:p>
          <a:p>
            <a:pPr eaLnBrk="1" hangingPunct="1"/>
            <a:r>
              <a:rPr lang="zh-CN" altLang="en-US" dirty="0" smtClean="0">
                <a:latin typeface="黑体" panose="02010609060101010101" pitchFamily="49" charset="-122"/>
                <a:ea typeface="黑体" panose="02010609060101010101" pitchFamily="49" charset="-122"/>
              </a:rPr>
              <a:t>      时，称为“街区”（</a:t>
            </a:r>
            <a:r>
              <a:rPr lang="en-US" altLang="zh-CN" dirty="0" smtClean="0">
                <a:latin typeface="黑体" panose="02010609060101010101" pitchFamily="49" charset="-122"/>
                <a:ea typeface="黑体" panose="02010609060101010101" pitchFamily="49" charset="-122"/>
              </a:rPr>
              <a:t>city block</a:t>
            </a:r>
            <a:r>
              <a:rPr lang="zh-CN" altLang="en-US" dirty="0" smtClean="0">
                <a:latin typeface="黑体" panose="02010609060101010101" pitchFamily="49" charset="-122"/>
                <a:ea typeface="黑体" panose="02010609060101010101" pitchFamily="49" charset="-122"/>
              </a:rPr>
              <a:t>）距离。</a:t>
            </a: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7653" name="Object 4"/>
          <p:cNvGraphicFramePr>
            <a:graphicFrameLocks noChangeAspect="1"/>
          </p:cNvGraphicFramePr>
          <p:nvPr>
            <p:extLst>
              <p:ext uri="{D42A27DB-BD31-4B8C-83A1-F6EECF244321}">
                <p14:modId xmlns:p14="http://schemas.microsoft.com/office/powerpoint/2010/main" val="3434469570"/>
              </p:ext>
            </p:extLst>
          </p:nvPr>
        </p:nvGraphicFramePr>
        <p:xfrm>
          <a:off x="2161728" y="2204864"/>
          <a:ext cx="3505200" cy="1154113"/>
        </p:xfrm>
        <a:graphic>
          <a:graphicData uri="http://schemas.openxmlformats.org/presentationml/2006/ole">
            <mc:AlternateContent xmlns:mc="http://schemas.openxmlformats.org/markup-compatibility/2006">
              <mc:Choice xmlns:v="urn:schemas-microsoft-com:vml" Requires="v">
                <p:oleObj spid="_x0000_s10360" name="公式" r:id="rId3" imgW="1651000" imgH="546100" progId="Equation.3">
                  <p:embed/>
                </p:oleObj>
              </mc:Choice>
              <mc:Fallback>
                <p:oleObj name="公式" r:id="rId3" imgW="1651000" imgH="546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1728" y="2204864"/>
                        <a:ext cx="35052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7655" name="Object 6"/>
          <p:cNvGraphicFramePr>
            <a:graphicFrameLocks noChangeAspect="1"/>
          </p:cNvGraphicFramePr>
          <p:nvPr>
            <p:extLst>
              <p:ext uri="{D42A27DB-BD31-4B8C-83A1-F6EECF244321}">
                <p14:modId xmlns:p14="http://schemas.microsoft.com/office/powerpoint/2010/main" val="1592009514"/>
              </p:ext>
            </p:extLst>
          </p:nvPr>
        </p:nvGraphicFramePr>
        <p:xfrm>
          <a:off x="6276528" y="2780928"/>
          <a:ext cx="685800" cy="334963"/>
        </p:xfrm>
        <a:graphic>
          <a:graphicData uri="http://schemas.openxmlformats.org/presentationml/2006/ole">
            <mc:AlternateContent xmlns:mc="http://schemas.openxmlformats.org/markup-compatibility/2006">
              <mc:Choice xmlns:v="urn:schemas-microsoft-com:vml" Requires="v">
                <p:oleObj spid="_x0000_s10361" name="公式" r:id="rId5" imgW="368140" imgH="177723" progId="Equation.3">
                  <p:embed/>
                </p:oleObj>
              </mc:Choice>
              <mc:Fallback>
                <p:oleObj name="公式" r:id="rId5" imgW="368140"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6528" y="2780928"/>
                        <a:ext cx="6858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9"/>
          <p:cNvSpPr>
            <a:spLocks noChangeArrowheads="1"/>
          </p:cNvSpPr>
          <p:nvPr/>
        </p:nvSpPr>
        <p:spPr bwMode="auto">
          <a:xfrm>
            <a:off x="18052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7657" name="Object 8"/>
          <p:cNvGraphicFramePr>
            <a:graphicFrameLocks noChangeAspect="1"/>
          </p:cNvGraphicFramePr>
          <p:nvPr>
            <p:extLst>
              <p:ext uri="{D42A27DB-BD31-4B8C-83A1-F6EECF244321}">
                <p14:modId xmlns:p14="http://schemas.microsoft.com/office/powerpoint/2010/main" val="2319478372"/>
              </p:ext>
            </p:extLst>
          </p:nvPr>
        </p:nvGraphicFramePr>
        <p:xfrm>
          <a:off x="1547664" y="4077072"/>
          <a:ext cx="752475" cy="366713"/>
        </p:xfrm>
        <a:graphic>
          <a:graphicData uri="http://schemas.openxmlformats.org/presentationml/2006/ole">
            <mc:AlternateContent xmlns:mc="http://schemas.openxmlformats.org/markup-compatibility/2006">
              <mc:Choice xmlns:v="urn:schemas-microsoft-com:vml" Requires="v">
                <p:oleObj spid="_x0000_s10362" name="公式" r:id="rId7" imgW="368140" imgH="177723" progId="Equation.3">
                  <p:embed/>
                </p:oleObj>
              </mc:Choice>
              <mc:Fallback>
                <p:oleObj name="公式" r:id="rId7" imgW="368140"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077072"/>
                        <a:ext cx="752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7659" name="组合 11"/>
          <p:cNvGrpSpPr>
            <a:grpSpLocks/>
          </p:cNvGrpSpPr>
          <p:nvPr/>
        </p:nvGrpSpPr>
        <p:grpSpPr bwMode="auto">
          <a:xfrm>
            <a:off x="0" y="6324600"/>
            <a:ext cx="9144000" cy="519113"/>
            <a:chOff x="0" y="6324600"/>
            <a:chExt cx="9144000" cy="518375"/>
          </a:xfrm>
        </p:grpSpPr>
        <p:sp>
          <p:nvSpPr>
            <p:cNvPr id="13" name="矩形 1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3" name="TextBox 1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graphicFrame>
        <p:nvGraphicFramePr>
          <p:cNvPr id="27661" name="对象 2"/>
          <p:cNvGraphicFramePr>
            <a:graphicFrameLocks noChangeAspect="1"/>
          </p:cNvGraphicFramePr>
          <p:nvPr>
            <p:extLst>
              <p:ext uri="{D42A27DB-BD31-4B8C-83A1-F6EECF244321}">
                <p14:modId xmlns:p14="http://schemas.microsoft.com/office/powerpoint/2010/main" val="3759768693"/>
              </p:ext>
            </p:extLst>
          </p:nvPr>
        </p:nvGraphicFramePr>
        <p:xfrm>
          <a:off x="1619672" y="4653136"/>
          <a:ext cx="635000" cy="292100"/>
        </p:xfrm>
        <a:graphic>
          <a:graphicData uri="http://schemas.openxmlformats.org/presentationml/2006/ole">
            <mc:AlternateContent xmlns:mc="http://schemas.openxmlformats.org/markup-compatibility/2006">
              <mc:Choice xmlns:v="urn:schemas-microsoft-com:vml" Requires="v">
                <p:oleObj spid="_x0000_s10363" name="Equation" r:id="rId9" imgW="634680" imgH="291960" progId="Equation.DSMT4">
                  <p:embed/>
                </p:oleObj>
              </mc:Choice>
              <mc:Fallback>
                <p:oleObj name="Equation" r:id="rId9" imgW="634680" imgH="2919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4653136"/>
                        <a:ext cx="635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27929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 calcmode="lin" valueType="num">
                                      <p:cBhvr additive="base">
                                        <p:cTn id="13"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 calcmode="lin" valueType="num">
                                      <p:cBhvr additive="base">
                                        <p:cTn id="19"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1">
                                            <p:txEl>
                                              <p:pRg st="5" end="5"/>
                                            </p:txEl>
                                          </p:spTgt>
                                        </p:tgtEl>
                                        <p:attrNameLst>
                                          <p:attrName>style.visibility</p:attrName>
                                        </p:attrNameLst>
                                      </p:cBhvr>
                                      <p:to>
                                        <p:strVal val="visible"/>
                                      </p:to>
                                    </p:set>
                                    <p:anim calcmode="lin" valueType="num">
                                      <p:cBhvr additive="base">
                                        <p:cTn id="25"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653"/>
                                        </p:tgtEl>
                                        <p:attrNameLst>
                                          <p:attrName>style.visibility</p:attrName>
                                        </p:attrNameLst>
                                      </p:cBhvr>
                                      <p:to>
                                        <p:strVal val="visible"/>
                                      </p:to>
                                    </p:set>
                                    <p:anim calcmode="lin" valueType="num">
                                      <p:cBhvr additive="base">
                                        <p:cTn id="29" dur="500" fill="hold"/>
                                        <p:tgtEl>
                                          <p:spTgt spid="27653"/>
                                        </p:tgtEl>
                                        <p:attrNameLst>
                                          <p:attrName>ppt_x</p:attrName>
                                        </p:attrNameLst>
                                      </p:cBhvr>
                                      <p:tavLst>
                                        <p:tav tm="0">
                                          <p:val>
                                            <p:strVal val="#ppt_x"/>
                                          </p:val>
                                        </p:tav>
                                        <p:tav tm="100000">
                                          <p:val>
                                            <p:strVal val="#ppt_x"/>
                                          </p:val>
                                        </p:tav>
                                      </p:tavLst>
                                    </p:anim>
                                    <p:anim calcmode="lin" valueType="num">
                                      <p:cBhvr additive="base">
                                        <p:cTn id="30" dur="500" fill="hold"/>
                                        <p:tgtEl>
                                          <p:spTgt spid="27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655"/>
                                        </p:tgtEl>
                                        <p:attrNameLst>
                                          <p:attrName>style.visibility</p:attrName>
                                        </p:attrNameLst>
                                      </p:cBhvr>
                                      <p:to>
                                        <p:strVal val="visible"/>
                                      </p:to>
                                    </p:set>
                                    <p:anim calcmode="lin" valueType="num">
                                      <p:cBhvr additive="base">
                                        <p:cTn id="33" dur="500" fill="hold"/>
                                        <p:tgtEl>
                                          <p:spTgt spid="27655"/>
                                        </p:tgtEl>
                                        <p:attrNameLst>
                                          <p:attrName>ppt_x</p:attrName>
                                        </p:attrNameLst>
                                      </p:cBhvr>
                                      <p:tavLst>
                                        <p:tav tm="0">
                                          <p:val>
                                            <p:strVal val="#ppt_x"/>
                                          </p:val>
                                        </p:tav>
                                        <p:tav tm="100000">
                                          <p:val>
                                            <p:strVal val="#ppt_x"/>
                                          </p:val>
                                        </p:tav>
                                      </p:tavLst>
                                    </p:anim>
                                    <p:anim calcmode="lin" valueType="num">
                                      <p:cBhvr additive="base">
                                        <p:cTn id="34" dur="500" fill="hold"/>
                                        <p:tgtEl>
                                          <p:spTgt spid="2765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nodePh="1">
                                  <p:stCondLst>
                                    <p:cond delay="0"/>
                                  </p:stCondLst>
                                  <p:endCondLst>
                                    <p:cond evt="begin" delay="0">
                                      <p:tn val="35"/>
                                    </p:cond>
                                  </p:endCondLst>
                                  <p:childTnLst>
                                    <p:set>
                                      <p:cBhvr>
                                        <p:cTn id="36" dur="1" fill="hold">
                                          <p:stCondLst>
                                            <p:cond delay="0"/>
                                          </p:stCondLst>
                                        </p:cTn>
                                        <p:tgtEl>
                                          <p:spTgt spid="27656"/>
                                        </p:tgtEl>
                                        <p:attrNameLst>
                                          <p:attrName>style.visibility</p:attrName>
                                        </p:attrNameLst>
                                      </p:cBhvr>
                                      <p:to>
                                        <p:strVal val="visible"/>
                                      </p:to>
                                    </p:set>
                                    <p:anim calcmode="lin" valueType="num">
                                      <p:cBhvr additive="base">
                                        <p:cTn id="37" dur="500" fill="hold"/>
                                        <p:tgtEl>
                                          <p:spTgt spid="27656"/>
                                        </p:tgtEl>
                                        <p:attrNameLst>
                                          <p:attrName>ppt_x</p:attrName>
                                        </p:attrNameLst>
                                      </p:cBhvr>
                                      <p:tavLst>
                                        <p:tav tm="0">
                                          <p:val>
                                            <p:strVal val="#ppt_x"/>
                                          </p:val>
                                        </p:tav>
                                        <p:tav tm="100000">
                                          <p:val>
                                            <p:strVal val="#ppt_x"/>
                                          </p:val>
                                        </p:tav>
                                      </p:tavLst>
                                    </p:anim>
                                    <p:anim calcmode="lin" valueType="num">
                                      <p:cBhvr additive="base">
                                        <p:cTn id="38" dur="500" fill="hold"/>
                                        <p:tgtEl>
                                          <p:spTgt spid="2765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657"/>
                                        </p:tgtEl>
                                        <p:attrNameLst>
                                          <p:attrName>style.visibility</p:attrName>
                                        </p:attrNameLst>
                                      </p:cBhvr>
                                      <p:to>
                                        <p:strVal val="visible"/>
                                      </p:to>
                                    </p:set>
                                    <p:anim calcmode="lin" valueType="num">
                                      <p:cBhvr additive="base">
                                        <p:cTn id="41" dur="500" fill="hold"/>
                                        <p:tgtEl>
                                          <p:spTgt spid="27657"/>
                                        </p:tgtEl>
                                        <p:attrNameLst>
                                          <p:attrName>ppt_x</p:attrName>
                                        </p:attrNameLst>
                                      </p:cBhvr>
                                      <p:tavLst>
                                        <p:tav tm="0">
                                          <p:val>
                                            <p:strVal val="#ppt_x"/>
                                          </p:val>
                                        </p:tav>
                                        <p:tav tm="100000">
                                          <p:val>
                                            <p:strVal val="#ppt_x"/>
                                          </p:val>
                                        </p:tav>
                                      </p:tavLst>
                                    </p:anim>
                                    <p:anim calcmode="lin" valueType="num">
                                      <p:cBhvr additive="base">
                                        <p:cTn id="42" dur="500" fill="hold"/>
                                        <p:tgtEl>
                                          <p:spTgt spid="2765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7661"/>
                                        </p:tgtEl>
                                        <p:attrNameLst>
                                          <p:attrName>style.visibility</p:attrName>
                                        </p:attrNameLst>
                                      </p:cBhvr>
                                      <p:to>
                                        <p:strVal val="visible"/>
                                      </p:to>
                                    </p:set>
                                    <p:anim calcmode="lin" valueType="num">
                                      <p:cBhvr additive="base">
                                        <p:cTn id="45" dur="500" fill="hold"/>
                                        <p:tgtEl>
                                          <p:spTgt spid="27661"/>
                                        </p:tgtEl>
                                        <p:attrNameLst>
                                          <p:attrName>ppt_x</p:attrName>
                                        </p:attrNameLst>
                                      </p:cBhvr>
                                      <p:tavLst>
                                        <p:tav tm="0">
                                          <p:val>
                                            <p:strVal val="#ppt_x"/>
                                          </p:val>
                                        </p:tav>
                                        <p:tav tm="100000">
                                          <p:val>
                                            <p:strVal val="#ppt_x"/>
                                          </p:val>
                                        </p:tav>
                                      </p:tavLst>
                                    </p:anim>
                                    <p:anim calcmode="lin" valueType="num">
                                      <p:cBhvr additive="base">
                                        <p:cTn id="46" dur="500" fill="hold"/>
                                        <p:tgtEl>
                                          <p:spTgt spid="27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260648"/>
            <a:ext cx="8229600" cy="1143000"/>
          </a:xfrm>
        </p:spPr>
        <p:txBody>
          <a:bodyPr/>
          <a:lstStyle/>
          <a:p>
            <a:pPr algn="l" eaLnBrk="1" hangingPunct="1"/>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 角度相似性度量</a:t>
            </a:r>
          </a:p>
        </p:txBody>
      </p:sp>
      <p:sp>
        <p:nvSpPr>
          <p:cNvPr id="28675" name="Rectangle 3"/>
          <p:cNvSpPr>
            <a:spLocks noGrp="1" noChangeArrowheads="1"/>
          </p:cNvSpPr>
          <p:nvPr>
            <p:ph type="body" idx="1"/>
          </p:nvPr>
        </p:nvSpPr>
        <p:spPr>
          <a:xfrm>
            <a:off x="457200" y="1600201"/>
            <a:ext cx="8229600" cy="3917032"/>
          </a:xfrm>
        </p:spPr>
        <p:txBody>
          <a:bodyPr/>
          <a:lstStyle/>
          <a:p>
            <a:pPr eaLnBrk="1" hangingPunct="1"/>
            <a:r>
              <a:rPr lang="zh-CN" altLang="en-US" b="1" dirty="0" smtClean="0">
                <a:latin typeface="黑体" panose="02010609060101010101" pitchFamily="49" charset="-122"/>
                <a:ea typeface="黑体" panose="02010609060101010101" pitchFamily="49" charset="-122"/>
              </a:rPr>
              <a:t>样本</a:t>
            </a:r>
            <a:r>
              <a:rPr lang="en-US" altLang="zh-CN" b="1" dirty="0" smtClean="0">
                <a:latin typeface="黑体" panose="02010609060101010101" pitchFamily="49" charset="-122"/>
                <a:ea typeface="黑体" panose="02010609060101010101" pitchFamily="49" charset="-122"/>
              </a:rPr>
              <a:t>x</a:t>
            </a:r>
            <a:r>
              <a:rPr lang="zh-CN" altLang="en-US" b="1" dirty="0" smtClean="0">
                <a:latin typeface="黑体" panose="02010609060101010101" pitchFamily="49" charset="-122"/>
                <a:ea typeface="黑体" panose="02010609060101010101" pitchFamily="49" charset="-122"/>
              </a:rPr>
              <a:t>与</a:t>
            </a:r>
            <a:r>
              <a:rPr lang="en-US" altLang="zh-CN" b="1" dirty="0" smtClean="0">
                <a:latin typeface="黑体" panose="02010609060101010101" pitchFamily="49" charset="-122"/>
                <a:ea typeface="黑体" panose="02010609060101010101" pitchFamily="49" charset="-122"/>
              </a:rPr>
              <a:t>y</a:t>
            </a:r>
            <a:r>
              <a:rPr lang="zh-CN" altLang="en-US" b="1" dirty="0" smtClean="0">
                <a:latin typeface="黑体" panose="02010609060101010101" pitchFamily="49" charset="-122"/>
                <a:ea typeface="黑体" panose="02010609060101010101" pitchFamily="49" charset="-122"/>
              </a:rPr>
              <a:t>之间的角度相似性度量定义为它们之间夹角的余弦，即</a:t>
            </a:r>
            <a:r>
              <a:rPr lang="zh-CN" altLang="en-US" dirty="0" smtClean="0">
                <a:latin typeface="黑体" panose="02010609060101010101" pitchFamily="49" charset="-122"/>
                <a:ea typeface="黑体" panose="02010609060101010101" pitchFamily="49" charset="-122"/>
              </a:rPr>
              <a:t> </a:t>
            </a:r>
          </a:p>
          <a:p>
            <a:pPr eaLnBrk="1" hangingPunct="1"/>
            <a:endParaRPr lang="zh-CN" altLang="en-US" dirty="0" smtClean="0">
              <a:latin typeface="黑体" panose="02010609060101010101" pitchFamily="49" charset="-122"/>
              <a:ea typeface="黑体" panose="02010609060101010101" pitchFamily="49" charset="-122"/>
            </a:endParaRPr>
          </a:p>
          <a:p>
            <a:pPr lvl="1" eaLnBrk="1" hangingPunct="1"/>
            <a:endParaRPr lang="zh-CN" altLang="en-US" sz="2400" dirty="0" smtClean="0">
              <a:latin typeface="黑体" panose="02010609060101010101" pitchFamily="49" charset="-122"/>
              <a:ea typeface="黑体" panose="02010609060101010101" pitchFamily="49" charset="-122"/>
            </a:endParaRPr>
          </a:p>
          <a:p>
            <a:pPr lvl="1" eaLnBrk="1" hangingPunct="1"/>
            <a:r>
              <a:rPr lang="zh-CN" altLang="en-US" sz="2400" dirty="0" smtClean="0">
                <a:solidFill>
                  <a:srgbClr val="FF0000"/>
                </a:solidFill>
                <a:latin typeface="黑体" panose="02010609060101010101" pitchFamily="49" charset="-122"/>
                <a:ea typeface="黑体" panose="02010609060101010101" pitchFamily="49" charset="-122"/>
              </a:rPr>
              <a:t>也是单位向量之间的点积（内积）</a:t>
            </a:r>
            <a:r>
              <a:rPr lang="zh-CN" altLang="en-US" sz="2400"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 </a:t>
            </a:r>
          </a:p>
          <a:p>
            <a:pPr eaLnBrk="1" hangingPunct="1"/>
            <a:r>
              <a:rPr lang="zh-CN" altLang="en-US" b="1" dirty="0" smtClean="0">
                <a:latin typeface="黑体" panose="02010609060101010101" pitchFamily="49" charset="-122"/>
                <a:ea typeface="黑体" panose="02010609060101010101" pitchFamily="49" charset="-122"/>
              </a:rPr>
              <a:t>       越大， </a:t>
            </a:r>
            <a:r>
              <a:rPr lang="en-US" altLang="zh-CN" b="1" dirty="0" smtClean="0">
                <a:latin typeface="黑体" panose="02010609060101010101" pitchFamily="49" charset="-122"/>
                <a:ea typeface="黑体" panose="02010609060101010101" pitchFamily="49" charset="-122"/>
              </a:rPr>
              <a:t>x</a:t>
            </a:r>
            <a:r>
              <a:rPr lang="zh-CN" altLang="en-US" b="1" dirty="0" smtClean="0">
                <a:latin typeface="黑体" panose="02010609060101010101" pitchFamily="49" charset="-122"/>
                <a:ea typeface="黑体" panose="02010609060101010101" pitchFamily="49" charset="-122"/>
              </a:rPr>
              <a:t>与</a:t>
            </a:r>
            <a:r>
              <a:rPr lang="en-US" altLang="zh-CN" b="1" dirty="0" smtClean="0">
                <a:latin typeface="黑体" panose="02010609060101010101" pitchFamily="49" charset="-122"/>
                <a:ea typeface="黑体" panose="02010609060101010101" pitchFamily="49" charset="-122"/>
              </a:rPr>
              <a:t>y</a:t>
            </a:r>
            <a:r>
              <a:rPr lang="zh-CN" altLang="en-US" b="1" dirty="0" smtClean="0">
                <a:latin typeface="黑体" panose="02010609060101010101" pitchFamily="49" charset="-122"/>
                <a:ea typeface="黑体" panose="02010609060101010101" pitchFamily="49" charset="-122"/>
              </a:rPr>
              <a:t>越相似。常用于情报检索、植物分类、疾病分类。</a:t>
            </a:r>
          </a:p>
        </p:txBody>
      </p:sp>
      <p:sp>
        <p:nvSpPr>
          <p:cNvPr id="28676"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8677" name="Object 4"/>
          <p:cNvGraphicFramePr>
            <a:graphicFrameLocks noChangeAspect="1"/>
          </p:cNvGraphicFramePr>
          <p:nvPr>
            <p:extLst>
              <p:ext uri="{D42A27DB-BD31-4B8C-83A1-F6EECF244321}">
                <p14:modId xmlns:p14="http://schemas.microsoft.com/office/powerpoint/2010/main" val="590785473"/>
              </p:ext>
            </p:extLst>
          </p:nvPr>
        </p:nvGraphicFramePr>
        <p:xfrm>
          <a:off x="2650976" y="2708920"/>
          <a:ext cx="3505200" cy="919163"/>
        </p:xfrm>
        <a:graphic>
          <a:graphicData uri="http://schemas.openxmlformats.org/presentationml/2006/ole">
            <mc:AlternateContent xmlns:mc="http://schemas.openxmlformats.org/markup-compatibility/2006">
              <mc:Choice xmlns:v="urn:schemas-microsoft-com:vml" Requires="v">
                <p:oleObj spid="_x0000_s11322" name="公式" r:id="rId3" imgW="1701800" imgH="444500" progId="Equation.3">
                  <p:embed/>
                </p:oleObj>
              </mc:Choice>
              <mc:Fallback>
                <p:oleObj name="公式" r:id="rId3" imgW="17018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976" y="2708920"/>
                        <a:ext cx="3505200" cy="919163"/>
                      </a:xfrm>
                      <a:prstGeom prst="rect">
                        <a:avLst/>
                      </a:prstGeom>
                      <a:solidFill>
                        <a:schemeClr val="accent1">
                          <a:lumMod val="20000"/>
                          <a:lumOff val="80000"/>
                        </a:schemeClr>
                      </a:solidFill>
                      <a:ln>
                        <a:noFill/>
                      </a:ln>
                    </p:spPr>
                  </p:pic>
                </p:oleObj>
              </mc:Fallback>
            </mc:AlternateContent>
          </a:graphicData>
        </a:graphic>
      </p:graphicFrame>
      <p:sp>
        <p:nvSpPr>
          <p:cNvPr id="28678"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8679" name="Object 6"/>
          <p:cNvGraphicFramePr>
            <a:graphicFrameLocks noChangeAspect="1"/>
          </p:cNvGraphicFramePr>
          <p:nvPr>
            <p:extLst>
              <p:ext uri="{D42A27DB-BD31-4B8C-83A1-F6EECF244321}">
                <p14:modId xmlns:p14="http://schemas.microsoft.com/office/powerpoint/2010/main" val="3415817003"/>
              </p:ext>
            </p:extLst>
          </p:nvPr>
        </p:nvGraphicFramePr>
        <p:xfrm>
          <a:off x="1187624" y="4293096"/>
          <a:ext cx="1008112" cy="431455"/>
        </p:xfrm>
        <a:graphic>
          <a:graphicData uri="http://schemas.openxmlformats.org/presentationml/2006/ole">
            <mc:AlternateContent xmlns:mc="http://schemas.openxmlformats.org/markup-compatibility/2006">
              <mc:Choice xmlns:v="urn:schemas-microsoft-com:vml" Requires="v">
                <p:oleObj spid="_x0000_s11323" name="公式" r:id="rId5" imgW="469696" imgH="203112" progId="Equation.3">
                  <p:embed/>
                </p:oleObj>
              </mc:Choice>
              <mc:Fallback>
                <p:oleObj name="公式" r:id="rId5" imgW="469696"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293096"/>
                        <a:ext cx="1008112" cy="431455"/>
                      </a:xfrm>
                      <a:prstGeom prst="rect">
                        <a:avLst/>
                      </a:prstGeom>
                      <a:noFill/>
                      <a:ln>
                        <a:noFill/>
                      </a:ln>
                    </p:spPr>
                  </p:pic>
                </p:oleObj>
              </mc:Fallback>
            </mc:AlternateContent>
          </a:graphicData>
        </a:graphic>
      </p:graphicFrame>
      <p:grpSp>
        <p:nvGrpSpPr>
          <p:cNvPr id="8" name="组合 11"/>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1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11" name="TextBox 10"/>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2331913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576064" y="1279301"/>
            <a:ext cx="7931224" cy="4525963"/>
          </a:xfrm>
        </p:spPr>
        <p:txBody>
          <a:bodyPr/>
          <a:lstStyle/>
          <a:p>
            <a:pPr marL="0" indent="0" eaLnBrk="1" hangingPunct="1">
              <a:buNone/>
            </a:pPr>
            <a:r>
              <a:rPr lang="zh-CN" altLang="en-US"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的性质：</a:t>
            </a:r>
            <a:endParaRPr lang="en-US" altLang="zh-CN" sz="3600" b="1" dirty="0" smtClean="0">
              <a:latin typeface="黑体" panose="02010609060101010101" pitchFamily="49" charset="-122"/>
              <a:ea typeface="黑体" panose="02010609060101010101" pitchFamily="49" charset="-122"/>
            </a:endParaRPr>
          </a:p>
          <a:p>
            <a:pPr marL="0" indent="0" eaLnBrk="1" hangingPunct="1">
              <a:buNone/>
            </a:pPr>
            <a:r>
              <a:rPr lang="zh-CN" altLang="en-US" b="1" dirty="0" smtClean="0">
                <a:latin typeface="黑体" panose="02010609060101010101" pitchFamily="49" charset="-122"/>
                <a:ea typeface="黑体" panose="02010609060101010101" pitchFamily="49" charset="-122"/>
              </a:rPr>
              <a:t> </a:t>
            </a:r>
          </a:p>
          <a:p>
            <a:pPr eaLnBrk="1" hangingPunct="1"/>
            <a:r>
              <a:rPr lang="zh-CN" altLang="en-US" b="1" dirty="0" smtClean="0">
                <a:latin typeface="黑体" panose="02010609060101010101" pitchFamily="49" charset="-122"/>
                <a:ea typeface="黑体" panose="02010609060101010101" pitchFamily="49" charset="-122"/>
              </a:rPr>
              <a:t>① </a:t>
            </a:r>
          </a:p>
          <a:p>
            <a:pPr eaLnBrk="1" hangingPunct="1"/>
            <a:endParaRPr lang="en-US" altLang="zh-CN" b="1" dirty="0" smtClean="0">
              <a:latin typeface="黑体" panose="02010609060101010101" pitchFamily="49" charset="-122"/>
              <a:ea typeface="黑体" panose="02010609060101010101" pitchFamily="49" charset="-122"/>
            </a:endParaRPr>
          </a:p>
          <a:p>
            <a:pPr eaLnBrk="1" hangingPunct="1"/>
            <a:r>
              <a:rPr lang="zh-CN" altLang="en-US" b="1" dirty="0" smtClean="0">
                <a:latin typeface="黑体" panose="02010609060101010101" pitchFamily="49" charset="-122"/>
                <a:ea typeface="黑体" panose="02010609060101010101" pitchFamily="49" charset="-122"/>
              </a:rPr>
              <a:t>② 当      时，     达到最大。对于坐标系的旋转及放大、缩小，     是不变的量，但对位移和一般性的线性变换不是不变的。</a:t>
            </a:r>
          </a:p>
          <a:p>
            <a:pPr marL="457200" lvl="1" indent="0" eaLnBrk="1" hangingPunct="1">
              <a:buNone/>
            </a:pPr>
            <a:endParaRPr lang="en-US" altLang="zh-CN" b="1" dirty="0" smtClean="0">
              <a:latin typeface="黑体" panose="02010609060101010101" pitchFamily="49" charset="-122"/>
              <a:ea typeface="黑体" panose="02010609060101010101" pitchFamily="49" charset="-122"/>
            </a:endParaRPr>
          </a:p>
        </p:txBody>
      </p:sp>
      <p:graphicFrame>
        <p:nvGraphicFramePr>
          <p:cNvPr id="29700" name="Object 7"/>
          <p:cNvGraphicFramePr>
            <a:graphicFrameLocks noChangeAspect="1"/>
          </p:cNvGraphicFramePr>
          <p:nvPr>
            <p:extLst>
              <p:ext uri="{D42A27DB-BD31-4B8C-83A1-F6EECF244321}">
                <p14:modId xmlns:p14="http://schemas.microsoft.com/office/powerpoint/2010/main" val="3021643685"/>
              </p:ext>
            </p:extLst>
          </p:nvPr>
        </p:nvGraphicFramePr>
        <p:xfrm>
          <a:off x="1080120" y="1340768"/>
          <a:ext cx="1344149" cy="576064"/>
        </p:xfrm>
        <a:graphic>
          <a:graphicData uri="http://schemas.openxmlformats.org/presentationml/2006/ole">
            <mc:AlternateContent xmlns:mc="http://schemas.openxmlformats.org/markup-compatibility/2006">
              <mc:Choice xmlns:v="urn:schemas-microsoft-com:vml" Requires="v">
                <p:oleObj spid="_x0000_s12430" name="公式" r:id="rId3" imgW="469696" imgH="203112" progId="Equation.3">
                  <p:embed/>
                </p:oleObj>
              </mc:Choice>
              <mc:Fallback>
                <p:oleObj name="公式" r:id="rId3" imgW="46969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20" y="1340768"/>
                        <a:ext cx="1344149" cy="576064"/>
                      </a:xfrm>
                      <a:prstGeom prst="rect">
                        <a:avLst/>
                      </a:prstGeom>
                      <a:noFill/>
                      <a:ln>
                        <a:noFill/>
                      </a:ln>
                    </p:spPr>
                  </p:pic>
                </p:oleObj>
              </mc:Fallback>
            </mc:AlternateContent>
          </a:graphicData>
        </a:graphic>
      </p:graphicFrame>
      <p:sp>
        <p:nvSpPr>
          <p:cNvPr id="2970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9702" name="Object 8"/>
          <p:cNvGraphicFramePr>
            <a:graphicFrameLocks noChangeAspect="1"/>
          </p:cNvGraphicFramePr>
          <p:nvPr>
            <p:extLst>
              <p:ext uri="{D42A27DB-BD31-4B8C-83A1-F6EECF244321}">
                <p14:modId xmlns:p14="http://schemas.microsoft.com/office/powerpoint/2010/main" val="3141836354"/>
              </p:ext>
            </p:extLst>
          </p:nvPr>
        </p:nvGraphicFramePr>
        <p:xfrm>
          <a:off x="1619671" y="2564905"/>
          <a:ext cx="2610937" cy="504056"/>
        </p:xfrm>
        <a:graphic>
          <a:graphicData uri="http://schemas.openxmlformats.org/presentationml/2006/ole">
            <mc:AlternateContent xmlns:mc="http://schemas.openxmlformats.org/markup-compatibility/2006">
              <mc:Choice xmlns:v="urn:schemas-microsoft-com:vml" Requires="v">
                <p:oleObj spid="_x0000_s12431" name="公式" r:id="rId5" imgW="1040948" imgH="203112" progId="Equation.3">
                  <p:embed/>
                </p:oleObj>
              </mc:Choice>
              <mc:Fallback>
                <p:oleObj name="公式" r:id="rId5" imgW="104094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1" y="2564905"/>
                        <a:ext cx="2610937" cy="504056"/>
                      </a:xfrm>
                      <a:prstGeom prst="rect">
                        <a:avLst/>
                      </a:prstGeom>
                      <a:noFill/>
                      <a:ln>
                        <a:noFill/>
                      </a:ln>
                    </p:spPr>
                  </p:pic>
                </p:oleObj>
              </mc:Fallback>
            </mc:AlternateContent>
          </a:graphicData>
        </a:graphic>
      </p:graphicFrame>
      <p:graphicFrame>
        <p:nvGraphicFramePr>
          <p:cNvPr id="29704" name="Object 10"/>
          <p:cNvGraphicFramePr>
            <a:graphicFrameLocks noChangeAspect="1"/>
          </p:cNvGraphicFramePr>
          <p:nvPr>
            <p:extLst>
              <p:ext uri="{D42A27DB-BD31-4B8C-83A1-F6EECF244321}">
                <p14:modId xmlns:p14="http://schemas.microsoft.com/office/powerpoint/2010/main" val="1915210640"/>
              </p:ext>
            </p:extLst>
          </p:nvPr>
        </p:nvGraphicFramePr>
        <p:xfrm>
          <a:off x="2195736" y="3853956"/>
          <a:ext cx="1008112" cy="439140"/>
        </p:xfrm>
        <a:graphic>
          <a:graphicData uri="http://schemas.openxmlformats.org/presentationml/2006/ole">
            <mc:AlternateContent xmlns:mc="http://schemas.openxmlformats.org/markup-compatibility/2006">
              <mc:Choice xmlns:v="urn:schemas-microsoft-com:vml" Requires="v">
                <p:oleObj spid="_x0000_s12432" name="公式" r:id="rId7" imgW="368140" imgH="165028" progId="Equation.3">
                  <p:embed/>
                </p:oleObj>
              </mc:Choice>
              <mc:Fallback>
                <p:oleObj name="公式" r:id="rId7" imgW="368140" imgH="1650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3853956"/>
                        <a:ext cx="1008112" cy="439140"/>
                      </a:xfrm>
                      <a:prstGeom prst="rect">
                        <a:avLst/>
                      </a:prstGeom>
                      <a:noFill/>
                      <a:ln>
                        <a:noFill/>
                      </a:ln>
                    </p:spPr>
                  </p:pic>
                </p:oleObj>
              </mc:Fallback>
            </mc:AlternateContent>
          </a:graphicData>
        </a:graphic>
      </p:graphicFrame>
      <p:graphicFrame>
        <p:nvGraphicFramePr>
          <p:cNvPr id="29705" name="Object 15"/>
          <p:cNvGraphicFramePr>
            <a:graphicFrameLocks noChangeAspect="1"/>
          </p:cNvGraphicFramePr>
          <p:nvPr>
            <p:extLst>
              <p:ext uri="{D42A27DB-BD31-4B8C-83A1-F6EECF244321}">
                <p14:modId xmlns:p14="http://schemas.microsoft.com/office/powerpoint/2010/main" val="324128777"/>
              </p:ext>
            </p:extLst>
          </p:nvPr>
        </p:nvGraphicFramePr>
        <p:xfrm>
          <a:off x="3995936" y="3717032"/>
          <a:ext cx="1173088" cy="502752"/>
        </p:xfrm>
        <a:graphic>
          <a:graphicData uri="http://schemas.openxmlformats.org/presentationml/2006/ole">
            <mc:AlternateContent xmlns:mc="http://schemas.openxmlformats.org/markup-compatibility/2006">
              <mc:Choice xmlns:v="urn:schemas-microsoft-com:vml" Requires="v">
                <p:oleObj spid="_x0000_s12433" name="公式" r:id="rId9" imgW="469696" imgH="203112" progId="Equation.3">
                  <p:embed/>
                </p:oleObj>
              </mc:Choice>
              <mc:Fallback>
                <p:oleObj name="公式" r:id="rId9" imgW="46969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3717032"/>
                        <a:ext cx="1173088" cy="502752"/>
                      </a:xfrm>
                      <a:prstGeom prst="rect">
                        <a:avLst/>
                      </a:prstGeom>
                      <a:noFill/>
                      <a:ln>
                        <a:noFill/>
                      </a:ln>
                    </p:spPr>
                  </p:pic>
                </p:oleObj>
              </mc:Fallback>
            </mc:AlternateContent>
          </a:graphicData>
        </a:graphic>
      </p:graphicFrame>
      <p:graphicFrame>
        <p:nvGraphicFramePr>
          <p:cNvPr id="29706" name="Object 19"/>
          <p:cNvGraphicFramePr>
            <a:graphicFrameLocks noChangeAspect="1"/>
          </p:cNvGraphicFramePr>
          <p:nvPr>
            <p:extLst>
              <p:ext uri="{D42A27DB-BD31-4B8C-83A1-F6EECF244321}">
                <p14:modId xmlns:p14="http://schemas.microsoft.com/office/powerpoint/2010/main" val="3996290169"/>
              </p:ext>
            </p:extLst>
          </p:nvPr>
        </p:nvGraphicFramePr>
        <p:xfrm>
          <a:off x="5724128" y="4205585"/>
          <a:ext cx="1212304" cy="519559"/>
        </p:xfrm>
        <a:graphic>
          <a:graphicData uri="http://schemas.openxmlformats.org/presentationml/2006/ole">
            <mc:AlternateContent xmlns:mc="http://schemas.openxmlformats.org/markup-compatibility/2006">
              <mc:Choice xmlns:v="urn:schemas-microsoft-com:vml" Requires="v">
                <p:oleObj spid="_x0000_s12434" name="公式" r:id="rId10" imgW="469696" imgH="203112" progId="Equation.3">
                  <p:embed/>
                </p:oleObj>
              </mc:Choice>
              <mc:Fallback>
                <p:oleObj name="公式" r:id="rId10" imgW="46969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205585"/>
                        <a:ext cx="1212304" cy="519559"/>
                      </a:xfrm>
                      <a:prstGeom prst="rect">
                        <a:avLst/>
                      </a:prstGeom>
                      <a:noFill/>
                      <a:ln>
                        <a:noFill/>
                      </a:ln>
                    </p:spPr>
                  </p:pic>
                </p:oleObj>
              </mc:Fallback>
            </mc:AlternateContent>
          </a:graphicData>
        </a:graphic>
      </p:graphicFrame>
      <p:grpSp>
        <p:nvGrpSpPr>
          <p:cNvPr id="12" name="组合 11"/>
          <p:cNvGrpSpPr>
            <a:grpSpLocks/>
          </p:cNvGrpSpPr>
          <p:nvPr/>
        </p:nvGrpSpPr>
        <p:grpSpPr bwMode="auto">
          <a:xfrm>
            <a:off x="0" y="6324600"/>
            <a:ext cx="9144000" cy="519113"/>
            <a:chOff x="0" y="6324600"/>
            <a:chExt cx="9144000" cy="518375"/>
          </a:xfrm>
        </p:grpSpPr>
        <p:sp>
          <p:nvSpPr>
            <p:cNvPr id="13" name="矩形 1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Box 1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15" name="TextBox 14"/>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39964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25760"/>
            <a:ext cx="9144000" cy="1143000"/>
          </a:xfrm>
          <a:solidFill>
            <a:schemeClr val="accent1">
              <a:lumMod val="60000"/>
              <a:lumOff val="40000"/>
            </a:schemeClr>
          </a:solidFill>
          <a:ln w="12700">
            <a:noFill/>
          </a:ln>
        </p:spPr>
        <p:txBody>
          <a:bodyPr/>
          <a:lstStyle/>
          <a:p>
            <a:pPr eaLnBrk="1" hangingPunct="1">
              <a:defRPr/>
            </a:pPr>
            <a:r>
              <a:rPr lang="zh-CN" altLang="en-US" b="1" dirty="0" smtClean="0">
                <a:solidFill>
                  <a:schemeClr val="accent5">
                    <a:lumMod val="25000"/>
                  </a:schemeClr>
                </a:solidFill>
                <a:latin typeface="+mj-ea"/>
              </a:rPr>
              <a:t>什么是聚类</a:t>
            </a:r>
          </a:p>
        </p:txBody>
      </p:sp>
      <p:sp>
        <p:nvSpPr>
          <p:cNvPr id="12291" name="Rectangle 3"/>
          <p:cNvSpPr>
            <a:spLocks noGrp="1" noChangeArrowheads="1"/>
          </p:cNvSpPr>
          <p:nvPr>
            <p:ph type="body" idx="1"/>
          </p:nvPr>
        </p:nvSpPr>
        <p:spPr>
          <a:xfrm>
            <a:off x="1371600" y="4495800"/>
            <a:ext cx="7239000" cy="685800"/>
          </a:xfrm>
        </p:spPr>
        <p:txBody>
          <a:bodyPr/>
          <a:lstStyle/>
          <a:p>
            <a:pPr marL="0" indent="0" eaLnBrk="1" hangingPunct="1">
              <a:lnSpc>
                <a:spcPct val="90000"/>
              </a:lnSpc>
              <a:buFont typeface="Wingdings" pitchFamily="2" charset="2"/>
              <a:buNone/>
              <a:defRPr/>
            </a:pPr>
            <a:r>
              <a:rPr lang="zh-CN" altLang="en-US" sz="3200" b="1" dirty="0" smtClean="0"/>
              <a:t>    聚类是一种</a:t>
            </a:r>
            <a:r>
              <a:rPr lang="zh-CN" altLang="en-US" sz="3200" b="1" dirty="0" smtClean="0">
                <a:solidFill>
                  <a:srgbClr val="FF0000"/>
                </a:solidFill>
              </a:rPr>
              <a:t>无监督分类法</a:t>
            </a:r>
            <a:r>
              <a:rPr lang="zh-CN" altLang="en-US" sz="3200" b="1" dirty="0"/>
              <a:t>。</a:t>
            </a:r>
            <a:endParaRPr lang="en-US" altLang="zh-CN" sz="3200" b="1" dirty="0" smtClean="0"/>
          </a:p>
          <a:p>
            <a:pPr marL="0" indent="0" eaLnBrk="1" hangingPunct="1">
              <a:lnSpc>
                <a:spcPct val="90000"/>
              </a:lnSpc>
              <a:buFont typeface="Wingdings" pitchFamily="2" charset="2"/>
              <a:buNone/>
              <a:defRPr/>
            </a:pPr>
            <a:endParaRPr lang="zh-CN" altLang="en-US" sz="3200" b="1" dirty="0" smtClean="0"/>
          </a:p>
          <a:p>
            <a:pPr eaLnBrk="1" hangingPunct="1">
              <a:lnSpc>
                <a:spcPct val="90000"/>
              </a:lnSpc>
              <a:defRPr/>
            </a:pPr>
            <a:endParaRPr lang="en-US" altLang="zh-CN" sz="3200" b="1" dirty="0" smtClean="0"/>
          </a:p>
        </p:txBody>
      </p:sp>
      <p:sp>
        <p:nvSpPr>
          <p:cNvPr id="3" name="矩形 2"/>
          <p:cNvSpPr/>
          <p:nvPr/>
        </p:nvSpPr>
        <p:spPr>
          <a:xfrm>
            <a:off x="1100138" y="1828800"/>
            <a:ext cx="7086600" cy="2212975"/>
          </a:xfrm>
          <a:prstGeom prst="rect">
            <a:avLst/>
          </a:prstGeom>
        </p:spPr>
        <p:txBody>
          <a:bodyPr>
            <a:spAutoFit/>
          </a:bodyPr>
          <a:lstStyle/>
          <a:p>
            <a:pPr algn="just">
              <a:lnSpc>
                <a:spcPct val="150000"/>
              </a:lnSpc>
              <a:defRPr/>
            </a:pPr>
            <a:r>
              <a:rPr lang="zh-CN" altLang="en-US" sz="3200" b="1" dirty="0">
                <a:solidFill>
                  <a:schemeClr val="tx1">
                    <a:lumMod val="50000"/>
                  </a:schemeClr>
                </a:solidFill>
                <a:ea typeface="宋体" pitchFamily="2" charset="-122"/>
              </a:rPr>
              <a:t>      将物理或抽象对象的集合分成由类似的对象组成的多个类的过程被称为聚类。</a:t>
            </a:r>
          </a:p>
        </p:txBody>
      </p:sp>
      <p:grpSp>
        <p:nvGrpSpPr>
          <p:cNvPr id="11269" name="组合 5"/>
          <p:cNvGrpSpPr>
            <a:grpSpLocks/>
          </p:cNvGrpSpPr>
          <p:nvPr/>
        </p:nvGrpSpPr>
        <p:grpSpPr bwMode="auto">
          <a:xfrm>
            <a:off x="0" y="6324600"/>
            <a:ext cx="9144000" cy="519113"/>
            <a:chOff x="0" y="6324600"/>
            <a:chExt cx="9144000" cy="518375"/>
          </a:xfrm>
        </p:grpSpPr>
        <p:sp>
          <p:nvSpPr>
            <p:cNvPr id="4" name="矩形 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71" name="TextBox 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 name="TextBox 4"/>
          <p:cNvSpPr txBox="1">
            <a:spLocks noChangeArrowheads="1"/>
          </p:cNvSpPr>
          <p:nvPr/>
        </p:nvSpPr>
        <p:spPr bwMode="auto">
          <a:xfrm>
            <a:off x="251520" y="6443033"/>
            <a:ext cx="2671831" cy="4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什么是聚类</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339819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5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971600" y="764704"/>
            <a:ext cx="7490792" cy="5327104"/>
          </a:xfrm>
        </p:spPr>
        <p:txBody>
          <a:bodyPr>
            <a:normAutofit/>
          </a:bodyPr>
          <a:lstStyle/>
          <a:p>
            <a:pPr eaLnBrk="1" hangingPunct="1"/>
            <a:r>
              <a:rPr lang="zh-CN" altLang="en-US" b="1" dirty="0" smtClean="0">
                <a:latin typeface="黑体" panose="02010609060101010101" pitchFamily="49" charset="-122"/>
                <a:ea typeface="黑体" panose="02010609060101010101" pitchFamily="49" charset="-122"/>
              </a:rPr>
              <a:t>样本相似性度量是聚类分析的基础，针对具体问题，选择适当的相似性度量是保证聚类质量的重要问题。但有了相似性度量还不够，还必须有适当的聚类准则函数。聚类准则函数对聚类质量也有重大影响。</a:t>
            </a:r>
            <a:endParaRPr lang="en-US" altLang="zh-CN" b="1" dirty="0" smtClean="0">
              <a:latin typeface="黑体" panose="02010609060101010101" pitchFamily="49" charset="-122"/>
              <a:ea typeface="黑体" panose="02010609060101010101" pitchFamily="49" charset="-122"/>
            </a:endParaRPr>
          </a:p>
          <a:p>
            <a:pPr eaLnBrk="1" hangingPunct="1"/>
            <a:endParaRPr lang="zh-CN" altLang="en-US" b="1" dirty="0" smtClean="0">
              <a:latin typeface="黑体" panose="02010609060101010101" pitchFamily="49" charset="-122"/>
              <a:ea typeface="黑体" panose="02010609060101010101" pitchFamily="49" charset="-122"/>
            </a:endParaRPr>
          </a:p>
          <a:p>
            <a:pPr eaLnBrk="1" hangingPunct="1"/>
            <a:r>
              <a:rPr lang="zh-CN" altLang="en-US" b="1" dirty="0" smtClean="0">
                <a:latin typeface="黑体" panose="02010609060101010101" pitchFamily="49" charset="-122"/>
                <a:ea typeface="黑体" panose="02010609060101010101" pitchFamily="49" charset="-122"/>
              </a:rPr>
              <a:t>相似性度量 → 集合与集合的相似性。</a:t>
            </a:r>
          </a:p>
          <a:p>
            <a:pPr eaLnBrk="1" hangingPunct="1"/>
            <a:r>
              <a:rPr lang="zh-CN" altLang="en-US" b="1" dirty="0" smtClean="0">
                <a:latin typeface="黑体" panose="02010609060101010101" pitchFamily="49" charset="-122"/>
                <a:ea typeface="黑体" panose="02010609060101010101" pitchFamily="49" charset="-122"/>
              </a:rPr>
              <a:t>相似性准则 → 分类效果好坏的评价准则</a:t>
            </a:r>
            <a:r>
              <a:rPr lang="zh-CN" altLang="en-US" dirty="0" smtClean="0">
                <a:latin typeface="黑体" panose="02010609060101010101" pitchFamily="49" charset="-122"/>
                <a:ea typeface="黑体" panose="02010609060101010101" pitchFamily="49" charset="-122"/>
              </a:rPr>
              <a:t> </a:t>
            </a:r>
          </a:p>
        </p:txBody>
      </p:sp>
      <p:grpSp>
        <p:nvGrpSpPr>
          <p:cNvPr id="3" name="组合 2"/>
          <p:cNvGrpSpPr>
            <a:grpSpLocks/>
          </p:cNvGrpSpPr>
          <p:nvPr/>
        </p:nvGrpSpPr>
        <p:grpSpPr bwMode="auto">
          <a:xfrm>
            <a:off x="0" y="6324600"/>
            <a:ext cx="9144000" cy="519113"/>
            <a:chOff x="0" y="6324600"/>
            <a:chExt cx="9144000" cy="518375"/>
          </a:xfrm>
        </p:grpSpPr>
        <p:sp>
          <p:nvSpPr>
            <p:cNvPr id="4" name="矩形 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TextBox 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6" name="TextBox 5"/>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172011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fade">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2">
                                            <p:txEl>
                                              <p:pRg st="2" end="2"/>
                                            </p:txEl>
                                          </p:spTgt>
                                        </p:tgtEl>
                                        <p:attrNameLst>
                                          <p:attrName>style.visibility</p:attrName>
                                        </p:attrNameLst>
                                      </p:cBhvr>
                                      <p:to>
                                        <p:strVal val="visible"/>
                                      </p:to>
                                    </p:set>
                                    <p:animEffect transition="in" filter="fade">
                                      <p:cBhvr>
                                        <p:cTn id="12" dur="500"/>
                                        <p:tgtEl>
                                          <p:spTgt spid="3072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animEffect transition="in" filter="fade">
                                      <p:cBhvr>
                                        <p:cTn id="15" dur="500"/>
                                        <p:tgtEl>
                                          <p:spTgt spid="30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74638"/>
            <a:ext cx="9144000" cy="1143000"/>
          </a:xfrm>
          <a:solidFill>
            <a:schemeClr val="accent1">
              <a:lumMod val="60000"/>
              <a:lumOff val="40000"/>
            </a:schemeClr>
          </a:solidFill>
        </p:spPr>
        <p:txBody>
          <a:bodyPr/>
          <a:lstStyle/>
          <a:p>
            <a:pPr eaLnBrk="1" hangingPunct="1"/>
            <a:r>
              <a:rPr lang="zh-CN" altLang="en-US" b="1" dirty="0" smtClean="0"/>
              <a:t>聚类准则函数</a:t>
            </a:r>
          </a:p>
        </p:txBody>
      </p:sp>
      <p:sp>
        <p:nvSpPr>
          <p:cNvPr id="31747" name="Rectangle 3"/>
          <p:cNvSpPr>
            <a:spLocks noGrp="1" noChangeArrowheads="1"/>
          </p:cNvSpPr>
          <p:nvPr>
            <p:ph type="body" idx="1"/>
          </p:nvPr>
        </p:nvSpPr>
        <p:spPr>
          <a:xfrm>
            <a:off x="899592" y="1905000"/>
            <a:ext cx="7632848" cy="2748136"/>
          </a:xfrm>
        </p:spPr>
        <p:txBody>
          <a:bodyPr/>
          <a:lstStyle/>
          <a:p>
            <a:pPr algn="just" eaLnBrk="1" hangingPunct="1">
              <a:lnSpc>
                <a:spcPts val="4500"/>
              </a:lnSpc>
            </a:pPr>
            <a:r>
              <a:rPr lang="zh-CN" altLang="en-US" b="1" dirty="0" smtClean="0">
                <a:latin typeface="黑体" panose="02010609060101010101" pitchFamily="49" charset="-122"/>
                <a:ea typeface="黑体" panose="02010609060101010101" pitchFamily="49" charset="-122"/>
              </a:rPr>
              <a:t>在样本相似性度量的基础上，聚类分析还需要一定的准则函数，才能把真正属于同一类的样本聚合成一个类型的子集，而把不同类的样本分离开来。</a:t>
            </a:r>
          </a:p>
        </p:txBody>
      </p:sp>
      <p:grpSp>
        <p:nvGrpSpPr>
          <p:cNvPr id="2" name="组合 1"/>
          <p:cNvGrpSpPr/>
          <p:nvPr/>
        </p:nvGrpSpPr>
        <p:grpSpPr>
          <a:xfrm>
            <a:off x="0" y="6324600"/>
            <a:ext cx="9144000" cy="519113"/>
            <a:chOff x="0" y="6324600"/>
            <a:chExt cx="9144000" cy="519113"/>
          </a:xfrm>
        </p:grpSpPr>
        <p:grpSp>
          <p:nvGrpSpPr>
            <p:cNvPr id="4" name="组合 3"/>
            <p:cNvGrpSpPr>
              <a:grpSpLocks/>
            </p:cNvGrpSpPr>
            <p:nvPr/>
          </p:nvGrpSpPr>
          <p:grpSpPr bwMode="auto">
            <a:xfrm>
              <a:off x="0" y="6324600"/>
              <a:ext cx="9144000" cy="519113"/>
              <a:chOff x="0" y="6324600"/>
              <a:chExt cx="9144000" cy="518375"/>
            </a:xfrm>
          </p:grpSpPr>
          <p:sp>
            <p:nvSpPr>
              <p:cNvPr id="5" name="矩形 4"/>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7" name="TextBox 6"/>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
        <p:nvSpPr>
          <p:cNvPr id="3" name="矩形 2"/>
          <p:cNvSpPr/>
          <p:nvPr/>
        </p:nvSpPr>
        <p:spPr>
          <a:xfrm>
            <a:off x="612395" y="4816242"/>
            <a:ext cx="8424101" cy="584775"/>
          </a:xfrm>
          <a:prstGeom prst="rect">
            <a:avLst/>
          </a:prstGeom>
        </p:spPr>
        <p:txBody>
          <a:bodyPr wrap="none">
            <a:spAutoFit/>
          </a:bodyPr>
          <a:lstStyle/>
          <a:p>
            <a:r>
              <a:rPr lang="zh-CN" altLang="en-US" sz="3200" b="1" dirty="0" smtClean="0">
                <a:solidFill>
                  <a:srgbClr val="FF0000"/>
                </a:solidFill>
              </a:rPr>
              <a:t>如果聚类准则函数选得好，聚类质量就会高。</a:t>
            </a:r>
            <a:endParaRPr lang="zh-CN" altLang="en-US" sz="3200" dirty="0">
              <a:solidFill>
                <a:srgbClr val="FF0000"/>
              </a:solidFill>
            </a:endParaRPr>
          </a:p>
        </p:txBody>
      </p:sp>
    </p:spTree>
    <p:extLst>
      <p:ext uri="{BB962C8B-B14F-4D97-AF65-F5344CB8AC3E}">
        <p14:creationId xmlns:p14="http://schemas.microsoft.com/office/powerpoint/2010/main" val="228424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57200" y="1600201"/>
            <a:ext cx="8229600" cy="3340968"/>
          </a:xfrm>
        </p:spPr>
        <p:txBody>
          <a:bodyPr/>
          <a:lstStyle/>
          <a:p>
            <a:pPr algn="just">
              <a:lnSpc>
                <a:spcPts val="4500"/>
              </a:lnSpc>
            </a:pPr>
            <a:r>
              <a:rPr lang="zh-CN" altLang="en-US" b="1" dirty="0">
                <a:latin typeface="黑体" panose="02010609060101010101" pitchFamily="49" charset="-122"/>
                <a:ea typeface="黑体" panose="02010609060101010101" pitchFamily="49" charset="-122"/>
              </a:rPr>
              <a:t>聚类准则函数还可以用来</a:t>
            </a:r>
            <a:r>
              <a:rPr lang="zh-CN" altLang="en-US" b="1" dirty="0">
                <a:solidFill>
                  <a:srgbClr val="FF0000"/>
                </a:solidFill>
                <a:latin typeface="黑体" panose="02010609060101010101" pitchFamily="49" charset="-122"/>
                <a:ea typeface="黑体" panose="02010609060101010101" pitchFamily="49" charset="-122"/>
              </a:rPr>
              <a:t>评价一种聚类结果的质量</a:t>
            </a:r>
            <a:r>
              <a:rPr lang="zh-CN" altLang="en-US" b="1" dirty="0">
                <a:latin typeface="黑体" panose="02010609060101010101" pitchFamily="49" charset="-122"/>
                <a:ea typeface="黑体" panose="02010609060101010101" pitchFamily="49" charset="-122"/>
              </a:rPr>
              <a:t>，如果聚类质量不满足要求，就要重复执行聚类过程，以优化结果。在重复优化中，可以改变相似性度量，也可以选用新的聚类准则。</a:t>
            </a:r>
          </a:p>
          <a:p>
            <a:pPr eaLnBrk="1" hangingPunct="1"/>
            <a:endParaRPr lang="en-US" altLang="zh-CN" dirty="0" smtClean="0"/>
          </a:p>
        </p:txBody>
      </p:sp>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993713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99392"/>
            <a:ext cx="7239000" cy="1527175"/>
          </a:xfrm>
        </p:spPr>
        <p:txBody>
          <a:bodyPr>
            <a:normAutofit/>
          </a:bodyPr>
          <a:lstStyle/>
          <a:p>
            <a:pPr algn="l" eaLnBrk="1" hangingPunct="1"/>
            <a:r>
              <a:rPr lang="zh-CN" altLang="en-US" sz="4000" b="1" dirty="0" smtClean="0">
                <a:solidFill>
                  <a:schemeClr val="tx2">
                    <a:lumMod val="60000"/>
                    <a:lumOff val="40000"/>
                  </a:schemeClr>
                </a:solidFill>
                <a:latin typeface="黑体" panose="02010609060101010101" pitchFamily="49" charset="-122"/>
                <a:ea typeface="黑体" panose="02010609060101010101" pitchFamily="49" charset="-122"/>
              </a:rPr>
              <a:t>（</a:t>
            </a:r>
            <a:r>
              <a:rPr lang="en-US" altLang="zh-CN" sz="4000" b="1" dirty="0" smtClean="0">
                <a:solidFill>
                  <a:schemeClr val="tx2">
                    <a:lumMod val="60000"/>
                    <a:lumOff val="40000"/>
                  </a:schemeClr>
                </a:solidFill>
                <a:latin typeface="黑体" panose="02010609060101010101" pitchFamily="49" charset="-122"/>
                <a:ea typeface="黑体" panose="02010609060101010101" pitchFamily="49" charset="-122"/>
              </a:rPr>
              <a:t>1</a:t>
            </a:r>
            <a:r>
              <a:rPr lang="zh-CN" altLang="en-US" sz="4000" b="1" dirty="0" smtClean="0">
                <a:solidFill>
                  <a:schemeClr val="tx2">
                    <a:lumMod val="60000"/>
                    <a:lumOff val="40000"/>
                  </a:schemeClr>
                </a:solidFill>
                <a:latin typeface="黑体" panose="02010609060101010101" pitchFamily="49" charset="-122"/>
                <a:ea typeface="黑体" panose="02010609060101010101" pitchFamily="49" charset="-122"/>
              </a:rPr>
              <a:t>）误差平方和准则</a:t>
            </a:r>
          </a:p>
        </p:txBody>
      </p:sp>
      <p:sp>
        <p:nvSpPr>
          <p:cNvPr id="33795" name="Rectangle 3"/>
          <p:cNvSpPr>
            <a:spLocks noGrp="1" noChangeArrowheads="1"/>
          </p:cNvSpPr>
          <p:nvPr>
            <p:ph type="body" idx="1"/>
          </p:nvPr>
        </p:nvSpPr>
        <p:spPr>
          <a:xfrm>
            <a:off x="457200" y="1340769"/>
            <a:ext cx="8229600" cy="3168352"/>
          </a:xfrm>
        </p:spPr>
        <p:txBody>
          <a:bodyPr/>
          <a:lstStyle/>
          <a:p>
            <a:pPr algn="just" eaLnBrk="1" hangingPunct="1"/>
            <a:r>
              <a:rPr lang="zh-CN" altLang="en-US" b="1" dirty="0" smtClean="0">
                <a:latin typeface="黑体" panose="02010609060101010101" pitchFamily="49" charset="-122"/>
                <a:ea typeface="黑体" panose="02010609060101010101" pitchFamily="49" charset="-122"/>
              </a:rPr>
              <a:t>假定有混合样本              ，采用某种相似性度量，  被聚合成</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个分离开的子集，每个子集是一个类型，它们分别包含          个样本         。</a:t>
            </a:r>
          </a:p>
          <a:p>
            <a:pPr algn="just" eaLnBrk="1" hangingPunct="1"/>
            <a:r>
              <a:rPr lang="zh-CN" altLang="en-US" b="1" dirty="0" smtClean="0">
                <a:latin typeface="黑体" panose="02010609060101010101" pitchFamily="49" charset="-122"/>
                <a:ea typeface="黑体" panose="02010609060101010101" pitchFamily="49" charset="-122"/>
              </a:rPr>
              <a:t>为了衡量聚类的质量，采用误差平方和   聚类准则函数，  定义为：</a:t>
            </a:r>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3797" name="Object 4"/>
          <p:cNvGraphicFramePr>
            <a:graphicFrameLocks noChangeAspect="1"/>
          </p:cNvGraphicFramePr>
          <p:nvPr>
            <p:extLst>
              <p:ext uri="{D42A27DB-BD31-4B8C-83A1-F6EECF244321}">
                <p14:modId xmlns:p14="http://schemas.microsoft.com/office/powerpoint/2010/main" val="3704871077"/>
              </p:ext>
            </p:extLst>
          </p:nvPr>
        </p:nvGraphicFramePr>
        <p:xfrm>
          <a:off x="3779912" y="1399531"/>
          <a:ext cx="2819794" cy="532383"/>
        </p:xfrm>
        <a:graphic>
          <a:graphicData uri="http://schemas.openxmlformats.org/presentationml/2006/ole">
            <mc:AlternateContent xmlns:mc="http://schemas.openxmlformats.org/markup-compatibility/2006">
              <mc:Choice xmlns:v="urn:schemas-microsoft-com:vml" Requires="v">
                <p:oleObj spid="_x0000_s13446" name="公式" r:id="rId3" imgW="1206500" imgH="228600" progId="Equation.3">
                  <p:embed/>
                </p:oleObj>
              </mc:Choice>
              <mc:Fallback>
                <p:oleObj name="公式" r:id="rId3" imgW="1206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399531"/>
                        <a:ext cx="2819794" cy="532383"/>
                      </a:xfrm>
                      <a:prstGeom prst="rect">
                        <a:avLst/>
                      </a:prstGeom>
                      <a:noFill/>
                      <a:ln>
                        <a:noFill/>
                      </a:ln>
                    </p:spPr>
                  </p:pic>
                </p:oleObj>
              </mc:Fallback>
            </mc:AlternateContent>
          </a:graphicData>
        </a:graphic>
      </p:graphicFrame>
      <p:graphicFrame>
        <p:nvGraphicFramePr>
          <p:cNvPr id="33799" name="Object 6"/>
          <p:cNvGraphicFramePr>
            <a:graphicFrameLocks noChangeAspect="1"/>
          </p:cNvGraphicFramePr>
          <p:nvPr>
            <p:extLst>
              <p:ext uri="{D42A27DB-BD31-4B8C-83A1-F6EECF244321}">
                <p14:modId xmlns:p14="http://schemas.microsoft.com/office/powerpoint/2010/main" val="260948164"/>
              </p:ext>
            </p:extLst>
          </p:nvPr>
        </p:nvGraphicFramePr>
        <p:xfrm>
          <a:off x="3779912" y="1916832"/>
          <a:ext cx="504056" cy="451551"/>
        </p:xfrm>
        <a:graphic>
          <a:graphicData uri="http://schemas.openxmlformats.org/presentationml/2006/ole">
            <mc:AlternateContent xmlns:mc="http://schemas.openxmlformats.org/markup-compatibility/2006">
              <mc:Choice xmlns:v="urn:schemas-microsoft-com:vml" Requires="v">
                <p:oleObj spid="_x0000_s13447" name="公式" r:id="rId5" imgW="177492" imgH="164814" progId="Equation.3">
                  <p:embed/>
                </p:oleObj>
              </mc:Choice>
              <mc:Fallback>
                <p:oleObj name="公式" r:id="rId5" imgW="177492" imgH="1648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1916832"/>
                        <a:ext cx="504056" cy="451551"/>
                      </a:xfrm>
                      <a:prstGeom prst="rect">
                        <a:avLst/>
                      </a:prstGeom>
                      <a:noFill/>
                      <a:ln>
                        <a:noFill/>
                      </a:ln>
                    </p:spPr>
                  </p:pic>
                </p:oleObj>
              </mc:Fallback>
            </mc:AlternateContent>
          </a:graphicData>
        </a:graphic>
      </p:graphicFrame>
      <p:sp>
        <p:nvSpPr>
          <p:cNvPr id="33800" name="Rectangle 9"/>
          <p:cNvSpPr>
            <a:spLocks noChangeArrowheads="1"/>
          </p:cNvSpPr>
          <p:nvPr/>
        </p:nvSpPr>
        <p:spPr bwMode="auto">
          <a:xfrm>
            <a:off x="0" y="308543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3801" name="Object 8"/>
          <p:cNvGraphicFramePr>
            <a:graphicFrameLocks noChangeAspect="1"/>
          </p:cNvGraphicFramePr>
          <p:nvPr>
            <p:extLst>
              <p:ext uri="{D42A27DB-BD31-4B8C-83A1-F6EECF244321}">
                <p14:modId xmlns:p14="http://schemas.microsoft.com/office/powerpoint/2010/main" val="761296166"/>
              </p:ext>
            </p:extLst>
          </p:nvPr>
        </p:nvGraphicFramePr>
        <p:xfrm>
          <a:off x="2195736" y="2839691"/>
          <a:ext cx="1872208" cy="540211"/>
        </p:xfrm>
        <a:graphic>
          <a:graphicData uri="http://schemas.openxmlformats.org/presentationml/2006/ole">
            <mc:AlternateContent xmlns:mc="http://schemas.openxmlformats.org/markup-compatibility/2006">
              <mc:Choice xmlns:v="urn:schemas-microsoft-com:vml" Requires="v">
                <p:oleObj spid="_x0000_s13448" name="Equation" r:id="rId7" imgW="787400" imgH="228600" progId="Equation.DSMT4">
                  <p:embed/>
                </p:oleObj>
              </mc:Choice>
              <mc:Fallback>
                <p:oleObj name="Equation" r:id="rId7" imgW="7874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2839691"/>
                        <a:ext cx="1872208" cy="540211"/>
                      </a:xfrm>
                      <a:prstGeom prst="rect">
                        <a:avLst/>
                      </a:prstGeom>
                      <a:noFill/>
                      <a:ln>
                        <a:noFill/>
                      </a:ln>
                    </p:spPr>
                  </p:pic>
                </p:oleObj>
              </mc:Fallback>
            </mc:AlternateContent>
          </a:graphicData>
        </a:graphic>
      </p:graphicFrame>
      <p:sp>
        <p:nvSpPr>
          <p:cNvPr id="3380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3803" name="Object 10"/>
          <p:cNvGraphicFramePr>
            <a:graphicFrameLocks noChangeAspect="1"/>
          </p:cNvGraphicFramePr>
          <p:nvPr>
            <p:extLst>
              <p:ext uri="{D42A27DB-BD31-4B8C-83A1-F6EECF244321}">
                <p14:modId xmlns:p14="http://schemas.microsoft.com/office/powerpoint/2010/main" val="704674649"/>
              </p:ext>
            </p:extLst>
          </p:nvPr>
        </p:nvGraphicFramePr>
        <p:xfrm>
          <a:off x="3635896" y="3944426"/>
          <a:ext cx="504056" cy="636702"/>
        </p:xfrm>
        <a:graphic>
          <a:graphicData uri="http://schemas.openxmlformats.org/presentationml/2006/ole">
            <mc:AlternateContent xmlns:mc="http://schemas.openxmlformats.org/markup-compatibility/2006">
              <mc:Choice xmlns:v="urn:schemas-microsoft-com:vml" Requires="v">
                <p:oleObj spid="_x0000_s13449" name="公式" r:id="rId9" imgW="177646" imgH="228402" progId="Equation.3">
                  <p:embed/>
                </p:oleObj>
              </mc:Choice>
              <mc:Fallback>
                <p:oleObj name="公式" r:id="rId9" imgW="177646" imgH="22840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896" y="3944426"/>
                        <a:ext cx="504056" cy="636702"/>
                      </a:xfrm>
                      <a:prstGeom prst="rect">
                        <a:avLst/>
                      </a:prstGeom>
                      <a:noFill/>
                      <a:ln>
                        <a:noFill/>
                      </a:ln>
                    </p:spPr>
                  </p:pic>
                </p:oleObj>
              </mc:Fallback>
            </mc:AlternateContent>
          </a:graphicData>
        </a:graphic>
      </p:graphicFrame>
      <p:graphicFrame>
        <p:nvGraphicFramePr>
          <p:cNvPr id="33805" name="Object 12"/>
          <p:cNvGraphicFramePr>
            <a:graphicFrameLocks noChangeAspect="1"/>
          </p:cNvGraphicFramePr>
          <p:nvPr>
            <p:extLst>
              <p:ext uri="{D42A27DB-BD31-4B8C-83A1-F6EECF244321}">
                <p14:modId xmlns:p14="http://schemas.microsoft.com/office/powerpoint/2010/main" val="186997734"/>
              </p:ext>
            </p:extLst>
          </p:nvPr>
        </p:nvGraphicFramePr>
        <p:xfrm>
          <a:off x="971600" y="4619015"/>
          <a:ext cx="3384376" cy="1155641"/>
        </p:xfrm>
        <a:graphic>
          <a:graphicData uri="http://schemas.openxmlformats.org/presentationml/2006/ole">
            <mc:AlternateContent xmlns:mc="http://schemas.openxmlformats.org/markup-compatibility/2006">
              <mc:Choice xmlns:v="urn:schemas-microsoft-com:vml" Requires="v">
                <p:oleObj spid="_x0000_s13450" name="公式" r:id="rId11" imgW="1384300" imgH="469900" progId="Equation.3">
                  <p:embed/>
                </p:oleObj>
              </mc:Choice>
              <mc:Fallback>
                <p:oleObj name="公式" r:id="rId11" imgW="1384300" imgH="469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4619015"/>
                        <a:ext cx="3384376" cy="1155641"/>
                      </a:xfrm>
                      <a:prstGeom prst="rect">
                        <a:avLst/>
                      </a:prstGeom>
                      <a:solidFill>
                        <a:schemeClr val="accent1">
                          <a:lumMod val="20000"/>
                          <a:lumOff val="80000"/>
                        </a:schemeClr>
                      </a:solidFill>
                      <a:ln>
                        <a:noFill/>
                      </a:ln>
                    </p:spPr>
                  </p:pic>
                </p:oleObj>
              </mc:Fallback>
            </mc:AlternateContent>
          </a:graphicData>
        </a:graphic>
      </p:graphicFrame>
      <p:sp>
        <p:nvSpPr>
          <p:cNvPr id="33806" name="Rectangle 15"/>
          <p:cNvSpPr>
            <a:spLocks noChangeArrowheads="1"/>
          </p:cNvSpPr>
          <p:nvPr/>
        </p:nvSpPr>
        <p:spPr bwMode="auto">
          <a:xfrm>
            <a:off x="0" y="29568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3807" name="Object 14"/>
          <p:cNvGraphicFramePr>
            <a:graphicFrameLocks noChangeAspect="1"/>
          </p:cNvGraphicFramePr>
          <p:nvPr>
            <p:extLst>
              <p:ext uri="{D42A27DB-BD31-4B8C-83A1-F6EECF244321}">
                <p14:modId xmlns:p14="http://schemas.microsoft.com/office/powerpoint/2010/main" val="2530332839"/>
              </p:ext>
            </p:extLst>
          </p:nvPr>
        </p:nvGraphicFramePr>
        <p:xfrm>
          <a:off x="4860032" y="4437112"/>
          <a:ext cx="1792455" cy="1004861"/>
        </p:xfrm>
        <a:graphic>
          <a:graphicData uri="http://schemas.openxmlformats.org/presentationml/2006/ole">
            <mc:AlternateContent xmlns:mc="http://schemas.openxmlformats.org/markup-compatibility/2006">
              <mc:Choice xmlns:v="urn:schemas-microsoft-com:vml" Requires="v">
                <p:oleObj spid="_x0000_s13451" name="公式" r:id="rId13" imgW="863225" imgH="482391" progId="Equation.3">
                  <p:embed/>
                </p:oleObj>
              </mc:Choice>
              <mc:Fallback>
                <p:oleObj name="公式" r:id="rId13" imgW="863225" imgH="48239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0032" y="4437112"/>
                        <a:ext cx="1792455" cy="1004861"/>
                      </a:xfrm>
                      <a:prstGeom prst="rect">
                        <a:avLst/>
                      </a:prstGeom>
                      <a:noFill/>
                      <a:ln>
                        <a:noFill/>
                      </a:ln>
                    </p:spPr>
                  </p:pic>
                </p:oleObj>
              </mc:Fallback>
            </mc:AlternateContent>
          </a:graphicData>
        </a:graphic>
      </p:graphicFrame>
      <p:sp>
        <p:nvSpPr>
          <p:cNvPr id="33808" name="Text Box 16"/>
          <p:cNvSpPr txBox="1">
            <a:spLocks noChangeArrowheads="1"/>
          </p:cNvSpPr>
          <p:nvPr/>
        </p:nvSpPr>
        <p:spPr bwMode="auto">
          <a:xfrm>
            <a:off x="4825524" y="5453981"/>
            <a:ext cx="403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err="1">
                <a:latin typeface="黑体" panose="02010609060101010101" pitchFamily="49" charset="-122"/>
                <a:ea typeface="黑体" panose="02010609060101010101" pitchFamily="49" charset="-122"/>
              </a:rPr>
              <a:t>m</a:t>
            </a:r>
            <a:r>
              <a:rPr lang="en-US" altLang="zh-CN" baseline="-25000" dirty="0" err="1">
                <a:latin typeface="黑体" panose="02010609060101010101" pitchFamily="49" charset="-122"/>
                <a:ea typeface="黑体" panose="02010609060101010101" pitchFamily="49" charset="-122"/>
              </a:rPr>
              <a:t>j</a:t>
            </a:r>
            <a:r>
              <a:rPr lang="zh-CN" altLang="en-US" dirty="0">
                <a:latin typeface="黑体" panose="02010609060101010101" pitchFamily="49" charset="-122"/>
                <a:ea typeface="黑体" panose="02010609060101010101" pitchFamily="49" charset="-122"/>
              </a:rPr>
              <a:t>是个集合的中心，可以用来代表</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个类型。</a:t>
            </a:r>
          </a:p>
        </p:txBody>
      </p:sp>
      <p:grpSp>
        <p:nvGrpSpPr>
          <p:cNvPr id="17" name="组合 16"/>
          <p:cNvGrpSpPr/>
          <p:nvPr/>
        </p:nvGrpSpPr>
        <p:grpSpPr>
          <a:xfrm>
            <a:off x="0" y="6324600"/>
            <a:ext cx="9144000" cy="519113"/>
            <a:chOff x="0" y="6324600"/>
            <a:chExt cx="9144000" cy="519113"/>
          </a:xfrm>
        </p:grpSpPr>
        <p:grpSp>
          <p:nvGrpSpPr>
            <p:cNvPr id="18" name="组合 17"/>
            <p:cNvGrpSpPr>
              <a:grpSpLocks/>
            </p:cNvGrpSpPr>
            <p:nvPr/>
          </p:nvGrpSpPr>
          <p:grpSpPr bwMode="auto">
            <a:xfrm>
              <a:off x="0" y="6324600"/>
              <a:ext cx="9144000" cy="519113"/>
              <a:chOff x="0" y="6324600"/>
              <a:chExt cx="9144000" cy="518375"/>
            </a:xfrm>
          </p:grpSpPr>
          <p:sp>
            <p:nvSpPr>
              <p:cNvPr id="20" name="矩形 1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Box 2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9" name="TextBox 18"/>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17752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05"/>
                                        </p:tgtEl>
                                        <p:attrNameLst>
                                          <p:attrName>style.visibility</p:attrName>
                                        </p:attrNameLst>
                                      </p:cBhvr>
                                      <p:to>
                                        <p:strVal val="visible"/>
                                      </p:to>
                                    </p:set>
                                    <p:animEffect transition="in" filter="fade">
                                      <p:cBhvr>
                                        <p:cTn id="7" dur="500"/>
                                        <p:tgtEl>
                                          <p:spTgt spid="33805"/>
                                        </p:tgtEl>
                                      </p:cBhvr>
                                    </p:animEffect>
                                  </p:childTnLst>
                                </p:cTn>
                              </p:par>
                              <p:par>
                                <p:cTn id="8" presetID="10" presetClass="entr" presetSubtype="0" fill="hold" nodeType="withEffect">
                                  <p:stCondLst>
                                    <p:cond delay="0"/>
                                  </p:stCondLst>
                                  <p:childTnLst>
                                    <p:set>
                                      <p:cBhvr>
                                        <p:cTn id="9" dur="1" fill="hold">
                                          <p:stCondLst>
                                            <p:cond delay="0"/>
                                          </p:stCondLst>
                                        </p:cTn>
                                        <p:tgtEl>
                                          <p:spTgt spid="33807"/>
                                        </p:tgtEl>
                                        <p:attrNameLst>
                                          <p:attrName>style.visibility</p:attrName>
                                        </p:attrNameLst>
                                      </p:cBhvr>
                                      <p:to>
                                        <p:strVal val="visible"/>
                                      </p:to>
                                    </p:set>
                                    <p:animEffect transition="in" filter="fade">
                                      <p:cBhvr>
                                        <p:cTn id="10" dur="500"/>
                                        <p:tgtEl>
                                          <p:spTgt spid="338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808"/>
                                        </p:tgtEl>
                                        <p:attrNameLst>
                                          <p:attrName>style.visibility</p:attrName>
                                        </p:attrNameLst>
                                      </p:cBhvr>
                                      <p:to>
                                        <p:strVal val="visible"/>
                                      </p:to>
                                    </p:set>
                                    <p:animEffect transition="in" filter="fade">
                                      <p:cBhvr>
                                        <p:cTn id="13"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83568" y="1772816"/>
            <a:ext cx="7924800" cy="4114800"/>
          </a:xfrm>
        </p:spPr>
        <p:txBody>
          <a:bodyPr/>
          <a:lstStyle/>
          <a:p>
            <a:pPr algn="just" eaLnBrk="1" hangingPunct="1">
              <a:lnSpc>
                <a:spcPts val="4500"/>
              </a:lnSpc>
            </a:pPr>
            <a:r>
              <a:rPr lang="en-US" altLang="zh-CN" b="1"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是样本和集合中心的函数。在样本集</a:t>
            </a:r>
            <a:r>
              <a:rPr lang="en-US" altLang="zh-CN" b="1" dirty="0" smtClean="0">
                <a:latin typeface="黑体" panose="02010609060101010101" pitchFamily="49" charset="-122"/>
                <a:ea typeface="黑体" panose="02010609060101010101" pitchFamily="49" charset="-122"/>
              </a:rPr>
              <a:t>X</a:t>
            </a:r>
            <a:r>
              <a:rPr lang="zh-CN" altLang="en-US" b="1" dirty="0" smtClean="0">
                <a:latin typeface="黑体" panose="02010609060101010101" pitchFamily="49" charset="-122"/>
                <a:ea typeface="黑体" panose="02010609060101010101" pitchFamily="49" charset="-122"/>
              </a:rPr>
              <a:t>给定的情况下，   的取值取决于</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个集合中心。   描述了</a:t>
            </a:r>
            <a:r>
              <a:rPr lang="en-US" altLang="zh-CN" b="1" dirty="0" smtClean="0">
                <a:latin typeface="黑体" panose="02010609060101010101" pitchFamily="49" charset="-122"/>
                <a:ea typeface="黑体" panose="02010609060101010101" pitchFamily="49" charset="-122"/>
              </a:rPr>
              <a:t>n</a:t>
            </a:r>
            <a:r>
              <a:rPr lang="zh-CN" altLang="en-US" b="1" dirty="0" smtClean="0">
                <a:latin typeface="黑体" panose="02010609060101010101" pitchFamily="49" charset="-122"/>
                <a:ea typeface="黑体" panose="02010609060101010101" pitchFamily="49" charset="-122"/>
              </a:rPr>
              <a:t>个试验样本聚合成</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个类型时，所产生的总误差平方和越小越好。</a:t>
            </a:r>
            <a:r>
              <a:rPr lang="zh-CN" altLang="en-US" dirty="0" smtClean="0">
                <a:latin typeface="黑体" panose="02010609060101010101" pitchFamily="49" charset="-122"/>
                <a:ea typeface="黑体" panose="02010609060101010101" pitchFamily="49" charset="-122"/>
              </a:rPr>
              <a:t> </a:t>
            </a:r>
          </a:p>
        </p:txBody>
      </p:sp>
      <p:sp>
        <p:nvSpPr>
          <p:cNvPr id="348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4821" name="Object 4"/>
          <p:cNvGraphicFramePr>
            <a:graphicFrameLocks noChangeAspect="1"/>
          </p:cNvGraphicFramePr>
          <p:nvPr>
            <p:extLst>
              <p:ext uri="{D42A27DB-BD31-4B8C-83A1-F6EECF244321}">
                <p14:modId xmlns:p14="http://schemas.microsoft.com/office/powerpoint/2010/main" val="1507555991"/>
              </p:ext>
            </p:extLst>
          </p:nvPr>
        </p:nvGraphicFramePr>
        <p:xfrm>
          <a:off x="1362759" y="1959496"/>
          <a:ext cx="422275" cy="533400"/>
        </p:xfrm>
        <a:graphic>
          <a:graphicData uri="http://schemas.openxmlformats.org/presentationml/2006/ole">
            <mc:AlternateContent xmlns:mc="http://schemas.openxmlformats.org/markup-compatibility/2006">
              <mc:Choice xmlns:v="urn:schemas-microsoft-com:vml" Requires="v">
                <p:oleObj spid="_x0000_s14407" name="公式" r:id="rId3" imgW="177646" imgH="228402" progId="Equation.3">
                  <p:embed/>
                </p:oleObj>
              </mc:Choice>
              <mc:Fallback>
                <p:oleObj name="公式"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759" y="1959496"/>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9"/>
          <p:cNvGraphicFramePr>
            <a:graphicFrameLocks noChangeAspect="1"/>
          </p:cNvGraphicFramePr>
          <p:nvPr>
            <p:extLst>
              <p:ext uri="{D42A27DB-BD31-4B8C-83A1-F6EECF244321}">
                <p14:modId xmlns:p14="http://schemas.microsoft.com/office/powerpoint/2010/main" val="1347100052"/>
              </p:ext>
            </p:extLst>
          </p:nvPr>
        </p:nvGraphicFramePr>
        <p:xfrm>
          <a:off x="4215880" y="2492896"/>
          <a:ext cx="422275" cy="533400"/>
        </p:xfrm>
        <a:graphic>
          <a:graphicData uri="http://schemas.openxmlformats.org/presentationml/2006/ole">
            <mc:AlternateContent xmlns:mc="http://schemas.openxmlformats.org/markup-compatibility/2006">
              <mc:Choice xmlns:v="urn:schemas-microsoft-com:vml" Requires="v">
                <p:oleObj spid="_x0000_s14408" name="公式" r:id="rId5" imgW="177646" imgH="228402" progId="Equation.3">
                  <p:embed/>
                </p:oleObj>
              </mc:Choice>
              <mc:Fallback>
                <p:oleObj name="公式" r:id="rId5"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880" y="2492896"/>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17"/>
          <p:cNvGraphicFramePr>
            <a:graphicFrameLocks noChangeAspect="1"/>
          </p:cNvGraphicFramePr>
          <p:nvPr>
            <p:extLst>
              <p:ext uri="{D42A27DB-BD31-4B8C-83A1-F6EECF244321}">
                <p14:modId xmlns:p14="http://schemas.microsoft.com/office/powerpoint/2010/main" val="1505448819"/>
              </p:ext>
            </p:extLst>
          </p:nvPr>
        </p:nvGraphicFramePr>
        <p:xfrm>
          <a:off x="2775720" y="2996952"/>
          <a:ext cx="422275" cy="533400"/>
        </p:xfrm>
        <a:graphic>
          <a:graphicData uri="http://schemas.openxmlformats.org/presentationml/2006/ole">
            <mc:AlternateContent xmlns:mc="http://schemas.openxmlformats.org/markup-compatibility/2006">
              <mc:Choice xmlns:v="urn:schemas-microsoft-com:vml" Requires="v">
                <p:oleObj spid="_x0000_s14409" name="Equation" r:id="rId6" imgW="177646" imgH="228402" progId="Equation.DSMT4">
                  <p:embed/>
                </p:oleObj>
              </mc:Choice>
              <mc:Fallback>
                <p:oleObj name="Equation" r:id="rId6" imgW="177646" imgH="2284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720" y="2996952"/>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7"/>
          <p:cNvGrpSpPr/>
          <p:nvPr/>
        </p:nvGrpSpPr>
        <p:grpSpPr>
          <a:xfrm>
            <a:off x="0" y="6324600"/>
            <a:ext cx="9144000" cy="519113"/>
            <a:chOff x="0" y="6324600"/>
            <a:chExt cx="9144000" cy="519113"/>
          </a:xfrm>
        </p:grpSpPr>
        <p:grpSp>
          <p:nvGrpSpPr>
            <p:cNvPr id="9" name="组合 8"/>
            <p:cNvGrpSpPr>
              <a:grpSpLocks/>
            </p:cNvGrpSpPr>
            <p:nvPr/>
          </p:nvGrpSpPr>
          <p:grpSpPr bwMode="auto">
            <a:xfrm>
              <a:off x="0" y="6324600"/>
              <a:ext cx="9144000" cy="519113"/>
              <a:chOff x="0" y="6324600"/>
              <a:chExt cx="9144000" cy="518375"/>
            </a:xfrm>
          </p:grpSpPr>
          <p:sp>
            <p:nvSpPr>
              <p:cNvPr id="11" name="矩形 1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0" name="TextBox 9"/>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51769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1059984"/>
            <a:ext cx="8229600" cy="1864960"/>
          </a:xfrm>
        </p:spPr>
        <p:txBody>
          <a:bodyPr>
            <a:normAutofit fontScale="85000" lnSpcReduction="20000"/>
          </a:bodyPr>
          <a:lstStyle/>
          <a:p>
            <a:pPr eaLnBrk="1" hangingPunct="1"/>
            <a:r>
              <a:rPr lang="zh-CN" altLang="en-US" sz="3600" b="1" dirty="0" smtClean="0">
                <a:latin typeface="黑体" panose="02010609060101010101" pitchFamily="49" charset="-122"/>
                <a:ea typeface="黑体" panose="02010609060101010101" pitchFamily="49" charset="-122"/>
              </a:rPr>
              <a:t>误差平方和准则适用于各类样本比较密集且样本数目悬殊不大的样本分布。</a:t>
            </a:r>
            <a:endParaRPr lang="en-US" altLang="zh-CN" sz="3600" b="1" dirty="0" smtClean="0">
              <a:latin typeface="黑体" panose="02010609060101010101" pitchFamily="49" charset="-122"/>
              <a:ea typeface="黑体" panose="02010609060101010101" pitchFamily="49" charset="-122"/>
            </a:endParaRPr>
          </a:p>
          <a:p>
            <a:pPr marL="0" indent="0" eaLnBrk="1" hangingPunct="1">
              <a:buNone/>
            </a:pPr>
            <a:endParaRPr lang="en-US" altLang="zh-CN" sz="3600" b="1" dirty="0" smtClean="0">
              <a:latin typeface="黑体" panose="02010609060101010101" pitchFamily="49" charset="-122"/>
              <a:ea typeface="黑体" panose="02010609060101010101" pitchFamily="49" charset="-122"/>
            </a:endParaRPr>
          </a:p>
          <a:p>
            <a:pPr marL="0" indent="0" eaLnBrk="1" hangingPunct="1">
              <a:buNone/>
            </a:pPr>
            <a:r>
              <a:rPr lang="zh-CN" altLang="en-US" sz="3600" b="1" dirty="0" smtClean="0">
                <a:latin typeface="黑体" panose="02010609060101010101" pitchFamily="49" charset="-122"/>
                <a:ea typeface="黑体" panose="02010609060101010101" pitchFamily="49" charset="-122"/>
              </a:rPr>
              <a:t>例如：</a:t>
            </a:r>
          </a:p>
        </p:txBody>
      </p:sp>
      <p:sp>
        <p:nvSpPr>
          <p:cNvPr id="35844" name="Rectangle 5"/>
          <p:cNvSpPr>
            <a:spLocks noChangeArrowheads="1"/>
          </p:cNvSpPr>
          <p:nvPr/>
        </p:nvSpPr>
        <p:spPr bwMode="auto">
          <a:xfrm>
            <a:off x="0"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5845" name="Object 4"/>
          <p:cNvGraphicFramePr>
            <a:graphicFrameLocks noChangeAspect="1"/>
          </p:cNvGraphicFramePr>
          <p:nvPr>
            <p:extLst>
              <p:ext uri="{D42A27DB-BD31-4B8C-83A1-F6EECF244321}">
                <p14:modId xmlns:p14="http://schemas.microsoft.com/office/powerpoint/2010/main" val="74995741"/>
              </p:ext>
            </p:extLst>
          </p:nvPr>
        </p:nvGraphicFramePr>
        <p:xfrm>
          <a:off x="2051720" y="2921000"/>
          <a:ext cx="3352800" cy="3071813"/>
        </p:xfrm>
        <a:graphic>
          <a:graphicData uri="http://schemas.openxmlformats.org/presentationml/2006/ole">
            <mc:AlternateContent xmlns:mc="http://schemas.openxmlformats.org/markup-compatibility/2006">
              <mc:Choice xmlns:v="urn:schemas-microsoft-com:vml" Requires="v">
                <p:oleObj spid="_x0000_s15384" name="位图图像" r:id="rId3" imgW="2866667" imgH="2629267" progId="Paint.Picture">
                  <p:embed/>
                </p:oleObj>
              </mc:Choice>
              <mc:Fallback>
                <p:oleObj name="位图图像" r:id="rId3" imgW="2866667" imgH="26292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921000"/>
                        <a:ext cx="335280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Text Box 7"/>
          <p:cNvSpPr txBox="1">
            <a:spLocks noChangeArrowheads="1"/>
          </p:cNvSpPr>
          <p:nvPr/>
        </p:nvSpPr>
        <p:spPr bwMode="auto">
          <a:xfrm>
            <a:off x="6449611" y="2060848"/>
            <a:ext cx="1981200" cy="4154984"/>
          </a:xfrm>
          <a:prstGeom prst="rect">
            <a:avLst/>
          </a:prstGeom>
          <a:solidFill>
            <a:schemeClr val="tx2">
              <a:lumMod val="20000"/>
              <a:lumOff val="80000"/>
            </a:schemeClr>
          </a:solid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a:latin typeface="黑体" panose="02010609060101010101" pitchFamily="49" charset="-122"/>
                <a:ea typeface="黑体" panose="02010609060101010101" pitchFamily="49" charset="-122"/>
              </a:rPr>
              <a:t>上图的样本分布，共有</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个类型，各个类型的样本数目相差不多（</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个左右）。类内较密集，误差平方和很小，类别之间距离远。</a:t>
            </a:r>
          </a:p>
        </p:txBody>
      </p:sp>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0" name="矩形 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9" name="TextBox 8"/>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21584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additive="base">
                                        <p:cTn id="7" dur="500" fill="hold"/>
                                        <p:tgtEl>
                                          <p:spTgt spid="35845"/>
                                        </p:tgtEl>
                                        <p:attrNameLst>
                                          <p:attrName>ppt_x</p:attrName>
                                        </p:attrNameLst>
                                      </p:cBhvr>
                                      <p:tavLst>
                                        <p:tav tm="0">
                                          <p:val>
                                            <p:strVal val="#ppt_x"/>
                                          </p:val>
                                        </p:tav>
                                        <p:tav tm="100000">
                                          <p:val>
                                            <p:strVal val="#ppt_x"/>
                                          </p:val>
                                        </p:tav>
                                      </p:tavLst>
                                    </p:anim>
                                    <p:anim calcmode="lin" valueType="num">
                                      <p:cBhvr additive="base">
                                        <p:cTn id="8"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6"/>
                                        </p:tgtEl>
                                        <p:attrNameLst>
                                          <p:attrName>style.visibility</p:attrName>
                                        </p:attrNameLst>
                                      </p:cBhvr>
                                      <p:to>
                                        <p:strVal val="visible"/>
                                      </p:to>
                                    </p:set>
                                    <p:anim calcmode="lin" valueType="num">
                                      <p:cBhvr additive="base">
                                        <p:cTn id="13" dur="500" fill="hold"/>
                                        <p:tgtEl>
                                          <p:spTgt spid="35846"/>
                                        </p:tgtEl>
                                        <p:attrNameLst>
                                          <p:attrName>ppt_x</p:attrName>
                                        </p:attrNameLst>
                                      </p:cBhvr>
                                      <p:tavLst>
                                        <p:tav tm="0">
                                          <p:val>
                                            <p:strVal val="#ppt_x"/>
                                          </p:val>
                                        </p:tav>
                                        <p:tav tm="100000">
                                          <p:val>
                                            <p:strVal val="#ppt_x"/>
                                          </p:val>
                                        </p:tav>
                                      </p:tavLst>
                                    </p:anim>
                                    <p:anim calcmode="lin" valueType="num">
                                      <p:cBhvr additive="base">
                                        <p:cTn id="14"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1124744"/>
            <a:ext cx="8229600" cy="4525963"/>
          </a:xfrm>
        </p:spPr>
        <p:txBody>
          <a:bodyPr/>
          <a:lstStyle/>
          <a:p>
            <a:pPr eaLnBrk="1" hangingPunct="1"/>
            <a:r>
              <a:rPr lang="zh-CN" altLang="en-US" b="1" dirty="0" smtClean="0">
                <a:solidFill>
                  <a:srgbClr val="FF0000"/>
                </a:solidFill>
                <a:latin typeface="黑体" panose="02010609060101010101" pitchFamily="49" charset="-122"/>
                <a:ea typeface="黑体" panose="02010609060101010101" pitchFamily="49" charset="-122"/>
              </a:rPr>
              <a:t>注意</a:t>
            </a:r>
            <a:r>
              <a:rPr lang="zh-CN" altLang="en-US" b="1" dirty="0" smtClean="0">
                <a:latin typeface="黑体" panose="02010609060101010101" pitchFamily="49" charset="-122"/>
                <a:ea typeface="黑体" panose="02010609060101010101" pitchFamily="49" charset="-122"/>
              </a:rPr>
              <a:t>：如果不同类型的样本数目相差很大，采用误差平方和准则，有可能把样本数目多的类型分开，以便达到总的   最小。如下图所示：</a:t>
            </a:r>
          </a:p>
        </p:txBody>
      </p:sp>
      <p:sp>
        <p:nvSpPr>
          <p:cNvPr id="368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6869" name="Object 4"/>
          <p:cNvGraphicFramePr>
            <a:graphicFrameLocks noChangeAspect="1"/>
          </p:cNvGraphicFramePr>
          <p:nvPr>
            <p:extLst>
              <p:ext uri="{D42A27DB-BD31-4B8C-83A1-F6EECF244321}">
                <p14:modId xmlns:p14="http://schemas.microsoft.com/office/powerpoint/2010/main" val="1003918392"/>
              </p:ext>
            </p:extLst>
          </p:nvPr>
        </p:nvGraphicFramePr>
        <p:xfrm>
          <a:off x="6228184" y="2125276"/>
          <a:ext cx="576064" cy="727660"/>
        </p:xfrm>
        <a:graphic>
          <a:graphicData uri="http://schemas.openxmlformats.org/presentationml/2006/ole">
            <mc:AlternateContent xmlns:mc="http://schemas.openxmlformats.org/markup-compatibility/2006">
              <mc:Choice xmlns:v="urn:schemas-microsoft-com:vml" Requires="v">
                <p:oleObj spid="_x0000_s16432" name="公式" r:id="rId3" imgW="177646" imgH="228402" progId="Equation.3">
                  <p:embed/>
                </p:oleObj>
              </mc:Choice>
              <mc:Fallback>
                <p:oleObj name="公式"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125276"/>
                        <a:ext cx="576064" cy="727660"/>
                      </a:xfrm>
                      <a:prstGeom prst="rect">
                        <a:avLst/>
                      </a:prstGeom>
                      <a:noFill/>
                      <a:ln>
                        <a:noFill/>
                      </a:ln>
                    </p:spPr>
                  </p:pic>
                </p:oleObj>
              </mc:Fallback>
            </mc:AlternateContent>
          </a:graphicData>
        </a:graphic>
      </p:graphicFrame>
      <p:sp>
        <p:nvSpPr>
          <p:cNvPr id="36870" name="Rectangle 7"/>
          <p:cNvSpPr>
            <a:spLocks noChangeArrowheads="1"/>
          </p:cNvSpPr>
          <p:nvPr/>
        </p:nvSpPr>
        <p:spPr bwMode="auto">
          <a:xfrm>
            <a:off x="0" y="2781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6871" name="Object 6"/>
          <p:cNvGraphicFramePr>
            <a:graphicFrameLocks noChangeAspect="1"/>
          </p:cNvGraphicFramePr>
          <p:nvPr>
            <p:extLst>
              <p:ext uri="{D42A27DB-BD31-4B8C-83A1-F6EECF244321}">
                <p14:modId xmlns:p14="http://schemas.microsoft.com/office/powerpoint/2010/main" val="3224099601"/>
              </p:ext>
            </p:extLst>
          </p:nvPr>
        </p:nvGraphicFramePr>
        <p:xfrm>
          <a:off x="2209800" y="3356992"/>
          <a:ext cx="5562600" cy="2379663"/>
        </p:xfrm>
        <a:graphic>
          <a:graphicData uri="http://schemas.openxmlformats.org/presentationml/2006/ole">
            <mc:AlternateContent xmlns:mc="http://schemas.openxmlformats.org/markup-compatibility/2006">
              <mc:Choice xmlns:v="urn:schemas-microsoft-com:vml" Requires="v">
                <p:oleObj spid="_x0000_s16433" name="位图图像" r:id="rId5" imgW="4247619" imgH="1819529" progId="Paint.Picture">
                  <p:embed/>
                </p:oleObj>
              </mc:Choice>
              <mc:Fallback>
                <p:oleObj name="位图图像" r:id="rId5" imgW="4247619" imgH="1819529"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356992"/>
                        <a:ext cx="55626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p:nvPr/>
        </p:nvGrpSpPr>
        <p:grpSpPr>
          <a:xfrm>
            <a:off x="0" y="6324600"/>
            <a:ext cx="9144000" cy="519113"/>
            <a:chOff x="0" y="6324600"/>
            <a:chExt cx="9144000" cy="519113"/>
          </a:xfrm>
        </p:grpSpPr>
        <p:grpSp>
          <p:nvGrpSpPr>
            <p:cNvPr id="10" name="组合 9"/>
            <p:cNvGrpSpPr>
              <a:grpSpLocks/>
            </p:cNvGrpSpPr>
            <p:nvPr/>
          </p:nvGrpSpPr>
          <p:grpSpPr bwMode="auto">
            <a:xfrm>
              <a:off x="0" y="6324600"/>
              <a:ext cx="9144000" cy="519113"/>
              <a:chOff x="0" y="6324600"/>
              <a:chExt cx="9144000" cy="518375"/>
            </a:xfrm>
          </p:grpSpPr>
          <p:sp>
            <p:nvSpPr>
              <p:cNvPr id="12" name="矩形 11"/>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1" name="TextBox 10"/>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46798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fade">
                                      <p:cBhvr>
                                        <p:cTn id="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1484784"/>
            <a:ext cx="8229600" cy="4525963"/>
          </a:xfrm>
        </p:spPr>
        <p:txBody>
          <a:bodyPr/>
          <a:lstStyle/>
          <a:p>
            <a:pPr eaLnBrk="1" hangingPunct="1"/>
            <a:r>
              <a:rPr lang="zh-CN" altLang="en-US" dirty="0" smtClean="0">
                <a:latin typeface="黑体" panose="02010609060101010101" pitchFamily="49" charset="-122"/>
                <a:ea typeface="黑体" panose="02010609060101010101" pitchFamily="49" charset="-122"/>
              </a:rPr>
              <a:t>例如：有</a:t>
            </a:r>
            <a:r>
              <a:rPr lang="en-US" altLang="zh-CN" dirty="0" smtClean="0">
                <a:latin typeface="黑体" panose="02010609060101010101" pitchFamily="49" charset="-122"/>
                <a:ea typeface="黑体" panose="02010609060101010101" pitchFamily="49" charset="-122"/>
              </a:rPr>
              <a:t>5</a:t>
            </a:r>
            <a:r>
              <a:rPr lang="zh-CN" altLang="en-US" dirty="0" smtClean="0">
                <a:latin typeface="黑体" panose="02010609060101010101" pitchFamily="49" charset="-122"/>
                <a:ea typeface="黑体" panose="02010609060101010101" pitchFamily="49" charset="-122"/>
              </a:rPr>
              <a:t>个样本，如下图所示  ～</a:t>
            </a:r>
          </a:p>
        </p:txBody>
      </p:sp>
      <p:sp>
        <p:nvSpPr>
          <p:cNvPr id="378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7893" name="Object 4"/>
          <p:cNvGraphicFramePr>
            <a:graphicFrameLocks noChangeAspect="1"/>
          </p:cNvGraphicFramePr>
          <p:nvPr>
            <p:extLst>
              <p:ext uri="{D42A27DB-BD31-4B8C-83A1-F6EECF244321}">
                <p14:modId xmlns:p14="http://schemas.microsoft.com/office/powerpoint/2010/main" val="2752690172"/>
              </p:ext>
            </p:extLst>
          </p:nvPr>
        </p:nvGraphicFramePr>
        <p:xfrm>
          <a:off x="6407958" y="1398510"/>
          <a:ext cx="468297" cy="673774"/>
        </p:xfrm>
        <a:graphic>
          <a:graphicData uri="http://schemas.openxmlformats.org/presentationml/2006/ole">
            <mc:AlternateContent xmlns:mc="http://schemas.openxmlformats.org/markup-compatibility/2006">
              <mc:Choice xmlns:v="urn:schemas-microsoft-com:vml" Requires="v">
                <p:oleObj spid="_x0000_s17502" name="公式" r:id="rId3" imgW="152268" imgH="215713" progId="Equation.3">
                  <p:embed/>
                </p:oleObj>
              </mc:Choice>
              <mc:Fallback>
                <p:oleObj name="公式" r:id="rId3" imgW="152268"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958" y="1398510"/>
                        <a:ext cx="468297" cy="673774"/>
                      </a:xfrm>
                      <a:prstGeom prst="rect">
                        <a:avLst/>
                      </a:prstGeom>
                      <a:noFill/>
                      <a:ln>
                        <a:noFill/>
                      </a:ln>
                    </p:spPr>
                  </p:pic>
                </p:oleObj>
              </mc:Fallback>
            </mc:AlternateContent>
          </a:graphicData>
        </a:graphic>
      </p:graphicFrame>
      <p:graphicFrame>
        <p:nvGraphicFramePr>
          <p:cNvPr id="37894" name="Object 6"/>
          <p:cNvGraphicFramePr>
            <a:graphicFrameLocks noChangeAspect="1"/>
          </p:cNvGraphicFramePr>
          <p:nvPr>
            <p:extLst>
              <p:ext uri="{D42A27DB-BD31-4B8C-83A1-F6EECF244321}">
                <p14:modId xmlns:p14="http://schemas.microsoft.com/office/powerpoint/2010/main" val="4290069186"/>
              </p:ext>
            </p:extLst>
          </p:nvPr>
        </p:nvGraphicFramePr>
        <p:xfrm>
          <a:off x="7201667" y="1412776"/>
          <a:ext cx="1363112" cy="653157"/>
        </p:xfrm>
        <a:graphic>
          <a:graphicData uri="http://schemas.openxmlformats.org/presentationml/2006/ole">
            <mc:AlternateContent xmlns:mc="http://schemas.openxmlformats.org/markup-compatibility/2006">
              <mc:Choice xmlns:v="urn:schemas-microsoft-com:vml" Requires="v">
                <p:oleObj spid="_x0000_s17503" name="公式" r:id="rId5" imgW="457002" imgH="215806" progId="Equation.3">
                  <p:embed/>
                </p:oleObj>
              </mc:Choice>
              <mc:Fallback>
                <p:oleObj name="公式" r:id="rId5" imgW="457002"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1667" y="1412776"/>
                        <a:ext cx="1363112" cy="653157"/>
                      </a:xfrm>
                      <a:prstGeom prst="rect">
                        <a:avLst/>
                      </a:prstGeom>
                      <a:noFill/>
                      <a:ln>
                        <a:noFill/>
                      </a:ln>
                    </p:spPr>
                  </p:pic>
                </p:oleObj>
              </mc:Fallback>
            </mc:AlternateContent>
          </a:graphicData>
        </a:graphic>
      </p:graphicFrame>
      <p:sp>
        <p:nvSpPr>
          <p:cNvPr id="3789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7896" name="Object 8"/>
          <p:cNvGraphicFramePr>
            <a:graphicFrameLocks noChangeAspect="1"/>
          </p:cNvGraphicFramePr>
          <p:nvPr>
            <p:extLst>
              <p:ext uri="{D42A27DB-BD31-4B8C-83A1-F6EECF244321}">
                <p14:modId xmlns:p14="http://schemas.microsoft.com/office/powerpoint/2010/main" val="4238187451"/>
              </p:ext>
            </p:extLst>
          </p:nvPr>
        </p:nvGraphicFramePr>
        <p:xfrm>
          <a:off x="2123728" y="2132856"/>
          <a:ext cx="1225706" cy="600086"/>
        </p:xfrm>
        <a:graphic>
          <a:graphicData uri="http://schemas.openxmlformats.org/presentationml/2006/ole">
            <mc:AlternateContent xmlns:mc="http://schemas.openxmlformats.org/markup-compatibility/2006">
              <mc:Choice xmlns:v="urn:schemas-microsoft-com:vml" Requires="v">
                <p:oleObj spid="_x0000_s17504" name="公式" r:id="rId7" imgW="469900" imgH="228600" progId="Equation.3">
                  <p:embed/>
                </p:oleObj>
              </mc:Choice>
              <mc:Fallback>
                <p:oleObj name="公式" r:id="rId7" imgW="4699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2132856"/>
                        <a:ext cx="1225706" cy="600086"/>
                      </a:xfrm>
                      <a:prstGeom prst="rect">
                        <a:avLst/>
                      </a:prstGeom>
                      <a:noFill/>
                      <a:ln>
                        <a:noFill/>
                      </a:ln>
                    </p:spPr>
                  </p:pic>
                </p:oleObj>
              </mc:Fallback>
            </mc:AlternateContent>
          </a:graphicData>
        </a:graphic>
      </p:graphicFrame>
      <p:graphicFrame>
        <p:nvGraphicFramePr>
          <p:cNvPr id="37898" name="Object 10"/>
          <p:cNvGraphicFramePr>
            <a:graphicFrameLocks noChangeAspect="1"/>
          </p:cNvGraphicFramePr>
          <p:nvPr>
            <p:extLst>
              <p:ext uri="{D42A27DB-BD31-4B8C-83A1-F6EECF244321}">
                <p14:modId xmlns:p14="http://schemas.microsoft.com/office/powerpoint/2010/main" val="688888910"/>
              </p:ext>
            </p:extLst>
          </p:nvPr>
        </p:nvGraphicFramePr>
        <p:xfrm>
          <a:off x="2971800" y="2852936"/>
          <a:ext cx="4038600" cy="2992438"/>
        </p:xfrm>
        <a:graphic>
          <a:graphicData uri="http://schemas.openxmlformats.org/presentationml/2006/ole">
            <mc:AlternateContent xmlns:mc="http://schemas.openxmlformats.org/markup-compatibility/2006">
              <mc:Choice xmlns:v="urn:schemas-microsoft-com:vml" Requires="v">
                <p:oleObj spid="_x0000_s17505" name="位图图像" r:id="rId9" imgW="2828571" imgH="2095793" progId="Paint.Picture">
                  <p:embed/>
                </p:oleObj>
              </mc:Choice>
              <mc:Fallback>
                <p:oleObj name="位图图像" r:id="rId9" imgW="2828571" imgH="2095793"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852936"/>
                        <a:ext cx="40386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组合 10"/>
          <p:cNvGrpSpPr/>
          <p:nvPr/>
        </p:nvGrpSpPr>
        <p:grpSpPr>
          <a:xfrm>
            <a:off x="0" y="6324600"/>
            <a:ext cx="9144000" cy="519113"/>
            <a:chOff x="0" y="6324600"/>
            <a:chExt cx="9144000" cy="519113"/>
          </a:xfrm>
        </p:grpSpPr>
        <p:grpSp>
          <p:nvGrpSpPr>
            <p:cNvPr id="12" name="组合 11"/>
            <p:cNvGrpSpPr>
              <a:grpSpLocks/>
            </p:cNvGrpSpPr>
            <p:nvPr/>
          </p:nvGrpSpPr>
          <p:grpSpPr bwMode="auto">
            <a:xfrm>
              <a:off x="0" y="6324600"/>
              <a:ext cx="9144000" cy="519113"/>
              <a:chOff x="0" y="6324600"/>
              <a:chExt cx="9144000" cy="518375"/>
            </a:xfrm>
          </p:grpSpPr>
          <p:sp>
            <p:nvSpPr>
              <p:cNvPr id="14" name="矩形 1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3" name="TextBox 12"/>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
        <p:nvSpPr>
          <p:cNvPr id="3" name="矩形 2"/>
          <p:cNvSpPr/>
          <p:nvPr/>
        </p:nvSpPr>
        <p:spPr>
          <a:xfrm>
            <a:off x="593551" y="620686"/>
            <a:ext cx="5128327" cy="584775"/>
          </a:xfrm>
          <a:prstGeom prst="rect">
            <a:avLst/>
          </a:prstGeom>
        </p:spPr>
        <p:txBody>
          <a:bodyPr wrap="none">
            <a:spAutoFit/>
          </a:bodyPr>
          <a:lstStyle/>
          <a:p>
            <a:r>
              <a:rPr lang="zh-CN" altLang="en-US" sz="3200" b="1" dirty="0" smtClean="0">
                <a:solidFill>
                  <a:schemeClr val="tx2">
                    <a:lumMod val="60000"/>
                    <a:lumOff val="40000"/>
                  </a:schemeClr>
                </a:solidFill>
                <a:latin typeface="黑体" panose="02010609060101010101" pitchFamily="49" charset="-122"/>
                <a:ea typeface="黑体" panose="02010609060101010101" pitchFamily="49" charset="-122"/>
              </a:rPr>
              <a:t>下面进一步说明上述问题：</a:t>
            </a:r>
            <a:endParaRPr lang="zh-CN" altLang="en-US" sz="3200" dirty="0" smtClean="0">
              <a:solidFill>
                <a:schemeClr val="tx2">
                  <a:lumMod val="60000"/>
                  <a:lumOff val="4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608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8"/>
                                        </p:tgtEl>
                                        <p:attrNameLst>
                                          <p:attrName>style.visibility</p:attrName>
                                        </p:attrNameLst>
                                      </p:cBhvr>
                                      <p:to>
                                        <p:strVal val="visible"/>
                                      </p:to>
                                    </p:set>
                                    <p:anim calcmode="lin" valueType="num">
                                      <p:cBhvr additive="base">
                                        <p:cTn id="7" dur="500" fill="hold"/>
                                        <p:tgtEl>
                                          <p:spTgt spid="37898"/>
                                        </p:tgtEl>
                                        <p:attrNameLst>
                                          <p:attrName>ppt_x</p:attrName>
                                        </p:attrNameLst>
                                      </p:cBhvr>
                                      <p:tavLst>
                                        <p:tav tm="0">
                                          <p:val>
                                            <p:strVal val="#ppt_x"/>
                                          </p:val>
                                        </p:tav>
                                        <p:tav tm="100000">
                                          <p:val>
                                            <p:strVal val="#ppt_x"/>
                                          </p:val>
                                        </p:tav>
                                      </p:tavLst>
                                    </p:anim>
                                    <p:anim calcmode="lin" valueType="num">
                                      <p:cBhvr additive="base">
                                        <p:cTn id="8" dur="500" fill="hold"/>
                                        <p:tgtEl>
                                          <p:spTgt spid="378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11560" y="1124744"/>
            <a:ext cx="8229600" cy="1728192"/>
          </a:xfrm>
        </p:spPr>
        <p:txBody>
          <a:bodyPr/>
          <a:lstStyle/>
          <a:p>
            <a:pPr eaLnBrk="1" hangingPunct="1"/>
            <a:r>
              <a:rPr lang="zh-CN" altLang="en-US" dirty="0" smtClean="0">
                <a:solidFill>
                  <a:srgbClr val="FF0000"/>
                </a:solidFill>
                <a:latin typeface="黑体" panose="02010609060101010101" pitchFamily="49" charset="-122"/>
                <a:ea typeface="黑体" panose="02010609060101010101" pitchFamily="49" charset="-122"/>
              </a:rPr>
              <a:t>虚线</a:t>
            </a:r>
            <a:r>
              <a:rPr lang="zh-CN" altLang="en-US" dirty="0" smtClean="0">
                <a:latin typeface="黑体" panose="02010609060101010101" pitchFamily="49" charset="-122"/>
                <a:ea typeface="黑体" panose="02010609060101010101" pitchFamily="49" charset="-122"/>
              </a:rPr>
              <a:t>为正确类型区分域，</a:t>
            </a:r>
            <a:r>
              <a:rPr lang="zh-CN" altLang="en-US" dirty="0" smtClean="0">
                <a:solidFill>
                  <a:srgbClr val="FF0000"/>
                </a:solidFill>
                <a:latin typeface="黑体" panose="02010609060101010101" pitchFamily="49" charset="-122"/>
                <a:ea typeface="黑体" panose="02010609060101010101" pitchFamily="49" charset="-122"/>
              </a:rPr>
              <a:t>实线</a:t>
            </a:r>
            <a:r>
              <a:rPr lang="zh-CN" altLang="en-US" dirty="0" smtClean="0">
                <a:latin typeface="黑体" panose="02010609060101010101" pitchFamily="49" charset="-122"/>
                <a:ea typeface="黑体" panose="02010609060101010101" pitchFamily="49" charset="-122"/>
              </a:rPr>
              <a:t>为采用误差平方和最小准则时的类别区分。</a:t>
            </a:r>
          </a:p>
          <a:p>
            <a:pPr eaLnBrk="1" hangingPunct="1"/>
            <a:r>
              <a:rPr lang="zh-CN" altLang="en-US" dirty="0" smtClean="0">
                <a:latin typeface="黑体" panose="02010609060101010101" pitchFamily="49" charset="-122"/>
                <a:ea typeface="黑体" panose="02010609060101010101" pitchFamily="49" charset="-122"/>
              </a:rPr>
              <a:t>虚线划分时： </a:t>
            </a:r>
          </a:p>
        </p:txBody>
      </p:sp>
      <p:sp>
        <p:nvSpPr>
          <p:cNvPr id="389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8917" name="Object 4"/>
          <p:cNvGraphicFramePr>
            <a:graphicFrameLocks noChangeAspect="1"/>
          </p:cNvGraphicFramePr>
          <p:nvPr>
            <p:extLst>
              <p:ext uri="{D42A27DB-BD31-4B8C-83A1-F6EECF244321}">
                <p14:modId xmlns:p14="http://schemas.microsoft.com/office/powerpoint/2010/main" val="2800009181"/>
              </p:ext>
            </p:extLst>
          </p:nvPr>
        </p:nvGraphicFramePr>
        <p:xfrm>
          <a:off x="1475656" y="2889240"/>
          <a:ext cx="3384376" cy="560784"/>
        </p:xfrm>
        <a:graphic>
          <a:graphicData uri="http://schemas.openxmlformats.org/presentationml/2006/ole">
            <mc:AlternateContent xmlns:mc="http://schemas.openxmlformats.org/markup-compatibility/2006">
              <mc:Choice xmlns:v="urn:schemas-microsoft-com:vml" Requires="v">
                <p:oleObj spid="_x0000_s18549" name="公式" r:id="rId3" imgW="1384300" imgH="228600" progId="Equation.3">
                  <p:embed/>
                </p:oleObj>
              </mc:Choice>
              <mc:Fallback>
                <p:oleObj name="公式" r:id="rId3" imgW="1384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889240"/>
                        <a:ext cx="3384376" cy="560784"/>
                      </a:xfrm>
                      <a:prstGeom prst="rect">
                        <a:avLst/>
                      </a:prstGeom>
                      <a:noFill/>
                      <a:ln>
                        <a:noFill/>
                      </a:ln>
                    </p:spPr>
                  </p:pic>
                </p:oleObj>
              </mc:Fallback>
            </mc:AlternateContent>
          </a:graphicData>
        </a:graphic>
      </p:graphicFrame>
      <p:graphicFrame>
        <p:nvGraphicFramePr>
          <p:cNvPr id="38919" name="Object 6"/>
          <p:cNvGraphicFramePr>
            <a:graphicFrameLocks noChangeAspect="1"/>
          </p:cNvGraphicFramePr>
          <p:nvPr>
            <p:extLst>
              <p:ext uri="{D42A27DB-BD31-4B8C-83A1-F6EECF244321}">
                <p14:modId xmlns:p14="http://schemas.microsoft.com/office/powerpoint/2010/main" val="4163156181"/>
              </p:ext>
            </p:extLst>
          </p:nvPr>
        </p:nvGraphicFramePr>
        <p:xfrm>
          <a:off x="5209456" y="2636912"/>
          <a:ext cx="2804864" cy="925825"/>
        </p:xfrm>
        <a:graphic>
          <a:graphicData uri="http://schemas.openxmlformats.org/presentationml/2006/ole">
            <mc:AlternateContent xmlns:mc="http://schemas.openxmlformats.org/markup-compatibility/2006">
              <mc:Choice xmlns:v="urn:schemas-microsoft-com:vml" Requires="v">
                <p:oleObj spid="_x0000_s18550" name="公式" r:id="rId5" imgW="1295400" imgH="431800" progId="Equation.3">
                  <p:embed/>
                </p:oleObj>
              </mc:Choice>
              <mc:Fallback>
                <p:oleObj name="公式" r:id="rId5" imgW="12954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9456" y="2636912"/>
                        <a:ext cx="2804864" cy="925825"/>
                      </a:xfrm>
                      <a:prstGeom prst="rect">
                        <a:avLst/>
                      </a:prstGeom>
                      <a:noFill/>
                      <a:ln>
                        <a:noFill/>
                      </a:ln>
                    </p:spPr>
                  </p:pic>
                </p:oleObj>
              </mc:Fallback>
            </mc:AlternateContent>
          </a:graphicData>
        </a:graphic>
      </p:graphicFrame>
      <p:graphicFrame>
        <p:nvGraphicFramePr>
          <p:cNvPr id="38921" name="Object 8"/>
          <p:cNvGraphicFramePr>
            <a:graphicFrameLocks noChangeAspect="1"/>
          </p:cNvGraphicFramePr>
          <p:nvPr>
            <p:extLst>
              <p:ext uri="{D42A27DB-BD31-4B8C-83A1-F6EECF244321}">
                <p14:modId xmlns:p14="http://schemas.microsoft.com/office/powerpoint/2010/main" val="160806992"/>
              </p:ext>
            </p:extLst>
          </p:nvPr>
        </p:nvGraphicFramePr>
        <p:xfrm>
          <a:off x="1475656" y="3702635"/>
          <a:ext cx="2156048" cy="557075"/>
        </p:xfrm>
        <a:graphic>
          <a:graphicData uri="http://schemas.openxmlformats.org/presentationml/2006/ole">
            <mc:AlternateContent xmlns:mc="http://schemas.openxmlformats.org/markup-compatibility/2006">
              <mc:Choice xmlns:v="urn:schemas-microsoft-com:vml" Requires="v">
                <p:oleObj spid="_x0000_s18551" name="公式" r:id="rId7" imgW="889000" imgH="228600" progId="Equation.3">
                  <p:embed/>
                </p:oleObj>
              </mc:Choice>
              <mc:Fallback>
                <p:oleObj name="公式" r:id="rId7" imgW="889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702635"/>
                        <a:ext cx="2156048" cy="557075"/>
                      </a:xfrm>
                      <a:prstGeom prst="rect">
                        <a:avLst/>
                      </a:prstGeom>
                      <a:noFill/>
                      <a:ln>
                        <a:noFill/>
                      </a:ln>
                    </p:spPr>
                  </p:pic>
                </p:oleObj>
              </mc:Fallback>
            </mc:AlternateContent>
          </a:graphicData>
        </a:graphic>
      </p:graphicFrame>
      <p:graphicFrame>
        <p:nvGraphicFramePr>
          <p:cNvPr id="38923" name="Object 10"/>
          <p:cNvGraphicFramePr>
            <a:graphicFrameLocks noChangeAspect="1"/>
          </p:cNvGraphicFramePr>
          <p:nvPr>
            <p:extLst>
              <p:ext uri="{D42A27DB-BD31-4B8C-83A1-F6EECF244321}">
                <p14:modId xmlns:p14="http://schemas.microsoft.com/office/powerpoint/2010/main" val="3633699212"/>
              </p:ext>
            </p:extLst>
          </p:nvPr>
        </p:nvGraphicFramePr>
        <p:xfrm>
          <a:off x="5209456" y="3645024"/>
          <a:ext cx="2541908" cy="593478"/>
        </p:xfrm>
        <a:graphic>
          <a:graphicData uri="http://schemas.openxmlformats.org/presentationml/2006/ole">
            <mc:AlternateContent xmlns:mc="http://schemas.openxmlformats.org/markup-compatibility/2006">
              <mc:Choice xmlns:v="urn:schemas-microsoft-com:vml" Requires="v">
                <p:oleObj spid="_x0000_s18552" name="公式" r:id="rId9" imgW="1016000" imgH="241300" progId="Equation.3">
                  <p:embed/>
                </p:oleObj>
              </mc:Choice>
              <mc:Fallback>
                <p:oleObj name="公式" r:id="rId9" imgW="10160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9456" y="3645024"/>
                        <a:ext cx="2541908" cy="593478"/>
                      </a:xfrm>
                      <a:prstGeom prst="rect">
                        <a:avLst/>
                      </a:prstGeom>
                      <a:noFill/>
                      <a:ln>
                        <a:noFill/>
                      </a:ln>
                    </p:spPr>
                  </p:pic>
                </p:oleObj>
              </mc:Fallback>
            </mc:AlternateContent>
          </a:graphicData>
        </a:graphic>
      </p:graphicFrame>
      <p:graphicFrame>
        <p:nvGraphicFramePr>
          <p:cNvPr id="38925" name="Object 12"/>
          <p:cNvGraphicFramePr>
            <a:graphicFrameLocks noChangeAspect="1"/>
          </p:cNvGraphicFramePr>
          <p:nvPr>
            <p:extLst>
              <p:ext uri="{D42A27DB-BD31-4B8C-83A1-F6EECF244321}">
                <p14:modId xmlns:p14="http://schemas.microsoft.com/office/powerpoint/2010/main" val="411249204"/>
              </p:ext>
            </p:extLst>
          </p:nvPr>
        </p:nvGraphicFramePr>
        <p:xfrm>
          <a:off x="1475656" y="4568704"/>
          <a:ext cx="6047988" cy="876520"/>
        </p:xfrm>
        <a:graphic>
          <a:graphicData uri="http://schemas.openxmlformats.org/presentationml/2006/ole">
            <mc:AlternateContent xmlns:mc="http://schemas.openxmlformats.org/markup-compatibility/2006">
              <mc:Choice xmlns:v="urn:schemas-microsoft-com:vml" Requires="v">
                <p:oleObj spid="_x0000_s18553" name="公式" r:id="rId11" imgW="2565400" imgH="368300" progId="Equation.3">
                  <p:embed/>
                </p:oleObj>
              </mc:Choice>
              <mc:Fallback>
                <p:oleObj name="公式" r:id="rId11" imgW="2565400" imgH="368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5656" y="4568704"/>
                        <a:ext cx="6047988" cy="876520"/>
                      </a:xfrm>
                      <a:prstGeom prst="rect">
                        <a:avLst/>
                      </a:prstGeom>
                      <a:noFill/>
                      <a:ln>
                        <a:noFill/>
                      </a:ln>
                    </p:spPr>
                  </p:pic>
                </p:oleObj>
              </mc:Fallback>
            </mc:AlternateContent>
          </a:graphicData>
        </a:graphic>
      </p:graphicFrame>
      <p:grpSp>
        <p:nvGrpSpPr>
          <p:cNvPr id="14" name="组合 13"/>
          <p:cNvGrpSpPr/>
          <p:nvPr/>
        </p:nvGrpSpPr>
        <p:grpSpPr>
          <a:xfrm>
            <a:off x="0" y="6324600"/>
            <a:ext cx="9144000" cy="519113"/>
            <a:chOff x="0" y="6324600"/>
            <a:chExt cx="9144000" cy="519113"/>
          </a:xfrm>
        </p:grpSpPr>
        <p:grpSp>
          <p:nvGrpSpPr>
            <p:cNvPr id="15" name="组合 14"/>
            <p:cNvGrpSpPr>
              <a:grpSpLocks/>
            </p:cNvGrpSpPr>
            <p:nvPr/>
          </p:nvGrpSpPr>
          <p:grpSpPr bwMode="auto">
            <a:xfrm>
              <a:off x="0" y="6324600"/>
              <a:ext cx="9144000" cy="519113"/>
              <a:chOff x="0" y="6324600"/>
              <a:chExt cx="9144000" cy="518375"/>
            </a:xfrm>
          </p:grpSpPr>
          <p:sp>
            <p:nvSpPr>
              <p:cNvPr id="17" name="矩形 1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TextBox 1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6" name="TextBox 15"/>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97285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 calcmode="lin" valueType="num">
                                      <p:cBhvr additive="base">
                                        <p:cTn id="7"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7"/>
                                        </p:tgtEl>
                                        <p:attrNameLst>
                                          <p:attrName>style.visibility</p:attrName>
                                        </p:attrNameLst>
                                      </p:cBhvr>
                                      <p:to>
                                        <p:strVal val="visible"/>
                                      </p:to>
                                    </p:set>
                                    <p:anim calcmode="lin" valueType="num">
                                      <p:cBhvr additive="base">
                                        <p:cTn id="13" dur="500" fill="hold"/>
                                        <p:tgtEl>
                                          <p:spTgt spid="38917"/>
                                        </p:tgtEl>
                                        <p:attrNameLst>
                                          <p:attrName>ppt_x</p:attrName>
                                        </p:attrNameLst>
                                      </p:cBhvr>
                                      <p:tavLst>
                                        <p:tav tm="0">
                                          <p:val>
                                            <p:strVal val="#ppt_x"/>
                                          </p:val>
                                        </p:tav>
                                        <p:tav tm="100000">
                                          <p:val>
                                            <p:strVal val="#ppt_x"/>
                                          </p:val>
                                        </p:tav>
                                      </p:tavLst>
                                    </p:anim>
                                    <p:anim calcmode="lin" valueType="num">
                                      <p:cBhvr additive="base">
                                        <p:cTn id="14" dur="500" fill="hold"/>
                                        <p:tgtEl>
                                          <p:spTgt spid="3891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additive="base">
                                        <p:cTn id="17" dur="500" fill="hold"/>
                                        <p:tgtEl>
                                          <p:spTgt spid="38919"/>
                                        </p:tgtEl>
                                        <p:attrNameLst>
                                          <p:attrName>ppt_x</p:attrName>
                                        </p:attrNameLst>
                                      </p:cBhvr>
                                      <p:tavLst>
                                        <p:tav tm="0">
                                          <p:val>
                                            <p:strVal val="#ppt_x"/>
                                          </p:val>
                                        </p:tav>
                                        <p:tav tm="100000">
                                          <p:val>
                                            <p:strVal val="#ppt_x"/>
                                          </p:val>
                                        </p:tav>
                                      </p:tavLst>
                                    </p:anim>
                                    <p:anim calcmode="lin" valueType="num">
                                      <p:cBhvr additive="base">
                                        <p:cTn id="18" dur="500" fill="hold"/>
                                        <p:tgtEl>
                                          <p:spTgt spid="389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8921"/>
                                        </p:tgtEl>
                                        <p:attrNameLst>
                                          <p:attrName>style.visibility</p:attrName>
                                        </p:attrNameLst>
                                      </p:cBhvr>
                                      <p:to>
                                        <p:strVal val="visible"/>
                                      </p:to>
                                    </p:set>
                                    <p:anim calcmode="lin" valueType="num">
                                      <p:cBhvr additive="base">
                                        <p:cTn id="21" dur="500" fill="hold"/>
                                        <p:tgtEl>
                                          <p:spTgt spid="38921"/>
                                        </p:tgtEl>
                                        <p:attrNameLst>
                                          <p:attrName>ppt_x</p:attrName>
                                        </p:attrNameLst>
                                      </p:cBhvr>
                                      <p:tavLst>
                                        <p:tav tm="0">
                                          <p:val>
                                            <p:strVal val="#ppt_x"/>
                                          </p:val>
                                        </p:tav>
                                        <p:tav tm="100000">
                                          <p:val>
                                            <p:strVal val="#ppt_x"/>
                                          </p:val>
                                        </p:tav>
                                      </p:tavLst>
                                    </p:anim>
                                    <p:anim calcmode="lin" valueType="num">
                                      <p:cBhvr additive="base">
                                        <p:cTn id="22" dur="500" fill="hold"/>
                                        <p:tgtEl>
                                          <p:spTgt spid="3892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8923"/>
                                        </p:tgtEl>
                                        <p:attrNameLst>
                                          <p:attrName>style.visibility</p:attrName>
                                        </p:attrNameLst>
                                      </p:cBhvr>
                                      <p:to>
                                        <p:strVal val="visible"/>
                                      </p:to>
                                    </p:set>
                                    <p:anim calcmode="lin" valueType="num">
                                      <p:cBhvr additive="base">
                                        <p:cTn id="25" dur="500" fill="hold"/>
                                        <p:tgtEl>
                                          <p:spTgt spid="38923"/>
                                        </p:tgtEl>
                                        <p:attrNameLst>
                                          <p:attrName>ppt_x</p:attrName>
                                        </p:attrNameLst>
                                      </p:cBhvr>
                                      <p:tavLst>
                                        <p:tav tm="0">
                                          <p:val>
                                            <p:strVal val="#ppt_x"/>
                                          </p:val>
                                        </p:tav>
                                        <p:tav tm="100000">
                                          <p:val>
                                            <p:strVal val="#ppt_x"/>
                                          </p:val>
                                        </p:tav>
                                      </p:tavLst>
                                    </p:anim>
                                    <p:anim calcmode="lin" valueType="num">
                                      <p:cBhvr additive="base">
                                        <p:cTn id="26" dur="500" fill="hold"/>
                                        <p:tgtEl>
                                          <p:spTgt spid="389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8925"/>
                                        </p:tgtEl>
                                        <p:attrNameLst>
                                          <p:attrName>style.visibility</p:attrName>
                                        </p:attrNameLst>
                                      </p:cBhvr>
                                      <p:to>
                                        <p:strVal val="visible"/>
                                      </p:to>
                                    </p:set>
                                    <p:anim calcmode="lin" valueType="num">
                                      <p:cBhvr additive="base">
                                        <p:cTn id="29" dur="500" fill="hold"/>
                                        <p:tgtEl>
                                          <p:spTgt spid="38925"/>
                                        </p:tgtEl>
                                        <p:attrNameLst>
                                          <p:attrName>ppt_x</p:attrName>
                                        </p:attrNameLst>
                                      </p:cBhvr>
                                      <p:tavLst>
                                        <p:tav tm="0">
                                          <p:val>
                                            <p:strVal val="#ppt_x"/>
                                          </p:val>
                                        </p:tav>
                                        <p:tav tm="100000">
                                          <p:val>
                                            <p:strVal val="#ppt_x"/>
                                          </p:val>
                                        </p:tav>
                                      </p:tavLst>
                                    </p:anim>
                                    <p:anim calcmode="lin" valueType="num">
                                      <p:cBhvr additive="base">
                                        <p:cTn id="30" dur="500" fill="hold"/>
                                        <p:tgtEl>
                                          <p:spTgt spid="38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980728"/>
            <a:ext cx="8229600" cy="4525963"/>
          </a:xfrm>
        </p:spPr>
        <p:txBody>
          <a:bodyPr/>
          <a:lstStyle/>
          <a:p>
            <a:pPr eaLnBrk="1" hangingPunct="1"/>
            <a:r>
              <a:rPr lang="zh-CN" altLang="en-US" smtClean="0">
                <a:latin typeface="黑体" panose="02010609060101010101" pitchFamily="49" charset="-122"/>
                <a:ea typeface="黑体" panose="02010609060101010101" pitchFamily="49" charset="-122"/>
              </a:rPr>
              <a:t>实线划分时： </a:t>
            </a:r>
          </a:p>
        </p:txBody>
      </p:sp>
      <p:sp>
        <p:nvSpPr>
          <p:cNvPr id="39940" name="Rectangle 5"/>
          <p:cNvSpPr>
            <a:spLocks noChangeArrowheads="1"/>
          </p:cNvSpPr>
          <p:nvPr/>
        </p:nvSpPr>
        <p:spPr bwMode="auto">
          <a:xfrm>
            <a:off x="0" y="279357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9941" name="Object 4"/>
          <p:cNvGraphicFramePr>
            <a:graphicFrameLocks noChangeAspect="1"/>
          </p:cNvGraphicFramePr>
          <p:nvPr>
            <p:extLst>
              <p:ext uri="{D42A27DB-BD31-4B8C-83A1-F6EECF244321}">
                <p14:modId xmlns:p14="http://schemas.microsoft.com/office/powerpoint/2010/main" val="3305155052"/>
              </p:ext>
            </p:extLst>
          </p:nvPr>
        </p:nvGraphicFramePr>
        <p:xfrm>
          <a:off x="1752600" y="1988716"/>
          <a:ext cx="2819400" cy="528637"/>
        </p:xfrm>
        <a:graphic>
          <a:graphicData uri="http://schemas.openxmlformats.org/presentationml/2006/ole">
            <mc:AlternateContent xmlns:mc="http://schemas.openxmlformats.org/markup-compatibility/2006">
              <mc:Choice xmlns:v="urn:schemas-microsoft-com:vml" Requires="v">
                <p:oleObj spid="_x0000_s19590" name="公式" r:id="rId3" imgW="1219200" imgH="228600" progId="Equation.3">
                  <p:embed/>
                </p:oleObj>
              </mc:Choice>
              <mc:Fallback>
                <p:oleObj name="公式" r:id="rId3" imgW="1219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8716"/>
                        <a:ext cx="28194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Rectangle 7"/>
          <p:cNvSpPr>
            <a:spLocks noChangeArrowheads="1"/>
          </p:cNvSpPr>
          <p:nvPr/>
        </p:nvSpPr>
        <p:spPr bwMode="auto">
          <a:xfrm>
            <a:off x="0" y="269356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9943" name="Object 6"/>
          <p:cNvGraphicFramePr>
            <a:graphicFrameLocks noChangeAspect="1"/>
          </p:cNvGraphicFramePr>
          <p:nvPr>
            <p:extLst>
              <p:ext uri="{D42A27DB-BD31-4B8C-83A1-F6EECF244321}">
                <p14:modId xmlns:p14="http://schemas.microsoft.com/office/powerpoint/2010/main" val="1588373927"/>
              </p:ext>
            </p:extLst>
          </p:nvPr>
        </p:nvGraphicFramePr>
        <p:xfrm>
          <a:off x="4876800" y="1772816"/>
          <a:ext cx="3124200" cy="931862"/>
        </p:xfrm>
        <a:graphic>
          <a:graphicData uri="http://schemas.openxmlformats.org/presentationml/2006/ole">
            <mc:AlternateContent xmlns:mc="http://schemas.openxmlformats.org/markup-compatibility/2006">
              <mc:Choice xmlns:v="urn:schemas-microsoft-com:vml" Requires="v">
                <p:oleObj spid="_x0000_s19591" name="公式" r:id="rId5" imgW="1435100" imgH="431800" progId="Equation.3">
                  <p:embed/>
                </p:oleObj>
              </mc:Choice>
              <mc:Fallback>
                <p:oleObj name="公式" r:id="rId5" imgW="14351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772816"/>
                        <a:ext cx="31242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4" name="Rectangle 9"/>
          <p:cNvSpPr>
            <a:spLocks noChangeArrowheads="1"/>
          </p:cNvSpPr>
          <p:nvPr/>
        </p:nvSpPr>
        <p:spPr bwMode="auto">
          <a:xfrm>
            <a:off x="0" y="279357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9945" name="Object 8"/>
          <p:cNvGraphicFramePr>
            <a:graphicFrameLocks noChangeAspect="1"/>
          </p:cNvGraphicFramePr>
          <p:nvPr>
            <p:extLst>
              <p:ext uri="{D42A27DB-BD31-4B8C-83A1-F6EECF244321}">
                <p14:modId xmlns:p14="http://schemas.microsoft.com/office/powerpoint/2010/main" val="3612529916"/>
              </p:ext>
            </p:extLst>
          </p:nvPr>
        </p:nvGraphicFramePr>
        <p:xfrm>
          <a:off x="1752600" y="2984078"/>
          <a:ext cx="2286000" cy="493713"/>
        </p:xfrm>
        <a:graphic>
          <a:graphicData uri="http://schemas.openxmlformats.org/presentationml/2006/ole">
            <mc:AlternateContent xmlns:mc="http://schemas.openxmlformats.org/markup-compatibility/2006">
              <mc:Choice xmlns:v="urn:schemas-microsoft-com:vml" Requires="v">
                <p:oleObj spid="_x0000_s19592" name="公式" r:id="rId7" imgW="1054100" imgH="228600" progId="Equation.3">
                  <p:embed/>
                </p:oleObj>
              </mc:Choice>
              <mc:Fallback>
                <p:oleObj name="公式" r:id="rId7" imgW="1054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984078"/>
                        <a:ext cx="2286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6" name="Rectangle 11"/>
          <p:cNvSpPr>
            <a:spLocks noChangeArrowheads="1"/>
          </p:cNvSpPr>
          <p:nvPr/>
        </p:nvSpPr>
        <p:spPr bwMode="auto">
          <a:xfrm>
            <a:off x="0" y="267927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9947" name="Object 10"/>
          <p:cNvGraphicFramePr>
            <a:graphicFrameLocks noChangeAspect="1"/>
          </p:cNvGraphicFramePr>
          <p:nvPr>
            <p:extLst>
              <p:ext uri="{D42A27DB-BD31-4B8C-83A1-F6EECF244321}">
                <p14:modId xmlns:p14="http://schemas.microsoft.com/office/powerpoint/2010/main" val="2781218358"/>
              </p:ext>
            </p:extLst>
          </p:nvPr>
        </p:nvGraphicFramePr>
        <p:xfrm>
          <a:off x="4953000" y="2755478"/>
          <a:ext cx="3124200" cy="966788"/>
        </p:xfrm>
        <a:graphic>
          <a:graphicData uri="http://schemas.openxmlformats.org/presentationml/2006/ole">
            <mc:AlternateContent xmlns:mc="http://schemas.openxmlformats.org/markup-compatibility/2006">
              <mc:Choice xmlns:v="urn:schemas-microsoft-com:vml" Requires="v">
                <p:oleObj spid="_x0000_s19593" name="公式" r:id="rId9" imgW="1473200" imgH="457200" progId="Equation.3">
                  <p:embed/>
                </p:oleObj>
              </mc:Choice>
              <mc:Fallback>
                <p:oleObj name="公式" r:id="rId9" imgW="14732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2755478"/>
                        <a:ext cx="31242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8" name="Rectangle 13"/>
          <p:cNvSpPr>
            <a:spLocks noChangeArrowheads="1"/>
          </p:cNvSpPr>
          <p:nvPr/>
        </p:nvSpPr>
        <p:spPr bwMode="auto">
          <a:xfrm>
            <a:off x="0" y="268404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9949" name="Object 12"/>
          <p:cNvGraphicFramePr>
            <a:graphicFrameLocks noChangeAspect="1"/>
          </p:cNvGraphicFramePr>
          <p:nvPr>
            <p:extLst>
              <p:ext uri="{D42A27DB-BD31-4B8C-83A1-F6EECF244321}">
                <p14:modId xmlns:p14="http://schemas.microsoft.com/office/powerpoint/2010/main" val="760421342"/>
              </p:ext>
            </p:extLst>
          </p:nvPr>
        </p:nvGraphicFramePr>
        <p:xfrm>
          <a:off x="1066800" y="3822278"/>
          <a:ext cx="7239000" cy="906463"/>
        </p:xfrm>
        <a:graphic>
          <a:graphicData uri="http://schemas.openxmlformats.org/presentationml/2006/ole">
            <mc:AlternateContent xmlns:mc="http://schemas.openxmlformats.org/markup-compatibility/2006">
              <mc:Choice xmlns:v="urn:schemas-microsoft-com:vml" Requires="v">
                <p:oleObj spid="_x0000_s19594" name="公式" r:id="rId11" imgW="3568700" imgH="444500" progId="Equation.3">
                  <p:embed/>
                </p:oleObj>
              </mc:Choice>
              <mc:Fallback>
                <p:oleObj name="公式" r:id="rId11" imgW="3568700" imgH="444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3822278"/>
                        <a:ext cx="72390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0" name="Rectangle 15"/>
          <p:cNvSpPr>
            <a:spLocks noChangeArrowheads="1"/>
          </p:cNvSpPr>
          <p:nvPr/>
        </p:nvSpPr>
        <p:spPr bwMode="auto">
          <a:xfrm>
            <a:off x="611560" y="512479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dirty="0">
                <a:solidFill>
                  <a:schemeClr val="tx2"/>
                </a:solidFill>
                <a:latin typeface="黑体" panose="02010609060101010101" pitchFamily="49" charset="-122"/>
                <a:ea typeface="黑体" panose="02010609060101010101" pitchFamily="49" charset="-122"/>
                <a:cs typeface="Times New Roman" pitchFamily="18" charset="0"/>
              </a:rPr>
              <a:t>所以</a:t>
            </a:r>
          </a:p>
        </p:txBody>
      </p:sp>
      <p:sp>
        <p:nvSpPr>
          <p:cNvPr id="39951" name="Rectangle 16"/>
          <p:cNvSpPr>
            <a:spLocks noChangeArrowheads="1"/>
          </p:cNvSpPr>
          <p:nvPr/>
        </p:nvSpPr>
        <p:spPr bwMode="auto">
          <a:xfrm>
            <a:off x="1799010" y="5153373"/>
            <a:ext cx="7263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400" dirty="0">
                <a:solidFill>
                  <a:schemeClr val="tx2"/>
                </a:solidFill>
                <a:latin typeface="黑体" panose="02010609060101010101" pitchFamily="49" charset="-122"/>
                <a:ea typeface="黑体" panose="02010609060101010101" pitchFamily="49" charset="-122"/>
                <a:cs typeface="Times New Roman" pitchFamily="18" charset="0"/>
              </a:rPr>
              <a:t>   </a:t>
            </a:r>
            <a:r>
              <a:rPr lang="zh-CN" altLang="en-US" sz="2400" dirty="0" smtClean="0">
                <a:solidFill>
                  <a:schemeClr val="tx2"/>
                </a:solidFill>
                <a:latin typeface="黑体" panose="02010609060101010101" pitchFamily="49" charset="-122"/>
                <a:ea typeface="黑体" panose="02010609060101010101" pitchFamily="49" charset="-122"/>
                <a:cs typeface="Times New Roman" pitchFamily="18" charset="0"/>
              </a:rPr>
              <a:t>，</a:t>
            </a:r>
            <a:r>
              <a:rPr lang="zh-CN" altLang="en-US" sz="2400" dirty="0">
                <a:solidFill>
                  <a:schemeClr val="tx2"/>
                </a:solidFill>
                <a:latin typeface="黑体" panose="02010609060101010101" pitchFamily="49" charset="-122"/>
                <a:ea typeface="黑体" panose="02010609060101010101" pitchFamily="49" charset="-122"/>
                <a:cs typeface="Times New Roman" pitchFamily="18" charset="0"/>
              </a:rPr>
              <a:t>如果按误差平方和准则聚类将得到错误结果。</a:t>
            </a:r>
            <a:endParaRPr lang="zh-CN" altLang="en-US" sz="2400" dirty="0">
              <a:solidFill>
                <a:schemeClr val="tx2"/>
              </a:solidFill>
              <a:latin typeface="黑体" panose="02010609060101010101" pitchFamily="49" charset="-122"/>
              <a:ea typeface="黑体" panose="02010609060101010101" pitchFamily="49" charset="-122"/>
            </a:endParaRPr>
          </a:p>
        </p:txBody>
      </p:sp>
      <p:graphicFrame>
        <p:nvGraphicFramePr>
          <p:cNvPr id="39952" name="Object 17"/>
          <p:cNvGraphicFramePr>
            <a:graphicFrameLocks noChangeAspect="1"/>
          </p:cNvGraphicFramePr>
          <p:nvPr>
            <p:extLst>
              <p:ext uri="{D42A27DB-BD31-4B8C-83A1-F6EECF244321}">
                <p14:modId xmlns:p14="http://schemas.microsoft.com/office/powerpoint/2010/main" val="3752264497"/>
              </p:ext>
            </p:extLst>
          </p:nvPr>
        </p:nvGraphicFramePr>
        <p:xfrm>
          <a:off x="1259632" y="5194754"/>
          <a:ext cx="1099592" cy="466494"/>
        </p:xfrm>
        <a:graphic>
          <a:graphicData uri="http://schemas.openxmlformats.org/presentationml/2006/ole">
            <mc:AlternateContent xmlns:mc="http://schemas.openxmlformats.org/markup-compatibility/2006">
              <mc:Choice xmlns:v="urn:schemas-microsoft-com:vml" Requires="v">
                <p:oleObj spid="_x0000_s19595" name="公式" r:id="rId13" imgW="558558" imgH="241195" progId="Equation.3">
                  <p:embed/>
                </p:oleObj>
              </mc:Choice>
              <mc:Fallback>
                <p:oleObj name="公式" r:id="rId13" imgW="558558"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632" y="5194754"/>
                        <a:ext cx="1099592" cy="466494"/>
                      </a:xfrm>
                      <a:prstGeom prst="rect">
                        <a:avLst/>
                      </a:prstGeom>
                      <a:noFill/>
                      <a:ln>
                        <a:noFill/>
                      </a:ln>
                    </p:spPr>
                  </p:pic>
                </p:oleObj>
              </mc:Fallback>
            </mc:AlternateContent>
          </a:graphicData>
        </a:graphic>
      </p:graphicFrame>
      <p:grpSp>
        <p:nvGrpSpPr>
          <p:cNvPr id="18" name="组合 17"/>
          <p:cNvGrpSpPr/>
          <p:nvPr/>
        </p:nvGrpSpPr>
        <p:grpSpPr>
          <a:xfrm>
            <a:off x="0" y="6324600"/>
            <a:ext cx="9144000" cy="519113"/>
            <a:chOff x="0" y="6324600"/>
            <a:chExt cx="9144000" cy="519113"/>
          </a:xfrm>
        </p:grpSpPr>
        <p:grpSp>
          <p:nvGrpSpPr>
            <p:cNvPr id="19" name="组合 18"/>
            <p:cNvGrpSpPr>
              <a:grpSpLocks/>
            </p:cNvGrpSpPr>
            <p:nvPr/>
          </p:nvGrpSpPr>
          <p:grpSpPr bwMode="auto">
            <a:xfrm>
              <a:off x="0" y="6324600"/>
              <a:ext cx="9144000" cy="519113"/>
              <a:chOff x="0" y="6324600"/>
              <a:chExt cx="9144000" cy="518375"/>
            </a:xfrm>
          </p:grpSpPr>
          <p:sp>
            <p:nvSpPr>
              <p:cNvPr id="21" name="矩形 2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TextBox 2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20" name="TextBox 19"/>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1584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43"/>
                                        </p:tgtEl>
                                        <p:attrNameLst>
                                          <p:attrName>style.visibility</p:attrName>
                                        </p:attrNameLst>
                                      </p:cBhvr>
                                      <p:to>
                                        <p:strVal val="visible"/>
                                      </p:to>
                                    </p:set>
                                    <p:anim calcmode="lin" valueType="num">
                                      <p:cBhvr additive="base">
                                        <p:cTn id="11" dur="500" fill="hold"/>
                                        <p:tgtEl>
                                          <p:spTgt spid="39943"/>
                                        </p:tgtEl>
                                        <p:attrNameLst>
                                          <p:attrName>ppt_x</p:attrName>
                                        </p:attrNameLst>
                                      </p:cBhvr>
                                      <p:tavLst>
                                        <p:tav tm="0">
                                          <p:val>
                                            <p:strVal val="#ppt_x"/>
                                          </p:val>
                                        </p:tav>
                                        <p:tav tm="100000">
                                          <p:val>
                                            <p:strVal val="#ppt_x"/>
                                          </p:val>
                                        </p:tav>
                                      </p:tavLst>
                                    </p:anim>
                                    <p:anim calcmode="lin" valueType="num">
                                      <p:cBhvr additive="base">
                                        <p:cTn id="12" dur="500" fill="hold"/>
                                        <p:tgtEl>
                                          <p:spTgt spid="3994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45"/>
                                        </p:tgtEl>
                                        <p:attrNameLst>
                                          <p:attrName>style.visibility</p:attrName>
                                        </p:attrNameLst>
                                      </p:cBhvr>
                                      <p:to>
                                        <p:strVal val="visible"/>
                                      </p:to>
                                    </p:set>
                                    <p:anim calcmode="lin" valueType="num">
                                      <p:cBhvr additive="base">
                                        <p:cTn id="15" dur="500" fill="hold"/>
                                        <p:tgtEl>
                                          <p:spTgt spid="39945"/>
                                        </p:tgtEl>
                                        <p:attrNameLst>
                                          <p:attrName>ppt_x</p:attrName>
                                        </p:attrNameLst>
                                      </p:cBhvr>
                                      <p:tavLst>
                                        <p:tav tm="0">
                                          <p:val>
                                            <p:strVal val="#ppt_x"/>
                                          </p:val>
                                        </p:tav>
                                        <p:tav tm="100000">
                                          <p:val>
                                            <p:strVal val="#ppt_x"/>
                                          </p:val>
                                        </p:tav>
                                      </p:tavLst>
                                    </p:anim>
                                    <p:anim calcmode="lin" valueType="num">
                                      <p:cBhvr additive="base">
                                        <p:cTn id="16" dur="500" fill="hold"/>
                                        <p:tgtEl>
                                          <p:spTgt spid="3994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947"/>
                                        </p:tgtEl>
                                        <p:attrNameLst>
                                          <p:attrName>style.visibility</p:attrName>
                                        </p:attrNameLst>
                                      </p:cBhvr>
                                      <p:to>
                                        <p:strVal val="visible"/>
                                      </p:to>
                                    </p:set>
                                    <p:anim calcmode="lin" valueType="num">
                                      <p:cBhvr additive="base">
                                        <p:cTn id="19" dur="500" fill="hold"/>
                                        <p:tgtEl>
                                          <p:spTgt spid="39947"/>
                                        </p:tgtEl>
                                        <p:attrNameLst>
                                          <p:attrName>ppt_x</p:attrName>
                                        </p:attrNameLst>
                                      </p:cBhvr>
                                      <p:tavLst>
                                        <p:tav tm="0">
                                          <p:val>
                                            <p:strVal val="#ppt_x"/>
                                          </p:val>
                                        </p:tav>
                                        <p:tav tm="100000">
                                          <p:val>
                                            <p:strVal val="#ppt_x"/>
                                          </p:val>
                                        </p:tav>
                                      </p:tavLst>
                                    </p:anim>
                                    <p:anim calcmode="lin" valueType="num">
                                      <p:cBhvr additive="base">
                                        <p:cTn id="20" dur="500" fill="hold"/>
                                        <p:tgtEl>
                                          <p:spTgt spid="3994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949"/>
                                        </p:tgtEl>
                                        <p:attrNameLst>
                                          <p:attrName>style.visibility</p:attrName>
                                        </p:attrNameLst>
                                      </p:cBhvr>
                                      <p:to>
                                        <p:strVal val="visible"/>
                                      </p:to>
                                    </p:set>
                                    <p:anim calcmode="lin" valueType="num">
                                      <p:cBhvr additive="base">
                                        <p:cTn id="23" dur="500" fill="hold"/>
                                        <p:tgtEl>
                                          <p:spTgt spid="39949"/>
                                        </p:tgtEl>
                                        <p:attrNameLst>
                                          <p:attrName>ppt_x</p:attrName>
                                        </p:attrNameLst>
                                      </p:cBhvr>
                                      <p:tavLst>
                                        <p:tav tm="0">
                                          <p:val>
                                            <p:strVal val="#ppt_x"/>
                                          </p:val>
                                        </p:tav>
                                        <p:tav tm="100000">
                                          <p:val>
                                            <p:strVal val="#ppt_x"/>
                                          </p:val>
                                        </p:tav>
                                      </p:tavLst>
                                    </p:anim>
                                    <p:anim calcmode="lin" valueType="num">
                                      <p:cBhvr additive="base">
                                        <p:cTn id="24"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950"/>
                                        </p:tgtEl>
                                        <p:attrNameLst>
                                          <p:attrName>style.visibility</p:attrName>
                                        </p:attrNameLst>
                                      </p:cBhvr>
                                      <p:to>
                                        <p:strVal val="visible"/>
                                      </p:to>
                                    </p:set>
                                    <p:anim calcmode="lin" valueType="num">
                                      <p:cBhvr additive="base">
                                        <p:cTn id="29" dur="500" fill="hold"/>
                                        <p:tgtEl>
                                          <p:spTgt spid="39950"/>
                                        </p:tgtEl>
                                        <p:attrNameLst>
                                          <p:attrName>ppt_x</p:attrName>
                                        </p:attrNameLst>
                                      </p:cBhvr>
                                      <p:tavLst>
                                        <p:tav tm="0">
                                          <p:val>
                                            <p:strVal val="#ppt_x"/>
                                          </p:val>
                                        </p:tav>
                                        <p:tav tm="100000">
                                          <p:val>
                                            <p:strVal val="#ppt_x"/>
                                          </p:val>
                                        </p:tav>
                                      </p:tavLst>
                                    </p:anim>
                                    <p:anim calcmode="lin" valueType="num">
                                      <p:cBhvr additive="base">
                                        <p:cTn id="30" dur="500" fill="hold"/>
                                        <p:tgtEl>
                                          <p:spTgt spid="3995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951"/>
                                        </p:tgtEl>
                                        <p:attrNameLst>
                                          <p:attrName>style.visibility</p:attrName>
                                        </p:attrNameLst>
                                      </p:cBhvr>
                                      <p:to>
                                        <p:strVal val="visible"/>
                                      </p:to>
                                    </p:set>
                                    <p:anim calcmode="lin" valueType="num">
                                      <p:cBhvr additive="base">
                                        <p:cTn id="33" dur="500" fill="hold"/>
                                        <p:tgtEl>
                                          <p:spTgt spid="39951"/>
                                        </p:tgtEl>
                                        <p:attrNameLst>
                                          <p:attrName>ppt_x</p:attrName>
                                        </p:attrNameLst>
                                      </p:cBhvr>
                                      <p:tavLst>
                                        <p:tav tm="0">
                                          <p:val>
                                            <p:strVal val="#ppt_x"/>
                                          </p:val>
                                        </p:tav>
                                        <p:tav tm="100000">
                                          <p:val>
                                            <p:strVal val="#ppt_x"/>
                                          </p:val>
                                        </p:tav>
                                      </p:tavLst>
                                    </p:anim>
                                    <p:anim calcmode="lin" valueType="num">
                                      <p:cBhvr additive="base">
                                        <p:cTn id="34" dur="500" fill="hold"/>
                                        <p:tgtEl>
                                          <p:spTgt spid="3995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9952"/>
                                        </p:tgtEl>
                                        <p:attrNameLst>
                                          <p:attrName>style.visibility</p:attrName>
                                        </p:attrNameLst>
                                      </p:cBhvr>
                                      <p:to>
                                        <p:strVal val="visible"/>
                                      </p:to>
                                    </p:set>
                                    <p:anim calcmode="lin" valueType="num">
                                      <p:cBhvr additive="base">
                                        <p:cTn id="37" dur="500" fill="hold"/>
                                        <p:tgtEl>
                                          <p:spTgt spid="39952"/>
                                        </p:tgtEl>
                                        <p:attrNameLst>
                                          <p:attrName>ppt_x</p:attrName>
                                        </p:attrNameLst>
                                      </p:cBhvr>
                                      <p:tavLst>
                                        <p:tav tm="0">
                                          <p:val>
                                            <p:strVal val="#ppt_x"/>
                                          </p:val>
                                        </p:tav>
                                        <p:tav tm="100000">
                                          <p:val>
                                            <p:strVal val="#ppt_x"/>
                                          </p:val>
                                        </p:tav>
                                      </p:tavLst>
                                    </p:anim>
                                    <p:anim calcmode="lin" valueType="num">
                                      <p:cBhvr additive="base">
                                        <p:cTn id="38" dur="500" fill="hold"/>
                                        <p:tgtEl>
                                          <p:spTgt spid="399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p:bldP spid="399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1447800" y="2060848"/>
            <a:ext cx="69342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Wingdings" pitchFamily="2" charset="2"/>
              <a:buChar char="ü"/>
            </a:pPr>
            <a:r>
              <a:rPr lang="zh-CN" altLang="en-US" sz="2800" b="1" dirty="0">
                <a:latin typeface="黑体" panose="02010609060101010101" pitchFamily="49" charset="-122"/>
                <a:ea typeface="黑体" panose="02010609060101010101" pitchFamily="49" charset="-122"/>
              </a:rPr>
              <a:t>事先不知样本的类别，利用样本的先验知识来构造分类器（无监督学习）。</a:t>
            </a:r>
            <a:endParaRPr lang="en-US" altLang="zh-CN" sz="2800" b="1" dirty="0">
              <a:latin typeface="黑体" panose="02010609060101010101" pitchFamily="49" charset="-122"/>
              <a:ea typeface="黑体" panose="02010609060101010101" pitchFamily="49" charset="-122"/>
            </a:endParaRPr>
          </a:p>
          <a:p>
            <a:pPr marL="457200" indent="-457200">
              <a:lnSpc>
                <a:spcPct val="150000"/>
              </a:lnSpc>
              <a:buFont typeface="Wingdings" pitchFamily="2" charset="2"/>
              <a:buChar char="ü"/>
            </a:pPr>
            <a:r>
              <a:rPr lang="zh-CN" altLang="en-US" sz="2800" b="1" dirty="0">
                <a:latin typeface="黑体" panose="02010609060101010101" pitchFamily="49" charset="-122"/>
                <a:ea typeface="黑体" panose="02010609060101010101" pitchFamily="49" charset="-122"/>
              </a:rPr>
              <a:t>聚类分析无训练过程，训练与识别混合在一起。</a:t>
            </a:r>
            <a:r>
              <a:rPr lang="zh-CN" altLang="en-US"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marL="457200" indent="-457200">
              <a:lnSpc>
                <a:spcPct val="150000"/>
              </a:lnSpc>
              <a:buFont typeface="Wingdings" pitchFamily="2" charset="2"/>
              <a:buChar char="ü"/>
            </a:pPr>
            <a:r>
              <a:rPr lang="zh-CN" altLang="en-US" sz="2800" b="1" dirty="0">
                <a:latin typeface="黑体" panose="02010609060101010101" pitchFamily="49" charset="-122"/>
                <a:ea typeface="黑体" panose="02010609060101010101" pitchFamily="49" charset="-122"/>
              </a:rPr>
              <a:t>类别数目通过经验确定或特定算法确定。</a:t>
            </a:r>
          </a:p>
        </p:txBody>
      </p:sp>
      <p:sp>
        <p:nvSpPr>
          <p:cNvPr id="6" name="TextBox 5"/>
          <p:cNvSpPr txBox="1"/>
          <p:nvPr/>
        </p:nvSpPr>
        <p:spPr>
          <a:xfrm>
            <a:off x="650875" y="1052736"/>
            <a:ext cx="2667000" cy="646331"/>
          </a:xfrm>
          <a:prstGeom prst="rect">
            <a:avLst/>
          </a:prstGeom>
          <a:noFill/>
        </p:spPr>
        <p:txBody>
          <a:bodyPr>
            <a:spAutoFit/>
          </a:bodyPr>
          <a:lstStyle/>
          <a:p>
            <a:pPr>
              <a:defRPr/>
            </a:pPr>
            <a:r>
              <a:rPr lang="zh-CN" altLang="en-US" sz="3600" b="1" dirty="0">
                <a:solidFill>
                  <a:schemeClr val="tx2">
                    <a:lumMod val="60000"/>
                    <a:lumOff val="40000"/>
                  </a:schemeClr>
                </a:solidFill>
                <a:latin typeface="黑体" panose="02010609060101010101" pitchFamily="49" charset="-122"/>
                <a:ea typeface="黑体" panose="02010609060101010101" pitchFamily="49" charset="-122"/>
              </a:rPr>
              <a:t>聚类的特点：</a:t>
            </a:r>
          </a:p>
        </p:txBody>
      </p:sp>
      <p:grpSp>
        <p:nvGrpSpPr>
          <p:cNvPr id="12293" name="组合 6"/>
          <p:cNvGrpSpPr>
            <a:grpSpLocks/>
          </p:cNvGrpSpPr>
          <p:nvPr/>
        </p:nvGrpSpPr>
        <p:grpSpPr bwMode="auto">
          <a:xfrm>
            <a:off x="0" y="6324600"/>
            <a:ext cx="9144000" cy="519113"/>
            <a:chOff x="0" y="6324600"/>
            <a:chExt cx="9144000" cy="518375"/>
          </a:xfrm>
        </p:grpSpPr>
        <p:sp>
          <p:nvSpPr>
            <p:cNvPr id="8" name="矩形 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95" name="TextBox 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9" name="TextBox 4"/>
          <p:cNvSpPr txBox="1">
            <a:spLocks noChangeArrowheads="1"/>
          </p:cNvSpPr>
          <p:nvPr/>
        </p:nvSpPr>
        <p:spPr bwMode="auto">
          <a:xfrm>
            <a:off x="251520" y="6443033"/>
            <a:ext cx="2671831" cy="4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什么是聚类</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1664917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8520" y="260648"/>
            <a:ext cx="8229600" cy="1143000"/>
          </a:xfrm>
        </p:spPr>
        <p:txBody>
          <a:bodyPr/>
          <a:lstStyle/>
          <a:p>
            <a:pPr algn="l" eaLnBrk="1" hangingPunct="1"/>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a:t>
            </a:r>
            <a:r>
              <a:rPr lang="en-US" altLang="zh-CN" b="1" dirty="0" smtClean="0">
                <a:solidFill>
                  <a:schemeClr val="tx2">
                    <a:lumMod val="60000"/>
                    <a:lumOff val="40000"/>
                  </a:schemeClr>
                </a:solidFill>
                <a:latin typeface="黑体" panose="02010609060101010101" pitchFamily="49" charset="-122"/>
                <a:ea typeface="黑体" panose="02010609060101010101" pitchFamily="49" charset="-122"/>
              </a:rPr>
              <a:t>2</a:t>
            </a:r>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）加权平均平方距离和准则</a:t>
            </a:r>
          </a:p>
        </p:txBody>
      </p:sp>
      <p:sp>
        <p:nvSpPr>
          <p:cNvPr id="40963" name="Rectangle 3"/>
          <p:cNvSpPr>
            <a:spLocks noGrp="1" noChangeArrowheads="1"/>
          </p:cNvSpPr>
          <p:nvPr>
            <p:ph type="body" idx="1"/>
          </p:nvPr>
        </p:nvSpPr>
        <p:spPr/>
        <p:txBody>
          <a:bodyPr/>
          <a:lstStyle/>
          <a:p>
            <a:pPr eaLnBrk="1" hangingPunct="1"/>
            <a:r>
              <a:rPr lang="zh-CN" altLang="en-US" dirty="0" smtClean="0">
                <a:latin typeface="黑体" panose="02010609060101010101" pitchFamily="49" charset="-122"/>
                <a:ea typeface="黑体" panose="02010609060101010101" pitchFamily="49" charset="-122"/>
              </a:rPr>
              <a:t>定义：加权平均平方距离和准则：</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式中：  是类内样本间平均平方距离，即所有的样本之间距离的平均值 。</a:t>
            </a:r>
          </a:p>
        </p:txBody>
      </p:sp>
      <p:sp>
        <p:nvSpPr>
          <p:cNvPr id="40964"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0965" name="Object 4"/>
          <p:cNvGraphicFramePr>
            <a:graphicFrameLocks noChangeAspect="1"/>
          </p:cNvGraphicFramePr>
          <p:nvPr>
            <p:extLst>
              <p:ext uri="{D42A27DB-BD31-4B8C-83A1-F6EECF244321}">
                <p14:modId xmlns:p14="http://schemas.microsoft.com/office/powerpoint/2010/main" val="2613664295"/>
              </p:ext>
            </p:extLst>
          </p:nvPr>
        </p:nvGraphicFramePr>
        <p:xfrm>
          <a:off x="3131840" y="2316163"/>
          <a:ext cx="1905000" cy="984250"/>
        </p:xfrm>
        <a:graphic>
          <a:graphicData uri="http://schemas.openxmlformats.org/presentationml/2006/ole">
            <mc:AlternateContent xmlns:mc="http://schemas.openxmlformats.org/markup-compatibility/2006">
              <mc:Choice xmlns:v="urn:schemas-microsoft-com:vml" Requires="v">
                <p:oleObj spid="_x0000_s20545" name="公式" r:id="rId3" imgW="863225" imgH="444307" progId="Equation.3">
                  <p:embed/>
                </p:oleObj>
              </mc:Choice>
              <mc:Fallback>
                <p:oleObj name="公式" r:id="rId3" imgW="863225"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316163"/>
                        <a:ext cx="1905000" cy="984250"/>
                      </a:xfrm>
                      <a:prstGeom prst="rect">
                        <a:avLst/>
                      </a:prstGeom>
                      <a:solidFill>
                        <a:schemeClr val="tx2">
                          <a:lumMod val="20000"/>
                          <a:lumOff val="80000"/>
                        </a:schemeClr>
                      </a:solidFill>
                      <a:ln>
                        <a:noFill/>
                      </a:ln>
                    </p:spPr>
                  </p:pic>
                </p:oleObj>
              </mc:Fallback>
            </mc:AlternateContent>
          </a:graphicData>
        </a:graphic>
      </p:graphicFrame>
      <p:sp>
        <p:nvSpPr>
          <p:cNvPr id="40966"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0967" name="Object 9"/>
          <p:cNvGraphicFramePr>
            <a:graphicFrameLocks noChangeAspect="1"/>
          </p:cNvGraphicFramePr>
          <p:nvPr>
            <p:extLst>
              <p:ext uri="{D42A27DB-BD31-4B8C-83A1-F6EECF244321}">
                <p14:modId xmlns:p14="http://schemas.microsoft.com/office/powerpoint/2010/main" val="272113995"/>
              </p:ext>
            </p:extLst>
          </p:nvPr>
        </p:nvGraphicFramePr>
        <p:xfrm>
          <a:off x="2083805" y="3429000"/>
          <a:ext cx="374650" cy="533400"/>
        </p:xfrm>
        <a:graphic>
          <a:graphicData uri="http://schemas.openxmlformats.org/presentationml/2006/ole">
            <mc:AlternateContent xmlns:mc="http://schemas.openxmlformats.org/markup-compatibility/2006">
              <mc:Choice xmlns:v="urn:schemas-microsoft-com:vml" Requires="v">
                <p:oleObj spid="_x0000_s20546" name="公式" r:id="rId5" imgW="177569" imgH="253670" progId="Equation.3">
                  <p:embed/>
                </p:oleObj>
              </mc:Choice>
              <mc:Fallback>
                <p:oleObj name="公式" r:id="rId5" imgW="177569" imgH="25367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805" y="3429000"/>
                        <a:ext cx="374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8" name="Rectangle 12"/>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0969" name="Object 11"/>
          <p:cNvGraphicFramePr>
            <a:graphicFrameLocks noChangeAspect="1"/>
          </p:cNvGraphicFramePr>
          <p:nvPr>
            <p:extLst>
              <p:ext uri="{D42A27DB-BD31-4B8C-83A1-F6EECF244321}">
                <p14:modId xmlns:p14="http://schemas.microsoft.com/office/powerpoint/2010/main" val="344600240"/>
              </p:ext>
            </p:extLst>
          </p:nvPr>
        </p:nvGraphicFramePr>
        <p:xfrm>
          <a:off x="2438400" y="4800600"/>
          <a:ext cx="4343400" cy="979488"/>
        </p:xfrm>
        <a:graphic>
          <a:graphicData uri="http://schemas.openxmlformats.org/presentationml/2006/ole">
            <mc:AlternateContent xmlns:mc="http://schemas.openxmlformats.org/markup-compatibility/2006">
              <mc:Choice xmlns:v="urn:schemas-microsoft-com:vml" Requires="v">
                <p:oleObj spid="_x0000_s20547" name="公式" r:id="rId7" imgW="2032000" imgH="457200" progId="Equation.3">
                  <p:embed/>
                </p:oleObj>
              </mc:Choice>
              <mc:Fallback>
                <p:oleObj name="公式" r:id="rId7" imgW="20320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800600"/>
                        <a:ext cx="4343400" cy="979488"/>
                      </a:xfrm>
                      <a:prstGeom prst="rect">
                        <a:avLst/>
                      </a:prstGeom>
                      <a:solidFill>
                        <a:schemeClr val="tx2">
                          <a:lumMod val="20000"/>
                          <a:lumOff val="80000"/>
                        </a:schemeClr>
                      </a:solidFill>
                      <a:ln>
                        <a:noFill/>
                      </a:ln>
                    </p:spPr>
                  </p:pic>
                </p:oleObj>
              </mc:Fallback>
            </mc:AlternateContent>
          </a:graphicData>
        </a:graphic>
      </p:graphicFrame>
      <p:grpSp>
        <p:nvGrpSpPr>
          <p:cNvPr id="10" name="组合 9"/>
          <p:cNvGrpSpPr/>
          <p:nvPr/>
        </p:nvGrpSpPr>
        <p:grpSpPr>
          <a:xfrm>
            <a:off x="0" y="6324600"/>
            <a:ext cx="9144000" cy="519113"/>
            <a:chOff x="0" y="6324600"/>
            <a:chExt cx="9144000" cy="519113"/>
          </a:xfrm>
        </p:grpSpPr>
        <p:grpSp>
          <p:nvGrpSpPr>
            <p:cNvPr id="11" name="组合 10"/>
            <p:cNvGrpSpPr>
              <a:grpSpLocks/>
            </p:cNvGrpSpPr>
            <p:nvPr/>
          </p:nvGrpSpPr>
          <p:grpSpPr bwMode="auto">
            <a:xfrm>
              <a:off x="0" y="6324600"/>
              <a:ext cx="9144000" cy="519113"/>
              <a:chOff x="0" y="6324600"/>
              <a:chExt cx="9144000" cy="518375"/>
            </a:xfrm>
          </p:grpSpPr>
          <p:sp>
            <p:nvSpPr>
              <p:cNvPr id="13" name="矩形 1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Box 1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2" name="TextBox 11"/>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44296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3" end="3"/>
                                            </p:txEl>
                                          </p:spTgt>
                                        </p:tgtEl>
                                        <p:attrNameLst>
                                          <p:attrName>style.visibility</p:attrName>
                                        </p:attrNameLst>
                                      </p:cBhvr>
                                      <p:to>
                                        <p:strVal val="visible"/>
                                      </p:to>
                                    </p:set>
                                    <p:animEffect transition="in" filter="fade">
                                      <p:cBhvr>
                                        <p:cTn id="12" dur="500"/>
                                        <p:tgtEl>
                                          <p:spTgt spid="40963">
                                            <p:txEl>
                                              <p:pRg st="3" end="3"/>
                                            </p:txEl>
                                          </p:spTgt>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40964"/>
                                        </p:tgtEl>
                                        <p:attrNameLst>
                                          <p:attrName>style.visibility</p:attrName>
                                        </p:attrNameLst>
                                      </p:cBhvr>
                                      <p:to>
                                        <p:strVal val="visible"/>
                                      </p:to>
                                    </p:set>
                                    <p:animEffect transition="in" filter="fade">
                                      <p:cBhvr>
                                        <p:cTn id="15" dur="500"/>
                                        <p:tgtEl>
                                          <p:spTgt spid="40964"/>
                                        </p:tgtEl>
                                      </p:cBhvr>
                                    </p:animEffect>
                                  </p:childTnLst>
                                </p:cTn>
                              </p:par>
                              <p:par>
                                <p:cTn id="16" presetID="10" presetClass="entr" presetSubtype="0" fill="hold" nodeType="withEffect">
                                  <p:stCondLst>
                                    <p:cond delay="0"/>
                                  </p:stCondLst>
                                  <p:childTnLst>
                                    <p:set>
                                      <p:cBhvr>
                                        <p:cTn id="17" dur="1" fill="hold">
                                          <p:stCondLst>
                                            <p:cond delay="0"/>
                                          </p:stCondLst>
                                        </p:cTn>
                                        <p:tgtEl>
                                          <p:spTgt spid="40965"/>
                                        </p:tgtEl>
                                        <p:attrNameLst>
                                          <p:attrName>style.visibility</p:attrName>
                                        </p:attrNameLst>
                                      </p:cBhvr>
                                      <p:to>
                                        <p:strVal val="visible"/>
                                      </p:to>
                                    </p:set>
                                    <p:animEffect transition="in" filter="fade">
                                      <p:cBhvr>
                                        <p:cTn id="18" dur="500"/>
                                        <p:tgtEl>
                                          <p:spTgt spid="40965"/>
                                        </p:tgtEl>
                                      </p:cBhvr>
                                    </p:animEffect>
                                  </p:childTnLst>
                                </p:cTn>
                              </p:par>
                              <p:par>
                                <p:cTn id="19" presetID="10" presetClass="entr" presetSubtype="0" fill="hold" grpId="0" nodeType="withEffect" nodePh="1">
                                  <p:stCondLst>
                                    <p:cond delay="0"/>
                                  </p:stCondLst>
                                  <p:endCondLst>
                                    <p:cond evt="begin" delay="0">
                                      <p:tn val="19"/>
                                    </p:cond>
                                  </p:endCondLst>
                                  <p:childTnLst>
                                    <p:set>
                                      <p:cBhvr>
                                        <p:cTn id="20" dur="1" fill="hold">
                                          <p:stCondLst>
                                            <p:cond delay="0"/>
                                          </p:stCondLst>
                                        </p:cTn>
                                        <p:tgtEl>
                                          <p:spTgt spid="40966"/>
                                        </p:tgtEl>
                                        <p:attrNameLst>
                                          <p:attrName>style.visibility</p:attrName>
                                        </p:attrNameLst>
                                      </p:cBhvr>
                                      <p:to>
                                        <p:strVal val="visible"/>
                                      </p:to>
                                    </p:set>
                                    <p:animEffect transition="in" filter="fade">
                                      <p:cBhvr>
                                        <p:cTn id="21" dur="500"/>
                                        <p:tgtEl>
                                          <p:spTgt spid="40966"/>
                                        </p:tgtEl>
                                      </p:cBhvr>
                                    </p:animEffect>
                                  </p:childTnLst>
                                </p:cTn>
                              </p:par>
                              <p:par>
                                <p:cTn id="22" presetID="10" presetClass="entr" presetSubtype="0" fill="hold" nodeType="withEffect">
                                  <p:stCondLst>
                                    <p:cond delay="0"/>
                                  </p:stCondLst>
                                  <p:childTnLst>
                                    <p:set>
                                      <p:cBhvr>
                                        <p:cTn id="23" dur="1" fill="hold">
                                          <p:stCondLst>
                                            <p:cond delay="0"/>
                                          </p:stCondLst>
                                        </p:cTn>
                                        <p:tgtEl>
                                          <p:spTgt spid="40967"/>
                                        </p:tgtEl>
                                        <p:attrNameLst>
                                          <p:attrName>style.visibility</p:attrName>
                                        </p:attrNameLst>
                                      </p:cBhvr>
                                      <p:to>
                                        <p:strVal val="visible"/>
                                      </p:to>
                                    </p:set>
                                    <p:animEffect transition="in" filter="fade">
                                      <p:cBhvr>
                                        <p:cTn id="24" dur="500"/>
                                        <p:tgtEl>
                                          <p:spTgt spid="40967"/>
                                        </p:tgtEl>
                                      </p:cBhvr>
                                    </p:animEffect>
                                  </p:childTnLst>
                                </p:cTn>
                              </p:par>
                              <p:par>
                                <p:cTn id="25" presetID="10" presetClass="entr" presetSubtype="0" fill="hold" grpId="0" nodeType="withEffect" nodePh="1">
                                  <p:stCondLst>
                                    <p:cond delay="0"/>
                                  </p:stCondLst>
                                  <p:endCondLst>
                                    <p:cond evt="begin" delay="0">
                                      <p:tn val="25"/>
                                    </p:cond>
                                  </p:endCondLst>
                                  <p:childTnLst>
                                    <p:set>
                                      <p:cBhvr>
                                        <p:cTn id="26" dur="1" fill="hold">
                                          <p:stCondLst>
                                            <p:cond delay="0"/>
                                          </p:stCondLst>
                                        </p:cTn>
                                        <p:tgtEl>
                                          <p:spTgt spid="40968"/>
                                        </p:tgtEl>
                                        <p:attrNameLst>
                                          <p:attrName>style.visibility</p:attrName>
                                        </p:attrNameLst>
                                      </p:cBhvr>
                                      <p:to>
                                        <p:strVal val="visible"/>
                                      </p:to>
                                    </p:set>
                                    <p:animEffect transition="in" filter="fade">
                                      <p:cBhvr>
                                        <p:cTn id="27" dur="500"/>
                                        <p:tgtEl>
                                          <p:spTgt spid="40968"/>
                                        </p:tgtEl>
                                      </p:cBhvr>
                                    </p:animEffect>
                                  </p:childTnLst>
                                </p:cTn>
                              </p:par>
                              <p:par>
                                <p:cTn id="28" presetID="10" presetClass="entr" presetSubtype="0" fill="hold" nodeType="withEffect">
                                  <p:stCondLst>
                                    <p:cond delay="0"/>
                                  </p:stCondLst>
                                  <p:childTnLst>
                                    <p:set>
                                      <p:cBhvr>
                                        <p:cTn id="29" dur="1" fill="hold">
                                          <p:stCondLst>
                                            <p:cond delay="0"/>
                                          </p:stCondLst>
                                        </p:cTn>
                                        <p:tgtEl>
                                          <p:spTgt spid="40969"/>
                                        </p:tgtEl>
                                        <p:attrNameLst>
                                          <p:attrName>style.visibility</p:attrName>
                                        </p:attrNameLst>
                                      </p:cBhvr>
                                      <p:to>
                                        <p:strVal val="visible"/>
                                      </p:to>
                                    </p:set>
                                    <p:animEffect transition="in" filter="fade">
                                      <p:cBhvr>
                                        <p:cTn id="30"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64" grpId="0"/>
      <p:bldP spid="40966" grpId="0"/>
      <p:bldP spid="409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384176"/>
            <a:ext cx="8229600" cy="4525963"/>
          </a:xfrm>
        </p:spPr>
        <p:txBody>
          <a:bodyPr/>
          <a:lstStyle/>
          <a:p>
            <a:pPr eaLnBrk="1" hangingPunct="1"/>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为    类的先验概率，可以用样本数目   和样本总数目   来估计 </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因此： </a:t>
            </a:r>
          </a:p>
        </p:txBody>
      </p:sp>
      <p:sp>
        <p:nvSpPr>
          <p:cNvPr id="419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989" name="Object 4"/>
          <p:cNvGraphicFramePr>
            <a:graphicFrameLocks noChangeAspect="1"/>
          </p:cNvGraphicFramePr>
          <p:nvPr>
            <p:extLst>
              <p:ext uri="{D42A27DB-BD31-4B8C-83A1-F6EECF244321}">
                <p14:modId xmlns:p14="http://schemas.microsoft.com/office/powerpoint/2010/main" val="4103853004"/>
              </p:ext>
            </p:extLst>
          </p:nvPr>
        </p:nvGraphicFramePr>
        <p:xfrm>
          <a:off x="906128" y="1435345"/>
          <a:ext cx="425512" cy="625503"/>
        </p:xfrm>
        <a:graphic>
          <a:graphicData uri="http://schemas.openxmlformats.org/presentationml/2006/ole">
            <mc:AlternateContent xmlns:mc="http://schemas.openxmlformats.org/markup-compatibility/2006">
              <mc:Choice xmlns:v="urn:schemas-microsoft-com:vml" Requires="v">
                <p:oleObj spid="_x0000_s21653" name="公式" r:id="rId3" imgW="164957" imgH="241091" progId="Equation.3">
                  <p:embed/>
                </p:oleObj>
              </mc:Choice>
              <mc:Fallback>
                <p:oleObj name="公式" r:id="rId3" imgW="164957" imgH="2410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128" y="1435345"/>
                        <a:ext cx="425512" cy="625503"/>
                      </a:xfrm>
                      <a:prstGeom prst="rect">
                        <a:avLst/>
                      </a:prstGeom>
                      <a:noFill/>
                      <a:ln>
                        <a:noFill/>
                      </a:ln>
                    </p:spPr>
                  </p:pic>
                </p:oleObj>
              </mc:Fallback>
            </mc:AlternateContent>
          </a:graphicData>
        </a:graphic>
      </p:graphicFrame>
      <p:sp>
        <p:nvSpPr>
          <p:cNvPr id="4199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991" name="Object 6"/>
          <p:cNvGraphicFramePr>
            <a:graphicFrameLocks noChangeAspect="1"/>
          </p:cNvGraphicFramePr>
          <p:nvPr>
            <p:extLst>
              <p:ext uri="{D42A27DB-BD31-4B8C-83A1-F6EECF244321}">
                <p14:modId xmlns:p14="http://schemas.microsoft.com/office/powerpoint/2010/main" val="2848719626"/>
              </p:ext>
            </p:extLst>
          </p:nvPr>
        </p:nvGraphicFramePr>
        <p:xfrm>
          <a:off x="1835696" y="1340768"/>
          <a:ext cx="645568" cy="806359"/>
        </p:xfrm>
        <a:graphic>
          <a:graphicData uri="http://schemas.openxmlformats.org/presentationml/2006/ole">
            <mc:AlternateContent xmlns:mc="http://schemas.openxmlformats.org/markup-compatibility/2006">
              <mc:Choice xmlns:v="urn:schemas-microsoft-com:vml" Requires="v">
                <p:oleObj spid="_x0000_s21654" name="公式" r:id="rId5" imgW="190417" imgH="241195" progId="Equation.3">
                  <p:embed/>
                </p:oleObj>
              </mc:Choice>
              <mc:Fallback>
                <p:oleObj name="公式" r:id="rId5" imgW="19041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1340768"/>
                        <a:ext cx="645568" cy="806359"/>
                      </a:xfrm>
                      <a:prstGeom prst="rect">
                        <a:avLst/>
                      </a:prstGeom>
                      <a:noFill/>
                      <a:ln>
                        <a:noFill/>
                      </a:ln>
                    </p:spPr>
                  </p:pic>
                </p:oleObj>
              </mc:Fallback>
            </mc:AlternateContent>
          </a:graphicData>
        </a:graphic>
      </p:graphicFrame>
      <p:graphicFrame>
        <p:nvGraphicFramePr>
          <p:cNvPr id="41992" name="Object 8"/>
          <p:cNvGraphicFramePr>
            <a:graphicFrameLocks noChangeAspect="1"/>
          </p:cNvGraphicFramePr>
          <p:nvPr>
            <p:extLst>
              <p:ext uri="{D42A27DB-BD31-4B8C-83A1-F6EECF244321}">
                <p14:modId xmlns:p14="http://schemas.microsoft.com/office/powerpoint/2010/main" val="2303923558"/>
              </p:ext>
            </p:extLst>
          </p:nvPr>
        </p:nvGraphicFramePr>
        <p:xfrm>
          <a:off x="8244408" y="1340768"/>
          <a:ext cx="504056" cy="742819"/>
        </p:xfrm>
        <a:graphic>
          <a:graphicData uri="http://schemas.openxmlformats.org/presentationml/2006/ole">
            <mc:AlternateContent xmlns:mc="http://schemas.openxmlformats.org/markup-compatibility/2006">
              <mc:Choice xmlns:v="urn:schemas-microsoft-com:vml" Requires="v">
                <p:oleObj spid="_x0000_s21655" name="公式" r:id="rId7" imgW="164957" imgH="241091" progId="Equation.3">
                  <p:embed/>
                </p:oleObj>
              </mc:Choice>
              <mc:Fallback>
                <p:oleObj name="公式" r:id="rId7" imgW="164957"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408" y="1340768"/>
                        <a:ext cx="504056" cy="742819"/>
                      </a:xfrm>
                      <a:prstGeom prst="rect">
                        <a:avLst/>
                      </a:prstGeom>
                      <a:noFill/>
                      <a:ln>
                        <a:noFill/>
                      </a:ln>
                    </p:spPr>
                  </p:pic>
                </p:oleObj>
              </mc:Fallback>
            </mc:AlternateContent>
          </a:graphicData>
        </a:graphic>
      </p:graphicFrame>
      <p:sp>
        <p:nvSpPr>
          <p:cNvPr id="41993" name="Rectangle 11"/>
          <p:cNvSpPr>
            <a:spLocks noChangeArrowheads="1"/>
          </p:cNvSpPr>
          <p:nvPr/>
        </p:nvSpPr>
        <p:spPr bwMode="auto">
          <a:xfrm>
            <a:off x="0" y="2878659"/>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994" name="Object 10"/>
          <p:cNvGraphicFramePr>
            <a:graphicFrameLocks noChangeAspect="1"/>
          </p:cNvGraphicFramePr>
          <p:nvPr>
            <p:extLst>
              <p:ext uri="{D42A27DB-BD31-4B8C-83A1-F6EECF244321}">
                <p14:modId xmlns:p14="http://schemas.microsoft.com/office/powerpoint/2010/main" val="1555975877"/>
              </p:ext>
            </p:extLst>
          </p:nvPr>
        </p:nvGraphicFramePr>
        <p:xfrm>
          <a:off x="3419872" y="1988840"/>
          <a:ext cx="432048" cy="496725"/>
        </p:xfrm>
        <a:graphic>
          <a:graphicData uri="http://schemas.openxmlformats.org/presentationml/2006/ole">
            <mc:AlternateContent xmlns:mc="http://schemas.openxmlformats.org/markup-compatibility/2006">
              <mc:Choice xmlns:v="urn:schemas-microsoft-com:vml" Requires="v">
                <p:oleObj spid="_x0000_s21656" name="公式" r:id="rId9" imgW="126835" imgH="139518" progId="Equation.3">
                  <p:embed/>
                </p:oleObj>
              </mc:Choice>
              <mc:Fallback>
                <p:oleObj name="公式" r:id="rId9" imgW="126835" imgH="1395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1988840"/>
                        <a:ext cx="432048" cy="496725"/>
                      </a:xfrm>
                      <a:prstGeom prst="rect">
                        <a:avLst/>
                      </a:prstGeom>
                      <a:noFill/>
                      <a:ln>
                        <a:noFill/>
                      </a:ln>
                    </p:spPr>
                  </p:pic>
                </p:oleObj>
              </mc:Fallback>
            </mc:AlternateContent>
          </a:graphicData>
        </a:graphic>
      </p:graphicFrame>
      <p:sp>
        <p:nvSpPr>
          <p:cNvPr id="41995" name="Rectangle 13"/>
          <p:cNvSpPr>
            <a:spLocks noChangeArrowheads="1"/>
          </p:cNvSpPr>
          <p:nvPr/>
        </p:nvSpPr>
        <p:spPr bwMode="auto">
          <a:xfrm>
            <a:off x="0" y="2745309"/>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996" name="Object 12"/>
          <p:cNvGraphicFramePr>
            <a:graphicFrameLocks noChangeAspect="1"/>
          </p:cNvGraphicFramePr>
          <p:nvPr>
            <p:extLst>
              <p:ext uri="{D42A27DB-BD31-4B8C-83A1-F6EECF244321}">
                <p14:modId xmlns:p14="http://schemas.microsoft.com/office/powerpoint/2010/main" val="2455335734"/>
              </p:ext>
            </p:extLst>
          </p:nvPr>
        </p:nvGraphicFramePr>
        <p:xfrm>
          <a:off x="2771800" y="2348880"/>
          <a:ext cx="1524000" cy="1259417"/>
        </p:xfrm>
        <a:graphic>
          <a:graphicData uri="http://schemas.openxmlformats.org/presentationml/2006/ole">
            <mc:AlternateContent xmlns:mc="http://schemas.openxmlformats.org/markup-compatibility/2006">
              <mc:Choice xmlns:v="urn:schemas-microsoft-com:vml" Requires="v">
                <p:oleObj spid="_x0000_s21657" name="公式" r:id="rId11" imgW="494870" imgH="406048" progId="Equation.3">
                  <p:embed/>
                </p:oleObj>
              </mc:Choice>
              <mc:Fallback>
                <p:oleObj name="公式" r:id="rId11" imgW="494870" imgH="40604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0" y="2348880"/>
                        <a:ext cx="1524000" cy="1259417"/>
                      </a:xfrm>
                      <a:prstGeom prst="rect">
                        <a:avLst/>
                      </a:prstGeom>
                      <a:noFill/>
                      <a:ln>
                        <a:noFill/>
                      </a:ln>
                    </p:spPr>
                  </p:pic>
                </p:oleObj>
              </mc:Fallback>
            </mc:AlternateContent>
          </a:graphicData>
        </a:graphic>
      </p:graphicFrame>
      <p:sp>
        <p:nvSpPr>
          <p:cNvPr id="41997" name="Rectangle 15"/>
          <p:cNvSpPr>
            <a:spLocks noChangeArrowheads="1"/>
          </p:cNvSpPr>
          <p:nvPr/>
        </p:nvSpPr>
        <p:spPr bwMode="auto">
          <a:xfrm>
            <a:off x="0" y="285008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998" name="Object 14"/>
          <p:cNvGraphicFramePr>
            <a:graphicFrameLocks noChangeAspect="1"/>
          </p:cNvGraphicFramePr>
          <p:nvPr>
            <p:extLst>
              <p:ext uri="{D42A27DB-BD31-4B8C-83A1-F6EECF244321}">
                <p14:modId xmlns:p14="http://schemas.microsoft.com/office/powerpoint/2010/main" val="1338457481"/>
              </p:ext>
            </p:extLst>
          </p:nvPr>
        </p:nvGraphicFramePr>
        <p:xfrm>
          <a:off x="4716016" y="2726259"/>
          <a:ext cx="2494060" cy="663005"/>
        </p:xfrm>
        <a:graphic>
          <a:graphicData uri="http://schemas.openxmlformats.org/presentationml/2006/ole">
            <mc:AlternateContent xmlns:mc="http://schemas.openxmlformats.org/markup-compatibility/2006">
              <mc:Choice xmlns:v="urn:schemas-microsoft-com:vml" Requires="v">
                <p:oleObj spid="_x0000_s21658" name="公式" r:id="rId13" imgW="748975" imgH="203112" progId="Equation.3">
                  <p:embed/>
                </p:oleObj>
              </mc:Choice>
              <mc:Fallback>
                <p:oleObj name="公式" r:id="rId13" imgW="748975" imgH="2031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016" y="2726259"/>
                        <a:ext cx="2494060" cy="663005"/>
                      </a:xfrm>
                      <a:prstGeom prst="rect">
                        <a:avLst/>
                      </a:prstGeom>
                      <a:noFill/>
                      <a:ln>
                        <a:noFill/>
                      </a:ln>
                    </p:spPr>
                  </p:pic>
                </p:oleObj>
              </mc:Fallback>
            </mc:AlternateContent>
          </a:graphicData>
        </a:graphic>
      </p:graphicFrame>
      <p:sp>
        <p:nvSpPr>
          <p:cNvPr id="41999" name="Rectangle 18"/>
          <p:cNvSpPr>
            <a:spLocks noChangeArrowheads="1"/>
          </p:cNvSpPr>
          <p:nvPr/>
        </p:nvSpPr>
        <p:spPr bwMode="auto">
          <a:xfrm>
            <a:off x="0" y="2726259"/>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2000" name="Object 17"/>
          <p:cNvGraphicFramePr>
            <a:graphicFrameLocks noChangeAspect="1"/>
          </p:cNvGraphicFramePr>
          <p:nvPr>
            <p:extLst>
              <p:ext uri="{D42A27DB-BD31-4B8C-83A1-F6EECF244321}">
                <p14:modId xmlns:p14="http://schemas.microsoft.com/office/powerpoint/2010/main" val="1022643018"/>
              </p:ext>
            </p:extLst>
          </p:nvPr>
        </p:nvGraphicFramePr>
        <p:xfrm>
          <a:off x="3061066" y="4149080"/>
          <a:ext cx="3021868" cy="1366137"/>
        </p:xfrm>
        <a:graphic>
          <a:graphicData uri="http://schemas.openxmlformats.org/presentationml/2006/ole">
            <mc:AlternateContent xmlns:mc="http://schemas.openxmlformats.org/markup-compatibility/2006">
              <mc:Choice xmlns:v="urn:schemas-microsoft-com:vml" Requires="v">
                <p:oleObj spid="_x0000_s21659" name="公式" r:id="rId15" imgW="990170" imgH="444307" progId="Equation.3">
                  <p:embed/>
                </p:oleObj>
              </mc:Choice>
              <mc:Fallback>
                <p:oleObj name="公式" r:id="rId15" imgW="990170" imgH="4443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1066" y="4149080"/>
                        <a:ext cx="3021868" cy="1366137"/>
                      </a:xfrm>
                      <a:prstGeom prst="rect">
                        <a:avLst/>
                      </a:prstGeom>
                      <a:solidFill>
                        <a:schemeClr val="tx2">
                          <a:lumMod val="20000"/>
                          <a:lumOff val="80000"/>
                        </a:schemeClr>
                      </a:solidFill>
                      <a:ln>
                        <a:noFill/>
                      </a:ln>
                    </p:spPr>
                  </p:pic>
                </p:oleObj>
              </mc:Fallback>
            </mc:AlternateContent>
          </a:graphicData>
        </a:graphic>
      </p:graphicFrame>
      <p:grpSp>
        <p:nvGrpSpPr>
          <p:cNvPr id="17" name="组合 16"/>
          <p:cNvGrpSpPr/>
          <p:nvPr/>
        </p:nvGrpSpPr>
        <p:grpSpPr>
          <a:xfrm>
            <a:off x="0" y="6324600"/>
            <a:ext cx="9144000" cy="519113"/>
            <a:chOff x="0" y="6324600"/>
            <a:chExt cx="9144000" cy="519113"/>
          </a:xfrm>
        </p:grpSpPr>
        <p:grpSp>
          <p:nvGrpSpPr>
            <p:cNvPr id="18" name="组合 17"/>
            <p:cNvGrpSpPr>
              <a:grpSpLocks/>
            </p:cNvGrpSpPr>
            <p:nvPr/>
          </p:nvGrpSpPr>
          <p:grpSpPr bwMode="auto">
            <a:xfrm>
              <a:off x="0" y="6324600"/>
              <a:ext cx="9144000" cy="519113"/>
              <a:chOff x="0" y="6324600"/>
              <a:chExt cx="9144000" cy="518375"/>
            </a:xfrm>
          </p:grpSpPr>
          <p:sp>
            <p:nvSpPr>
              <p:cNvPr id="20" name="矩形 1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Box 2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9" name="TextBox 18"/>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5943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00"/>
                                        </p:tgtEl>
                                        <p:attrNameLst>
                                          <p:attrName>style.visibility</p:attrName>
                                        </p:attrNameLst>
                                      </p:cBhvr>
                                      <p:to>
                                        <p:strVal val="visible"/>
                                      </p:to>
                                    </p:set>
                                    <p:animEffect transition="in" filter="fade">
                                      <p:cBhvr>
                                        <p:cTn id="7" dur="500"/>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196752"/>
            <a:ext cx="8229600" cy="4525963"/>
          </a:xfrm>
        </p:spPr>
        <p:txBody>
          <a:bodyPr/>
          <a:lstStyle/>
          <a:p>
            <a:pPr eaLnBrk="1" hangingPunct="1"/>
            <a:r>
              <a:rPr lang="zh-CN" altLang="en-US" b="1" dirty="0" smtClean="0">
                <a:latin typeface="黑体" panose="02010609060101010101" pitchFamily="49" charset="-122"/>
                <a:ea typeface="黑体" panose="02010609060101010101" pitchFamily="49" charset="-122"/>
              </a:rPr>
              <a:t>用   重新讨论误差平方和准则中所举例子。</a:t>
            </a:r>
          </a:p>
          <a:p>
            <a:pPr eaLnBrk="1" hangingPunct="1"/>
            <a:r>
              <a:rPr lang="en-US" altLang="zh-CN" b="1" dirty="0" smtClean="0">
                <a:latin typeface="黑体" panose="02010609060101010101" pitchFamily="49" charset="-122"/>
                <a:ea typeface="黑体" panose="02010609060101010101" pitchFamily="49" charset="-122"/>
              </a:rPr>
              <a:t>5</a:t>
            </a:r>
            <a:r>
              <a:rPr lang="zh-CN" altLang="en-US" b="1" dirty="0" smtClean="0">
                <a:latin typeface="黑体" panose="02010609060101010101" pitchFamily="49" charset="-122"/>
                <a:ea typeface="黑体" panose="02010609060101010101" pitchFamily="49" charset="-122"/>
              </a:rPr>
              <a:t>个样本，如图所示。</a:t>
            </a:r>
          </a:p>
        </p:txBody>
      </p:sp>
      <p:sp>
        <p:nvSpPr>
          <p:cNvPr id="430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3013" name="Object 4"/>
          <p:cNvGraphicFramePr>
            <a:graphicFrameLocks noChangeAspect="1"/>
          </p:cNvGraphicFramePr>
          <p:nvPr>
            <p:extLst>
              <p:ext uri="{D42A27DB-BD31-4B8C-83A1-F6EECF244321}">
                <p14:modId xmlns:p14="http://schemas.microsoft.com/office/powerpoint/2010/main" val="2103079217"/>
              </p:ext>
            </p:extLst>
          </p:nvPr>
        </p:nvGraphicFramePr>
        <p:xfrm>
          <a:off x="1403648" y="1196752"/>
          <a:ext cx="504056" cy="711608"/>
        </p:xfrm>
        <a:graphic>
          <a:graphicData uri="http://schemas.openxmlformats.org/presentationml/2006/ole">
            <mc:AlternateContent xmlns:mc="http://schemas.openxmlformats.org/markup-compatibility/2006">
              <mc:Choice xmlns:v="urn:schemas-microsoft-com:vml" Requires="v">
                <p:oleObj spid="_x0000_s22596" name="公式" r:id="rId3" imgW="165028" imgH="228501" progId="Equation.3">
                  <p:embed/>
                </p:oleObj>
              </mc:Choice>
              <mc:Fallback>
                <p:oleObj name="公式" r:id="rId3" imgW="165028"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196752"/>
                        <a:ext cx="504056" cy="711608"/>
                      </a:xfrm>
                      <a:prstGeom prst="rect">
                        <a:avLst/>
                      </a:prstGeom>
                      <a:noFill/>
                      <a:ln>
                        <a:noFill/>
                      </a:ln>
                    </p:spPr>
                  </p:pic>
                </p:oleObj>
              </mc:Fallback>
            </mc:AlternateContent>
          </a:graphicData>
        </a:graphic>
      </p:graphicFrame>
      <p:sp>
        <p:nvSpPr>
          <p:cNvPr id="43014"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3015" name="Object 23"/>
          <p:cNvGraphicFramePr>
            <a:graphicFrameLocks noChangeAspect="1"/>
          </p:cNvGraphicFramePr>
          <p:nvPr/>
        </p:nvGraphicFramePr>
        <p:xfrm>
          <a:off x="2438400" y="3581400"/>
          <a:ext cx="106363" cy="152400"/>
        </p:xfrm>
        <a:graphic>
          <a:graphicData uri="http://schemas.openxmlformats.org/presentationml/2006/ole">
            <mc:AlternateContent xmlns:mc="http://schemas.openxmlformats.org/markup-compatibility/2006">
              <mc:Choice xmlns:v="urn:schemas-microsoft-com:vml" Requires="v">
                <p:oleObj spid="_x0000_s22597" name="公式" r:id="rId5" imgW="152268" imgH="215713" progId="Equation.3">
                  <p:embed/>
                </p:oleObj>
              </mc:Choice>
              <mc:Fallback>
                <p:oleObj name="公式" r:id="rId5" imgW="15226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581400"/>
                        <a:ext cx="1063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6" name="Rectangle 26"/>
          <p:cNvSpPr>
            <a:spLocks noChangeArrowheads="1"/>
          </p:cNvSpPr>
          <p:nvPr/>
        </p:nvSpPr>
        <p:spPr bwMode="auto">
          <a:xfrm>
            <a:off x="0" y="273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3017" name="Object 25"/>
          <p:cNvGraphicFramePr>
            <a:graphicFrameLocks noChangeAspect="1"/>
          </p:cNvGraphicFramePr>
          <p:nvPr>
            <p:extLst>
              <p:ext uri="{D42A27DB-BD31-4B8C-83A1-F6EECF244321}">
                <p14:modId xmlns:p14="http://schemas.microsoft.com/office/powerpoint/2010/main" val="1085065014"/>
              </p:ext>
            </p:extLst>
          </p:nvPr>
        </p:nvGraphicFramePr>
        <p:xfrm>
          <a:off x="2994248" y="2780928"/>
          <a:ext cx="3810000" cy="2511425"/>
        </p:xfrm>
        <a:graphic>
          <a:graphicData uri="http://schemas.openxmlformats.org/presentationml/2006/ole">
            <mc:AlternateContent xmlns:mc="http://schemas.openxmlformats.org/markup-compatibility/2006">
              <mc:Choice xmlns:v="urn:schemas-microsoft-com:vml" Requires="v">
                <p:oleObj spid="_x0000_s22598" name="位图图像" r:id="rId7" imgW="2828571" imgH="2095793" progId="Paint.Picture">
                  <p:embed/>
                </p:oleObj>
              </mc:Choice>
              <mc:Fallback>
                <p:oleObj name="位图图像" r:id="rId7" imgW="2828571" imgH="2095793"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r="2173" b="11928"/>
                      <a:stretch>
                        <a:fillRect/>
                      </a:stretch>
                    </p:blipFill>
                    <p:spPr bwMode="auto">
                      <a:xfrm>
                        <a:off x="2994248" y="2780928"/>
                        <a:ext cx="381000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9"/>
          <p:cNvGrpSpPr/>
          <p:nvPr/>
        </p:nvGrpSpPr>
        <p:grpSpPr>
          <a:xfrm>
            <a:off x="0" y="6324600"/>
            <a:ext cx="9144000" cy="519113"/>
            <a:chOff x="0" y="6324600"/>
            <a:chExt cx="9144000" cy="519113"/>
          </a:xfrm>
        </p:grpSpPr>
        <p:grpSp>
          <p:nvGrpSpPr>
            <p:cNvPr id="11" name="组合 10"/>
            <p:cNvGrpSpPr>
              <a:grpSpLocks/>
            </p:cNvGrpSpPr>
            <p:nvPr/>
          </p:nvGrpSpPr>
          <p:grpSpPr bwMode="auto">
            <a:xfrm>
              <a:off x="0" y="6324600"/>
              <a:ext cx="9144000" cy="519113"/>
              <a:chOff x="0" y="6324600"/>
              <a:chExt cx="9144000" cy="518375"/>
            </a:xfrm>
          </p:grpSpPr>
          <p:sp>
            <p:nvSpPr>
              <p:cNvPr id="13" name="矩形 1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Box 1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2" name="TextBox 11"/>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78979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7"/>
                                        </p:tgtEl>
                                        <p:attrNameLst>
                                          <p:attrName>style.visibility</p:attrName>
                                        </p:attrNameLst>
                                      </p:cBhvr>
                                      <p:to>
                                        <p:strVal val="visible"/>
                                      </p:to>
                                    </p:set>
                                    <p:anim calcmode="lin" valueType="num">
                                      <p:cBhvr additive="base">
                                        <p:cTn id="7" dur="500" fill="hold"/>
                                        <p:tgtEl>
                                          <p:spTgt spid="43017"/>
                                        </p:tgtEl>
                                        <p:attrNameLst>
                                          <p:attrName>ppt_x</p:attrName>
                                        </p:attrNameLst>
                                      </p:cBhvr>
                                      <p:tavLst>
                                        <p:tav tm="0">
                                          <p:val>
                                            <p:strVal val="#ppt_x"/>
                                          </p:val>
                                        </p:tav>
                                        <p:tav tm="100000">
                                          <p:val>
                                            <p:strVal val="#ppt_x"/>
                                          </p:val>
                                        </p:tav>
                                      </p:tavLst>
                                    </p:anim>
                                    <p:anim calcmode="lin" valueType="num">
                                      <p:cBhvr additive="base">
                                        <p:cTn id="8" dur="500" fill="hold"/>
                                        <p:tgtEl>
                                          <p:spTgt spid="43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p:txBody>
          <a:bodyPr/>
          <a:lstStyle/>
          <a:p>
            <a:pPr eaLnBrk="1" hangingPunct="1"/>
            <a:endParaRPr lang="zh-CN" altLang="zh-CN" smtClean="0"/>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991600" cy="53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987671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lstStyle/>
          <a:p>
            <a:pPr algn="just" eaLnBrk="1" hangingPunct="1">
              <a:lnSpc>
                <a:spcPts val="4500"/>
              </a:lnSpc>
            </a:pPr>
            <a:r>
              <a:rPr lang="zh-CN" altLang="en-US" dirty="0" smtClean="0">
                <a:latin typeface="黑体" panose="02010609060101010101" pitchFamily="49" charset="-122"/>
                <a:ea typeface="黑体" panose="02010609060101010101" pitchFamily="49" charset="-122"/>
              </a:rPr>
              <a:t>虽然       ，但已较接近。所以，当各类样本数目相差悬殊时，使用加权平均平方距离和准则，要比使用误差平方和准则容易得到正确聚类结果。同   一样，  越小，样本类内越密集。以聚合中心为极大值的局部区域密度越高，聚类结果越好。</a:t>
            </a:r>
          </a:p>
        </p:txBody>
      </p:sp>
      <p:sp>
        <p:nvSpPr>
          <p:cNvPr id="45060"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5061" name="Object 4"/>
          <p:cNvGraphicFramePr>
            <a:graphicFrameLocks noChangeAspect="1"/>
          </p:cNvGraphicFramePr>
          <p:nvPr>
            <p:extLst>
              <p:ext uri="{D42A27DB-BD31-4B8C-83A1-F6EECF244321}">
                <p14:modId xmlns:p14="http://schemas.microsoft.com/office/powerpoint/2010/main" val="1754902211"/>
              </p:ext>
            </p:extLst>
          </p:nvPr>
        </p:nvGraphicFramePr>
        <p:xfrm>
          <a:off x="1906905" y="1719089"/>
          <a:ext cx="1224935" cy="557783"/>
        </p:xfrm>
        <a:graphic>
          <a:graphicData uri="http://schemas.openxmlformats.org/presentationml/2006/ole">
            <mc:AlternateContent xmlns:mc="http://schemas.openxmlformats.org/markup-compatibility/2006">
              <mc:Choice xmlns:v="urn:schemas-microsoft-com:vml" Requires="v">
                <p:oleObj spid="_x0000_s23617" name="公式" r:id="rId3" imgW="520474" imgH="241195" progId="Equation.3">
                  <p:embed/>
                </p:oleObj>
              </mc:Choice>
              <mc:Fallback>
                <p:oleObj name="公式" r:id="rId3" imgW="520474"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905" y="1719089"/>
                        <a:ext cx="1224935" cy="557783"/>
                      </a:xfrm>
                      <a:prstGeom prst="rect">
                        <a:avLst/>
                      </a:prstGeom>
                      <a:noFill/>
                      <a:ln>
                        <a:noFill/>
                      </a:ln>
                    </p:spPr>
                  </p:pic>
                </p:oleObj>
              </mc:Fallback>
            </mc:AlternateContent>
          </a:graphicData>
        </a:graphic>
      </p:graphicFrame>
      <p:sp>
        <p:nvSpPr>
          <p:cNvPr id="4506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5063" name="Object 6"/>
          <p:cNvGraphicFramePr>
            <a:graphicFrameLocks noChangeAspect="1"/>
          </p:cNvGraphicFramePr>
          <p:nvPr>
            <p:extLst>
              <p:ext uri="{D42A27DB-BD31-4B8C-83A1-F6EECF244321}">
                <p14:modId xmlns:p14="http://schemas.microsoft.com/office/powerpoint/2010/main" val="2621825228"/>
              </p:ext>
            </p:extLst>
          </p:nvPr>
        </p:nvGraphicFramePr>
        <p:xfrm>
          <a:off x="5652120" y="3387311"/>
          <a:ext cx="432048" cy="545745"/>
        </p:xfrm>
        <a:graphic>
          <a:graphicData uri="http://schemas.openxmlformats.org/presentationml/2006/ole">
            <mc:AlternateContent xmlns:mc="http://schemas.openxmlformats.org/markup-compatibility/2006">
              <mc:Choice xmlns:v="urn:schemas-microsoft-com:vml" Requires="v">
                <p:oleObj spid="_x0000_s23618" name="公式" r:id="rId5" imgW="177646" imgH="228402" progId="Equation.3">
                  <p:embed/>
                </p:oleObj>
              </mc:Choice>
              <mc:Fallback>
                <p:oleObj name="公式" r:id="rId5"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3387311"/>
                        <a:ext cx="432048" cy="545745"/>
                      </a:xfrm>
                      <a:prstGeom prst="rect">
                        <a:avLst/>
                      </a:prstGeom>
                      <a:noFill/>
                      <a:ln>
                        <a:noFill/>
                      </a:ln>
                    </p:spPr>
                  </p:pic>
                </p:oleObj>
              </mc:Fallback>
            </mc:AlternateContent>
          </a:graphicData>
        </a:graphic>
      </p:graphicFrame>
      <p:sp>
        <p:nvSpPr>
          <p:cNvPr id="4506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5065" name="Object 8"/>
          <p:cNvGraphicFramePr>
            <a:graphicFrameLocks noChangeAspect="1"/>
          </p:cNvGraphicFramePr>
          <p:nvPr>
            <p:extLst>
              <p:ext uri="{D42A27DB-BD31-4B8C-83A1-F6EECF244321}">
                <p14:modId xmlns:p14="http://schemas.microsoft.com/office/powerpoint/2010/main" val="222097159"/>
              </p:ext>
            </p:extLst>
          </p:nvPr>
        </p:nvGraphicFramePr>
        <p:xfrm>
          <a:off x="7236296" y="3356992"/>
          <a:ext cx="408186" cy="576262"/>
        </p:xfrm>
        <a:graphic>
          <a:graphicData uri="http://schemas.openxmlformats.org/presentationml/2006/ole">
            <mc:AlternateContent xmlns:mc="http://schemas.openxmlformats.org/markup-compatibility/2006">
              <mc:Choice xmlns:v="urn:schemas-microsoft-com:vml" Requires="v">
                <p:oleObj spid="_x0000_s23619"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6296" y="3356992"/>
                        <a:ext cx="408186" cy="576262"/>
                      </a:xfrm>
                      <a:prstGeom prst="rect">
                        <a:avLst/>
                      </a:prstGeom>
                      <a:noFill/>
                      <a:ln>
                        <a:noFill/>
                      </a:ln>
                    </p:spPr>
                  </p:pic>
                </p:oleObj>
              </mc:Fallback>
            </mc:AlternateContent>
          </a:graphicData>
        </a:graphic>
      </p:graphicFrame>
      <p:grpSp>
        <p:nvGrpSpPr>
          <p:cNvPr id="10" name="组合 9"/>
          <p:cNvGrpSpPr/>
          <p:nvPr/>
        </p:nvGrpSpPr>
        <p:grpSpPr>
          <a:xfrm>
            <a:off x="0" y="6324600"/>
            <a:ext cx="9144000" cy="519113"/>
            <a:chOff x="0" y="6324600"/>
            <a:chExt cx="9144000" cy="519113"/>
          </a:xfrm>
        </p:grpSpPr>
        <p:grpSp>
          <p:nvGrpSpPr>
            <p:cNvPr id="11" name="组合 10"/>
            <p:cNvGrpSpPr>
              <a:grpSpLocks/>
            </p:cNvGrpSpPr>
            <p:nvPr/>
          </p:nvGrpSpPr>
          <p:grpSpPr bwMode="auto">
            <a:xfrm>
              <a:off x="0" y="6324600"/>
              <a:ext cx="9144000" cy="519113"/>
              <a:chOff x="0" y="6324600"/>
              <a:chExt cx="9144000" cy="518375"/>
            </a:xfrm>
          </p:grpSpPr>
          <p:sp>
            <p:nvSpPr>
              <p:cNvPr id="13" name="矩形 1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Box 1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2" name="TextBox 11"/>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4267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80528" y="404664"/>
            <a:ext cx="8229600" cy="1143000"/>
          </a:xfrm>
        </p:spPr>
        <p:txBody>
          <a:bodyPr/>
          <a:lstStyle/>
          <a:p>
            <a:pPr algn="l" eaLnBrk="1" hangingPunct="1"/>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a:t>
            </a:r>
            <a:r>
              <a:rPr lang="en-US" altLang="zh-CN" b="1" dirty="0" smtClean="0">
                <a:solidFill>
                  <a:schemeClr val="tx2">
                    <a:lumMod val="60000"/>
                    <a:lumOff val="40000"/>
                  </a:schemeClr>
                </a:solidFill>
                <a:latin typeface="黑体" panose="02010609060101010101" pitchFamily="49" charset="-122"/>
                <a:ea typeface="黑体" panose="02010609060101010101" pitchFamily="49" charset="-122"/>
              </a:rPr>
              <a:t>3</a:t>
            </a:r>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）类间距离和准则</a:t>
            </a:r>
          </a:p>
        </p:txBody>
      </p:sp>
      <p:sp>
        <p:nvSpPr>
          <p:cNvPr id="46083" name="Rectangle 3"/>
          <p:cNvSpPr>
            <a:spLocks noGrp="1" noChangeArrowheads="1"/>
          </p:cNvSpPr>
          <p:nvPr>
            <p:ph type="body" idx="1"/>
          </p:nvPr>
        </p:nvSpPr>
        <p:spPr/>
        <p:txBody>
          <a:bodyPr/>
          <a:lstStyle/>
          <a:p>
            <a:pPr eaLnBrk="1" hangingPunct="1"/>
            <a:r>
              <a:rPr lang="zh-CN" altLang="en-US" b="1" dirty="0" smtClean="0">
                <a:latin typeface="黑体" panose="02010609060101010101" pitchFamily="49" charset="-122"/>
                <a:ea typeface="黑体" panose="02010609060101010101" pitchFamily="49" charset="-122"/>
              </a:rPr>
              <a:t>类间距离和可用于描述聚类结果的类间距离分布状态。它定义为：</a:t>
            </a:r>
          </a:p>
          <a:p>
            <a:pPr eaLnBrk="1" hangingPunct="1"/>
            <a:endParaRPr lang="zh-CN" altLang="en-US" b="1" dirty="0" smtClean="0">
              <a:latin typeface="黑体" panose="02010609060101010101" pitchFamily="49" charset="-122"/>
              <a:ea typeface="黑体" panose="02010609060101010101" pitchFamily="49" charset="-122"/>
            </a:endParaRPr>
          </a:p>
          <a:p>
            <a:pPr eaLnBrk="1" hangingPunct="1"/>
            <a:endParaRPr lang="zh-CN" altLang="en-US" b="1" dirty="0" smtClean="0">
              <a:latin typeface="黑体" panose="02010609060101010101" pitchFamily="49" charset="-122"/>
              <a:ea typeface="黑体" panose="02010609060101010101" pitchFamily="49" charset="-122"/>
            </a:endParaRPr>
          </a:p>
          <a:p>
            <a:pPr eaLnBrk="1" hangingPunct="1"/>
            <a:r>
              <a:rPr lang="zh-CN" altLang="en-US" b="1" dirty="0" smtClean="0">
                <a:latin typeface="黑体" panose="02010609060101010101" pitchFamily="49" charset="-122"/>
                <a:ea typeface="黑体" panose="02010609060101010101" pitchFamily="49" charset="-122"/>
              </a:rPr>
              <a:t>加权类间距离和：</a:t>
            </a:r>
            <a:r>
              <a:rPr lang="zh-CN" altLang="en-US" dirty="0" smtClean="0">
                <a:latin typeface="黑体" panose="02010609060101010101" pitchFamily="49" charset="-122"/>
                <a:ea typeface="黑体" panose="02010609060101010101" pitchFamily="49" charset="-122"/>
              </a:rPr>
              <a:t> </a:t>
            </a:r>
          </a:p>
        </p:txBody>
      </p:sp>
      <p:sp>
        <p:nvSpPr>
          <p:cNvPr id="460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6085" name="Object 4"/>
          <p:cNvGraphicFramePr>
            <a:graphicFrameLocks noChangeAspect="1"/>
          </p:cNvGraphicFramePr>
          <p:nvPr>
            <p:extLst>
              <p:ext uri="{D42A27DB-BD31-4B8C-83A1-F6EECF244321}">
                <p14:modId xmlns:p14="http://schemas.microsoft.com/office/powerpoint/2010/main" val="4268648503"/>
              </p:ext>
            </p:extLst>
          </p:nvPr>
        </p:nvGraphicFramePr>
        <p:xfrm>
          <a:off x="2933700" y="2739806"/>
          <a:ext cx="3538469" cy="949763"/>
        </p:xfrm>
        <a:graphic>
          <a:graphicData uri="http://schemas.openxmlformats.org/presentationml/2006/ole">
            <mc:AlternateContent xmlns:mc="http://schemas.openxmlformats.org/markup-compatibility/2006">
              <mc:Choice xmlns:v="urn:schemas-microsoft-com:vml" Requires="v">
                <p:oleObj spid="_x0000_s24662" name="公式" r:id="rId3" imgW="1663700" imgH="444500" progId="Equation.3">
                  <p:embed/>
                </p:oleObj>
              </mc:Choice>
              <mc:Fallback>
                <p:oleObj name="公式" r:id="rId3" imgW="16637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2739806"/>
                        <a:ext cx="3538469" cy="949763"/>
                      </a:xfrm>
                      <a:prstGeom prst="rect">
                        <a:avLst/>
                      </a:prstGeom>
                      <a:solidFill>
                        <a:schemeClr val="tx2">
                          <a:lumMod val="20000"/>
                          <a:lumOff val="80000"/>
                        </a:schemeClr>
                      </a:solidFill>
                      <a:ln>
                        <a:noFill/>
                      </a:ln>
                    </p:spPr>
                  </p:pic>
                </p:oleObj>
              </mc:Fallback>
            </mc:AlternateContent>
          </a:graphicData>
        </a:graphic>
      </p:graphicFrame>
      <p:sp>
        <p:nvSpPr>
          <p:cNvPr id="46086"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6087" name="Object 6"/>
          <p:cNvGraphicFramePr>
            <a:graphicFrameLocks noChangeAspect="1"/>
          </p:cNvGraphicFramePr>
          <p:nvPr>
            <p:extLst>
              <p:ext uri="{D42A27DB-BD31-4B8C-83A1-F6EECF244321}">
                <p14:modId xmlns:p14="http://schemas.microsoft.com/office/powerpoint/2010/main" val="3838218287"/>
              </p:ext>
            </p:extLst>
          </p:nvPr>
        </p:nvGraphicFramePr>
        <p:xfrm>
          <a:off x="2915816" y="4509120"/>
          <a:ext cx="3733800" cy="890588"/>
        </p:xfrm>
        <a:graphic>
          <a:graphicData uri="http://schemas.openxmlformats.org/presentationml/2006/ole">
            <mc:AlternateContent xmlns:mc="http://schemas.openxmlformats.org/markup-compatibility/2006">
              <mc:Choice xmlns:v="urn:schemas-microsoft-com:vml" Requires="v">
                <p:oleObj spid="_x0000_s24663" name="公式" r:id="rId5" imgW="1879600" imgH="444500" progId="Equation.3">
                  <p:embed/>
                </p:oleObj>
              </mc:Choice>
              <mc:Fallback>
                <p:oleObj name="公式" r:id="rId5" imgW="18796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509120"/>
                        <a:ext cx="3733800" cy="890588"/>
                      </a:xfrm>
                      <a:prstGeom prst="rect">
                        <a:avLst/>
                      </a:prstGeom>
                      <a:solidFill>
                        <a:schemeClr val="tx2">
                          <a:lumMod val="20000"/>
                          <a:lumOff val="80000"/>
                        </a:schemeClr>
                      </a:solidFill>
                      <a:ln>
                        <a:noFill/>
                      </a:ln>
                    </p:spPr>
                  </p:pic>
                </p:oleObj>
              </mc:Fallback>
            </mc:AlternateContent>
          </a:graphicData>
        </a:graphic>
      </p:graphicFrame>
      <p:sp>
        <p:nvSpPr>
          <p:cNvPr id="46088" name="Rectangle 9"/>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6089" name="Object 8"/>
          <p:cNvGraphicFramePr>
            <a:graphicFrameLocks noChangeAspect="1"/>
          </p:cNvGraphicFramePr>
          <p:nvPr>
            <p:extLst>
              <p:ext uri="{D42A27DB-BD31-4B8C-83A1-F6EECF244321}">
                <p14:modId xmlns:p14="http://schemas.microsoft.com/office/powerpoint/2010/main" val="814246896"/>
              </p:ext>
            </p:extLst>
          </p:nvPr>
        </p:nvGraphicFramePr>
        <p:xfrm>
          <a:off x="3124200" y="5445224"/>
          <a:ext cx="1524000" cy="854075"/>
        </p:xfrm>
        <a:graphic>
          <a:graphicData uri="http://schemas.openxmlformats.org/presentationml/2006/ole">
            <mc:AlternateContent xmlns:mc="http://schemas.openxmlformats.org/markup-compatibility/2006">
              <mc:Choice xmlns:v="urn:schemas-microsoft-com:vml" Requires="v">
                <p:oleObj spid="_x0000_s24664" name="公式" r:id="rId7" imgW="863225" imgH="482391" progId="Equation.3">
                  <p:embed/>
                </p:oleObj>
              </mc:Choice>
              <mc:Fallback>
                <p:oleObj name="公式" r:id="rId7" imgW="863225" imgH="4823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5445224"/>
                        <a:ext cx="152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1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6091" name="Object 10"/>
          <p:cNvGraphicFramePr>
            <a:graphicFrameLocks noChangeAspect="1"/>
          </p:cNvGraphicFramePr>
          <p:nvPr>
            <p:extLst>
              <p:ext uri="{D42A27DB-BD31-4B8C-83A1-F6EECF244321}">
                <p14:modId xmlns:p14="http://schemas.microsoft.com/office/powerpoint/2010/main" val="1239931088"/>
              </p:ext>
            </p:extLst>
          </p:nvPr>
        </p:nvGraphicFramePr>
        <p:xfrm>
          <a:off x="5029200" y="5445224"/>
          <a:ext cx="1447800" cy="814388"/>
        </p:xfrm>
        <a:graphic>
          <a:graphicData uri="http://schemas.openxmlformats.org/presentationml/2006/ole">
            <mc:AlternateContent xmlns:mc="http://schemas.openxmlformats.org/markup-compatibility/2006">
              <mc:Choice xmlns:v="urn:schemas-microsoft-com:vml" Requires="v">
                <p:oleObj spid="_x0000_s24665" name="公式" r:id="rId9" imgW="761669" imgH="431613" progId="Equation.3">
                  <p:embed/>
                </p:oleObj>
              </mc:Choice>
              <mc:Fallback>
                <p:oleObj name="公式" r:id="rId9" imgW="761669"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5445224"/>
                        <a:ext cx="14478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2" name="Text Box 12"/>
          <p:cNvSpPr txBox="1">
            <a:spLocks noChangeArrowheads="1"/>
          </p:cNvSpPr>
          <p:nvPr/>
        </p:nvSpPr>
        <p:spPr bwMode="auto">
          <a:xfrm>
            <a:off x="1835696" y="5631631"/>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a:latin typeface="黑体" panose="02010609060101010101" pitchFamily="49" charset="-122"/>
                <a:ea typeface="黑体" panose="02010609060101010101" pitchFamily="49" charset="-122"/>
              </a:rPr>
              <a:t>式中，</a:t>
            </a:r>
          </a:p>
        </p:txBody>
      </p:sp>
      <p:grpSp>
        <p:nvGrpSpPr>
          <p:cNvPr id="13" name="组合 12"/>
          <p:cNvGrpSpPr/>
          <p:nvPr/>
        </p:nvGrpSpPr>
        <p:grpSpPr>
          <a:xfrm>
            <a:off x="0" y="6324600"/>
            <a:ext cx="9144000" cy="519113"/>
            <a:chOff x="0" y="6324600"/>
            <a:chExt cx="9144000" cy="519113"/>
          </a:xfrm>
        </p:grpSpPr>
        <p:grpSp>
          <p:nvGrpSpPr>
            <p:cNvPr id="14" name="组合 13"/>
            <p:cNvGrpSpPr>
              <a:grpSpLocks/>
            </p:cNvGrpSpPr>
            <p:nvPr/>
          </p:nvGrpSpPr>
          <p:grpSpPr bwMode="auto">
            <a:xfrm>
              <a:off x="0" y="6324600"/>
              <a:ext cx="9144000" cy="519113"/>
              <a:chOff x="0" y="6324600"/>
              <a:chExt cx="9144000" cy="518375"/>
            </a:xfrm>
          </p:grpSpPr>
          <p:sp>
            <p:nvSpPr>
              <p:cNvPr id="16" name="矩形 1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5" name="TextBox 14"/>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8667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additive="base">
                                        <p:cTn id="13" dur="500" fill="hold"/>
                                        <p:tgtEl>
                                          <p:spTgt spid="46085"/>
                                        </p:tgtEl>
                                        <p:attrNameLst>
                                          <p:attrName>ppt_x</p:attrName>
                                        </p:attrNameLst>
                                      </p:cBhvr>
                                      <p:tavLst>
                                        <p:tav tm="0">
                                          <p:val>
                                            <p:strVal val="#ppt_x"/>
                                          </p:val>
                                        </p:tav>
                                        <p:tav tm="100000">
                                          <p:val>
                                            <p:strVal val="#ppt_x"/>
                                          </p:val>
                                        </p:tav>
                                      </p:tavLst>
                                    </p:anim>
                                    <p:anim calcmode="lin" valueType="num">
                                      <p:cBhvr additive="base">
                                        <p:cTn id="14" dur="500" fill="hold"/>
                                        <p:tgtEl>
                                          <p:spTgt spid="460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 calcmode="lin" valueType="num">
                                      <p:cBhvr additive="base">
                                        <p:cTn id="19"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ppt_x"/>
                                          </p:val>
                                        </p:tav>
                                        <p:tav tm="100000">
                                          <p:val>
                                            <p:strVal val="#ppt_x"/>
                                          </p:val>
                                        </p:tav>
                                      </p:tavLst>
                                    </p:anim>
                                    <p:anim calcmode="lin" valueType="num">
                                      <p:cBhvr additive="base">
                                        <p:cTn id="26"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9"/>
                                        </p:tgtEl>
                                        <p:attrNameLst>
                                          <p:attrName>style.visibility</p:attrName>
                                        </p:attrNameLst>
                                      </p:cBhvr>
                                      <p:to>
                                        <p:strVal val="visible"/>
                                      </p:to>
                                    </p:set>
                                    <p:anim calcmode="lin" valueType="num">
                                      <p:cBhvr additive="base">
                                        <p:cTn id="31" dur="500" fill="hold"/>
                                        <p:tgtEl>
                                          <p:spTgt spid="46089"/>
                                        </p:tgtEl>
                                        <p:attrNameLst>
                                          <p:attrName>ppt_x</p:attrName>
                                        </p:attrNameLst>
                                      </p:cBhvr>
                                      <p:tavLst>
                                        <p:tav tm="0">
                                          <p:val>
                                            <p:strVal val="#ppt_x"/>
                                          </p:val>
                                        </p:tav>
                                        <p:tav tm="100000">
                                          <p:val>
                                            <p:strVal val="#ppt_x"/>
                                          </p:val>
                                        </p:tav>
                                      </p:tavLst>
                                    </p:anim>
                                    <p:anim calcmode="lin" valueType="num">
                                      <p:cBhvr additive="base">
                                        <p:cTn id="32" dur="500" fill="hold"/>
                                        <p:tgtEl>
                                          <p:spTgt spid="4608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091"/>
                                        </p:tgtEl>
                                        <p:attrNameLst>
                                          <p:attrName>style.visibility</p:attrName>
                                        </p:attrNameLst>
                                      </p:cBhvr>
                                      <p:to>
                                        <p:strVal val="visible"/>
                                      </p:to>
                                    </p:set>
                                    <p:anim calcmode="lin" valueType="num">
                                      <p:cBhvr additive="base">
                                        <p:cTn id="35" dur="500" fill="hold"/>
                                        <p:tgtEl>
                                          <p:spTgt spid="46091"/>
                                        </p:tgtEl>
                                        <p:attrNameLst>
                                          <p:attrName>ppt_x</p:attrName>
                                        </p:attrNameLst>
                                      </p:cBhvr>
                                      <p:tavLst>
                                        <p:tav tm="0">
                                          <p:val>
                                            <p:strVal val="#ppt_x"/>
                                          </p:val>
                                        </p:tav>
                                        <p:tav tm="100000">
                                          <p:val>
                                            <p:strVal val="#ppt_x"/>
                                          </p:val>
                                        </p:tav>
                                      </p:tavLst>
                                    </p:anim>
                                    <p:anim calcmode="lin" valueType="num">
                                      <p:cBhvr additive="base">
                                        <p:cTn id="36" dur="500" fill="hold"/>
                                        <p:tgtEl>
                                          <p:spTgt spid="4609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6092"/>
                                        </p:tgtEl>
                                        <p:attrNameLst>
                                          <p:attrName>style.visibility</p:attrName>
                                        </p:attrNameLst>
                                      </p:cBhvr>
                                      <p:to>
                                        <p:strVal val="visible"/>
                                      </p:to>
                                    </p:set>
                                    <p:anim calcmode="lin" valueType="num">
                                      <p:cBhvr additive="base">
                                        <p:cTn id="39" dur="500" fill="hold"/>
                                        <p:tgtEl>
                                          <p:spTgt spid="46092"/>
                                        </p:tgtEl>
                                        <p:attrNameLst>
                                          <p:attrName>ppt_x</p:attrName>
                                        </p:attrNameLst>
                                      </p:cBhvr>
                                      <p:tavLst>
                                        <p:tav tm="0">
                                          <p:val>
                                            <p:strVal val="#ppt_x"/>
                                          </p:val>
                                        </p:tav>
                                        <p:tav tm="100000">
                                          <p:val>
                                            <p:strVal val="#ppt_x"/>
                                          </p:val>
                                        </p:tav>
                                      </p:tavLst>
                                    </p:anim>
                                    <p:anim calcmode="lin" valueType="num">
                                      <p:cBhvr additive="base">
                                        <p:cTn id="40" dur="500" fill="hold"/>
                                        <p:tgtEl>
                                          <p:spTgt spid="46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57200" y="1412776"/>
            <a:ext cx="8229600" cy="4525963"/>
          </a:xfrm>
        </p:spPr>
        <p:txBody>
          <a:bodyPr/>
          <a:lstStyle/>
          <a:p>
            <a:pPr eaLnBrk="1" hangingPunct="1"/>
            <a:r>
              <a:rPr lang="zh-CN" altLang="en-US" b="1" dirty="0" smtClean="0">
                <a:latin typeface="黑体" panose="02010609060101010101" pitchFamily="49" charset="-122"/>
                <a:ea typeface="黑体" panose="02010609060101010101" pitchFamily="49" charset="-122"/>
              </a:rPr>
              <a:t>对于两类问题，类间距离常用下式计算</a:t>
            </a:r>
          </a:p>
          <a:p>
            <a:pPr eaLnBrk="1" hangingPunct="1"/>
            <a:endParaRPr lang="zh-CN" altLang="en-US" b="1" dirty="0" smtClean="0">
              <a:latin typeface="黑体" panose="02010609060101010101" pitchFamily="49" charset="-122"/>
              <a:ea typeface="黑体" panose="02010609060101010101" pitchFamily="49" charset="-122"/>
            </a:endParaRPr>
          </a:p>
          <a:p>
            <a:pPr eaLnBrk="1" hangingPunct="1"/>
            <a:endParaRPr lang="zh-CN" altLang="en-US" b="1" dirty="0" smtClean="0">
              <a:latin typeface="黑体" panose="02010609060101010101" pitchFamily="49" charset="-122"/>
              <a:ea typeface="黑体" panose="02010609060101010101" pitchFamily="49" charset="-122"/>
            </a:endParaRPr>
          </a:p>
          <a:p>
            <a:pPr eaLnBrk="1" hangingPunct="1"/>
            <a:r>
              <a:rPr lang="zh-CN" altLang="en-US" b="1" dirty="0" smtClean="0">
                <a:latin typeface="黑体" panose="02010609060101010101" pitchFamily="49" charset="-122"/>
                <a:ea typeface="黑体" panose="02010609060101010101" pitchFamily="49" charset="-122"/>
              </a:rPr>
              <a:t>类间距离和准则描述不同类型之间的分离程度，所以值越大，表示各类之间分离性好，聚类质量高。</a:t>
            </a:r>
            <a:r>
              <a:rPr lang="zh-CN" altLang="en-US" dirty="0" smtClean="0">
                <a:latin typeface="黑体" panose="02010609060101010101" pitchFamily="49" charset="-122"/>
                <a:ea typeface="黑体" panose="02010609060101010101" pitchFamily="49" charset="-122"/>
              </a:rPr>
              <a:t> </a:t>
            </a:r>
          </a:p>
        </p:txBody>
      </p:sp>
      <p:sp>
        <p:nvSpPr>
          <p:cNvPr id="47108"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7109" name="Object 4"/>
          <p:cNvGraphicFramePr>
            <a:graphicFrameLocks noChangeAspect="1"/>
          </p:cNvGraphicFramePr>
          <p:nvPr>
            <p:extLst>
              <p:ext uri="{D42A27DB-BD31-4B8C-83A1-F6EECF244321}">
                <p14:modId xmlns:p14="http://schemas.microsoft.com/office/powerpoint/2010/main" val="259951634"/>
              </p:ext>
            </p:extLst>
          </p:nvPr>
        </p:nvGraphicFramePr>
        <p:xfrm>
          <a:off x="2567825" y="2233464"/>
          <a:ext cx="3886200" cy="592138"/>
        </p:xfrm>
        <a:graphic>
          <a:graphicData uri="http://schemas.openxmlformats.org/presentationml/2006/ole">
            <mc:AlternateContent xmlns:mc="http://schemas.openxmlformats.org/markup-compatibility/2006">
              <mc:Choice xmlns:v="urn:schemas-microsoft-com:vml" Requires="v">
                <p:oleObj spid="_x0000_s25622" name="公式" r:id="rId3" imgW="1562100" imgH="241300" progId="Equation.3">
                  <p:embed/>
                </p:oleObj>
              </mc:Choice>
              <mc:Fallback>
                <p:oleObj name="公式" r:id="rId3" imgW="1562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825" y="2233464"/>
                        <a:ext cx="3886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p:nvPr/>
        </p:nvGrpSpPr>
        <p:grpSpPr>
          <a:xfrm>
            <a:off x="0" y="6324600"/>
            <a:ext cx="9144000" cy="519113"/>
            <a:chOff x="0" y="6324600"/>
            <a:chExt cx="9144000" cy="519113"/>
          </a:xfrm>
        </p:grpSpPr>
        <p:grpSp>
          <p:nvGrpSpPr>
            <p:cNvPr id="7" name="组合 6"/>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 name="TextBox 7"/>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097707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80528" y="274638"/>
            <a:ext cx="8229600" cy="1143000"/>
          </a:xfrm>
        </p:spPr>
        <p:txBody>
          <a:bodyPr/>
          <a:lstStyle/>
          <a:p>
            <a:pPr algn="l" eaLnBrk="1" hangingPunct="1"/>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a:t>
            </a:r>
            <a:r>
              <a:rPr lang="en-US" altLang="zh-CN" b="1" dirty="0" smtClean="0">
                <a:solidFill>
                  <a:schemeClr val="tx2">
                    <a:lumMod val="60000"/>
                    <a:lumOff val="40000"/>
                  </a:schemeClr>
                </a:solidFill>
                <a:latin typeface="黑体" panose="02010609060101010101" pitchFamily="49" charset="-122"/>
                <a:ea typeface="黑体" panose="02010609060101010101" pitchFamily="49" charset="-122"/>
              </a:rPr>
              <a:t>4</a:t>
            </a:r>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）散射矩阵</a:t>
            </a:r>
          </a:p>
        </p:txBody>
      </p:sp>
      <p:sp>
        <p:nvSpPr>
          <p:cNvPr id="48131" name="Rectangle 3"/>
          <p:cNvSpPr>
            <a:spLocks noGrp="1" noChangeArrowheads="1"/>
          </p:cNvSpPr>
          <p:nvPr>
            <p:ph type="body" idx="1"/>
          </p:nvPr>
        </p:nvSpPr>
        <p:spPr/>
        <p:txBody>
          <a:bodyPr/>
          <a:lstStyle/>
          <a:p>
            <a:pPr eaLnBrk="1" hangingPunct="1">
              <a:lnSpc>
                <a:spcPts val="4500"/>
              </a:lnSpc>
            </a:pPr>
            <a:r>
              <a:rPr lang="zh-CN" altLang="en-US" dirty="0" smtClean="0">
                <a:latin typeface="黑体" panose="02010609060101010101" pitchFamily="49" charset="-122"/>
                <a:ea typeface="黑体" panose="02010609060101010101" pitchFamily="49" charset="-122"/>
              </a:rPr>
              <a:t>为了对</a:t>
            </a:r>
            <a:r>
              <a:rPr lang="zh-CN" altLang="en-US" dirty="0" smtClean="0">
                <a:solidFill>
                  <a:srgbClr val="FF0000"/>
                </a:solidFill>
                <a:latin typeface="黑体" panose="02010609060101010101" pitchFamily="49" charset="-122"/>
                <a:ea typeface="黑体" panose="02010609060101010101" pitchFamily="49" charset="-122"/>
              </a:rPr>
              <a:t>聚类质量</a:t>
            </a:r>
            <a:r>
              <a:rPr lang="zh-CN" altLang="en-US" dirty="0" smtClean="0">
                <a:latin typeface="黑体" panose="02010609060101010101" pitchFamily="49" charset="-122"/>
                <a:ea typeface="黑体" panose="02010609060101010101" pitchFamily="49" charset="-122"/>
              </a:rPr>
              <a:t>有一个全面的描述和考核标准，可以通过散射矩阵引导出一些准则函数</a:t>
            </a:r>
            <a:r>
              <a:rPr lang="zh-CN" altLang="en-US" dirty="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eaLnBrk="1" hangingPunct="1">
              <a:lnSpc>
                <a:spcPts val="4500"/>
              </a:lnSpc>
            </a:pPr>
            <a:r>
              <a:rPr lang="zh-CN" altLang="en-US" dirty="0" smtClean="0">
                <a:latin typeface="黑体" panose="02010609060101010101" pitchFamily="49" charset="-122"/>
                <a:ea typeface="黑体" panose="02010609060101010101" pitchFamily="49" charset="-122"/>
              </a:rPr>
              <a:t>这些准则函数不但反映同类样本的聚集程度，而且也反映不同类之间的分离程度。 </a:t>
            </a:r>
          </a:p>
        </p:txBody>
      </p:sp>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6562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57200" y="1207293"/>
            <a:ext cx="8229600" cy="4525963"/>
          </a:xfrm>
        </p:spPr>
        <p:txBody>
          <a:bodyPr/>
          <a:lstStyle/>
          <a:p>
            <a:pPr eaLnBrk="1" hangingPunct="1"/>
            <a:r>
              <a:rPr lang="zh-CN" altLang="en-US" b="1" dirty="0" smtClean="0">
                <a:latin typeface="黑体" panose="02010609060101010101" pitchFamily="49" charset="-122"/>
                <a:ea typeface="黑体" panose="02010609060101010101" pitchFamily="49" charset="-122"/>
              </a:rPr>
              <a:t>假定混合样本集</a:t>
            </a:r>
            <a:r>
              <a:rPr lang="en-US" altLang="zh-CN" b="1" dirty="0" smtClean="0">
                <a:latin typeface="黑体" panose="02010609060101010101" pitchFamily="49" charset="-122"/>
                <a:ea typeface="黑体" panose="02010609060101010101" pitchFamily="49" charset="-122"/>
              </a:rPr>
              <a:t>X</a:t>
            </a:r>
            <a:r>
              <a:rPr lang="zh-CN" altLang="en-US" b="1" dirty="0" smtClean="0">
                <a:latin typeface="黑体" panose="02010609060101010101" pitchFamily="49" charset="-122"/>
                <a:ea typeface="黑体" panose="02010609060101010101" pitchFamily="49" charset="-122"/>
              </a:rPr>
              <a:t>的</a:t>
            </a:r>
            <a:r>
              <a:rPr lang="en-US" altLang="zh-CN" b="1" dirty="0" smtClean="0">
                <a:latin typeface="黑体" panose="02010609060101010101" pitchFamily="49" charset="-122"/>
                <a:ea typeface="黑体" panose="02010609060101010101" pitchFamily="49" charset="-122"/>
              </a:rPr>
              <a:t>n</a:t>
            </a:r>
            <a:r>
              <a:rPr lang="zh-CN" altLang="en-US" b="1" dirty="0" smtClean="0">
                <a:latin typeface="黑体" panose="02010609060101010101" pitchFamily="49" charset="-122"/>
                <a:ea typeface="黑体" panose="02010609060101010101" pitchFamily="49" charset="-122"/>
              </a:rPr>
              <a:t>个样本被聚集成</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个类型的子集</a:t>
            </a:r>
            <a:r>
              <a:rPr lang="en-US" altLang="zh-CN" b="1" dirty="0" err="1" smtClean="0">
                <a:latin typeface="黑体" panose="02010609060101010101" pitchFamily="49" charset="-122"/>
                <a:ea typeface="黑体" panose="02010609060101010101" pitchFamily="49" charset="-122"/>
              </a:rPr>
              <a:t>X</a:t>
            </a:r>
            <a:r>
              <a:rPr lang="en-US" altLang="zh-CN" b="1" baseline="-25000" dirty="0" err="1" smtClean="0">
                <a:latin typeface="黑体" panose="02010609060101010101" pitchFamily="49" charset="-122"/>
                <a:ea typeface="黑体" panose="02010609060101010101" pitchFamily="49" charset="-122"/>
              </a:rPr>
              <a:t>j</a:t>
            </a:r>
            <a:r>
              <a:rPr lang="zh-CN" altLang="en-US" b="1" dirty="0" smtClean="0">
                <a:latin typeface="黑体" panose="02010609060101010101" pitchFamily="49" charset="-122"/>
                <a:ea typeface="黑体" panose="02010609060101010101" pitchFamily="49" charset="-122"/>
              </a:rPr>
              <a:t>，每个子集有</a:t>
            </a:r>
            <a:r>
              <a:rPr lang="en-US" altLang="zh-CN" b="1" dirty="0" err="1" smtClean="0">
                <a:latin typeface="黑体" panose="02010609060101010101" pitchFamily="49" charset="-122"/>
                <a:ea typeface="黑体" panose="02010609060101010101" pitchFamily="49" charset="-122"/>
              </a:rPr>
              <a:t>n</a:t>
            </a:r>
            <a:r>
              <a:rPr lang="en-US" altLang="zh-CN" b="1" baseline="-25000" dirty="0" err="1" smtClean="0">
                <a:latin typeface="黑体" panose="02010609060101010101" pitchFamily="49" charset="-122"/>
                <a:ea typeface="黑体" panose="02010609060101010101" pitchFamily="49" charset="-122"/>
              </a:rPr>
              <a:t>j</a:t>
            </a:r>
            <a:r>
              <a:rPr lang="zh-CN" altLang="en-US" b="1" dirty="0" smtClean="0">
                <a:latin typeface="黑体" panose="02010609060101010101" pitchFamily="49" charset="-122"/>
                <a:ea typeface="黑体" panose="02010609060101010101" pitchFamily="49" charset="-122"/>
              </a:rPr>
              <a:t>个样本，则类内散射矩阵   定义为：</a:t>
            </a:r>
          </a:p>
          <a:p>
            <a:pPr eaLnBrk="1" hangingPunct="1"/>
            <a:endParaRPr lang="zh-CN" altLang="en-US" b="1" dirty="0" smtClean="0">
              <a:latin typeface="黑体" panose="02010609060101010101" pitchFamily="49" charset="-122"/>
              <a:ea typeface="黑体" panose="02010609060101010101" pitchFamily="49" charset="-122"/>
            </a:endParaRPr>
          </a:p>
          <a:p>
            <a:pPr eaLnBrk="1" hangingPunct="1"/>
            <a:endParaRPr lang="zh-CN" altLang="en-US" b="1" dirty="0" smtClean="0">
              <a:latin typeface="黑体" panose="02010609060101010101" pitchFamily="49" charset="-122"/>
              <a:ea typeface="黑体" panose="02010609060101010101" pitchFamily="49" charset="-122"/>
            </a:endParaRPr>
          </a:p>
          <a:p>
            <a:pPr eaLnBrk="1" hangingPunct="1"/>
            <a:r>
              <a:rPr lang="zh-CN" altLang="en-US" b="1" dirty="0" smtClean="0">
                <a:latin typeface="黑体" panose="02010609060101010101" pitchFamily="49" charset="-122"/>
                <a:ea typeface="黑体" panose="02010609060101010101" pitchFamily="49" charset="-122"/>
              </a:rPr>
              <a:t>其中   为某一个类型的类内散射矩阵：</a:t>
            </a:r>
          </a:p>
        </p:txBody>
      </p:sp>
      <p:sp>
        <p:nvSpPr>
          <p:cNvPr id="49156" name="Rectangle 5"/>
          <p:cNvSpPr>
            <a:spLocks noChangeArrowheads="1"/>
          </p:cNvSpPr>
          <p:nvPr/>
        </p:nvSpPr>
        <p:spPr bwMode="auto">
          <a:xfrm>
            <a:off x="0" y="292179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9157" name="Object 4"/>
          <p:cNvGraphicFramePr>
            <a:graphicFrameLocks noChangeAspect="1"/>
          </p:cNvGraphicFramePr>
          <p:nvPr>
            <p:extLst>
              <p:ext uri="{D42A27DB-BD31-4B8C-83A1-F6EECF244321}">
                <p14:modId xmlns:p14="http://schemas.microsoft.com/office/powerpoint/2010/main" val="2994533835"/>
              </p:ext>
            </p:extLst>
          </p:nvPr>
        </p:nvGraphicFramePr>
        <p:xfrm>
          <a:off x="2627784" y="2197523"/>
          <a:ext cx="504056" cy="604867"/>
        </p:xfrm>
        <a:graphic>
          <a:graphicData uri="http://schemas.openxmlformats.org/presentationml/2006/ole">
            <mc:AlternateContent xmlns:mc="http://schemas.openxmlformats.org/markup-compatibility/2006">
              <mc:Choice xmlns:v="urn:schemas-microsoft-com:vml" Requires="v">
                <p:oleObj spid="_x0000_s26710" name="公式" r:id="rId3" imgW="190500" imgH="228600" progId="Equation.3">
                  <p:embed/>
                </p:oleObj>
              </mc:Choice>
              <mc:Fallback>
                <p:oleObj name="公式" r:id="rId3" imgW="190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197523"/>
                        <a:ext cx="504056" cy="604867"/>
                      </a:xfrm>
                      <a:prstGeom prst="rect">
                        <a:avLst/>
                      </a:prstGeom>
                      <a:noFill/>
                      <a:ln>
                        <a:noFill/>
                      </a:ln>
                    </p:spPr>
                  </p:pic>
                </p:oleObj>
              </mc:Fallback>
            </mc:AlternateContent>
          </a:graphicData>
        </a:graphic>
      </p:graphicFrame>
      <p:graphicFrame>
        <p:nvGraphicFramePr>
          <p:cNvPr id="49158" name="Object 6"/>
          <p:cNvGraphicFramePr>
            <a:graphicFrameLocks noChangeAspect="1"/>
          </p:cNvGraphicFramePr>
          <p:nvPr>
            <p:extLst>
              <p:ext uri="{D42A27DB-BD31-4B8C-83A1-F6EECF244321}">
                <p14:modId xmlns:p14="http://schemas.microsoft.com/office/powerpoint/2010/main" val="1285691977"/>
              </p:ext>
            </p:extLst>
          </p:nvPr>
        </p:nvGraphicFramePr>
        <p:xfrm>
          <a:off x="3581400" y="2802731"/>
          <a:ext cx="2182882" cy="1079198"/>
        </p:xfrm>
        <a:graphic>
          <a:graphicData uri="http://schemas.openxmlformats.org/presentationml/2006/ole">
            <mc:AlternateContent xmlns:mc="http://schemas.openxmlformats.org/markup-compatibility/2006">
              <mc:Choice xmlns:v="urn:schemas-microsoft-com:vml" Requires="v">
                <p:oleObj spid="_x0000_s26711" name="公式" r:id="rId5" imgW="901309" imgH="444307" progId="Equation.3">
                  <p:embed/>
                </p:oleObj>
              </mc:Choice>
              <mc:Fallback>
                <p:oleObj name="公式" r:id="rId5" imgW="901309"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802731"/>
                        <a:ext cx="2182882" cy="1079198"/>
                      </a:xfrm>
                      <a:prstGeom prst="rect">
                        <a:avLst/>
                      </a:prstGeom>
                      <a:solidFill>
                        <a:schemeClr val="tx2">
                          <a:lumMod val="20000"/>
                          <a:lumOff val="80000"/>
                        </a:schemeClr>
                      </a:solidFill>
                      <a:ln>
                        <a:noFill/>
                      </a:ln>
                    </p:spPr>
                  </p:pic>
                </p:oleObj>
              </mc:Fallback>
            </mc:AlternateContent>
          </a:graphicData>
        </a:graphic>
      </p:graphicFrame>
      <p:sp>
        <p:nvSpPr>
          <p:cNvPr id="49159" name="Rectangle 15"/>
          <p:cNvSpPr>
            <a:spLocks noChangeArrowheads="1"/>
          </p:cNvSpPr>
          <p:nvPr/>
        </p:nvSpPr>
        <p:spPr bwMode="auto">
          <a:xfrm>
            <a:off x="0" y="280273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9160" name="Object 14"/>
          <p:cNvGraphicFramePr>
            <a:graphicFrameLocks noChangeAspect="1"/>
          </p:cNvGraphicFramePr>
          <p:nvPr>
            <p:extLst>
              <p:ext uri="{D42A27DB-BD31-4B8C-83A1-F6EECF244321}">
                <p14:modId xmlns:p14="http://schemas.microsoft.com/office/powerpoint/2010/main" val="3528152522"/>
              </p:ext>
            </p:extLst>
          </p:nvPr>
        </p:nvGraphicFramePr>
        <p:xfrm>
          <a:off x="2627784" y="4725144"/>
          <a:ext cx="4267200" cy="973137"/>
        </p:xfrm>
        <a:graphic>
          <a:graphicData uri="http://schemas.openxmlformats.org/presentationml/2006/ole">
            <mc:AlternateContent xmlns:mc="http://schemas.openxmlformats.org/markup-compatibility/2006">
              <mc:Choice xmlns:v="urn:schemas-microsoft-com:vml" Requires="v">
                <p:oleObj spid="_x0000_s26712" name="公式" r:id="rId7" imgW="2044700" imgH="469900" progId="Equation.3">
                  <p:embed/>
                </p:oleObj>
              </mc:Choice>
              <mc:Fallback>
                <p:oleObj name="公式" r:id="rId7" imgW="2044700" imgH="469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4725144"/>
                        <a:ext cx="4267200" cy="973137"/>
                      </a:xfrm>
                      <a:prstGeom prst="rect">
                        <a:avLst/>
                      </a:prstGeom>
                      <a:solidFill>
                        <a:schemeClr val="tx2">
                          <a:lumMod val="20000"/>
                          <a:lumOff val="80000"/>
                        </a:schemeClr>
                      </a:solidFill>
                      <a:ln>
                        <a:noFill/>
                      </a:ln>
                    </p:spPr>
                  </p:pic>
                </p:oleObj>
              </mc:Fallback>
            </mc:AlternateContent>
          </a:graphicData>
        </a:graphic>
      </p:graphicFrame>
      <p:sp>
        <p:nvSpPr>
          <p:cNvPr id="49161" name="Rectangle 17"/>
          <p:cNvSpPr>
            <a:spLocks noChangeArrowheads="1"/>
          </p:cNvSpPr>
          <p:nvPr/>
        </p:nvSpPr>
        <p:spPr bwMode="auto">
          <a:xfrm>
            <a:off x="0" y="291703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9162" name="Object 16"/>
          <p:cNvGraphicFramePr>
            <a:graphicFrameLocks noChangeAspect="1"/>
          </p:cNvGraphicFramePr>
          <p:nvPr>
            <p:extLst>
              <p:ext uri="{D42A27DB-BD31-4B8C-83A1-F6EECF244321}">
                <p14:modId xmlns:p14="http://schemas.microsoft.com/office/powerpoint/2010/main" val="2935740229"/>
              </p:ext>
            </p:extLst>
          </p:nvPr>
        </p:nvGraphicFramePr>
        <p:xfrm>
          <a:off x="1856792" y="4005063"/>
          <a:ext cx="424360" cy="558061"/>
        </p:xfrm>
        <a:graphic>
          <a:graphicData uri="http://schemas.openxmlformats.org/presentationml/2006/ole">
            <mc:AlternateContent xmlns:mc="http://schemas.openxmlformats.org/markup-compatibility/2006">
              <mc:Choice xmlns:v="urn:schemas-microsoft-com:vml" Requires="v">
                <p:oleObj spid="_x0000_s26713" name="公式" r:id="rId9" imgW="177646" imgH="241091" progId="Equation.3">
                  <p:embed/>
                </p:oleObj>
              </mc:Choice>
              <mc:Fallback>
                <p:oleObj name="公式" r:id="rId9" imgW="177646"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6792" y="4005063"/>
                        <a:ext cx="424360" cy="558061"/>
                      </a:xfrm>
                      <a:prstGeom prst="rect">
                        <a:avLst/>
                      </a:prstGeom>
                      <a:noFill/>
                      <a:ln>
                        <a:noFill/>
                      </a:ln>
                    </p:spPr>
                  </p:pic>
                </p:oleObj>
              </mc:Fallback>
            </mc:AlternateContent>
          </a:graphicData>
        </a:graphic>
      </p:graphicFrame>
      <p:grpSp>
        <p:nvGrpSpPr>
          <p:cNvPr id="11" name="组合 10"/>
          <p:cNvGrpSpPr/>
          <p:nvPr/>
        </p:nvGrpSpPr>
        <p:grpSpPr>
          <a:xfrm>
            <a:off x="0" y="6324600"/>
            <a:ext cx="9144000" cy="519113"/>
            <a:chOff x="0" y="6324600"/>
            <a:chExt cx="9144000" cy="519113"/>
          </a:xfrm>
        </p:grpSpPr>
        <p:grpSp>
          <p:nvGrpSpPr>
            <p:cNvPr id="12" name="组合 11"/>
            <p:cNvGrpSpPr>
              <a:grpSpLocks/>
            </p:cNvGrpSpPr>
            <p:nvPr/>
          </p:nvGrpSpPr>
          <p:grpSpPr bwMode="auto">
            <a:xfrm>
              <a:off x="0" y="6324600"/>
              <a:ext cx="9144000" cy="519113"/>
              <a:chOff x="0" y="6324600"/>
              <a:chExt cx="9144000" cy="518375"/>
            </a:xfrm>
          </p:grpSpPr>
          <p:sp>
            <p:nvSpPr>
              <p:cNvPr id="14" name="矩形 1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3" name="TextBox 12"/>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8369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8"/>
                                        </p:tgtEl>
                                        <p:attrNameLst>
                                          <p:attrName>style.visibility</p:attrName>
                                        </p:attrNameLst>
                                      </p:cBhvr>
                                      <p:to>
                                        <p:strVal val="visible"/>
                                      </p:to>
                                    </p:set>
                                    <p:anim calcmode="lin" valueType="num">
                                      <p:cBhvr additive="base">
                                        <p:cTn id="7" dur="500" fill="hold"/>
                                        <p:tgtEl>
                                          <p:spTgt spid="49158"/>
                                        </p:tgtEl>
                                        <p:attrNameLst>
                                          <p:attrName>ppt_x</p:attrName>
                                        </p:attrNameLst>
                                      </p:cBhvr>
                                      <p:tavLst>
                                        <p:tav tm="0">
                                          <p:val>
                                            <p:strVal val="#ppt_x"/>
                                          </p:val>
                                        </p:tav>
                                        <p:tav tm="100000">
                                          <p:val>
                                            <p:strVal val="#ppt_x"/>
                                          </p:val>
                                        </p:tav>
                                      </p:tavLst>
                                    </p:anim>
                                    <p:anim calcmode="lin" valueType="num">
                                      <p:cBhvr additive="base">
                                        <p:cTn id="8"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60"/>
                                        </p:tgtEl>
                                        <p:attrNameLst>
                                          <p:attrName>style.visibility</p:attrName>
                                        </p:attrNameLst>
                                      </p:cBhvr>
                                      <p:to>
                                        <p:strVal val="visible"/>
                                      </p:to>
                                    </p:set>
                                    <p:anim calcmode="lin" valueType="num">
                                      <p:cBhvr additive="base">
                                        <p:cTn id="13" dur="500" fill="hold"/>
                                        <p:tgtEl>
                                          <p:spTgt spid="49160"/>
                                        </p:tgtEl>
                                        <p:attrNameLst>
                                          <p:attrName>ppt_x</p:attrName>
                                        </p:attrNameLst>
                                      </p:cBhvr>
                                      <p:tavLst>
                                        <p:tav tm="0">
                                          <p:val>
                                            <p:strVal val="#ppt_x"/>
                                          </p:val>
                                        </p:tav>
                                        <p:tav tm="100000">
                                          <p:val>
                                            <p:strVal val="#ppt_x"/>
                                          </p:val>
                                        </p:tav>
                                      </p:tavLst>
                                    </p:anim>
                                    <p:anim calcmode="lin" valueType="num">
                                      <p:cBhvr additive="base">
                                        <p:cTn id="14"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457200" y="1412776"/>
            <a:ext cx="8229600" cy="4525963"/>
          </a:xfrm>
        </p:spPr>
        <p:txBody>
          <a:bodyPr/>
          <a:lstStyle/>
          <a:p>
            <a:pPr eaLnBrk="1" hangingPunct="1"/>
            <a:r>
              <a:rPr lang="zh-CN" altLang="en-US" dirty="0" smtClean="0">
                <a:latin typeface="黑体" panose="02010609060101010101" pitchFamily="49" charset="-122"/>
                <a:ea typeface="黑体" panose="02010609060101010101" pitchFamily="49" charset="-122"/>
              </a:rPr>
              <a:t>类间散射矩阵   定义为： </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endParaRPr lang="zh-CN" altLang="en-US" dirty="0" smtClean="0">
              <a:latin typeface="黑体" panose="02010609060101010101" pitchFamily="49" charset="-122"/>
              <a:ea typeface="黑体" panose="02010609060101010101" pitchFamily="49" charset="-122"/>
            </a:endParaRPr>
          </a:p>
          <a:p>
            <a:pPr eaLnBrk="1" hangingPunct="1"/>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式中，  为各类型的均值向量，  为全部样本的均值向量</a:t>
            </a:r>
            <a:r>
              <a:rPr lang="zh-CN" altLang="en-US" dirty="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为各类型先验概率。 </a:t>
            </a:r>
          </a:p>
        </p:txBody>
      </p:sp>
      <p:sp>
        <p:nvSpPr>
          <p:cNvPr id="501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0181" name="Object 4"/>
          <p:cNvGraphicFramePr>
            <a:graphicFrameLocks noChangeAspect="1"/>
          </p:cNvGraphicFramePr>
          <p:nvPr>
            <p:extLst>
              <p:ext uri="{D42A27DB-BD31-4B8C-83A1-F6EECF244321}">
                <p14:modId xmlns:p14="http://schemas.microsoft.com/office/powerpoint/2010/main" val="854406412"/>
              </p:ext>
            </p:extLst>
          </p:nvPr>
        </p:nvGraphicFramePr>
        <p:xfrm>
          <a:off x="3491880" y="1471695"/>
          <a:ext cx="432048" cy="545745"/>
        </p:xfrm>
        <a:graphic>
          <a:graphicData uri="http://schemas.openxmlformats.org/presentationml/2006/ole">
            <mc:AlternateContent xmlns:mc="http://schemas.openxmlformats.org/markup-compatibility/2006">
              <mc:Choice xmlns:v="urn:schemas-microsoft-com:vml" Requires="v">
                <p:oleObj spid="_x0000_s27757" name="公式" r:id="rId3" imgW="177646" imgH="228402" progId="Equation.3">
                  <p:embed/>
                </p:oleObj>
              </mc:Choice>
              <mc:Fallback>
                <p:oleObj name="公式"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471695"/>
                        <a:ext cx="432048" cy="545745"/>
                      </a:xfrm>
                      <a:prstGeom prst="rect">
                        <a:avLst/>
                      </a:prstGeom>
                      <a:noFill/>
                      <a:ln>
                        <a:noFill/>
                      </a:ln>
                    </p:spPr>
                  </p:pic>
                </p:oleObj>
              </mc:Fallback>
            </mc:AlternateContent>
          </a:graphicData>
        </a:graphic>
      </p:graphicFrame>
      <p:sp>
        <p:nvSpPr>
          <p:cNvPr id="50182" name="Rectangle 7"/>
          <p:cNvSpPr>
            <a:spLocks noChangeArrowheads="1"/>
          </p:cNvSpPr>
          <p:nvPr/>
        </p:nvSpPr>
        <p:spPr bwMode="auto">
          <a:xfrm>
            <a:off x="0" y="3017739"/>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0183" name="Object 6"/>
          <p:cNvGraphicFramePr>
            <a:graphicFrameLocks noChangeAspect="1"/>
          </p:cNvGraphicFramePr>
          <p:nvPr>
            <p:extLst>
              <p:ext uri="{D42A27DB-BD31-4B8C-83A1-F6EECF244321}">
                <p14:modId xmlns:p14="http://schemas.microsoft.com/office/powerpoint/2010/main" val="2459517561"/>
              </p:ext>
            </p:extLst>
          </p:nvPr>
        </p:nvGraphicFramePr>
        <p:xfrm>
          <a:off x="2675110" y="2233464"/>
          <a:ext cx="4201146" cy="1006525"/>
        </p:xfrm>
        <a:graphic>
          <a:graphicData uri="http://schemas.openxmlformats.org/presentationml/2006/ole">
            <mc:AlternateContent xmlns:mc="http://schemas.openxmlformats.org/markup-compatibility/2006">
              <mc:Choice xmlns:v="urn:schemas-microsoft-com:vml" Requires="v">
                <p:oleObj spid="_x0000_s27758" name="公式" r:id="rId5" imgW="1866090" imgH="444307" progId="Equation.3">
                  <p:embed/>
                </p:oleObj>
              </mc:Choice>
              <mc:Fallback>
                <p:oleObj name="公式" r:id="rId5" imgW="1866090"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5110" y="2233464"/>
                        <a:ext cx="4201146" cy="1006525"/>
                      </a:xfrm>
                      <a:prstGeom prst="rect">
                        <a:avLst/>
                      </a:prstGeom>
                      <a:solidFill>
                        <a:schemeClr val="tx2">
                          <a:lumMod val="20000"/>
                          <a:lumOff val="80000"/>
                        </a:schemeClr>
                      </a:solidFill>
                      <a:ln>
                        <a:noFill/>
                      </a:ln>
                    </p:spPr>
                  </p:pic>
                </p:oleObj>
              </mc:Fallback>
            </mc:AlternateContent>
          </a:graphicData>
        </a:graphic>
      </p:graphicFrame>
      <p:sp>
        <p:nvSpPr>
          <p:cNvPr id="50184" name="Rectangle 18"/>
          <p:cNvSpPr>
            <a:spLocks noChangeArrowheads="1"/>
          </p:cNvSpPr>
          <p:nvPr/>
        </p:nvSpPr>
        <p:spPr bwMode="auto">
          <a:xfrm>
            <a:off x="0" y="312251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0185" name="Object 17"/>
          <p:cNvGraphicFramePr>
            <a:graphicFrameLocks noChangeAspect="1"/>
          </p:cNvGraphicFramePr>
          <p:nvPr>
            <p:extLst>
              <p:ext uri="{D42A27DB-BD31-4B8C-83A1-F6EECF244321}">
                <p14:modId xmlns:p14="http://schemas.microsoft.com/office/powerpoint/2010/main" val="810519133"/>
              </p:ext>
            </p:extLst>
          </p:nvPr>
        </p:nvGraphicFramePr>
        <p:xfrm>
          <a:off x="2045169" y="3745632"/>
          <a:ext cx="484089" cy="576202"/>
        </p:xfrm>
        <a:graphic>
          <a:graphicData uri="http://schemas.openxmlformats.org/presentationml/2006/ole">
            <mc:AlternateContent xmlns:mc="http://schemas.openxmlformats.org/markup-compatibility/2006">
              <mc:Choice xmlns:v="urn:schemas-microsoft-com:vml" Requires="v">
                <p:oleObj spid="_x0000_s27759" name="公式" r:id="rId7" imgW="203112" imgH="241195" progId="Equation.3">
                  <p:embed/>
                </p:oleObj>
              </mc:Choice>
              <mc:Fallback>
                <p:oleObj name="公式" r:id="rId7" imgW="203112"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5169" y="3745632"/>
                        <a:ext cx="484089" cy="576202"/>
                      </a:xfrm>
                      <a:prstGeom prst="rect">
                        <a:avLst/>
                      </a:prstGeom>
                      <a:noFill/>
                      <a:ln>
                        <a:noFill/>
                      </a:ln>
                    </p:spPr>
                  </p:pic>
                </p:oleObj>
              </mc:Fallback>
            </mc:AlternateContent>
          </a:graphicData>
        </a:graphic>
      </p:graphicFrame>
      <p:sp>
        <p:nvSpPr>
          <p:cNvPr id="50186" name="Rectangle 20"/>
          <p:cNvSpPr>
            <a:spLocks noChangeArrowheads="1"/>
          </p:cNvSpPr>
          <p:nvPr/>
        </p:nvSpPr>
        <p:spPr bwMode="auto">
          <a:xfrm>
            <a:off x="0" y="3170139"/>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0187" name="Object 19"/>
          <p:cNvGraphicFramePr>
            <a:graphicFrameLocks noChangeAspect="1"/>
          </p:cNvGraphicFramePr>
          <p:nvPr>
            <p:extLst>
              <p:ext uri="{D42A27DB-BD31-4B8C-83A1-F6EECF244321}">
                <p14:modId xmlns:p14="http://schemas.microsoft.com/office/powerpoint/2010/main" val="1082877741"/>
              </p:ext>
            </p:extLst>
          </p:nvPr>
        </p:nvGraphicFramePr>
        <p:xfrm>
          <a:off x="6472169" y="3889648"/>
          <a:ext cx="472461" cy="417580"/>
        </p:xfrm>
        <a:graphic>
          <a:graphicData uri="http://schemas.openxmlformats.org/presentationml/2006/ole">
            <mc:AlternateContent xmlns:mc="http://schemas.openxmlformats.org/markup-compatibility/2006">
              <mc:Choice xmlns:v="urn:schemas-microsoft-com:vml" Requires="v">
                <p:oleObj spid="_x0000_s27760" name="公式" r:id="rId9" imgW="164957" imgH="139579" progId="Equation.3">
                  <p:embed/>
                </p:oleObj>
              </mc:Choice>
              <mc:Fallback>
                <p:oleObj name="公式" r:id="rId9" imgW="164957" imgH="1395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2169" y="3889648"/>
                        <a:ext cx="472461" cy="417580"/>
                      </a:xfrm>
                      <a:prstGeom prst="rect">
                        <a:avLst/>
                      </a:prstGeom>
                      <a:noFill/>
                      <a:ln>
                        <a:noFill/>
                      </a:ln>
                    </p:spPr>
                  </p:pic>
                </p:oleObj>
              </mc:Fallback>
            </mc:AlternateContent>
          </a:graphicData>
        </a:graphic>
      </p:graphicFrame>
      <p:sp>
        <p:nvSpPr>
          <p:cNvPr id="50188"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0189" name="Object 21"/>
          <p:cNvGraphicFramePr>
            <a:graphicFrameLocks noChangeAspect="1"/>
          </p:cNvGraphicFramePr>
          <p:nvPr>
            <p:extLst>
              <p:ext uri="{D42A27DB-BD31-4B8C-83A1-F6EECF244321}">
                <p14:modId xmlns:p14="http://schemas.microsoft.com/office/powerpoint/2010/main" val="3866034756"/>
              </p:ext>
            </p:extLst>
          </p:nvPr>
        </p:nvGraphicFramePr>
        <p:xfrm>
          <a:off x="4499992" y="4321696"/>
          <a:ext cx="1800200" cy="587701"/>
        </p:xfrm>
        <a:graphic>
          <a:graphicData uri="http://schemas.openxmlformats.org/presentationml/2006/ole">
            <mc:AlternateContent xmlns:mc="http://schemas.openxmlformats.org/markup-compatibility/2006">
              <mc:Choice xmlns:v="urn:schemas-microsoft-com:vml" Requires="v">
                <p:oleObj spid="_x0000_s27761" name="Equation" r:id="rId11" imgW="1333440" imgH="431640" progId="Equation.DSMT4">
                  <p:embed/>
                </p:oleObj>
              </mc:Choice>
              <mc:Fallback>
                <p:oleObj name="Equation" r:id="rId11" imgW="1333440" imgH="431640" progId="Equation.DSMT4">
                  <p:embed/>
                  <p:pic>
                    <p:nvPicPr>
                      <p:cNvPr id="0" name=""/>
                      <p:cNvPicPr>
                        <a:picLocks noChangeAspect="1" noChangeArrowheads="1"/>
                      </p:cNvPicPr>
                      <p:nvPr/>
                    </p:nvPicPr>
                    <p:blipFill>
                      <a:blip r:embed="rId12"/>
                      <a:srcRect/>
                      <a:stretch>
                        <a:fillRect/>
                      </a:stretch>
                    </p:blipFill>
                    <p:spPr bwMode="auto">
                      <a:xfrm>
                        <a:off x="4499992" y="4321696"/>
                        <a:ext cx="1800200" cy="587701"/>
                      </a:xfrm>
                      <a:prstGeom prst="rect">
                        <a:avLst/>
                      </a:prstGeom>
                      <a:noFill/>
                      <a:ln>
                        <a:noFill/>
                      </a:ln>
                    </p:spPr>
                  </p:pic>
                </p:oleObj>
              </mc:Fallback>
            </mc:AlternateContent>
          </a:graphicData>
        </a:graphic>
      </p:graphicFrame>
      <p:sp>
        <p:nvSpPr>
          <p:cNvPr id="50190" name="Rectangle 24"/>
          <p:cNvSpPr>
            <a:spLocks noChangeArrowheads="1"/>
          </p:cNvSpPr>
          <p:nvPr/>
        </p:nvSpPr>
        <p:spPr bwMode="auto">
          <a:xfrm>
            <a:off x="0" y="312251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16" name="组合 15"/>
          <p:cNvGrpSpPr/>
          <p:nvPr/>
        </p:nvGrpSpPr>
        <p:grpSpPr>
          <a:xfrm>
            <a:off x="0" y="6324600"/>
            <a:ext cx="9144000" cy="519113"/>
            <a:chOff x="0" y="6324600"/>
            <a:chExt cx="9144000" cy="519113"/>
          </a:xfrm>
        </p:grpSpPr>
        <p:grpSp>
          <p:nvGrpSpPr>
            <p:cNvPr id="17" name="组合 16"/>
            <p:cNvGrpSpPr>
              <a:grpSpLocks/>
            </p:cNvGrpSpPr>
            <p:nvPr/>
          </p:nvGrpSpPr>
          <p:grpSpPr bwMode="auto">
            <a:xfrm>
              <a:off x="0" y="6324600"/>
              <a:ext cx="9144000" cy="519113"/>
              <a:chOff x="0" y="6324600"/>
              <a:chExt cx="9144000" cy="518375"/>
            </a:xfrm>
          </p:grpSpPr>
          <p:sp>
            <p:nvSpPr>
              <p:cNvPr id="19" name="矩形 1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1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8" name="TextBox 17"/>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33722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827583" y="642181"/>
            <a:ext cx="7857363" cy="1562683"/>
          </a:xfrm>
        </p:spPr>
        <p:txBody>
          <a:bodyPr>
            <a:normAutofit fontScale="25000" lnSpcReduction="20000"/>
          </a:bodyPr>
          <a:lstStyle/>
          <a:p>
            <a:pPr marL="0" indent="0" eaLnBrk="1" hangingPunct="1">
              <a:lnSpc>
                <a:spcPct val="150000"/>
              </a:lnSpc>
              <a:buFont typeface="Wingdings" pitchFamily="2" charset="2"/>
              <a:buNone/>
            </a:pPr>
            <a:r>
              <a:rPr lang="zh-CN" altLang="en-US" b="1" dirty="0" smtClean="0">
                <a:latin typeface="黑体" panose="02010609060101010101" pitchFamily="49" charset="-122"/>
                <a:ea typeface="黑体" panose="02010609060101010101" pitchFamily="49" charset="-122"/>
              </a:rPr>
              <a:t>       </a:t>
            </a:r>
            <a:r>
              <a:rPr lang="zh-CN" altLang="en-US" sz="12800" b="1" dirty="0" smtClean="0">
                <a:latin typeface="黑体" panose="02010609060101010101" pitchFamily="49" charset="-122"/>
                <a:ea typeface="黑体" panose="02010609060101010101" pitchFamily="49" charset="-122"/>
              </a:rPr>
              <a:t>设有样本集              ，要求按某种相似性将其分类，怎样实现？</a:t>
            </a:r>
          </a:p>
        </p:txBody>
      </p:sp>
      <p:sp>
        <p:nvSpPr>
          <p:cNvPr id="133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3316" name="Object 4"/>
          <p:cNvGraphicFramePr>
            <a:graphicFrameLocks noChangeAspect="1"/>
          </p:cNvGraphicFramePr>
          <p:nvPr>
            <p:extLst>
              <p:ext uri="{D42A27DB-BD31-4B8C-83A1-F6EECF244321}">
                <p14:modId xmlns:p14="http://schemas.microsoft.com/office/powerpoint/2010/main" val="3830498575"/>
              </p:ext>
            </p:extLst>
          </p:nvPr>
        </p:nvGraphicFramePr>
        <p:xfrm>
          <a:off x="3347864" y="759453"/>
          <a:ext cx="2880320" cy="581315"/>
        </p:xfrm>
        <a:graphic>
          <a:graphicData uri="http://schemas.openxmlformats.org/presentationml/2006/ole">
            <mc:AlternateContent xmlns:mc="http://schemas.openxmlformats.org/markup-compatibility/2006">
              <mc:Choice xmlns:v="urn:schemas-microsoft-com:vml" Requires="v">
                <p:oleObj spid="_x0000_s2077" name="公式" r:id="rId3" imgW="1130300" imgH="228600" progId="Equation.3">
                  <p:embed/>
                </p:oleObj>
              </mc:Choice>
              <mc:Fallback>
                <p:oleObj name="公式" r:id="rId3" imgW="1130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759453"/>
                        <a:ext cx="2880320" cy="581315"/>
                      </a:xfrm>
                      <a:prstGeom prst="rect">
                        <a:avLst/>
                      </a:prstGeom>
                      <a:noFill/>
                      <a:ln>
                        <a:noFill/>
                      </a:ln>
                    </p:spPr>
                  </p:pic>
                </p:oleObj>
              </mc:Fallback>
            </mc:AlternateContent>
          </a:graphicData>
        </a:graphic>
      </p:graphicFrame>
      <p:sp>
        <p:nvSpPr>
          <p:cNvPr id="2" name="矩形 1"/>
          <p:cNvSpPr/>
          <p:nvPr/>
        </p:nvSpPr>
        <p:spPr>
          <a:xfrm>
            <a:off x="1142925" y="2461295"/>
            <a:ext cx="7010400" cy="3222998"/>
          </a:xfrm>
          <a:prstGeom prst="rect">
            <a:avLst/>
          </a:prstGeom>
          <a:solidFill>
            <a:srgbClr val="FFC000"/>
          </a:solidFill>
        </p:spPr>
        <p:txBody>
          <a:bodyPr>
            <a:spAutoFit/>
          </a:bodyPr>
          <a:lstStyle/>
          <a:p>
            <a:pPr algn="just">
              <a:lnSpc>
                <a:spcPct val="150000"/>
              </a:lnSpc>
              <a:defRPr/>
            </a:pPr>
            <a:r>
              <a:rPr lang="zh-CN" altLang="en-US" sz="2800" b="1" dirty="0">
                <a:solidFill>
                  <a:schemeClr val="tx1">
                    <a:lumMod val="50000"/>
                  </a:schemeClr>
                </a:solidFill>
                <a:latin typeface="黑体" panose="02010609060101010101" pitchFamily="49" charset="-122"/>
                <a:ea typeface="黑体" panose="02010609060101010101" pitchFamily="49" charset="-122"/>
              </a:rPr>
              <a:t>    </a:t>
            </a:r>
            <a:r>
              <a:rPr lang="zh-CN" altLang="en-US" sz="2800" b="1" dirty="0" smtClean="0">
                <a:solidFill>
                  <a:schemeClr val="tx1">
                    <a:lumMod val="50000"/>
                  </a:schemeClr>
                </a:solidFill>
                <a:latin typeface="黑体" panose="02010609060101010101" pitchFamily="49" charset="-122"/>
                <a:ea typeface="黑体" panose="02010609060101010101" pitchFamily="49" charset="-122"/>
              </a:rPr>
              <a:t>聚类分析</a:t>
            </a:r>
            <a:r>
              <a:rPr lang="zh-CN" altLang="en-US" sz="2800" b="1" dirty="0">
                <a:solidFill>
                  <a:schemeClr val="tx1">
                    <a:lumMod val="50000"/>
                  </a:schemeClr>
                </a:solidFill>
                <a:latin typeface="黑体" panose="02010609060101010101" pitchFamily="49" charset="-122"/>
                <a:ea typeface="黑体" panose="02010609060101010101" pitchFamily="49" charset="-122"/>
              </a:rPr>
              <a:t>符合“</a:t>
            </a:r>
            <a:r>
              <a:rPr lang="zh-CN" altLang="en-US" sz="2800" b="1" dirty="0">
                <a:solidFill>
                  <a:srgbClr val="FF0000"/>
                </a:solidFill>
                <a:latin typeface="黑体" panose="02010609060101010101" pitchFamily="49" charset="-122"/>
                <a:ea typeface="黑体" panose="02010609060101010101" pitchFamily="49" charset="-122"/>
              </a:rPr>
              <a:t>物以类聚，人以群分</a:t>
            </a:r>
            <a:r>
              <a:rPr lang="zh-CN" altLang="en-US" sz="2800" b="1" dirty="0">
                <a:solidFill>
                  <a:schemeClr val="tx1">
                    <a:lumMod val="50000"/>
                  </a:schemeClr>
                </a:solidFill>
                <a:latin typeface="黑体" panose="02010609060101010101" pitchFamily="49" charset="-122"/>
                <a:ea typeface="黑体" panose="02010609060101010101" pitchFamily="49" charset="-122"/>
              </a:rPr>
              <a:t>”的原则，它把</a:t>
            </a:r>
            <a:r>
              <a:rPr lang="zh-CN" altLang="en-US" sz="2800" b="1" dirty="0">
                <a:solidFill>
                  <a:srgbClr val="00B0F0"/>
                </a:solidFill>
                <a:latin typeface="黑体" panose="02010609060101010101" pitchFamily="49" charset="-122"/>
                <a:ea typeface="黑体" panose="02010609060101010101" pitchFamily="49" charset="-122"/>
              </a:rPr>
              <a:t>相似性</a:t>
            </a:r>
            <a:r>
              <a:rPr lang="zh-CN" altLang="en-US" sz="2800" b="1" dirty="0">
                <a:solidFill>
                  <a:schemeClr val="tx1">
                    <a:lumMod val="50000"/>
                  </a:schemeClr>
                </a:solidFill>
                <a:latin typeface="黑体" panose="02010609060101010101" pitchFamily="49" charset="-122"/>
                <a:ea typeface="黑体" panose="02010609060101010101" pitchFamily="49" charset="-122"/>
              </a:rPr>
              <a:t>大的样本聚集为一个类型，在特征空间里占据着一个局部区域。每个局部区域都形成一个聚合中心，聚合中心代表相应类型。</a:t>
            </a:r>
          </a:p>
        </p:txBody>
      </p:sp>
      <p:grpSp>
        <p:nvGrpSpPr>
          <p:cNvPr id="13318" name="组合 6"/>
          <p:cNvGrpSpPr>
            <a:grpSpLocks/>
          </p:cNvGrpSpPr>
          <p:nvPr/>
        </p:nvGrpSpPr>
        <p:grpSpPr bwMode="auto">
          <a:xfrm>
            <a:off x="0" y="6324600"/>
            <a:ext cx="9144000" cy="519113"/>
            <a:chOff x="0" y="6324600"/>
            <a:chExt cx="9144000" cy="518375"/>
          </a:xfrm>
        </p:grpSpPr>
        <p:sp>
          <p:nvSpPr>
            <p:cNvPr id="8" name="矩形 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21" name="TextBox 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10" name="TextBox 4"/>
          <p:cNvSpPr txBox="1">
            <a:spLocks noChangeArrowheads="1"/>
          </p:cNvSpPr>
          <p:nvPr/>
        </p:nvSpPr>
        <p:spPr bwMode="auto">
          <a:xfrm>
            <a:off x="251520" y="6443033"/>
            <a:ext cx="2671831" cy="4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什么是聚类</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3122380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539553" y="692696"/>
            <a:ext cx="8352927" cy="5184576"/>
          </a:xfrm>
        </p:spPr>
        <p:txBody>
          <a:bodyPr/>
          <a:lstStyle/>
          <a:p>
            <a:pPr eaLnBrk="1" hangingPunct="1"/>
            <a:r>
              <a:rPr lang="zh-CN" altLang="en-US" dirty="0" smtClean="0">
                <a:latin typeface="黑体" panose="02010609060101010101" pitchFamily="49" charset="-122"/>
                <a:ea typeface="黑体" panose="02010609060101010101" pitchFamily="49" charset="-122"/>
              </a:rPr>
              <a:t>定义全部样本的总散射矩阵   为：</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上述</a:t>
            </a:r>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个散射矩阵有如下关系：</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这一结果表明，对于给定的混合样本集，类内散射的减少，将导致类间散射的增加。对某一聚类结果，类内散射越小越好，类间散射越大越好。 </a:t>
            </a:r>
          </a:p>
        </p:txBody>
      </p:sp>
      <p:sp>
        <p:nvSpPr>
          <p:cNvPr id="5120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04" name="Object 4"/>
          <p:cNvGraphicFramePr>
            <a:graphicFrameLocks noChangeAspect="1"/>
          </p:cNvGraphicFramePr>
          <p:nvPr>
            <p:extLst>
              <p:ext uri="{D42A27DB-BD31-4B8C-83A1-F6EECF244321}">
                <p14:modId xmlns:p14="http://schemas.microsoft.com/office/powerpoint/2010/main" val="695374158"/>
              </p:ext>
            </p:extLst>
          </p:nvPr>
        </p:nvGraphicFramePr>
        <p:xfrm>
          <a:off x="6047809" y="764704"/>
          <a:ext cx="432048" cy="609950"/>
        </p:xfrm>
        <a:graphic>
          <a:graphicData uri="http://schemas.openxmlformats.org/presentationml/2006/ole">
            <mc:AlternateContent xmlns:mc="http://schemas.openxmlformats.org/markup-compatibility/2006">
              <mc:Choice xmlns:v="urn:schemas-microsoft-com:vml" Requires="v">
                <p:oleObj spid="_x0000_s28737" name="公式" r:id="rId3" imgW="165028" imgH="228501" progId="Equation.3">
                  <p:embed/>
                </p:oleObj>
              </mc:Choice>
              <mc:Fallback>
                <p:oleObj name="公式" r:id="rId3" imgW="165028"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809" y="764704"/>
                        <a:ext cx="432048" cy="609950"/>
                      </a:xfrm>
                      <a:prstGeom prst="rect">
                        <a:avLst/>
                      </a:prstGeom>
                      <a:noFill/>
                      <a:ln>
                        <a:noFill/>
                      </a:ln>
                    </p:spPr>
                  </p:pic>
                </p:oleObj>
              </mc:Fallback>
            </mc:AlternateContent>
          </a:graphicData>
        </a:graphic>
      </p:graphicFrame>
      <p:sp>
        <p:nvSpPr>
          <p:cNvPr id="51205"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06" name="Object 6"/>
          <p:cNvGraphicFramePr>
            <a:graphicFrameLocks noChangeAspect="1"/>
          </p:cNvGraphicFramePr>
          <p:nvPr>
            <p:extLst>
              <p:ext uri="{D42A27DB-BD31-4B8C-83A1-F6EECF244321}">
                <p14:modId xmlns:p14="http://schemas.microsoft.com/office/powerpoint/2010/main" val="1404195759"/>
              </p:ext>
            </p:extLst>
          </p:nvPr>
        </p:nvGraphicFramePr>
        <p:xfrm>
          <a:off x="2781300" y="1340768"/>
          <a:ext cx="3877842" cy="941958"/>
        </p:xfrm>
        <a:graphic>
          <a:graphicData uri="http://schemas.openxmlformats.org/presentationml/2006/ole">
            <mc:AlternateContent xmlns:mc="http://schemas.openxmlformats.org/markup-compatibility/2006">
              <mc:Choice xmlns:v="urn:schemas-microsoft-com:vml" Requires="v">
                <p:oleObj spid="_x0000_s28738" name="公式" r:id="rId5" imgW="1765300" imgH="431800" progId="Equation.3">
                  <p:embed/>
                </p:oleObj>
              </mc:Choice>
              <mc:Fallback>
                <p:oleObj name="公式" r:id="rId5" imgW="1765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300" y="1340768"/>
                        <a:ext cx="3877842" cy="941958"/>
                      </a:xfrm>
                      <a:prstGeom prst="rect">
                        <a:avLst/>
                      </a:prstGeom>
                      <a:solidFill>
                        <a:schemeClr val="tx2">
                          <a:lumMod val="20000"/>
                          <a:lumOff val="80000"/>
                        </a:schemeClr>
                      </a:solidFill>
                      <a:ln>
                        <a:noFill/>
                      </a:ln>
                    </p:spPr>
                  </p:pic>
                </p:oleObj>
              </mc:Fallback>
            </mc:AlternateContent>
          </a:graphicData>
        </a:graphic>
      </p:graphicFrame>
      <p:sp>
        <p:nvSpPr>
          <p:cNvPr id="51207"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08" name="Object 8"/>
          <p:cNvGraphicFramePr>
            <a:graphicFrameLocks noChangeAspect="1"/>
          </p:cNvGraphicFramePr>
          <p:nvPr>
            <p:extLst>
              <p:ext uri="{D42A27DB-BD31-4B8C-83A1-F6EECF244321}">
                <p14:modId xmlns:p14="http://schemas.microsoft.com/office/powerpoint/2010/main" val="1942520228"/>
              </p:ext>
            </p:extLst>
          </p:nvPr>
        </p:nvGraphicFramePr>
        <p:xfrm>
          <a:off x="3619500" y="3028950"/>
          <a:ext cx="1905000" cy="571500"/>
        </p:xfrm>
        <a:graphic>
          <a:graphicData uri="http://schemas.openxmlformats.org/presentationml/2006/ole">
            <mc:AlternateContent xmlns:mc="http://schemas.openxmlformats.org/markup-compatibility/2006">
              <mc:Choice xmlns:v="urn:schemas-microsoft-com:vml" Requires="v">
                <p:oleObj spid="_x0000_s28739" name="公式" r:id="rId7" imgW="761669" imgH="228501" progId="Equation.3">
                  <p:embed/>
                </p:oleObj>
              </mc:Choice>
              <mc:Fallback>
                <p:oleObj name="公式" r:id="rId7" imgW="76166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9500" y="3028950"/>
                        <a:ext cx="1905000" cy="571500"/>
                      </a:xfrm>
                      <a:prstGeom prst="rect">
                        <a:avLst/>
                      </a:prstGeom>
                      <a:solidFill>
                        <a:schemeClr val="tx2">
                          <a:lumMod val="20000"/>
                          <a:lumOff val="80000"/>
                        </a:schemeClr>
                      </a:solidFill>
                      <a:ln>
                        <a:noFill/>
                      </a:ln>
                    </p:spPr>
                  </p:pic>
                </p:oleObj>
              </mc:Fallback>
            </mc:AlternateContent>
          </a:graphicData>
        </a:graphic>
      </p:graphicFrame>
      <p:grpSp>
        <p:nvGrpSpPr>
          <p:cNvPr id="9" name="组合 8"/>
          <p:cNvGrpSpPr/>
          <p:nvPr/>
        </p:nvGrpSpPr>
        <p:grpSpPr>
          <a:xfrm>
            <a:off x="0" y="6324600"/>
            <a:ext cx="9144000" cy="519113"/>
            <a:chOff x="0" y="6324600"/>
            <a:chExt cx="9144000" cy="519113"/>
          </a:xfrm>
        </p:grpSpPr>
        <p:grpSp>
          <p:nvGrpSpPr>
            <p:cNvPr id="10" name="组合 9"/>
            <p:cNvGrpSpPr>
              <a:grpSpLocks/>
            </p:cNvGrpSpPr>
            <p:nvPr/>
          </p:nvGrpSpPr>
          <p:grpSpPr bwMode="auto">
            <a:xfrm>
              <a:off x="0" y="6324600"/>
              <a:ext cx="9144000" cy="519113"/>
              <a:chOff x="0" y="6324600"/>
              <a:chExt cx="9144000" cy="518375"/>
            </a:xfrm>
          </p:grpSpPr>
          <p:sp>
            <p:nvSpPr>
              <p:cNvPr id="12" name="矩形 11"/>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1" name="TextBox 10"/>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2520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5" end="5"/>
                                            </p:txEl>
                                          </p:spTgt>
                                        </p:tgtEl>
                                        <p:attrNameLst>
                                          <p:attrName>style.visibility</p:attrName>
                                        </p:attrNameLst>
                                      </p:cBhvr>
                                      <p:to>
                                        <p:strVal val="visible"/>
                                      </p:to>
                                    </p:set>
                                    <p:anim calcmode="lin" valueType="num">
                                      <p:cBhvr additive="base">
                                        <p:cTn id="7" dur="500" fill="hold"/>
                                        <p:tgtEl>
                                          <p:spTgt spid="5120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611560" y="685800"/>
            <a:ext cx="8424936" cy="5638800"/>
          </a:xfrm>
        </p:spPr>
        <p:txBody>
          <a:bodyPr>
            <a:noAutofit/>
          </a:bodyPr>
          <a:lstStyle/>
          <a:p>
            <a:pPr eaLnBrk="1" hangingPunct="1">
              <a:lnSpc>
                <a:spcPts val="4500"/>
              </a:lnSpc>
            </a:pPr>
            <a:r>
              <a:rPr lang="zh-CN" altLang="en-US" dirty="0" smtClean="0">
                <a:latin typeface="黑体" panose="02010609060101010101" pitchFamily="49" charset="-122"/>
                <a:ea typeface="黑体" panose="02010609060101010101" pitchFamily="49" charset="-122"/>
              </a:rPr>
              <a:t>利用   、  、  可以定义如下的</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个聚类准则：</a:t>
            </a:r>
          </a:p>
          <a:p>
            <a:pPr eaLnBrk="1" hangingPunct="1">
              <a:lnSpc>
                <a:spcPct val="90000"/>
              </a:lnSpc>
            </a:pPr>
            <a:endParaRPr lang="zh-CN" altLang="en-US" dirty="0" smtClean="0">
              <a:latin typeface="黑体" panose="02010609060101010101" pitchFamily="49" charset="-122"/>
              <a:ea typeface="黑体" panose="02010609060101010101" pitchFamily="49" charset="-122"/>
            </a:endParaRPr>
          </a:p>
          <a:p>
            <a:pPr eaLnBrk="1" hangingPunct="1">
              <a:lnSpc>
                <a:spcPct val="90000"/>
              </a:lnSpc>
            </a:pPr>
            <a:endParaRPr lang="zh-CN" altLang="en-US" dirty="0" smtClean="0">
              <a:latin typeface="黑体" panose="02010609060101010101" pitchFamily="49" charset="-122"/>
              <a:ea typeface="黑体" panose="02010609060101010101" pitchFamily="49" charset="-122"/>
            </a:endParaRPr>
          </a:p>
          <a:p>
            <a:pPr marL="0" indent="0" eaLnBrk="1" hangingPunct="1">
              <a:lnSpc>
                <a:spcPct val="90000"/>
              </a:lnSpc>
              <a:buNone/>
            </a:pPr>
            <a:endParaRPr lang="zh-CN" altLang="en-US" dirty="0" smtClean="0">
              <a:latin typeface="黑体" panose="02010609060101010101" pitchFamily="49" charset="-122"/>
              <a:ea typeface="黑体" panose="02010609060101010101" pitchFamily="49" charset="-122"/>
            </a:endParaRPr>
          </a:p>
          <a:p>
            <a:pPr eaLnBrk="1" hangingPunct="1">
              <a:lnSpc>
                <a:spcPts val="4500"/>
              </a:lnSpc>
            </a:pPr>
            <a:r>
              <a:rPr lang="zh-CN" altLang="en-US" dirty="0" smtClean="0">
                <a:latin typeface="黑体" panose="02010609060101010101" pitchFamily="49" charset="-122"/>
                <a:ea typeface="黑体" panose="02010609060101010101" pitchFamily="49" charset="-122"/>
              </a:rPr>
              <a:t>  表示矩阵的迹，也就是对角线元素之和，</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为行列式。</a:t>
            </a:r>
            <a:r>
              <a:rPr lang="en-US" altLang="zh-CN" dirty="0" smtClean="0">
                <a:latin typeface="黑体" panose="02010609060101010101" pitchFamily="49" charset="-122"/>
                <a:ea typeface="黑体" panose="02010609060101010101" pitchFamily="49" charset="-122"/>
              </a:rPr>
              <a:t>J</a:t>
            </a:r>
            <a:r>
              <a:rPr lang="en-US" altLang="zh-CN" baseline="-25000"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J</a:t>
            </a:r>
            <a:r>
              <a:rPr lang="en-US" altLang="zh-CN" baseline="-25000"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同时考虑了类内的散射和类间散射，为了得到好的聚类结果，它们的值越大越好。</a:t>
            </a:r>
          </a:p>
        </p:txBody>
      </p:sp>
      <p:graphicFrame>
        <p:nvGraphicFramePr>
          <p:cNvPr id="52228" name="Object 4"/>
          <p:cNvGraphicFramePr>
            <a:graphicFrameLocks noChangeAspect="1"/>
          </p:cNvGraphicFramePr>
          <p:nvPr>
            <p:extLst>
              <p:ext uri="{D42A27DB-BD31-4B8C-83A1-F6EECF244321}">
                <p14:modId xmlns:p14="http://schemas.microsoft.com/office/powerpoint/2010/main" val="3743141548"/>
              </p:ext>
            </p:extLst>
          </p:nvPr>
        </p:nvGraphicFramePr>
        <p:xfrm>
          <a:off x="1936300" y="764704"/>
          <a:ext cx="374856" cy="529208"/>
        </p:xfrm>
        <a:graphic>
          <a:graphicData uri="http://schemas.openxmlformats.org/presentationml/2006/ole">
            <mc:AlternateContent xmlns:mc="http://schemas.openxmlformats.org/markup-compatibility/2006">
              <mc:Choice xmlns:v="urn:schemas-microsoft-com:vml" Requires="v">
                <p:oleObj spid="_x0000_s29858" name="公式" r:id="rId3" imgW="165028" imgH="228501" progId="Equation.3">
                  <p:embed/>
                </p:oleObj>
              </mc:Choice>
              <mc:Fallback>
                <p:oleObj name="公式" r:id="rId3" imgW="165028"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300" y="764704"/>
                        <a:ext cx="374856" cy="529208"/>
                      </a:xfrm>
                      <a:prstGeom prst="rect">
                        <a:avLst/>
                      </a:prstGeom>
                      <a:noFill/>
                      <a:ln>
                        <a:noFill/>
                      </a:ln>
                    </p:spPr>
                  </p:pic>
                </p:oleObj>
              </mc:Fallback>
            </mc:AlternateContent>
          </a:graphicData>
        </a:graphic>
      </p:graphicFrame>
      <p:graphicFrame>
        <p:nvGraphicFramePr>
          <p:cNvPr id="52230" name="Object 6"/>
          <p:cNvGraphicFramePr>
            <a:graphicFrameLocks noChangeAspect="1"/>
          </p:cNvGraphicFramePr>
          <p:nvPr>
            <p:extLst>
              <p:ext uri="{D42A27DB-BD31-4B8C-83A1-F6EECF244321}">
                <p14:modId xmlns:p14="http://schemas.microsoft.com/office/powerpoint/2010/main" val="2736933793"/>
              </p:ext>
            </p:extLst>
          </p:nvPr>
        </p:nvGraphicFramePr>
        <p:xfrm>
          <a:off x="2771800" y="764704"/>
          <a:ext cx="441007" cy="529208"/>
        </p:xfrm>
        <a:graphic>
          <a:graphicData uri="http://schemas.openxmlformats.org/presentationml/2006/ole">
            <mc:AlternateContent xmlns:mc="http://schemas.openxmlformats.org/markup-compatibility/2006">
              <mc:Choice xmlns:v="urn:schemas-microsoft-com:vml" Requires="v">
                <p:oleObj spid="_x0000_s29859" name="公式" r:id="rId5" imgW="190500" imgH="228600" progId="Equation.3">
                  <p:embed/>
                </p:oleObj>
              </mc:Choice>
              <mc:Fallback>
                <p:oleObj name="公式" r:id="rId5"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764704"/>
                        <a:ext cx="441007" cy="529208"/>
                      </a:xfrm>
                      <a:prstGeom prst="rect">
                        <a:avLst/>
                      </a:prstGeom>
                      <a:noFill/>
                      <a:ln>
                        <a:noFill/>
                      </a:ln>
                    </p:spPr>
                  </p:pic>
                </p:oleObj>
              </mc:Fallback>
            </mc:AlternateContent>
          </a:graphicData>
        </a:graphic>
      </p:graphicFrame>
      <p:graphicFrame>
        <p:nvGraphicFramePr>
          <p:cNvPr id="52232" name="Object 8"/>
          <p:cNvGraphicFramePr>
            <a:graphicFrameLocks noChangeAspect="1"/>
          </p:cNvGraphicFramePr>
          <p:nvPr>
            <p:extLst>
              <p:ext uri="{D42A27DB-BD31-4B8C-83A1-F6EECF244321}">
                <p14:modId xmlns:p14="http://schemas.microsoft.com/office/powerpoint/2010/main" val="393065962"/>
              </p:ext>
            </p:extLst>
          </p:nvPr>
        </p:nvGraphicFramePr>
        <p:xfrm>
          <a:off x="3635896" y="764704"/>
          <a:ext cx="418956" cy="529208"/>
        </p:xfrm>
        <a:graphic>
          <a:graphicData uri="http://schemas.openxmlformats.org/presentationml/2006/ole">
            <mc:AlternateContent xmlns:mc="http://schemas.openxmlformats.org/markup-compatibility/2006">
              <mc:Choice xmlns:v="urn:schemas-microsoft-com:vml" Requires="v">
                <p:oleObj spid="_x0000_s29860" name="公式" r:id="rId7" imgW="177646" imgH="228402" progId="Equation.3">
                  <p:embed/>
                </p:oleObj>
              </mc:Choice>
              <mc:Fallback>
                <p:oleObj name="公式" r:id="rId7" imgW="177646" imgH="228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764704"/>
                        <a:ext cx="418956" cy="529208"/>
                      </a:xfrm>
                      <a:prstGeom prst="rect">
                        <a:avLst/>
                      </a:prstGeom>
                      <a:noFill/>
                      <a:ln>
                        <a:noFill/>
                      </a:ln>
                    </p:spPr>
                  </p:pic>
                </p:oleObj>
              </mc:Fallback>
            </mc:AlternateContent>
          </a:graphicData>
        </a:graphic>
      </p:graphicFrame>
      <p:grpSp>
        <p:nvGrpSpPr>
          <p:cNvPr id="3" name="组合 2"/>
          <p:cNvGrpSpPr/>
          <p:nvPr/>
        </p:nvGrpSpPr>
        <p:grpSpPr>
          <a:xfrm>
            <a:off x="108520" y="1844824"/>
            <a:ext cx="9144000" cy="1728192"/>
            <a:chOff x="0" y="1844824"/>
            <a:chExt cx="9144000" cy="1728192"/>
          </a:xfrm>
        </p:grpSpPr>
        <p:sp>
          <p:nvSpPr>
            <p:cNvPr id="2" name="矩形 1"/>
            <p:cNvSpPr/>
            <p:nvPr/>
          </p:nvSpPr>
          <p:spPr>
            <a:xfrm>
              <a:off x="1115616" y="1844824"/>
              <a:ext cx="7056784" cy="172819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27"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2229"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2231"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2233" name="Rectangle 11"/>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2234" name="Object 10"/>
            <p:cNvGraphicFramePr>
              <a:graphicFrameLocks noChangeAspect="1"/>
            </p:cNvGraphicFramePr>
            <p:nvPr>
              <p:extLst>
                <p:ext uri="{D42A27DB-BD31-4B8C-83A1-F6EECF244321}">
                  <p14:modId xmlns:p14="http://schemas.microsoft.com/office/powerpoint/2010/main" val="3830557026"/>
                </p:ext>
              </p:extLst>
            </p:nvPr>
          </p:nvGraphicFramePr>
          <p:xfrm>
            <a:off x="1907704" y="1844824"/>
            <a:ext cx="2057400" cy="565150"/>
          </p:xfrm>
          <a:graphic>
            <a:graphicData uri="http://schemas.openxmlformats.org/presentationml/2006/ole">
              <mc:AlternateContent xmlns:mc="http://schemas.openxmlformats.org/markup-compatibility/2006">
                <mc:Choice xmlns:v="urn:schemas-microsoft-com:vml" Requires="v">
                  <p:oleObj spid="_x0000_s29861" name="公式" r:id="rId9" imgW="863225" imgH="241195" progId="Equation.3">
                    <p:embed/>
                  </p:oleObj>
                </mc:Choice>
                <mc:Fallback>
                  <p:oleObj name="公式" r:id="rId9" imgW="863225"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1844824"/>
                          <a:ext cx="20574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5" name="Rectangle 13"/>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2236" name="Object 12"/>
            <p:cNvGraphicFramePr>
              <a:graphicFrameLocks noChangeAspect="1"/>
            </p:cNvGraphicFramePr>
            <p:nvPr>
              <p:extLst>
                <p:ext uri="{D42A27DB-BD31-4B8C-83A1-F6EECF244321}">
                  <p14:modId xmlns:p14="http://schemas.microsoft.com/office/powerpoint/2010/main" val="1188485401"/>
                </p:ext>
              </p:extLst>
            </p:nvPr>
          </p:nvGraphicFramePr>
          <p:xfrm>
            <a:off x="5148064" y="1844824"/>
            <a:ext cx="1905000" cy="595313"/>
          </p:xfrm>
          <a:graphic>
            <a:graphicData uri="http://schemas.openxmlformats.org/presentationml/2006/ole">
              <mc:AlternateContent xmlns:mc="http://schemas.openxmlformats.org/markup-compatibility/2006">
                <mc:Choice xmlns:v="urn:schemas-microsoft-com:vml" Requires="v">
                  <p:oleObj spid="_x0000_s29862" name="公式" r:id="rId11" imgW="761669" imgH="241195" progId="Equation.3">
                    <p:embed/>
                  </p:oleObj>
                </mc:Choice>
                <mc:Fallback>
                  <p:oleObj name="公式" r:id="rId11" imgW="761669"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064" y="1844824"/>
                          <a:ext cx="19050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7" name="Rectangle 1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2238" name="Object 14"/>
            <p:cNvGraphicFramePr>
              <a:graphicFrameLocks noChangeAspect="1"/>
            </p:cNvGraphicFramePr>
            <p:nvPr>
              <p:extLst>
                <p:ext uri="{D42A27DB-BD31-4B8C-83A1-F6EECF244321}">
                  <p14:modId xmlns:p14="http://schemas.microsoft.com/office/powerpoint/2010/main" val="1337448812"/>
                </p:ext>
              </p:extLst>
            </p:nvPr>
          </p:nvGraphicFramePr>
          <p:xfrm>
            <a:off x="1907704" y="2708920"/>
            <a:ext cx="2212336" cy="601018"/>
          </p:xfrm>
          <a:graphic>
            <a:graphicData uri="http://schemas.openxmlformats.org/presentationml/2006/ole">
              <mc:AlternateContent xmlns:mc="http://schemas.openxmlformats.org/markup-compatibility/2006">
                <mc:Choice xmlns:v="urn:schemas-microsoft-com:vml" Requires="v">
                  <p:oleObj spid="_x0000_s29863" name="公式" r:id="rId13" imgW="876300" imgH="241300" progId="Equation.3">
                    <p:embed/>
                  </p:oleObj>
                </mc:Choice>
                <mc:Fallback>
                  <p:oleObj name="公式" r:id="rId13" imgW="876300" imgH="2413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7704" y="2708920"/>
                          <a:ext cx="2212336" cy="601018"/>
                        </a:xfrm>
                        <a:prstGeom prst="rect">
                          <a:avLst/>
                        </a:prstGeom>
                        <a:noFill/>
                        <a:ln>
                          <a:noFill/>
                        </a:ln>
                      </p:spPr>
                    </p:pic>
                  </p:oleObj>
                </mc:Fallback>
              </mc:AlternateContent>
            </a:graphicData>
          </a:graphic>
        </p:graphicFrame>
        <p:graphicFrame>
          <p:nvGraphicFramePr>
            <p:cNvPr id="52239" name="Object 16"/>
            <p:cNvGraphicFramePr>
              <a:graphicFrameLocks noChangeAspect="1"/>
            </p:cNvGraphicFramePr>
            <p:nvPr>
              <p:extLst>
                <p:ext uri="{D42A27DB-BD31-4B8C-83A1-F6EECF244321}">
                  <p14:modId xmlns:p14="http://schemas.microsoft.com/office/powerpoint/2010/main" val="1206628978"/>
                </p:ext>
              </p:extLst>
            </p:nvPr>
          </p:nvGraphicFramePr>
          <p:xfrm>
            <a:off x="5148063" y="2780929"/>
            <a:ext cx="1773537" cy="576064"/>
          </p:xfrm>
          <a:graphic>
            <a:graphicData uri="http://schemas.openxmlformats.org/presentationml/2006/ole">
              <mc:AlternateContent xmlns:mc="http://schemas.openxmlformats.org/markup-compatibility/2006">
                <mc:Choice xmlns:v="urn:schemas-microsoft-com:vml" Requires="v">
                  <p:oleObj spid="_x0000_s29864" name="公式" r:id="rId15" imgW="736600" imgH="241300" progId="Equation.3">
                    <p:embed/>
                  </p:oleObj>
                </mc:Choice>
                <mc:Fallback>
                  <p:oleObj name="公式" r:id="rId15" imgW="7366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8063" y="2780929"/>
                          <a:ext cx="1773537" cy="576064"/>
                        </a:xfrm>
                        <a:prstGeom prst="rect">
                          <a:avLst/>
                        </a:prstGeom>
                        <a:noFill/>
                        <a:ln>
                          <a:noFill/>
                        </a:ln>
                      </p:spPr>
                    </p:pic>
                  </p:oleObj>
                </mc:Fallback>
              </mc:AlternateContent>
            </a:graphicData>
          </a:graphic>
        </p:graphicFrame>
        <p:sp>
          <p:nvSpPr>
            <p:cNvPr id="52240" name="Rectangle 1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graphicFrame>
        <p:nvGraphicFramePr>
          <p:cNvPr id="52241" name="Object 18"/>
          <p:cNvGraphicFramePr>
            <a:graphicFrameLocks noChangeAspect="1"/>
          </p:cNvGraphicFramePr>
          <p:nvPr>
            <p:extLst>
              <p:ext uri="{D42A27DB-BD31-4B8C-83A1-F6EECF244321}">
                <p14:modId xmlns:p14="http://schemas.microsoft.com/office/powerpoint/2010/main" val="2353933994"/>
              </p:ext>
            </p:extLst>
          </p:nvPr>
        </p:nvGraphicFramePr>
        <p:xfrm>
          <a:off x="1051703" y="3501008"/>
          <a:ext cx="343850" cy="609848"/>
        </p:xfrm>
        <a:graphic>
          <a:graphicData uri="http://schemas.openxmlformats.org/presentationml/2006/ole">
            <mc:AlternateContent xmlns:mc="http://schemas.openxmlformats.org/markup-compatibility/2006">
              <mc:Choice xmlns:v="urn:schemas-microsoft-com:vml" Requires="v">
                <p:oleObj spid="_x0000_s29865" name="公式" r:id="rId17" imgW="126780" imgH="215526" progId="Equation.3">
                  <p:embed/>
                </p:oleObj>
              </mc:Choice>
              <mc:Fallback>
                <p:oleObj name="公式" r:id="rId17" imgW="126780" imgH="21552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1703" y="3501008"/>
                        <a:ext cx="343850" cy="609848"/>
                      </a:xfrm>
                      <a:prstGeom prst="rect">
                        <a:avLst/>
                      </a:prstGeom>
                      <a:noFill/>
                      <a:ln>
                        <a:noFill/>
                      </a:ln>
                    </p:spPr>
                  </p:pic>
                </p:oleObj>
              </mc:Fallback>
            </mc:AlternateContent>
          </a:graphicData>
        </a:graphic>
      </p:graphicFrame>
      <p:grpSp>
        <p:nvGrpSpPr>
          <p:cNvPr id="18" name="组合 17"/>
          <p:cNvGrpSpPr/>
          <p:nvPr/>
        </p:nvGrpSpPr>
        <p:grpSpPr>
          <a:xfrm>
            <a:off x="0" y="6324600"/>
            <a:ext cx="9144000" cy="519113"/>
            <a:chOff x="0" y="6324600"/>
            <a:chExt cx="9144000" cy="519113"/>
          </a:xfrm>
        </p:grpSpPr>
        <p:grpSp>
          <p:nvGrpSpPr>
            <p:cNvPr id="19" name="组合 18"/>
            <p:cNvGrpSpPr>
              <a:grpSpLocks/>
            </p:cNvGrpSpPr>
            <p:nvPr/>
          </p:nvGrpSpPr>
          <p:grpSpPr bwMode="auto">
            <a:xfrm>
              <a:off x="0" y="6324600"/>
              <a:ext cx="9144000" cy="519113"/>
              <a:chOff x="0" y="6324600"/>
              <a:chExt cx="9144000" cy="518375"/>
            </a:xfrm>
          </p:grpSpPr>
          <p:sp>
            <p:nvSpPr>
              <p:cNvPr id="21" name="矩形 2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TextBox 2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20" name="TextBox 19"/>
            <p:cNvSpPr txBox="1">
              <a:spLocks noChangeArrowheads="1"/>
            </p:cNvSpPr>
            <p:nvPr/>
          </p:nvSpPr>
          <p:spPr bwMode="auto">
            <a:xfrm>
              <a:off x="323529" y="6435159"/>
              <a:ext cx="1800199" cy="40068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聚类准则函数</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0724932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5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5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54" name="Rectangle 11"/>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55"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56" name="Rectangle 1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57" name="Rectangle 2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 name="Rectangle 7"/>
          <p:cNvSpPr>
            <a:spLocks noChangeArrowheads="1"/>
          </p:cNvSpPr>
          <p:nvPr/>
        </p:nvSpPr>
        <p:spPr bwMode="auto">
          <a:xfrm>
            <a:off x="1057066" y="2547819"/>
            <a:ext cx="7691397" cy="2816156"/>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tx1"/>
              </a:buClr>
              <a:buSzPct val="70000"/>
              <a:defRPr/>
            </a:pPr>
            <a:r>
              <a:rPr lang="zh-CN" altLang="en-US" sz="3600" b="1" kern="0" dirty="0" smtClean="0">
                <a:solidFill>
                  <a:srgbClr val="FF0000"/>
                </a:solidFill>
                <a:latin typeface="黑体" panose="02010609060101010101" pitchFamily="49" charset="-122"/>
                <a:ea typeface="黑体" panose="02010609060101010101" pitchFamily="49" charset="-122"/>
              </a:rPr>
              <a:t>问题</a:t>
            </a:r>
            <a:r>
              <a:rPr lang="zh-CN" altLang="en-US" sz="3600" b="1" kern="0" dirty="0">
                <a:solidFill>
                  <a:srgbClr val="FF0000"/>
                </a:solidFill>
                <a:latin typeface="黑体" panose="02010609060101010101" pitchFamily="49" charset="-122"/>
                <a:ea typeface="黑体" panose="02010609060101010101" pitchFamily="49" charset="-122"/>
              </a:rPr>
              <a:t>：</a:t>
            </a:r>
            <a:endParaRPr lang="en-US" altLang="zh-CN" sz="3600" b="1" kern="0" dirty="0">
              <a:solidFill>
                <a:srgbClr val="FF0000"/>
              </a:solidFill>
              <a:latin typeface="黑体" panose="02010609060101010101" pitchFamily="49" charset="-122"/>
              <a:ea typeface="黑体" panose="02010609060101010101" pitchFamily="49" charset="-122"/>
            </a:endParaRPr>
          </a:p>
          <a:p>
            <a:pPr marL="342900" indent="-342900">
              <a:lnSpc>
                <a:spcPct val="150000"/>
              </a:lnSpc>
              <a:spcBef>
                <a:spcPct val="20000"/>
              </a:spcBef>
              <a:buClr>
                <a:schemeClr val="tx1"/>
              </a:buClr>
              <a:buSzPct val="70000"/>
              <a:defRPr/>
            </a:pPr>
            <a:r>
              <a:rPr lang="en-US" altLang="zh-CN" sz="3000" b="1" kern="0" dirty="0">
                <a:solidFill>
                  <a:schemeClr val="tx2"/>
                </a:solidFill>
                <a:latin typeface="黑体" panose="02010609060101010101" pitchFamily="49" charset="-122"/>
                <a:ea typeface="黑体" panose="02010609060101010101" pitchFamily="49" charset="-122"/>
              </a:rPr>
              <a:t>  </a:t>
            </a:r>
            <a:r>
              <a:rPr lang="en-US" altLang="zh-CN" sz="3000" b="1" kern="0" dirty="0" smtClean="0">
                <a:solidFill>
                  <a:schemeClr val="tx2"/>
                </a:solidFill>
                <a:latin typeface="黑体" panose="02010609060101010101" pitchFamily="49" charset="-122"/>
                <a:ea typeface="黑体" panose="02010609060101010101" pitchFamily="49" charset="-122"/>
              </a:rPr>
              <a:t>    </a:t>
            </a:r>
            <a:r>
              <a:rPr lang="zh-CN" altLang="en-US" sz="3000" kern="0" dirty="0" smtClean="0">
                <a:latin typeface="黑体" panose="02010609060101010101" pitchFamily="49" charset="-122"/>
                <a:ea typeface="黑体" panose="02010609060101010101" pitchFamily="49" charset="-122"/>
              </a:rPr>
              <a:t>有</a:t>
            </a:r>
            <a:r>
              <a:rPr lang="en-US" altLang="zh-CN" sz="3000" kern="0" dirty="0">
                <a:latin typeface="黑体" panose="02010609060101010101" pitchFamily="49" charset="-122"/>
                <a:ea typeface="黑体" panose="02010609060101010101" pitchFamily="49" charset="-122"/>
              </a:rPr>
              <a:t>N</a:t>
            </a:r>
            <a:r>
              <a:rPr lang="zh-CN" altLang="en-US" sz="3000" kern="0" dirty="0">
                <a:latin typeface="黑体" panose="02010609060101010101" pitchFamily="49" charset="-122"/>
                <a:ea typeface="黑体" panose="02010609060101010101" pitchFamily="49" charset="-122"/>
              </a:rPr>
              <a:t>个待分类的模式           </a:t>
            </a:r>
            <a:r>
              <a:rPr lang="zh-CN" altLang="en-US" sz="3000" kern="0" dirty="0" smtClean="0">
                <a:latin typeface="黑体" panose="02010609060101010101" pitchFamily="49" charset="-122"/>
                <a:ea typeface="黑体" panose="02010609060101010101" pitchFamily="49" charset="-122"/>
              </a:rPr>
              <a:t>，</a:t>
            </a:r>
            <a:r>
              <a:rPr lang="zh-CN" altLang="en-US" sz="3000" kern="0" dirty="0">
                <a:latin typeface="黑体" panose="02010609060101010101" pitchFamily="49" charset="-122"/>
                <a:ea typeface="黑体" panose="02010609060101010101" pitchFamily="49" charset="-122"/>
              </a:rPr>
              <a:t>要求按距离阈值</a:t>
            </a:r>
            <a:r>
              <a:rPr lang="en-US" altLang="zh-CN" sz="3000" kern="0" dirty="0">
                <a:latin typeface="黑体" panose="02010609060101010101" pitchFamily="49" charset="-122"/>
                <a:ea typeface="黑体" panose="02010609060101010101" pitchFamily="49" charset="-122"/>
              </a:rPr>
              <a:t>T</a:t>
            </a:r>
            <a:r>
              <a:rPr lang="zh-CN" altLang="en-US" sz="3000" kern="0" dirty="0">
                <a:latin typeface="黑体" panose="02010609060101010101" pitchFamily="49" charset="-122"/>
                <a:ea typeface="黑体" panose="02010609060101010101" pitchFamily="49" charset="-122"/>
              </a:rPr>
              <a:t>分类到以      </a:t>
            </a:r>
            <a:r>
              <a:rPr lang="zh-CN" altLang="en-US" sz="3000" kern="0" dirty="0" smtClean="0">
                <a:latin typeface="黑体" panose="02010609060101010101" pitchFamily="49" charset="-122"/>
                <a:ea typeface="黑体" panose="02010609060101010101" pitchFamily="49" charset="-122"/>
              </a:rPr>
              <a:t>为</a:t>
            </a:r>
            <a:r>
              <a:rPr lang="zh-CN" altLang="en-US" sz="3000" kern="0" dirty="0">
                <a:latin typeface="黑体" panose="02010609060101010101" pitchFamily="49" charset="-122"/>
                <a:ea typeface="黑体" panose="02010609060101010101" pitchFamily="49" charset="-122"/>
              </a:rPr>
              <a:t>聚类中心的模式类中。</a:t>
            </a:r>
          </a:p>
        </p:txBody>
      </p:sp>
      <p:graphicFrame>
        <p:nvGraphicFramePr>
          <p:cNvPr id="53260" name="Object 19"/>
          <p:cNvGraphicFramePr>
            <a:graphicFrameLocks noChangeAspect="1"/>
          </p:cNvGraphicFramePr>
          <p:nvPr>
            <p:extLst>
              <p:ext uri="{D42A27DB-BD31-4B8C-83A1-F6EECF244321}">
                <p14:modId xmlns:p14="http://schemas.microsoft.com/office/powerpoint/2010/main" val="218341725"/>
              </p:ext>
            </p:extLst>
          </p:nvPr>
        </p:nvGraphicFramePr>
        <p:xfrm>
          <a:off x="5652120" y="4077072"/>
          <a:ext cx="990600" cy="447675"/>
        </p:xfrm>
        <a:graphic>
          <a:graphicData uri="http://schemas.openxmlformats.org/presentationml/2006/ole">
            <mc:AlternateContent xmlns:mc="http://schemas.openxmlformats.org/markup-compatibility/2006">
              <mc:Choice xmlns:v="urn:schemas-microsoft-com:vml" Requires="v">
                <p:oleObj spid="_x0000_s30759" name="公式" r:id="rId3" imgW="609336" imgH="215806" progId="Equation.3">
                  <p:embed/>
                </p:oleObj>
              </mc:Choice>
              <mc:Fallback>
                <p:oleObj name="公式" r:id="rId3" imgW="609336"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077072"/>
                        <a:ext cx="9906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12"/>
          <p:cNvGrpSpPr/>
          <p:nvPr/>
        </p:nvGrpSpPr>
        <p:grpSpPr>
          <a:xfrm>
            <a:off x="0" y="6324600"/>
            <a:ext cx="9144000" cy="519113"/>
            <a:chOff x="0" y="6324600"/>
            <a:chExt cx="9144000" cy="519113"/>
          </a:xfrm>
        </p:grpSpPr>
        <p:grpSp>
          <p:nvGrpSpPr>
            <p:cNvPr id="14" name="组合 13"/>
            <p:cNvGrpSpPr>
              <a:grpSpLocks/>
            </p:cNvGrpSpPr>
            <p:nvPr/>
          </p:nvGrpSpPr>
          <p:grpSpPr bwMode="auto">
            <a:xfrm>
              <a:off x="0" y="6324600"/>
              <a:ext cx="9144000" cy="519113"/>
              <a:chOff x="0" y="6324600"/>
              <a:chExt cx="9144000" cy="518375"/>
            </a:xfrm>
          </p:grpSpPr>
          <p:sp>
            <p:nvSpPr>
              <p:cNvPr id="16" name="矩形 1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5" name="TextBox 1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
        <p:nvSpPr>
          <p:cNvPr id="2" name="矩形 1"/>
          <p:cNvSpPr/>
          <p:nvPr/>
        </p:nvSpPr>
        <p:spPr>
          <a:xfrm>
            <a:off x="0" y="1555240"/>
            <a:ext cx="5752043" cy="646331"/>
          </a:xfrm>
          <a:prstGeom prst="rect">
            <a:avLst/>
          </a:prstGeom>
        </p:spPr>
        <p:txBody>
          <a:bodyPr wrap="square">
            <a:spAutoFit/>
          </a:bodyPr>
          <a:lstStyle/>
          <a:p>
            <a:r>
              <a:rPr lang="zh-CN" altLang="en-US" sz="3600" b="1" dirty="0" smtClean="0">
                <a:solidFill>
                  <a:schemeClr val="tx2">
                    <a:lumMod val="60000"/>
                    <a:lumOff val="40000"/>
                  </a:schemeClr>
                </a:solidFill>
                <a:latin typeface="黑体" panose="02010609060101010101" pitchFamily="49" charset="-122"/>
                <a:ea typeface="黑体" panose="02010609060101010101" pitchFamily="49" charset="-122"/>
              </a:rPr>
              <a:t>（</a:t>
            </a:r>
            <a:r>
              <a:rPr lang="en-US" altLang="zh-CN" sz="3600" b="1" dirty="0" smtClean="0">
                <a:solidFill>
                  <a:schemeClr val="tx2">
                    <a:lumMod val="60000"/>
                    <a:lumOff val="40000"/>
                  </a:schemeClr>
                </a:solidFill>
                <a:latin typeface="黑体" panose="02010609060101010101" pitchFamily="49" charset="-122"/>
                <a:ea typeface="黑体" panose="02010609060101010101" pitchFamily="49" charset="-122"/>
              </a:rPr>
              <a:t>1</a:t>
            </a:r>
            <a:r>
              <a:rPr lang="zh-CN" altLang="en-US" sz="3600" b="1" dirty="0" smtClean="0">
                <a:solidFill>
                  <a:schemeClr val="tx2">
                    <a:lumMod val="60000"/>
                    <a:lumOff val="40000"/>
                  </a:schemeClr>
                </a:solidFill>
                <a:latin typeface="黑体" panose="02010609060101010101" pitchFamily="49" charset="-122"/>
                <a:ea typeface="黑体" panose="02010609060101010101" pitchFamily="49" charset="-122"/>
              </a:rPr>
              <a:t>）最近邻规则聚类算法</a:t>
            </a:r>
            <a:endParaRPr lang="zh-CN" altLang="en-US" sz="3600" dirty="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19" name="标题 1"/>
          <p:cNvSpPr txBox="1">
            <a:spLocks/>
          </p:cNvSpPr>
          <p:nvPr/>
        </p:nvSpPr>
        <p:spPr>
          <a:xfrm>
            <a:off x="0" y="116632"/>
            <a:ext cx="9144000" cy="1143000"/>
          </a:xfrm>
          <a:prstGeom prst="rect">
            <a:avLst/>
          </a:prstGeom>
          <a:solidFill>
            <a:schemeClr val="accent1">
              <a:lumMod val="60000"/>
              <a:lumOff val="4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latin typeface="黑体" panose="02010609060101010101" pitchFamily="49" charset="-122"/>
                <a:ea typeface="黑体" panose="02010609060101010101" pitchFamily="49" charset="-122"/>
              </a:rPr>
              <a:t>基于阈值距离的聚类算法</a:t>
            </a:r>
            <a:endParaRPr lang="zh-CN" altLang="en-US" b="1"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4536574"/>
              </p:ext>
            </p:extLst>
          </p:nvPr>
        </p:nvGraphicFramePr>
        <p:xfrm>
          <a:off x="5752043" y="3501008"/>
          <a:ext cx="1440160" cy="347027"/>
        </p:xfrm>
        <a:graphic>
          <a:graphicData uri="http://schemas.openxmlformats.org/presentationml/2006/ole">
            <mc:AlternateContent xmlns:mc="http://schemas.openxmlformats.org/markup-compatibility/2006">
              <mc:Choice xmlns:v="urn:schemas-microsoft-com:vml" Requires="v">
                <p:oleObj spid="_x0000_s30760" name="Equation" r:id="rId5" imgW="1054080" imgH="253800" progId="Equation.DSMT4">
                  <p:embed/>
                </p:oleObj>
              </mc:Choice>
              <mc:Fallback>
                <p:oleObj name="Equation" r:id="rId5" imgW="1054080" imgH="253800" progId="Equation.DSMT4">
                  <p:embed/>
                  <p:pic>
                    <p:nvPicPr>
                      <p:cNvPr id="0" name=""/>
                      <p:cNvPicPr/>
                      <p:nvPr/>
                    </p:nvPicPr>
                    <p:blipFill>
                      <a:blip r:embed="rId6"/>
                      <a:stretch>
                        <a:fillRect/>
                      </a:stretch>
                    </p:blipFill>
                    <p:spPr>
                      <a:xfrm>
                        <a:off x="5752043" y="3501008"/>
                        <a:ext cx="1440160" cy="347027"/>
                      </a:xfrm>
                      <a:prstGeom prst="rect">
                        <a:avLst/>
                      </a:prstGeom>
                    </p:spPr>
                  </p:pic>
                </p:oleObj>
              </mc:Fallback>
            </mc:AlternateContent>
          </a:graphicData>
        </a:graphic>
      </p:graphicFrame>
    </p:spTree>
    <p:extLst>
      <p:ext uri="{BB962C8B-B14F-4D97-AF65-F5344CB8AC3E}">
        <p14:creationId xmlns:p14="http://schemas.microsoft.com/office/powerpoint/2010/main" val="393533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3254"/>
                                        </p:tgtEl>
                                        <p:attrNameLst>
                                          <p:attrName>style.visibility</p:attrName>
                                        </p:attrNameLst>
                                      </p:cBhvr>
                                      <p:to>
                                        <p:strVal val="visible"/>
                                      </p:to>
                                    </p:set>
                                    <p:animEffect transition="in" filter="fade">
                                      <p:cBhvr>
                                        <p:cTn id="7" dur="500"/>
                                        <p:tgtEl>
                                          <p:spTgt spid="5325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53255"/>
                                        </p:tgtEl>
                                        <p:attrNameLst>
                                          <p:attrName>style.visibility</p:attrName>
                                        </p:attrNameLst>
                                      </p:cBhvr>
                                      <p:to>
                                        <p:strVal val="visible"/>
                                      </p:to>
                                    </p:set>
                                    <p:animEffect transition="in" filter="fade">
                                      <p:cBhvr>
                                        <p:cTn id="10" dur="500"/>
                                        <p:tgtEl>
                                          <p:spTgt spid="5325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53256"/>
                                        </p:tgtEl>
                                        <p:attrNameLst>
                                          <p:attrName>style.visibility</p:attrName>
                                        </p:attrNameLst>
                                      </p:cBhvr>
                                      <p:to>
                                        <p:strVal val="visible"/>
                                      </p:to>
                                    </p:set>
                                    <p:animEffect transition="in" filter="fade">
                                      <p:cBhvr>
                                        <p:cTn id="13" dur="500"/>
                                        <p:tgtEl>
                                          <p:spTgt spid="53256"/>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3257"/>
                                        </p:tgtEl>
                                        <p:attrNameLst>
                                          <p:attrName>style.visibility</p:attrName>
                                        </p:attrNameLst>
                                      </p:cBhvr>
                                      <p:to>
                                        <p:strVal val="visible"/>
                                      </p:to>
                                    </p:set>
                                    <p:animEffect transition="in" filter="fade">
                                      <p:cBhvr>
                                        <p:cTn id="16" dur="500"/>
                                        <p:tgtEl>
                                          <p:spTgt spid="532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53260"/>
                                        </p:tgtEl>
                                        <p:attrNameLst>
                                          <p:attrName>style.visibility</p:attrName>
                                        </p:attrNameLst>
                                      </p:cBhvr>
                                      <p:to>
                                        <p:strVal val="visible"/>
                                      </p:to>
                                    </p:set>
                                    <p:animEffect transition="in" filter="fade">
                                      <p:cBhvr>
                                        <p:cTn id="22" dur="500"/>
                                        <p:tgtEl>
                                          <p:spTgt spid="5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p:bldP spid="53255" grpId="0"/>
      <p:bldP spid="53256" grpId="0"/>
      <p:bldP spid="53257" grpId="0"/>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27584" y="2204611"/>
            <a:ext cx="7706816" cy="2664549"/>
          </a:xfrm>
          <a:prstGeom prst="rect">
            <a:avLst/>
          </a:prstGeom>
        </p:spPr>
        <p:txBody>
          <a:bodyPr/>
          <a:lstStyle/>
          <a:p>
            <a:pPr marL="342900" indent="-342900" algn="just">
              <a:spcBef>
                <a:spcPct val="20000"/>
              </a:spcBef>
              <a:buClr>
                <a:schemeClr val="tx1"/>
              </a:buClr>
              <a:buSzPct val="70000"/>
              <a:defRPr/>
            </a:pPr>
            <a:r>
              <a:rPr lang="zh-CN" altLang="en-US" sz="3200" kern="0" dirty="0">
                <a:latin typeface="黑体" panose="02010609060101010101" pitchFamily="49" charset="-122"/>
                <a:ea typeface="黑体" panose="02010609060101010101" pitchFamily="49" charset="-122"/>
              </a:rPr>
              <a:t> </a:t>
            </a:r>
            <a:r>
              <a:rPr lang="zh-CN" altLang="en-US" sz="3200" kern="0" dirty="0" smtClean="0">
                <a:latin typeface="黑体" panose="02010609060101010101" pitchFamily="49" charset="-122"/>
                <a:ea typeface="黑体" panose="02010609060101010101" pitchFamily="49" charset="-122"/>
              </a:rPr>
              <a:t>① </a:t>
            </a:r>
            <a:r>
              <a:rPr lang="zh-CN" altLang="en-US" sz="3200" kern="0" dirty="0">
                <a:latin typeface="黑体" panose="02010609060101010101" pitchFamily="49" charset="-122"/>
                <a:ea typeface="黑体" panose="02010609060101010101" pitchFamily="49" charset="-122"/>
              </a:rPr>
              <a:t>选取距离阈值</a:t>
            </a:r>
            <a:r>
              <a:rPr lang="en-US" altLang="zh-CN" sz="3200" kern="0" dirty="0">
                <a:latin typeface="黑体" panose="02010609060101010101" pitchFamily="49" charset="-122"/>
                <a:ea typeface="黑体" panose="02010609060101010101" pitchFamily="49" charset="-122"/>
              </a:rPr>
              <a:t>T</a:t>
            </a:r>
            <a:r>
              <a:rPr lang="zh-CN" altLang="en-US" sz="3200" kern="0" dirty="0">
                <a:latin typeface="黑体" panose="02010609060101010101" pitchFamily="49" charset="-122"/>
                <a:ea typeface="黑体" panose="02010609060101010101" pitchFamily="49" charset="-122"/>
              </a:rPr>
              <a:t>，并且任取一个样本作为第一个聚类中心</a:t>
            </a:r>
            <a:r>
              <a:rPr lang="en-US" altLang="zh-CN" sz="3200" kern="0" dirty="0">
                <a:latin typeface="黑体" panose="02010609060101010101" pitchFamily="49" charset="-122"/>
                <a:ea typeface="黑体" panose="02010609060101010101" pitchFamily="49" charset="-122"/>
              </a:rPr>
              <a:t>Z</a:t>
            </a:r>
            <a:r>
              <a:rPr lang="en-US" altLang="zh-CN" sz="3200" kern="0" baseline="-25000" dirty="0">
                <a:latin typeface="黑体" panose="02010609060101010101" pitchFamily="49" charset="-122"/>
                <a:ea typeface="黑体" panose="02010609060101010101" pitchFamily="49" charset="-122"/>
              </a:rPr>
              <a:t>1</a:t>
            </a:r>
            <a:r>
              <a:rPr lang="zh-CN" altLang="en-US" sz="3200" kern="0" dirty="0">
                <a:latin typeface="黑体" panose="02010609060101010101" pitchFamily="49" charset="-122"/>
                <a:ea typeface="黑体" panose="02010609060101010101" pitchFamily="49" charset="-122"/>
              </a:rPr>
              <a:t>，如：    </a:t>
            </a:r>
            <a:r>
              <a:rPr lang="zh-CN" altLang="en-US" sz="3200" kern="0" dirty="0" smtClean="0">
                <a:latin typeface="黑体" panose="02010609060101010101" pitchFamily="49" charset="-122"/>
                <a:ea typeface="黑体" panose="02010609060101010101" pitchFamily="49" charset="-122"/>
              </a:rPr>
              <a:t> 。</a:t>
            </a:r>
            <a:endParaRPr lang="zh-CN" altLang="en-US" sz="3200" kern="0" dirty="0">
              <a:latin typeface="黑体" panose="02010609060101010101" pitchFamily="49" charset="-122"/>
              <a:ea typeface="黑体" panose="02010609060101010101" pitchFamily="49" charset="-122"/>
            </a:endParaRPr>
          </a:p>
          <a:p>
            <a:pPr marL="342900" indent="-342900" algn="just">
              <a:spcBef>
                <a:spcPct val="20000"/>
              </a:spcBef>
              <a:buClr>
                <a:schemeClr val="tx1"/>
              </a:buClr>
              <a:buSzPct val="70000"/>
              <a:buFont typeface="Wingdings" pitchFamily="2" charset="2"/>
              <a:buNone/>
              <a:defRPr/>
            </a:pPr>
            <a:r>
              <a:rPr lang="zh-CN" altLang="en-US" sz="3200" kern="0" dirty="0">
                <a:latin typeface="黑体" panose="02010609060101010101" pitchFamily="49" charset="-122"/>
                <a:ea typeface="黑体" panose="02010609060101010101" pitchFamily="49" charset="-122"/>
              </a:rPr>
              <a:t> </a:t>
            </a:r>
            <a:r>
              <a:rPr lang="zh-CN" altLang="en-US" sz="3200" kern="0" dirty="0" smtClean="0">
                <a:latin typeface="黑体" panose="02010609060101010101" pitchFamily="49" charset="-122"/>
                <a:ea typeface="黑体" panose="02010609060101010101" pitchFamily="49" charset="-122"/>
              </a:rPr>
              <a:t>② </a:t>
            </a:r>
            <a:r>
              <a:rPr lang="zh-CN" altLang="en-US" sz="3200" kern="0" dirty="0">
                <a:latin typeface="黑体" panose="02010609060101010101" pitchFamily="49" charset="-122"/>
                <a:ea typeface="黑体" panose="02010609060101010101" pitchFamily="49" charset="-122"/>
              </a:rPr>
              <a:t>计算样本   </a:t>
            </a:r>
            <a:r>
              <a:rPr lang="zh-CN" altLang="en-US" sz="3200" kern="0" dirty="0" smtClean="0">
                <a:latin typeface="黑体" panose="02010609060101010101" pitchFamily="49" charset="-122"/>
                <a:ea typeface="黑体" panose="02010609060101010101" pitchFamily="49" charset="-122"/>
              </a:rPr>
              <a:t>到</a:t>
            </a:r>
            <a:r>
              <a:rPr lang="en-US" altLang="zh-CN" sz="3200" kern="0" dirty="0">
                <a:latin typeface="黑体" panose="02010609060101010101" pitchFamily="49" charset="-122"/>
                <a:ea typeface="黑体" panose="02010609060101010101" pitchFamily="49" charset="-122"/>
              </a:rPr>
              <a:t>Z</a:t>
            </a:r>
            <a:r>
              <a:rPr lang="en-US" altLang="zh-CN" sz="3200" kern="0" baseline="-25000" dirty="0">
                <a:latin typeface="黑体" panose="02010609060101010101" pitchFamily="49" charset="-122"/>
                <a:ea typeface="黑体" panose="02010609060101010101" pitchFamily="49" charset="-122"/>
              </a:rPr>
              <a:t>1</a:t>
            </a:r>
            <a:r>
              <a:rPr lang="zh-CN" altLang="en-US" sz="3200" kern="0" dirty="0">
                <a:latin typeface="黑体" panose="02010609060101010101" pitchFamily="49" charset="-122"/>
                <a:ea typeface="黑体" panose="02010609060101010101" pitchFamily="49" charset="-122"/>
              </a:rPr>
              <a:t>的距离</a:t>
            </a:r>
            <a:r>
              <a:rPr lang="en-US" altLang="zh-CN" sz="3200" kern="0" dirty="0">
                <a:latin typeface="黑体" panose="02010609060101010101" pitchFamily="49" charset="-122"/>
                <a:ea typeface="黑体" panose="02010609060101010101" pitchFamily="49" charset="-122"/>
              </a:rPr>
              <a:t>D</a:t>
            </a:r>
            <a:r>
              <a:rPr lang="en-US" altLang="zh-CN" sz="3200" kern="0" baseline="-25000" dirty="0">
                <a:latin typeface="黑体" panose="02010609060101010101" pitchFamily="49" charset="-122"/>
                <a:ea typeface="黑体" panose="02010609060101010101" pitchFamily="49" charset="-122"/>
              </a:rPr>
              <a:t>21</a:t>
            </a:r>
            <a:r>
              <a:rPr lang="zh-CN" altLang="en-US" sz="3200" kern="0" dirty="0">
                <a:latin typeface="黑体" panose="02010609060101010101" pitchFamily="49" charset="-122"/>
                <a:ea typeface="黑体" panose="02010609060101010101" pitchFamily="49" charset="-122"/>
              </a:rPr>
              <a:t>：</a:t>
            </a:r>
          </a:p>
          <a:p>
            <a:pPr marL="342900" indent="-342900" algn="just">
              <a:spcBef>
                <a:spcPct val="20000"/>
              </a:spcBef>
              <a:buClr>
                <a:schemeClr val="tx1"/>
              </a:buClr>
              <a:buSzPct val="70000"/>
              <a:buFont typeface="Wingdings" pitchFamily="2" charset="2"/>
              <a:buNone/>
              <a:defRPr/>
            </a:pPr>
            <a:r>
              <a:rPr lang="zh-CN" altLang="en-US" sz="3200" kern="0" dirty="0">
                <a:latin typeface="黑体" panose="02010609060101010101" pitchFamily="49" charset="-122"/>
                <a:ea typeface="黑体" panose="02010609060101010101" pitchFamily="49" charset="-122"/>
              </a:rPr>
              <a:t>  </a:t>
            </a:r>
            <a:r>
              <a:rPr lang="zh-CN" altLang="en-US" sz="3200" kern="0" dirty="0" smtClean="0">
                <a:latin typeface="黑体" panose="02010609060101010101" pitchFamily="49" charset="-122"/>
                <a:ea typeface="黑体" panose="02010609060101010101" pitchFamily="49" charset="-122"/>
              </a:rPr>
              <a:t>若      ，</a:t>
            </a:r>
            <a:r>
              <a:rPr lang="zh-CN" altLang="en-US" sz="3200" kern="0" dirty="0">
                <a:latin typeface="黑体" panose="02010609060101010101" pitchFamily="49" charset="-122"/>
                <a:ea typeface="黑体" panose="02010609060101010101" pitchFamily="49" charset="-122"/>
              </a:rPr>
              <a:t>则     </a:t>
            </a:r>
            <a:r>
              <a:rPr lang="zh-CN" altLang="en-US" sz="3200" kern="0" dirty="0" smtClean="0">
                <a:latin typeface="黑体" panose="02010609060101010101" pitchFamily="49" charset="-122"/>
                <a:ea typeface="黑体" panose="02010609060101010101" pitchFamily="49" charset="-122"/>
              </a:rPr>
              <a:t> </a:t>
            </a:r>
            <a:r>
              <a:rPr lang="zh-CN" altLang="en-US" sz="3200" kern="0" dirty="0">
                <a:latin typeface="黑体" panose="02010609060101010101" pitchFamily="49" charset="-122"/>
                <a:ea typeface="黑体" panose="02010609060101010101" pitchFamily="49" charset="-122"/>
              </a:rPr>
              <a:t>，</a:t>
            </a:r>
            <a:r>
              <a:rPr lang="zh-CN" altLang="en-US" sz="3200" kern="0" dirty="0" smtClean="0">
                <a:latin typeface="黑体" panose="02010609060101010101" pitchFamily="49" charset="-122"/>
                <a:ea typeface="黑体" panose="02010609060101010101" pitchFamily="49" charset="-122"/>
              </a:rPr>
              <a:t>否则，令   为</a:t>
            </a:r>
            <a:r>
              <a:rPr lang="zh-CN" altLang="en-US" sz="3200" kern="0" dirty="0">
                <a:latin typeface="黑体" panose="02010609060101010101" pitchFamily="49" charset="-122"/>
                <a:ea typeface="黑体" panose="02010609060101010101" pitchFamily="49" charset="-122"/>
              </a:rPr>
              <a:t>第二个聚合</a:t>
            </a:r>
            <a:r>
              <a:rPr lang="zh-CN" altLang="en-US" sz="3200" kern="0" dirty="0" smtClean="0">
                <a:latin typeface="黑体" panose="02010609060101010101" pitchFamily="49" charset="-122"/>
                <a:ea typeface="黑体" panose="02010609060101010101" pitchFamily="49" charset="-122"/>
              </a:rPr>
              <a:t>中心。</a:t>
            </a:r>
            <a:endParaRPr lang="zh-CN" altLang="en-US" sz="3200" kern="0" dirty="0">
              <a:latin typeface="黑体" panose="02010609060101010101" pitchFamily="49" charset="-122"/>
              <a:ea typeface="黑体" panose="02010609060101010101" pitchFamily="49" charset="-122"/>
            </a:endParaRPr>
          </a:p>
        </p:txBody>
      </p:sp>
      <p:graphicFrame>
        <p:nvGraphicFramePr>
          <p:cNvPr id="54275" name="Object 6"/>
          <p:cNvGraphicFramePr>
            <a:graphicFrameLocks noChangeAspect="1"/>
          </p:cNvGraphicFramePr>
          <p:nvPr>
            <p:extLst>
              <p:ext uri="{D42A27DB-BD31-4B8C-83A1-F6EECF244321}">
                <p14:modId xmlns:p14="http://schemas.microsoft.com/office/powerpoint/2010/main" val="3694082642"/>
              </p:ext>
            </p:extLst>
          </p:nvPr>
        </p:nvGraphicFramePr>
        <p:xfrm>
          <a:off x="5968113" y="2780928"/>
          <a:ext cx="1008112" cy="491804"/>
        </p:xfrm>
        <a:graphic>
          <a:graphicData uri="http://schemas.openxmlformats.org/presentationml/2006/ole">
            <mc:AlternateContent xmlns:mc="http://schemas.openxmlformats.org/markup-compatibility/2006">
              <mc:Choice xmlns:v="urn:schemas-microsoft-com:vml" Requires="v">
                <p:oleObj spid="_x0000_s31860" name="公式" r:id="rId3" imgW="444114" imgH="215713" progId="Equation.3">
                  <p:embed/>
                </p:oleObj>
              </mc:Choice>
              <mc:Fallback>
                <p:oleObj name="公式" r:id="rId3" imgW="444114"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113" y="2780928"/>
                        <a:ext cx="1008112" cy="491804"/>
                      </a:xfrm>
                      <a:prstGeom prst="rect">
                        <a:avLst/>
                      </a:prstGeom>
                      <a:noFill/>
                      <a:ln>
                        <a:noFill/>
                      </a:ln>
                    </p:spPr>
                  </p:pic>
                </p:oleObj>
              </mc:Fallback>
            </mc:AlternateContent>
          </a:graphicData>
        </a:graphic>
      </p:graphicFrame>
      <p:graphicFrame>
        <p:nvGraphicFramePr>
          <p:cNvPr id="54276" name="Object 8"/>
          <p:cNvGraphicFramePr>
            <a:graphicFrameLocks noChangeAspect="1"/>
          </p:cNvGraphicFramePr>
          <p:nvPr>
            <p:extLst>
              <p:ext uri="{D42A27DB-BD31-4B8C-83A1-F6EECF244321}">
                <p14:modId xmlns:p14="http://schemas.microsoft.com/office/powerpoint/2010/main" val="1959722588"/>
              </p:ext>
            </p:extLst>
          </p:nvPr>
        </p:nvGraphicFramePr>
        <p:xfrm>
          <a:off x="3392562" y="3337173"/>
          <a:ext cx="387350" cy="523875"/>
        </p:xfrm>
        <a:graphic>
          <a:graphicData uri="http://schemas.openxmlformats.org/presentationml/2006/ole">
            <mc:AlternateContent xmlns:mc="http://schemas.openxmlformats.org/markup-compatibility/2006">
              <mc:Choice xmlns:v="urn:schemas-microsoft-com:vml" Requires="v">
                <p:oleObj spid="_x0000_s31861" name="公式" r:id="rId5" imgW="164885" imgH="215619" progId="Equation.3">
                  <p:embed/>
                </p:oleObj>
              </mc:Choice>
              <mc:Fallback>
                <p:oleObj name="公式" r:id="rId5" imgW="164885"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2562" y="3337173"/>
                        <a:ext cx="38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12"/>
          <p:cNvGraphicFramePr>
            <a:graphicFrameLocks noChangeAspect="1"/>
          </p:cNvGraphicFramePr>
          <p:nvPr>
            <p:extLst>
              <p:ext uri="{D42A27DB-BD31-4B8C-83A1-F6EECF244321}">
                <p14:modId xmlns:p14="http://schemas.microsoft.com/office/powerpoint/2010/main" val="938130918"/>
              </p:ext>
            </p:extLst>
          </p:nvPr>
        </p:nvGraphicFramePr>
        <p:xfrm>
          <a:off x="1835696" y="3933056"/>
          <a:ext cx="1066800" cy="463550"/>
        </p:xfrm>
        <a:graphic>
          <a:graphicData uri="http://schemas.openxmlformats.org/presentationml/2006/ole">
            <mc:AlternateContent xmlns:mc="http://schemas.openxmlformats.org/markup-compatibility/2006">
              <mc:Choice xmlns:v="urn:schemas-microsoft-com:vml" Requires="v">
                <p:oleObj spid="_x0000_s31862" name="公式" r:id="rId7" imgW="507780" imgH="215806" progId="Equation.3">
                  <p:embed/>
                </p:oleObj>
              </mc:Choice>
              <mc:Fallback>
                <p:oleObj name="公式" r:id="rId7" imgW="507780"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933056"/>
                        <a:ext cx="1066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14"/>
          <p:cNvGraphicFramePr>
            <a:graphicFrameLocks noChangeAspect="1"/>
          </p:cNvGraphicFramePr>
          <p:nvPr>
            <p:extLst>
              <p:ext uri="{D42A27DB-BD31-4B8C-83A1-F6EECF244321}">
                <p14:modId xmlns:p14="http://schemas.microsoft.com/office/powerpoint/2010/main" val="4046782572"/>
              </p:ext>
            </p:extLst>
          </p:nvPr>
        </p:nvGraphicFramePr>
        <p:xfrm>
          <a:off x="3800532" y="3933056"/>
          <a:ext cx="914400" cy="438150"/>
        </p:xfrm>
        <a:graphic>
          <a:graphicData uri="http://schemas.openxmlformats.org/presentationml/2006/ole">
            <mc:AlternateContent xmlns:mc="http://schemas.openxmlformats.org/markup-compatibility/2006">
              <mc:Choice xmlns:v="urn:schemas-microsoft-com:vml" Requires="v">
                <p:oleObj spid="_x0000_s31863" name="公式" r:id="rId9" imgW="457002" imgH="215806" progId="Equation.3">
                  <p:embed/>
                </p:oleObj>
              </mc:Choice>
              <mc:Fallback>
                <p:oleObj name="公式" r:id="rId9" imgW="457002"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0532" y="3933056"/>
                        <a:ext cx="914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9" name="Object 18"/>
          <p:cNvGraphicFramePr>
            <a:graphicFrameLocks noChangeAspect="1"/>
          </p:cNvGraphicFramePr>
          <p:nvPr>
            <p:extLst>
              <p:ext uri="{D42A27DB-BD31-4B8C-83A1-F6EECF244321}">
                <p14:modId xmlns:p14="http://schemas.microsoft.com/office/powerpoint/2010/main" val="738051532"/>
              </p:ext>
            </p:extLst>
          </p:nvPr>
        </p:nvGraphicFramePr>
        <p:xfrm>
          <a:off x="7136978" y="3913237"/>
          <a:ext cx="387350" cy="523875"/>
        </p:xfrm>
        <a:graphic>
          <a:graphicData uri="http://schemas.openxmlformats.org/presentationml/2006/ole">
            <mc:AlternateContent xmlns:mc="http://schemas.openxmlformats.org/markup-compatibility/2006">
              <mc:Choice xmlns:v="urn:schemas-microsoft-com:vml" Requires="v">
                <p:oleObj spid="_x0000_s31864" name="公式" r:id="rId11" imgW="164885" imgH="215619" progId="Equation.3">
                  <p:embed/>
                </p:oleObj>
              </mc:Choice>
              <mc:Fallback>
                <p:oleObj name="公式" r:id="rId11" imgW="164885"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6978" y="3913237"/>
                        <a:ext cx="38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19"/>
          <p:cNvGraphicFramePr>
            <a:graphicFrameLocks noChangeAspect="1"/>
          </p:cNvGraphicFramePr>
          <p:nvPr>
            <p:extLst>
              <p:ext uri="{D42A27DB-BD31-4B8C-83A1-F6EECF244321}">
                <p14:modId xmlns:p14="http://schemas.microsoft.com/office/powerpoint/2010/main" val="1342073239"/>
              </p:ext>
            </p:extLst>
          </p:nvPr>
        </p:nvGraphicFramePr>
        <p:xfrm>
          <a:off x="6741284" y="3380036"/>
          <a:ext cx="1066800" cy="481012"/>
        </p:xfrm>
        <a:graphic>
          <a:graphicData uri="http://schemas.openxmlformats.org/presentationml/2006/ole">
            <mc:AlternateContent xmlns:mc="http://schemas.openxmlformats.org/markup-compatibility/2006">
              <mc:Choice xmlns:v="urn:schemas-microsoft-com:vml" Requires="v">
                <p:oleObj spid="_x0000_s31865" name="公式" r:id="rId12" imgW="482181" imgH="215713" progId="Equation.3">
                  <p:embed/>
                </p:oleObj>
              </mc:Choice>
              <mc:Fallback>
                <p:oleObj name="公式" r:id="rId12" imgW="482181" imgH="2157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1284" y="3380036"/>
                        <a:ext cx="10668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971600" y="1124744"/>
            <a:ext cx="2037737" cy="646331"/>
          </a:xfrm>
          <a:prstGeom prst="rect">
            <a:avLst/>
          </a:prstGeom>
        </p:spPr>
        <p:txBody>
          <a:bodyPr wrap="none">
            <a:spAutoFit/>
          </a:bodyPr>
          <a:lstStyle/>
          <a:p>
            <a:pPr marL="342900" indent="-342900">
              <a:spcBef>
                <a:spcPct val="20000"/>
              </a:spcBef>
              <a:buClr>
                <a:schemeClr val="tx1"/>
              </a:buClr>
              <a:buSzPct val="70000"/>
              <a:buFont typeface="Wingdings" pitchFamily="2" charset="2"/>
              <a:buNone/>
              <a:defRPr/>
            </a:pPr>
            <a:r>
              <a:rPr lang="zh-CN" altLang="en-US" sz="3600" b="1" kern="0" dirty="0" smtClean="0">
                <a:solidFill>
                  <a:srgbClr val="FF0000"/>
                </a:solidFill>
                <a:latin typeface="黑体" panose="02010609060101010101" pitchFamily="49" charset="-122"/>
                <a:ea typeface="黑体" panose="02010609060101010101" pitchFamily="49" charset="-122"/>
              </a:rPr>
              <a:t>算法</a:t>
            </a:r>
            <a:r>
              <a:rPr lang="zh-CN" altLang="en-US" sz="3600" b="1" kern="0" dirty="0">
                <a:solidFill>
                  <a:srgbClr val="FF0000"/>
                </a:solidFill>
                <a:latin typeface="黑体" panose="02010609060101010101" pitchFamily="49" charset="-122"/>
                <a:ea typeface="黑体" panose="02010609060101010101" pitchFamily="49" charset="-122"/>
              </a:rPr>
              <a:t>描述</a:t>
            </a:r>
          </a:p>
        </p:txBody>
      </p:sp>
      <p:grpSp>
        <p:nvGrpSpPr>
          <p:cNvPr id="13" name="组合 12"/>
          <p:cNvGrpSpPr/>
          <p:nvPr/>
        </p:nvGrpSpPr>
        <p:grpSpPr>
          <a:xfrm>
            <a:off x="0" y="6324600"/>
            <a:ext cx="9144000" cy="519113"/>
            <a:chOff x="0" y="6324600"/>
            <a:chExt cx="9144000" cy="519113"/>
          </a:xfrm>
        </p:grpSpPr>
        <p:grpSp>
          <p:nvGrpSpPr>
            <p:cNvPr id="14" name="组合 13"/>
            <p:cNvGrpSpPr>
              <a:grpSpLocks/>
            </p:cNvGrpSpPr>
            <p:nvPr/>
          </p:nvGrpSpPr>
          <p:grpSpPr bwMode="auto">
            <a:xfrm>
              <a:off x="0" y="6324600"/>
              <a:ext cx="9144000" cy="519113"/>
              <a:chOff x="0" y="6324600"/>
              <a:chExt cx="9144000" cy="518375"/>
            </a:xfrm>
          </p:grpSpPr>
          <p:sp>
            <p:nvSpPr>
              <p:cNvPr id="16" name="矩形 1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5" name="TextBox 1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44259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fade">
                                      <p:cBhvr>
                                        <p:cTn id="10" dur="500"/>
                                        <p:tgtEl>
                                          <p:spTgt spid="54275"/>
                                        </p:tgtEl>
                                      </p:cBhvr>
                                    </p:animEffect>
                                  </p:childTnLst>
                                </p:cTn>
                              </p:par>
                              <p:par>
                                <p:cTn id="11" presetID="10" presetClass="entr" presetSubtype="0" fill="hold" nodeType="withEffect">
                                  <p:stCondLst>
                                    <p:cond delay="0"/>
                                  </p:stCondLst>
                                  <p:childTnLst>
                                    <p:set>
                                      <p:cBhvr>
                                        <p:cTn id="12" dur="1" fill="hold">
                                          <p:stCondLst>
                                            <p:cond delay="0"/>
                                          </p:stCondLst>
                                        </p:cTn>
                                        <p:tgtEl>
                                          <p:spTgt spid="54276"/>
                                        </p:tgtEl>
                                        <p:attrNameLst>
                                          <p:attrName>style.visibility</p:attrName>
                                        </p:attrNameLst>
                                      </p:cBhvr>
                                      <p:to>
                                        <p:strVal val="visible"/>
                                      </p:to>
                                    </p:set>
                                    <p:animEffect transition="in" filter="fade">
                                      <p:cBhvr>
                                        <p:cTn id="13" dur="500"/>
                                        <p:tgtEl>
                                          <p:spTgt spid="54276"/>
                                        </p:tgtEl>
                                      </p:cBhvr>
                                    </p:animEffect>
                                  </p:childTnLst>
                                </p:cTn>
                              </p:par>
                              <p:par>
                                <p:cTn id="14" presetID="10" presetClass="entr" presetSubtype="0" fill="hold" nodeType="withEffect">
                                  <p:stCondLst>
                                    <p:cond delay="0"/>
                                  </p:stCondLst>
                                  <p:childTnLst>
                                    <p:set>
                                      <p:cBhvr>
                                        <p:cTn id="15" dur="1" fill="hold">
                                          <p:stCondLst>
                                            <p:cond delay="0"/>
                                          </p:stCondLst>
                                        </p:cTn>
                                        <p:tgtEl>
                                          <p:spTgt spid="54277"/>
                                        </p:tgtEl>
                                        <p:attrNameLst>
                                          <p:attrName>style.visibility</p:attrName>
                                        </p:attrNameLst>
                                      </p:cBhvr>
                                      <p:to>
                                        <p:strVal val="visible"/>
                                      </p:to>
                                    </p:set>
                                    <p:animEffect transition="in" filter="fade">
                                      <p:cBhvr>
                                        <p:cTn id="16" dur="500"/>
                                        <p:tgtEl>
                                          <p:spTgt spid="54277"/>
                                        </p:tgtEl>
                                      </p:cBhvr>
                                    </p:animEffect>
                                  </p:childTnLst>
                                </p:cTn>
                              </p:par>
                              <p:par>
                                <p:cTn id="17" presetID="10" presetClass="entr" presetSubtype="0" fill="hold" nodeType="withEffect">
                                  <p:stCondLst>
                                    <p:cond delay="0"/>
                                  </p:stCondLst>
                                  <p:childTnLst>
                                    <p:set>
                                      <p:cBhvr>
                                        <p:cTn id="18" dur="1" fill="hold">
                                          <p:stCondLst>
                                            <p:cond delay="0"/>
                                          </p:stCondLst>
                                        </p:cTn>
                                        <p:tgtEl>
                                          <p:spTgt spid="54278"/>
                                        </p:tgtEl>
                                        <p:attrNameLst>
                                          <p:attrName>style.visibility</p:attrName>
                                        </p:attrNameLst>
                                      </p:cBhvr>
                                      <p:to>
                                        <p:strVal val="visible"/>
                                      </p:to>
                                    </p:set>
                                    <p:animEffect transition="in" filter="fade">
                                      <p:cBhvr>
                                        <p:cTn id="19" dur="500"/>
                                        <p:tgtEl>
                                          <p:spTgt spid="54278"/>
                                        </p:tgtEl>
                                      </p:cBhvr>
                                    </p:animEffect>
                                  </p:childTnLst>
                                </p:cTn>
                              </p:par>
                              <p:par>
                                <p:cTn id="20" presetID="10" presetClass="entr" presetSubtype="0" fill="hold" nodeType="with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par>
                                <p:cTn id="23" presetID="10" presetClass="entr" presetSubtype="0" fill="hold" nodeType="withEffect">
                                  <p:stCondLst>
                                    <p:cond delay="0"/>
                                  </p:stCondLst>
                                  <p:childTnLst>
                                    <p:set>
                                      <p:cBhvr>
                                        <p:cTn id="24" dur="1" fill="hold">
                                          <p:stCondLst>
                                            <p:cond delay="0"/>
                                          </p:stCondLst>
                                        </p:cTn>
                                        <p:tgtEl>
                                          <p:spTgt spid="54280"/>
                                        </p:tgtEl>
                                        <p:attrNameLst>
                                          <p:attrName>style.visibility</p:attrName>
                                        </p:attrNameLst>
                                      </p:cBhvr>
                                      <p:to>
                                        <p:strVal val="visible"/>
                                      </p:to>
                                    </p:set>
                                    <p:animEffect transition="in" filter="fade">
                                      <p:cBhvr>
                                        <p:cTn id="25"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374848" y="947861"/>
            <a:ext cx="8229600" cy="5433467"/>
          </a:xfrm>
        </p:spPr>
        <p:txBody>
          <a:bodyPr>
            <a:normAutofit/>
          </a:bodyPr>
          <a:lstStyle/>
          <a:p>
            <a:pPr algn="just" eaLnBrk="1" hangingPunct="1">
              <a:lnSpc>
                <a:spcPts val="4500"/>
              </a:lnSpc>
              <a:buFont typeface="Wingdings" pitchFamily="2" charset="2"/>
              <a:buNone/>
            </a:pPr>
            <a:r>
              <a:rPr lang="zh-CN" altLang="en-US" dirty="0" smtClean="0">
                <a:latin typeface="黑体" panose="02010609060101010101" pitchFamily="49" charset="-122"/>
                <a:ea typeface="黑体" panose="02010609060101010101" pitchFamily="49" charset="-122"/>
              </a:rPr>
              <a:t>   设      ，计算   到 </a:t>
            </a:r>
            <a:r>
              <a:rPr lang="en-US" altLang="zh-CN" dirty="0" smtClean="0">
                <a:latin typeface="黑体" panose="02010609060101010101" pitchFamily="49" charset="-122"/>
                <a:ea typeface="黑体" panose="02010609060101010101" pitchFamily="49" charset="-122"/>
              </a:rPr>
              <a:t>Z</a:t>
            </a:r>
            <a:r>
              <a:rPr lang="en-US" altLang="zh-CN" baseline="-25000"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和</a:t>
            </a:r>
            <a:r>
              <a:rPr lang="en-US" altLang="zh-CN" dirty="0" smtClean="0">
                <a:latin typeface="黑体" panose="02010609060101010101" pitchFamily="49" charset="-122"/>
                <a:ea typeface="黑体" panose="02010609060101010101" pitchFamily="49" charset="-122"/>
              </a:rPr>
              <a:t>Z</a:t>
            </a:r>
            <a:r>
              <a:rPr lang="en-US" altLang="zh-CN" baseline="-25000"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的距离</a:t>
            </a:r>
            <a:r>
              <a:rPr lang="en-US" altLang="zh-CN" dirty="0" smtClean="0">
                <a:latin typeface="黑体" panose="02010609060101010101" pitchFamily="49" charset="-122"/>
                <a:ea typeface="黑体" panose="02010609060101010101" pitchFamily="49" charset="-122"/>
              </a:rPr>
              <a:t>D</a:t>
            </a:r>
            <a:r>
              <a:rPr lang="en-US" altLang="zh-CN" baseline="-25000" dirty="0" smtClean="0">
                <a:latin typeface="黑体" panose="02010609060101010101" pitchFamily="49" charset="-122"/>
                <a:ea typeface="黑体" panose="02010609060101010101" pitchFamily="49" charset="-122"/>
              </a:rPr>
              <a:t>31</a:t>
            </a:r>
            <a:r>
              <a:rPr lang="zh-CN" altLang="en-US" dirty="0" smtClean="0">
                <a:latin typeface="黑体" panose="02010609060101010101" pitchFamily="49" charset="-122"/>
                <a:ea typeface="黑体" panose="02010609060101010101" pitchFamily="49" charset="-122"/>
              </a:rPr>
              <a:t>和</a:t>
            </a:r>
            <a:r>
              <a:rPr lang="en-US" altLang="zh-CN" dirty="0" smtClean="0">
                <a:latin typeface="黑体" panose="02010609060101010101" pitchFamily="49" charset="-122"/>
                <a:ea typeface="黑体" panose="02010609060101010101" pitchFamily="49" charset="-122"/>
              </a:rPr>
              <a:t>D</a:t>
            </a:r>
            <a:r>
              <a:rPr lang="en-US" altLang="zh-CN" baseline="-25000" dirty="0" smtClean="0">
                <a:latin typeface="黑体" panose="02010609060101010101" pitchFamily="49" charset="-122"/>
                <a:ea typeface="黑体" panose="02010609060101010101" pitchFamily="49" charset="-122"/>
              </a:rPr>
              <a:t>32</a:t>
            </a:r>
            <a:r>
              <a:rPr lang="zh-CN" altLang="en-US" dirty="0" smtClean="0">
                <a:latin typeface="黑体" panose="02010609060101010101" pitchFamily="49" charset="-122"/>
                <a:ea typeface="黑体" panose="02010609060101010101" pitchFamily="49" charset="-122"/>
              </a:rPr>
              <a:t>，若 </a:t>
            </a:r>
            <a:r>
              <a:rPr lang="en-US" altLang="zh-CN" dirty="0" smtClean="0">
                <a:latin typeface="黑体" panose="02010609060101010101" pitchFamily="49" charset="-122"/>
                <a:ea typeface="黑体" panose="02010609060101010101" pitchFamily="49" charset="-122"/>
              </a:rPr>
              <a:t>D</a:t>
            </a:r>
            <a:r>
              <a:rPr lang="en-US" altLang="zh-CN" baseline="-25000" dirty="0" smtClean="0">
                <a:latin typeface="黑体" panose="02010609060101010101" pitchFamily="49" charset="-122"/>
                <a:ea typeface="黑体" panose="02010609060101010101" pitchFamily="49" charset="-122"/>
              </a:rPr>
              <a:t>31 </a:t>
            </a:r>
            <a:r>
              <a:rPr lang="en-US" altLang="zh-CN" dirty="0" smtClean="0">
                <a:latin typeface="黑体" panose="02010609060101010101" pitchFamily="49" charset="-122"/>
                <a:ea typeface="黑体" panose="02010609060101010101" pitchFamily="49" charset="-122"/>
              </a:rPr>
              <a:t>&gt;T</a:t>
            </a:r>
            <a:r>
              <a:rPr lang="zh-CN" altLang="en-US" dirty="0" smtClean="0">
                <a:latin typeface="黑体" panose="02010609060101010101" pitchFamily="49" charset="-122"/>
                <a:ea typeface="黑体" panose="02010609060101010101" pitchFamily="49" charset="-122"/>
              </a:rPr>
              <a:t>和</a:t>
            </a:r>
            <a:r>
              <a:rPr lang="en-US" altLang="zh-CN" dirty="0" smtClean="0">
                <a:latin typeface="黑体" panose="02010609060101010101" pitchFamily="49" charset="-122"/>
                <a:ea typeface="黑体" panose="02010609060101010101" pitchFamily="49" charset="-122"/>
              </a:rPr>
              <a:t>D</a:t>
            </a:r>
            <a:r>
              <a:rPr lang="en-US" altLang="zh-CN" baseline="-25000" dirty="0" smtClean="0">
                <a:latin typeface="黑体" panose="02010609060101010101" pitchFamily="49" charset="-122"/>
                <a:ea typeface="黑体" panose="02010609060101010101" pitchFamily="49" charset="-122"/>
              </a:rPr>
              <a:t>32 </a:t>
            </a:r>
            <a:r>
              <a:rPr lang="en-US" altLang="zh-CN" dirty="0" smtClean="0">
                <a:latin typeface="黑体" panose="02010609060101010101" pitchFamily="49" charset="-122"/>
                <a:ea typeface="黑体" panose="02010609060101010101" pitchFamily="49" charset="-122"/>
              </a:rPr>
              <a:t>&gt;T </a:t>
            </a:r>
            <a:r>
              <a:rPr lang="zh-CN" altLang="en-US" dirty="0" smtClean="0">
                <a:latin typeface="黑体" panose="02010609060101010101" pitchFamily="49" charset="-122"/>
                <a:ea typeface="黑体" panose="02010609060101010101" pitchFamily="49" charset="-122"/>
              </a:rPr>
              <a:t>，则建立第三个聚合中心。否则把   归于最近邻的聚合中心。依此类推，直到把所有样本都进行分类。</a:t>
            </a:r>
          </a:p>
          <a:p>
            <a:pPr algn="just" eaLnBrk="1" hangingPunct="1">
              <a:lnSpc>
                <a:spcPts val="4500"/>
              </a:lnSpc>
              <a:buFont typeface="Wingdings" pitchFamily="2" charset="2"/>
              <a:buNone/>
            </a:pPr>
            <a:r>
              <a:rPr lang="zh-CN" altLang="en-US" dirty="0" smtClean="0">
                <a:latin typeface="黑体" panose="02010609060101010101" pitchFamily="49" charset="-122"/>
                <a:ea typeface="黑体" panose="02010609060101010101" pitchFamily="49" charset="-122"/>
              </a:rPr>
              <a:t>③ 按照某种聚类准则考察聚类结果，若不满意，则重新选取距离阈值</a:t>
            </a:r>
            <a:r>
              <a:rPr lang="en-US" altLang="zh-CN" dirty="0" smtClean="0">
                <a:latin typeface="黑体" panose="02010609060101010101" pitchFamily="49" charset="-122"/>
                <a:ea typeface="黑体" panose="02010609060101010101" pitchFamily="49" charset="-122"/>
              </a:rPr>
              <a:t>T</a:t>
            </a:r>
            <a:r>
              <a:rPr lang="zh-CN" altLang="en-US" dirty="0" smtClean="0">
                <a:latin typeface="黑体" panose="02010609060101010101" pitchFamily="49" charset="-122"/>
                <a:ea typeface="黑体" panose="02010609060101010101" pitchFamily="49" charset="-122"/>
              </a:rPr>
              <a:t>、第一个聚合中心</a:t>
            </a:r>
            <a:r>
              <a:rPr lang="en-US" altLang="zh-CN" dirty="0" smtClean="0">
                <a:latin typeface="黑体" panose="02010609060101010101" pitchFamily="49" charset="-122"/>
                <a:ea typeface="黑体" panose="02010609060101010101" pitchFamily="49" charset="-122"/>
              </a:rPr>
              <a:t>Z</a:t>
            </a:r>
            <a:r>
              <a:rPr lang="en-US" altLang="zh-CN" baseline="-25000" dirty="0" smtClean="0">
                <a:latin typeface="黑体" panose="02010609060101010101" pitchFamily="49" charset="-122"/>
                <a:ea typeface="黑体" panose="02010609060101010101" pitchFamily="49" charset="-122"/>
              </a:rPr>
              <a:t>1</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，返回②，直到满意，算法结束。</a:t>
            </a:r>
          </a:p>
        </p:txBody>
      </p:sp>
      <p:sp>
        <p:nvSpPr>
          <p:cNvPr id="55300"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5301" name="Object 4"/>
          <p:cNvGraphicFramePr>
            <a:graphicFrameLocks noChangeAspect="1"/>
          </p:cNvGraphicFramePr>
          <p:nvPr>
            <p:extLst>
              <p:ext uri="{D42A27DB-BD31-4B8C-83A1-F6EECF244321}">
                <p14:modId xmlns:p14="http://schemas.microsoft.com/office/powerpoint/2010/main" val="3771730726"/>
              </p:ext>
            </p:extLst>
          </p:nvPr>
        </p:nvGraphicFramePr>
        <p:xfrm>
          <a:off x="1662336" y="980728"/>
          <a:ext cx="1066800" cy="481013"/>
        </p:xfrm>
        <a:graphic>
          <a:graphicData uri="http://schemas.openxmlformats.org/presentationml/2006/ole">
            <mc:AlternateContent xmlns:mc="http://schemas.openxmlformats.org/markup-compatibility/2006">
              <mc:Choice xmlns:v="urn:schemas-microsoft-com:vml" Requires="v">
                <p:oleObj spid="_x0000_s32824" name="公式" r:id="rId3" imgW="482181" imgH="215713" progId="Equation.3">
                  <p:embed/>
                </p:oleObj>
              </mc:Choice>
              <mc:Fallback>
                <p:oleObj name="公式" r:id="rId3" imgW="482181"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336" y="980728"/>
                        <a:ext cx="10668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5303" name="Object 6"/>
          <p:cNvGraphicFramePr>
            <a:graphicFrameLocks noChangeAspect="1"/>
          </p:cNvGraphicFramePr>
          <p:nvPr>
            <p:extLst>
              <p:ext uri="{D42A27DB-BD31-4B8C-83A1-F6EECF244321}">
                <p14:modId xmlns:p14="http://schemas.microsoft.com/office/powerpoint/2010/main" val="1707977053"/>
              </p:ext>
            </p:extLst>
          </p:nvPr>
        </p:nvGraphicFramePr>
        <p:xfrm>
          <a:off x="4191827" y="1052736"/>
          <a:ext cx="377825" cy="533400"/>
        </p:xfrm>
        <a:graphic>
          <a:graphicData uri="http://schemas.openxmlformats.org/presentationml/2006/ole">
            <mc:AlternateContent xmlns:mc="http://schemas.openxmlformats.org/markup-compatibility/2006">
              <mc:Choice xmlns:v="urn:schemas-microsoft-com:vml" Requires="v">
                <p:oleObj spid="_x0000_s32825" name="公式" r:id="rId5" imgW="165028" imgH="228501" progId="Equation.3">
                  <p:embed/>
                </p:oleObj>
              </mc:Choice>
              <mc:Fallback>
                <p:oleObj name="公式" r:id="rId5" imgW="165028"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827" y="1052736"/>
                        <a:ext cx="3778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4" name="Object 11"/>
          <p:cNvGraphicFramePr>
            <a:graphicFrameLocks noChangeAspect="1"/>
          </p:cNvGraphicFramePr>
          <p:nvPr>
            <p:extLst>
              <p:ext uri="{D42A27DB-BD31-4B8C-83A1-F6EECF244321}">
                <p14:modId xmlns:p14="http://schemas.microsoft.com/office/powerpoint/2010/main" val="972548546"/>
              </p:ext>
            </p:extLst>
          </p:nvPr>
        </p:nvGraphicFramePr>
        <p:xfrm>
          <a:off x="3879031" y="2132856"/>
          <a:ext cx="377825" cy="533400"/>
        </p:xfrm>
        <a:graphic>
          <a:graphicData uri="http://schemas.openxmlformats.org/presentationml/2006/ole">
            <mc:AlternateContent xmlns:mc="http://schemas.openxmlformats.org/markup-compatibility/2006">
              <mc:Choice xmlns:v="urn:schemas-microsoft-com:vml" Requires="v">
                <p:oleObj spid="_x0000_s32826"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031" y="2132856"/>
                        <a:ext cx="3778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p:nvPr/>
        </p:nvGrpSpPr>
        <p:grpSpPr>
          <a:xfrm>
            <a:off x="0" y="6324600"/>
            <a:ext cx="9144000" cy="519113"/>
            <a:chOff x="0" y="6324600"/>
            <a:chExt cx="9144000" cy="519113"/>
          </a:xfrm>
        </p:grpSpPr>
        <p:grpSp>
          <p:nvGrpSpPr>
            <p:cNvPr id="10" name="组合 9"/>
            <p:cNvGrpSpPr>
              <a:grpSpLocks/>
            </p:cNvGrpSpPr>
            <p:nvPr/>
          </p:nvGrpSpPr>
          <p:grpSpPr bwMode="auto">
            <a:xfrm>
              <a:off x="0" y="6324600"/>
              <a:ext cx="9144000" cy="519113"/>
              <a:chOff x="0" y="6324600"/>
              <a:chExt cx="9144000" cy="518375"/>
            </a:xfrm>
          </p:grpSpPr>
          <p:sp>
            <p:nvSpPr>
              <p:cNvPr id="12" name="矩形 11"/>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1" name="TextBox 10"/>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984608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0"/>
          <p:cNvSpPr>
            <a:spLocks noChangeArrowheads="1"/>
          </p:cNvSpPr>
          <p:nvPr/>
        </p:nvSpPr>
        <p:spPr bwMode="auto">
          <a:xfrm>
            <a:off x="715144" y="980728"/>
            <a:ext cx="3352800" cy="710387"/>
          </a:xfrm>
          <a:prstGeom prst="rect">
            <a:avLst/>
          </a:prstGeom>
          <a:noFill/>
          <a:ln w="9525" algn="ctr">
            <a:noFill/>
            <a:miter lim="800000"/>
            <a:headEnd/>
            <a:tailEnd/>
          </a:ln>
          <a:effectLst/>
        </p:spPr>
        <p:txBody>
          <a:bodyPr anchor="ctr">
            <a:spAutoFit/>
          </a:bodyPr>
          <a:lstStyle/>
          <a:p>
            <a:pPr>
              <a:lnSpc>
                <a:spcPct val="130000"/>
              </a:lnSpc>
              <a:defRPr/>
            </a:pPr>
            <a:r>
              <a:rPr lang="zh-CN" altLang="en-US" sz="3600" b="1" dirty="0" smtClean="0">
                <a:solidFill>
                  <a:srgbClr val="FF0000"/>
                </a:solidFill>
                <a:latin typeface="黑体" panose="02010609060101010101" pitchFamily="49" charset="-122"/>
                <a:ea typeface="黑体" panose="02010609060101010101" pitchFamily="49" charset="-122"/>
              </a:rPr>
              <a:t>算法特点：</a:t>
            </a:r>
            <a:endParaRPr lang="zh-CN" altLang="en-US" sz="3600" b="1" dirty="0">
              <a:solidFill>
                <a:srgbClr val="FF0000"/>
              </a:solidFill>
              <a:latin typeface="黑体" panose="02010609060101010101" pitchFamily="49" charset="-122"/>
              <a:ea typeface="黑体" panose="02010609060101010101" pitchFamily="49" charset="-122"/>
            </a:endParaRPr>
          </a:p>
        </p:txBody>
      </p:sp>
      <p:sp>
        <p:nvSpPr>
          <p:cNvPr id="6" name="Rectangle 51"/>
          <p:cNvSpPr>
            <a:spLocks noChangeArrowheads="1"/>
          </p:cNvSpPr>
          <p:nvPr/>
        </p:nvSpPr>
        <p:spPr bwMode="auto">
          <a:xfrm>
            <a:off x="971600" y="4381106"/>
            <a:ext cx="7488832" cy="1189556"/>
          </a:xfrm>
          <a:prstGeom prst="rect">
            <a:avLst/>
          </a:prstGeom>
          <a:noFill/>
          <a:ln w="9525" algn="ctr">
            <a:noFill/>
            <a:miter lim="800000"/>
            <a:headEnd/>
            <a:tailEnd/>
          </a:ln>
          <a:effectLst/>
        </p:spPr>
        <p:txBody>
          <a:bodyPr wrap="square" lIns="0" tIns="0" rIns="0" bIns="0">
            <a:spAutoFit/>
          </a:bodyPr>
          <a:lstStyle/>
          <a:p>
            <a:pPr algn="just">
              <a:lnSpc>
                <a:spcPct val="130000"/>
              </a:lnSpc>
              <a:defRPr/>
            </a:pPr>
            <a:r>
              <a:rPr lang="en-US" altLang="zh-CN" sz="3200" b="1" dirty="0">
                <a:latin typeface="黑体" panose="02010609060101010101" pitchFamily="49" charset="-122"/>
                <a:ea typeface="黑体" panose="02010609060101010101" pitchFamily="49" charset="-122"/>
              </a:rPr>
              <a:t>    2</a:t>
            </a:r>
            <a:r>
              <a:rPr lang="zh-CN" altLang="en-US" sz="3200" b="1" dirty="0">
                <a:latin typeface="黑体" panose="02010609060101010101" pitchFamily="49" charset="-122"/>
                <a:ea typeface="黑体" panose="02010609060101010101" pitchFamily="49" charset="-122"/>
              </a:rPr>
              <a:t>）优点：计算简单。（一种虽粗糙但快速的方法）</a:t>
            </a:r>
          </a:p>
        </p:txBody>
      </p:sp>
      <p:sp>
        <p:nvSpPr>
          <p:cNvPr id="7" name="Rectangle 52"/>
          <p:cNvSpPr>
            <a:spLocks noChangeArrowheads="1"/>
          </p:cNvSpPr>
          <p:nvPr/>
        </p:nvSpPr>
        <p:spPr bwMode="auto">
          <a:xfrm>
            <a:off x="1043608" y="1772816"/>
            <a:ext cx="7416824" cy="2560701"/>
          </a:xfrm>
          <a:prstGeom prst="rect">
            <a:avLst/>
          </a:prstGeom>
          <a:noFill/>
          <a:ln w="9525" algn="ctr">
            <a:noFill/>
            <a:miter lim="800000"/>
            <a:headEnd/>
            <a:tailEnd/>
          </a:ln>
          <a:effectLst/>
        </p:spPr>
        <p:txBody>
          <a:bodyPr wrap="square" lIns="0" tIns="0" rIns="0" bIns="0">
            <a:spAutoFit/>
          </a:bodyPr>
          <a:lstStyle/>
          <a:p>
            <a:pPr algn="just">
              <a:lnSpc>
                <a:spcPct val="130000"/>
              </a:lnSpc>
              <a:defRPr/>
            </a:pPr>
            <a:r>
              <a:rPr lang="en-US" altLang="zh-CN" sz="3200" b="1" dirty="0">
                <a:latin typeface="黑体" panose="02010609060101010101" pitchFamily="49" charset="-122"/>
                <a:ea typeface="黑体" panose="02010609060101010101" pitchFamily="49" charset="-122"/>
              </a:rPr>
              <a:t>    1</a:t>
            </a:r>
            <a:r>
              <a:rPr lang="zh-CN" altLang="en-US" sz="3200" b="1" dirty="0">
                <a:latin typeface="黑体" panose="02010609060101010101" pitchFamily="49" charset="-122"/>
                <a:ea typeface="黑体" panose="02010609060101010101" pitchFamily="49" charset="-122"/>
              </a:rPr>
              <a:t>）局限性：很大程度上依赖于第一个聚类中心的位置选择、待分类模式样本的排列次序、距离阈值</a:t>
            </a:r>
            <a:r>
              <a:rPr lang="en-US" altLang="zh-CN" sz="3200" b="1" dirty="0">
                <a:latin typeface="黑体" panose="02010609060101010101" pitchFamily="49" charset="-122"/>
                <a:ea typeface="黑体" panose="02010609060101010101" pitchFamily="49" charset="-122"/>
              </a:rPr>
              <a:t>T</a:t>
            </a:r>
            <a:r>
              <a:rPr lang="zh-CN" altLang="en-US" sz="3200" b="1" dirty="0">
                <a:latin typeface="黑体" panose="02010609060101010101" pitchFamily="49" charset="-122"/>
                <a:ea typeface="黑体" panose="02010609060101010101" pitchFamily="49" charset="-122"/>
              </a:rPr>
              <a:t>的大小以及样本分布的几何性质等。</a:t>
            </a:r>
          </a:p>
        </p:txBody>
      </p:sp>
      <p:grpSp>
        <p:nvGrpSpPr>
          <p:cNvPr id="8" name="组合 7"/>
          <p:cNvGrpSpPr/>
          <p:nvPr/>
        </p:nvGrpSpPr>
        <p:grpSpPr>
          <a:xfrm>
            <a:off x="0" y="6324600"/>
            <a:ext cx="9144000" cy="519113"/>
            <a:chOff x="0" y="6324600"/>
            <a:chExt cx="9144000" cy="519113"/>
          </a:xfrm>
        </p:grpSpPr>
        <p:grpSp>
          <p:nvGrpSpPr>
            <p:cNvPr id="9" name="组合 8"/>
            <p:cNvGrpSpPr>
              <a:grpSpLocks/>
            </p:cNvGrpSpPr>
            <p:nvPr/>
          </p:nvGrpSpPr>
          <p:grpSpPr bwMode="auto">
            <a:xfrm>
              <a:off x="0" y="6324600"/>
              <a:ext cx="9144000" cy="519113"/>
              <a:chOff x="0" y="6324600"/>
              <a:chExt cx="9144000" cy="518375"/>
            </a:xfrm>
          </p:grpSpPr>
          <p:sp>
            <p:nvSpPr>
              <p:cNvPr id="11" name="矩形 1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0" name="TextBox 9"/>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8103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685800" y="1367272"/>
            <a:ext cx="7847013"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indent="304800" algn="just">
              <a:lnSpc>
                <a:spcPct val="130000"/>
              </a:lnSpc>
            </a:pPr>
            <a:r>
              <a:rPr lang="en-US" altLang="zh-CN" sz="2800" dirty="0">
                <a:solidFill>
                  <a:schemeClr val="tx2"/>
                </a:solidFill>
                <a:latin typeface="黑体" panose="02010609060101010101" pitchFamily="49" charset="-122"/>
                <a:ea typeface="黑体" panose="02010609060101010101" pitchFamily="49" charset="-122"/>
              </a:rPr>
              <a:t>  </a:t>
            </a:r>
            <a:r>
              <a:rPr lang="zh-CN" altLang="en-US" sz="2800" dirty="0" smtClean="0">
                <a:solidFill>
                  <a:schemeClr val="tx2"/>
                </a:solidFill>
                <a:latin typeface="黑体" panose="02010609060101010101" pitchFamily="49" charset="-122"/>
                <a:ea typeface="黑体" panose="02010609060101010101" pitchFamily="49" charset="-122"/>
              </a:rPr>
              <a:t>用</a:t>
            </a:r>
            <a:r>
              <a:rPr lang="zh-CN" altLang="en-US" sz="2800" dirty="0">
                <a:solidFill>
                  <a:schemeClr val="tx2"/>
                </a:solidFill>
                <a:latin typeface="黑体" panose="02010609060101010101" pitchFamily="49" charset="-122"/>
                <a:ea typeface="黑体" panose="02010609060101010101" pitchFamily="49" charset="-122"/>
              </a:rPr>
              <a:t>先验知识指导阈值</a:t>
            </a:r>
            <a:r>
              <a:rPr lang="en-US" altLang="zh-CN" sz="2800" i="1" dirty="0">
                <a:solidFill>
                  <a:schemeClr val="tx2"/>
                </a:solidFill>
                <a:latin typeface="黑体" panose="02010609060101010101" pitchFamily="49" charset="-122"/>
                <a:ea typeface="黑体" panose="02010609060101010101" pitchFamily="49" charset="-122"/>
              </a:rPr>
              <a:t>T </a:t>
            </a:r>
            <a:r>
              <a:rPr lang="zh-CN" altLang="en-US" sz="2800" dirty="0">
                <a:solidFill>
                  <a:schemeClr val="tx2"/>
                </a:solidFill>
                <a:latin typeface="黑体" panose="02010609060101010101" pitchFamily="49" charset="-122"/>
                <a:ea typeface="黑体" panose="02010609060101010101" pitchFamily="49" charset="-122"/>
              </a:rPr>
              <a:t>和起始点</a:t>
            </a:r>
            <a:r>
              <a:rPr lang="en-US" altLang="zh-CN" sz="2800" i="1" dirty="0">
                <a:solidFill>
                  <a:schemeClr val="tx2"/>
                </a:solidFill>
                <a:latin typeface="黑体" panose="02010609060101010101" pitchFamily="49" charset="-122"/>
                <a:ea typeface="黑体" panose="02010609060101010101" pitchFamily="49" charset="-122"/>
              </a:rPr>
              <a:t>Z</a:t>
            </a:r>
            <a:r>
              <a:rPr lang="en-US" altLang="zh-CN" sz="2800" baseline="-25000" dirty="0">
                <a:solidFill>
                  <a:schemeClr val="tx2"/>
                </a:solidFill>
                <a:latin typeface="黑体" panose="02010609060101010101" pitchFamily="49" charset="-122"/>
                <a:ea typeface="黑体" panose="02010609060101010101" pitchFamily="49" charset="-122"/>
              </a:rPr>
              <a:t>1</a:t>
            </a:r>
            <a:r>
              <a:rPr lang="zh-CN" altLang="en-US" sz="2800" dirty="0">
                <a:solidFill>
                  <a:schemeClr val="tx2"/>
                </a:solidFill>
                <a:latin typeface="黑体" panose="02010609060101010101" pitchFamily="49" charset="-122"/>
                <a:ea typeface="黑体" panose="02010609060101010101" pitchFamily="49" charset="-122"/>
              </a:rPr>
              <a:t>的选择，可获得合理的聚类结果。否则只能选择不同的初值重复试探，根据一定的评价标准对结果进行验算，得出合理的聚类结果。   </a:t>
            </a:r>
          </a:p>
        </p:txBody>
      </p:sp>
      <p:grpSp>
        <p:nvGrpSpPr>
          <p:cNvPr id="2" name="Group 158"/>
          <p:cNvGrpSpPr>
            <a:grpSpLocks/>
          </p:cNvGrpSpPr>
          <p:nvPr/>
        </p:nvGrpSpPr>
        <p:grpSpPr bwMode="auto">
          <a:xfrm>
            <a:off x="3637161" y="4212009"/>
            <a:ext cx="3182937" cy="1431925"/>
            <a:chOff x="2200" y="2273"/>
            <a:chExt cx="2005" cy="902"/>
          </a:xfrm>
        </p:grpSpPr>
        <p:sp>
          <p:nvSpPr>
            <p:cNvPr id="57490" name="Text Box 77"/>
            <p:cNvSpPr txBox="1">
              <a:spLocks noChangeArrowheads="1"/>
            </p:cNvSpPr>
            <p:nvPr/>
          </p:nvSpPr>
          <p:spPr bwMode="auto">
            <a:xfrm>
              <a:off x="2257" y="2273"/>
              <a:ext cx="1814" cy="9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a:t>对结果验算，类内各样本点间距离方差之和太大</a:t>
              </a:r>
            </a:p>
            <a:p>
              <a:pPr algn="just" eaLnBrk="1" hangingPunct="1"/>
              <a:endParaRPr lang="zh-CN" altLang="en-US" sz="2000" b="1"/>
            </a:p>
            <a:p>
              <a:pPr algn="just" eaLnBrk="1" hangingPunct="1"/>
              <a:r>
                <a:rPr lang="zh-CN" altLang="en-US" sz="2000" b="1"/>
                <a:t>减小</a:t>
              </a:r>
              <a:r>
                <a:rPr lang="en-US" altLang="zh-CN" sz="2000" b="1" i="1"/>
                <a:t>T</a:t>
              </a:r>
              <a:r>
                <a:rPr lang="zh-CN" altLang="en-US" sz="2000" b="1"/>
                <a:t>，修改中心</a:t>
              </a:r>
              <a:r>
                <a:rPr lang="en-US" altLang="zh-CN" sz="2000" b="1" i="1"/>
                <a:t>Z</a:t>
              </a:r>
              <a:r>
                <a:rPr lang="zh-CN" altLang="en-US" sz="2000" b="1"/>
                <a:t>。</a:t>
              </a:r>
            </a:p>
          </p:txBody>
        </p:sp>
        <p:sp>
          <p:nvSpPr>
            <p:cNvPr id="57491" name="AutoShape 78"/>
            <p:cNvSpPr>
              <a:spLocks noChangeArrowheads="1"/>
            </p:cNvSpPr>
            <p:nvPr/>
          </p:nvSpPr>
          <p:spPr bwMode="auto">
            <a:xfrm>
              <a:off x="2200" y="2727"/>
              <a:ext cx="2005" cy="75"/>
            </a:xfrm>
            <a:prstGeom prst="rightArrow">
              <a:avLst>
                <a:gd name="adj1" fmla="val 50000"/>
                <a:gd name="adj2" fmla="val 668333"/>
              </a:avLst>
            </a:prstGeom>
            <a:solidFill>
              <a:srgbClr val="FFFFFF"/>
            </a:solidFill>
            <a:ln w="9525">
              <a:solidFill>
                <a:srgbClr val="000000"/>
              </a:solidFill>
              <a:miter lim="800000"/>
              <a:headEnd/>
              <a:tailEnd/>
            </a:ln>
          </p:spPr>
          <p:txBody>
            <a:bodyPr/>
            <a:lstStyle/>
            <a:p>
              <a:endParaRPr lang="zh-CN" altLang="en-US"/>
            </a:p>
          </p:txBody>
        </p:sp>
      </p:grpSp>
      <p:grpSp>
        <p:nvGrpSpPr>
          <p:cNvPr id="3" name="Group 159"/>
          <p:cNvGrpSpPr>
            <a:grpSpLocks/>
          </p:cNvGrpSpPr>
          <p:nvPr/>
        </p:nvGrpSpPr>
        <p:grpSpPr bwMode="auto">
          <a:xfrm>
            <a:off x="6877248" y="4212009"/>
            <a:ext cx="1727200" cy="1504950"/>
            <a:chOff x="4241" y="2273"/>
            <a:chExt cx="1088" cy="948"/>
          </a:xfrm>
        </p:grpSpPr>
        <p:grpSp>
          <p:nvGrpSpPr>
            <p:cNvPr id="57421" name="Group 81"/>
            <p:cNvGrpSpPr>
              <a:grpSpLocks/>
            </p:cNvGrpSpPr>
            <p:nvPr/>
          </p:nvGrpSpPr>
          <p:grpSpPr bwMode="auto">
            <a:xfrm>
              <a:off x="4241" y="2273"/>
              <a:ext cx="1088" cy="948"/>
              <a:chOff x="7514" y="7353"/>
              <a:chExt cx="1742" cy="1515"/>
            </a:xfrm>
          </p:grpSpPr>
          <p:grpSp>
            <p:nvGrpSpPr>
              <p:cNvPr id="57423" name="Group 82"/>
              <p:cNvGrpSpPr>
                <a:grpSpLocks/>
              </p:cNvGrpSpPr>
              <p:nvPr/>
            </p:nvGrpSpPr>
            <p:grpSpPr bwMode="auto">
              <a:xfrm>
                <a:off x="7514" y="7353"/>
                <a:ext cx="1742" cy="1515"/>
                <a:chOff x="7514" y="7353"/>
                <a:chExt cx="1742" cy="1515"/>
              </a:xfrm>
            </p:grpSpPr>
            <p:sp>
              <p:nvSpPr>
                <p:cNvPr id="57425" name="Oval 83"/>
                <p:cNvSpPr>
                  <a:spLocks noChangeArrowheads="1"/>
                </p:cNvSpPr>
                <p:nvPr/>
              </p:nvSpPr>
              <p:spPr bwMode="auto">
                <a:xfrm>
                  <a:off x="8548" y="8118"/>
                  <a:ext cx="678" cy="705"/>
                </a:xfrm>
                <a:prstGeom prst="ellipse">
                  <a:avLst/>
                </a:prstGeom>
                <a:solidFill>
                  <a:srgbClr val="FFFFFF"/>
                </a:solidFill>
                <a:ln w="9525">
                  <a:solidFill>
                    <a:srgbClr val="000000"/>
                  </a:solidFill>
                  <a:round/>
                  <a:headEnd/>
                  <a:tailEnd/>
                </a:ln>
              </p:spPr>
              <p:txBody>
                <a:bodyPr/>
                <a:lstStyle/>
                <a:p>
                  <a:endParaRPr lang="zh-CN" altLang="en-US"/>
                </a:p>
              </p:txBody>
            </p:sp>
            <p:grpSp>
              <p:nvGrpSpPr>
                <p:cNvPr id="57426" name="Group 84"/>
                <p:cNvGrpSpPr>
                  <a:grpSpLocks/>
                </p:cNvGrpSpPr>
                <p:nvPr/>
              </p:nvGrpSpPr>
              <p:grpSpPr bwMode="auto">
                <a:xfrm>
                  <a:off x="8618" y="8205"/>
                  <a:ext cx="481" cy="480"/>
                  <a:chOff x="4373" y="6481"/>
                  <a:chExt cx="417" cy="416"/>
                </a:xfrm>
              </p:grpSpPr>
              <p:sp>
                <p:nvSpPr>
                  <p:cNvPr id="57475" name="AutoShape 85"/>
                  <p:cNvSpPr>
                    <a:spLocks noChangeArrowheads="1"/>
                  </p:cNvSpPr>
                  <p:nvPr/>
                </p:nvSpPr>
                <p:spPr bwMode="auto">
                  <a:xfrm>
                    <a:off x="4650" y="6481"/>
                    <a:ext cx="75" cy="78"/>
                  </a:xfrm>
                  <a:prstGeom prst="flowChartConnector">
                    <a:avLst/>
                  </a:prstGeom>
                  <a:solidFill>
                    <a:srgbClr val="000000"/>
                  </a:solidFill>
                  <a:ln w="9525">
                    <a:solidFill>
                      <a:srgbClr val="000000"/>
                    </a:solidFill>
                    <a:round/>
                    <a:headEnd/>
                    <a:tailEnd/>
                  </a:ln>
                </p:spPr>
                <p:txBody>
                  <a:bodyPr/>
                  <a:lstStyle/>
                  <a:p>
                    <a:endParaRPr lang="zh-CN" altLang="en-US"/>
                  </a:p>
                </p:txBody>
              </p:sp>
              <p:grpSp>
                <p:nvGrpSpPr>
                  <p:cNvPr id="57476" name="Group 86"/>
                  <p:cNvGrpSpPr>
                    <a:grpSpLocks/>
                  </p:cNvGrpSpPr>
                  <p:nvPr/>
                </p:nvGrpSpPr>
                <p:grpSpPr bwMode="auto">
                  <a:xfrm>
                    <a:off x="4373" y="6507"/>
                    <a:ext cx="417" cy="390"/>
                    <a:chOff x="4386" y="6507"/>
                    <a:chExt cx="417" cy="390"/>
                  </a:xfrm>
                </p:grpSpPr>
                <p:sp>
                  <p:nvSpPr>
                    <p:cNvPr id="57477" name="AutoShape 87"/>
                    <p:cNvSpPr>
                      <a:spLocks noChangeArrowheads="1"/>
                    </p:cNvSpPr>
                    <p:nvPr/>
                  </p:nvSpPr>
                  <p:spPr bwMode="auto">
                    <a:xfrm>
                      <a:off x="4690" y="668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78" name="AutoShape 88"/>
                    <p:cNvSpPr>
                      <a:spLocks noChangeArrowheads="1"/>
                    </p:cNvSpPr>
                    <p:nvPr/>
                  </p:nvSpPr>
                  <p:spPr bwMode="auto">
                    <a:xfrm>
                      <a:off x="4595" y="681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79" name="AutoShape 89"/>
                    <p:cNvSpPr>
                      <a:spLocks noChangeArrowheads="1"/>
                    </p:cNvSpPr>
                    <p:nvPr/>
                  </p:nvSpPr>
                  <p:spPr bwMode="auto">
                    <a:xfrm>
                      <a:off x="4546" y="6624"/>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0" name="AutoShape 90"/>
                    <p:cNvSpPr>
                      <a:spLocks noChangeArrowheads="1"/>
                    </p:cNvSpPr>
                    <p:nvPr/>
                  </p:nvSpPr>
                  <p:spPr bwMode="auto">
                    <a:xfrm>
                      <a:off x="4702" y="6780"/>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1" name="AutoShape 91"/>
                    <p:cNvSpPr>
                      <a:spLocks noChangeArrowheads="1"/>
                    </p:cNvSpPr>
                    <p:nvPr/>
                  </p:nvSpPr>
                  <p:spPr bwMode="auto">
                    <a:xfrm>
                      <a:off x="4456" y="6728"/>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2" name="AutoShape 92"/>
                    <p:cNvSpPr>
                      <a:spLocks noChangeArrowheads="1"/>
                    </p:cNvSpPr>
                    <p:nvPr/>
                  </p:nvSpPr>
                  <p:spPr bwMode="auto">
                    <a:xfrm>
                      <a:off x="4636" y="657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3" name="AutoShape 93"/>
                    <p:cNvSpPr>
                      <a:spLocks noChangeArrowheads="1"/>
                    </p:cNvSpPr>
                    <p:nvPr/>
                  </p:nvSpPr>
                  <p:spPr bwMode="auto">
                    <a:xfrm>
                      <a:off x="4386" y="6616"/>
                      <a:ext cx="73"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4" name="AutoShape 94"/>
                    <p:cNvSpPr>
                      <a:spLocks noChangeArrowheads="1"/>
                    </p:cNvSpPr>
                    <p:nvPr/>
                  </p:nvSpPr>
                  <p:spPr bwMode="auto">
                    <a:xfrm>
                      <a:off x="4728" y="6611"/>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5" name="AutoShape 95"/>
                    <p:cNvSpPr>
                      <a:spLocks noChangeArrowheads="1"/>
                    </p:cNvSpPr>
                    <p:nvPr/>
                  </p:nvSpPr>
                  <p:spPr bwMode="auto">
                    <a:xfrm flipV="1">
                      <a:off x="4474" y="6806"/>
                      <a:ext cx="80"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6" name="AutoShape 96"/>
                    <p:cNvSpPr>
                      <a:spLocks noChangeArrowheads="1"/>
                    </p:cNvSpPr>
                    <p:nvPr/>
                  </p:nvSpPr>
                  <p:spPr bwMode="auto">
                    <a:xfrm>
                      <a:off x="4612" y="6694"/>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7" name="AutoShape 97"/>
                    <p:cNvSpPr>
                      <a:spLocks noChangeArrowheads="1"/>
                    </p:cNvSpPr>
                    <p:nvPr/>
                  </p:nvSpPr>
                  <p:spPr bwMode="auto">
                    <a:xfrm>
                      <a:off x="4560" y="650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8" name="AutoShape 98"/>
                    <p:cNvSpPr>
                      <a:spLocks noChangeArrowheads="1"/>
                    </p:cNvSpPr>
                    <p:nvPr/>
                  </p:nvSpPr>
                  <p:spPr bwMode="auto">
                    <a:xfrm>
                      <a:off x="4455" y="6637"/>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89" name="AutoShape 99"/>
                    <p:cNvSpPr>
                      <a:spLocks noChangeArrowheads="1"/>
                    </p:cNvSpPr>
                    <p:nvPr/>
                  </p:nvSpPr>
                  <p:spPr bwMode="auto">
                    <a:xfrm>
                      <a:off x="4464" y="655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sp>
              <p:nvSpPr>
                <p:cNvPr id="57427" name="Line 100"/>
                <p:cNvSpPr>
                  <a:spLocks noChangeShapeType="1"/>
                </p:cNvSpPr>
                <p:nvPr/>
              </p:nvSpPr>
              <p:spPr bwMode="auto">
                <a:xfrm>
                  <a:off x="8848" y="8460"/>
                  <a:ext cx="316" cy="21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28" name="Oval 101"/>
                <p:cNvSpPr>
                  <a:spLocks noChangeArrowheads="1"/>
                </p:cNvSpPr>
                <p:nvPr/>
              </p:nvSpPr>
              <p:spPr bwMode="auto">
                <a:xfrm>
                  <a:off x="7558" y="8163"/>
                  <a:ext cx="678" cy="705"/>
                </a:xfrm>
                <a:prstGeom prst="ellipse">
                  <a:avLst/>
                </a:prstGeom>
                <a:solidFill>
                  <a:srgbClr val="FFFFFF"/>
                </a:solidFill>
                <a:ln w="9525">
                  <a:solidFill>
                    <a:srgbClr val="000000"/>
                  </a:solidFill>
                  <a:round/>
                  <a:headEnd/>
                  <a:tailEnd/>
                </a:ln>
              </p:spPr>
              <p:txBody>
                <a:bodyPr/>
                <a:lstStyle/>
                <a:p>
                  <a:endParaRPr lang="zh-CN" altLang="en-US"/>
                </a:p>
              </p:txBody>
            </p:sp>
            <p:sp>
              <p:nvSpPr>
                <p:cNvPr id="57429" name="Oval 102"/>
                <p:cNvSpPr>
                  <a:spLocks noChangeArrowheads="1"/>
                </p:cNvSpPr>
                <p:nvPr/>
              </p:nvSpPr>
              <p:spPr bwMode="auto">
                <a:xfrm>
                  <a:off x="8578" y="7353"/>
                  <a:ext cx="678" cy="705"/>
                </a:xfrm>
                <a:prstGeom prst="ellipse">
                  <a:avLst/>
                </a:prstGeom>
                <a:solidFill>
                  <a:srgbClr val="FFFFFF"/>
                </a:solidFill>
                <a:ln w="9525">
                  <a:solidFill>
                    <a:srgbClr val="000000"/>
                  </a:solidFill>
                  <a:round/>
                  <a:headEnd/>
                  <a:tailEnd/>
                </a:ln>
              </p:spPr>
              <p:txBody>
                <a:bodyPr/>
                <a:lstStyle/>
                <a:p>
                  <a:endParaRPr lang="zh-CN" altLang="en-US"/>
                </a:p>
              </p:txBody>
            </p:sp>
            <p:sp>
              <p:nvSpPr>
                <p:cNvPr id="57430" name="Oval 103"/>
                <p:cNvSpPr>
                  <a:spLocks noChangeArrowheads="1"/>
                </p:cNvSpPr>
                <p:nvPr/>
              </p:nvSpPr>
              <p:spPr bwMode="auto">
                <a:xfrm>
                  <a:off x="7514" y="7398"/>
                  <a:ext cx="678" cy="705"/>
                </a:xfrm>
                <a:prstGeom prst="ellipse">
                  <a:avLst/>
                </a:prstGeom>
                <a:solidFill>
                  <a:srgbClr val="FFFFFF"/>
                </a:solidFill>
                <a:ln w="9525">
                  <a:solidFill>
                    <a:srgbClr val="000000"/>
                  </a:solidFill>
                  <a:round/>
                  <a:headEnd/>
                  <a:tailEnd/>
                </a:ln>
              </p:spPr>
              <p:txBody>
                <a:bodyPr/>
                <a:lstStyle/>
                <a:p>
                  <a:endParaRPr lang="zh-CN" altLang="en-US"/>
                </a:p>
              </p:txBody>
            </p:sp>
            <p:grpSp>
              <p:nvGrpSpPr>
                <p:cNvPr id="57431" name="Group 104"/>
                <p:cNvGrpSpPr>
                  <a:grpSpLocks/>
                </p:cNvGrpSpPr>
                <p:nvPr/>
              </p:nvGrpSpPr>
              <p:grpSpPr bwMode="auto">
                <a:xfrm>
                  <a:off x="7664" y="8238"/>
                  <a:ext cx="482" cy="538"/>
                  <a:chOff x="3596" y="7522"/>
                  <a:chExt cx="418" cy="468"/>
                </a:xfrm>
              </p:grpSpPr>
              <p:sp>
                <p:nvSpPr>
                  <p:cNvPr id="57462" name="AutoShape 105"/>
                  <p:cNvSpPr>
                    <a:spLocks noChangeArrowheads="1"/>
                  </p:cNvSpPr>
                  <p:nvPr/>
                </p:nvSpPr>
                <p:spPr bwMode="auto">
                  <a:xfrm>
                    <a:off x="3674" y="783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3" name="AutoShape 106"/>
                  <p:cNvSpPr>
                    <a:spLocks noChangeArrowheads="1"/>
                  </p:cNvSpPr>
                  <p:nvPr/>
                </p:nvSpPr>
                <p:spPr bwMode="auto">
                  <a:xfrm>
                    <a:off x="3817" y="786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4" name="AutoShape 107"/>
                  <p:cNvSpPr>
                    <a:spLocks noChangeArrowheads="1"/>
                  </p:cNvSpPr>
                  <p:nvPr/>
                </p:nvSpPr>
                <p:spPr bwMode="auto">
                  <a:xfrm>
                    <a:off x="3791" y="7756"/>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5" name="AutoShape 108"/>
                  <p:cNvSpPr>
                    <a:spLocks noChangeArrowheads="1"/>
                  </p:cNvSpPr>
                  <p:nvPr/>
                </p:nvSpPr>
                <p:spPr bwMode="auto">
                  <a:xfrm>
                    <a:off x="3936" y="777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6" name="AutoShape 109"/>
                  <p:cNvSpPr>
                    <a:spLocks noChangeArrowheads="1"/>
                  </p:cNvSpPr>
                  <p:nvPr/>
                </p:nvSpPr>
                <p:spPr bwMode="auto">
                  <a:xfrm>
                    <a:off x="3765" y="7925"/>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7" name="AutoShape 110"/>
                  <p:cNvSpPr>
                    <a:spLocks noChangeArrowheads="1"/>
                  </p:cNvSpPr>
                  <p:nvPr/>
                </p:nvSpPr>
                <p:spPr bwMode="auto">
                  <a:xfrm>
                    <a:off x="3908" y="7847"/>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8" name="AutoShape 111"/>
                  <p:cNvSpPr>
                    <a:spLocks noChangeArrowheads="1"/>
                  </p:cNvSpPr>
                  <p:nvPr/>
                </p:nvSpPr>
                <p:spPr bwMode="auto">
                  <a:xfrm>
                    <a:off x="3700" y="77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9" name="AutoShape 112"/>
                  <p:cNvSpPr>
                    <a:spLocks noChangeArrowheads="1"/>
                  </p:cNvSpPr>
                  <p:nvPr/>
                </p:nvSpPr>
                <p:spPr bwMode="auto">
                  <a:xfrm>
                    <a:off x="3777" y="7639"/>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70" name="AutoShape 113"/>
                  <p:cNvSpPr>
                    <a:spLocks noChangeArrowheads="1"/>
                  </p:cNvSpPr>
                  <p:nvPr/>
                </p:nvSpPr>
                <p:spPr bwMode="auto">
                  <a:xfrm>
                    <a:off x="3855" y="7691"/>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71" name="AutoShape 114"/>
                  <p:cNvSpPr>
                    <a:spLocks noChangeArrowheads="1"/>
                  </p:cNvSpPr>
                  <p:nvPr/>
                </p:nvSpPr>
                <p:spPr bwMode="auto">
                  <a:xfrm>
                    <a:off x="3661" y="760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72" name="AutoShape 115"/>
                  <p:cNvSpPr>
                    <a:spLocks noChangeArrowheads="1"/>
                  </p:cNvSpPr>
                  <p:nvPr/>
                </p:nvSpPr>
                <p:spPr bwMode="auto">
                  <a:xfrm>
                    <a:off x="3596" y="7678"/>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73" name="AutoShape 116"/>
                  <p:cNvSpPr>
                    <a:spLocks noChangeArrowheads="1"/>
                  </p:cNvSpPr>
                  <p:nvPr/>
                </p:nvSpPr>
                <p:spPr bwMode="auto">
                  <a:xfrm>
                    <a:off x="3791" y="75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74" name="AutoShape 117"/>
                  <p:cNvSpPr>
                    <a:spLocks noChangeArrowheads="1"/>
                  </p:cNvSpPr>
                  <p:nvPr/>
                </p:nvSpPr>
                <p:spPr bwMode="auto">
                  <a:xfrm>
                    <a:off x="3908" y="7613"/>
                    <a:ext cx="80" cy="65"/>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57432" name="Group 118"/>
                <p:cNvGrpSpPr>
                  <a:grpSpLocks/>
                </p:cNvGrpSpPr>
                <p:nvPr/>
              </p:nvGrpSpPr>
              <p:grpSpPr bwMode="auto">
                <a:xfrm>
                  <a:off x="7603" y="7484"/>
                  <a:ext cx="486" cy="510"/>
                  <a:chOff x="3622" y="5935"/>
                  <a:chExt cx="421" cy="442"/>
                </a:xfrm>
              </p:grpSpPr>
              <p:sp>
                <p:nvSpPr>
                  <p:cNvPr id="57450" name="AutoShape 119"/>
                  <p:cNvSpPr>
                    <a:spLocks noChangeArrowheads="1"/>
                  </p:cNvSpPr>
                  <p:nvPr/>
                </p:nvSpPr>
                <p:spPr bwMode="auto">
                  <a:xfrm>
                    <a:off x="3704" y="624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1" name="AutoShape 120"/>
                  <p:cNvSpPr>
                    <a:spLocks noChangeArrowheads="1"/>
                  </p:cNvSpPr>
                  <p:nvPr/>
                </p:nvSpPr>
                <p:spPr bwMode="auto">
                  <a:xfrm>
                    <a:off x="3910" y="627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2" name="AutoShape 121"/>
                  <p:cNvSpPr>
                    <a:spLocks noChangeArrowheads="1"/>
                  </p:cNvSpPr>
                  <p:nvPr/>
                </p:nvSpPr>
                <p:spPr bwMode="auto">
                  <a:xfrm>
                    <a:off x="3817" y="6169"/>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3" name="AutoShape 122"/>
                  <p:cNvSpPr>
                    <a:spLocks noChangeArrowheads="1"/>
                  </p:cNvSpPr>
                  <p:nvPr/>
                </p:nvSpPr>
                <p:spPr bwMode="auto">
                  <a:xfrm>
                    <a:off x="3969" y="6135"/>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4" name="AutoShape 123"/>
                  <p:cNvSpPr>
                    <a:spLocks noChangeArrowheads="1"/>
                  </p:cNvSpPr>
                  <p:nvPr/>
                </p:nvSpPr>
                <p:spPr bwMode="auto">
                  <a:xfrm>
                    <a:off x="3729" y="61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5" name="AutoShape 124"/>
                  <p:cNvSpPr>
                    <a:spLocks noChangeArrowheads="1"/>
                  </p:cNvSpPr>
                  <p:nvPr/>
                </p:nvSpPr>
                <p:spPr bwMode="auto">
                  <a:xfrm>
                    <a:off x="3807" y="605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6" name="AutoShape 125"/>
                  <p:cNvSpPr>
                    <a:spLocks noChangeArrowheads="1"/>
                  </p:cNvSpPr>
                  <p:nvPr/>
                </p:nvSpPr>
                <p:spPr bwMode="auto">
                  <a:xfrm>
                    <a:off x="3691" y="5969"/>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7" name="AutoShape 126"/>
                  <p:cNvSpPr>
                    <a:spLocks noChangeArrowheads="1"/>
                  </p:cNvSpPr>
                  <p:nvPr/>
                </p:nvSpPr>
                <p:spPr bwMode="auto">
                  <a:xfrm>
                    <a:off x="3622" y="6091"/>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8" name="AutoShape 127"/>
                  <p:cNvSpPr>
                    <a:spLocks noChangeArrowheads="1"/>
                  </p:cNvSpPr>
                  <p:nvPr/>
                </p:nvSpPr>
                <p:spPr bwMode="auto">
                  <a:xfrm>
                    <a:off x="3820" y="59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59" name="AutoShape 128"/>
                  <p:cNvSpPr>
                    <a:spLocks noChangeArrowheads="1"/>
                  </p:cNvSpPr>
                  <p:nvPr/>
                </p:nvSpPr>
                <p:spPr bwMode="auto">
                  <a:xfrm>
                    <a:off x="3931" y="6026"/>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0" name="AutoShape 129"/>
                  <p:cNvSpPr>
                    <a:spLocks noChangeArrowheads="1"/>
                  </p:cNvSpPr>
                  <p:nvPr/>
                </p:nvSpPr>
                <p:spPr bwMode="auto">
                  <a:xfrm>
                    <a:off x="3899" y="6177"/>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61" name="AutoShape 130"/>
                  <p:cNvSpPr>
                    <a:spLocks noChangeArrowheads="1"/>
                  </p:cNvSpPr>
                  <p:nvPr/>
                </p:nvSpPr>
                <p:spPr bwMode="auto">
                  <a:xfrm>
                    <a:off x="3830" y="629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57433" name="Group 131"/>
                <p:cNvGrpSpPr>
                  <a:grpSpLocks/>
                </p:cNvGrpSpPr>
                <p:nvPr/>
              </p:nvGrpSpPr>
              <p:grpSpPr bwMode="auto">
                <a:xfrm>
                  <a:off x="8669" y="7469"/>
                  <a:ext cx="490" cy="495"/>
                  <a:chOff x="4338" y="5896"/>
                  <a:chExt cx="427" cy="429"/>
                </a:xfrm>
              </p:grpSpPr>
              <p:sp>
                <p:nvSpPr>
                  <p:cNvPr id="57436" name="AutoShape 132"/>
                  <p:cNvSpPr>
                    <a:spLocks noChangeArrowheads="1"/>
                  </p:cNvSpPr>
                  <p:nvPr/>
                </p:nvSpPr>
                <p:spPr bwMode="auto">
                  <a:xfrm>
                    <a:off x="4652" y="6104"/>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37" name="AutoShape 133"/>
                  <p:cNvSpPr>
                    <a:spLocks noChangeArrowheads="1"/>
                  </p:cNvSpPr>
                  <p:nvPr/>
                </p:nvSpPr>
                <p:spPr bwMode="auto">
                  <a:xfrm>
                    <a:off x="4531" y="6247"/>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38" name="AutoShape 134"/>
                  <p:cNvSpPr>
                    <a:spLocks noChangeArrowheads="1"/>
                  </p:cNvSpPr>
                  <p:nvPr/>
                </p:nvSpPr>
                <p:spPr bwMode="auto">
                  <a:xfrm>
                    <a:off x="4508" y="6039"/>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39" name="AutoShape 135"/>
                  <p:cNvSpPr>
                    <a:spLocks noChangeArrowheads="1"/>
                  </p:cNvSpPr>
                  <p:nvPr/>
                </p:nvSpPr>
                <p:spPr bwMode="auto">
                  <a:xfrm>
                    <a:off x="4600" y="6195"/>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0" name="AutoShape 136"/>
                  <p:cNvSpPr>
                    <a:spLocks noChangeArrowheads="1"/>
                  </p:cNvSpPr>
                  <p:nvPr/>
                </p:nvSpPr>
                <p:spPr bwMode="auto">
                  <a:xfrm>
                    <a:off x="4338" y="614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1" name="AutoShape 137"/>
                  <p:cNvSpPr>
                    <a:spLocks noChangeArrowheads="1"/>
                  </p:cNvSpPr>
                  <p:nvPr/>
                </p:nvSpPr>
                <p:spPr bwMode="auto">
                  <a:xfrm>
                    <a:off x="4597" y="5987"/>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2" name="AutoShape 138"/>
                  <p:cNvSpPr>
                    <a:spLocks noChangeArrowheads="1"/>
                  </p:cNvSpPr>
                  <p:nvPr/>
                </p:nvSpPr>
                <p:spPr bwMode="auto">
                  <a:xfrm>
                    <a:off x="4347" y="6031"/>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3" name="AutoShape 139"/>
                  <p:cNvSpPr>
                    <a:spLocks noChangeArrowheads="1"/>
                  </p:cNvSpPr>
                  <p:nvPr/>
                </p:nvSpPr>
                <p:spPr bwMode="auto">
                  <a:xfrm>
                    <a:off x="4690" y="602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4" name="AutoShape 140"/>
                  <p:cNvSpPr>
                    <a:spLocks noChangeArrowheads="1"/>
                  </p:cNvSpPr>
                  <p:nvPr/>
                </p:nvSpPr>
                <p:spPr bwMode="auto">
                  <a:xfrm>
                    <a:off x="4463" y="616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5" name="AutoShape 141"/>
                  <p:cNvSpPr>
                    <a:spLocks noChangeArrowheads="1"/>
                  </p:cNvSpPr>
                  <p:nvPr/>
                </p:nvSpPr>
                <p:spPr bwMode="auto">
                  <a:xfrm>
                    <a:off x="4574" y="610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6" name="AutoShape 142"/>
                  <p:cNvSpPr>
                    <a:spLocks noChangeArrowheads="1"/>
                  </p:cNvSpPr>
                  <p:nvPr/>
                </p:nvSpPr>
                <p:spPr bwMode="auto">
                  <a:xfrm>
                    <a:off x="4522" y="592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7" name="AutoShape 143"/>
                  <p:cNvSpPr>
                    <a:spLocks noChangeArrowheads="1"/>
                  </p:cNvSpPr>
                  <p:nvPr/>
                </p:nvSpPr>
                <p:spPr bwMode="auto">
                  <a:xfrm>
                    <a:off x="4416" y="605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8" name="AutoShape 144"/>
                  <p:cNvSpPr>
                    <a:spLocks noChangeArrowheads="1"/>
                  </p:cNvSpPr>
                  <p:nvPr/>
                </p:nvSpPr>
                <p:spPr bwMode="auto">
                  <a:xfrm>
                    <a:off x="4612" y="589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49" name="AutoShape 145"/>
                  <p:cNvSpPr>
                    <a:spLocks noChangeArrowheads="1"/>
                  </p:cNvSpPr>
                  <p:nvPr/>
                </p:nvSpPr>
                <p:spPr bwMode="auto">
                  <a:xfrm>
                    <a:off x="4425" y="5974"/>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sp>
              <p:nvSpPr>
                <p:cNvPr id="57434" name="Line 146"/>
                <p:cNvSpPr>
                  <a:spLocks noChangeShapeType="1"/>
                </p:cNvSpPr>
                <p:nvPr/>
              </p:nvSpPr>
              <p:spPr bwMode="auto">
                <a:xfrm>
                  <a:off x="8894" y="7710"/>
                  <a:ext cx="316" cy="21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35" name="Line 147"/>
                <p:cNvSpPr>
                  <a:spLocks noChangeShapeType="1"/>
                </p:cNvSpPr>
                <p:nvPr/>
              </p:nvSpPr>
              <p:spPr bwMode="auto">
                <a:xfrm flipH="1">
                  <a:off x="7516" y="7770"/>
                  <a:ext cx="358" cy="10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424" name="Line 148"/>
              <p:cNvSpPr>
                <a:spLocks noChangeShapeType="1"/>
              </p:cNvSpPr>
              <p:nvPr/>
            </p:nvSpPr>
            <p:spPr bwMode="auto">
              <a:xfrm flipH="1">
                <a:off x="7574" y="8505"/>
                <a:ext cx="284" cy="1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7422" name="Object 4"/>
            <p:cNvGraphicFramePr>
              <a:graphicFrameLocks noChangeAspect="1"/>
            </p:cNvGraphicFramePr>
            <p:nvPr/>
          </p:nvGraphicFramePr>
          <p:xfrm>
            <a:off x="4723" y="2585"/>
            <a:ext cx="167" cy="226"/>
          </p:xfrm>
          <a:graphic>
            <a:graphicData uri="http://schemas.openxmlformats.org/presentationml/2006/ole">
              <mc:AlternateContent xmlns:mc="http://schemas.openxmlformats.org/markup-compatibility/2006">
                <mc:Choice xmlns:v="urn:schemas-microsoft-com:vml" Requires="v">
                  <p:oleObj spid="_x0000_s33848" name="公式" r:id="rId3" imgW="164885" imgH="215619" progId="Equation.3">
                    <p:embed/>
                  </p:oleObj>
                </mc:Choice>
                <mc:Fallback>
                  <p:oleObj name="公式" r:id="rId3" imgW="164885"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 y="2585"/>
                          <a:ext cx="16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 name="Group 157"/>
          <p:cNvGrpSpPr>
            <a:grpSpLocks/>
          </p:cNvGrpSpPr>
          <p:nvPr/>
        </p:nvGrpSpPr>
        <p:grpSpPr bwMode="auto">
          <a:xfrm>
            <a:off x="666948" y="4077072"/>
            <a:ext cx="2881313" cy="1665287"/>
            <a:chOff x="329" y="2188"/>
            <a:chExt cx="1815" cy="1049"/>
          </a:xfrm>
        </p:grpSpPr>
        <p:grpSp>
          <p:nvGrpSpPr>
            <p:cNvPr id="57352" name="Group 9"/>
            <p:cNvGrpSpPr>
              <a:grpSpLocks/>
            </p:cNvGrpSpPr>
            <p:nvPr/>
          </p:nvGrpSpPr>
          <p:grpSpPr bwMode="auto">
            <a:xfrm>
              <a:off x="329" y="2188"/>
              <a:ext cx="1815" cy="1049"/>
              <a:chOff x="2976" y="5691"/>
              <a:chExt cx="2521" cy="1453"/>
            </a:xfrm>
          </p:grpSpPr>
          <p:grpSp>
            <p:nvGrpSpPr>
              <p:cNvPr id="57355" name="Group 10"/>
              <p:cNvGrpSpPr>
                <a:grpSpLocks/>
              </p:cNvGrpSpPr>
              <p:nvPr/>
            </p:nvGrpSpPr>
            <p:grpSpPr bwMode="auto">
              <a:xfrm>
                <a:off x="3544" y="6666"/>
                <a:ext cx="418" cy="467"/>
                <a:chOff x="3596" y="7522"/>
                <a:chExt cx="418" cy="468"/>
              </a:xfrm>
            </p:grpSpPr>
            <p:sp>
              <p:nvSpPr>
                <p:cNvPr id="57408" name="AutoShape 11"/>
                <p:cNvSpPr>
                  <a:spLocks noChangeArrowheads="1"/>
                </p:cNvSpPr>
                <p:nvPr/>
              </p:nvSpPr>
              <p:spPr bwMode="auto">
                <a:xfrm>
                  <a:off x="3674" y="783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9" name="AutoShape 12"/>
                <p:cNvSpPr>
                  <a:spLocks noChangeArrowheads="1"/>
                </p:cNvSpPr>
                <p:nvPr/>
              </p:nvSpPr>
              <p:spPr bwMode="auto">
                <a:xfrm>
                  <a:off x="3817" y="786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0" name="AutoShape 13"/>
                <p:cNvSpPr>
                  <a:spLocks noChangeArrowheads="1"/>
                </p:cNvSpPr>
                <p:nvPr/>
              </p:nvSpPr>
              <p:spPr bwMode="auto">
                <a:xfrm>
                  <a:off x="3791" y="7756"/>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1" name="AutoShape 14"/>
                <p:cNvSpPr>
                  <a:spLocks noChangeArrowheads="1"/>
                </p:cNvSpPr>
                <p:nvPr/>
              </p:nvSpPr>
              <p:spPr bwMode="auto">
                <a:xfrm>
                  <a:off x="3936" y="777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2" name="AutoShape 15"/>
                <p:cNvSpPr>
                  <a:spLocks noChangeArrowheads="1"/>
                </p:cNvSpPr>
                <p:nvPr/>
              </p:nvSpPr>
              <p:spPr bwMode="auto">
                <a:xfrm>
                  <a:off x="3765" y="7925"/>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3" name="AutoShape 16"/>
                <p:cNvSpPr>
                  <a:spLocks noChangeArrowheads="1"/>
                </p:cNvSpPr>
                <p:nvPr/>
              </p:nvSpPr>
              <p:spPr bwMode="auto">
                <a:xfrm>
                  <a:off x="3908" y="7847"/>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4" name="AutoShape 17"/>
                <p:cNvSpPr>
                  <a:spLocks noChangeArrowheads="1"/>
                </p:cNvSpPr>
                <p:nvPr/>
              </p:nvSpPr>
              <p:spPr bwMode="auto">
                <a:xfrm>
                  <a:off x="3700" y="77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5" name="AutoShape 18"/>
                <p:cNvSpPr>
                  <a:spLocks noChangeArrowheads="1"/>
                </p:cNvSpPr>
                <p:nvPr/>
              </p:nvSpPr>
              <p:spPr bwMode="auto">
                <a:xfrm>
                  <a:off x="3777" y="7639"/>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6" name="AutoShape 19"/>
                <p:cNvSpPr>
                  <a:spLocks noChangeArrowheads="1"/>
                </p:cNvSpPr>
                <p:nvPr/>
              </p:nvSpPr>
              <p:spPr bwMode="auto">
                <a:xfrm>
                  <a:off x="3855" y="7691"/>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7" name="AutoShape 20"/>
                <p:cNvSpPr>
                  <a:spLocks noChangeArrowheads="1"/>
                </p:cNvSpPr>
                <p:nvPr/>
              </p:nvSpPr>
              <p:spPr bwMode="auto">
                <a:xfrm>
                  <a:off x="3661" y="760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8" name="AutoShape 21"/>
                <p:cNvSpPr>
                  <a:spLocks noChangeArrowheads="1"/>
                </p:cNvSpPr>
                <p:nvPr/>
              </p:nvSpPr>
              <p:spPr bwMode="auto">
                <a:xfrm>
                  <a:off x="3596" y="7678"/>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19" name="AutoShape 22"/>
                <p:cNvSpPr>
                  <a:spLocks noChangeArrowheads="1"/>
                </p:cNvSpPr>
                <p:nvPr/>
              </p:nvSpPr>
              <p:spPr bwMode="auto">
                <a:xfrm>
                  <a:off x="3791" y="75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20" name="AutoShape 23"/>
                <p:cNvSpPr>
                  <a:spLocks noChangeArrowheads="1"/>
                </p:cNvSpPr>
                <p:nvPr/>
              </p:nvSpPr>
              <p:spPr bwMode="auto">
                <a:xfrm>
                  <a:off x="3908" y="7613"/>
                  <a:ext cx="80" cy="65"/>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57356" name="Group 24"/>
              <p:cNvGrpSpPr>
                <a:grpSpLocks/>
              </p:cNvGrpSpPr>
              <p:nvPr/>
            </p:nvGrpSpPr>
            <p:grpSpPr bwMode="auto">
              <a:xfrm>
                <a:off x="3518" y="6091"/>
                <a:ext cx="421" cy="442"/>
                <a:chOff x="3622" y="5935"/>
                <a:chExt cx="421" cy="442"/>
              </a:xfrm>
            </p:grpSpPr>
            <p:sp>
              <p:nvSpPr>
                <p:cNvPr id="57396" name="AutoShape 25"/>
                <p:cNvSpPr>
                  <a:spLocks noChangeArrowheads="1"/>
                </p:cNvSpPr>
                <p:nvPr/>
              </p:nvSpPr>
              <p:spPr bwMode="auto">
                <a:xfrm>
                  <a:off x="3704" y="624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7" name="AutoShape 26"/>
                <p:cNvSpPr>
                  <a:spLocks noChangeArrowheads="1"/>
                </p:cNvSpPr>
                <p:nvPr/>
              </p:nvSpPr>
              <p:spPr bwMode="auto">
                <a:xfrm>
                  <a:off x="3910" y="627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8" name="AutoShape 27"/>
                <p:cNvSpPr>
                  <a:spLocks noChangeArrowheads="1"/>
                </p:cNvSpPr>
                <p:nvPr/>
              </p:nvSpPr>
              <p:spPr bwMode="auto">
                <a:xfrm>
                  <a:off x="3817" y="6169"/>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9" name="AutoShape 28"/>
                <p:cNvSpPr>
                  <a:spLocks noChangeArrowheads="1"/>
                </p:cNvSpPr>
                <p:nvPr/>
              </p:nvSpPr>
              <p:spPr bwMode="auto">
                <a:xfrm>
                  <a:off x="3969" y="6135"/>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0" name="AutoShape 29"/>
                <p:cNvSpPr>
                  <a:spLocks noChangeArrowheads="1"/>
                </p:cNvSpPr>
                <p:nvPr/>
              </p:nvSpPr>
              <p:spPr bwMode="auto">
                <a:xfrm>
                  <a:off x="3729" y="61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1" name="AutoShape 30"/>
                <p:cNvSpPr>
                  <a:spLocks noChangeArrowheads="1"/>
                </p:cNvSpPr>
                <p:nvPr/>
              </p:nvSpPr>
              <p:spPr bwMode="auto">
                <a:xfrm>
                  <a:off x="3807" y="605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2" name="AutoShape 31"/>
                <p:cNvSpPr>
                  <a:spLocks noChangeArrowheads="1"/>
                </p:cNvSpPr>
                <p:nvPr/>
              </p:nvSpPr>
              <p:spPr bwMode="auto">
                <a:xfrm>
                  <a:off x="3691" y="5969"/>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3" name="AutoShape 32"/>
                <p:cNvSpPr>
                  <a:spLocks noChangeArrowheads="1"/>
                </p:cNvSpPr>
                <p:nvPr/>
              </p:nvSpPr>
              <p:spPr bwMode="auto">
                <a:xfrm>
                  <a:off x="3622" y="6091"/>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4" name="AutoShape 33"/>
                <p:cNvSpPr>
                  <a:spLocks noChangeArrowheads="1"/>
                </p:cNvSpPr>
                <p:nvPr/>
              </p:nvSpPr>
              <p:spPr bwMode="auto">
                <a:xfrm>
                  <a:off x="3820" y="59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5" name="AutoShape 34"/>
                <p:cNvSpPr>
                  <a:spLocks noChangeArrowheads="1"/>
                </p:cNvSpPr>
                <p:nvPr/>
              </p:nvSpPr>
              <p:spPr bwMode="auto">
                <a:xfrm>
                  <a:off x="3931" y="6026"/>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6" name="AutoShape 35"/>
                <p:cNvSpPr>
                  <a:spLocks noChangeArrowheads="1"/>
                </p:cNvSpPr>
                <p:nvPr/>
              </p:nvSpPr>
              <p:spPr bwMode="auto">
                <a:xfrm>
                  <a:off x="3899" y="6177"/>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407" name="AutoShape 36"/>
                <p:cNvSpPr>
                  <a:spLocks noChangeArrowheads="1"/>
                </p:cNvSpPr>
                <p:nvPr/>
              </p:nvSpPr>
              <p:spPr bwMode="auto">
                <a:xfrm>
                  <a:off x="3830" y="629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57357" name="Group 37"/>
              <p:cNvGrpSpPr>
                <a:grpSpLocks/>
              </p:cNvGrpSpPr>
              <p:nvPr/>
            </p:nvGrpSpPr>
            <p:grpSpPr bwMode="auto">
              <a:xfrm>
                <a:off x="4442" y="6078"/>
                <a:ext cx="425" cy="429"/>
                <a:chOff x="4338" y="5896"/>
                <a:chExt cx="427" cy="429"/>
              </a:xfrm>
            </p:grpSpPr>
            <p:sp>
              <p:nvSpPr>
                <p:cNvPr id="57382" name="AutoShape 38"/>
                <p:cNvSpPr>
                  <a:spLocks noChangeArrowheads="1"/>
                </p:cNvSpPr>
                <p:nvPr/>
              </p:nvSpPr>
              <p:spPr bwMode="auto">
                <a:xfrm>
                  <a:off x="4652" y="6104"/>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3" name="AutoShape 39"/>
                <p:cNvSpPr>
                  <a:spLocks noChangeArrowheads="1"/>
                </p:cNvSpPr>
                <p:nvPr/>
              </p:nvSpPr>
              <p:spPr bwMode="auto">
                <a:xfrm>
                  <a:off x="4531" y="6247"/>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4" name="AutoShape 40"/>
                <p:cNvSpPr>
                  <a:spLocks noChangeArrowheads="1"/>
                </p:cNvSpPr>
                <p:nvPr/>
              </p:nvSpPr>
              <p:spPr bwMode="auto">
                <a:xfrm>
                  <a:off x="4508" y="6039"/>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5" name="AutoShape 41"/>
                <p:cNvSpPr>
                  <a:spLocks noChangeArrowheads="1"/>
                </p:cNvSpPr>
                <p:nvPr/>
              </p:nvSpPr>
              <p:spPr bwMode="auto">
                <a:xfrm>
                  <a:off x="4600" y="6195"/>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6" name="AutoShape 42"/>
                <p:cNvSpPr>
                  <a:spLocks noChangeArrowheads="1"/>
                </p:cNvSpPr>
                <p:nvPr/>
              </p:nvSpPr>
              <p:spPr bwMode="auto">
                <a:xfrm>
                  <a:off x="4338" y="614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7" name="AutoShape 43"/>
                <p:cNvSpPr>
                  <a:spLocks noChangeArrowheads="1"/>
                </p:cNvSpPr>
                <p:nvPr/>
              </p:nvSpPr>
              <p:spPr bwMode="auto">
                <a:xfrm>
                  <a:off x="4597" y="5987"/>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8" name="AutoShape 44"/>
                <p:cNvSpPr>
                  <a:spLocks noChangeArrowheads="1"/>
                </p:cNvSpPr>
                <p:nvPr/>
              </p:nvSpPr>
              <p:spPr bwMode="auto">
                <a:xfrm>
                  <a:off x="4347" y="6031"/>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9" name="AutoShape 45"/>
                <p:cNvSpPr>
                  <a:spLocks noChangeArrowheads="1"/>
                </p:cNvSpPr>
                <p:nvPr/>
              </p:nvSpPr>
              <p:spPr bwMode="auto">
                <a:xfrm>
                  <a:off x="4690" y="602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0" name="AutoShape 46"/>
                <p:cNvSpPr>
                  <a:spLocks noChangeArrowheads="1"/>
                </p:cNvSpPr>
                <p:nvPr/>
              </p:nvSpPr>
              <p:spPr bwMode="auto">
                <a:xfrm>
                  <a:off x="4463" y="616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1" name="AutoShape 47"/>
                <p:cNvSpPr>
                  <a:spLocks noChangeArrowheads="1"/>
                </p:cNvSpPr>
                <p:nvPr/>
              </p:nvSpPr>
              <p:spPr bwMode="auto">
                <a:xfrm>
                  <a:off x="4574" y="610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2" name="AutoShape 48"/>
                <p:cNvSpPr>
                  <a:spLocks noChangeArrowheads="1"/>
                </p:cNvSpPr>
                <p:nvPr/>
              </p:nvSpPr>
              <p:spPr bwMode="auto">
                <a:xfrm>
                  <a:off x="4522" y="592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3" name="AutoShape 49"/>
                <p:cNvSpPr>
                  <a:spLocks noChangeArrowheads="1"/>
                </p:cNvSpPr>
                <p:nvPr/>
              </p:nvSpPr>
              <p:spPr bwMode="auto">
                <a:xfrm>
                  <a:off x="4416" y="605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4" name="AutoShape 50"/>
                <p:cNvSpPr>
                  <a:spLocks noChangeArrowheads="1"/>
                </p:cNvSpPr>
                <p:nvPr/>
              </p:nvSpPr>
              <p:spPr bwMode="auto">
                <a:xfrm>
                  <a:off x="4612" y="589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95" name="AutoShape 51"/>
                <p:cNvSpPr>
                  <a:spLocks noChangeArrowheads="1"/>
                </p:cNvSpPr>
                <p:nvPr/>
              </p:nvSpPr>
              <p:spPr bwMode="auto">
                <a:xfrm>
                  <a:off x="4425" y="5974"/>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57358" name="Group 52"/>
              <p:cNvGrpSpPr>
                <a:grpSpLocks/>
              </p:cNvGrpSpPr>
              <p:nvPr/>
            </p:nvGrpSpPr>
            <p:grpSpPr bwMode="auto">
              <a:xfrm>
                <a:off x="4425" y="6663"/>
                <a:ext cx="417" cy="416"/>
                <a:chOff x="4373" y="6481"/>
                <a:chExt cx="417" cy="416"/>
              </a:xfrm>
            </p:grpSpPr>
            <p:sp>
              <p:nvSpPr>
                <p:cNvPr id="57367" name="AutoShape 53"/>
                <p:cNvSpPr>
                  <a:spLocks noChangeArrowheads="1"/>
                </p:cNvSpPr>
                <p:nvPr/>
              </p:nvSpPr>
              <p:spPr bwMode="auto">
                <a:xfrm>
                  <a:off x="4650" y="6481"/>
                  <a:ext cx="75" cy="78"/>
                </a:xfrm>
                <a:prstGeom prst="flowChartConnector">
                  <a:avLst/>
                </a:prstGeom>
                <a:solidFill>
                  <a:srgbClr val="000000"/>
                </a:solidFill>
                <a:ln w="9525">
                  <a:solidFill>
                    <a:srgbClr val="000000"/>
                  </a:solidFill>
                  <a:round/>
                  <a:headEnd/>
                  <a:tailEnd/>
                </a:ln>
              </p:spPr>
              <p:txBody>
                <a:bodyPr/>
                <a:lstStyle/>
                <a:p>
                  <a:endParaRPr lang="zh-CN" altLang="en-US"/>
                </a:p>
              </p:txBody>
            </p:sp>
            <p:grpSp>
              <p:nvGrpSpPr>
                <p:cNvPr id="57368" name="Group 54"/>
                <p:cNvGrpSpPr>
                  <a:grpSpLocks/>
                </p:cNvGrpSpPr>
                <p:nvPr/>
              </p:nvGrpSpPr>
              <p:grpSpPr bwMode="auto">
                <a:xfrm>
                  <a:off x="4373" y="6507"/>
                  <a:ext cx="417" cy="390"/>
                  <a:chOff x="4386" y="6507"/>
                  <a:chExt cx="417" cy="390"/>
                </a:xfrm>
              </p:grpSpPr>
              <p:sp>
                <p:nvSpPr>
                  <p:cNvPr id="57369" name="AutoShape 55"/>
                  <p:cNvSpPr>
                    <a:spLocks noChangeArrowheads="1"/>
                  </p:cNvSpPr>
                  <p:nvPr/>
                </p:nvSpPr>
                <p:spPr bwMode="auto">
                  <a:xfrm>
                    <a:off x="4690" y="668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0" name="AutoShape 56"/>
                  <p:cNvSpPr>
                    <a:spLocks noChangeArrowheads="1"/>
                  </p:cNvSpPr>
                  <p:nvPr/>
                </p:nvSpPr>
                <p:spPr bwMode="auto">
                  <a:xfrm>
                    <a:off x="4595" y="681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1" name="AutoShape 57"/>
                  <p:cNvSpPr>
                    <a:spLocks noChangeArrowheads="1"/>
                  </p:cNvSpPr>
                  <p:nvPr/>
                </p:nvSpPr>
                <p:spPr bwMode="auto">
                  <a:xfrm>
                    <a:off x="4546" y="6624"/>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2" name="AutoShape 58"/>
                  <p:cNvSpPr>
                    <a:spLocks noChangeArrowheads="1"/>
                  </p:cNvSpPr>
                  <p:nvPr/>
                </p:nvSpPr>
                <p:spPr bwMode="auto">
                  <a:xfrm>
                    <a:off x="4702" y="6780"/>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3" name="AutoShape 59"/>
                  <p:cNvSpPr>
                    <a:spLocks noChangeArrowheads="1"/>
                  </p:cNvSpPr>
                  <p:nvPr/>
                </p:nvSpPr>
                <p:spPr bwMode="auto">
                  <a:xfrm>
                    <a:off x="4456" y="6728"/>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4" name="AutoShape 60"/>
                  <p:cNvSpPr>
                    <a:spLocks noChangeArrowheads="1"/>
                  </p:cNvSpPr>
                  <p:nvPr/>
                </p:nvSpPr>
                <p:spPr bwMode="auto">
                  <a:xfrm>
                    <a:off x="4636" y="657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5" name="AutoShape 61"/>
                  <p:cNvSpPr>
                    <a:spLocks noChangeArrowheads="1"/>
                  </p:cNvSpPr>
                  <p:nvPr/>
                </p:nvSpPr>
                <p:spPr bwMode="auto">
                  <a:xfrm>
                    <a:off x="4386" y="6616"/>
                    <a:ext cx="73"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6" name="AutoShape 62"/>
                  <p:cNvSpPr>
                    <a:spLocks noChangeArrowheads="1"/>
                  </p:cNvSpPr>
                  <p:nvPr/>
                </p:nvSpPr>
                <p:spPr bwMode="auto">
                  <a:xfrm>
                    <a:off x="4728" y="6611"/>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7" name="AutoShape 63"/>
                  <p:cNvSpPr>
                    <a:spLocks noChangeArrowheads="1"/>
                  </p:cNvSpPr>
                  <p:nvPr/>
                </p:nvSpPr>
                <p:spPr bwMode="auto">
                  <a:xfrm flipV="1">
                    <a:off x="4474" y="6806"/>
                    <a:ext cx="80"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8" name="AutoShape 64"/>
                  <p:cNvSpPr>
                    <a:spLocks noChangeArrowheads="1"/>
                  </p:cNvSpPr>
                  <p:nvPr/>
                </p:nvSpPr>
                <p:spPr bwMode="auto">
                  <a:xfrm>
                    <a:off x="4612" y="6694"/>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79" name="AutoShape 65"/>
                  <p:cNvSpPr>
                    <a:spLocks noChangeArrowheads="1"/>
                  </p:cNvSpPr>
                  <p:nvPr/>
                </p:nvSpPr>
                <p:spPr bwMode="auto">
                  <a:xfrm>
                    <a:off x="4560" y="650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0" name="AutoShape 66"/>
                  <p:cNvSpPr>
                    <a:spLocks noChangeArrowheads="1"/>
                  </p:cNvSpPr>
                  <p:nvPr/>
                </p:nvSpPr>
                <p:spPr bwMode="auto">
                  <a:xfrm>
                    <a:off x="4455" y="6637"/>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57381" name="AutoShape 67"/>
                  <p:cNvSpPr>
                    <a:spLocks noChangeArrowheads="1"/>
                  </p:cNvSpPr>
                  <p:nvPr/>
                </p:nvSpPr>
                <p:spPr bwMode="auto">
                  <a:xfrm>
                    <a:off x="4464" y="655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grpSp>
            <p:nvGrpSpPr>
              <p:cNvPr id="57359" name="Group 68"/>
              <p:cNvGrpSpPr>
                <a:grpSpLocks/>
              </p:cNvGrpSpPr>
              <p:nvPr/>
            </p:nvGrpSpPr>
            <p:grpSpPr bwMode="auto">
              <a:xfrm>
                <a:off x="2976" y="5691"/>
                <a:ext cx="2513" cy="1453"/>
                <a:chOff x="2962" y="5691"/>
                <a:chExt cx="2513" cy="1454"/>
              </a:xfrm>
            </p:grpSpPr>
            <p:sp>
              <p:nvSpPr>
                <p:cNvPr id="57364" name="Freeform 69"/>
                <p:cNvSpPr>
                  <a:spLocks/>
                </p:cNvSpPr>
                <p:nvPr/>
              </p:nvSpPr>
              <p:spPr bwMode="auto">
                <a:xfrm>
                  <a:off x="2962" y="5704"/>
                  <a:ext cx="1265" cy="1441"/>
                </a:xfrm>
                <a:custGeom>
                  <a:avLst/>
                  <a:gdLst>
                    <a:gd name="T0" fmla="*/ 711 w 1461"/>
                    <a:gd name="T1" fmla="*/ 135 h 1663"/>
                    <a:gd name="T2" fmla="*/ 619 w 1461"/>
                    <a:gd name="T3" fmla="*/ 62 h 1663"/>
                    <a:gd name="T4" fmla="*/ 532 w 1461"/>
                    <a:gd name="T5" fmla="*/ 21 h 1663"/>
                    <a:gd name="T6" fmla="*/ 438 w 1461"/>
                    <a:gd name="T7" fmla="*/ 3 h 1663"/>
                    <a:gd name="T8" fmla="*/ 368 w 1461"/>
                    <a:gd name="T9" fmla="*/ 3 h 1663"/>
                    <a:gd name="T10" fmla="*/ 283 w 1461"/>
                    <a:gd name="T11" fmla="*/ 25 h 1663"/>
                    <a:gd name="T12" fmla="*/ 196 w 1461"/>
                    <a:gd name="T13" fmla="*/ 57 h 1663"/>
                    <a:gd name="T14" fmla="*/ 116 w 1461"/>
                    <a:gd name="T15" fmla="*/ 124 h 1663"/>
                    <a:gd name="T16" fmla="*/ 58 w 1461"/>
                    <a:gd name="T17" fmla="*/ 194 h 1663"/>
                    <a:gd name="T18" fmla="*/ 25 w 1461"/>
                    <a:gd name="T19" fmla="*/ 275 h 1663"/>
                    <a:gd name="T20" fmla="*/ 3 w 1461"/>
                    <a:gd name="T21" fmla="*/ 369 h 1663"/>
                    <a:gd name="T22" fmla="*/ 3 w 1461"/>
                    <a:gd name="T23" fmla="*/ 458 h 1663"/>
                    <a:gd name="T24" fmla="*/ 25 w 1461"/>
                    <a:gd name="T25" fmla="*/ 538 h 1663"/>
                    <a:gd name="T26" fmla="*/ 65 w 1461"/>
                    <a:gd name="T27" fmla="*/ 626 h 1663"/>
                    <a:gd name="T28" fmla="*/ 113 w 1461"/>
                    <a:gd name="T29" fmla="*/ 685 h 1663"/>
                    <a:gd name="T30" fmla="*/ 157 w 1461"/>
                    <a:gd name="T31" fmla="*/ 724 h 1663"/>
                    <a:gd name="T32" fmla="*/ 223 w 1461"/>
                    <a:gd name="T33" fmla="*/ 762 h 1663"/>
                    <a:gd name="T34" fmla="*/ 287 w 1461"/>
                    <a:gd name="T35" fmla="*/ 790 h 1663"/>
                    <a:gd name="T36" fmla="*/ 386 w 1461"/>
                    <a:gd name="T37" fmla="*/ 809 h 1663"/>
                    <a:gd name="T38" fmla="*/ 444 w 1461"/>
                    <a:gd name="T39" fmla="*/ 809 h 1663"/>
                    <a:gd name="T40" fmla="*/ 521 w 1461"/>
                    <a:gd name="T41" fmla="*/ 797 h 1663"/>
                    <a:gd name="T42" fmla="*/ 609 w 1461"/>
                    <a:gd name="T43" fmla="*/ 766 h 1663"/>
                    <a:gd name="T44" fmla="*/ 707 w 1461"/>
                    <a:gd name="T45" fmla="*/ 699 h 16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61"/>
                    <a:gd name="T70" fmla="*/ 0 h 1663"/>
                    <a:gd name="T71" fmla="*/ 1461 w 1461"/>
                    <a:gd name="T72" fmla="*/ 1663 h 16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61" h="1663">
                      <a:moveTo>
                        <a:pt x="1461" y="277"/>
                      </a:moveTo>
                      <a:cubicBezTo>
                        <a:pt x="1397" y="221"/>
                        <a:pt x="1334" y="166"/>
                        <a:pt x="1273" y="127"/>
                      </a:cubicBezTo>
                      <a:cubicBezTo>
                        <a:pt x="1212" y="88"/>
                        <a:pt x="1155" y="63"/>
                        <a:pt x="1093" y="43"/>
                      </a:cubicBezTo>
                      <a:cubicBezTo>
                        <a:pt x="1031" y="23"/>
                        <a:pt x="955" y="13"/>
                        <a:pt x="899" y="7"/>
                      </a:cubicBezTo>
                      <a:cubicBezTo>
                        <a:pt x="843" y="1"/>
                        <a:pt x="810" y="0"/>
                        <a:pt x="757" y="7"/>
                      </a:cubicBezTo>
                      <a:cubicBezTo>
                        <a:pt x="704" y="14"/>
                        <a:pt x="642" y="34"/>
                        <a:pt x="583" y="52"/>
                      </a:cubicBezTo>
                      <a:cubicBezTo>
                        <a:pt x="524" y="70"/>
                        <a:pt x="460" y="85"/>
                        <a:pt x="403" y="118"/>
                      </a:cubicBezTo>
                      <a:cubicBezTo>
                        <a:pt x="346" y="151"/>
                        <a:pt x="286" y="207"/>
                        <a:pt x="239" y="253"/>
                      </a:cubicBezTo>
                      <a:cubicBezTo>
                        <a:pt x="192" y="299"/>
                        <a:pt x="150" y="346"/>
                        <a:pt x="119" y="397"/>
                      </a:cubicBezTo>
                      <a:cubicBezTo>
                        <a:pt x="88" y="448"/>
                        <a:pt x="70" y="502"/>
                        <a:pt x="51" y="562"/>
                      </a:cubicBezTo>
                      <a:cubicBezTo>
                        <a:pt x="32" y="622"/>
                        <a:pt x="14" y="695"/>
                        <a:pt x="7" y="757"/>
                      </a:cubicBezTo>
                      <a:cubicBezTo>
                        <a:pt x="0" y="819"/>
                        <a:pt x="0" y="879"/>
                        <a:pt x="7" y="937"/>
                      </a:cubicBezTo>
                      <a:cubicBezTo>
                        <a:pt x="14" y="995"/>
                        <a:pt x="30" y="1045"/>
                        <a:pt x="51" y="1102"/>
                      </a:cubicBezTo>
                      <a:cubicBezTo>
                        <a:pt x="72" y="1159"/>
                        <a:pt x="103" y="1232"/>
                        <a:pt x="133" y="1282"/>
                      </a:cubicBezTo>
                      <a:cubicBezTo>
                        <a:pt x="163" y="1332"/>
                        <a:pt x="200" y="1369"/>
                        <a:pt x="231" y="1402"/>
                      </a:cubicBezTo>
                      <a:cubicBezTo>
                        <a:pt x="262" y="1435"/>
                        <a:pt x="283" y="1457"/>
                        <a:pt x="321" y="1483"/>
                      </a:cubicBezTo>
                      <a:cubicBezTo>
                        <a:pt x="359" y="1509"/>
                        <a:pt x="412" y="1535"/>
                        <a:pt x="457" y="1558"/>
                      </a:cubicBezTo>
                      <a:cubicBezTo>
                        <a:pt x="502" y="1581"/>
                        <a:pt x="535" y="1601"/>
                        <a:pt x="591" y="1618"/>
                      </a:cubicBezTo>
                      <a:cubicBezTo>
                        <a:pt x="647" y="1635"/>
                        <a:pt x="739" y="1651"/>
                        <a:pt x="793" y="1657"/>
                      </a:cubicBezTo>
                      <a:cubicBezTo>
                        <a:pt x="847" y="1663"/>
                        <a:pt x="867" y="1661"/>
                        <a:pt x="913" y="1657"/>
                      </a:cubicBezTo>
                      <a:cubicBezTo>
                        <a:pt x="959" y="1653"/>
                        <a:pt x="1015" y="1648"/>
                        <a:pt x="1071" y="1633"/>
                      </a:cubicBezTo>
                      <a:cubicBezTo>
                        <a:pt x="1127" y="1618"/>
                        <a:pt x="1188" y="1600"/>
                        <a:pt x="1251" y="1567"/>
                      </a:cubicBezTo>
                      <a:cubicBezTo>
                        <a:pt x="1314" y="1534"/>
                        <a:pt x="1418" y="1456"/>
                        <a:pt x="1453" y="143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5" name="Freeform 70"/>
                <p:cNvSpPr>
                  <a:spLocks/>
                </p:cNvSpPr>
                <p:nvPr/>
              </p:nvSpPr>
              <p:spPr bwMode="auto">
                <a:xfrm flipH="1">
                  <a:off x="4208" y="5691"/>
                  <a:ext cx="1267" cy="1440"/>
                </a:xfrm>
                <a:custGeom>
                  <a:avLst/>
                  <a:gdLst>
                    <a:gd name="T0" fmla="*/ 716 w 1461"/>
                    <a:gd name="T1" fmla="*/ 135 h 1663"/>
                    <a:gd name="T2" fmla="*/ 624 w 1461"/>
                    <a:gd name="T3" fmla="*/ 61 h 1663"/>
                    <a:gd name="T4" fmla="*/ 536 w 1461"/>
                    <a:gd name="T5" fmla="*/ 21 h 1663"/>
                    <a:gd name="T6" fmla="*/ 441 w 1461"/>
                    <a:gd name="T7" fmla="*/ 3 h 1663"/>
                    <a:gd name="T8" fmla="*/ 371 w 1461"/>
                    <a:gd name="T9" fmla="*/ 3 h 1663"/>
                    <a:gd name="T10" fmla="*/ 286 w 1461"/>
                    <a:gd name="T11" fmla="*/ 25 h 1663"/>
                    <a:gd name="T12" fmla="*/ 198 w 1461"/>
                    <a:gd name="T13" fmla="*/ 57 h 1663"/>
                    <a:gd name="T14" fmla="*/ 117 w 1461"/>
                    <a:gd name="T15" fmla="*/ 124 h 1663"/>
                    <a:gd name="T16" fmla="*/ 58 w 1461"/>
                    <a:gd name="T17" fmla="*/ 193 h 1663"/>
                    <a:gd name="T18" fmla="*/ 25 w 1461"/>
                    <a:gd name="T19" fmla="*/ 274 h 1663"/>
                    <a:gd name="T20" fmla="*/ 3 w 1461"/>
                    <a:gd name="T21" fmla="*/ 368 h 1663"/>
                    <a:gd name="T22" fmla="*/ 3 w 1461"/>
                    <a:gd name="T23" fmla="*/ 455 h 1663"/>
                    <a:gd name="T24" fmla="*/ 25 w 1461"/>
                    <a:gd name="T25" fmla="*/ 536 h 1663"/>
                    <a:gd name="T26" fmla="*/ 65 w 1461"/>
                    <a:gd name="T27" fmla="*/ 623 h 1663"/>
                    <a:gd name="T28" fmla="*/ 113 w 1461"/>
                    <a:gd name="T29" fmla="*/ 682 h 1663"/>
                    <a:gd name="T30" fmla="*/ 157 w 1461"/>
                    <a:gd name="T31" fmla="*/ 722 h 1663"/>
                    <a:gd name="T32" fmla="*/ 224 w 1461"/>
                    <a:gd name="T33" fmla="*/ 758 h 1663"/>
                    <a:gd name="T34" fmla="*/ 291 w 1461"/>
                    <a:gd name="T35" fmla="*/ 787 h 1663"/>
                    <a:gd name="T36" fmla="*/ 389 w 1461"/>
                    <a:gd name="T37" fmla="*/ 807 h 1663"/>
                    <a:gd name="T38" fmla="*/ 448 w 1461"/>
                    <a:gd name="T39" fmla="*/ 807 h 1663"/>
                    <a:gd name="T40" fmla="*/ 526 w 1461"/>
                    <a:gd name="T41" fmla="*/ 795 h 1663"/>
                    <a:gd name="T42" fmla="*/ 614 w 1461"/>
                    <a:gd name="T43" fmla="*/ 763 h 1663"/>
                    <a:gd name="T44" fmla="*/ 713 w 1461"/>
                    <a:gd name="T45" fmla="*/ 697 h 16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61"/>
                    <a:gd name="T70" fmla="*/ 0 h 1663"/>
                    <a:gd name="T71" fmla="*/ 1461 w 1461"/>
                    <a:gd name="T72" fmla="*/ 1663 h 16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61" h="1663">
                      <a:moveTo>
                        <a:pt x="1461" y="277"/>
                      </a:moveTo>
                      <a:cubicBezTo>
                        <a:pt x="1397" y="221"/>
                        <a:pt x="1334" y="166"/>
                        <a:pt x="1273" y="127"/>
                      </a:cubicBezTo>
                      <a:cubicBezTo>
                        <a:pt x="1212" y="88"/>
                        <a:pt x="1155" y="63"/>
                        <a:pt x="1093" y="43"/>
                      </a:cubicBezTo>
                      <a:cubicBezTo>
                        <a:pt x="1031" y="23"/>
                        <a:pt x="955" y="13"/>
                        <a:pt x="899" y="7"/>
                      </a:cubicBezTo>
                      <a:cubicBezTo>
                        <a:pt x="843" y="1"/>
                        <a:pt x="810" y="0"/>
                        <a:pt x="757" y="7"/>
                      </a:cubicBezTo>
                      <a:cubicBezTo>
                        <a:pt x="704" y="14"/>
                        <a:pt x="642" y="34"/>
                        <a:pt x="583" y="52"/>
                      </a:cubicBezTo>
                      <a:cubicBezTo>
                        <a:pt x="524" y="70"/>
                        <a:pt x="460" y="85"/>
                        <a:pt x="403" y="118"/>
                      </a:cubicBezTo>
                      <a:cubicBezTo>
                        <a:pt x="346" y="151"/>
                        <a:pt x="286" y="207"/>
                        <a:pt x="239" y="253"/>
                      </a:cubicBezTo>
                      <a:cubicBezTo>
                        <a:pt x="192" y="299"/>
                        <a:pt x="150" y="346"/>
                        <a:pt x="119" y="397"/>
                      </a:cubicBezTo>
                      <a:cubicBezTo>
                        <a:pt x="88" y="448"/>
                        <a:pt x="70" y="502"/>
                        <a:pt x="51" y="562"/>
                      </a:cubicBezTo>
                      <a:cubicBezTo>
                        <a:pt x="32" y="622"/>
                        <a:pt x="14" y="695"/>
                        <a:pt x="7" y="757"/>
                      </a:cubicBezTo>
                      <a:cubicBezTo>
                        <a:pt x="0" y="819"/>
                        <a:pt x="0" y="879"/>
                        <a:pt x="7" y="937"/>
                      </a:cubicBezTo>
                      <a:cubicBezTo>
                        <a:pt x="14" y="995"/>
                        <a:pt x="30" y="1045"/>
                        <a:pt x="51" y="1102"/>
                      </a:cubicBezTo>
                      <a:cubicBezTo>
                        <a:pt x="72" y="1159"/>
                        <a:pt x="103" y="1232"/>
                        <a:pt x="133" y="1282"/>
                      </a:cubicBezTo>
                      <a:cubicBezTo>
                        <a:pt x="163" y="1332"/>
                        <a:pt x="200" y="1369"/>
                        <a:pt x="231" y="1402"/>
                      </a:cubicBezTo>
                      <a:cubicBezTo>
                        <a:pt x="262" y="1435"/>
                        <a:pt x="283" y="1457"/>
                        <a:pt x="321" y="1483"/>
                      </a:cubicBezTo>
                      <a:cubicBezTo>
                        <a:pt x="359" y="1509"/>
                        <a:pt x="412" y="1535"/>
                        <a:pt x="457" y="1558"/>
                      </a:cubicBezTo>
                      <a:cubicBezTo>
                        <a:pt x="502" y="1581"/>
                        <a:pt x="535" y="1601"/>
                        <a:pt x="591" y="1618"/>
                      </a:cubicBezTo>
                      <a:cubicBezTo>
                        <a:pt x="647" y="1635"/>
                        <a:pt x="739" y="1651"/>
                        <a:pt x="793" y="1657"/>
                      </a:cubicBezTo>
                      <a:cubicBezTo>
                        <a:pt x="847" y="1663"/>
                        <a:pt x="867" y="1661"/>
                        <a:pt x="913" y="1657"/>
                      </a:cubicBezTo>
                      <a:cubicBezTo>
                        <a:pt x="959" y="1653"/>
                        <a:pt x="1015" y="1648"/>
                        <a:pt x="1071" y="1633"/>
                      </a:cubicBezTo>
                      <a:cubicBezTo>
                        <a:pt x="1127" y="1618"/>
                        <a:pt x="1188" y="1600"/>
                        <a:pt x="1251" y="1567"/>
                      </a:cubicBezTo>
                      <a:cubicBezTo>
                        <a:pt x="1314" y="1534"/>
                        <a:pt x="1418" y="1456"/>
                        <a:pt x="1453" y="143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6" name="Line 71"/>
                <p:cNvSpPr>
                  <a:spLocks noChangeShapeType="1"/>
                </p:cNvSpPr>
                <p:nvPr/>
              </p:nvSpPr>
              <p:spPr bwMode="auto">
                <a:xfrm>
                  <a:off x="4210" y="5922"/>
                  <a:ext cx="2" cy="10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360" name="Line 72"/>
              <p:cNvSpPr>
                <a:spLocks noChangeShapeType="1"/>
              </p:cNvSpPr>
              <p:nvPr/>
            </p:nvSpPr>
            <p:spPr bwMode="auto">
              <a:xfrm flipV="1">
                <a:off x="4650" y="6416"/>
                <a:ext cx="847" cy="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1" name="Line 73"/>
              <p:cNvSpPr>
                <a:spLocks noChangeShapeType="1"/>
              </p:cNvSpPr>
              <p:nvPr/>
            </p:nvSpPr>
            <p:spPr bwMode="auto">
              <a:xfrm flipH="1">
                <a:off x="3024" y="6507"/>
                <a:ext cx="728"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2" name="Text Box 74"/>
              <p:cNvSpPr txBox="1">
                <a:spLocks noChangeArrowheads="1"/>
              </p:cNvSpPr>
              <p:nvPr/>
            </p:nvSpPr>
            <p:spPr bwMode="auto">
              <a:xfrm>
                <a:off x="5023" y="6172"/>
                <a:ext cx="26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endParaRPr lang="zh-CN" altLang="zh-CN" sz="2800" b="1"/>
              </a:p>
            </p:txBody>
          </p:sp>
          <p:sp>
            <p:nvSpPr>
              <p:cNvPr id="57363" name="Text Box 75"/>
              <p:cNvSpPr txBox="1">
                <a:spLocks noChangeArrowheads="1"/>
              </p:cNvSpPr>
              <p:nvPr/>
            </p:nvSpPr>
            <p:spPr bwMode="auto">
              <a:xfrm>
                <a:off x="3220" y="6299"/>
                <a:ext cx="26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endParaRPr lang="zh-CN" altLang="zh-CN" sz="2800" b="1"/>
              </a:p>
            </p:txBody>
          </p:sp>
        </p:grpSp>
        <p:graphicFrame>
          <p:nvGraphicFramePr>
            <p:cNvPr id="57353" name="Object 2"/>
            <p:cNvGraphicFramePr>
              <a:graphicFrameLocks noChangeAspect="1"/>
            </p:cNvGraphicFramePr>
            <p:nvPr/>
          </p:nvGraphicFramePr>
          <p:xfrm>
            <a:off x="528" y="2727"/>
            <a:ext cx="157" cy="226"/>
          </p:xfrm>
          <a:graphic>
            <a:graphicData uri="http://schemas.openxmlformats.org/presentationml/2006/ole">
              <mc:AlternateContent xmlns:mc="http://schemas.openxmlformats.org/markup-compatibility/2006">
                <mc:Choice xmlns:v="urn:schemas-microsoft-com:vml" Requires="v">
                  <p:oleObj spid="_x0000_s33849" name="Equation" r:id="rId5" imgW="152268" imgH="215713" progId="Equation.DSMT4">
                    <p:embed/>
                  </p:oleObj>
                </mc:Choice>
                <mc:Fallback>
                  <p:oleObj name="Equation" r:id="rId5" imgW="152268" imgH="21571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727"/>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4" name="Object 3"/>
            <p:cNvGraphicFramePr>
              <a:graphicFrameLocks noChangeAspect="1"/>
            </p:cNvGraphicFramePr>
            <p:nvPr/>
          </p:nvGraphicFramePr>
          <p:xfrm>
            <a:off x="1832" y="2613"/>
            <a:ext cx="158" cy="227"/>
          </p:xfrm>
          <a:graphic>
            <a:graphicData uri="http://schemas.openxmlformats.org/presentationml/2006/ole">
              <mc:AlternateContent xmlns:mc="http://schemas.openxmlformats.org/markup-compatibility/2006">
                <mc:Choice xmlns:v="urn:schemas-microsoft-com:vml" Requires="v">
                  <p:oleObj spid="_x0000_s33850" name="公式" r:id="rId7" imgW="152268" imgH="215713" progId="Equation.3">
                    <p:embed/>
                  </p:oleObj>
                </mc:Choice>
                <mc:Fallback>
                  <p:oleObj name="公式" r:id="rId7" imgW="15226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2" y="2613"/>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7" name="矩形 146"/>
          <p:cNvSpPr/>
          <p:nvPr/>
        </p:nvSpPr>
        <p:spPr>
          <a:xfrm>
            <a:off x="624134" y="548680"/>
            <a:ext cx="2037737" cy="812530"/>
          </a:xfrm>
          <a:prstGeom prst="rect">
            <a:avLst/>
          </a:prstGeom>
        </p:spPr>
        <p:txBody>
          <a:bodyPr wrap="none">
            <a:spAutoFit/>
          </a:bodyPr>
          <a:lstStyle/>
          <a:p>
            <a:pPr>
              <a:lnSpc>
                <a:spcPct val="130000"/>
              </a:lnSpc>
              <a:defRPr/>
            </a:pPr>
            <a:r>
              <a:rPr lang="zh-CN" altLang="en-US" sz="3600" b="1" dirty="0" smtClean="0">
                <a:solidFill>
                  <a:srgbClr val="FF0000"/>
                </a:solidFill>
                <a:latin typeface="黑体" panose="02010609060101010101" pitchFamily="49" charset="-122"/>
                <a:ea typeface="黑体" panose="02010609060101010101" pitchFamily="49" charset="-122"/>
              </a:rPr>
              <a:t>算法</a:t>
            </a:r>
            <a:r>
              <a:rPr lang="zh-CN" altLang="en-US" sz="3600" b="1" dirty="0">
                <a:solidFill>
                  <a:srgbClr val="FF0000"/>
                </a:solidFill>
                <a:latin typeface="黑体" panose="02010609060101010101" pitchFamily="49" charset="-122"/>
                <a:ea typeface="黑体" panose="02010609060101010101" pitchFamily="49" charset="-122"/>
              </a:rPr>
              <a:t>讨论</a:t>
            </a:r>
          </a:p>
        </p:txBody>
      </p:sp>
      <p:grpSp>
        <p:nvGrpSpPr>
          <p:cNvPr id="149" name="组合 148"/>
          <p:cNvGrpSpPr/>
          <p:nvPr/>
        </p:nvGrpSpPr>
        <p:grpSpPr>
          <a:xfrm>
            <a:off x="0" y="6324600"/>
            <a:ext cx="9144000" cy="519113"/>
            <a:chOff x="0" y="6324600"/>
            <a:chExt cx="9144000" cy="519113"/>
          </a:xfrm>
        </p:grpSpPr>
        <p:grpSp>
          <p:nvGrpSpPr>
            <p:cNvPr id="150" name="组合 149"/>
            <p:cNvGrpSpPr>
              <a:grpSpLocks/>
            </p:cNvGrpSpPr>
            <p:nvPr/>
          </p:nvGrpSpPr>
          <p:grpSpPr bwMode="auto">
            <a:xfrm>
              <a:off x="0" y="6324600"/>
              <a:ext cx="9144000" cy="519113"/>
              <a:chOff x="0" y="6324600"/>
              <a:chExt cx="9144000" cy="518375"/>
            </a:xfrm>
          </p:grpSpPr>
          <p:sp>
            <p:nvSpPr>
              <p:cNvPr id="152" name="矩形 151"/>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 name="TextBox 152"/>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51" name="TextBox 150"/>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31168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iterate type="lt">
                                    <p:tmPct val="0"/>
                                  </p:iterate>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ppt_x</p:attrName>
                                        </p:attrNameLst>
                                      </p:cBhvr>
                                      <p:tavLst>
                                        <p:tav tm="0">
                                          <p:val>
                                            <p:strVal val="#ppt_x-.2"/>
                                          </p:val>
                                        </p:tav>
                                        <p:tav tm="100000">
                                          <p:val>
                                            <p:strVal val="#ppt_x"/>
                                          </p:val>
                                        </p:tav>
                                      </p:tavLst>
                                    </p:anim>
                                    <p:anim calcmode="lin" valueType="num">
                                      <p:cBhvr>
                                        <p:cTn id="2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52"/>
          <p:cNvGrpSpPr>
            <a:grpSpLocks/>
          </p:cNvGrpSpPr>
          <p:nvPr/>
        </p:nvGrpSpPr>
        <p:grpSpPr bwMode="auto">
          <a:xfrm>
            <a:off x="533400" y="2204864"/>
            <a:ext cx="7875588" cy="2400301"/>
            <a:chOff x="303" y="641"/>
            <a:chExt cx="4961" cy="1512"/>
          </a:xfrm>
        </p:grpSpPr>
        <p:sp>
          <p:nvSpPr>
            <p:cNvPr id="83975" name="Rectangle 7"/>
            <p:cNvSpPr>
              <a:spLocks noChangeArrowheads="1"/>
            </p:cNvSpPr>
            <p:nvPr/>
          </p:nvSpPr>
          <p:spPr bwMode="auto">
            <a:xfrm>
              <a:off x="303" y="641"/>
              <a:ext cx="4961" cy="1512"/>
            </a:xfrm>
            <a:prstGeom prst="rect">
              <a:avLst/>
            </a:prstGeom>
            <a:noFill/>
            <a:ln w="9525" algn="ctr">
              <a:noFill/>
              <a:miter lim="800000"/>
              <a:headEnd/>
              <a:tailEnd/>
            </a:ln>
            <a:effectLst/>
          </p:spPr>
          <p:txBody>
            <a:bodyPr anchor="ctr">
              <a:spAutoFit/>
            </a:bodyPr>
            <a:lstStyle/>
            <a:p>
              <a:pPr marL="514350" indent="-514350">
                <a:lnSpc>
                  <a:spcPct val="150000"/>
                </a:lnSpc>
                <a:spcBef>
                  <a:spcPct val="20000"/>
                </a:spcBef>
                <a:buClr>
                  <a:schemeClr val="tx1"/>
                </a:buClr>
                <a:buSzPct val="70000"/>
                <a:defRPr/>
              </a:pPr>
              <a:r>
                <a:rPr lang="zh-CN" altLang="en-US" sz="3600" b="1" kern="0" dirty="0" smtClean="0">
                  <a:solidFill>
                    <a:srgbClr val="FF0000"/>
                  </a:solidFill>
                  <a:latin typeface="黑体" panose="02010609060101010101" pitchFamily="49" charset="-122"/>
                  <a:ea typeface="黑体" panose="02010609060101010101" pitchFamily="49" charset="-122"/>
                </a:rPr>
                <a:t>问题</a:t>
              </a:r>
              <a:r>
                <a:rPr lang="zh-CN" altLang="en-US" sz="3600" b="1" kern="0" dirty="0">
                  <a:solidFill>
                    <a:srgbClr val="FF0000"/>
                  </a:solidFill>
                  <a:latin typeface="黑体" panose="02010609060101010101" pitchFamily="49" charset="-122"/>
                  <a:ea typeface="黑体" panose="02010609060101010101" pitchFamily="49" charset="-122"/>
                </a:rPr>
                <a:t>：</a:t>
              </a:r>
              <a:endParaRPr lang="en-US" altLang="zh-CN" sz="3600" b="1" kern="0" dirty="0">
                <a:solidFill>
                  <a:srgbClr val="FF0000"/>
                </a:solidFill>
                <a:latin typeface="黑体" panose="02010609060101010101" pitchFamily="49" charset="-122"/>
                <a:ea typeface="黑体" panose="02010609060101010101" pitchFamily="49" charset="-122"/>
              </a:endParaRPr>
            </a:p>
            <a:p>
              <a:pPr marL="514350" indent="-514350">
                <a:lnSpc>
                  <a:spcPct val="150000"/>
                </a:lnSpc>
                <a:spcBef>
                  <a:spcPct val="20000"/>
                </a:spcBef>
                <a:buClr>
                  <a:schemeClr val="tx1"/>
                </a:buClr>
                <a:buSzPct val="70000"/>
                <a:defRPr/>
              </a:pPr>
              <a:r>
                <a:rPr lang="zh-CN" altLang="en-US" sz="3000" b="1" kern="0" dirty="0">
                  <a:solidFill>
                    <a:schemeClr val="tx2"/>
                  </a:solidFill>
                  <a:latin typeface="黑体" panose="02010609060101010101" pitchFamily="49" charset="-122"/>
                  <a:ea typeface="黑体" panose="02010609060101010101" pitchFamily="49" charset="-122"/>
                </a:rPr>
                <a:t>    </a:t>
              </a:r>
              <a:r>
                <a:rPr lang="zh-CN" altLang="en-US" sz="3000" b="1" kern="0" dirty="0" smtClean="0">
                  <a:solidFill>
                    <a:schemeClr val="tx2"/>
                  </a:solidFill>
                  <a:latin typeface="黑体" panose="02010609060101010101" pitchFamily="49" charset="-122"/>
                  <a:ea typeface="黑体" panose="02010609060101010101" pitchFamily="49" charset="-122"/>
                </a:rPr>
                <a:t> </a:t>
              </a:r>
              <a:r>
                <a:rPr lang="zh-CN" altLang="en-US" sz="3000" kern="0" dirty="0">
                  <a:latin typeface="黑体" panose="02010609060101010101" pitchFamily="49" charset="-122"/>
                  <a:ea typeface="黑体" panose="02010609060101010101" pitchFamily="49" charset="-122"/>
                </a:rPr>
                <a:t>已知</a:t>
              </a:r>
              <a:r>
                <a:rPr lang="en-US" altLang="zh-CN" sz="3000" kern="0" dirty="0">
                  <a:latin typeface="黑体" panose="02010609060101010101" pitchFamily="49" charset="-122"/>
                  <a:ea typeface="黑体" panose="02010609060101010101" pitchFamily="49" charset="-122"/>
                </a:rPr>
                <a:t>N</a:t>
              </a:r>
              <a:r>
                <a:rPr lang="zh-CN" altLang="en-US" sz="3000" kern="0" dirty="0">
                  <a:latin typeface="黑体" panose="02010609060101010101" pitchFamily="49" charset="-122"/>
                  <a:ea typeface="黑体" panose="02010609060101010101" pitchFamily="49" charset="-122"/>
                </a:rPr>
                <a:t>个待分类的模式           </a:t>
              </a:r>
              <a:r>
                <a:rPr lang="zh-CN" altLang="en-US" sz="3000" kern="0" dirty="0" smtClean="0">
                  <a:latin typeface="黑体" panose="02010609060101010101" pitchFamily="49" charset="-122"/>
                  <a:ea typeface="黑体" panose="02010609060101010101" pitchFamily="49" charset="-122"/>
                </a:rPr>
                <a:t>，分类</a:t>
              </a:r>
              <a:r>
                <a:rPr lang="zh-CN" altLang="en-US" sz="3000" kern="0" dirty="0">
                  <a:latin typeface="黑体" panose="02010609060101010101" pitchFamily="49" charset="-122"/>
                  <a:ea typeface="黑体" panose="02010609060101010101" pitchFamily="49" charset="-122"/>
                </a:rPr>
                <a:t>到聚类中心       </a:t>
              </a:r>
              <a:r>
                <a:rPr lang="zh-CN" altLang="en-US" sz="3000" kern="0" dirty="0" smtClean="0">
                  <a:latin typeface="黑体" panose="02010609060101010101" pitchFamily="49" charset="-122"/>
                  <a:ea typeface="黑体" panose="02010609060101010101" pitchFamily="49" charset="-122"/>
                </a:rPr>
                <a:t>对应</a:t>
              </a:r>
              <a:r>
                <a:rPr lang="zh-CN" altLang="en-US" sz="3000" kern="0" dirty="0">
                  <a:latin typeface="黑体" panose="02010609060101010101" pitchFamily="49" charset="-122"/>
                  <a:ea typeface="黑体" panose="02010609060101010101" pitchFamily="49" charset="-122"/>
                </a:rPr>
                <a:t>的类别中 </a:t>
              </a:r>
              <a:r>
                <a:rPr lang="zh-CN" altLang="en-US" sz="3000" b="1" kern="0" dirty="0">
                  <a:latin typeface="黑体" panose="02010609060101010101" pitchFamily="49" charset="-122"/>
                  <a:ea typeface="黑体" panose="02010609060101010101" pitchFamily="49" charset="-122"/>
                </a:rPr>
                <a:t>。</a:t>
              </a:r>
            </a:p>
          </p:txBody>
        </p:sp>
        <p:graphicFrame>
          <p:nvGraphicFramePr>
            <p:cNvPr id="58373" name="Object 4"/>
            <p:cNvGraphicFramePr>
              <a:graphicFrameLocks noChangeAspect="1"/>
            </p:cNvGraphicFramePr>
            <p:nvPr>
              <p:extLst>
                <p:ext uri="{D42A27DB-BD31-4B8C-83A1-F6EECF244321}">
                  <p14:modId xmlns:p14="http://schemas.microsoft.com/office/powerpoint/2010/main" val="3426446555"/>
                </p:ext>
              </p:extLst>
            </p:nvPr>
          </p:nvGraphicFramePr>
          <p:xfrm>
            <a:off x="3255" y="1392"/>
            <a:ext cx="1342" cy="288"/>
          </p:xfrm>
          <a:graphic>
            <a:graphicData uri="http://schemas.openxmlformats.org/presentationml/2006/ole">
              <mc:AlternateContent xmlns:mc="http://schemas.openxmlformats.org/markup-compatibility/2006">
                <mc:Choice xmlns:v="urn:schemas-microsoft-com:vml" Requires="v">
                  <p:oleObj spid="_x0000_s34850" name="公式" r:id="rId3" imgW="1066800" imgH="228600" progId="Equation.3">
                    <p:embed/>
                  </p:oleObj>
                </mc:Choice>
                <mc:Fallback>
                  <p:oleObj name="公式" r:id="rId3" imgW="1066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 y="1392"/>
                          <a:ext cx="13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4" name="Object 5"/>
            <p:cNvGraphicFramePr>
              <a:graphicFrameLocks noChangeAspect="1"/>
            </p:cNvGraphicFramePr>
            <p:nvPr>
              <p:extLst>
                <p:ext uri="{D42A27DB-BD31-4B8C-83A1-F6EECF244321}">
                  <p14:modId xmlns:p14="http://schemas.microsoft.com/office/powerpoint/2010/main" val="3378464694"/>
                </p:ext>
              </p:extLst>
            </p:nvPr>
          </p:nvGraphicFramePr>
          <p:xfrm>
            <a:off x="2175" y="1817"/>
            <a:ext cx="782" cy="272"/>
          </p:xfrm>
          <a:graphic>
            <a:graphicData uri="http://schemas.openxmlformats.org/presentationml/2006/ole">
              <mc:AlternateContent xmlns:mc="http://schemas.openxmlformats.org/markup-compatibility/2006">
                <mc:Choice xmlns:v="urn:schemas-microsoft-com:vml" Requires="v">
                  <p:oleObj spid="_x0000_s34851" name="公式" r:id="rId5" imgW="609336" imgH="215806" progId="Equation.3">
                    <p:embed/>
                  </p:oleObj>
                </mc:Choice>
                <mc:Fallback>
                  <p:oleObj name="公式" r:id="rId5" imgW="609336"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5" y="1817"/>
                          <a:ext cx="78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 name="Rectangle 2"/>
          <p:cNvSpPr txBox="1">
            <a:spLocks noChangeArrowheads="1"/>
          </p:cNvSpPr>
          <p:nvPr/>
        </p:nvSpPr>
        <p:spPr>
          <a:xfrm>
            <a:off x="-108520" y="1029072"/>
            <a:ext cx="7010400" cy="1031776"/>
          </a:xfrm>
          <a:prstGeom prst="rect">
            <a:avLst/>
          </a:prstGeom>
        </p:spPr>
        <p:txBody>
          <a:bodyPr/>
          <a:lstStyle/>
          <a:p>
            <a:pPr>
              <a:lnSpc>
                <a:spcPct val="150000"/>
              </a:lnSpc>
              <a:defRPr/>
            </a:pPr>
            <a:r>
              <a:rPr lang="zh-CN" altLang="en-US" sz="3600" b="1" dirty="0" smtClean="0">
                <a:solidFill>
                  <a:schemeClr val="tx2">
                    <a:lumMod val="60000"/>
                    <a:lumOff val="40000"/>
                  </a:schemeClr>
                </a:solidFill>
                <a:latin typeface="黑体" panose="02010609060101010101" pitchFamily="49" charset="-122"/>
                <a:ea typeface="黑体" panose="02010609060101010101" pitchFamily="49" charset="-122"/>
              </a:rPr>
              <a:t>（</a:t>
            </a:r>
            <a:r>
              <a:rPr lang="en-US" altLang="zh-CN" sz="3600" b="1" dirty="0" smtClean="0">
                <a:solidFill>
                  <a:schemeClr val="tx2">
                    <a:lumMod val="60000"/>
                    <a:lumOff val="40000"/>
                  </a:schemeClr>
                </a:solidFill>
                <a:latin typeface="黑体" panose="02010609060101010101" pitchFamily="49" charset="-122"/>
                <a:ea typeface="黑体" panose="02010609060101010101" pitchFamily="49" charset="-122"/>
              </a:rPr>
              <a:t>2</a:t>
            </a:r>
            <a:r>
              <a:rPr lang="zh-CN" altLang="en-US" sz="3600" b="1" dirty="0" smtClean="0">
                <a:solidFill>
                  <a:schemeClr val="tx2">
                    <a:lumMod val="60000"/>
                    <a:lumOff val="40000"/>
                  </a:schemeClr>
                </a:solidFill>
                <a:latin typeface="黑体" panose="02010609060101010101" pitchFamily="49" charset="-122"/>
                <a:ea typeface="黑体" panose="02010609060101010101" pitchFamily="49" charset="-122"/>
              </a:rPr>
              <a:t>）最大</a:t>
            </a:r>
            <a:r>
              <a:rPr lang="zh-CN" altLang="en-US" sz="3600" b="1" dirty="0">
                <a:solidFill>
                  <a:schemeClr val="tx2">
                    <a:lumMod val="60000"/>
                    <a:lumOff val="40000"/>
                  </a:schemeClr>
                </a:solidFill>
                <a:latin typeface="黑体" panose="02010609060101010101" pitchFamily="49" charset="-122"/>
                <a:ea typeface="黑体" panose="02010609060101010101" pitchFamily="49" charset="-122"/>
              </a:rPr>
              <a:t>最小距离聚类算法</a:t>
            </a:r>
            <a:endParaRPr lang="zh-CN" altLang="en-US" sz="3800" b="1" kern="0" dirty="0">
              <a:solidFill>
                <a:schemeClr val="tx2">
                  <a:lumMod val="60000"/>
                  <a:lumOff val="40000"/>
                </a:schemeClr>
              </a:solidFill>
              <a:latin typeface="黑体" panose="02010609060101010101" pitchFamily="49" charset="-122"/>
              <a:ea typeface="黑体" panose="02010609060101010101" pitchFamily="49" charset="-122"/>
              <a:cs typeface="+mj-cs"/>
            </a:endParaRPr>
          </a:p>
        </p:txBody>
      </p:sp>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0" name="矩形 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9" name="TextBox 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04750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1720" y="5282028"/>
            <a:ext cx="4824536" cy="7002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979" name="Rectangle 11"/>
          <p:cNvSpPr>
            <a:spLocks noChangeArrowheads="1"/>
          </p:cNvSpPr>
          <p:nvPr/>
        </p:nvSpPr>
        <p:spPr bwMode="auto">
          <a:xfrm>
            <a:off x="469899" y="620688"/>
            <a:ext cx="2117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zh-CN" altLang="en-US" sz="3600" b="1" dirty="0" smtClean="0">
                <a:solidFill>
                  <a:srgbClr val="FF0000"/>
                </a:solidFill>
                <a:latin typeface="黑体" panose="02010609060101010101" pitchFamily="49" charset="-122"/>
                <a:ea typeface="黑体" panose="02010609060101010101" pitchFamily="49" charset="-122"/>
              </a:rPr>
              <a:t>算法</a:t>
            </a:r>
            <a:r>
              <a:rPr lang="zh-CN" altLang="en-US" sz="3600" b="1" dirty="0">
                <a:solidFill>
                  <a:srgbClr val="FF0000"/>
                </a:solidFill>
                <a:latin typeface="黑体" panose="02010609060101010101" pitchFamily="49" charset="-122"/>
                <a:ea typeface="黑体" panose="02010609060101010101" pitchFamily="49" charset="-122"/>
              </a:rPr>
              <a:t>描述</a:t>
            </a:r>
          </a:p>
        </p:txBody>
      </p:sp>
      <p:sp>
        <p:nvSpPr>
          <p:cNvPr id="83981" name="Rectangle 13"/>
          <p:cNvSpPr>
            <a:spLocks noChangeArrowheads="1"/>
          </p:cNvSpPr>
          <p:nvPr/>
        </p:nvSpPr>
        <p:spPr bwMode="auto">
          <a:xfrm>
            <a:off x="493713" y="1700808"/>
            <a:ext cx="8326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en-US" altLang="zh-CN" sz="2800" dirty="0">
                <a:latin typeface="黑体" panose="02010609060101010101" pitchFamily="49" charset="-122"/>
                <a:ea typeface="黑体" panose="02010609060101010101" pitchFamily="49" charset="-122"/>
                <a:cs typeface="Times New Roman" pitchFamily="18" charset="0"/>
              </a:rPr>
              <a:t>① </a:t>
            </a:r>
            <a:r>
              <a:rPr lang="en-US" altLang="zh-CN" sz="2800" dirty="0" smtClean="0">
                <a:latin typeface="黑体" panose="02010609060101010101" pitchFamily="49" charset="-122"/>
                <a:ea typeface="黑体" panose="02010609060101010101" pitchFamily="49" charset="-122"/>
                <a:cs typeface="Times New Roman" pitchFamily="18" charset="0"/>
              </a:rPr>
              <a:t> </a:t>
            </a:r>
            <a:r>
              <a:rPr lang="zh-CN" altLang="en-US" sz="2800" dirty="0" smtClean="0">
                <a:latin typeface="黑体" panose="02010609060101010101" pitchFamily="49" charset="-122"/>
                <a:ea typeface="黑体" panose="02010609060101010101" pitchFamily="49" charset="-122"/>
                <a:cs typeface="Times New Roman" pitchFamily="18" charset="0"/>
              </a:rPr>
              <a:t>选任</a:t>
            </a:r>
            <a:r>
              <a:rPr lang="zh-CN" altLang="en-US" sz="2800" dirty="0">
                <a:latin typeface="黑体" panose="02010609060101010101" pitchFamily="49" charset="-122"/>
                <a:ea typeface="黑体" panose="02010609060101010101" pitchFamily="49" charset="-122"/>
                <a:cs typeface="Times New Roman" pitchFamily="18" charset="0"/>
              </a:rPr>
              <a:t>意一模式样本做为第一聚类中心</a:t>
            </a:r>
            <a:r>
              <a:rPr lang="en-US" altLang="zh-CN" sz="2800" i="1" dirty="0">
                <a:latin typeface="黑体" panose="02010609060101010101" pitchFamily="49" charset="-122"/>
                <a:ea typeface="黑体" panose="02010609060101010101" pitchFamily="49" charset="-122"/>
                <a:cs typeface="Times New Roman" pitchFamily="18" charset="0"/>
              </a:rPr>
              <a:t>Z</a:t>
            </a:r>
            <a:r>
              <a:rPr lang="en-US" altLang="zh-CN" sz="2800" baseline="-25000" dirty="0">
                <a:latin typeface="黑体" panose="02010609060101010101" pitchFamily="49" charset="-122"/>
                <a:ea typeface="黑体" panose="02010609060101010101" pitchFamily="49" charset="-122"/>
                <a:cs typeface="Times New Roman" pitchFamily="18" charset="0"/>
              </a:rPr>
              <a:t>1</a:t>
            </a:r>
            <a:r>
              <a:rPr lang="zh-CN" altLang="en-US" sz="2800" dirty="0">
                <a:latin typeface="黑体" panose="02010609060101010101" pitchFamily="49" charset="-122"/>
                <a:ea typeface="黑体" panose="02010609060101010101" pitchFamily="49" charset="-122"/>
                <a:cs typeface="Times New Roman" pitchFamily="18" charset="0"/>
              </a:rPr>
              <a:t>。</a:t>
            </a:r>
            <a:endParaRPr lang="zh-CN" altLang="en-US" sz="2800" dirty="0">
              <a:latin typeface="黑体" panose="02010609060101010101" pitchFamily="49" charset="-122"/>
              <a:ea typeface="黑体" panose="02010609060101010101" pitchFamily="49" charset="-122"/>
            </a:endParaRPr>
          </a:p>
        </p:txBody>
      </p:sp>
      <p:sp>
        <p:nvSpPr>
          <p:cNvPr id="83986" name="Rectangle 18"/>
          <p:cNvSpPr>
            <a:spLocks noChangeArrowheads="1"/>
          </p:cNvSpPr>
          <p:nvPr/>
        </p:nvSpPr>
        <p:spPr bwMode="auto">
          <a:xfrm>
            <a:off x="469900" y="2362726"/>
            <a:ext cx="7962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en-US" altLang="zh-CN" sz="2800" dirty="0">
                <a:latin typeface="黑体" panose="02010609060101010101" pitchFamily="49" charset="-122"/>
                <a:ea typeface="黑体" panose="02010609060101010101" pitchFamily="49" charset="-122"/>
                <a:cs typeface="Times New Roman" pitchFamily="18" charset="0"/>
              </a:rPr>
              <a:t>②  </a:t>
            </a:r>
            <a:r>
              <a:rPr lang="zh-CN" altLang="en-US" sz="2800" dirty="0">
                <a:latin typeface="黑体" panose="02010609060101010101" pitchFamily="49" charset="-122"/>
                <a:ea typeface="黑体" panose="02010609060101010101" pitchFamily="49" charset="-122"/>
                <a:cs typeface="Times New Roman" pitchFamily="18" charset="0"/>
              </a:rPr>
              <a:t>选择离</a:t>
            </a:r>
            <a:r>
              <a:rPr lang="en-US" altLang="zh-CN" sz="2800" i="1" dirty="0">
                <a:latin typeface="黑体" panose="02010609060101010101" pitchFamily="49" charset="-122"/>
                <a:ea typeface="黑体" panose="02010609060101010101" pitchFamily="49" charset="-122"/>
              </a:rPr>
              <a:t>Z</a:t>
            </a:r>
            <a:r>
              <a:rPr lang="en-US" altLang="zh-CN" sz="2800" baseline="-250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距离最远的样本作为第二聚类中心</a:t>
            </a:r>
            <a:r>
              <a:rPr lang="en-US" altLang="zh-CN" sz="2800" i="1" dirty="0">
                <a:latin typeface="黑体" panose="02010609060101010101" pitchFamily="49" charset="-122"/>
                <a:ea typeface="黑体" panose="02010609060101010101" pitchFamily="49" charset="-122"/>
              </a:rPr>
              <a:t>Z</a:t>
            </a:r>
            <a:r>
              <a:rPr lang="en-US" altLang="zh-CN" sz="2800" baseline="-250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p>
        </p:txBody>
      </p:sp>
      <p:sp>
        <p:nvSpPr>
          <p:cNvPr id="83991" name="Rectangle 23"/>
          <p:cNvSpPr>
            <a:spLocks noChangeArrowheads="1"/>
          </p:cNvSpPr>
          <p:nvPr/>
        </p:nvSpPr>
        <p:spPr bwMode="auto">
          <a:xfrm>
            <a:off x="493713" y="2992797"/>
            <a:ext cx="8621712" cy="169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30000"/>
              </a:lnSpc>
            </a:pPr>
            <a:r>
              <a:rPr lang="en-US" altLang="zh-CN" sz="2800" dirty="0">
                <a:latin typeface="黑体" panose="02010609060101010101" pitchFamily="49" charset="-122"/>
                <a:ea typeface="黑体" panose="02010609060101010101" pitchFamily="49" charset="-122"/>
                <a:cs typeface="Times New Roman" pitchFamily="18" charset="0"/>
              </a:rPr>
              <a:t>③  </a:t>
            </a:r>
            <a:r>
              <a:rPr lang="zh-CN" altLang="en-US" sz="2800" dirty="0">
                <a:latin typeface="黑体" panose="02010609060101010101" pitchFamily="49" charset="-122"/>
                <a:ea typeface="黑体" panose="02010609060101010101" pitchFamily="49" charset="-122"/>
                <a:cs typeface="Times New Roman" pitchFamily="18" charset="0"/>
              </a:rPr>
              <a:t>逐个计算各模式样本与</a:t>
            </a:r>
            <a:r>
              <a:rPr lang="zh-CN" altLang="en-US" sz="2800" dirty="0">
                <a:latin typeface="黑体" panose="02010609060101010101" pitchFamily="49" charset="-122"/>
                <a:ea typeface="黑体" panose="02010609060101010101" pitchFamily="49" charset="-122"/>
              </a:rPr>
              <a:t>已确定的所有聚类中心之间的距离，并选出其中的最小距离。例当聚类中心数</a:t>
            </a:r>
            <a:r>
              <a:rPr lang="en-US" altLang="zh-CN" sz="2800" i="1" dirty="0">
                <a:latin typeface="黑体" panose="02010609060101010101" pitchFamily="49" charset="-122"/>
                <a:ea typeface="黑体" panose="02010609060101010101" pitchFamily="49" charset="-122"/>
              </a:rPr>
              <a:t>k</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时，计算</a:t>
            </a:r>
          </a:p>
        </p:txBody>
      </p:sp>
      <p:graphicFrame>
        <p:nvGraphicFramePr>
          <p:cNvPr id="83995" name="Object 2"/>
          <p:cNvGraphicFramePr>
            <a:graphicFrameLocks noChangeAspect="1"/>
          </p:cNvGraphicFramePr>
          <p:nvPr>
            <p:extLst>
              <p:ext uri="{D42A27DB-BD31-4B8C-83A1-F6EECF244321}">
                <p14:modId xmlns:p14="http://schemas.microsoft.com/office/powerpoint/2010/main" val="834026668"/>
              </p:ext>
            </p:extLst>
          </p:nvPr>
        </p:nvGraphicFramePr>
        <p:xfrm>
          <a:off x="2624481" y="5406226"/>
          <a:ext cx="1597025" cy="509587"/>
        </p:xfrm>
        <a:graphic>
          <a:graphicData uri="http://schemas.openxmlformats.org/presentationml/2006/ole">
            <mc:AlternateContent xmlns:mc="http://schemas.openxmlformats.org/markup-compatibility/2006">
              <mc:Choice xmlns:v="urn:schemas-microsoft-com:vml" Requires="v">
                <p:oleObj spid="_x0000_s35878" name="公式" r:id="rId3" imgW="926698" imgH="253890" progId="Equation.3">
                  <p:embed/>
                </p:oleObj>
              </mc:Choice>
              <mc:Fallback>
                <p:oleObj name="公式" r:id="rId3" imgW="926698"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481" y="5406226"/>
                        <a:ext cx="15970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94" name="Object 3"/>
          <p:cNvGraphicFramePr>
            <a:graphicFrameLocks noChangeAspect="1"/>
          </p:cNvGraphicFramePr>
          <p:nvPr>
            <p:extLst>
              <p:ext uri="{D42A27DB-BD31-4B8C-83A1-F6EECF244321}">
                <p14:modId xmlns:p14="http://schemas.microsoft.com/office/powerpoint/2010/main" val="3567821"/>
              </p:ext>
            </p:extLst>
          </p:nvPr>
        </p:nvGraphicFramePr>
        <p:xfrm>
          <a:off x="4744669" y="5406226"/>
          <a:ext cx="1590675" cy="498475"/>
        </p:xfrm>
        <a:graphic>
          <a:graphicData uri="http://schemas.openxmlformats.org/presentationml/2006/ole">
            <mc:AlternateContent xmlns:mc="http://schemas.openxmlformats.org/markup-compatibility/2006">
              <mc:Choice xmlns:v="urn:schemas-microsoft-com:vml" Requires="v">
                <p:oleObj spid="_x0000_s35879" name="公式" r:id="rId5" imgW="965200" imgH="254000" progId="Equation.3">
                  <p:embed/>
                </p:oleObj>
              </mc:Choice>
              <mc:Fallback>
                <p:oleObj name="公式" r:id="rId5" imgW="9652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669" y="5406226"/>
                        <a:ext cx="15906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0"/>
          <p:cNvGrpSpPr>
            <a:grpSpLocks/>
          </p:cNvGrpSpPr>
          <p:nvPr/>
        </p:nvGrpSpPr>
        <p:grpSpPr bwMode="auto">
          <a:xfrm>
            <a:off x="954088" y="4758154"/>
            <a:ext cx="8412163" cy="523874"/>
            <a:chOff x="664" y="3694"/>
            <a:chExt cx="5299" cy="330"/>
          </a:xfrm>
        </p:grpSpPr>
        <p:sp>
          <p:nvSpPr>
            <p:cNvPr id="59402" name="Rectangle 30"/>
            <p:cNvSpPr>
              <a:spLocks noChangeArrowheads="1"/>
            </p:cNvSpPr>
            <p:nvPr/>
          </p:nvSpPr>
          <p:spPr bwMode="auto">
            <a:xfrm>
              <a:off x="664" y="3694"/>
              <a:ext cx="32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indent="152400"/>
              <a:r>
                <a:rPr lang="en-US" altLang="zh-CN" sz="2800" dirty="0">
                  <a:latin typeface="黑体" panose="02010609060101010101" pitchFamily="49" charset="-122"/>
                  <a:ea typeface="黑体" panose="02010609060101010101" pitchFamily="49" charset="-122"/>
                  <a:cs typeface="Times New Roman" pitchFamily="18" charset="0"/>
                </a:rPr>
                <a:t>min( </a:t>
              </a:r>
              <a:r>
                <a:rPr lang="en-US" altLang="zh-CN" sz="2800" i="1" dirty="0">
                  <a:latin typeface="黑体" panose="02010609060101010101" pitchFamily="49" charset="-122"/>
                  <a:ea typeface="黑体" panose="02010609060101010101" pitchFamily="49" charset="-122"/>
                  <a:cs typeface="Times New Roman" pitchFamily="18" charset="0"/>
                </a:rPr>
                <a:t>D</a:t>
              </a:r>
              <a:r>
                <a:rPr lang="en-US" altLang="zh-CN" sz="2800" i="1" baseline="-25000" dirty="0">
                  <a:latin typeface="黑体" panose="02010609060101010101" pitchFamily="49" charset="-122"/>
                  <a:ea typeface="黑体" panose="02010609060101010101" pitchFamily="49" charset="-122"/>
                  <a:cs typeface="Times New Roman" pitchFamily="18" charset="0"/>
                </a:rPr>
                <a:t>i</a:t>
              </a:r>
              <a:r>
                <a:rPr lang="en-US" altLang="zh-CN" sz="2800" baseline="-25000" dirty="0">
                  <a:latin typeface="黑体" panose="02010609060101010101" pitchFamily="49" charset="-122"/>
                  <a:ea typeface="黑体" panose="02010609060101010101" pitchFamily="49" charset="-122"/>
                  <a:cs typeface="Times New Roman" pitchFamily="18" charset="0"/>
                </a:rPr>
                <a:t>1</a:t>
              </a:r>
              <a:r>
                <a:rPr lang="en-US" altLang="zh-CN" sz="2800" dirty="0">
                  <a:latin typeface="黑体" panose="02010609060101010101" pitchFamily="49" charset="-122"/>
                  <a:ea typeface="黑体" panose="02010609060101010101" pitchFamily="49" charset="-122"/>
                  <a:cs typeface="Times New Roman" pitchFamily="18" charset="0"/>
                </a:rPr>
                <a:t> , </a:t>
              </a:r>
              <a:r>
                <a:rPr lang="en-US" altLang="zh-CN" sz="2800" i="1" dirty="0">
                  <a:latin typeface="黑体" panose="02010609060101010101" pitchFamily="49" charset="-122"/>
                  <a:ea typeface="黑体" panose="02010609060101010101" pitchFamily="49" charset="-122"/>
                  <a:cs typeface="Times New Roman" pitchFamily="18" charset="0"/>
                </a:rPr>
                <a:t>D</a:t>
              </a:r>
              <a:r>
                <a:rPr lang="en-US" altLang="zh-CN" sz="2800" i="1" baseline="-25000" dirty="0">
                  <a:latin typeface="黑体" panose="02010609060101010101" pitchFamily="49" charset="-122"/>
                  <a:ea typeface="黑体" panose="02010609060101010101" pitchFamily="49" charset="-122"/>
                  <a:cs typeface="Times New Roman" pitchFamily="18" charset="0"/>
                </a:rPr>
                <a:t>i</a:t>
              </a:r>
              <a:r>
                <a:rPr lang="en-US" altLang="zh-CN" sz="2800" baseline="-25000" dirty="0">
                  <a:latin typeface="黑体" panose="02010609060101010101" pitchFamily="49" charset="-122"/>
                  <a:ea typeface="黑体" panose="02010609060101010101" pitchFamily="49" charset="-122"/>
                  <a:cs typeface="Times New Roman" pitchFamily="18" charset="0"/>
                </a:rPr>
                <a:t>2</a:t>
              </a:r>
              <a:r>
                <a:rPr lang="en-US" altLang="zh-CN" sz="2800" dirty="0">
                  <a:latin typeface="黑体" panose="02010609060101010101" pitchFamily="49" charset="-122"/>
                  <a:ea typeface="黑体" panose="02010609060101010101" pitchFamily="49" charset="-122"/>
                  <a:cs typeface="Times New Roman" pitchFamily="18" charset="0"/>
                </a:rPr>
                <a:t> </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r>
                <a:rPr lang="en-US" altLang="zh-CN" sz="2800" i="1" dirty="0" err="1">
                  <a:latin typeface="黑体" panose="02010609060101010101" pitchFamily="49" charset="-122"/>
                  <a:ea typeface="黑体" panose="02010609060101010101" pitchFamily="49" charset="-122"/>
                </a:rPr>
                <a:t>i</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r>
                <a:rPr lang="en-US" altLang="zh-CN" sz="2800" i="1" dirty="0">
                  <a:latin typeface="黑体" panose="02010609060101010101" pitchFamily="49" charset="-122"/>
                  <a:ea typeface="黑体" panose="02010609060101010101" pitchFamily="49" charset="-122"/>
                </a:rPr>
                <a:t>N</a:t>
              </a:r>
              <a:endParaRPr lang="en-US" altLang="zh-CN" sz="2800" dirty="0">
                <a:latin typeface="黑体" panose="02010609060101010101" pitchFamily="49" charset="-122"/>
                <a:ea typeface="黑体" panose="02010609060101010101" pitchFamily="49" charset="-122"/>
              </a:endParaRPr>
            </a:p>
          </p:txBody>
        </p:sp>
        <p:sp>
          <p:nvSpPr>
            <p:cNvPr id="59403" name="Rectangle 47"/>
            <p:cNvSpPr>
              <a:spLocks noChangeArrowheads="1"/>
            </p:cNvSpPr>
            <p:nvPr/>
          </p:nvSpPr>
          <p:spPr bwMode="auto">
            <a:xfrm>
              <a:off x="3915" y="3696"/>
              <a:ext cx="20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p>
              <a:r>
                <a:rPr lang="zh-CN" altLang="en-US" sz="2800" dirty="0" smtClean="0">
                  <a:latin typeface="黑体" panose="02010609060101010101" pitchFamily="49" charset="-122"/>
                  <a:ea typeface="黑体" panose="02010609060101010101" pitchFamily="49" charset="-122"/>
                </a:rPr>
                <a:t>（</a:t>
              </a:r>
              <a:r>
                <a:rPr lang="en-US" altLang="zh-CN" sz="2800" i="1" dirty="0" smtClean="0">
                  <a:latin typeface="黑体" panose="02010609060101010101" pitchFamily="49" charset="-122"/>
                  <a:ea typeface="黑体" panose="02010609060101010101" pitchFamily="49" charset="-122"/>
                </a:rPr>
                <a:t>N</a:t>
              </a:r>
              <a:r>
                <a:rPr lang="zh-CN" altLang="en-US" sz="2800" dirty="0" smtClean="0">
                  <a:latin typeface="黑体" panose="02010609060101010101" pitchFamily="49" charset="-122"/>
                  <a:ea typeface="黑体" panose="02010609060101010101" pitchFamily="49" charset="-122"/>
                </a:rPr>
                <a:t>个</a:t>
              </a:r>
              <a:r>
                <a:rPr lang="zh-CN" altLang="en-US" sz="2800" dirty="0">
                  <a:latin typeface="黑体" panose="02010609060101010101" pitchFamily="49" charset="-122"/>
                  <a:ea typeface="黑体" panose="02010609060101010101" pitchFamily="49" charset="-122"/>
                </a:rPr>
                <a:t>最小距离） </a:t>
              </a:r>
            </a:p>
          </p:txBody>
        </p:sp>
      </p:grpSp>
      <p:grpSp>
        <p:nvGrpSpPr>
          <p:cNvPr id="12" name="组合 11"/>
          <p:cNvGrpSpPr/>
          <p:nvPr/>
        </p:nvGrpSpPr>
        <p:grpSpPr>
          <a:xfrm>
            <a:off x="0" y="6324600"/>
            <a:ext cx="9144000" cy="519113"/>
            <a:chOff x="0" y="6324600"/>
            <a:chExt cx="9144000" cy="519113"/>
          </a:xfrm>
        </p:grpSpPr>
        <p:grpSp>
          <p:nvGrpSpPr>
            <p:cNvPr id="13" name="组合 12"/>
            <p:cNvGrpSpPr>
              <a:grpSpLocks/>
            </p:cNvGrpSpPr>
            <p:nvPr/>
          </p:nvGrpSpPr>
          <p:grpSpPr bwMode="auto">
            <a:xfrm>
              <a:off x="0" y="6324600"/>
              <a:ext cx="9144000" cy="519113"/>
              <a:chOff x="0" y="6324600"/>
              <a:chExt cx="9144000" cy="518375"/>
            </a:xfrm>
          </p:grpSpPr>
          <p:sp>
            <p:nvSpPr>
              <p:cNvPr id="16" name="矩形 1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4" name="TextBox 13"/>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640132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transition="in" filter="fade">
                                      <p:cBhvr>
                                        <p:cTn id="7" dur="500"/>
                                        <p:tgtEl>
                                          <p:spTgt spid="83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3981"/>
                                        </p:tgtEl>
                                        <p:attrNameLst>
                                          <p:attrName>style.visibility</p:attrName>
                                        </p:attrNameLst>
                                      </p:cBhvr>
                                      <p:to>
                                        <p:strVal val="visible"/>
                                      </p:to>
                                    </p:set>
                                    <p:anim calcmode="lin" valueType="num">
                                      <p:cBhvr additive="base">
                                        <p:cTn id="12" dur="500" fill="hold"/>
                                        <p:tgtEl>
                                          <p:spTgt spid="83981"/>
                                        </p:tgtEl>
                                        <p:attrNameLst>
                                          <p:attrName>ppt_x</p:attrName>
                                        </p:attrNameLst>
                                      </p:cBhvr>
                                      <p:tavLst>
                                        <p:tav tm="0">
                                          <p:val>
                                            <p:strVal val="#ppt_x"/>
                                          </p:val>
                                        </p:tav>
                                        <p:tav tm="100000">
                                          <p:val>
                                            <p:strVal val="#ppt_x"/>
                                          </p:val>
                                        </p:tav>
                                      </p:tavLst>
                                    </p:anim>
                                    <p:anim calcmode="lin" valueType="num">
                                      <p:cBhvr additive="base">
                                        <p:cTn id="13" dur="500" fill="hold"/>
                                        <p:tgtEl>
                                          <p:spTgt spid="8398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3986"/>
                                        </p:tgtEl>
                                        <p:attrNameLst>
                                          <p:attrName>style.visibility</p:attrName>
                                        </p:attrNameLst>
                                      </p:cBhvr>
                                      <p:to>
                                        <p:strVal val="visible"/>
                                      </p:to>
                                    </p:set>
                                    <p:anim calcmode="lin" valueType="num">
                                      <p:cBhvr additive="base">
                                        <p:cTn id="18" dur="500" fill="hold"/>
                                        <p:tgtEl>
                                          <p:spTgt spid="83986"/>
                                        </p:tgtEl>
                                        <p:attrNameLst>
                                          <p:attrName>ppt_x</p:attrName>
                                        </p:attrNameLst>
                                      </p:cBhvr>
                                      <p:tavLst>
                                        <p:tav tm="0">
                                          <p:val>
                                            <p:strVal val="#ppt_x"/>
                                          </p:val>
                                        </p:tav>
                                        <p:tav tm="100000">
                                          <p:val>
                                            <p:strVal val="#ppt_x"/>
                                          </p:val>
                                        </p:tav>
                                      </p:tavLst>
                                    </p:anim>
                                    <p:anim calcmode="lin" valueType="num">
                                      <p:cBhvr additive="base">
                                        <p:cTn id="19" dur="500" fill="hold"/>
                                        <p:tgtEl>
                                          <p:spTgt spid="8398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3991"/>
                                        </p:tgtEl>
                                        <p:attrNameLst>
                                          <p:attrName>style.visibility</p:attrName>
                                        </p:attrNameLst>
                                      </p:cBhvr>
                                      <p:to>
                                        <p:strVal val="visible"/>
                                      </p:to>
                                    </p:set>
                                    <p:animEffect transition="in" filter="fade">
                                      <p:cBhvr>
                                        <p:cTn id="24" dur="500"/>
                                        <p:tgtEl>
                                          <p:spTgt spid="8399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3995"/>
                                        </p:tgtEl>
                                        <p:attrNameLst>
                                          <p:attrName>style.visibility</p:attrName>
                                        </p:attrNameLst>
                                      </p:cBhvr>
                                      <p:to>
                                        <p:strVal val="visible"/>
                                      </p:to>
                                    </p:set>
                                    <p:anim calcmode="lin" valueType="num">
                                      <p:cBhvr additive="base">
                                        <p:cTn id="33" dur="500" fill="hold"/>
                                        <p:tgtEl>
                                          <p:spTgt spid="83995"/>
                                        </p:tgtEl>
                                        <p:attrNameLst>
                                          <p:attrName>ppt_x</p:attrName>
                                        </p:attrNameLst>
                                      </p:cBhvr>
                                      <p:tavLst>
                                        <p:tav tm="0">
                                          <p:val>
                                            <p:strVal val="#ppt_x"/>
                                          </p:val>
                                        </p:tav>
                                        <p:tav tm="100000">
                                          <p:val>
                                            <p:strVal val="#ppt_x"/>
                                          </p:val>
                                        </p:tav>
                                      </p:tavLst>
                                    </p:anim>
                                    <p:anim calcmode="lin" valueType="num">
                                      <p:cBhvr additive="base">
                                        <p:cTn id="34" dur="500" fill="hold"/>
                                        <p:tgtEl>
                                          <p:spTgt spid="8399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3994"/>
                                        </p:tgtEl>
                                        <p:attrNameLst>
                                          <p:attrName>style.visibility</p:attrName>
                                        </p:attrNameLst>
                                      </p:cBhvr>
                                      <p:to>
                                        <p:strVal val="visible"/>
                                      </p:to>
                                    </p:set>
                                    <p:anim calcmode="lin" valueType="num">
                                      <p:cBhvr additive="base">
                                        <p:cTn id="37" dur="500" fill="hold"/>
                                        <p:tgtEl>
                                          <p:spTgt spid="83994"/>
                                        </p:tgtEl>
                                        <p:attrNameLst>
                                          <p:attrName>ppt_x</p:attrName>
                                        </p:attrNameLst>
                                      </p:cBhvr>
                                      <p:tavLst>
                                        <p:tav tm="0">
                                          <p:val>
                                            <p:strVal val="#ppt_x"/>
                                          </p:val>
                                        </p:tav>
                                        <p:tav tm="100000">
                                          <p:val>
                                            <p:strVal val="#ppt_x"/>
                                          </p:val>
                                        </p:tav>
                                      </p:tavLst>
                                    </p:anim>
                                    <p:anim calcmode="lin" valueType="num">
                                      <p:cBhvr additive="base">
                                        <p:cTn id="38" dur="500" fill="hold"/>
                                        <p:tgtEl>
                                          <p:spTgt spid="8399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3979" grpId="0"/>
      <p:bldP spid="83981" grpId="0"/>
      <p:bldP spid="83986" grpId="0"/>
      <p:bldP spid="8399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381000" y="5045496"/>
            <a:ext cx="8724900" cy="1212851"/>
            <a:chOff x="264" y="2389"/>
            <a:chExt cx="5496" cy="764"/>
          </a:xfrm>
        </p:grpSpPr>
        <p:sp>
          <p:nvSpPr>
            <p:cNvPr id="60428" name="Rectangle 29"/>
            <p:cNvSpPr>
              <a:spLocks noChangeArrowheads="1"/>
            </p:cNvSpPr>
            <p:nvPr/>
          </p:nvSpPr>
          <p:spPr bwMode="auto">
            <a:xfrm>
              <a:off x="264" y="2389"/>
              <a:ext cx="5496"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30000"/>
                </a:lnSpc>
              </a:pPr>
              <a:r>
                <a:rPr lang="en-US" altLang="zh-CN" sz="2800" dirty="0">
                  <a:solidFill>
                    <a:schemeClr val="tx2"/>
                  </a:solidFill>
                  <a:latin typeface="黑体" panose="02010609060101010101" pitchFamily="49" charset="-122"/>
                  <a:ea typeface="黑体" panose="02010609060101010101" pitchFamily="49" charset="-122"/>
                </a:rPr>
                <a:t>⑥ </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将样本             </a:t>
              </a:r>
              <a:r>
                <a:rPr lang="zh-CN" altLang="en-US" sz="2800" dirty="0" smtClean="0">
                  <a:solidFill>
                    <a:schemeClr val="tx2"/>
                  </a:solidFill>
                  <a:latin typeface="黑体" panose="02010609060101010101" pitchFamily="49" charset="-122"/>
                  <a:ea typeface="黑体" panose="02010609060101010101" pitchFamily="49" charset="-122"/>
                  <a:cs typeface="Times New Roman" pitchFamily="18" charset="0"/>
                </a:rPr>
                <a:t> </a:t>
              </a:r>
              <a:r>
                <a:rPr lang="zh-CN" altLang="en-US" sz="2800" dirty="0" smtClean="0">
                  <a:solidFill>
                    <a:schemeClr val="tx2"/>
                  </a:solidFill>
                  <a:latin typeface="黑体" panose="02010609060101010101" pitchFamily="49" charset="-122"/>
                  <a:ea typeface="黑体" panose="02010609060101010101" pitchFamily="49" charset="-122"/>
                </a:rPr>
                <a:t>按</a:t>
              </a:r>
              <a:r>
                <a:rPr lang="zh-CN" altLang="en-US" sz="2800" dirty="0">
                  <a:solidFill>
                    <a:schemeClr val="tx2"/>
                  </a:solidFill>
                  <a:latin typeface="黑体" panose="02010609060101010101" pitchFamily="49" charset="-122"/>
                  <a:ea typeface="黑体" panose="02010609060101010101" pitchFamily="49" charset="-122"/>
                </a:rPr>
                <a:t>最近距离划分到相应聚类中心对应的类别中。</a:t>
              </a:r>
            </a:p>
          </p:txBody>
        </p:sp>
        <p:graphicFrame>
          <p:nvGraphicFramePr>
            <p:cNvPr id="60429" name="Object 4"/>
            <p:cNvGraphicFramePr>
              <a:graphicFrameLocks noChangeAspect="1"/>
            </p:cNvGraphicFramePr>
            <p:nvPr>
              <p:extLst>
                <p:ext uri="{D42A27DB-BD31-4B8C-83A1-F6EECF244321}">
                  <p14:modId xmlns:p14="http://schemas.microsoft.com/office/powerpoint/2010/main" val="1309959876"/>
                </p:ext>
              </p:extLst>
            </p:nvPr>
          </p:nvGraphicFramePr>
          <p:xfrm>
            <a:off x="1425" y="2469"/>
            <a:ext cx="1393" cy="293"/>
          </p:xfrm>
          <a:graphic>
            <a:graphicData uri="http://schemas.openxmlformats.org/presentationml/2006/ole">
              <mc:AlternateContent xmlns:mc="http://schemas.openxmlformats.org/markup-compatibility/2006">
                <mc:Choice xmlns:v="urn:schemas-microsoft-com:vml" Requires="v">
                  <p:oleObj spid="_x0000_s36920" name="公式" r:id="rId3" imgW="1168400" imgH="228600" progId="Equation.3">
                    <p:embed/>
                  </p:oleObj>
                </mc:Choice>
                <mc:Fallback>
                  <p:oleObj name="公式" r:id="rId3" imgW="1168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 y="2469"/>
                          <a:ext cx="139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5005" name="Rectangle 13"/>
          <p:cNvSpPr>
            <a:spLocks noChangeArrowheads="1"/>
          </p:cNvSpPr>
          <p:nvPr/>
        </p:nvSpPr>
        <p:spPr bwMode="auto">
          <a:xfrm>
            <a:off x="467544" y="4077072"/>
            <a:ext cx="7632700" cy="109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5000"/>
              </a:lnSpc>
            </a:pPr>
            <a:r>
              <a:rPr lang="en-US" altLang="zh-CN" sz="2800" dirty="0">
                <a:solidFill>
                  <a:schemeClr val="tx2"/>
                </a:solidFill>
                <a:latin typeface="黑体" panose="02010609060101010101" pitchFamily="49" charset="-122"/>
                <a:ea typeface="黑体" panose="02010609060101010101" pitchFamily="49" charset="-122"/>
              </a:rPr>
              <a:t>⑤ </a:t>
            </a:r>
            <a:r>
              <a:rPr lang="zh-CN" altLang="en-US" sz="2800" dirty="0">
                <a:solidFill>
                  <a:schemeClr val="tx2"/>
                </a:solidFill>
                <a:latin typeface="黑体" panose="02010609060101010101" pitchFamily="49" charset="-122"/>
                <a:ea typeface="黑体" panose="02010609060101010101" pitchFamily="49" charset="-122"/>
              </a:rPr>
              <a:t>重复步骤③④，直到没有新的聚类中心出现为止。</a:t>
            </a:r>
          </a:p>
        </p:txBody>
      </p:sp>
      <p:grpSp>
        <p:nvGrpSpPr>
          <p:cNvPr id="60420" name="Group 62"/>
          <p:cNvGrpSpPr>
            <a:grpSpLocks/>
          </p:cNvGrpSpPr>
          <p:nvPr/>
        </p:nvGrpSpPr>
        <p:grpSpPr bwMode="auto">
          <a:xfrm>
            <a:off x="419670" y="511861"/>
            <a:ext cx="8616950" cy="4135439"/>
            <a:chOff x="240" y="-53"/>
            <a:chExt cx="5428" cy="2605"/>
          </a:xfrm>
        </p:grpSpPr>
        <p:sp>
          <p:nvSpPr>
            <p:cNvPr id="60426" name="Rectangle 6"/>
            <p:cNvSpPr>
              <a:spLocks noChangeArrowheads="1"/>
            </p:cNvSpPr>
            <p:nvPr/>
          </p:nvSpPr>
          <p:spPr bwMode="auto">
            <a:xfrm>
              <a:off x="240" y="-53"/>
              <a:ext cx="5428" cy="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30000"/>
                </a:lnSpc>
              </a:pP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④ </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在所有最小距离中选出最大距离，如该最大值达到                 </a:t>
              </a:r>
              <a:r>
                <a:rPr lang="zh-CN" altLang="en-US" sz="2800" dirty="0">
                  <a:solidFill>
                    <a:schemeClr val="tx2"/>
                  </a:solidFill>
                  <a:latin typeface="黑体" panose="02010609060101010101" pitchFamily="49" charset="-122"/>
                  <a:ea typeface="黑体" panose="02010609060101010101" pitchFamily="49" charset="-122"/>
                </a:rPr>
                <a:t>的一定分数比值</a:t>
              </a:r>
              <a:r>
                <a:rPr lang="en-US" altLang="zh-CN" sz="2800" dirty="0">
                  <a:solidFill>
                    <a:schemeClr val="tx2"/>
                  </a:solidFill>
                  <a:latin typeface="黑体" panose="02010609060101010101" pitchFamily="49" charset="-122"/>
                  <a:ea typeface="黑体" panose="02010609060101010101" pitchFamily="49" charset="-122"/>
                </a:rPr>
                <a:t>( </a:t>
              </a:r>
              <a:r>
                <a:rPr lang="zh-CN" altLang="en-US" sz="2800" dirty="0">
                  <a:solidFill>
                    <a:schemeClr val="tx2"/>
                  </a:solidFill>
                  <a:latin typeface="黑体" panose="02010609060101010101" pitchFamily="49" charset="-122"/>
                  <a:ea typeface="黑体" panose="02010609060101010101" pitchFamily="49" charset="-122"/>
                </a:rPr>
                <a:t>阈值</a:t>
              </a:r>
              <a:r>
                <a:rPr lang="en-US" altLang="zh-CN" sz="2800" i="1" dirty="0">
                  <a:solidFill>
                    <a:schemeClr val="tx2"/>
                  </a:solidFill>
                  <a:latin typeface="黑体" panose="02010609060101010101" pitchFamily="49" charset="-122"/>
                  <a:ea typeface="黑体" panose="02010609060101010101" pitchFamily="49" charset="-122"/>
                </a:rPr>
                <a:t>T</a:t>
              </a:r>
              <a:r>
                <a:rPr lang="en-US" altLang="zh-CN" sz="2800" dirty="0">
                  <a:solidFill>
                    <a:schemeClr val="tx2"/>
                  </a:solidFill>
                  <a:latin typeface="黑体" panose="02010609060101010101" pitchFamily="49" charset="-122"/>
                  <a:ea typeface="黑体" panose="02010609060101010101" pitchFamily="49" charset="-122"/>
                </a:rPr>
                <a:t> ) </a:t>
              </a:r>
              <a:r>
                <a:rPr lang="zh-CN" altLang="en-US" sz="2800" dirty="0">
                  <a:solidFill>
                    <a:schemeClr val="tx2"/>
                  </a:solidFill>
                  <a:latin typeface="黑体" panose="02010609060101010101" pitchFamily="49" charset="-122"/>
                  <a:ea typeface="黑体" panose="02010609060101010101" pitchFamily="49" charset="-122"/>
                </a:rPr>
                <a:t>以上，则相应的样本点取为新的聚类中心，返回</a:t>
              </a:r>
              <a:r>
                <a:rPr lang="en-US" altLang="en-US" sz="2800" dirty="0">
                  <a:solidFill>
                    <a:schemeClr val="tx2"/>
                  </a:solidFill>
                  <a:latin typeface="黑体" panose="02010609060101010101" pitchFamily="49" charset="-122"/>
                  <a:ea typeface="黑体" panose="02010609060101010101" pitchFamily="49" charset="-122"/>
                </a:rPr>
                <a:t>③</a:t>
              </a:r>
              <a:r>
                <a:rPr lang="zh-CN" altLang="en-US" sz="2800" dirty="0">
                  <a:solidFill>
                    <a:schemeClr val="tx2"/>
                  </a:solidFill>
                  <a:latin typeface="黑体" panose="02010609060101010101" pitchFamily="49" charset="-122"/>
                  <a:ea typeface="黑体" panose="02010609060101010101" pitchFamily="49" charset="-122"/>
                </a:rPr>
                <a:t>；否则，寻找聚类中心的工作结束。</a:t>
              </a:r>
            </a:p>
          </p:txBody>
        </p:sp>
        <p:graphicFrame>
          <p:nvGraphicFramePr>
            <p:cNvPr id="60427" name="Object 3"/>
            <p:cNvGraphicFramePr>
              <a:graphicFrameLocks noChangeAspect="1"/>
            </p:cNvGraphicFramePr>
            <p:nvPr>
              <p:extLst>
                <p:ext uri="{D42A27DB-BD31-4B8C-83A1-F6EECF244321}">
                  <p14:modId xmlns:p14="http://schemas.microsoft.com/office/powerpoint/2010/main" val="2298149975"/>
                </p:ext>
              </p:extLst>
            </p:nvPr>
          </p:nvGraphicFramePr>
          <p:xfrm>
            <a:off x="4942" y="2233"/>
            <a:ext cx="721" cy="319"/>
          </p:xfrm>
          <a:graphic>
            <a:graphicData uri="http://schemas.openxmlformats.org/presentationml/2006/ole">
              <mc:AlternateContent xmlns:mc="http://schemas.openxmlformats.org/markup-compatibility/2006">
                <mc:Choice xmlns:v="urn:schemas-microsoft-com:vml" Requires="v">
                  <p:oleObj spid="_x0000_s36921" name="公式" r:id="rId5" imgW="583947" imgH="253890" progId="Equation.3">
                    <p:embed/>
                  </p:oleObj>
                </mc:Choice>
                <mc:Fallback>
                  <p:oleObj name="公式" r:id="rId5" imgW="583947"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 y="2233"/>
                          <a:ext cx="721"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23" name="Object 2"/>
          <p:cNvGraphicFramePr>
            <a:graphicFrameLocks noChangeAspect="1"/>
          </p:cNvGraphicFramePr>
          <p:nvPr>
            <p:extLst>
              <p:ext uri="{D42A27DB-BD31-4B8C-83A1-F6EECF244321}">
                <p14:modId xmlns:p14="http://schemas.microsoft.com/office/powerpoint/2010/main" val="501777876"/>
              </p:ext>
            </p:extLst>
          </p:nvPr>
        </p:nvGraphicFramePr>
        <p:xfrm>
          <a:off x="2051720" y="2855055"/>
          <a:ext cx="6685484" cy="515938"/>
        </p:xfrm>
        <a:graphic>
          <a:graphicData uri="http://schemas.openxmlformats.org/presentationml/2006/ole">
            <mc:AlternateContent xmlns:mc="http://schemas.openxmlformats.org/markup-compatibility/2006">
              <mc:Choice xmlns:v="urn:schemas-microsoft-com:vml" Requires="v">
                <p:oleObj spid="_x0000_s36922" name="公式" r:id="rId7" imgW="3543300" imgH="254000" progId="Equation.3">
                  <p:embed/>
                </p:oleObj>
              </mc:Choice>
              <mc:Fallback>
                <p:oleObj name="公式" r:id="rId7" imgW="35433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2855055"/>
                        <a:ext cx="6685484" cy="515938"/>
                      </a:xfrm>
                      <a:prstGeom prst="rect">
                        <a:avLst/>
                      </a:prstGeom>
                      <a:solidFill>
                        <a:srgbClr val="FFFF00"/>
                      </a:solidFill>
                      <a:ln>
                        <a:noFill/>
                      </a:ln>
                    </p:spPr>
                  </p:pic>
                </p:oleObj>
              </mc:Fallback>
            </mc:AlternateContent>
          </a:graphicData>
        </a:graphic>
      </p:graphicFrame>
      <p:sp>
        <p:nvSpPr>
          <p:cNvPr id="60424" name="Text Box 51"/>
          <p:cNvSpPr txBox="1">
            <a:spLocks noChangeArrowheads="1"/>
          </p:cNvSpPr>
          <p:nvPr/>
        </p:nvSpPr>
        <p:spPr bwMode="auto">
          <a:xfrm>
            <a:off x="2195736" y="3481950"/>
            <a:ext cx="72728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l-GR" sz="2800" dirty="0">
                <a:solidFill>
                  <a:schemeClr val="tx2"/>
                </a:solidFill>
                <a:latin typeface="黑体" panose="02010609060101010101" pitchFamily="49" charset="-122"/>
                <a:ea typeface="黑体" panose="02010609060101010101" pitchFamily="49" charset="-122"/>
                <a:cs typeface="Times New Roman" pitchFamily="18" charset="0"/>
              </a:rPr>
              <a:t>（</a:t>
            </a:r>
            <a:r>
              <a:rPr lang="el-GR" altLang="zh-CN" sz="2800" i="1" dirty="0">
                <a:solidFill>
                  <a:schemeClr val="tx2"/>
                </a:solidFill>
                <a:latin typeface="黑体" panose="02010609060101010101" pitchFamily="49" charset="-122"/>
                <a:ea typeface="黑体" panose="02010609060101010101" pitchFamily="49" charset="-122"/>
                <a:cs typeface="Times New Roman" pitchFamily="18" charset="0"/>
              </a:rPr>
              <a:t>θ</a:t>
            </a:r>
            <a:r>
              <a:rPr lang="zh-CN" altLang="el-GR" sz="2800" dirty="0">
                <a:solidFill>
                  <a:schemeClr val="tx2"/>
                </a:solidFill>
                <a:latin typeface="黑体" panose="02010609060101010101" pitchFamily="49" charset="-122"/>
                <a:ea typeface="黑体" panose="02010609060101010101" pitchFamily="49" charset="-122"/>
                <a:cs typeface="Times New Roman" pitchFamily="18" charset="0"/>
              </a:rPr>
              <a:t>：用试探法取为一固定</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小</a:t>
            </a:r>
            <a:r>
              <a:rPr lang="zh-CN" altLang="el-GR" sz="2800" dirty="0">
                <a:solidFill>
                  <a:schemeClr val="tx2"/>
                </a:solidFill>
                <a:latin typeface="黑体" panose="02010609060101010101" pitchFamily="49" charset="-122"/>
                <a:ea typeface="黑体" panose="02010609060101010101" pitchFamily="49" charset="-122"/>
                <a:cs typeface="Times New Roman" pitchFamily="18" charset="0"/>
              </a:rPr>
              <a:t>数，如</a:t>
            </a:r>
            <a:r>
              <a:rPr lang="el-GR" altLang="zh-CN" sz="2800" dirty="0">
                <a:solidFill>
                  <a:schemeClr val="tx2"/>
                </a:solidFill>
                <a:latin typeface="黑体" panose="02010609060101010101" pitchFamily="49" charset="-122"/>
                <a:ea typeface="黑体" panose="02010609060101010101" pitchFamily="49" charset="-122"/>
                <a:cs typeface="Times New Roman" pitchFamily="18" charset="0"/>
              </a:rPr>
              <a:t>1</a:t>
            </a: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/2</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a:t>
            </a:r>
            <a:endParaRPr lang="zh-CN" altLang="el-GR" sz="2800" dirty="0">
              <a:solidFill>
                <a:schemeClr val="tx2"/>
              </a:solidFill>
              <a:latin typeface="黑体" panose="02010609060101010101" pitchFamily="49" charset="-122"/>
              <a:ea typeface="黑体" panose="02010609060101010101" pitchFamily="49" charset="-122"/>
              <a:cs typeface="Times New Roman" pitchFamily="18" charset="0"/>
            </a:endParaRPr>
          </a:p>
        </p:txBody>
      </p:sp>
      <p:sp>
        <p:nvSpPr>
          <p:cNvPr id="60425" name="Rectangle 54"/>
          <p:cNvSpPr>
            <a:spLocks noChangeArrowheads="1"/>
          </p:cNvSpPr>
          <p:nvPr/>
        </p:nvSpPr>
        <p:spPr bwMode="auto">
          <a:xfrm>
            <a:off x="582255" y="3481950"/>
            <a:ext cx="18049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r>
              <a:rPr lang="zh-CN" altLang="en-US" sz="2800" dirty="0">
                <a:solidFill>
                  <a:schemeClr val="tx2"/>
                </a:solidFill>
                <a:latin typeface="黑体" panose="02010609060101010101" pitchFamily="49" charset="-122"/>
                <a:ea typeface="黑体" panose="02010609060101010101" pitchFamily="49" charset="-122"/>
              </a:rPr>
              <a:t>则</a:t>
            </a:r>
            <a:r>
              <a:rPr lang="en-US" altLang="zh-CN" sz="2800" i="1" dirty="0">
                <a:solidFill>
                  <a:schemeClr val="tx2"/>
                </a:solidFill>
                <a:latin typeface="黑体" panose="02010609060101010101" pitchFamily="49" charset="-122"/>
                <a:ea typeface="黑体" panose="02010609060101010101" pitchFamily="49" charset="-122"/>
              </a:rPr>
              <a:t>Z</a:t>
            </a:r>
            <a:r>
              <a:rPr lang="en-US" altLang="zh-CN" sz="2800" baseline="-25000" dirty="0">
                <a:solidFill>
                  <a:schemeClr val="tx2"/>
                </a:solidFill>
                <a:latin typeface="黑体" panose="02010609060101010101" pitchFamily="49" charset="-122"/>
                <a:ea typeface="黑体" panose="02010609060101010101" pitchFamily="49" charset="-122"/>
              </a:rPr>
              <a:t>3</a:t>
            </a:r>
            <a:r>
              <a:rPr lang="zh-CN" altLang="en-US" sz="2800" dirty="0">
                <a:solidFill>
                  <a:schemeClr val="tx2"/>
                </a:solidFill>
                <a:latin typeface="黑体" panose="02010609060101010101" pitchFamily="49" charset="-122"/>
                <a:ea typeface="黑体" panose="02010609060101010101" pitchFamily="49" charset="-122"/>
              </a:rPr>
              <a:t>存在。</a:t>
            </a:r>
          </a:p>
        </p:txBody>
      </p:sp>
      <p:sp>
        <p:nvSpPr>
          <p:cNvPr id="85052" name="Rectangle 60"/>
          <p:cNvSpPr>
            <a:spLocks noChangeArrowheads="1"/>
          </p:cNvSpPr>
          <p:nvPr/>
        </p:nvSpPr>
        <p:spPr bwMode="auto">
          <a:xfrm>
            <a:off x="601152" y="2832948"/>
            <a:ext cx="1817688"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p>
            <a:pPr>
              <a:lnSpc>
                <a:spcPct val="130000"/>
              </a:lnSpc>
            </a:pPr>
            <a:r>
              <a:rPr lang="zh-CN" altLang="en-US" sz="2800" dirty="0">
                <a:solidFill>
                  <a:schemeClr val="tx2"/>
                </a:solidFill>
                <a:latin typeface="黑体" panose="02010609060101010101" pitchFamily="49" charset="-122"/>
                <a:ea typeface="黑体" panose="02010609060101010101" pitchFamily="49" charset="-122"/>
              </a:rPr>
              <a:t>例</a:t>
            </a:r>
            <a:r>
              <a:rPr lang="en-US" altLang="zh-CN" sz="2800" i="1" dirty="0">
                <a:solidFill>
                  <a:schemeClr val="tx2"/>
                </a:solidFill>
                <a:latin typeface="黑体" panose="02010609060101010101" pitchFamily="49" charset="-122"/>
                <a:ea typeface="黑体" panose="02010609060101010101" pitchFamily="49" charset="-122"/>
              </a:rPr>
              <a:t>k </a:t>
            </a:r>
            <a:r>
              <a:rPr lang="en-US" altLang="zh-CN" sz="2800" dirty="0" smtClean="0">
                <a:solidFill>
                  <a:schemeClr val="tx2"/>
                </a:solidFill>
                <a:latin typeface="黑体" panose="02010609060101010101" pitchFamily="49" charset="-122"/>
                <a:ea typeface="黑体" panose="02010609060101010101" pitchFamily="49" charset="-122"/>
              </a:rPr>
              <a:t>=2</a:t>
            </a:r>
            <a:r>
              <a:rPr lang="zh-CN" altLang="en-US" sz="2800" dirty="0" smtClean="0">
                <a:solidFill>
                  <a:schemeClr val="tx2"/>
                </a:solidFill>
                <a:latin typeface="黑体" panose="02010609060101010101" pitchFamily="49" charset="-122"/>
                <a:ea typeface="黑体" panose="02010609060101010101" pitchFamily="49" charset="-122"/>
              </a:rPr>
              <a:t>时</a:t>
            </a:r>
            <a:endParaRPr lang="zh-CN" altLang="en-US" sz="2800" dirty="0">
              <a:solidFill>
                <a:schemeClr val="tx2"/>
              </a:solidFill>
              <a:latin typeface="黑体" panose="02010609060101010101" pitchFamily="49" charset="-122"/>
              <a:ea typeface="黑体" panose="02010609060101010101" pitchFamily="49" charset="-122"/>
            </a:endParaRPr>
          </a:p>
        </p:txBody>
      </p:sp>
      <p:grpSp>
        <p:nvGrpSpPr>
          <p:cNvPr id="14" name="组合 13"/>
          <p:cNvGrpSpPr/>
          <p:nvPr/>
        </p:nvGrpSpPr>
        <p:grpSpPr>
          <a:xfrm>
            <a:off x="0" y="6324600"/>
            <a:ext cx="9144000" cy="519113"/>
            <a:chOff x="0" y="6324600"/>
            <a:chExt cx="9144000" cy="519113"/>
          </a:xfrm>
        </p:grpSpPr>
        <p:grpSp>
          <p:nvGrpSpPr>
            <p:cNvPr id="15" name="组合 14"/>
            <p:cNvGrpSpPr>
              <a:grpSpLocks/>
            </p:cNvGrpSpPr>
            <p:nvPr/>
          </p:nvGrpSpPr>
          <p:grpSpPr bwMode="auto">
            <a:xfrm>
              <a:off x="0" y="6324600"/>
              <a:ext cx="9144000" cy="519113"/>
              <a:chOff x="0" y="6324600"/>
              <a:chExt cx="9144000" cy="518375"/>
            </a:xfrm>
          </p:grpSpPr>
          <p:sp>
            <p:nvSpPr>
              <p:cNvPr id="17" name="矩形 1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TextBox 1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6" name="TextBox 1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959870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052"/>
                                        </p:tgtEl>
                                        <p:attrNameLst>
                                          <p:attrName>style.visibility</p:attrName>
                                        </p:attrNameLst>
                                      </p:cBhvr>
                                      <p:to>
                                        <p:strVal val="visible"/>
                                      </p:to>
                                    </p:set>
                                    <p:animEffect transition="in" filter="fade">
                                      <p:cBhvr>
                                        <p:cTn id="7" dur="500"/>
                                        <p:tgtEl>
                                          <p:spTgt spid="85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5005"/>
                                        </p:tgtEl>
                                        <p:attrNameLst>
                                          <p:attrName>style.visibility</p:attrName>
                                        </p:attrNameLst>
                                      </p:cBhvr>
                                      <p:to>
                                        <p:strVal val="visible"/>
                                      </p:to>
                                    </p:set>
                                    <p:animEffect transition="in" filter="fade">
                                      <p:cBhvr>
                                        <p:cTn id="15" dur="500"/>
                                        <p:tgtEl>
                                          <p:spTgt spid="85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5" grpId="0"/>
      <p:bldP spid="850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043608" y="947192"/>
            <a:ext cx="7010400" cy="609600"/>
          </a:xfrm>
        </p:spPr>
        <p:txBody>
          <a:bodyPr>
            <a:normAutofit lnSpcReduction="10000"/>
          </a:bodyPr>
          <a:lstStyle/>
          <a:p>
            <a:pPr marL="0" indent="0" eaLnBrk="1" hangingPunct="1">
              <a:buFont typeface="Wingdings" pitchFamily="2" charset="2"/>
              <a:buNone/>
            </a:pPr>
            <a:r>
              <a:rPr lang="zh-CN" altLang="en-US" sz="3600" b="1" dirty="0" smtClean="0">
                <a:latin typeface="黑体" panose="02010609060101010101" pitchFamily="49" charset="-122"/>
                <a:ea typeface="黑体" panose="02010609060101010101" pitchFamily="49" charset="-122"/>
              </a:rPr>
              <a:t>示例：</a:t>
            </a:r>
            <a:endParaRPr lang="en-US" altLang="zh-CN" sz="3600" b="1" dirty="0" smtClean="0">
              <a:latin typeface="黑体" panose="02010609060101010101" pitchFamily="49" charset="-122"/>
              <a:ea typeface="黑体" panose="02010609060101010101" pitchFamily="49" charset="-122"/>
            </a:endParaRPr>
          </a:p>
        </p:txBody>
      </p:sp>
      <p:sp>
        <p:nvSpPr>
          <p:cNvPr id="14339" name="Rectangle 5"/>
          <p:cNvSpPr>
            <a:spLocks noChangeArrowheads="1"/>
          </p:cNvSpPr>
          <p:nvPr/>
        </p:nvSpPr>
        <p:spPr bwMode="auto">
          <a:xfrm>
            <a:off x="0" y="2686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4340" name="Object 4"/>
          <p:cNvGraphicFramePr>
            <a:graphicFrameLocks noChangeAspect="1"/>
          </p:cNvGraphicFramePr>
          <p:nvPr/>
        </p:nvGraphicFramePr>
        <p:xfrm>
          <a:off x="1143000" y="2286000"/>
          <a:ext cx="7239000" cy="2640013"/>
        </p:xfrm>
        <a:graphic>
          <a:graphicData uri="http://schemas.openxmlformats.org/presentationml/2006/ole">
            <mc:AlternateContent xmlns:mc="http://schemas.openxmlformats.org/markup-compatibility/2006">
              <mc:Choice xmlns:v="urn:schemas-microsoft-com:vml" Requires="v">
                <p:oleObj spid="_x0000_s3102" name="位图图像" r:id="rId3" imgW="5885714" imgH="2142857" progId="Paint.Picture">
                  <p:embed/>
                </p:oleObj>
              </mc:Choice>
              <mc:Fallback>
                <p:oleObj name="位图图像" r:id="rId3" imgW="5885714" imgH="21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72390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1" name="组合 4"/>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43"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8" name="TextBox 4"/>
          <p:cNvSpPr txBox="1">
            <a:spLocks noChangeArrowheads="1"/>
          </p:cNvSpPr>
          <p:nvPr/>
        </p:nvSpPr>
        <p:spPr bwMode="auto">
          <a:xfrm>
            <a:off x="251520" y="6443033"/>
            <a:ext cx="2671831" cy="4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什么是聚类</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20132545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1"/>
          <p:cNvSpPr>
            <a:spLocks noChangeArrowheads="1"/>
          </p:cNvSpPr>
          <p:nvPr/>
        </p:nvSpPr>
        <p:spPr bwMode="auto">
          <a:xfrm>
            <a:off x="755576" y="1196752"/>
            <a:ext cx="7656140"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p>
            <a:pPr>
              <a:lnSpc>
                <a:spcPct val="130000"/>
              </a:lnSpc>
            </a:pPr>
            <a:r>
              <a:rPr lang="zh-CN" altLang="en-US" sz="3600" b="1" dirty="0" smtClean="0">
                <a:solidFill>
                  <a:srgbClr val="FF0000"/>
                </a:solidFill>
                <a:latin typeface="黑体" panose="02010609060101010101" pitchFamily="49" charset="-122"/>
                <a:ea typeface="黑体" panose="02010609060101010101" pitchFamily="49" charset="-122"/>
              </a:rPr>
              <a:t>思路总结</a:t>
            </a:r>
            <a:endParaRPr lang="en-US" altLang="zh-CN" sz="3600" b="1" dirty="0" smtClean="0">
              <a:solidFill>
                <a:srgbClr val="FF0000"/>
              </a:solidFill>
              <a:latin typeface="黑体" panose="02010609060101010101" pitchFamily="49" charset="-122"/>
              <a:ea typeface="黑体" panose="02010609060101010101" pitchFamily="49" charset="-122"/>
            </a:endParaRPr>
          </a:p>
          <a:p>
            <a:pPr>
              <a:lnSpc>
                <a:spcPct val="130000"/>
              </a:lnSpc>
            </a:pPr>
            <a:endParaRPr lang="zh-CN" altLang="en-US" sz="3600" b="1" dirty="0">
              <a:solidFill>
                <a:srgbClr val="FF0000"/>
              </a:solidFill>
              <a:latin typeface="黑体" panose="02010609060101010101" pitchFamily="49" charset="-122"/>
              <a:ea typeface="黑体" panose="02010609060101010101" pitchFamily="49" charset="-122"/>
            </a:endParaRPr>
          </a:p>
          <a:p>
            <a:pPr algn="just">
              <a:lnSpc>
                <a:spcPct val="130000"/>
              </a:lnSpc>
            </a:pPr>
            <a:r>
              <a:rPr lang="zh-CN" altLang="en-US" sz="2800" b="1" dirty="0">
                <a:solidFill>
                  <a:schemeClr val="tx2"/>
                </a:solidFill>
              </a:rPr>
              <a:t>        </a:t>
            </a:r>
            <a:r>
              <a:rPr lang="zh-CN" altLang="en-US" sz="3200" dirty="0">
                <a:latin typeface="黑体" panose="02010609060101010101" pitchFamily="49" charset="-122"/>
                <a:ea typeface="黑体" panose="02010609060101010101" pitchFamily="49" charset="-122"/>
              </a:rPr>
              <a:t>先找中心后分类；关键：怎样开新类，</a:t>
            </a:r>
            <a:r>
              <a:rPr lang="zh-CN" altLang="en-US" sz="3200" dirty="0" smtClean="0">
                <a:latin typeface="黑体" panose="02010609060101010101" pitchFamily="49" charset="-122"/>
                <a:ea typeface="黑体" panose="02010609060101010101" pitchFamily="49" charset="-122"/>
              </a:rPr>
              <a:t>聚类</a:t>
            </a:r>
            <a:r>
              <a:rPr lang="zh-CN" altLang="en-US" sz="3200" dirty="0">
                <a:latin typeface="黑体" panose="02010609060101010101" pitchFamily="49" charset="-122"/>
                <a:ea typeface="黑体" panose="02010609060101010101" pitchFamily="49" charset="-122"/>
              </a:rPr>
              <a:t>中心如何定。为使聚类中心更有代表性，可取各类的样本均值作为聚类中心。</a:t>
            </a:r>
          </a:p>
          <a:p>
            <a:pPr>
              <a:lnSpc>
                <a:spcPct val="130000"/>
              </a:lnSpc>
            </a:pPr>
            <a:endParaRPr lang="zh-CN" altLang="en-US" sz="2800" b="1" dirty="0">
              <a:solidFill>
                <a:schemeClr val="tx2"/>
              </a:solidFill>
            </a:endParaRPr>
          </a:p>
        </p:txBody>
      </p:sp>
      <p:grpSp>
        <p:nvGrpSpPr>
          <p:cNvPr id="4" name="组合 3"/>
          <p:cNvGrpSpPr/>
          <p:nvPr/>
        </p:nvGrpSpPr>
        <p:grpSpPr>
          <a:xfrm>
            <a:off x="0" y="6324600"/>
            <a:ext cx="9144000" cy="519113"/>
            <a:chOff x="0" y="6324600"/>
            <a:chExt cx="9144000" cy="519113"/>
          </a:xfrm>
        </p:grpSpPr>
        <p:grpSp>
          <p:nvGrpSpPr>
            <p:cNvPr id="6" name="组合 5"/>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 name="TextBox 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933927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323529" y="609600"/>
            <a:ext cx="8210871" cy="1235224"/>
          </a:xfrm>
        </p:spPr>
        <p:txBody>
          <a:bodyPr/>
          <a:lstStyle/>
          <a:p>
            <a:pPr eaLnBrk="1" hangingPunct="1"/>
            <a:r>
              <a:rPr lang="zh-CN" altLang="en-US" dirty="0" smtClean="0">
                <a:solidFill>
                  <a:schemeClr val="tx2">
                    <a:lumMod val="60000"/>
                    <a:lumOff val="40000"/>
                  </a:schemeClr>
                </a:solidFill>
                <a:latin typeface="黑体" panose="02010609060101010101" pitchFamily="49" charset="-122"/>
                <a:ea typeface="黑体" panose="02010609060101010101" pitchFamily="49" charset="-122"/>
              </a:rPr>
              <a:t>例：样本分布如图所示，</a:t>
            </a:r>
            <a:r>
              <a:rPr lang="zh-CN" altLang="en-US" sz="3200" dirty="0" smtClean="0">
                <a:solidFill>
                  <a:schemeClr val="tx2">
                    <a:lumMod val="60000"/>
                    <a:lumOff val="40000"/>
                  </a:schemeClr>
                </a:solidFill>
                <a:latin typeface="黑体" panose="02010609060101010101" pitchFamily="49" charset="-122"/>
                <a:ea typeface="黑体" panose="02010609060101010101" pitchFamily="49" charset="-122"/>
              </a:rPr>
              <a:t>用最大最小距离算法进行聚类分析。 </a:t>
            </a:r>
          </a:p>
          <a:p>
            <a:pPr eaLnBrk="1" hangingPunct="1">
              <a:buFont typeface="Wingdings" pitchFamily="2" charset="2"/>
              <a:buNone/>
            </a:pPr>
            <a:endParaRPr lang="zh-CN" altLang="en-US" dirty="0" smtClean="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62467" name="Rectangle 5"/>
          <p:cNvSpPr>
            <a:spLocks noChangeArrowheads="1"/>
          </p:cNvSpPr>
          <p:nvPr/>
        </p:nvSpPr>
        <p:spPr bwMode="auto">
          <a:xfrm>
            <a:off x="0" y="193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62468"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722438"/>
            <a:ext cx="495300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0" y="6324600"/>
            <a:ext cx="9144000" cy="519113"/>
            <a:chOff x="0" y="6324600"/>
            <a:chExt cx="9144000" cy="519113"/>
          </a:xfrm>
        </p:grpSpPr>
        <p:grpSp>
          <p:nvGrpSpPr>
            <p:cNvPr id="6" name="组合 5"/>
            <p:cNvGrpSpPr>
              <a:grpSpLocks/>
            </p:cNvGrpSpPr>
            <p:nvPr/>
          </p:nvGrpSpPr>
          <p:grpSpPr bwMode="auto">
            <a:xfrm>
              <a:off x="0" y="6324600"/>
              <a:ext cx="9144000" cy="519113"/>
              <a:chOff x="0" y="6324600"/>
              <a:chExt cx="9144000" cy="518375"/>
            </a:xfrm>
          </p:grpSpPr>
          <p:sp>
            <p:nvSpPr>
              <p:cNvPr id="8" name="矩形 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7" name="TextBox 6"/>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72247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additive="base">
                                        <p:cTn id="7" dur="500" fill="hold"/>
                                        <p:tgtEl>
                                          <p:spTgt spid="62468"/>
                                        </p:tgtEl>
                                        <p:attrNameLst>
                                          <p:attrName>ppt_x</p:attrName>
                                        </p:attrNameLst>
                                      </p:cBhvr>
                                      <p:tavLst>
                                        <p:tav tm="0">
                                          <p:val>
                                            <p:strVal val="#ppt_x"/>
                                          </p:val>
                                        </p:tav>
                                        <p:tav tm="100000">
                                          <p:val>
                                            <p:strVal val="#ppt_x"/>
                                          </p:val>
                                        </p:tav>
                                      </p:tavLst>
                                    </p:anim>
                                    <p:anim calcmode="lin" valueType="num">
                                      <p:cBhvr additive="base">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92" y="1334616"/>
            <a:ext cx="877411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0" y="6324600"/>
            <a:ext cx="9144000" cy="519113"/>
            <a:chOff x="0" y="6324600"/>
            <a:chExt cx="9144000" cy="519113"/>
          </a:xfrm>
        </p:grpSpPr>
        <p:grpSp>
          <p:nvGrpSpPr>
            <p:cNvPr id="4" name="组合 3"/>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5" name="TextBox 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6840131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37112"/>
            <a:ext cx="91440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9993107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0" y="6324600"/>
            <a:ext cx="9144000" cy="519113"/>
            <a:chOff x="0" y="6324600"/>
            <a:chExt cx="9144000" cy="519113"/>
          </a:xfrm>
        </p:grpSpPr>
        <p:grpSp>
          <p:nvGrpSpPr>
            <p:cNvPr id="4" name="组合 3"/>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5" name="TextBox 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0923176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931275"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0" y="6324600"/>
            <a:ext cx="9144000" cy="519113"/>
            <a:chOff x="0" y="6324600"/>
            <a:chExt cx="9144000" cy="519113"/>
          </a:xfrm>
        </p:grpSpPr>
        <p:grpSp>
          <p:nvGrpSpPr>
            <p:cNvPr id="4" name="组合 3"/>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5" name="TextBox 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701767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body" idx="1"/>
          </p:nvPr>
        </p:nvSpPr>
        <p:spPr>
          <a:xfrm>
            <a:off x="611560" y="1412776"/>
            <a:ext cx="8130480" cy="4114800"/>
          </a:xfrm>
        </p:spPr>
        <p:txBody>
          <a:bodyPr/>
          <a:lstStyle/>
          <a:p>
            <a:pPr eaLnBrk="1" hangingPunct="1">
              <a:lnSpc>
                <a:spcPct val="150000"/>
              </a:lnSpc>
            </a:pPr>
            <a:r>
              <a:rPr lang="zh-CN" altLang="en-US" dirty="0" smtClean="0">
                <a:latin typeface="黑体" panose="02010609060101010101" pitchFamily="49" charset="-122"/>
                <a:ea typeface="黑体" panose="02010609060101010101" pitchFamily="49" charset="-122"/>
              </a:rPr>
              <a:t>该算法的聚类结果与参数  和起始点</a:t>
            </a:r>
            <a:r>
              <a:rPr lang="en-US" altLang="zh-CN" dirty="0" smtClean="0">
                <a:latin typeface="黑体" panose="02010609060101010101" pitchFamily="49" charset="-122"/>
                <a:ea typeface="黑体" panose="02010609060101010101" pitchFamily="49" charset="-122"/>
              </a:rPr>
              <a:t>Z</a:t>
            </a:r>
            <a:r>
              <a:rPr lang="en-US" altLang="zh-CN" baseline="-25000"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的选取关系重大。若无先验样本分布知识，则只有用试探法通过多次试探优化，若有先验知识用于指导  和</a:t>
            </a:r>
            <a:r>
              <a:rPr lang="en-US" altLang="zh-CN" dirty="0" smtClean="0">
                <a:latin typeface="黑体" panose="02010609060101010101" pitchFamily="49" charset="-122"/>
                <a:ea typeface="黑体" panose="02010609060101010101" pitchFamily="49" charset="-122"/>
              </a:rPr>
              <a:t>Z</a:t>
            </a:r>
            <a:r>
              <a:rPr lang="en-US" altLang="zh-CN" baseline="-25000"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的选取，则算法可以很快收敛。</a:t>
            </a:r>
          </a:p>
        </p:txBody>
      </p:sp>
      <p:sp>
        <p:nvSpPr>
          <p:cNvPr id="6758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7588" name="Object 7"/>
          <p:cNvGraphicFramePr>
            <a:graphicFrameLocks noChangeAspect="1"/>
          </p:cNvGraphicFramePr>
          <p:nvPr>
            <p:extLst>
              <p:ext uri="{D42A27DB-BD31-4B8C-83A1-F6EECF244321}">
                <p14:modId xmlns:p14="http://schemas.microsoft.com/office/powerpoint/2010/main" val="1127047773"/>
              </p:ext>
            </p:extLst>
          </p:nvPr>
        </p:nvGraphicFramePr>
        <p:xfrm>
          <a:off x="5580112" y="1628800"/>
          <a:ext cx="360040" cy="526888"/>
        </p:xfrm>
        <a:graphic>
          <a:graphicData uri="http://schemas.openxmlformats.org/presentationml/2006/ole">
            <mc:AlternateContent xmlns:mc="http://schemas.openxmlformats.org/markup-compatibility/2006">
              <mc:Choice xmlns:v="urn:schemas-microsoft-com:vml" Requires="v">
                <p:oleObj spid="_x0000_s37928" name="公式" r:id="rId3" imgW="126725" imgH="177415" progId="Equation.3">
                  <p:embed/>
                </p:oleObj>
              </mc:Choice>
              <mc:Fallback>
                <p:oleObj name="公式" r:id="rId3" imgW="126725" imgH="1774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628800"/>
                        <a:ext cx="360040" cy="526888"/>
                      </a:xfrm>
                      <a:prstGeom prst="rect">
                        <a:avLst/>
                      </a:prstGeom>
                      <a:noFill/>
                      <a:ln>
                        <a:noFill/>
                      </a:ln>
                    </p:spPr>
                  </p:pic>
                </p:oleObj>
              </mc:Fallback>
            </mc:AlternateContent>
          </a:graphicData>
        </a:graphic>
      </p:graphicFrame>
      <p:graphicFrame>
        <p:nvGraphicFramePr>
          <p:cNvPr id="67589" name="Object 12"/>
          <p:cNvGraphicFramePr>
            <a:graphicFrameLocks noChangeAspect="1"/>
          </p:cNvGraphicFramePr>
          <p:nvPr>
            <p:extLst>
              <p:ext uri="{D42A27DB-BD31-4B8C-83A1-F6EECF244321}">
                <p14:modId xmlns:p14="http://schemas.microsoft.com/office/powerpoint/2010/main" val="180132631"/>
              </p:ext>
            </p:extLst>
          </p:nvPr>
        </p:nvGraphicFramePr>
        <p:xfrm>
          <a:off x="4334453" y="3840088"/>
          <a:ext cx="309555" cy="453008"/>
        </p:xfrm>
        <a:graphic>
          <a:graphicData uri="http://schemas.openxmlformats.org/presentationml/2006/ole">
            <mc:AlternateContent xmlns:mc="http://schemas.openxmlformats.org/markup-compatibility/2006">
              <mc:Choice xmlns:v="urn:schemas-microsoft-com:vml" Requires="v">
                <p:oleObj spid="_x0000_s37929" name="公式" r:id="rId5" imgW="126725" imgH="177415" progId="Equation.3">
                  <p:embed/>
                </p:oleObj>
              </mc:Choice>
              <mc:Fallback>
                <p:oleObj name="公式" r:id="rId5" imgW="126725" imgH="1774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4453" y="3840088"/>
                        <a:ext cx="309555" cy="453008"/>
                      </a:xfrm>
                      <a:prstGeom prst="rect">
                        <a:avLst/>
                      </a:prstGeom>
                      <a:noFill/>
                      <a:ln>
                        <a:noFill/>
                      </a:ln>
                    </p:spPr>
                  </p:pic>
                </p:oleObj>
              </mc:Fallback>
            </mc:AlternateContent>
          </a:graphicData>
        </a:graphic>
      </p:graphicFrame>
      <p:grpSp>
        <p:nvGrpSpPr>
          <p:cNvPr id="6" name="组合 5"/>
          <p:cNvGrpSpPr/>
          <p:nvPr/>
        </p:nvGrpSpPr>
        <p:grpSpPr>
          <a:xfrm>
            <a:off x="0" y="6324600"/>
            <a:ext cx="9144000" cy="519113"/>
            <a:chOff x="0" y="6324600"/>
            <a:chExt cx="9144000" cy="519113"/>
          </a:xfrm>
        </p:grpSpPr>
        <p:grpSp>
          <p:nvGrpSpPr>
            <p:cNvPr id="7" name="组合 6"/>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 name="TextBox 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基于阈值距离的聚类算法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198131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Rot="1" noChangeArrowheads="1"/>
          </p:cNvSpPr>
          <p:nvPr>
            <p:ph type="body" idx="1"/>
          </p:nvPr>
        </p:nvSpPr>
        <p:spPr>
          <a:xfrm>
            <a:off x="467544" y="1628800"/>
            <a:ext cx="8136904" cy="4114800"/>
          </a:xfrm>
        </p:spPr>
        <p:txBody>
          <a:bodyPr>
            <a:normAutofit/>
          </a:bodyPr>
          <a:lstStyle/>
          <a:p>
            <a:pPr>
              <a:buFont typeface="Wingdings" pitchFamily="2" charset="2"/>
              <a:buNone/>
            </a:pPr>
            <a:r>
              <a:rPr lang="zh-CN" altLang="en-US" b="1" dirty="0" smtClean="0">
                <a:latin typeface="黑体" panose="02010609060101010101" pitchFamily="49" charset="-122"/>
                <a:ea typeface="黑体" panose="02010609060101010101" pitchFamily="49" charset="-122"/>
              </a:rPr>
              <a:t>层次分类法广泛用于很多领域，例如</a:t>
            </a:r>
          </a:p>
          <a:p>
            <a:pPr lvl="1"/>
            <a:r>
              <a:rPr lang="zh-CN" altLang="en-US" sz="3200" b="1" dirty="0" smtClean="0">
                <a:latin typeface="黑体" panose="02010609060101010101" pitchFamily="49" charset="-122"/>
                <a:ea typeface="黑体" panose="02010609060101010101" pitchFamily="49" charset="-122"/>
              </a:rPr>
              <a:t>生物学：界、门、纲、目、科、属、种</a:t>
            </a:r>
          </a:p>
          <a:p>
            <a:pPr lvl="1"/>
            <a:r>
              <a:rPr lang="zh-CN" altLang="en-US" sz="3200" b="1" dirty="0" smtClean="0">
                <a:latin typeface="黑体" panose="02010609060101010101" pitchFamily="49" charset="-122"/>
                <a:ea typeface="黑体" panose="02010609060101010101" pitchFamily="49" charset="-122"/>
              </a:rPr>
              <a:t>图书馆学</a:t>
            </a:r>
          </a:p>
          <a:p>
            <a:pPr lvl="1"/>
            <a:r>
              <a:rPr lang="zh-CN" altLang="en-US" sz="3200" b="1" dirty="0" smtClean="0">
                <a:latin typeface="黑体" panose="02010609060101010101" pitchFamily="49" charset="-122"/>
                <a:ea typeface="黑体" panose="02010609060101010101" pitchFamily="49" charset="-122"/>
              </a:rPr>
              <a:t>网址管理</a:t>
            </a:r>
          </a:p>
          <a:p>
            <a:endParaRPr lang="zh-CN" altLang="en-US" b="1"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p:txBody>
      </p:sp>
      <p:pic>
        <p:nvPicPr>
          <p:cNvPr id="686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852936"/>
            <a:ext cx="3230562"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pic>
      <p:pic>
        <p:nvPicPr>
          <p:cNvPr id="6861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79" y="3816755"/>
            <a:ext cx="33115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pic>
      <p:grpSp>
        <p:nvGrpSpPr>
          <p:cNvPr id="6" name="组合 5"/>
          <p:cNvGrpSpPr/>
          <p:nvPr/>
        </p:nvGrpSpPr>
        <p:grpSpPr>
          <a:xfrm>
            <a:off x="0" y="6324600"/>
            <a:ext cx="9144000" cy="519113"/>
            <a:chOff x="0" y="6324600"/>
            <a:chExt cx="9144000" cy="519113"/>
          </a:xfrm>
        </p:grpSpPr>
        <p:grpSp>
          <p:nvGrpSpPr>
            <p:cNvPr id="7" name="组合 6"/>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 name="TextBox 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
        <p:nvSpPr>
          <p:cNvPr id="11" name="标题 1"/>
          <p:cNvSpPr txBox="1">
            <a:spLocks/>
          </p:cNvSpPr>
          <p:nvPr/>
        </p:nvSpPr>
        <p:spPr>
          <a:xfrm>
            <a:off x="0" y="253321"/>
            <a:ext cx="9144000" cy="1143000"/>
          </a:xfrm>
          <a:prstGeom prst="rect">
            <a:avLst/>
          </a:prstGeom>
          <a:solidFill>
            <a:schemeClr val="accent1">
              <a:lumMod val="60000"/>
              <a:lumOff val="4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latin typeface="黑体" panose="02010609060101010101" pitchFamily="49" charset="-122"/>
                <a:ea typeface="黑体" panose="02010609060101010101" pitchFamily="49" charset="-122"/>
              </a:rPr>
              <a:t>层次聚类法</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8658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Rot="1" noChangeArrowheads="1"/>
          </p:cNvSpPr>
          <p:nvPr>
            <p:ph type="body" idx="1"/>
          </p:nvPr>
        </p:nvSpPr>
        <p:spPr>
          <a:xfrm>
            <a:off x="457200" y="836712"/>
            <a:ext cx="8229600" cy="864096"/>
          </a:xfrm>
        </p:spPr>
        <p:txBody>
          <a:bodyPr>
            <a:normAutofit/>
          </a:bodyPr>
          <a:lstStyle/>
          <a:p>
            <a:pPr marL="0" indent="0">
              <a:buNone/>
            </a:pPr>
            <a:r>
              <a:rPr lang="zh-CN" altLang="en-US" sz="3600" dirty="0" smtClean="0">
                <a:solidFill>
                  <a:schemeClr val="tx2">
                    <a:lumMod val="60000"/>
                    <a:lumOff val="40000"/>
                  </a:schemeClr>
                </a:solidFill>
                <a:latin typeface="黑体" panose="02010609060101010101" pitchFamily="49" charset="-122"/>
                <a:ea typeface="黑体" panose="02010609060101010101" pitchFamily="49" charset="-122"/>
              </a:rPr>
              <a:t>层次聚类的树图表达</a:t>
            </a:r>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6624637"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pic>
      <p:sp>
        <p:nvSpPr>
          <p:cNvPr id="69636" name="Text Box 6"/>
          <p:cNvSpPr txBox="1">
            <a:spLocks noChangeArrowheads="1"/>
          </p:cNvSpPr>
          <p:nvPr/>
        </p:nvSpPr>
        <p:spPr bwMode="auto">
          <a:xfrm>
            <a:off x="7239000" y="2060848"/>
            <a:ext cx="1727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txBody>
          <a:bodyPr anchorCtr="1">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a:solidFill>
                  <a:srgbClr val="FF0000"/>
                </a:solidFill>
                <a:latin typeface="黑体" panose="02010609060101010101" pitchFamily="49" charset="-122"/>
                <a:ea typeface="黑体" panose="02010609060101010101" pitchFamily="49" charset="-122"/>
              </a:rPr>
              <a:t>聚类的合并选择</a:t>
            </a:r>
            <a:r>
              <a:rPr lang="zh-CN" altLang="en-US" sz="2800" dirty="0" smtClean="0">
                <a:solidFill>
                  <a:srgbClr val="FF0000"/>
                </a:solidFill>
                <a:latin typeface="黑体" panose="02010609060101010101" pitchFamily="49" charset="-122"/>
                <a:ea typeface="黑体" panose="02010609060101010101" pitchFamily="49" charset="-122"/>
              </a:rPr>
              <a:t>基于各簇间</a:t>
            </a:r>
            <a:r>
              <a:rPr lang="zh-CN" altLang="en-US" sz="2800" dirty="0">
                <a:solidFill>
                  <a:srgbClr val="FF0000"/>
                </a:solidFill>
                <a:latin typeface="黑体" panose="02010609060101010101" pitchFamily="49" charset="-122"/>
                <a:ea typeface="黑体" panose="02010609060101010101" pitchFamily="49" charset="-122"/>
              </a:rPr>
              <a:t>的相似性度量，在树图中可显式定量表示</a:t>
            </a:r>
          </a:p>
        </p:txBody>
      </p:sp>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0" name="矩形 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9" name="TextBox 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0827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611560" y="692696"/>
            <a:ext cx="8208912"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30000"/>
              </a:lnSpc>
            </a:pPr>
            <a:r>
              <a:rPr lang="zh-CN" altLang="en-US" sz="3200" b="1" dirty="0">
                <a:solidFill>
                  <a:srgbClr val="FF0000"/>
                </a:solidFill>
                <a:latin typeface="黑体" panose="02010609060101010101" pitchFamily="49" charset="-122"/>
                <a:ea typeface="黑体" panose="02010609060101010101" pitchFamily="49" charset="-122"/>
              </a:rPr>
              <a:t>思路</a:t>
            </a:r>
            <a:r>
              <a:rPr lang="zh-CN" altLang="en-US" sz="3200" b="1" dirty="0">
                <a:solidFill>
                  <a:schemeClr val="tx2"/>
                </a:solidFill>
                <a:latin typeface="黑体" panose="02010609060101010101" pitchFamily="49" charset="-122"/>
                <a:ea typeface="黑体" panose="02010609060101010101" pitchFamily="49" charset="-122"/>
              </a:rPr>
              <a:t>：每个样本先自成一类</a:t>
            </a:r>
            <a:r>
              <a:rPr lang="zh-CN" altLang="en-US" sz="3200" b="1" dirty="0" smtClean="0">
                <a:solidFill>
                  <a:schemeClr val="tx2"/>
                </a:solidFill>
                <a:latin typeface="黑体" panose="02010609060101010101" pitchFamily="49" charset="-122"/>
                <a:ea typeface="黑体" panose="02010609060101010101" pitchFamily="49" charset="-122"/>
              </a:rPr>
              <a:t>，然后</a:t>
            </a:r>
            <a:r>
              <a:rPr lang="zh-CN" altLang="en-US" sz="3200" b="1" dirty="0">
                <a:solidFill>
                  <a:schemeClr val="tx2"/>
                </a:solidFill>
                <a:latin typeface="黑体" panose="02010609060101010101" pitchFamily="49" charset="-122"/>
                <a:ea typeface="黑体" panose="02010609060101010101" pitchFamily="49" charset="-122"/>
              </a:rPr>
              <a:t>按距离准则逐步合并，减少类数。</a:t>
            </a:r>
          </a:p>
        </p:txBody>
      </p:sp>
      <p:sp>
        <p:nvSpPr>
          <p:cNvPr id="86020" name="Rectangle 4"/>
          <p:cNvSpPr>
            <a:spLocks noChangeArrowheads="1"/>
          </p:cNvSpPr>
          <p:nvPr/>
        </p:nvSpPr>
        <p:spPr bwMode="auto">
          <a:xfrm>
            <a:off x="595047" y="2544084"/>
            <a:ext cx="2376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zh-CN" altLang="en-US" sz="3200" b="1" dirty="0" smtClean="0">
                <a:solidFill>
                  <a:srgbClr val="FF0000"/>
                </a:solidFill>
                <a:latin typeface="黑体" panose="02010609060101010101" pitchFamily="49" charset="-122"/>
                <a:ea typeface="黑体" panose="02010609060101010101" pitchFamily="49" charset="-122"/>
              </a:rPr>
              <a:t>算法</a:t>
            </a:r>
            <a:r>
              <a:rPr lang="zh-CN" altLang="en-US" sz="3200" b="1" dirty="0">
                <a:solidFill>
                  <a:srgbClr val="FF0000"/>
                </a:solidFill>
                <a:latin typeface="黑体" panose="02010609060101010101" pitchFamily="49" charset="-122"/>
                <a:ea typeface="黑体" panose="02010609060101010101" pitchFamily="49" charset="-122"/>
              </a:rPr>
              <a:t>描述</a:t>
            </a:r>
          </a:p>
        </p:txBody>
      </p:sp>
      <p:sp>
        <p:nvSpPr>
          <p:cNvPr id="86022" name="Rectangle 6"/>
          <p:cNvSpPr>
            <a:spLocks noChangeArrowheads="1"/>
          </p:cNvSpPr>
          <p:nvPr/>
        </p:nvSpPr>
        <p:spPr bwMode="auto">
          <a:xfrm>
            <a:off x="611560" y="3245262"/>
            <a:ext cx="8280920"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just">
              <a:lnSpc>
                <a:spcPct val="130000"/>
              </a:lnSpc>
            </a:pP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1</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a:t>
            </a:r>
            <a:r>
              <a:rPr lang="en-US" altLang="zh-CN" sz="2800" i="1" dirty="0">
                <a:solidFill>
                  <a:schemeClr val="tx2"/>
                </a:solidFill>
                <a:latin typeface="黑体" panose="02010609060101010101" pitchFamily="49" charset="-122"/>
                <a:ea typeface="黑体" panose="02010609060101010101" pitchFamily="49" charset="-122"/>
                <a:cs typeface="Times New Roman" pitchFamily="18" charset="0"/>
              </a:rPr>
              <a:t>N</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个初始模式样本自成一类，即建立</a:t>
            </a:r>
            <a:r>
              <a:rPr lang="en-US" altLang="zh-CN" sz="2800" i="1" dirty="0">
                <a:solidFill>
                  <a:schemeClr val="tx2"/>
                </a:solidFill>
                <a:latin typeface="黑体" panose="02010609060101010101" pitchFamily="49" charset="-122"/>
                <a:ea typeface="黑体" panose="02010609060101010101" pitchFamily="49" charset="-122"/>
                <a:cs typeface="Times New Roman" pitchFamily="18" charset="0"/>
              </a:rPr>
              <a:t>N</a:t>
            </a: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 </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类：</a:t>
            </a:r>
            <a:endParaRPr lang="zh-CN" altLang="en-US" sz="2800" dirty="0">
              <a:solidFill>
                <a:schemeClr val="tx2"/>
              </a:solidFill>
              <a:latin typeface="黑体" panose="02010609060101010101" pitchFamily="49" charset="-122"/>
              <a:ea typeface="黑体" panose="02010609060101010101" pitchFamily="49" charset="-122"/>
            </a:endParaRPr>
          </a:p>
          <a:p>
            <a:pPr algn="just">
              <a:lnSpc>
                <a:spcPct val="130000"/>
              </a:lnSpc>
            </a:pPr>
            <a:endParaRPr lang="zh-CN" altLang="en-US" sz="2800" dirty="0">
              <a:solidFill>
                <a:schemeClr val="tx2"/>
              </a:solidFill>
              <a:latin typeface="黑体" panose="02010609060101010101" pitchFamily="49" charset="-122"/>
              <a:ea typeface="黑体" panose="02010609060101010101" pitchFamily="49" charset="-122"/>
            </a:endParaRPr>
          </a:p>
          <a:p>
            <a:pPr algn="just">
              <a:lnSpc>
                <a:spcPct val="130000"/>
              </a:lnSpc>
            </a:pPr>
            <a:r>
              <a:rPr lang="zh-CN" altLang="en-US" sz="2800" dirty="0">
                <a:solidFill>
                  <a:schemeClr val="tx2"/>
                </a:solidFill>
                <a:latin typeface="黑体" panose="02010609060101010101" pitchFamily="49" charset="-122"/>
                <a:ea typeface="黑体" panose="02010609060101010101" pitchFamily="49" charset="-122"/>
              </a:rPr>
              <a:t>计算各类之间（即各样本间）的距离，得一</a:t>
            </a:r>
            <a:r>
              <a:rPr lang="en-US" altLang="zh-CN" sz="2800" i="1" dirty="0">
                <a:solidFill>
                  <a:schemeClr val="tx2"/>
                </a:solidFill>
                <a:latin typeface="黑体" panose="02010609060101010101" pitchFamily="49" charset="-122"/>
                <a:ea typeface="黑体" panose="02010609060101010101" pitchFamily="49" charset="-122"/>
              </a:rPr>
              <a:t>N</a:t>
            </a:r>
            <a:r>
              <a:rPr lang="en-US" altLang="zh-CN" sz="2800" dirty="0">
                <a:solidFill>
                  <a:schemeClr val="tx2"/>
                </a:solidFill>
                <a:latin typeface="黑体" panose="02010609060101010101" pitchFamily="49" charset="-122"/>
                <a:ea typeface="黑体" panose="02010609060101010101" pitchFamily="49" charset="-122"/>
              </a:rPr>
              <a:t>×</a:t>
            </a:r>
            <a:r>
              <a:rPr lang="en-US" altLang="zh-CN" sz="2800" i="1" dirty="0">
                <a:solidFill>
                  <a:schemeClr val="tx2"/>
                </a:solidFill>
                <a:latin typeface="黑体" panose="02010609060101010101" pitchFamily="49" charset="-122"/>
                <a:ea typeface="黑体" panose="02010609060101010101" pitchFamily="49" charset="-122"/>
              </a:rPr>
              <a:t>N</a:t>
            </a:r>
            <a:r>
              <a:rPr lang="zh-CN" altLang="en-US" sz="2800" dirty="0">
                <a:solidFill>
                  <a:schemeClr val="tx2"/>
                </a:solidFill>
                <a:latin typeface="黑体" panose="02010609060101010101" pitchFamily="49" charset="-122"/>
                <a:ea typeface="黑体" panose="02010609060101010101" pitchFamily="49" charset="-122"/>
              </a:rPr>
              <a:t>维距离矩阵</a:t>
            </a:r>
            <a:r>
              <a:rPr lang="en-US" altLang="zh-CN" sz="2800" i="1" dirty="0">
                <a:solidFill>
                  <a:schemeClr val="tx2"/>
                </a:solidFill>
                <a:latin typeface="黑体" panose="02010609060101010101" pitchFamily="49" charset="-122"/>
                <a:ea typeface="黑体" panose="02010609060101010101" pitchFamily="49" charset="-122"/>
              </a:rPr>
              <a:t>D</a:t>
            </a:r>
            <a:r>
              <a:rPr lang="en-US" altLang="zh-CN" sz="2800" dirty="0">
                <a:solidFill>
                  <a:schemeClr val="tx2"/>
                </a:solidFill>
                <a:latin typeface="黑体" panose="02010609060101010101" pitchFamily="49" charset="-122"/>
                <a:ea typeface="黑体" panose="02010609060101010101" pitchFamily="49" charset="-122"/>
              </a:rPr>
              <a:t>(0)</a:t>
            </a:r>
            <a:r>
              <a:rPr lang="zh-CN" altLang="en-US" sz="2800" dirty="0">
                <a:solidFill>
                  <a:schemeClr val="tx2"/>
                </a:solidFill>
                <a:latin typeface="黑体" panose="02010609060101010101" pitchFamily="49" charset="-122"/>
                <a:ea typeface="黑体" panose="02010609060101010101" pitchFamily="49" charset="-122"/>
              </a:rPr>
              <a:t>。“</a:t>
            </a:r>
            <a:r>
              <a:rPr lang="en-US" altLang="zh-CN" sz="2800" dirty="0">
                <a:solidFill>
                  <a:schemeClr val="tx2"/>
                </a:solidFill>
                <a:latin typeface="黑体" panose="02010609060101010101" pitchFamily="49" charset="-122"/>
                <a:ea typeface="黑体" panose="02010609060101010101" pitchFamily="49" charset="-122"/>
              </a:rPr>
              <a:t>0”</a:t>
            </a:r>
            <a:r>
              <a:rPr lang="zh-CN" altLang="en-US" sz="2800" dirty="0">
                <a:solidFill>
                  <a:schemeClr val="tx2"/>
                </a:solidFill>
                <a:latin typeface="黑体" panose="02010609060101010101" pitchFamily="49" charset="-122"/>
                <a:ea typeface="黑体" panose="02010609060101010101" pitchFamily="49" charset="-122"/>
              </a:rPr>
              <a:t>表示初始状态。</a:t>
            </a:r>
          </a:p>
        </p:txBody>
      </p:sp>
      <p:graphicFrame>
        <p:nvGraphicFramePr>
          <p:cNvPr id="86021" name="Object 2"/>
          <p:cNvGraphicFramePr>
            <a:graphicFrameLocks noChangeAspect="1"/>
          </p:cNvGraphicFramePr>
          <p:nvPr>
            <p:extLst>
              <p:ext uri="{D42A27DB-BD31-4B8C-83A1-F6EECF244321}">
                <p14:modId xmlns:p14="http://schemas.microsoft.com/office/powerpoint/2010/main" val="2541728553"/>
              </p:ext>
            </p:extLst>
          </p:nvPr>
        </p:nvGraphicFramePr>
        <p:xfrm>
          <a:off x="2711450" y="3978348"/>
          <a:ext cx="2705100" cy="439737"/>
        </p:xfrm>
        <a:graphic>
          <a:graphicData uri="http://schemas.openxmlformats.org/presentationml/2006/ole">
            <mc:AlternateContent xmlns:mc="http://schemas.openxmlformats.org/markup-compatibility/2006">
              <mc:Choice xmlns:v="urn:schemas-microsoft-com:vml" Requires="v">
                <p:oleObj spid="_x0000_s38929" name="公式" r:id="rId3" imgW="1409700" imgH="228600" progId="Equation.3">
                  <p:embed/>
                </p:oleObj>
              </mc:Choice>
              <mc:Fallback>
                <p:oleObj name="公式" r:id="rId3" imgW="1409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3978348"/>
                        <a:ext cx="27051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1" name="矩形 1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0" name="TextBox 9"/>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719943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500"/>
                                        <p:tgtEl>
                                          <p:spTgt spid="860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fade">
                                      <p:cBhvr>
                                        <p:cTn id="10" dur="500"/>
                                        <p:tgtEl>
                                          <p:spTgt spid="86022"/>
                                        </p:tgtEl>
                                      </p:cBhvr>
                                    </p:animEffect>
                                  </p:childTnLst>
                                </p:cTn>
                              </p:par>
                              <p:par>
                                <p:cTn id="11" presetID="10" presetClass="entr" presetSubtype="0" fill="hold" nodeType="withEffect">
                                  <p:stCondLst>
                                    <p:cond delay="0"/>
                                  </p:stCondLst>
                                  <p:childTnLst>
                                    <p:set>
                                      <p:cBhvr>
                                        <p:cTn id="12" dur="1" fill="hold">
                                          <p:stCondLst>
                                            <p:cond delay="0"/>
                                          </p:stCondLst>
                                        </p:cTn>
                                        <p:tgtEl>
                                          <p:spTgt spid="86021"/>
                                        </p:tgtEl>
                                        <p:attrNameLst>
                                          <p:attrName>style.visibility</p:attrName>
                                        </p:attrNameLst>
                                      </p:cBhvr>
                                      <p:to>
                                        <p:strVal val="visible"/>
                                      </p:to>
                                    </p:set>
                                    <p:animEffect transition="in" filter="fade">
                                      <p:cBhvr>
                                        <p:cTn id="13"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143000" y="1752600"/>
            <a:ext cx="7010400" cy="4876800"/>
          </a:xfrm>
        </p:spPr>
        <p:txBody>
          <a:bodyPr/>
          <a:lstStyle/>
          <a:p>
            <a:pPr algn="just" eaLnBrk="1" hangingPunct="1">
              <a:lnSpc>
                <a:spcPts val="4000"/>
              </a:lnSpc>
              <a:spcAft>
                <a:spcPts val="1200"/>
              </a:spcAft>
              <a:buFont typeface="Wingdings" pitchFamily="2" charset="2"/>
              <a:buChar char="u"/>
            </a:pPr>
            <a:r>
              <a:rPr lang="zh-CN" altLang="en-US" sz="2800" b="1" dirty="0" smtClean="0"/>
              <a:t>聚类分析避免了估计类概率密度的困难，对每个聚合中心来说都是局部密度极大值位置，其附近密度高，距离越远密度越小。</a:t>
            </a:r>
          </a:p>
          <a:p>
            <a:pPr algn="just" eaLnBrk="1" hangingPunct="1">
              <a:lnSpc>
                <a:spcPts val="4000"/>
              </a:lnSpc>
              <a:spcAft>
                <a:spcPts val="1200"/>
              </a:spcAft>
              <a:buFont typeface="Wingdings" pitchFamily="2" charset="2"/>
              <a:buChar char="u"/>
            </a:pPr>
            <a:r>
              <a:rPr lang="zh-CN" altLang="en-US" sz="2800" b="1" dirty="0" smtClean="0"/>
              <a:t>聚类分析的关键问题：如何在聚类过程中自动地确定类型数目</a:t>
            </a:r>
            <a:r>
              <a:rPr lang="en-US" altLang="zh-CN" sz="2800" b="1" dirty="0" smtClean="0"/>
              <a:t>c</a:t>
            </a:r>
            <a:r>
              <a:rPr lang="zh-CN" altLang="en-US" sz="2800" b="1" dirty="0" smtClean="0"/>
              <a:t>。</a:t>
            </a:r>
          </a:p>
          <a:p>
            <a:pPr algn="just" eaLnBrk="1" hangingPunct="1">
              <a:lnSpc>
                <a:spcPts val="4000"/>
              </a:lnSpc>
              <a:spcAft>
                <a:spcPts val="1200"/>
              </a:spcAft>
              <a:buFont typeface="Wingdings" pitchFamily="2" charset="2"/>
              <a:buChar char="u"/>
            </a:pPr>
            <a:r>
              <a:rPr lang="zh-CN" altLang="en-US" sz="2800" b="1" dirty="0" smtClean="0"/>
              <a:t>实际工作中，也可以给定值作为算法终止的条件。</a:t>
            </a:r>
          </a:p>
        </p:txBody>
      </p:sp>
      <p:sp>
        <p:nvSpPr>
          <p:cNvPr id="3" name="Rectangle 2"/>
          <p:cNvSpPr txBox="1">
            <a:spLocks noChangeArrowheads="1"/>
          </p:cNvSpPr>
          <p:nvPr/>
        </p:nvSpPr>
        <p:spPr bwMode="auto">
          <a:xfrm>
            <a:off x="755576" y="203200"/>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ea typeface="宋体" pitchFamily="2" charset="-122"/>
              </a:defRPr>
            </a:lvl2pPr>
            <a:lvl3pPr algn="l" rtl="0" eaLnBrk="0" fontAlgn="base" hangingPunct="0">
              <a:spcBef>
                <a:spcPct val="0"/>
              </a:spcBef>
              <a:spcAft>
                <a:spcPct val="0"/>
              </a:spcAft>
              <a:defRPr sz="4200">
                <a:solidFill>
                  <a:schemeClr val="tx2"/>
                </a:solidFill>
                <a:latin typeface="Arial" charset="0"/>
                <a:ea typeface="宋体" pitchFamily="2" charset="-122"/>
              </a:defRPr>
            </a:lvl3pPr>
            <a:lvl4pPr algn="l" rtl="0" eaLnBrk="0" fontAlgn="base" hangingPunct="0">
              <a:spcBef>
                <a:spcPct val="0"/>
              </a:spcBef>
              <a:spcAft>
                <a:spcPct val="0"/>
              </a:spcAft>
              <a:defRPr sz="4200">
                <a:solidFill>
                  <a:schemeClr val="tx2"/>
                </a:solidFill>
                <a:latin typeface="Arial" charset="0"/>
                <a:ea typeface="宋体" pitchFamily="2" charset="-122"/>
              </a:defRPr>
            </a:lvl4pPr>
            <a:lvl5pPr algn="l" rtl="0" eaLnBrk="0" fontAlgn="base" hangingPunct="0">
              <a:spcBef>
                <a:spcPct val="0"/>
              </a:spcBef>
              <a:spcAft>
                <a:spcPct val="0"/>
              </a:spcAft>
              <a:defRPr sz="4200">
                <a:solidFill>
                  <a:schemeClr val="tx2"/>
                </a:solidFill>
                <a:latin typeface="Arial" charset="0"/>
                <a:ea typeface="宋体" pitchFamily="2" charset="-122"/>
              </a:defRPr>
            </a:lvl5pPr>
            <a:lvl6pPr marL="457200" algn="l" rtl="0" fontAlgn="base">
              <a:spcBef>
                <a:spcPct val="0"/>
              </a:spcBef>
              <a:spcAft>
                <a:spcPct val="0"/>
              </a:spcAft>
              <a:defRPr sz="4200">
                <a:solidFill>
                  <a:schemeClr val="tx2"/>
                </a:solidFill>
                <a:latin typeface="Arial" charset="0"/>
                <a:ea typeface="宋体" pitchFamily="2" charset="-122"/>
              </a:defRPr>
            </a:lvl6pPr>
            <a:lvl7pPr marL="914400" algn="l" rtl="0" fontAlgn="base">
              <a:spcBef>
                <a:spcPct val="0"/>
              </a:spcBef>
              <a:spcAft>
                <a:spcPct val="0"/>
              </a:spcAft>
              <a:defRPr sz="4200">
                <a:solidFill>
                  <a:schemeClr val="tx2"/>
                </a:solidFill>
                <a:latin typeface="Arial" charset="0"/>
                <a:ea typeface="宋体" pitchFamily="2" charset="-122"/>
              </a:defRPr>
            </a:lvl7pPr>
            <a:lvl8pPr marL="1371600" algn="l" rtl="0" fontAlgn="base">
              <a:spcBef>
                <a:spcPct val="0"/>
              </a:spcBef>
              <a:spcAft>
                <a:spcPct val="0"/>
              </a:spcAft>
              <a:defRPr sz="4200">
                <a:solidFill>
                  <a:schemeClr val="tx2"/>
                </a:solidFill>
                <a:latin typeface="Arial" charset="0"/>
                <a:ea typeface="宋体" pitchFamily="2" charset="-122"/>
              </a:defRPr>
            </a:lvl8pPr>
            <a:lvl9pPr marL="1828800" algn="l" rtl="0" fontAlgn="base">
              <a:spcBef>
                <a:spcPct val="0"/>
              </a:spcBef>
              <a:spcAft>
                <a:spcPct val="0"/>
              </a:spcAft>
              <a:defRPr sz="4200">
                <a:solidFill>
                  <a:schemeClr val="tx2"/>
                </a:solidFill>
                <a:latin typeface="Arial" charset="0"/>
                <a:ea typeface="宋体" pitchFamily="2" charset="-122"/>
              </a:defRPr>
            </a:lvl9pPr>
          </a:lstStyle>
          <a:p>
            <a:pPr eaLnBrk="1" hangingPunct="1">
              <a:defRPr/>
            </a:pPr>
            <a:r>
              <a:rPr lang="zh-CN" altLang="en-US" sz="3600" b="1" dirty="0" smtClean="0">
                <a:latin typeface="黑体" panose="02010609060101010101" pitchFamily="49" charset="-122"/>
                <a:ea typeface="黑体" panose="02010609060101010101" pitchFamily="49" charset="-122"/>
              </a:rPr>
              <a:t>注意事项</a:t>
            </a:r>
            <a:r>
              <a:rPr lang="en-US" altLang="zh-CN" sz="3600" b="1" dirty="0" smtClean="0">
                <a:latin typeface="黑体" panose="02010609060101010101" pitchFamily="49" charset="-122"/>
                <a:ea typeface="黑体" panose="02010609060101010101" pitchFamily="49" charset="-122"/>
              </a:rPr>
              <a:t>:</a:t>
            </a:r>
            <a:endParaRPr lang="zh-CN" altLang="en-US" sz="3600" b="1" dirty="0" smtClean="0">
              <a:latin typeface="黑体" panose="02010609060101010101" pitchFamily="49" charset="-122"/>
              <a:ea typeface="黑体" panose="02010609060101010101" pitchFamily="49" charset="-122"/>
            </a:endParaRPr>
          </a:p>
        </p:txBody>
      </p:sp>
      <p:grpSp>
        <p:nvGrpSpPr>
          <p:cNvPr id="15364" name="组合 3"/>
          <p:cNvGrpSpPr>
            <a:grpSpLocks/>
          </p:cNvGrpSpPr>
          <p:nvPr/>
        </p:nvGrpSpPr>
        <p:grpSpPr bwMode="auto">
          <a:xfrm>
            <a:off x="0" y="6324600"/>
            <a:ext cx="9144000" cy="519113"/>
            <a:chOff x="0" y="6324600"/>
            <a:chExt cx="9144000" cy="518375"/>
          </a:xfrm>
        </p:grpSpPr>
        <p:sp>
          <p:nvSpPr>
            <p:cNvPr id="5" name="矩形 4"/>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66" name="TextBox 5"/>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7" name="TextBox 4"/>
          <p:cNvSpPr txBox="1">
            <a:spLocks noChangeArrowheads="1"/>
          </p:cNvSpPr>
          <p:nvPr/>
        </p:nvSpPr>
        <p:spPr bwMode="auto">
          <a:xfrm>
            <a:off x="251520" y="6443033"/>
            <a:ext cx="2671831" cy="4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什么是聚类</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38496872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577850" y="1066330"/>
            <a:ext cx="8098606"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just">
              <a:lnSpc>
                <a:spcPts val="4500"/>
              </a:lnSpc>
            </a:pP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2</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）假设已求得距离矩阵</a:t>
            </a:r>
            <a:r>
              <a:rPr lang="en-US" altLang="zh-CN" sz="2800" i="1" dirty="0">
                <a:solidFill>
                  <a:schemeClr val="tx2"/>
                </a:solidFill>
                <a:latin typeface="黑体" panose="02010609060101010101" pitchFamily="49" charset="-122"/>
                <a:ea typeface="黑体" panose="02010609060101010101" pitchFamily="49" charset="-122"/>
                <a:cs typeface="Times New Roman" pitchFamily="18" charset="0"/>
              </a:rPr>
              <a:t>D</a:t>
            </a: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a:t>
            </a:r>
            <a:r>
              <a:rPr lang="en-US" altLang="zh-CN" sz="2800" i="1" dirty="0">
                <a:solidFill>
                  <a:schemeClr val="tx2"/>
                </a:solidFill>
                <a:latin typeface="黑体" panose="02010609060101010101" pitchFamily="49" charset="-122"/>
                <a:ea typeface="黑体" panose="02010609060101010101" pitchFamily="49" charset="-122"/>
                <a:cs typeface="Times New Roman" pitchFamily="18" charset="0"/>
              </a:rPr>
              <a:t>n</a:t>
            </a: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a:t>
            </a:r>
            <a:r>
              <a:rPr lang="en-US" altLang="zh-CN" sz="2800" i="1" dirty="0">
                <a:solidFill>
                  <a:schemeClr val="tx2"/>
                </a:solidFill>
                <a:latin typeface="黑体" panose="02010609060101010101" pitchFamily="49" charset="-122"/>
                <a:ea typeface="黑体" panose="02010609060101010101" pitchFamily="49" charset="-122"/>
                <a:cs typeface="Times New Roman" pitchFamily="18" charset="0"/>
              </a:rPr>
              <a:t>n</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为逐次聚类合并的次数），找出</a:t>
            </a:r>
            <a:r>
              <a:rPr lang="en-US" altLang="zh-CN" sz="2800" i="1" dirty="0">
                <a:solidFill>
                  <a:schemeClr val="tx2"/>
                </a:solidFill>
                <a:latin typeface="黑体" panose="02010609060101010101" pitchFamily="49" charset="-122"/>
                <a:ea typeface="黑体" panose="02010609060101010101" pitchFamily="49" charset="-122"/>
                <a:cs typeface="Times New Roman" pitchFamily="18" charset="0"/>
              </a:rPr>
              <a:t>D</a:t>
            </a: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a:t>
            </a:r>
            <a:r>
              <a:rPr lang="en-US" altLang="zh-CN" sz="2800" i="1" dirty="0">
                <a:solidFill>
                  <a:schemeClr val="tx2"/>
                </a:solidFill>
                <a:latin typeface="黑体" panose="02010609060101010101" pitchFamily="49" charset="-122"/>
                <a:ea typeface="黑体" panose="02010609060101010101" pitchFamily="49" charset="-122"/>
                <a:cs typeface="Times New Roman" pitchFamily="18" charset="0"/>
              </a:rPr>
              <a:t>n</a:t>
            </a:r>
            <a:r>
              <a:rPr lang="en-US" altLang="zh-CN" sz="2800" dirty="0">
                <a:solidFill>
                  <a:schemeClr val="tx2"/>
                </a:solidFill>
                <a:latin typeface="黑体" panose="02010609060101010101" pitchFamily="49" charset="-122"/>
                <a:ea typeface="黑体" panose="02010609060101010101" pitchFamily="49" charset="-122"/>
                <a:cs typeface="Times New Roman" pitchFamily="18" charset="0"/>
              </a:rPr>
              <a:t>)</a:t>
            </a:r>
            <a:r>
              <a:rPr lang="zh-CN" altLang="en-US" sz="2800" dirty="0">
                <a:solidFill>
                  <a:schemeClr val="tx2"/>
                </a:solidFill>
                <a:latin typeface="黑体" panose="02010609060101010101" pitchFamily="49" charset="-122"/>
                <a:ea typeface="黑体" panose="02010609060101010101" pitchFamily="49" charset="-122"/>
                <a:cs typeface="Times New Roman" pitchFamily="18" charset="0"/>
              </a:rPr>
              <a:t>中的最小元素，将其对应的两类合并为一类。由此建立新的分类：</a:t>
            </a:r>
            <a:endParaRPr lang="zh-CN" altLang="en-US" sz="2800" dirty="0">
              <a:solidFill>
                <a:schemeClr val="tx2"/>
              </a:solidFill>
              <a:latin typeface="黑体" panose="02010609060101010101" pitchFamily="49" charset="-122"/>
              <a:ea typeface="黑体" panose="02010609060101010101" pitchFamily="49" charset="-122"/>
            </a:endParaRPr>
          </a:p>
        </p:txBody>
      </p:sp>
      <p:graphicFrame>
        <p:nvGraphicFramePr>
          <p:cNvPr id="71683" name="Object 2"/>
          <p:cNvGraphicFramePr>
            <a:graphicFrameLocks noChangeAspect="1"/>
          </p:cNvGraphicFramePr>
          <p:nvPr>
            <p:extLst>
              <p:ext uri="{D42A27DB-BD31-4B8C-83A1-F6EECF244321}">
                <p14:modId xmlns:p14="http://schemas.microsoft.com/office/powerpoint/2010/main" val="460249256"/>
              </p:ext>
            </p:extLst>
          </p:nvPr>
        </p:nvGraphicFramePr>
        <p:xfrm>
          <a:off x="2843808" y="2948219"/>
          <a:ext cx="2609850" cy="476250"/>
        </p:xfrm>
        <a:graphic>
          <a:graphicData uri="http://schemas.openxmlformats.org/presentationml/2006/ole">
            <mc:AlternateContent xmlns:mc="http://schemas.openxmlformats.org/markup-compatibility/2006">
              <mc:Choice xmlns:v="urn:schemas-microsoft-com:vml" Requires="v">
                <p:oleObj spid="_x0000_s39953" name="公式" r:id="rId3" imgW="1333500" imgH="215900" progId="Equation.3">
                  <p:embed/>
                </p:oleObj>
              </mc:Choice>
              <mc:Fallback>
                <p:oleObj name="公式" r:id="rId3" imgW="13335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948219"/>
                        <a:ext cx="2609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4" name="Rectangle 6"/>
          <p:cNvSpPr>
            <a:spLocks noChangeArrowheads="1"/>
          </p:cNvSpPr>
          <p:nvPr/>
        </p:nvSpPr>
        <p:spPr bwMode="auto">
          <a:xfrm>
            <a:off x="-760413" y="3554413"/>
            <a:ext cx="311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1000">
                <a:cs typeface="Times New Roman" pitchFamily="18" charset="0"/>
              </a:rPr>
              <a:t>。</a:t>
            </a:r>
            <a:endParaRPr lang="zh-CN" altLang="en-US"/>
          </a:p>
        </p:txBody>
      </p:sp>
      <p:sp>
        <p:nvSpPr>
          <p:cNvPr id="87047" name="Rectangle 7"/>
          <p:cNvSpPr>
            <a:spLocks noChangeArrowheads="1"/>
          </p:cNvSpPr>
          <p:nvPr/>
        </p:nvSpPr>
        <p:spPr bwMode="auto">
          <a:xfrm>
            <a:off x="587094" y="3835805"/>
            <a:ext cx="8089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r>
              <a:rPr lang="en-US" altLang="zh-CN" sz="2800" dirty="0">
                <a:solidFill>
                  <a:schemeClr val="tx2"/>
                </a:solidFill>
                <a:latin typeface="黑体" panose="02010609060101010101" pitchFamily="49" charset="-122"/>
                <a:ea typeface="黑体" panose="02010609060101010101" pitchFamily="49" charset="-122"/>
              </a:rPr>
              <a:t>3</a:t>
            </a:r>
            <a:r>
              <a:rPr lang="zh-CN" altLang="en-US" sz="2800" dirty="0">
                <a:solidFill>
                  <a:schemeClr val="tx2"/>
                </a:solidFill>
                <a:latin typeface="黑体" panose="02010609060101010101" pitchFamily="49" charset="-122"/>
                <a:ea typeface="黑体" panose="02010609060101010101" pitchFamily="49" charset="-122"/>
              </a:rPr>
              <a:t>）计算合并后新类别之间的距离，得</a:t>
            </a:r>
            <a:r>
              <a:rPr lang="en-US" altLang="zh-CN" sz="2800" i="1" dirty="0">
                <a:solidFill>
                  <a:schemeClr val="tx2"/>
                </a:solidFill>
                <a:latin typeface="黑体" panose="02010609060101010101" pitchFamily="49" charset="-122"/>
                <a:ea typeface="黑体" panose="02010609060101010101" pitchFamily="49" charset="-122"/>
              </a:rPr>
              <a:t>D</a:t>
            </a:r>
            <a:r>
              <a:rPr lang="en-US" altLang="zh-CN" sz="2800" dirty="0">
                <a:solidFill>
                  <a:schemeClr val="tx2"/>
                </a:solidFill>
                <a:latin typeface="黑体" panose="02010609060101010101" pitchFamily="49" charset="-122"/>
                <a:ea typeface="黑体" panose="02010609060101010101" pitchFamily="49" charset="-122"/>
              </a:rPr>
              <a:t>(</a:t>
            </a:r>
            <a:r>
              <a:rPr lang="en-US" altLang="zh-CN" sz="2800" i="1" dirty="0">
                <a:solidFill>
                  <a:schemeClr val="tx2"/>
                </a:solidFill>
                <a:latin typeface="黑体" panose="02010609060101010101" pitchFamily="49" charset="-122"/>
                <a:ea typeface="黑体" panose="02010609060101010101" pitchFamily="49" charset="-122"/>
              </a:rPr>
              <a:t>n</a:t>
            </a:r>
            <a:r>
              <a:rPr lang="en-US" altLang="zh-CN" sz="2800" dirty="0">
                <a:solidFill>
                  <a:schemeClr val="tx2"/>
                </a:solidFill>
                <a:latin typeface="黑体" panose="02010609060101010101" pitchFamily="49" charset="-122"/>
                <a:ea typeface="黑体" panose="02010609060101010101" pitchFamily="49" charset="-122"/>
              </a:rPr>
              <a:t>+1)</a:t>
            </a:r>
            <a:r>
              <a:rPr lang="zh-CN" altLang="en-US" sz="2800" dirty="0">
                <a:solidFill>
                  <a:schemeClr val="tx2"/>
                </a:solidFill>
                <a:latin typeface="黑体" panose="02010609060101010101" pitchFamily="49" charset="-122"/>
                <a:ea typeface="黑体" panose="02010609060101010101" pitchFamily="49" charset="-122"/>
              </a:rPr>
              <a:t>。</a:t>
            </a:r>
          </a:p>
        </p:txBody>
      </p:sp>
      <p:sp>
        <p:nvSpPr>
          <p:cNvPr id="87048" name="Rectangle 8"/>
          <p:cNvSpPr>
            <a:spLocks noChangeArrowheads="1"/>
          </p:cNvSpPr>
          <p:nvPr/>
        </p:nvSpPr>
        <p:spPr bwMode="auto">
          <a:xfrm>
            <a:off x="539552" y="4892435"/>
            <a:ext cx="7361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r>
              <a:rPr lang="en-US" altLang="zh-CN" sz="2800" dirty="0">
                <a:solidFill>
                  <a:schemeClr val="tx2"/>
                </a:solidFill>
                <a:latin typeface="黑体" panose="02010609060101010101" pitchFamily="49" charset="-122"/>
                <a:ea typeface="黑体" panose="02010609060101010101" pitchFamily="49" charset="-122"/>
              </a:rPr>
              <a:t>4</a:t>
            </a:r>
            <a:r>
              <a:rPr lang="zh-CN" altLang="en-US" sz="2800" dirty="0">
                <a:solidFill>
                  <a:schemeClr val="tx2"/>
                </a:solidFill>
                <a:latin typeface="黑体" panose="02010609060101010101" pitchFamily="49" charset="-122"/>
                <a:ea typeface="黑体" panose="02010609060101010101" pitchFamily="49" charset="-122"/>
              </a:rPr>
              <a:t>）跳至第</a:t>
            </a:r>
            <a:r>
              <a:rPr lang="en-US" altLang="zh-CN" sz="2800" dirty="0">
                <a:solidFill>
                  <a:schemeClr val="tx2"/>
                </a:solidFill>
                <a:latin typeface="黑体" panose="02010609060101010101" pitchFamily="49" charset="-122"/>
                <a:ea typeface="黑体" panose="02010609060101010101" pitchFamily="49" charset="-122"/>
              </a:rPr>
              <a:t>2</a:t>
            </a:r>
            <a:r>
              <a:rPr lang="zh-CN" altLang="en-US" sz="2800" dirty="0">
                <a:solidFill>
                  <a:schemeClr val="tx2"/>
                </a:solidFill>
                <a:latin typeface="黑体" panose="02010609060101010101" pitchFamily="49" charset="-122"/>
                <a:ea typeface="黑体" panose="02010609060101010101" pitchFamily="49" charset="-122"/>
              </a:rPr>
              <a:t>步，重复计算及合并。</a:t>
            </a:r>
          </a:p>
        </p:txBody>
      </p:sp>
      <p:grpSp>
        <p:nvGrpSpPr>
          <p:cNvPr id="9" name="组合 8"/>
          <p:cNvGrpSpPr/>
          <p:nvPr/>
        </p:nvGrpSpPr>
        <p:grpSpPr>
          <a:xfrm>
            <a:off x="0" y="6324600"/>
            <a:ext cx="9144000" cy="519113"/>
            <a:chOff x="0" y="6324600"/>
            <a:chExt cx="9144000" cy="519113"/>
          </a:xfrm>
        </p:grpSpPr>
        <p:grpSp>
          <p:nvGrpSpPr>
            <p:cNvPr id="10" name="组合 9"/>
            <p:cNvGrpSpPr>
              <a:grpSpLocks/>
            </p:cNvGrpSpPr>
            <p:nvPr/>
          </p:nvGrpSpPr>
          <p:grpSpPr bwMode="auto">
            <a:xfrm>
              <a:off x="0" y="6324600"/>
              <a:ext cx="9144000" cy="519113"/>
              <a:chOff x="0" y="6324600"/>
              <a:chExt cx="9144000" cy="518375"/>
            </a:xfrm>
          </p:grpSpPr>
          <p:sp>
            <p:nvSpPr>
              <p:cNvPr id="12" name="矩形 11"/>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1" name="TextBox 10"/>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651334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ppt_x"/>
                                          </p:val>
                                        </p:tav>
                                        <p:tav tm="100000">
                                          <p:val>
                                            <p:strVal val="#ppt_x"/>
                                          </p:val>
                                        </p:tav>
                                      </p:tavLst>
                                    </p:anim>
                                    <p:anim calcmode="lin" valueType="num">
                                      <p:cBhvr additive="base">
                                        <p:cTn id="8" dur="500" fill="hold"/>
                                        <p:tgtEl>
                                          <p:spTgt spid="716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gtEl>
                                        <p:attrNameLst>
                                          <p:attrName>style.visibility</p:attrName>
                                        </p:attrNameLst>
                                      </p:cBhvr>
                                      <p:to>
                                        <p:strVal val="visible"/>
                                      </p:to>
                                    </p:set>
                                    <p:anim calcmode="lin" valueType="num">
                                      <p:cBhvr additive="base">
                                        <p:cTn id="11" dur="500" fill="hold"/>
                                        <p:tgtEl>
                                          <p:spTgt spid="71683"/>
                                        </p:tgtEl>
                                        <p:attrNameLst>
                                          <p:attrName>ppt_x</p:attrName>
                                        </p:attrNameLst>
                                      </p:cBhvr>
                                      <p:tavLst>
                                        <p:tav tm="0">
                                          <p:val>
                                            <p:strVal val="#ppt_x"/>
                                          </p:val>
                                        </p:tav>
                                        <p:tav tm="100000">
                                          <p:val>
                                            <p:strVal val="#ppt_x"/>
                                          </p:val>
                                        </p:tav>
                                      </p:tavLst>
                                    </p:anim>
                                    <p:anim calcmode="lin" valueType="num">
                                      <p:cBhvr additive="base">
                                        <p:cTn id="12"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7047"/>
                                        </p:tgtEl>
                                        <p:attrNameLst>
                                          <p:attrName>style.visibility</p:attrName>
                                        </p:attrNameLst>
                                      </p:cBhvr>
                                      <p:to>
                                        <p:strVal val="visible"/>
                                      </p:to>
                                    </p:set>
                                    <p:anim calcmode="lin" valueType="num">
                                      <p:cBhvr additive="base">
                                        <p:cTn id="17" dur="500" fill="hold"/>
                                        <p:tgtEl>
                                          <p:spTgt spid="87047"/>
                                        </p:tgtEl>
                                        <p:attrNameLst>
                                          <p:attrName>ppt_x</p:attrName>
                                        </p:attrNameLst>
                                      </p:cBhvr>
                                      <p:tavLst>
                                        <p:tav tm="0">
                                          <p:val>
                                            <p:strVal val="#ppt_x"/>
                                          </p:val>
                                        </p:tav>
                                        <p:tav tm="100000">
                                          <p:val>
                                            <p:strVal val="#ppt_x"/>
                                          </p:val>
                                        </p:tav>
                                      </p:tavLst>
                                    </p:anim>
                                    <p:anim calcmode="lin" valueType="num">
                                      <p:cBhvr additive="base">
                                        <p:cTn id="18" dur="500" fill="hold"/>
                                        <p:tgtEl>
                                          <p:spTgt spid="870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7048"/>
                                        </p:tgtEl>
                                        <p:attrNameLst>
                                          <p:attrName>style.visibility</p:attrName>
                                        </p:attrNameLst>
                                      </p:cBhvr>
                                      <p:to>
                                        <p:strVal val="visible"/>
                                      </p:to>
                                    </p:set>
                                    <p:anim calcmode="lin" valueType="num">
                                      <p:cBhvr additive="base">
                                        <p:cTn id="23" dur="500" fill="hold"/>
                                        <p:tgtEl>
                                          <p:spTgt spid="87048"/>
                                        </p:tgtEl>
                                        <p:attrNameLst>
                                          <p:attrName>ppt_x</p:attrName>
                                        </p:attrNameLst>
                                      </p:cBhvr>
                                      <p:tavLst>
                                        <p:tav tm="0">
                                          <p:val>
                                            <p:strVal val="#ppt_x"/>
                                          </p:val>
                                        </p:tav>
                                        <p:tav tm="100000">
                                          <p:val>
                                            <p:strVal val="#ppt_x"/>
                                          </p:val>
                                        </p:tav>
                                      </p:tavLst>
                                    </p:anim>
                                    <p:anim calcmode="lin" valueType="num">
                                      <p:cBhvr additive="base">
                                        <p:cTn id="24" dur="500" fill="hold"/>
                                        <p:tgtEl>
                                          <p:spTgt spid="87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87047" grpId="0"/>
      <p:bldP spid="870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914400" y="1340768"/>
            <a:ext cx="7924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marL="342900" indent="-342900">
              <a:lnSpc>
                <a:spcPct val="130000"/>
              </a:lnSpc>
            </a:pPr>
            <a:r>
              <a:rPr lang="en-US" altLang="zh-CN" sz="3200" b="1" dirty="0">
                <a:solidFill>
                  <a:srgbClr val="FF0000"/>
                </a:solidFill>
                <a:latin typeface="黑体" panose="02010609060101010101" pitchFamily="49" charset="-122"/>
                <a:ea typeface="黑体" panose="02010609060101010101" pitchFamily="49" charset="-122"/>
              </a:rPr>
              <a:t> </a:t>
            </a:r>
            <a:r>
              <a:rPr lang="zh-CN" altLang="en-US" sz="3200" b="1" dirty="0">
                <a:solidFill>
                  <a:srgbClr val="FF0000"/>
                </a:solidFill>
                <a:latin typeface="黑体" panose="02010609060101010101" pitchFamily="49" charset="-122"/>
                <a:ea typeface="黑体" panose="02010609060101010101" pitchFamily="49" charset="-122"/>
              </a:rPr>
              <a:t>结束条件</a:t>
            </a:r>
            <a:r>
              <a:rPr lang="zh-CN" altLang="en-US" sz="3200" b="1" dirty="0" smtClean="0">
                <a:solidFill>
                  <a:srgbClr val="FF0000"/>
                </a:solidFill>
                <a:latin typeface="黑体" panose="02010609060101010101" pitchFamily="49" charset="-122"/>
                <a:ea typeface="黑体" panose="02010609060101010101" pitchFamily="49" charset="-122"/>
              </a:rPr>
              <a:t>：</a:t>
            </a:r>
            <a:endParaRPr lang="en-US" altLang="zh-CN" sz="3200" b="1" dirty="0" smtClean="0">
              <a:solidFill>
                <a:srgbClr val="FF0000"/>
              </a:solidFill>
              <a:latin typeface="黑体" panose="02010609060101010101" pitchFamily="49" charset="-122"/>
              <a:ea typeface="黑体" panose="02010609060101010101" pitchFamily="49" charset="-122"/>
            </a:endParaRPr>
          </a:p>
          <a:p>
            <a:pPr marL="342900" indent="-342900">
              <a:lnSpc>
                <a:spcPct val="130000"/>
              </a:lnSpc>
            </a:pPr>
            <a:endParaRPr lang="zh-CN" altLang="en-US" sz="3200" b="1" dirty="0">
              <a:solidFill>
                <a:srgbClr val="FF0000"/>
              </a:solidFill>
              <a:latin typeface="黑体" panose="02010609060101010101" pitchFamily="49" charset="-122"/>
              <a:ea typeface="黑体" panose="02010609060101010101" pitchFamily="49" charset="-122"/>
            </a:endParaRPr>
          </a:p>
          <a:p>
            <a:pPr marL="342900" indent="-342900">
              <a:lnSpc>
                <a:spcPct val="150000"/>
              </a:lnSpc>
            </a:pPr>
            <a:r>
              <a:rPr lang="en-US" altLang="zh-CN" sz="2800" dirty="0">
                <a:solidFill>
                  <a:schemeClr val="tx2"/>
                </a:solidFill>
                <a:latin typeface="黑体" panose="02010609060101010101" pitchFamily="49" charset="-122"/>
                <a:ea typeface="黑体" panose="02010609060101010101" pitchFamily="49" charset="-122"/>
              </a:rPr>
              <a:t>1</a:t>
            </a:r>
            <a:r>
              <a:rPr lang="zh-CN" altLang="en-US" sz="2800" dirty="0">
                <a:solidFill>
                  <a:schemeClr val="tx2"/>
                </a:solidFill>
                <a:latin typeface="黑体" panose="02010609060101010101" pitchFamily="49" charset="-122"/>
                <a:ea typeface="黑体" panose="02010609060101010101" pitchFamily="49" charset="-122"/>
              </a:rPr>
              <a:t>）取距离阈值</a:t>
            </a:r>
            <a:r>
              <a:rPr lang="en-US" altLang="zh-CN" sz="2800" i="1" dirty="0">
                <a:solidFill>
                  <a:schemeClr val="tx2"/>
                </a:solidFill>
                <a:latin typeface="黑体" panose="02010609060101010101" pitchFamily="49" charset="-122"/>
                <a:ea typeface="黑体" panose="02010609060101010101" pitchFamily="49" charset="-122"/>
              </a:rPr>
              <a:t>T</a:t>
            </a:r>
            <a:r>
              <a:rPr lang="zh-CN" altLang="en-US" sz="2800" dirty="0">
                <a:solidFill>
                  <a:schemeClr val="tx2"/>
                </a:solidFill>
                <a:latin typeface="黑体" panose="02010609060101010101" pitchFamily="49" charset="-122"/>
                <a:ea typeface="黑体" panose="02010609060101010101" pitchFamily="49" charset="-122"/>
              </a:rPr>
              <a:t>，当</a:t>
            </a:r>
            <a:r>
              <a:rPr lang="en-US" altLang="zh-CN" sz="2800" i="1" dirty="0">
                <a:solidFill>
                  <a:schemeClr val="tx2"/>
                </a:solidFill>
                <a:latin typeface="黑体" panose="02010609060101010101" pitchFamily="49" charset="-122"/>
                <a:ea typeface="黑体" panose="02010609060101010101" pitchFamily="49" charset="-122"/>
              </a:rPr>
              <a:t>D</a:t>
            </a:r>
            <a:r>
              <a:rPr lang="en-US" altLang="zh-CN" sz="2800" dirty="0">
                <a:solidFill>
                  <a:schemeClr val="tx2"/>
                </a:solidFill>
                <a:latin typeface="黑体" panose="02010609060101010101" pitchFamily="49" charset="-122"/>
                <a:ea typeface="黑体" panose="02010609060101010101" pitchFamily="49" charset="-122"/>
              </a:rPr>
              <a:t>(</a:t>
            </a:r>
            <a:r>
              <a:rPr lang="en-US" altLang="zh-CN" sz="2800" i="1" dirty="0">
                <a:solidFill>
                  <a:schemeClr val="tx2"/>
                </a:solidFill>
                <a:latin typeface="黑体" panose="02010609060101010101" pitchFamily="49" charset="-122"/>
                <a:ea typeface="黑体" panose="02010609060101010101" pitchFamily="49" charset="-122"/>
              </a:rPr>
              <a:t>n</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的最小分量超过给定值 </a:t>
            </a:r>
            <a:r>
              <a:rPr lang="en-US" altLang="zh-CN" sz="2800" i="1" dirty="0">
                <a:solidFill>
                  <a:schemeClr val="tx2"/>
                </a:solidFill>
                <a:latin typeface="黑体" panose="02010609060101010101" pitchFamily="49" charset="-122"/>
                <a:ea typeface="黑体" panose="02010609060101010101" pitchFamily="49" charset="-122"/>
              </a:rPr>
              <a:t>T </a:t>
            </a:r>
            <a:r>
              <a:rPr lang="zh-CN" altLang="en-US" sz="2800" dirty="0">
                <a:solidFill>
                  <a:schemeClr val="tx2"/>
                </a:solidFill>
                <a:latin typeface="黑体" panose="02010609060101010101" pitchFamily="49" charset="-122"/>
                <a:ea typeface="黑体" panose="02010609060101010101" pitchFamily="49" charset="-122"/>
              </a:rPr>
              <a:t>时，算法停止。所得即为聚类结果。</a:t>
            </a:r>
          </a:p>
          <a:p>
            <a:pPr marL="342900" indent="-342900">
              <a:lnSpc>
                <a:spcPct val="130000"/>
              </a:lnSpc>
            </a:pPr>
            <a:r>
              <a:rPr lang="en-US" altLang="zh-CN" sz="2800" dirty="0">
                <a:solidFill>
                  <a:schemeClr val="tx2"/>
                </a:solidFill>
                <a:latin typeface="黑体" panose="02010609060101010101" pitchFamily="49" charset="-122"/>
                <a:ea typeface="黑体" panose="02010609060101010101" pitchFamily="49" charset="-122"/>
              </a:rPr>
              <a:t>2</a:t>
            </a:r>
            <a:r>
              <a:rPr lang="zh-CN" altLang="en-US" sz="2800" dirty="0">
                <a:solidFill>
                  <a:schemeClr val="tx2"/>
                </a:solidFill>
                <a:latin typeface="黑体" panose="02010609060101010101" pitchFamily="49" charset="-122"/>
                <a:ea typeface="黑体" panose="02010609060101010101" pitchFamily="49" charset="-122"/>
              </a:rPr>
              <a:t>）或不设阈值</a:t>
            </a:r>
            <a:r>
              <a:rPr lang="en-US" altLang="zh-CN" sz="2800" i="1" dirty="0">
                <a:solidFill>
                  <a:schemeClr val="tx2"/>
                </a:solidFill>
                <a:latin typeface="黑体" panose="02010609060101010101" pitchFamily="49" charset="-122"/>
                <a:ea typeface="黑体" panose="02010609060101010101" pitchFamily="49" charset="-122"/>
              </a:rPr>
              <a:t>T</a:t>
            </a:r>
            <a:r>
              <a:rPr lang="zh-CN" altLang="en-US" sz="2800" dirty="0">
                <a:solidFill>
                  <a:schemeClr val="tx2"/>
                </a:solidFill>
                <a:latin typeface="黑体" panose="02010609060101010101" pitchFamily="49" charset="-122"/>
                <a:ea typeface="黑体" panose="02010609060101010101" pitchFamily="49" charset="-122"/>
              </a:rPr>
              <a:t>，一直将全部样本聚成一类为止，输出聚类的分级树。</a:t>
            </a:r>
          </a:p>
        </p:txBody>
      </p:sp>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79676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476250" y="836712"/>
            <a:ext cx="55402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3200" b="1" dirty="0" smtClean="0">
                <a:solidFill>
                  <a:srgbClr val="FF0000"/>
                </a:solidFill>
                <a:latin typeface="黑体" panose="02010609060101010101" pitchFamily="49" charset="-122"/>
                <a:ea typeface="黑体" panose="02010609060101010101" pitchFamily="49" charset="-122"/>
              </a:rPr>
              <a:t>问题</a:t>
            </a:r>
            <a:r>
              <a:rPr lang="zh-CN" altLang="en-US" sz="3200" b="1" dirty="0">
                <a:solidFill>
                  <a:srgbClr val="FF0000"/>
                </a:solidFill>
                <a:latin typeface="黑体" panose="02010609060101010101" pitchFamily="49" charset="-122"/>
                <a:ea typeface="黑体" panose="02010609060101010101" pitchFamily="49" charset="-122"/>
              </a:rPr>
              <a:t>讨论：类间距离计算准则</a:t>
            </a:r>
          </a:p>
        </p:txBody>
      </p:sp>
      <p:graphicFrame>
        <p:nvGraphicFramePr>
          <p:cNvPr id="73731" name="Object 2"/>
          <p:cNvGraphicFramePr>
            <a:graphicFrameLocks noChangeAspect="1"/>
          </p:cNvGraphicFramePr>
          <p:nvPr>
            <p:extLst>
              <p:ext uri="{D42A27DB-BD31-4B8C-83A1-F6EECF244321}">
                <p14:modId xmlns:p14="http://schemas.microsoft.com/office/powerpoint/2010/main" val="2839351003"/>
              </p:ext>
            </p:extLst>
          </p:nvPr>
        </p:nvGraphicFramePr>
        <p:xfrm>
          <a:off x="1742828" y="2877145"/>
          <a:ext cx="5353050" cy="433388"/>
        </p:xfrm>
        <a:graphic>
          <a:graphicData uri="http://schemas.openxmlformats.org/presentationml/2006/ole">
            <mc:AlternateContent xmlns:mc="http://schemas.openxmlformats.org/markup-compatibility/2006">
              <mc:Choice xmlns:v="urn:schemas-microsoft-com:vml" Requires="v">
                <p:oleObj spid="_x0000_s40990" name="公式" r:id="rId3" imgW="2705100" imgH="215900" progId="Equation.3">
                  <p:embed/>
                </p:oleObj>
              </mc:Choice>
              <mc:Fallback>
                <p:oleObj name="公式" r:id="rId3" imgW="27051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828" y="2877145"/>
                        <a:ext cx="5353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9"/>
          <p:cNvGrpSpPr>
            <a:grpSpLocks/>
          </p:cNvGrpSpPr>
          <p:nvPr/>
        </p:nvGrpSpPr>
        <p:grpSpPr bwMode="auto">
          <a:xfrm>
            <a:off x="4847978" y="4573488"/>
            <a:ext cx="2879725" cy="1447800"/>
            <a:chOff x="4637" y="3151"/>
            <a:chExt cx="2276" cy="1067"/>
          </a:xfrm>
        </p:grpSpPr>
        <p:grpSp>
          <p:nvGrpSpPr>
            <p:cNvPr id="73738" name="Group 12"/>
            <p:cNvGrpSpPr>
              <a:grpSpLocks/>
            </p:cNvGrpSpPr>
            <p:nvPr/>
          </p:nvGrpSpPr>
          <p:grpSpPr bwMode="auto">
            <a:xfrm>
              <a:off x="4637" y="3151"/>
              <a:ext cx="2276" cy="1067"/>
              <a:chOff x="4637" y="3151"/>
              <a:chExt cx="2276" cy="1067"/>
            </a:xfrm>
          </p:grpSpPr>
          <p:sp>
            <p:nvSpPr>
              <p:cNvPr id="73741" name="Oval 15"/>
              <p:cNvSpPr>
                <a:spLocks noChangeArrowheads="1"/>
              </p:cNvSpPr>
              <p:nvPr/>
            </p:nvSpPr>
            <p:spPr bwMode="auto">
              <a:xfrm>
                <a:off x="4637" y="3255"/>
                <a:ext cx="598" cy="9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黑体" panose="02010609060101010101" pitchFamily="49" charset="-122"/>
                  <a:ea typeface="黑体" panose="02010609060101010101" pitchFamily="49" charset="-122"/>
                </a:endParaRPr>
              </a:p>
            </p:txBody>
          </p:sp>
          <p:sp>
            <p:nvSpPr>
              <p:cNvPr id="73742" name="Oval 14"/>
              <p:cNvSpPr>
                <a:spLocks noChangeArrowheads="1"/>
              </p:cNvSpPr>
              <p:nvPr/>
            </p:nvSpPr>
            <p:spPr bwMode="auto">
              <a:xfrm>
                <a:off x="5911" y="3151"/>
                <a:ext cx="1002" cy="10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chemeClr val="tx2"/>
                  </a:solidFill>
                  <a:latin typeface="黑体" panose="02010609060101010101" pitchFamily="49" charset="-122"/>
                  <a:ea typeface="黑体" panose="02010609060101010101" pitchFamily="49" charset="-122"/>
                </a:endParaRPr>
              </a:p>
            </p:txBody>
          </p:sp>
          <p:sp>
            <p:nvSpPr>
              <p:cNvPr id="73743" name="Line 13"/>
              <p:cNvSpPr>
                <a:spLocks noChangeShapeType="1"/>
              </p:cNvSpPr>
              <p:nvPr/>
            </p:nvSpPr>
            <p:spPr bwMode="auto">
              <a:xfrm>
                <a:off x="5223" y="3710"/>
                <a:ext cx="676" cy="0"/>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2000">
                  <a:latin typeface="黑体" panose="02010609060101010101" pitchFamily="49" charset="-122"/>
                  <a:ea typeface="黑体" panose="02010609060101010101" pitchFamily="49" charset="-122"/>
                </a:endParaRPr>
              </a:p>
            </p:txBody>
          </p:sp>
        </p:grpSp>
        <p:sp>
          <p:nvSpPr>
            <p:cNvPr id="73739" name="Text Box 11"/>
            <p:cNvSpPr txBox="1">
              <a:spLocks noChangeArrowheads="1"/>
            </p:cNvSpPr>
            <p:nvPr/>
          </p:nvSpPr>
          <p:spPr bwMode="auto">
            <a:xfrm>
              <a:off x="4846" y="3580"/>
              <a:ext cx="2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solidFill>
                    <a:schemeClr val="tx2"/>
                  </a:solidFill>
                  <a:latin typeface="黑体" panose="02010609060101010101" pitchFamily="49" charset="-122"/>
                  <a:ea typeface="黑体" panose="02010609060101010101" pitchFamily="49" charset="-122"/>
                </a:rPr>
                <a:t>H</a:t>
              </a:r>
              <a:endParaRPr lang="en-US" altLang="zh-CN" sz="2400" b="1">
                <a:solidFill>
                  <a:schemeClr val="tx2"/>
                </a:solidFill>
                <a:latin typeface="黑体" panose="02010609060101010101" pitchFamily="49" charset="-122"/>
                <a:ea typeface="黑体" panose="02010609060101010101" pitchFamily="49" charset="-122"/>
              </a:endParaRPr>
            </a:p>
          </p:txBody>
        </p:sp>
        <p:sp>
          <p:nvSpPr>
            <p:cNvPr id="73740" name="Text Box 10"/>
            <p:cNvSpPr txBox="1">
              <a:spLocks noChangeArrowheads="1"/>
            </p:cNvSpPr>
            <p:nvPr/>
          </p:nvSpPr>
          <p:spPr bwMode="auto">
            <a:xfrm>
              <a:off x="6343" y="3541"/>
              <a:ext cx="23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solidFill>
                    <a:schemeClr val="tx2"/>
                  </a:solidFill>
                  <a:latin typeface="黑体" panose="02010609060101010101" pitchFamily="49" charset="-122"/>
                  <a:ea typeface="黑体" panose="02010609060101010101" pitchFamily="49" charset="-122"/>
                </a:rPr>
                <a:t>K</a:t>
              </a:r>
              <a:endParaRPr lang="en-US" altLang="zh-CN" sz="2400" b="1">
                <a:solidFill>
                  <a:schemeClr val="tx2"/>
                </a:solidFill>
                <a:latin typeface="黑体" panose="02010609060101010101" pitchFamily="49" charset="-122"/>
                <a:ea typeface="黑体" panose="02010609060101010101" pitchFamily="49" charset="-122"/>
              </a:endParaRPr>
            </a:p>
          </p:txBody>
        </p:sp>
      </p:grpSp>
      <p:sp>
        <p:nvSpPr>
          <p:cNvPr id="73733" name="Rectangle 17"/>
          <p:cNvSpPr>
            <a:spLocks noChangeArrowheads="1"/>
          </p:cNvSpPr>
          <p:nvPr/>
        </p:nvSpPr>
        <p:spPr bwMode="auto">
          <a:xfrm>
            <a:off x="592634" y="1556792"/>
            <a:ext cx="8211394" cy="11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p>
            <a:pPr>
              <a:lnSpc>
                <a:spcPct val="130000"/>
              </a:lnSpc>
              <a:tabLst>
                <a:tab pos="228600" algn="l"/>
              </a:tabLst>
            </a:pPr>
            <a:r>
              <a:rPr lang="en-US" altLang="zh-CN" sz="2800" b="1" dirty="0">
                <a:solidFill>
                  <a:schemeClr val="tx2"/>
                </a:solidFill>
                <a:latin typeface="黑体" panose="02010609060101010101" pitchFamily="49" charset="-122"/>
                <a:ea typeface="黑体" panose="02010609060101010101" pitchFamily="49" charset="-122"/>
              </a:rPr>
              <a:t>1</a:t>
            </a:r>
            <a:r>
              <a:rPr lang="zh-CN" altLang="en-US" sz="2800" b="1" dirty="0">
                <a:solidFill>
                  <a:schemeClr val="tx2"/>
                </a:solidFill>
                <a:latin typeface="黑体" panose="02010609060101010101" pitchFamily="49" charset="-122"/>
                <a:ea typeface="黑体" panose="02010609060101010101" pitchFamily="49" charset="-122"/>
              </a:rPr>
              <a:t>）最短距离法</a:t>
            </a:r>
          </a:p>
          <a:p>
            <a:pPr>
              <a:lnSpc>
                <a:spcPct val="130000"/>
              </a:lnSpc>
              <a:tabLst>
                <a:tab pos="228600" algn="l"/>
              </a:tabLst>
            </a:pPr>
            <a:r>
              <a:rPr lang="zh-CN" altLang="en-US" sz="2800" b="1" dirty="0">
                <a:solidFill>
                  <a:schemeClr val="tx2"/>
                </a:solidFill>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如</a:t>
            </a:r>
            <a:r>
              <a:rPr lang="en-US" altLang="zh-CN" sz="2800" i="1" dirty="0">
                <a:latin typeface="黑体" panose="02010609060101010101" pitchFamily="49" charset="-122"/>
                <a:ea typeface="黑体" panose="02010609060101010101" pitchFamily="49" charset="-122"/>
              </a:rPr>
              <a:t>H</a:t>
            </a:r>
            <a:r>
              <a:rPr lang="zh-CN" altLang="en-US" sz="2800" dirty="0">
                <a:latin typeface="黑体" panose="02010609060101010101" pitchFamily="49" charset="-122"/>
                <a:ea typeface="黑体" panose="02010609060101010101" pitchFamily="49" charset="-122"/>
              </a:rPr>
              <a:t>、</a:t>
            </a:r>
            <a:r>
              <a:rPr lang="en-US" altLang="zh-CN" sz="2800" i="1"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是两个聚类，则两类间的最短距离定义为：</a:t>
            </a:r>
          </a:p>
        </p:txBody>
      </p:sp>
      <p:grpSp>
        <p:nvGrpSpPr>
          <p:cNvPr id="73734" name="Group 33"/>
          <p:cNvGrpSpPr>
            <a:grpSpLocks/>
          </p:cNvGrpSpPr>
          <p:nvPr/>
        </p:nvGrpSpPr>
        <p:grpSpPr bwMode="auto">
          <a:xfrm>
            <a:off x="461716" y="3611736"/>
            <a:ext cx="8342312" cy="1041400"/>
            <a:chOff x="357" y="1721"/>
            <a:chExt cx="5255" cy="656"/>
          </a:xfrm>
        </p:grpSpPr>
        <p:sp>
          <p:nvSpPr>
            <p:cNvPr id="73736" name="Rectangle 27"/>
            <p:cNvSpPr>
              <a:spLocks noChangeArrowheads="1"/>
            </p:cNvSpPr>
            <p:nvPr/>
          </p:nvSpPr>
          <p:spPr bwMode="auto">
            <a:xfrm>
              <a:off x="1143" y="1721"/>
              <a:ext cx="446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indent="304800">
                <a:lnSpc>
                  <a:spcPct val="130000"/>
                </a:lnSpc>
              </a:pPr>
              <a:r>
                <a:rPr lang="zh-CN" altLang="en-US" sz="2800" b="1" dirty="0">
                  <a:solidFill>
                    <a:schemeClr val="tx2"/>
                  </a:solidFill>
                  <a:latin typeface="黑体" panose="02010609060101010101" pitchFamily="49" charset="-122"/>
                  <a:ea typeface="黑体" panose="02010609060101010101" pitchFamily="49" charset="-122"/>
                </a:rPr>
                <a:t>：</a:t>
              </a:r>
              <a:r>
                <a:rPr lang="en-US" altLang="zh-CN" sz="2800" i="1" dirty="0">
                  <a:latin typeface="黑体" panose="02010609060101010101" pitchFamily="49" charset="-122"/>
                  <a:ea typeface="黑体" panose="02010609060101010101" pitchFamily="49" charset="-122"/>
                </a:rPr>
                <a:t>H</a:t>
              </a:r>
              <a:r>
                <a:rPr lang="zh-CN" altLang="en-US" sz="2800" dirty="0">
                  <a:latin typeface="黑体" panose="02010609060101010101" pitchFamily="49" charset="-122"/>
                  <a:ea typeface="黑体" panose="02010609060101010101" pitchFamily="49" charset="-122"/>
                </a:rPr>
                <a:t>类中的某个样本</a:t>
              </a:r>
              <a:r>
                <a:rPr lang="en-US" altLang="zh-CN" sz="2800" i="1" dirty="0">
                  <a:latin typeface="黑体" panose="02010609060101010101" pitchFamily="49" charset="-122"/>
                  <a:ea typeface="黑体" panose="02010609060101010101" pitchFamily="49" charset="-122"/>
                </a:rPr>
                <a:t>X</a:t>
              </a:r>
              <a:r>
                <a:rPr lang="en-US" altLang="zh-CN" sz="2800" i="1" baseline="-25000" dirty="0">
                  <a:latin typeface="黑体" panose="02010609060101010101" pitchFamily="49" charset="-122"/>
                  <a:ea typeface="黑体" panose="02010609060101010101" pitchFamily="49" charset="-122"/>
                </a:rPr>
                <a:t>H</a:t>
              </a:r>
              <a:r>
                <a:rPr lang="zh-CN" altLang="en-US" sz="2800" dirty="0">
                  <a:latin typeface="黑体" panose="02010609060101010101" pitchFamily="49" charset="-122"/>
                  <a:ea typeface="黑体" panose="02010609060101010101" pitchFamily="49" charset="-122"/>
                </a:rPr>
                <a:t>和</a:t>
              </a:r>
              <a:r>
                <a:rPr lang="en-US" altLang="zh-CN" sz="2800" i="1"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类中的某个样本</a:t>
              </a:r>
              <a:r>
                <a:rPr lang="en-US" altLang="zh-CN" sz="2800" i="1" dirty="0">
                  <a:latin typeface="黑体" panose="02010609060101010101" pitchFamily="49" charset="-122"/>
                  <a:ea typeface="黑体" panose="02010609060101010101" pitchFamily="49" charset="-122"/>
                </a:rPr>
                <a:t>X</a:t>
              </a:r>
              <a:r>
                <a:rPr lang="en-US" altLang="zh-CN" sz="2800" i="1" baseline="-25000" dirty="0">
                  <a:latin typeface="黑体" panose="02010609060101010101" pitchFamily="49" charset="-122"/>
                  <a:ea typeface="黑体" panose="02010609060101010101" pitchFamily="49" charset="-122"/>
                </a:rPr>
                <a:t>K</a:t>
              </a:r>
              <a:r>
                <a:rPr lang="zh-CN" altLang="en-US" sz="2800" dirty="0" smtClean="0">
                  <a:latin typeface="黑体" panose="02010609060101010101" pitchFamily="49" charset="-122"/>
                  <a:ea typeface="黑体" panose="02010609060101010101" pitchFamily="49" charset="-122"/>
                </a:rPr>
                <a:t>之间的</a:t>
              </a:r>
              <a:r>
                <a:rPr lang="zh-CN" altLang="en-US" sz="2800" dirty="0">
                  <a:latin typeface="黑体" panose="02010609060101010101" pitchFamily="49" charset="-122"/>
                  <a:ea typeface="黑体" panose="02010609060101010101" pitchFamily="49" charset="-122"/>
                </a:rPr>
                <a:t>欧氏距离。</a:t>
              </a:r>
            </a:p>
          </p:txBody>
        </p:sp>
        <p:graphicFrame>
          <p:nvGraphicFramePr>
            <p:cNvPr id="73737" name="Object 3"/>
            <p:cNvGraphicFramePr>
              <a:graphicFrameLocks noChangeAspect="1"/>
            </p:cNvGraphicFramePr>
            <p:nvPr/>
          </p:nvGraphicFramePr>
          <p:xfrm>
            <a:off x="357" y="1768"/>
            <a:ext cx="974" cy="279"/>
          </p:xfrm>
          <a:graphic>
            <a:graphicData uri="http://schemas.openxmlformats.org/presentationml/2006/ole">
              <mc:AlternateContent xmlns:mc="http://schemas.openxmlformats.org/markup-compatibility/2006">
                <mc:Choice xmlns:v="urn:schemas-microsoft-com:vml" Requires="v">
                  <p:oleObj spid="_x0000_s40991" name="公式" r:id="rId5" imgW="761669" imgH="215806" progId="Equation.3">
                    <p:embed/>
                  </p:oleObj>
                </mc:Choice>
                <mc:Fallback>
                  <p:oleObj name="公式" r:id="rId5" imgW="761669"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 y="1768"/>
                          <a:ext cx="97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组合 16"/>
          <p:cNvGrpSpPr/>
          <p:nvPr/>
        </p:nvGrpSpPr>
        <p:grpSpPr>
          <a:xfrm>
            <a:off x="0" y="6324600"/>
            <a:ext cx="9144000" cy="519113"/>
            <a:chOff x="0" y="6324600"/>
            <a:chExt cx="9144000" cy="519113"/>
          </a:xfrm>
        </p:grpSpPr>
        <p:grpSp>
          <p:nvGrpSpPr>
            <p:cNvPr id="18" name="组合 17"/>
            <p:cNvGrpSpPr>
              <a:grpSpLocks/>
            </p:cNvGrpSpPr>
            <p:nvPr/>
          </p:nvGrpSpPr>
          <p:grpSpPr bwMode="auto">
            <a:xfrm>
              <a:off x="0" y="6324600"/>
              <a:ext cx="9144000" cy="519113"/>
              <a:chOff x="0" y="6324600"/>
              <a:chExt cx="9144000" cy="518375"/>
            </a:xfrm>
          </p:grpSpPr>
          <p:sp>
            <p:nvSpPr>
              <p:cNvPr id="20" name="矩形 1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Box 2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9" name="TextBox 1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844706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extLst>
              <p:ext uri="{D42A27DB-BD31-4B8C-83A1-F6EECF244321}">
                <p14:modId xmlns:p14="http://schemas.microsoft.com/office/powerpoint/2010/main" val="2467232226"/>
              </p:ext>
            </p:extLst>
          </p:nvPr>
        </p:nvGraphicFramePr>
        <p:xfrm>
          <a:off x="3859213" y="1231900"/>
          <a:ext cx="4941887" cy="431800"/>
        </p:xfrm>
        <a:graphic>
          <a:graphicData uri="http://schemas.openxmlformats.org/presentationml/2006/ole">
            <mc:AlternateContent xmlns:mc="http://schemas.openxmlformats.org/markup-compatibility/2006">
              <mc:Choice xmlns:v="urn:schemas-microsoft-com:vml" Requires="v">
                <p:oleObj spid="_x0000_s42112" name="公式" r:id="rId3" imgW="2565400" imgH="215900" progId="Equation.3">
                  <p:embed/>
                </p:oleObj>
              </mc:Choice>
              <mc:Fallback>
                <p:oleObj name="公式" r:id="rId3" imgW="25654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213" y="1231900"/>
                        <a:ext cx="4941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5" name="Object 3"/>
          <p:cNvGraphicFramePr>
            <a:graphicFrameLocks noChangeAspect="1"/>
          </p:cNvGraphicFramePr>
          <p:nvPr>
            <p:extLst>
              <p:ext uri="{D42A27DB-BD31-4B8C-83A1-F6EECF244321}">
                <p14:modId xmlns:p14="http://schemas.microsoft.com/office/powerpoint/2010/main" val="455470017"/>
              </p:ext>
            </p:extLst>
          </p:nvPr>
        </p:nvGraphicFramePr>
        <p:xfrm>
          <a:off x="3852863" y="1816100"/>
          <a:ext cx="4986337" cy="457200"/>
        </p:xfrm>
        <a:graphic>
          <a:graphicData uri="http://schemas.openxmlformats.org/presentationml/2006/ole">
            <mc:AlternateContent xmlns:mc="http://schemas.openxmlformats.org/markup-compatibility/2006">
              <mc:Choice xmlns:v="urn:schemas-microsoft-com:vml" Requires="v">
                <p:oleObj spid="_x0000_s42113" name="公式" r:id="rId5" imgW="2628900" imgH="228600" progId="Equation.3">
                  <p:embed/>
                </p:oleObj>
              </mc:Choice>
              <mc:Fallback>
                <p:oleObj name="公式" r:id="rId5" imgW="2628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863" y="1816100"/>
                        <a:ext cx="498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6" name="Rectangle 21"/>
          <p:cNvSpPr>
            <a:spLocks noChangeArrowheads="1"/>
          </p:cNvSpPr>
          <p:nvPr/>
        </p:nvSpPr>
        <p:spPr bwMode="auto">
          <a:xfrm>
            <a:off x="3219450" y="674688"/>
            <a:ext cx="4770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indent="266700"/>
            <a:r>
              <a:rPr lang="zh-CN" altLang="en-US" sz="2400" dirty="0">
                <a:latin typeface="黑体" panose="02010609060101010101" pitchFamily="49" charset="-122"/>
                <a:ea typeface="黑体" panose="02010609060101010101" pitchFamily="49" charset="-122"/>
              </a:rPr>
              <a:t>如果</a:t>
            </a:r>
            <a:r>
              <a:rPr lang="en-US" altLang="zh-CN" sz="2400" i="1"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类由</a:t>
            </a:r>
            <a:r>
              <a:rPr lang="en-US" altLang="zh-CN" sz="2400" i="1"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和</a:t>
            </a:r>
            <a:r>
              <a:rPr lang="en-US" altLang="zh-CN" sz="2400" i="1"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两类合并而成，则</a:t>
            </a:r>
          </a:p>
        </p:txBody>
      </p:sp>
      <p:grpSp>
        <p:nvGrpSpPr>
          <p:cNvPr id="74757" name="Group 57"/>
          <p:cNvGrpSpPr>
            <a:grpSpLocks/>
          </p:cNvGrpSpPr>
          <p:nvPr/>
        </p:nvGrpSpPr>
        <p:grpSpPr bwMode="auto">
          <a:xfrm>
            <a:off x="3265488" y="2346325"/>
            <a:ext cx="5354637" cy="446088"/>
            <a:chOff x="187" y="1388"/>
            <a:chExt cx="3373" cy="281"/>
          </a:xfrm>
        </p:grpSpPr>
        <p:graphicFrame>
          <p:nvGraphicFramePr>
            <p:cNvPr id="74779" name="Object 10"/>
            <p:cNvGraphicFramePr>
              <a:graphicFrameLocks noChangeAspect="1"/>
            </p:cNvGraphicFramePr>
            <p:nvPr/>
          </p:nvGraphicFramePr>
          <p:xfrm>
            <a:off x="1859" y="1401"/>
            <a:ext cx="1701" cy="268"/>
          </p:xfrm>
          <a:graphic>
            <a:graphicData uri="http://schemas.openxmlformats.org/presentationml/2006/ole">
              <mc:AlternateContent xmlns:mc="http://schemas.openxmlformats.org/markup-compatibility/2006">
                <mc:Choice xmlns:v="urn:schemas-microsoft-com:vml" Requires="v">
                  <p:oleObj spid="_x0000_s42114" name="公式" r:id="rId7" imgW="1371600" imgH="228600" progId="Equation.3">
                    <p:embed/>
                  </p:oleObj>
                </mc:Choice>
                <mc:Fallback>
                  <p:oleObj name="公式" r:id="rId7" imgW="1371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9" y="1401"/>
                          <a:ext cx="170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80" name="Rectangle 31"/>
            <p:cNvSpPr>
              <a:spLocks noChangeArrowheads="1"/>
            </p:cNvSpPr>
            <p:nvPr/>
          </p:nvSpPr>
          <p:spPr bwMode="auto">
            <a:xfrm>
              <a:off x="187" y="1388"/>
              <a:ext cx="19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indent="266700"/>
              <a:r>
                <a:rPr lang="zh-CN" altLang="en-US" sz="2400" dirty="0">
                  <a:latin typeface="黑体" panose="02010609060101010101" pitchFamily="49" charset="-122"/>
                  <a:ea typeface="黑体" panose="02010609060101010101" pitchFamily="49" charset="-122"/>
                </a:rPr>
                <a:t>得到递推公式：</a:t>
              </a:r>
            </a:p>
          </p:txBody>
        </p:sp>
      </p:grpSp>
      <p:sp>
        <p:nvSpPr>
          <p:cNvPr id="117802" name="Rectangle 42"/>
          <p:cNvSpPr>
            <a:spLocks noChangeArrowheads="1"/>
          </p:cNvSpPr>
          <p:nvPr/>
        </p:nvSpPr>
        <p:spPr bwMode="auto">
          <a:xfrm>
            <a:off x="522288" y="3040063"/>
            <a:ext cx="2227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en-US" altLang="zh-CN" sz="2400" b="1" dirty="0">
                <a:solidFill>
                  <a:schemeClr val="tx2"/>
                </a:solidFill>
                <a:latin typeface="黑体" panose="02010609060101010101" pitchFamily="49" charset="-122"/>
                <a:ea typeface="黑体" panose="02010609060101010101" pitchFamily="49" charset="-122"/>
              </a:rPr>
              <a:t>2</a:t>
            </a:r>
            <a:r>
              <a:rPr lang="zh-CN" altLang="en-US" sz="2400" b="1" dirty="0">
                <a:solidFill>
                  <a:schemeClr val="tx2"/>
                </a:solidFill>
                <a:latin typeface="黑体" panose="02010609060101010101" pitchFamily="49" charset="-122"/>
                <a:ea typeface="黑体" panose="02010609060101010101" pitchFamily="49" charset="-122"/>
              </a:rPr>
              <a:t>）最长距离法 </a:t>
            </a:r>
          </a:p>
        </p:txBody>
      </p:sp>
      <p:graphicFrame>
        <p:nvGraphicFramePr>
          <p:cNvPr id="117803" name="Object 4"/>
          <p:cNvGraphicFramePr>
            <a:graphicFrameLocks noChangeAspect="1"/>
          </p:cNvGraphicFramePr>
          <p:nvPr>
            <p:extLst>
              <p:ext uri="{D42A27DB-BD31-4B8C-83A1-F6EECF244321}">
                <p14:modId xmlns:p14="http://schemas.microsoft.com/office/powerpoint/2010/main" val="132356631"/>
              </p:ext>
            </p:extLst>
          </p:nvPr>
        </p:nvGraphicFramePr>
        <p:xfrm>
          <a:off x="1293813" y="3552825"/>
          <a:ext cx="6159500" cy="431800"/>
        </p:xfrm>
        <a:graphic>
          <a:graphicData uri="http://schemas.openxmlformats.org/presentationml/2006/ole">
            <mc:AlternateContent xmlns:mc="http://schemas.openxmlformats.org/markup-compatibility/2006">
              <mc:Choice xmlns:v="urn:schemas-microsoft-com:vml" Requires="v">
                <p:oleObj spid="_x0000_s42115" name="公式" r:id="rId9" imgW="2730500" imgH="215900" progId="Equation.3">
                  <p:embed/>
                </p:oleObj>
              </mc:Choice>
              <mc:Fallback>
                <p:oleObj name="公式" r:id="rId9" imgW="2730500" imgH="215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3813" y="3552825"/>
                        <a:ext cx="6159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805" name="Rectangle 45"/>
          <p:cNvSpPr>
            <a:spLocks noChangeArrowheads="1"/>
          </p:cNvSpPr>
          <p:nvPr/>
        </p:nvSpPr>
        <p:spPr bwMode="auto">
          <a:xfrm>
            <a:off x="198438" y="4043363"/>
            <a:ext cx="5200650" cy="41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indent="304800">
              <a:lnSpc>
                <a:spcPct val="130000"/>
              </a:lnSpc>
            </a:pPr>
            <a:r>
              <a:rPr lang="zh-CN" altLang="en-US" sz="2400" dirty="0">
                <a:latin typeface="黑体" panose="02010609060101010101" pitchFamily="49" charset="-122"/>
                <a:ea typeface="黑体" panose="02010609060101010101" pitchFamily="49" charset="-122"/>
              </a:rPr>
              <a:t>若</a:t>
            </a:r>
            <a:r>
              <a:rPr lang="en-US" altLang="zh-CN" sz="2400" i="1" dirty="0" smtClean="0">
                <a:latin typeface="黑体" panose="02010609060101010101" pitchFamily="49" charset="-122"/>
                <a:ea typeface="黑体" panose="02010609060101010101" pitchFamily="49" charset="-122"/>
              </a:rPr>
              <a:t>K </a:t>
            </a:r>
            <a:r>
              <a:rPr lang="zh-CN" altLang="en-US" sz="2400" dirty="0" smtClean="0">
                <a:latin typeface="黑体" panose="02010609060101010101" pitchFamily="49" charset="-122"/>
                <a:ea typeface="黑体" panose="02010609060101010101" pitchFamily="49" charset="-122"/>
              </a:rPr>
              <a:t>类</a:t>
            </a:r>
            <a:r>
              <a:rPr lang="zh-CN" altLang="en-US" sz="2400" dirty="0">
                <a:latin typeface="黑体" panose="02010609060101010101" pitchFamily="49" charset="-122"/>
                <a:ea typeface="黑体" panose="02010609060101010101" pitchFamily="49" charset="-122"/>
              </a:rPr>
              <a:t>由</a:t>
            </a:r>
            <a:r>
              <a:rPr lang="en-US" altLang="zh-CN" sz="2400" i="1"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a:t>
            </a:r>
            <a:r>
              <a:rPr lang="en-US" altLang="zh-CN" sz="2400" i="1" dirty="0" smtClean="0">
                <a:latin typeface="黑体" panose="02010609060101010101" pitchFamily="49" charset="-122"/>
                <a:ea typeface="黑体" panose="02010609060101010101" pitchFamily="49" charset="-122"/>
              </a:rPr>
              <a:t>J </a:t>
            </a:r>
            <a:r>
              <a:rPr lang="zh-CN" altLang="en-US" sz="2400" dirty="0" smtClean="0">
                <a:latin typeface="黑体" panose="02010609060101010101" pitchFamily="49" charset="-122"/>
                <a:ea typeface="黑体" panose="02010609060101010101" pitchFamily="49" charset="-122"/>
              </a:rPr>
              <a:t>两</a:t>
            </a:r>
            <a:r>
              <a:rPr lang="zh-CN" altLang="en-US" sz="2400" dirty="0">
                <a:latin typeface="黑体" panose="02010609060101010101" pitchFamily="49" charset="-122"/>
                <a:ea typeface="黑体" panose="02010609060101010101" pitchFamily="49" charset="-122"/>
              </a:rPr>
              <a:t>类合并而成，则</a:t>
            </a:r>
          </a:p>
        </p:txBody>
      </p:sp>
      <p:sp>
        <p:nvSpPr>
          <p:cNvPr id="117809" name="Rectangle 49"/>
          <p:cNvSpPr>
            <a:spLocks noChangeArrowheads="1"/>
          </p:cNvSpPr>
          <p:nvPr/>
        </p:nvSpPr>
        <p:spPr bwMode="auto">
          <a:xfrm>
            <a:off x="0" y="286663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solidFill>
                <a:schemeClr val="tx2"/>
              </a:solidFill>
              <a:latin typeface="黑体" panose="02010609060101010101" pitchFamily="49" charset="-122"/>
              <a:ea typeface="黑体" panose="02010609060101010101" pitchFamily="49" charset="-122"/>
            </a:endParaRPr>
          </a:p>
        </p:txBody>
      </p:sp>
      <p:graphicFrame>
        <p:nvGraphicFramePr>
          <p:cNvPr id="117808" name="Object 5"/>
          <p:cNvGraphicFramePr>
            <a:graphicFrameLocks noChangeAspect="1"/>
          </p:cNvGraphicFramePr>
          <p:nvPr>
            <p:extLst>
              <p:ext uri="{D42A27DB-BD31-4B8C-83A1-F6EECF244321}">
                <p14:modId xmlns:p14="http://schemas.microsoft.com/office/powerpoint/2010/main" val="2272971"/>
              </p:ext>
            </p:extLst>
          </p:nvPr>
        </p:nvGraphicFramePr>
        <p:xfrm>
          <a:off x="1390650" y="4621213"/>
          <a:ext cx="5608638" cy="428625"/>
        </p:xfrm>
        <a:graphic>
          <a:graphicData uri="http://schemas.openxmlformats.org/presentationml/2006/ole">
            <mc:AlternateContent xmlns:mc="http://schemas.openxmlformats.org/markup-compatibility/2006">
              <mc:Choice xmlns:v="urn:schemas-microsoft-com:vml" Requires="v">
                <p:oleObj spid="_x0000_s42116" name="公式" r:id="rId11" imgW="2590800" imgH="215900" progId="Equation.3">
                  <p:embed/>
                </p:oleObj>
              </mc:Choice>
              <mc:Fallback>
                <p:oleObj name="公式" r:id="rId11" imgW="2590800" imgH="215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0650" y="4621213"/>
                        <a:ext cx="56086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807" name="Object 6"/>
          <p:cNvGraphicFramePr>
            <a:graphicFrameLocks noChangeAspect="1"/>
          </p:cNvGraphicFramePr>
          <p:nvPr>
            <p:extLst>
              <p:ext uri="{D42A27DB-BD31-4B8C-83A1-F6EECF244321}">
                <p14:modId xmlns:p14="http://schemas.microsoft.com/office/powerpoint/2010/main" val="2275215442"/>
              </p:ext>
            </p:extLst>
          </p:nvPr>
        </p:nvGraphicFramePr>
        <p:xfrm>
          <a:off x="1403350" y="5207000"/>
          <a:ext cx="5492750" cy="449263"/>
        </p:xfrm>
        <a:graphic>
          <a:graphicData uri="http://schemas.openxmlformats.org/presentationml/2006/ole">
            <mc:AlternateContent xmlns:mc="http://schemas.openxmlformats.org/markup-compatibility/2006">
              <mc:Choice xmlns:v="urn:schemas-microsoft-com:vml" Requires="v">
                <p:oleObj spid="_x0000_s42117" name="公式" r:id="rId13" imgW="2654300" imgH="228600" progId="Equation.3">
                  <p:embed/>
                </p:oleObj>
              </mc:Choice>
              <mc:Fallback>
                <p:oleObj name="公式" r:id="rId13" imgW="2654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5207000"/>
                        <a:ext cx="54927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806" name="Object 7"/>
          <p:cNvGraphicFramePr>
            <a:graphicFrameLocks noChangeAspect="1"/>
          </p:cNvGraphicFramePr>
          <p:nvPr>
            <p:extLst>
              <p:ext uri="{D42A27DB-BD31-4B8C-83A1-F6EECF244321}">
                <p14:modId xmlns:p14="http://schemas.microsoft.com/office/powerpoint/2010/main" val="1405620984"/>
              </p:ext>
            </p:extLst>
          </p:nvPr>
        </p:nvGraphicFramePr>
        <p:xfrm>
          <a:off x="1331913" y="5788025"/>
          <a:ext cx="2970212" cy="484188"/>
        </p:xfrm>
        <a:graphic>
          <a:graphicData uri="http://schemas.openxmlformats.org/presentationml/2006/ole">
            <mc:AlternateContent xmlns:mc="http://schemas.openxmlformats.org/markup-compatibility/2006">
              <mc:Choice xmlns:v="urn:schemas-microsoft-com:vml" Requires="v">
                <p:oleObj spid="_x0000_s42118" name="公式" r:id="rId15" imgW="1397000" imgH="228600" progId="Equation.3">
                  <p:embed/>
                </p:oleObj>
              </mc:Choice>
              <mc:Fallback>
                <p:oleObj name="公式" r:id="rId15" imgW="13970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5788025"/>
                        <a:ext cx="297021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813" name="Rectangle 53"/>
          <p:cNvSpPr>
            <a:spLocks noChangeArrowheads="1"/>
          </p:cNvSpPr>
          <p:nvPr/>
        </p:nvSpPr>
        <p:spPr bwMode="auto">
          <a:xfrm>
            <a:off x="611188" y="5813425"/>
            <a:ext cx="7207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b="1">
                <a:solidFill>
                  <a:schemeClr val="tx2"/>
                </a:solidFill>
              </a:rPr>
              <a:t>有：</a:t>
            </a:r>
          </a:p>
          <a:p>
            <a:pPr eaLnBrk="0" hangingPunct="0"/>
            <a:endParaRPr lang="en-US" altLang="zh-CN" sz="2400" b="1">
              <a:solidFill>
                <a:schemeClr val="tx2"/>
              </a:solidFill>
            </a:endParaRPr>
          </a:p>
        </p:txBody>
      </p:sp>
      <p:grpSp>
        <p:nvGrpSpPr>
          <p:cNvPr id="3" name="Group 41"/>
          <p:cNvGrpSpPr>
            <a:grpSpLocks/>
          </p:cNvGrpSpPr>
          <p:nvPr/>
        </p:nvGrpSpPr>
        <p:grpSpPr bwMode="auto">
          <a:xfrm>
            <a:off x="304800" y="1143000"/>
            <a:ext cx="2970213" cy="1441450"/>
            <a:chOff x="2200" y="1743"/>
            <a:chExt cx="2126" cy="1098"/>
          </a:xfrm>
        </p:grpSpPr>
        <p:sp>
          <p:nvSpPr>
            <p:cNvPr id="74767" name="Oval 16"/>
            <p:cNvSpPr>
              <a:spLocks noChangeArrowheads="1"/>
            </p:cNvSpPr>
            <p:nvPr/>
          </p:nvSpPr>
          <p:spPr bwMode="auto">
            <a:xfrm>
              <a:off x="2200" y="1849"/>
              <a:ext cx="559" cy="95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黑体" panose="02010609060101010101" pitchFamily="49" charset="-122"/>
                <a:ea typeface="黑体" panose="02010609060101010101" pitchFamily="49" charset="-122"/>
              </a:endParaRPr>
            </a:p>
          </p:txBody>
        </p:sp>
        <p:sp>
          <p:nvSpPr>
            <p:cNvPr id="74768" name="Oval 15"/>
            <p:cNvSpPr>
              <a:spLocks noChangeArrowheads="1"/>
            </p:cNvSpPr>
            <p:nvPr/>
          </p:nvSpPr>
          <p:spPr bwMode="auto">
            <a:xfrm>
              <a:off x="3390" y="1743"/>
              <a:ext cx="936" cy="109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黑体" panose="02010609060101010101" pitchFamily="49" charset="-122"/>
                <a:ea typeface="黑体" panose="02010609060101010101" pitchFamily="49" charset="-122"/>
              </a:endParaRPr>
            </a:p>
          </p:txBody>
        </p:sp>
        <p:sp>
          <p:nvSpPr>
            <p:cNvPr id="74769" name="Line 14"/>
            <p:cNvSpPr>
              <a:spLocks noChangeShapeType="1"/>
            </p:cNvSpPr>
            <p:nvPr/>
          </p:nvSpPr>
          <p:spPr bwMode="auto">
            <a:xfrm>
              <a:off x="2760" y="2448"/>
              <a:ext cx="707" cy="78"/>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74770" name="Text Box 13"/>
            <p:cNvSpPr txBox="1">
              <a:spLocks noChangeArrowheads="1"/>
            </p:cNvSpPr>
            <p:nvPr/>
          </p:nvSpPr>
          <p:spPr bwMode="auto">
            <a:xfrm>
              <a:off x="2395" y="2185"/>
              <a:ext cx="22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黑体" panose="02010609060101010101" pitchFamily="49" charset="-122"/>
                  <a:ea typeface="黑体" panose="02010609060101010101" pitchFamily="49" charset="-122"/>
                </a:rPr>
                <a:t>H</a:t>
              </a:r>
              <a:endParaRPr lang="en-US" altLang="zh-CN" sz="2000">
                <a:solidFill>
                  <a:schemeClr val="tx2"/>
                </a:solidFill>
                <a:latin typeface="黑体" panose="02010609060101010101" pitchFamily="49" charset="-122"/>
                <a:ea typeface="黑体" panose="02010609060101010101" pitchFamily="49" charset="-122"/>
              </a:endParaRPr>
            </a:p>
          </p:txBody>
        </p:sp>
        <p:sp>
          <p:nvSpPr>
            <p:cNvPr id="74771" name="Text Box 12"/>
            <p:cNvSpPr txBox="1">
              <a:spLocks noChangeArrowheads="1"/>
            </p:cNvSpPr>
            <p:nvPr/>
          </p:nvSpPr>
          <p:spPr bwMode="auto">
            <a:xfrm>
              <a:off x="4019" y="2260"/>
              <a:ext cx="21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黑体" panose="02010609060101010101" pitchFamily="49" charset="-122"/>
                  <a:ea typeface="黑体" panose="02010609060101010101" pitchFamily="49" charset="-122"/>
                </a:rPr>
                <a:t>K</a:t>
              </a:r>
              <a:endParaRPr lang="en-US" altLang="zh-CN" sz="2000">
                <a:solidFill>
                  <a:schemeClr val="tx2"/>
                </a:solidFill>
                <a:latin typeface="黑体" panose="02010609060101010101" pitchFamily="49" charset="-122"/>
                <a:ea typeface="黑体" panose="02010609060101010101" pitchFamily="49" charset="-122"/>
              </a:endParaRPr>
            </a:p>
          </p:txBody>
        </p:sp>
        <p:sp>
          <p:nvSpPr>
            <p:cNvPr id="74772" name="Oval 11"/>
            <p:cNvSpPr>
              <a:spLocks noChangeArrowheads="1"/>
            </p:cNvSpPr>
            <p:nvPr/>
          </p:nvSpPr>
          <p:spPr bwMode="auto">
            <a:xfrm>
              <a:off x="3706" y="1849"/>
              <a:ext cx="497" cy="3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黑体" panose="02010609060101010101" pitchFamily="49" charset="-122"/>
                <a:ea typeface="黑体" panose="02010609060101010101" pitchFamily="49" charset="-122"/>
              </a:endParaRPr>
            </a:p>
          </p:txBody>
        </p:sp>
        <p:sp>
          <p:nvSpPr>
            <p:cNvPr id="74773" name="Oval 10"/>
            <p:cNvSpPr>
              <a:spLocks noChangeArrowheads="1"/>
            </p:cNvSpPr>
            <p:nvPr/>
          </p:nvSpPr>
          <p:spPr bwMode="auto">
            <a:xfrm>
              <a:off x="3495" y="2340"/>
              <a:ext cx="497" cy="3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黑体" panose="02010609060101010101" pitchFamily="49" charset="-122"/>
                <a:ea typeface="黑体" panose="02010609060101010101" pitchFamily="49" charset="-122"/>
              </a:endParaRPr>
            </a:p>
          </p:txBody>
        </p:sp>
        <p:sp>
          <p:nvSpPr>
            <p:cNvPr id="74774" name="Line 9"/>
            <p:cNvSpPr>
              <a:spLocks noChangeShapeType="1"/>
            </p:cNvSpPr>
            <p:nvPr/>
          </p:nvSpPr>
          <p:spPr bwMode="auto">
            <a:xfrm flipV="1">
              <a:off x="2746" y="2086"/>
              <a:ext cx="958" cy="104"/>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74775" name="Text Box 8"/>
            <p:cNvSpPr txBox="1">
              <a:spLocks noChangeArrowheads="1"/>
            </p:cNvSpPr>
            <p:nvPr/>
          </p:nvSpPr>
          <p:spPr bwMode="auto">
            <a:xfrm>
              <a:off x="3882" y="1911"/>
              <a:ext cx="14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黑体" panose="02010609060101010101" pitchFamily="49" charset="-122"/>
                  <a:ea typeface="黑体" panose="02010609060101010101" pitchFamily="49" charset="-122"/>
                </a:rPr>
                <a:t>I</a:t>
              </a:r>
              <a:endParaRPr lang="en-US" altLang="zh-CN" sz="2000">
                <a:solidFill>
                  <a:schemeClr val="tx2"/>
                </a:solidFill>
                <a:latin typeface="黑体" panose="02010609060101010101" pitchFamily="49" charset="-122"/>
                <a:ea typeface="黑体" panose="02010609060101010101" pitchFamily="49" charset="-122"/>
              </a:endParaRPr>
            </a:p>
          </p:txBody>
        </p:sp>
        <p:sp>
          <p:nvSpPr>
            <p:cNvPr id="74776" name="Text Box 7"/>
            <p:cNvSpPr txBox="1">
              <a:spLocks noChangeArrowheads="1"/>
            </p:cNvSpPr>
            <p:nvPr/>
          </p:nvSpPr>
          <p:spPr bwMode="auto">
            <a:xfrm>
              <a:off x="3693" y="2415"/>
              <a:ext cx="9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黑体" panose="02010609060101010101" pitchFamily="49" charset="-122"/>
                  <a:ea typeface="黑体" panose="02010609060101010101" pitchFamily="49" charset="-122"/>
                </a:rPr>
                <a:t>J</a:t>
              </a:r>
              <a:endParaRPr lang="en-US" altLang="zh-CN" sz="2000">
                <a:solidFill>
                  <a:schemeClr val="tx2"/>
                </a:solidFill>
                <a:latin typeface="黑体" panose="02010609060101010101" pitchFamily="49" charset="-122"/>
                <a:ea typeface="黑体" panose="02010609060101010101" pitchFamily="49" charset="-122"/>
              </a:endParaRPr>
            </a:p>
          </p:txBody>
        </p:sp>
        <p:graphicFrame>
          <p:nvGraphicFramePr>
            <p:cNvPr id="74777" name="Object 8"/>
            <p:cNvGraphicFramePr>
              <a:graphicFrameLocks noChangeAspect="1"/>
            </p:cNvGraphicFramePr>
            <p:nvPr/>
          </p:nvGraphicFramePr>
          <p:xfrm>
            <a:off x="2993" y="1933"/>
            <a:ext cx="272" cy="212"/>
          </p:xfrm>
          <a:graphic>
            <a:graphicData uri="http://schemas.openxmlformats.org/presentationml/2006/ole">
              <mc:AlternateContent xmlns:mc="http://schemas.openxmlformats.org/markup-compatibility/2006">
                <mc:Choice xmlns:v="urn:schemas-microsoft-com:vml" Requires="v">
                  <p:oleObj spid="_x0000_s42119" name="公式" r:id="rId17" imgW="279279" imgH="215806" progId="Equation.3">
                    <p:embed/>
                  </p:oleObj>
                </mc:Choice>
                <mc:Fallback>
                  <p:oleObj name="公式" r:id="rId17" imgW="279279" imgH="21580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93" y="1933"/>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8" name="Object 9"/>
            <p:cNvGraphicFramePr>
              <a:graphicFrameLocks noChangeAspect="1"/>
            </p:cNvGraphicFramePr>
            <p:nvPr/>
          </p:nvGraphicFramePr>
          <p:xfrm>
            <a:off x="2937" y="2273"/>
            <a:ext cx="312" cy="245"/>
          </p:xfrm>
          <a:graphic>
            <a:graphicData uri="http://schemas.openxmlformats.org/presentationml/2006/ole">
              <mc:AlternateContent xmlns:mc="http://schemas.openxmlformats.org/markup-compatibility/2006">
                <mc:Choice xmlns:v="urn:schemas-microsoft-com:vml" Requires="v">
                  <p:oleObj spid="_x0000_s42120" name="公式" r:id="rId19" imgW="291973" imgH="228501" progId="Equation.3">
                    <p:embed/>
                  </p:oleObj>
                </mc:Choice>
                <mc:Fallback>
                  <p:oleObj name="公式" r:id="rId19" imgW="291973" imgH="22850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37" y="2273"/>
                          <a:ext cx="31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9" name="组合 28"/>
          <p:cNvGrpSpPr/>
          <p:nvPr/>
        </p:nvGrpSpPr>
        <p:grpSpPr>
          <a:xfrm>
            <a:off x="0" y="6324600"/>
            <a:ext cx="9144000" cy="519113"/>
            <a:chOff x="0" y="6324600"/>
            <a:chExt cx="9144000" cy="519113"/>
          </a:xfrm>
        </p:grpSpPr>
        <p:grpSp>
          <p:nvGrpSpPr>
            <p:cNvPr id="30" name="组合 29"/>
            <p:cNvGrpSpPr>
              <a:grpSpLocks/>
            </p:cNvGrpSpPr>
            <p:nvPr/>
          </p:nvGrpSpPr>
          <p:grpSpPr bwMode="auto">
            <a:xfrm>
              <a:off x="0" y="6324600"/>
              <a:ext cx="9144000" cy="519113"/>
              <a:chOff x="0" y="6324600"/>
              <a:chExt cx="9144000" cy="518375"/>
            </a:xfrm>
          </p:grpSpPr>
          <p:sp>
            <p:nvSpPr>
              <p:cNvPr id="32" name="矩形 31"/>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TextBox 32"/>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31" name="TextBox 30"/>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517476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802"/>
                                        </p:tgtEl>
                                        <p:attrNameLst>
                                          <p:attrName>style.visibility</p:attrName>
                                        </p:attrNameLst>
                                      </p:cBhvr>
                                      <p:to>
                                        <p:strVal val="visible"/>
                                      </p:to>
                                    </p:set>
                                    <p:animEffect transition="in" filter="fade">
                                      <p:cBhvr>
                                        <p:cTn id="7" dur="500"/>
                                        <p:tgtEl>
                                          <p:spTgt spid="117802"/>
                                        </p:tgtEl>
                                      </p:cBhvr>
                                    </p:animEffect>
                                  </p:childTnLst>
                                </p:cTn>
                              </p:par>
                              <p:par>
                                <p:cTn id="8" presetID="10" presetClass="entr" presetSubtype="0" fill="hold" nodeType="withEffect">
                                  <p:stCondLst>
                                    <p:cond delay="0"/>
                                  </p:stCondLst>
                                  <p:childTnLst>
                                    <p:set>
                                      <p:cBhvr>
                                        <p:cTn id="9" dur="1" fill="hold">
                                          <p:stCondLst>
                                            <p:cond delay="0"/>
                                          </p:stCondLst>
                                        </p:cTn>
                                        <p:tgtEl>
                                          <p:spTgt spid="117803"/>
                                        </p:tgtEl>
                                        <p:attrNameLst>
                                          <p:attrName>style.visibility</p:attrName>
                                        </p:attrNameLst>
                                      </p:cBhvr>
                                      <p:to>
                                        <p:strVal val="visible"/>
                                      </p:to>
                                    </p:set>
                                    <p:animEffect transition="in" filter="fade">
                                      <p:cBhvr>
                                        <p:cTn id="10" dur="500"/>
                                        <p:tgtEl>
                                          <p:spTgt spid="1178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7805"/>
                                        </p:tgtEl>
                                        <p:attrNameLst>
                                          <p:attrName>style.visibility</p:attrName>
                                        </p:attrNameLst>
                                      </p:cBhvr>
                                      <p:to>
                                        <p:strVal val="visible"/>
                                      </p:to>
                                    </p:set>
                                    <p:animEffect transition="in" filter="fade">
                                      <p:cBhvr>
                                        <p:cTn id="13" dur="500"/>
                                        <p:tgtEl>
                                          <p:spTgt spid="117805"/>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117809"/>
                                        </p:tgtEl>
                                        <p:attrNameLst>
                                          <p:attrName>style.visibility</p:attrName>
                                        </p:attrNameLst>
                                      </p:cBhvr>
                                      <p:to>
                                        <p:strVal val="visible"/>
                                      </p:to>
                                    </p:set>
                                    <p:animEffect transition="in" filter="fade">
                                      <p:cBhvr>
                                        <p:cTn id="16" dur="500"/>
                                        <p:tgtEl>
                                          <p:spTgt spid="117809"/>
                                        </p:tgtEl>
                                      </p:cBhvr>
                                    </p:animEffect>
                                  </p:childTnLst>
                                </p:cTn>
                              </p:par>
                              <p:par>
                                <p:cTn id="17" presetID="10" presetClass="entr" presetSubtype="0" fill="hold" nodeType="withEffect">
                                  <p:stCondLst>
                                    <p:cond delay="0"/>
                                  </p:stCondLst>
                                  <p:childTnLst>
                                    <p:set>
                                      <p:cBhvr>
                                        <p:cTn id="18" dur="1" fill="hold">
                                          <p:stCondLst>
                                            <p:cond delay="0"/>
                                          </p:stCondLst>
                                        </p:cTn>
                                        <p:tgtEl>
                                          <p:spTgt spid="117808"/>
                                        </p:tgtEl>
                                        <p:attrNameLst>
                                          <p:attrName>style.visibility</p:attrName>
                                        </p:attrNameLst>
                                      </p:cBhvr>
                                      <p:to>
                                        <p:strVal val="visible"/>
                                      </p:to>
                                    </p:set>
                                    <p:animEffect transition="in" filter="fade">
                                      <p:cBhvr>
                                        <p:cTn id="19" dur="500"/>
                                        <p:tgtEl>
                                          <p:spTgt spid="117808"/>
                                        </p:tgtEl>
                                      </p:cBhvr>
                                    </p:animEffect>
                                  </p:childTnLst>
                                </p:cTn>
                              </p:par>
                              <p:par>
                                <p:cTn id="20" presetID="10" presetClass="entr" presetSubtype="0" fill="hold" nodeType="withEffect">
                                  <p:stCondLst>
                                    <p:cond delay="0"/>
                                  </p:stCondLst>
                                  <p:childTnLst>
                                    <p:set>
                                      <p:cBhvr>
                                        <p:cTn id="21" dur="1" fill="hold">
                                          <p:stCondLst>
                                            <p:cond delay="0"/>
                                          </p:stCondLst>
                                        </p:cTn>
                                        <p:tgtEl>
                                          <p:spTgt spid="117807"/>
                                        </p:tgtEl>
                                        <p:attrNameLst>
                                          <p:attrName>style.visibility</p:attrName>
                                        </p:attrNameLst>
                                      </p:cBhvr>
                                      <p:to>
                                        <p:strVal val="visible"/>
                                      </p:to>
                                    </p:set>
                                    <p:animEffect transition="in" filter="fade">
                                      <p:cBhvr>
                                        <p:cTn id="22" dur="500"/>
                                        <p:tgtEl>
                                          <p:spTgt spid="117807"/>
                                        </p:tgtEl>
                                      </p:cBhvr>
                                    </p:animEffect>
                                  </p:childTnLst>
                                </p:cTn>
                              </p:par>
                              <p:par>
                                <p:cTn id="23" presetID="10" presetClass="entr" presetSubtype="0" fill="hold" nodeType="withEffect">
                                  <p:stCondLst>
                                    <p:cond delay="0"/>
                                  </p:stCondLst>
                                  <p:childTnLst>
                                    <p:set>
                                      <p:cBhvr>
                                        <p:cTn id="24" dur="1" fill="hold">
                                          <p:stCondLst>
                                            <p:cond delay="0"/>
                                          </p:stCondLst>
                                        </p:cTn>
                                        <p:tgtEl>
                                          <p:spTgt spid="117806"/>
                                        </p:tgtEl>
                                        <p:attrNameLst>
                                          <p:attrName>style.visibility</p:attrName>
                                        </p:attrNameLst>
                                      </p:cBhvr>
                                      <p:to>
                                        <p:strVal val="visible"/>
                                      </p:to>
                                    </p:set>
                                    <p:animEffect transition="in" filter="fade">
                                      <p:cBhvr>
                                        <p:cTn id="25" dur="500"/>
                                        <p:tgtEl>
                                          <p:spTgt spid="1178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7813"/>
                                        </p:tgtEl>
                                        <p:attrNameLst>
                                          <p:attrName>style.visibility</p:attrName>
                                        </p:attrNameLst>
                                      </p:cBhvr>
                                      <p:to>
                                        <p:strVal val="visible"/>
                                      </p:to>
                                    </p:set>
                                    <p:animEffect transition="in" filter="fade">
                                      <p:cBhvr>
                                        <p:cTn id="28" dur="500"/>
                                        <p:tgtEl>
                                          <p:spTgt spid="1178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3"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2" grpId="0"/>
      <p:bldP spid="117805" grpId="0"/>
      <p:bldP spid="117809" grpId="0" animBg="1"/>
      <p:bldP spid="1178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4"/>
          <p:cNvSpPr>
            <a:spLocks noChangeArrowheads="1"/>
          </p:cNvSpPr>
          <p:nvPr/>
        </p:nvSpPr>
        <p:spPr bwMode="auto">
          <a:xfrm>
            <a:off x="735624" y="692696"/>
            <a:ext cx="7724808" cy="144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1">
            <a:spAutoFit/>
          </a:bodyPr>
          <a:lstStyle/>
          <a:p>
            <a:pPr>
              <a:lnSpc>
                <a:spcPct val="130000"/>
              </a:lnSpc>
            </a:pPr>
            <a:r>
              <a:rPr lang="en-US" altLang="zh-CN" sz="2400" b="1" dirty="0">
                <a:solidFill>
                  <a:schemeClr val="tx2"/>
                </a:solidFill>
                <a:latin typeface="黑体" panose="02010609060101010101" pitchFamily="49" charset="-122"/>
                <a:ea typeface="黑体" panose="02010609060101010101" pitchFamily="49" charset="-122"/>
              </a:rPr>
              <a:t>3</a:t>
            </a:r>
            <a:r>
              <a:rPr lang="zh-CN" altLang="en-US" sz="2400" b="1" dirty="0">
                <a:solidFill>
                  <a:schemeClr val="tx2"/>
                </a:solidFill>
                <a:latin typeface="黑体" panose="02010609060101010101" pitchFamily="49" charset="-122"/>
                <a:ea typeface="黑体" panose="02010609060101010101" pitchFamily="49" charset="-122"/>
              </a:rPr>
              <a:t>）中间距离法</a:t>
            </a:r>
          </a:p>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介于最长与最短的距离之间。如果</a:t>
            </a:r>
            <a:r>
              <a:rPr lang="en-US" altLang="zh-CN" sz="2400" i="1" dirty="0" smtClean="0">
                <a:latin typeface="黑体" panose="02010609060101010101" pitchFamily="49" charset="-122"/>
                <a:ea typeface="黑体" panose="02010609060101010101" pitchFamily="49" charset="-122"/>
              </a:rPr>
              <a:t>K </a:t>
            </a:r>
            <a:r>
              <a:rPr lang="zh-CN" altLang="en-US" sz="2400" dirty="0" smtClean="0">
                <a:latin typeface="黑体" panose="02010609060101010101" pitchFamily="49" charset="-122"/>
                <a:ea typeface="黑体" panose="02010609060101010101" pitchFamily="49" charset="-122"/>
              </a:rPr>
              <a:t>类</a:t>
            </a:r>
            <a:r>
              <a:rPr lang="zh-CN" altLang="en-US" sz="2400" dirty="0">
                <a:latin typeface="黑体" panose="02010609060101010101" pitchFamily="49" charset="-122"/>
                <a:ea typeface="黑体" panose="02010609060101010101" pitchFamily="49" charset="-122"/>
              </a:rPr>
              <a:t>由</a:t>
            </a:r>
            <a:r>
              <a:rPr lang="en-US" altLang="zh-CN" sz="2400" i="1" dirty="0" smtClean="0">
                <a:latin typeface="黑体" panose="02010609060101010101" pitchFamily="49" charset="-122"/>
                <a:ea typeface="黑体" panose="02010609060101010101" pitchFamily="49" charset="-122"/>
              </a:rPr>
              <a:t>I </a:t>
            </a:r>
            <a:r>
              <a:rPr lang="zh-CN" altLang="en-US" sz="2400" dirty="0" smtClean="0">
                <a:latin typeface="黑体" panose="02010609060101010101" pitchFamily="49" charset="-122"/>
                <a:ea typeface="黑体" panose="02010609060101010101" pitchFamily="49" charset="-122"/>
              </a:rPr>
              <a:t>类</a:t>
            </a:r>
            <a:r>
              <a:rPr lang="zh-CN" altLang="en-US" sz="2400" dirty="0">
                <a:latin typeface="黑体" panose="02010609060101010101" pitchFamily="49" charset="-122"/>
                <a:ea typeface="黑体" panose="02010609060101010101" pitchFamily="49" charset="-122"/>
              </a:rPr>
              <a:t>和</a:t>
            </a:r>
            <a:r>
              <a:rPr lang="en-US" altLang="zh-CN" sz="2400" i="1"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类合并而成，则</a:t>
            </a:r>
            <a:r>
              <a:rPr lang="en-US" altLang="zh-CN" sz="2400" i="1" dirty="0" smtClean="0">
                <a:latin typeface="黑体" panose="02010609060101010101" pitchFamily="49" charset="-122"/>
                <a:ea typeface="黑体" panose="02010609060101010101" pitchFamily="49" charset="-122"/>
              </a:rPr>
              <a:t>H </a:t>
            </a:r>
            <a:r>
              <a:rPr lang="zh-CN" altLang="en-US" sz="2400" dirty="0" smtClean="0">
                <a:latin typeface="黑体" panose="02010609060101010101" pitchFamily="49" charset="-122"/>
                <a:ea typeface="黑体" panose="02010609060101010101" pitchFamily="49" charset="-122"/>
              </a:rPr>
              <a:t>和</a:t>
            </a:r>
            <a:r>
              <a:rPr lang="en-US" altLang="zh-CN" sz="2400" i="1" dirty="0" smtClean="0">
                <a:latin typeface="黑体" panose="02010609060101010101" pitchFamily="49" charset="-122"/>
                <a:ea typeface="黑体" panose="02010609060101010101" pitchFamily="49" charset="-122"/>
              </a:rPr>
              <a:t>K </a:t>
            </a:r>
            <a:r>
              <a:rPr lang="zh-CN" altLang="en-US" sz="2400" dirty="0" smtClean="0">
                <a:latin typeface="黑体" panose="02010609060101010101" pitchFamily="49" charset="-122"/>
                <a:ea typeface="黑体" panose="02010609060101010101" pitchFamily="49" charset="-122"/>
              </a:rPr>
              <a:t>类</a:t>
            </a:r>
            <a:r>
              <a:rPr lang="zh-CN" altLang="en-US" sz="2400" dirty="0">
                <a:latin typeface="黑体" panose="02010609060101010101" pitchFamily="49" charset="-122"/>
                <a:ea typeface="黑体" panose="02010609060101010101" pitchFamily="49" charset="-122"/>
              </a:rPr>
              <a:t>之间的距离为</a:t>
            </a:r>
          </a:p>
        </p:txBody>
      </p:sp>
      <p:sp>
        <p:nvSpPr>
          <p:cNvPr id="75779"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118811" name="Rectangle 27"/>
          <p:cNvSpPr>
            <a:spLocks noChangeArrowheads="1"/>
          </p:cNvSpPr>
          <p:nvPr/>
        </p:nvSpPr>
        <p:spPr bwMode="auto">
          <a:xfrm>
            <a:off x="807633" y="3156496"/>
            <a:ext cx="7724807" cy="144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p>
            <a:pPr algn="just">
              <a:lnSpc>
                <a:spcPct val="130000"/>
              </a:lnSpc>
            </a:pPr>
            <a:r>
              <a:rPr lang="en-US" altLang="zh-CN" sz="2400" b="1" dirty="0">
                <a:solidFill>
                  <a:schemeClr val="tx2"/>
                </a:solidFill>
                <a:latin typeface="黑体" panose="02010609060101010101" pitchFamily="49" charset="-122"/>
                <a:ea typeface="黑体" panose="02010609060101010101" pitchFamily="49" charset="-122"/>
              </a:rPr>
              <a:t>4</a:t>
            </a:r>
            <a:r>
              <a:rPr lang="zh-CN" altLang="en-US" sz="2400" b="1" dirty="0">
                <a:solidFill>
                  <a:schemeClr val="tx2"/>
                </a:solidFill>
                <a:latin typeface="黑体" panose="02010609060101010101" pitchFamily="49" charset="-122"/>
                <a:ea typeface="黑体" panose="02010609060101010101" pitchFamily="49" charset="-122"/>
              </a:rPr>
              <a:t>）重心法</a:t>
            </a:r>
          </a:p>
          <a:p>
            <a:pPr algn="just">
              <a:lnSpc>
                <a:spcPct val="130000"/>
              </a:lnSpc>
            </a:pPr>
            <a:r>
              <a:rPr lang="zh-CN" altLang="en-US" sz="2400" dirty="0">
                <a:solidFill>
                  <a:schemeClr val="tx2"/>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将每类中包含的样本数考虑进去。若</a:t>
            </a:r>
            <a:r>
              <a:rPr lang="en-US" altLang="zh-CN" sz="2400" i="1" dirty="0" smtClean="0">
                <a:latin typeface="黑体" panose="02010609060101010101" pitchFamily="49" charset="-122"/>
                <a:ea typeface="黑体" panose="02010609060101010101" pitchFamily="49" charset="-122"/>
              </a:rPr>
              <a:t>I </a:t>
            </a:r>
            <a:r>
              <a:rPr lang="zh-CN" altLang="en-US" sz="2400" dirty="0" smtClean="0">
                <a:latin typeface="黑体" panose="02010609060101010101" pitchFamily="49" charset="-122"/>
                <a:ea typeface="黑体" panose="02010609060101010101" pitchFamily="49" charset="-122"/>
              </a:rPr>
              <a:t>类</a:t>
            </a:r>
            <a:r>
              <a:rPr lang="zh-CN" altLang="en-US" sz="2400" dirty="0">
                <a:latin typeface="黑体" panose="02010609060101010101" pitchFamily="49" charset="-122"/>
                <a:ea typeface="黑体" panose="02010609060101010101" pitchFamily="49" charset="-122"/>
              </a:rPr>
              <a:t>中有</a:t>
            </a:r>
            <a:r>
              <a:rPr lang="en-US" altLang="zh-CN" sz="2400" i="1" dirty="0" err="1">
                <a:latin typeface="黑体" panose="02010609060101010101" pitchFamily="49" charset="-122"/>
                <a:ea typeface="黑体" panose="02010609060101010101" pitchFamily="49" charset="-122"/>
              </a:rPr>
              <a:t>n</a:t>
            </a:r>
            <a:r>
              <a:rPr lang="en-US" altLang="zh-CN" sz="2400" i="1" baseline="-250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个样本，</a:t>
            </a:r>
            <a:r>
              <a:rPr lang="en-US" altLang="zh-CN" sz="2400" i="1" dirty="0" smtClean="0">
                <a:latin typeface="黑体" panose="02010609060101010101" pitchFamily="49" charset="-122"/>
                <a:ea typeface="黑体" panose="02010609060101010101" pitchFamily="49" charset="-122"/>
              </a:rPr>
              <a:t>J </a:t>
            </a:r>
            <a:r>
              <a:rPr lang="zh-CN" altLang="en-US" sz="2400" dirty="0" smtClean="0">
                <a:latin typeface="黑体" panose="02010609060101010101" pitchFamily="49" charset="-122"/>
                <a:ea typeface="黑体" panose="02010609060101010101" pitchFamily="49" charset="-122"/>
              </a:rPr>
              <a:t>类</a:t>
            </a:r>
            <a:r>
              <a:rPr lang="zh-CN" altLang="en-US" sz="2400" dirty="0">
                <a:latin typeface="黑体" panose="02010609060101010101" pitchFamily="49" charset="-122"/>
                <a:ea typeface="黑体" panose="02010609060101010101" pitchFamily="49" charset="-122"/>
              </a:rPr>
              <a:t>中有</a:t>
            </a:r>
            <a:r>
              <a:rPr lang="en-US" altLang="zh-CN" sz="2400" i="1" dirty="0" err="1">
                <a:latin typeface="黑体" panose="02010609060101010101" pitchFamily="49" charset="-122"/>
                <a:ea typeface="黑体" panose="02010609060101010101" pitchFamily="49" charset="-122"/>
              </a:rPr>
              <a:t>n</a:t>
            </a:r>
            <a:r>
              <a:rPr lang="en-US" altLang="zh-CN" sz="2400" i="1" baseline="-25000" dirty="0" err="1">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个样本，则类与类之间的距离递推式为  </a:t>
            </a:r>
          </a:p>
        </p:txBody>
      </p:sp>
      <p:graphicFrame>
        <p:nvGraphicFramePr>
          <p:cNvPr id="75781" name="Object 2"/>
          <p:cNvGraphicFramePr>
            <a:graphicFrameLocks noChangeAspect="1"/>
          </p:cNvGraphicFramePr>
          <p:nvPr>
            <p:extLst>
              <p:ext uri="{D42A27DB-BD31-4B8C-83A1-F6EECF244321}">
                <p14:modId xmlns:p14="http://schemas.microsoft.com/office/powerpoint/2010/main" val="2356274556"/>
              </p:ext>
            </p:extLst>
          </p:nvPr>
        </p:nvGraphicFramePr>
        <p:xfrm>
          <a:off x="2362811" y="2296071"/>
          <a:ext cx="3354388" cy="800100"/>
        </p:xfrm>
        <a:graphic>
          <a:graphicData uri="http://schemas.openxmlformats.org/presentationml/2006/ole">
            <mc:AlternateContent xmlns:mc="http://schemas.openxmlformats.org/markup-compatibility/2006">
              <mc:Choice xmlns:v="urn:schemas-microsoft-com:vml" Requires="v">
                <p:oleObj spid="_x0000_s43040" name="公式" r:id="rId3" imgW="2057400" imgH="444500" progId="Equation.3">
                  <p:embed/>
                </p:oleObj>
              </mc:Choice>
              <mc:Fallback>
                <p:oleObj name="公式" r:id="rId3" imgW="20574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811" y="2296071"/>
                        <a:ext cx="33543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814" name="Object 3"/>
          <p:cNvGraphicFramePr>
            <a:graphicFrameLocks noChangeAspect="1"/>
          </p:cNvGraphicFramePr>
          <p:nvPr>
            <p:extLst>
              <p:ext uri="{D42A27DB-BD31-4B8C-83A1-F6EECF244321}">
                <p14:modId xmlns:p14="http://schemas.microsoft.com/office/powerpoint/2010/main" val="876946713"/>
              </p:ext>
            </p:extLst>
          </p:nvPr>
        </p:nvGraphicFramePr>
        <p:xfrm>
          <a:off x="1643674" y="4832896"/>
          <a:ext cx="5834062" cy="919163"/>
        </p:xfrm>
        <a:graphic>
          <a:graphicData uri="http://schemas.openxmlformats.org/presentationml/2006/ole">
            <mc:AlternateContent xmlns:mc="http://schemas.openxmlformats.org/markup-compatibility/2006">
              <mc:Choice xmlns:v="urn:schemas-microsoft-com:vml" Requires="v">
                <p:oleObj spid="_x0000_s43041" name="公式" r:id="rId5" imgW="3378200" imgH="482600" progId="Equation.3">
                  <p:embed/>
                </p:oleObj>
              </mc:Choice>
              <mc:Fallback>
                <p:oleObj name="公式" r:id="rId5" imgW="33782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674" y="4832896"/>
                        <a:ext cx="583406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0" name="矩形 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9" name="TextBox 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768802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811"/>
                                        </p:tgtEl>
                                        <p:attrNameLst>
                                          <p:attrName>style.visibility</p:attrName>
                                        </p:attrNameLst>
                                      </p:cBhvr>
                                      <p:to>
                                        <p:strVal val="visible"/>
                                      </p:to>
                                    </p:set>
                                    <p:animEffect transition="in" filter="fade">
                                      <p:cBhvr>
                                        <p:cTn id="7" dur="500"/>
                                        <p:tgtEl>
                                          <p:spTgt spid="118811"/>
                                        </p:tgtEl>
                                      </p:cBhvr>
                                    </p:animEffect>
                                  </p:childTnLst>
                                </p:cTn>
                              </p:par>
                              <p:par>
                                <p:cTn id="8" presetID="10" presetClass="entr" presetSubtype="0" fill="hold" nodeType="withEffect">
                                  <p:stCondLst>
                                    <p:cond delay="0"/>
                                  </p:stCondLst>
                                  <p:childTnLst>
                                    <p:set>
                                      <p:cBhvr>
                                        <p:cTn id="9" dur="1" fill="hold">
                                          <p:stCondLst>
                                            <p:cond delay="0"/>
                                          </p:stCondLst>
                                        </p:cTn>
                                        <p:tgtEl>
                                          <p:spTgt spid="118814"/>
                                        </p:tgtEl>
                                        <p:attrNameLst>
                                          <p:attrName>style.visibility</p:attrName>
                                        </p:attrNameLst>
                                      </p:cBhvr>
                                      <p:to>
                                        <p:strVal val="visible"/>
                                      </p:to>
                                    </p:set>
                                    <p:animEffect transition="in" filter="fade">
                                      <p:cBhvr>
                                        <p:cTn id="10" dur="500"/>
                                        <p:tgtEl>
                                          <p:spTgt spid="118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4" name="Rectangle 24"/>
          <p:cNvSpPr>
            <a:spLocks noChangeArrowheads="1"/>
          </p:cNvSpPr>
          <p:nvPr/>
        </p:nvSpPr>
        <p:spPr bwMode="auto">
          <a:xfrm>
            <a:off x="527050" y="4901935"/>
            <a:ext cx="8304213" cy="144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smtClean="0">
                <a:solidFill>
                  <a:schemeClr val="tx2"/>
                </a:solidFill>
                <a:latin typeface="黑体" panose="02010609060101010101" pitchFamily="49" charset="-122"/>
                <a:ea typeface="黑体" panose="02010609060101010101" pitchFamily="49" charset="-122"/>
              </a:rPr>
              <a:t>定义</a:t>
            </a:r>
            <a:r>
              <a:rPr lang="zh-CN" altLang="en-US" sz="2400" dirty="0">
                <a:solidFill>
                  <a:schemeClr val="tx2"/>
                </a:solidFill>
                <a:latin typeface="黑体" panose="02010609060101010101" pitchFamily="49" charset="-122"/>
                <a:ea typeface="黑体" panose="02010609060101010101" pitchFamily="49" charset="-122"/>
              </a:rPr>
              <a:t>类间距离的方法不同，分类结果会不太一致。实际问题中常用几种不同的方法，比较分类结果，从而选择一个比较切合实际的分类。</a:t>
            </a:r>
          </a:p>
        </p:txBody>
      </p:sp>
      <p:sp>
        <p:nvSpPr>
          <p:cNvPr id="76803" name="Rectangle 26"/>
          <p:cNvSpPr>
            <a:spLocks noChangeArrowheads="1"/>
          </p:cNvSpPr>
          <p:nvPr/>
        </p:nvSpPr>
        <p:spPr bwMode="auto">
          <a:xfrm>
            <a:off x="0" y="5790813"/>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solidFill>
                <a:schemeClr val="tx2"/>
              </a:solidFill>
              <a:latin typeface="黑体" panose="02010609060101010101" pitchFamily="49" charset="-122"/>
              <a:ea typeface="黑体" panose="02010609060101010101" pitchFamily="49" charset="-122"/>
            </a:endParaRPr>
          </a:p>
        </p:txBody>
      </p:sp>
      <p:graphicFrame>
        <p:nvGraphicFramePr>
          <p:cNvPr id="76804" name="Object 2"/>
          <p:cNvGraphicFramePr>
            <a:graphicFrameLocks noChangeAspect="1"/>
          </p:cNvGraphicFramePr>
          <p:nvPr>
            <p:extLst>
              <p:ext uri="{D42A27DB-BD31-4B8C-83A1-F6EECF244321}">
                <p14:modId xmlns:p14="http://schemas.microsoft.com/office/powerpoint/2010/main" val="4237330547"/>
              </p:ext>
            </p:extLst>
          </p:nvPr>
        </p:nvGraphicFramePr>
        <p:xfrm>
          <a:off x="2351088" y="3478213"/>
          <a:ext cx="4530725" cy="958850"/>
        </p:xfrm>
        <a:graphic>
          <a:graphicData uri="http://schemas.openxmlformats.org/presentationml/2006/ole">
            <mc:AlternateContent xmlns:mc="http://schemas.openxmlformats.org/markup-compatibility/2006">
              <mc:Choice xmlns:v="urn:schemas-microsoft-com:vml" Requires="v">
                <p:oleObj spid="_x0000_s44079" name="公式" r:id="rId3" imgW="2311400" imgH="482600" progId="Equation.3">
                  <p:embed/>
                </p:oleObj>
              </mc:Choice>
              <mc:Fallback>
                <p:oleObj name="公式" r:id="rId3" imgW="23114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3478213"/>
                        <a:ext cx="45307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Rectangle 27"/>
          <p:cNvSpPr>
            <a:spLocks noChangeArrowheads="1"/>
          </p:cNvSpPr>
          <p:nvPr/>
        </p:nvSpPr>
        <p:spPr bwMode="auto">
          <a:xfrm>
            <a:off x="467544" y="457200"/>
            <a:ext cx="3119437" cy="41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indent="304800">
              <a:lnSpc>
                <a:spcPct val="130000"/>
              </a:lnSpc>
            </a:pPr>
            <a:r>
              <a:rPr lang="en-US" altLang="zh-CN" sz="2400" b="1" dirty="0">
                <a:solidFill>
                  <a:schemeClr val="tx2"/>
                </a:solidFill>
                <a:latin typeface="黑体" panose="02010609060101010101" pitchFamily="49" charset="-122"/>
                <a:ea typeface="黑体" panose="02010609060101010101" pitchFamily="49" charset="-122"/>
              </a:rPr>
              <a:t>5</a:t>
            </a:r>
            <a:r>
              <a:rPr lang="zh-CN" altLang="en-US" sz="2400" b="1" dirty="0">
                <a:solidFill>
                  <a:schemeClr val="tx2"/>
                </a:solidFill>
                <a:latin typeface="黑体" panose="02010609060101010101" pitchFamily="49" charset="-122"/>
                <a:ea typeface="黑体" panose="02010609060101010101" pitchFamily="49" charset="-122"/>
              </a:rPr>
              <a:t>）类平均距离法</a:t>
            </a:r>
          </a:p>
        </p:txBody>
      </p:sp>
      <p:graphicFrame>
        <p:nvGraphicFramePr>
          <p:cNvPr id="76806" name="Object 3"/>
          <p:cNvGraphicFramePr>
            <a:graphicFrameLocks noChangeAspect="1"/>
          </p:cNvGraphicFramePr>
          <p:nvPr>
            <p:extLst>
              <p:ext uri="{D42A27DB-BD31-4B8C-83A1-F6EECF244321}">
                <p14:modId xmlns:p14="http://schemas.microsoft.com/office/powerpoint/2010/main" val="4004658674"/>
              </p:ext>
            </p:extLst>
          </p:nvPr>
        </p:nvGraphicFramePr>
        <p:xfrm>
          <a:off x="2611438" y="1050925"/>
          <a:ext cx="3101975" cy="1049338"/>
        </p:xfrm>
        <a:graphic>
          <a:graphicData uri="http://schemas.openxmlformats.org/presentationml/2006/ole">
            <mc:AlternateContent xmlns:mc="http://schemas.openxmlformats.org/markup-compatibility/2006">
              <mc:Choice xmlns:v="urn:schemas-microsoft-com:vml" Requires="v">
                <p:oleObj spid="_x0000_s44080" name="公式" r:id="rId5" imgW="1371600" imgH="584200" progId="Equation.3">
                  <p:embed/>
                </p:oleObj>
              </mc:Choice>
              <mc:Fallback>
                <p:oleObj name="公式" r:id="rId5" imgW="13716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438" y="1050925"/>
                        <a:ext cx="3101975"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6807" name="Group 29"/>
          <p:cNvGrpSpPr>
            <a:grpSpLocks/>
          </p:cNvGrpSpPr>
          <p:nvPr/>
        </p:nvGrpSpPr>
        <p:grpSpPr bwMode="auto">
          <a:xfrm>
            <a:off x="695325" y="2103438"/>
            <a:ext cx="8448675" cy="539750"/>
            <a:chOff x="301" y="3428"/>
            <a:chExt cx="5322" cy="340"/>
          </a:xfrm>
        </p:grpSpPr>
        <p:graphicFrame>
          <p:nvGraphicFramePr>
            <p:cNvPr id="76809" name="Object 4"/>
            <p:cNvGraphicFramePr>
              <a:graphicFrameLocks noChangeAspect="1"/>
            </p:cNvGraphicFramePr>
            <p:nvPr/>
          </p:nvGraphicFramePr>
          <p:xfrm>
            <a:off x="301" y="3428"/>
            <a:ext cx="289" cy="340"/>
          </p:xfrm>
          <a:graphic>
            <a:graphicData uri="http://schemas.openxmlformats.org/presentationml/2006/ole">
              <mc:AlternateContent xmlns:mc="http://schemas.openxmlformats.org/markup-compatibility/2006">
                <mc:Choice xmlns:v="urn:schemas-microsoft-com:vml" Requires="v">
                  <p:oleObj spid="_x0000_s44081" name="公式" r:id="rId7" imgW="215713" imgH="253780" progId="Equation.3">
                    <p:embed/>
                  </p:oleObj>
                </mc:Choice>
                <mc:Fallback>
                  <p:oleObj name="公式" r:id="rId7" imgW="215713" imgH="253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 y="3428"/>
                          <a:ext cx="28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0" name="Rectangle 31"/>
            <p:cNvSpPr>
              <a:spLocks noChangeArrowheads="1"/>
            </p:cNvSpPr>
            <p:nvPr/>
          </p:nvSpPr>
          <p:spPr bwMode="auto">
            <a:xfrm>
              <a:off x="568" y="3483"/>
              <a:ext cx="50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dirty="0">
                  <a:solidFill>
                    <a:schemeClr val="tx2"/>
                  </a:solidFill>
                  <a:latin typeface="黑体" panose="02010609060101010101" pitchFamily="49" charset="-122"/>
                  <a:ea typeface="黑体" panose="02010609060101010101" pitchFamily="49" charset="-122"/>
                  <a:cs typeface="Times New Roman" pitchFamily="18" charset="0"/>
                </a:rPr>
                <a:t>：</a:t>
              </a:r>
              <a:r>
                <a:rPr lang="en-US" altLang="zh-CN" sz="2400" i="1" dirty="0">
                  <a:solidFill>
                    <a:schemeClr val="tx2"/>
                  </a:solidFill>
                  <a:latin typeface="黑体" panose="02010609060101010101" pitchFamily="49" charset="-122"/>
                  <a:ea typeface="黑体" panose="02010609060101010101" pitchFamily="49" charset="-122"/>
                </a:rPr>
                <a:t>H</a:t>
              </a:r>
              <a:r>
                <a:rPr lang="zh-CN" altLang="en-US" sz="2400" dirty="0">
                  <a:solidFill>
                    <a:schemeClr val="tx2"/>
                  </a:solidFill>
                  <a:latin typeface="黑体" panose="02010609060101010101" pitchFamily="49" charset="-122"/>
                  <a:ea typeface="黑体" panose="02010609060101010101" pitchFamily="49" charset="-122"/>
                  <a:cs typeface="Times New Roman" pitchFamily="18" charset="0"/>
                </a:rPr>
                <a:t>类任一样本</a:t>
              </a:r>
              <a:r>
                <a:rPr lang="en-US" altLang="zh-CN" sz="2400" i="1" dirty="0" smtClean="0">
                  <a:solidFill>
                    <a:schemeClr val="tx2"/>
                  </a:solidFill>
                  <a:latin typeface="黑体" panose="02010609060101010101" pitchFamily="49" charset="-122"/>
                  <a:ea typeface="黑体" panose="02010609060101010101" pitchFamily="49" charset="-122"/>
                  <a:cs typeface="Times New Roman" pitchFamily="18" charset="0"/>
                </a:rPr>
                <a:t>X</a:t>
              </a:r>
              <a:r>
                <a:rPr lang="en-US" altLang="zh-CN" sz="2400" i="1" baseline="-25000" dirty="0" smtClean="0">
                  <a:solidFill>
                    <a:schemeClr val="tx2"/>
                  </a:solidFill>
                  <a:latin typeface="黑体" panose="02010609060101010101" pitchFamily="49" charset="-122"/>
                  <a:ea typeface="黑体" panose="02010609060101010101" pitchFamily="49" charset="-122"/>
                  <a:cs typeface="Times New Roman" pitchFamily="18" charset="0"/>
                </a:rPr>
                <a:t>i </a:t>
              </a:r>
              <a:r>
                <a:rPr lang="zh-CN" altLang="en-US" sz="2400" dirty="0" smtClean="0">
                  <a:solidFill>
                    <a:schemeClr val="tx2"/>
                  </a:solidFill>
                  <a:latin typeface="黑体" panose="02010609060101010101" pitchFamily="49" charset="-122"/>
                  <a:ea typeface="黑体" panose="02010609060101010101" pitchFamily="49" charset="-122"/>
                </a:rPr>
                <a:t>和</a:t>
              </a:r>
              <a:r>
                <a:rPr lang="en-US" altLang="zh-CN" sz="2400" i="1" dirty="0" smtClean="0">
                  <a:solidFill>
                    <a:schemeClr val="tx2"/>
                  </a:solidFill>
                  <a:latin typeface="黑体" panose="02010609060101010101" pitchFamily="49" charset="-122"/>
                  <a:ea typeface="黑体" panose="02010609060101010101" pitchFamily="49" charset="-122"/>
                </a:rPr>
                <a:t>K </a:t>
              </a:r>
              <a:r>
                <a:rPr lang="zh-CN" altLang="en-US" sz="2400" dirty="0" smtClean="0">
                  <a:solidFill>
                    <a:schemeClr val="tx2"/>
                  </a:solidFill>
                  <a:latin typeface="黑体" panose="02010609060101010101" pitchFamily="49" charset="-122"/>
                  <a:ea typeface="黑体" panose="02010609060101010101" pitchFamily="49" charset="-122"/>
                </a:rPr>
                <a:t>类</a:t>
              </a:r>
              <a:r>
                <a:rPr lang="zh-CN" altLang="en-US" sz="2400" dirty="0">
                  <a:solidFill>
                    <a:schemeClr val="tx2"/>
                  </a:solidFill>
                  <a:latin typeface="黑体" panose="02010609060101010101" pitchFamily="49" charset="-122"/>
                  <a:ea typeface="黑体" panose="02010609060101010101" pitchFamily="49" charset="-122"/>
                </a:rPr>
                <a:t>任一样本</a:t>
              </a:r>
              <a:r>
                <a:rPr lang="en-US" altLang="zh-CN" sz="2400" i="1" dirty="0" err="1">
                  <a:solidFill>
                    <a:schemeClr val="tx2"/>
                  </a:solidFill>
                  <a:latin typeface="黑体" panose="02010609060101010101" pitchFamily="49" charset="-122"/>
                  <a:ea typeface="黑体" panose="02010609060101010101" pitchFamily="49" charset="-122"/>
                </a:rPr>
                <a:t>X</a:t>
              </a:r>
              <a:r>
                <a:rPr lang="en-US" altLang="zh-CN" sz="2400" i="1" baseline="-25000" dirty="0" err="1">
                  <a:solidFill>
                    <a:schemeClr val="tx2"/>
                  </a:solidFill>
                  <a:latin typeface="黑体" panose="02010609060101010101" pitchFamily="49" charset="-122"/>
                  <a:ea typeface="黑体" panose="02010609060101010101" pitchFamily="49" charset="-122"/>
                </a:rPr>
                <a:t>j</a:t>
              </a:r>
              <a:r>
                <a:rPr lang="zh-CN" altLang="en-US" sz="2400" dirty="0">
                  <a:solidFill>
                    <a:schemeClr val="tx2"/>
                  </a:solidFill>
                  <a:latin typeface="黑体" panose="02010609060101010101" pitchFamily="49" charset="-122"/>
                  <a:ea typeface="黑体" panose="02010609060101010101" pitchFamily="49" charset="-122"/>
                </a:rPr>
                <a:t>之间的欧氏距离平方。</a:t>
              </a:r>
              <a:endParaRPr lang="zh-CN" altLang="en-US" sz="2400" i="1" dirty="0">
                <a:solidFill>
                  <a:schemeClr val="tx2"/>
                </a:solidFill>
                <a:latin typeface="黑体" panose="02010609060101010101" pitchFamily="49" charset="-122"/>
                <a:ea typeface="黑体" panose="02010609060101010101" pitchFamily="49" charset="-122"/>
              </a:endParaRPr>
            </a:p>
          </p:txBody>
        </p:sp>
      </p:grpSp>
      <p:sp>
        <p:nvSpPr>
          <p:cNvPr id="76808" name="Rectangle 32"/>
          <p:cNvSpPr>
            <a:spLocks noChangeArrowheads="1"/>
          </p:cNvSpPr>
          <p:nvPr/>
        </p:nvSpPr>
        <p:spPr bwMode="auto">
          <a:xfrm>
            <a:off x="731838" y="2838450"/>
            <a:ext cx="5429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a:solidFill>
                  <a:schemeClr val="tx2"/>
                </a:solidFill>
                <a:latin typeface="黑体" panose="02010609060101010101" pitchFamily="49" charset="-122"/>
                <a:ea typeface="黑体" panose="02010609060101010101" pitchFamily="49" charset="-122"/>
              </a:rPr>
              <a:t>若</a:t>
            </a:r>
            <a:r>
              <a:rPr lang="en-US" altLang="zh-CN" sz="2400" i="1">
                <a:solidFill>
                  <a:schemeClr val="tx2"/>
                </a:solidFill>
                <a:latin typeface="黑体" panose="02010609060101010101" pitchFamily="49" charset="-122"/>
                <a:ea typeface="黑体" panose="02010609060101010101" pitchFamily="49" charset="-122"/>
              </a:rPr>
              <a:t>K</a:t>
            </a:r>
            <a:r>
              <a:rPr lang="zh-CN" altLang="en-US" sz="2400">
                <a:solidFill>
                  <a:schemeClr val="tx2"/>
                </a:solidFill>
                <a:latin typeface="黑体" panose="02010609060101010101" pitchFamily="49" charset="-122"/>
                <a:ea typeface="黑体" panose="02010609060101010101" pitchFamily="49" charset="-122"/>
              </a:rPr>
              <a:t>类由</a:t>
            </a:r>
            <a:r>
              <a:rPr lang="en-US" altLang="zh-CN" sz="2400" i="1">
                <a:solidFill>
                  <a:schemeClr val="tx2"/>
                </a:solidFill>
                <a:latin typeface="黑体" panose="02010609060101010101" pitchFamily="49" charset="-122"/>
                <a:ea typeface="黑体" panose="02010609060101010101" pitchFamily="49" charset="-122"/>
              </a:rPr>
              <a:t>I</a:t>
            </a:r>
            <a:r>
              <a:rPr lang="zh-CN" altLang="en-US" sz="2400">
                <a:solidFill>
                  <a:schemeClr val="tx2"/>
                </a:solidFill>
                <a:latin typeface="黑体" panose="02010609060101010101" pitchFamily="49" charset="-122"/>
                <a:ea typeface="黑体" panose="02010609060101010101" pitchFamily="49" charset="-122"/>
              </a:rPr>
              <a:t>类和</a:t>
            </a:r>
            <a:r>
              <a:rPr lang="en-US" altLang="zh-CN" sz="2400" i="1">
                <a:solidFill>
                  <a:schemeClr val="tx2"/>
                </a:solidFill>
                <a:latin typeface="黑体" panose="02010609060101010101" pitchFamily="49" charset="-122"/>
                <a:ea typeface="黑体" panose="02010609060101010101" pitchFamily="49" charset="-122"/>
              </a:rPr>
              <a:t>J</a:t>
            </a:r>
            <a:r>
              <a:rPr lang="zh-CN" altLang="en-US" sz="2400">
                <a:solidFill>
                  <a:schemeClr val="tx2"/>
                </a:solidFill>
                <a:latin typeface="黑体" panose="02010609060101010101" pitchFamily="49" charset="-122"/>
                <a:ea typeface="黑体" panose="02010609060101010101" pitchFamily="49" charset="-122"/>
              </a:rPr>
              <a:t>类合并产生，则递推式为</a:t>
            </a:r>
          </a:p>
        </p:txBody>
      </p:sp>
      <p:grpSp>
        <p:nvGrpSpPr>
          <p:cNvPr id="11" name="组合 10"/>
          <p:cNvGrpSpPr/>
          <p:nvPr/>
        </p:nvGrpSpPr>
        <p:grpSpPr>
          <a:xfrm>
            <a:off x="0" y="6324600"/>
            <a:ext cx="9144000" cy="519113"/>
            <a:chOff x="0" y="6324600"/>
            <a:chExt cx="9144000" cy="519113"/>
          </a:xfrm>
        </p:grpSpPr>
        <p:grpSp>
          <p:nvGrpSpPr>
            <p:cNvPr id="12" name="组合 11"/>
            <p:cNvGrpSpPr>
              <a:grpSpLocks/>
            </p:cNvGrpSpPr>
            <p:nvPr/>
          </p:nvGrpSpPr>
          <p:grpSpPr bwMode="auto">
            <a:xfrm>
              <a:off x="0" y="6324600"/>
              <a:ext cx="9144000" cy="519113"/>
              <a:chOff x="0" y="6324600"/>
              <a:chExt cx="9144000" cy="518375"/>
            </a:xfrm>
          </p:grpSpPr>
          <p:sp>
            <p:nvSpPr>
              <p:cNvPr id="14" name="矩形 1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3" name="TextBox 12"/>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269034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744"/>
                                        </p:tgtEl>
                                        <p:attrNameLst>
                                          <p:attrName>style.visibility</p:attrName>
                                        </p:attrNameLst>
                                      </p:cBhvr>
                                      <p:to>
                                        <p:strVal val="visible"/>
                                      </p:to>
                                    </p:set>
                                    <p:animEffect transition="in" filter="fade">
                                      <p:cBhvr>
                                        <p:cTn id="7" dur="500"/>
                                        <p:tgtEl>
                                          <p:spTgt spid="158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19"/>
          <p:cNvGrpSpPr>
            <a:grpSpLocks/>
          </p:cNvGrpSpPr>
          <p:nvPr/>
        </p:nvGrpSpPr>
        <p:grpSpPr bwMode="auto">
          <a:xfrm>
            <a:off x="900113" y="836712"/>
            <a:ext cx="6965950" cy="1116013"/>
            <a:chOff x="501" y="3263"/>
            <a:chExt cx="4618" cy="703"/>
          </a:xfrm>
        </p:grpSpPr>
        <p:graphicFrame>
          <p:nvGraphicFramePr>
            <p:cNvPr id="77855" name="Object 20"/>
            <p:cNvGraphicFramePr>
              <a:graphicFrameLocks noChangeAspect="1"/>
            </p:cNvGraphicFramePr>
            <p:nvPr/>
          </p:nvGraphicFramePr>
          <p:xfrm>
            <a:off x="529" y="3281"/>
            <a:ext cx="1442" cy="288"/>
          </p:xfrm>
          <a:graphic>
            <a:graphicData uri="http://schemas.openxmlformats.org/presentationml/2006/ole">
              <mc:AlternateContent xmlns:mc="http://schemas.openxmlformats.org/markup-compatibility/2006">
                <mc:Choice xmlns:v="urn:schemas-microsoft-com:vml" Requires="v">
                  <p:oleObj spid="_x0000_s45418" name="公式" r:id="rId4" imgW="1028700" imgH="228600" progId="Equation.3">
                    <p:embed/>
                  </p:oleObj>
                </mc:Choice>
                <mc:Fallback>
                  <p:oleObj name="公式" r:id="rId4" imgW="10287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 y="3281"/>
                          <a:ext cx="1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6" name="Object 21"/>
            <p:cNvGraphicFramePr>
              <a:graphicFrameLocks noChangeAspect="1"/>
            </p:cNvGraphicFramePr>
            <p:nvPr/>
          </p:nvGraphicFramePr>
          <p:xfrm>
            <a:off x="2146" y="3290"/>
            <a:ext cx="1384" cy="279"/>
          </p:xfrm>
          <a:graphic>
            <a:graphicData uri="http://schemas.openxmlformats.org/presentationml/2006/ole">
              <mc:AlternateContent xmlns:mc="http://schemas.openxmlformats.org/markup-compatibility/2006">
                <mc:Choice xmlns:v="urn:schemas-microsoft-com:vml" Requires="v">
                  <p:oleObj spid="_x0000_s45419" name="公式" r:id="rId6" imgW="1016000" imgH="228600" progId="Equation.3">
                    <p:embed/>
                  </p:oleObj>
                </mc:Choice>
                <mc:Fallback>
                  <p:oleObj name="公式" r:id="rId6" imgW="10160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6" y="3290"/>
                          <a:ext cx="138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7" name="Object 22"/>
            <p:cNvGraphicFramePr>
              <a:graphicFrameLocks noChangeAspect="1"/>
            </p:cNvGraphicFramePr>
            <p:nvPr/>
          </p:nvGraphicFramePr>
          <p:xfrm>
            <a:off x="3675" y="3263"/>
            <a:ext cx="1443" cy="306"/>
          </p:xfrm>
          <a:graphic>
            <a:graphicData uri="http://schemas.openxmlformats.org/presentationml/2006/ole">
              <mc:AlternateContent xmlns:mc="http://schemas.openxmlformats.org/markup-compatibility/2006">
                <mc:Choice xmlns:v="urn:schemas-microsoft-com:vml" Requires="v">
                  <p:oleObj spid="_x0000_s45420" name="公式" r:id="rId8" imgW="1028254" imgH="241195" progId="Equation.3">
                    <p:embed/>
                  </p:oleObj>
                </mc:Choice>
                <mc:Fallback>
                  <p:oleObj name="公式" r:id="rId8" imgW="1028254"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5" y="3263"/>
                          <a:ext cx="144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8" name="Object 23"/>
            <p:cNvGraphicFramePr>
              <a:graphicFrameLocks noChangeAspect="1"/>
            </p:cNvGraphicFramePr>
            <p:nvPr/>
          </p:nvGraphicFramePr>
          <p:xfrm>
            <a:off x="501" y="3642"/>
            <a:ext cx="1443" cy="291"/>
          </p:xfrm>
          <a:graphic>
            <a:graphicData uri="http://schemas.openxmlformats.org/presentationml/2006/ole">
              <mc:AlternateContent xmlns:mc="http://schemas.openxmlformats.org/markup-compatibility/2006">
                <mc:Choice xmlns:v="urn:schemas-microsoft-com:vml" Requires="v">
                  <p:oleObj spid="_x0000_s45421" name="公式" r:id="rId10" imgW="1028700" imgH="228600" progId="Equation.3">
                    <p:embed/>
                  </p:oleObj>
                </mc:Choice>
                <mc:Fallback>
                  <p:oleObj name="公式" r:id="rId10" imgW="10287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 y="3642"/>
                          <a:ext cx="14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9" name="Object 24"/>
            <p:cNvGraphicFramePr>
              <a:graphicFrameLocks noChangeAspect="1"/>
            </p:cNvGraphicFramePr>
            <p:nvPr/>
          </p:nvGraphicFramePr>
          <p:xfrm>
            <a:off x="2146" y="3671"/>
            <a:ext cx="1385" cy="295"/>
          </p:xfrm>
          <a:graphic>
            <a:graphicData uri="http://schemas.openxmlformats.org/presentationml/2006/ole">
              <mc:AlternateContent xmlns:mc="http://schemas.openxmlformats.org/markup-compatibility/2006">
                <mc:Choice xmlns:v="urn:schemas-microsoft-com:vml" Requires="v">
                  <p:oleObj spid="_x0000_s45422" name="公式" r:id="rId12" imgW="1016000" imgH="241300" progId="Equation.3">
                    <p:embed/>
                  </p:oleObj>
                </mc:Choice>
                <mc:Fallback>
                  <p:oleObj name="公式" r:id="rId12" imgW="1016000" imgH="241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46" y="3671"/>
                          <a:ext cx="13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60" name="Object 25"/>
            <p:cNvGraphicFramePr>
              <a:graphicFrameLocks noChangeAspect="1"/>
            </p:cNvGraphicFramePr>
            <p:nvPr/>
          </p:nvGraphicFramePr>
          <p:xfrm>
            <a:off x="3674" y="3681"/>
            <a:ext cx="1445" cy="285"/>
          </p:xfrm>
          <a:graphic>
            <a:graphicData uri="http://schemas.openxmlformats.org/presentationml/2006/ole">
              <mc:AlternateContent xmlns:mc="http://schemas.openxmlformats.org/markup-compatibility/2006">
                <mc:Choice xmlns:v="urn:schemas-microsoft-com:vml" Requires="v">
                  <p:oleObj spid="_x0000_s45423" name="公式" r:id="rId14" imgW="1002865" imgH="241195" progId="Equation.3">
                    <p:embed/>
                  </p:oleObj>
                </mc:Choice>
                <mc:Fallback>
                  <p:oleObj name="公式" r:id="rId14" imgW="1002865" imgH="24119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74" y="3681"/>
                          <a:ext cx="144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7827" name="Rectangle 26"/>
          <p:cNvSpPr>
            <a:spLocks noChangeArrowheads="1"/>
          </p:cNvSpPr>
          <p:nvPr/>
        </p:nvSpPr>
        <p:spPr bwMode="auto">
          <a:xfrm>
            <a:off x="107504" y="226950"/>
            <a:ext cx="10513168"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p>
            <a:pPr algn="just">
              <a:lnSpc>
                <a:spcPct val="130000"/>
              </a:lnSpc>
            </a:pPr>
            <a:r>
              <a:rPr lang="zh-CN" altLang="en-US" sz="2400" b="1" dirty="0" smtClean="0">
                <a:solidFill>
                  <a:schemeClr val="tx2"/>
                </a:solidFill>
              </a:rPr>
              <a:t>例</a:t>
            </a:r>
            <a:r>
              <a:rPr lang="zh-CN" altLang="en-US" sz="2400" b="1" dirty="0">
                <a:solidFill>
                  <a:schemeClr val="tx2"/>
                </a:solidFill>
              </a:rPr>
              <a:t>：给出</a:t>
            </a:r>
            <a:r>
              <a:rPr lang="en-US" altLang="zh-CN" sz="2400" b="1" dirty="0">
                <a:solidFill>
                  <a:schemeClr val="tx2"/>
                </a:solidFill>
              </a:rPr>
              <a:t>6</a:t>
            </a:r>
            <a:r>
              <a:rPr lang="zh-CN" altLang="en-US" sz="2400" b="1" dirty="0">
                <a:solidFill>
                  <a:schemeClr val="tx2"/>
                </a:solidFill>
              </a:rPr>
              <a:t>个五维模式</a:t>
            </a:r>
            <a:r>
              <a:rPr lang="zh-CN" altLang="en-US" sz="2400" b="1" dirty="0" smtClean="0">
                <a:solidFill>
                  <a:schemeClr val="tx2"/>
                </a:solidFill>
              </a:rPr>
              <a:t>样本，</a:t>
            </a:r>
            <a:r>
              <a:rPr lang="zh-CN" altLang="en-US" sz="2400" b="1" dirty="0">
                <a:solidFill>
                  <a:schemeClr val="tx2"/>
                </a:solidFill>
              </a:rPr>
              <a:t>按最短距离准则</a:t>
            </a:r>
            <a:r>
              <a:rPr lang="zh-CN" altLang="en-US" sz="2400" b="1" dirty="0" smtClean="0">
                <a:solidFill>
                  <a:schemeClr val="tx2"/>
                </a:solidFill>
              </a:rPr>
              <a:t>进行层次聚类。</a:t>
            </a:r>
            <a:endParaRPr lang="zh-CN" altLang="en-US" sz="2400" b="1" dirty="0">
              <a:solidFill>
                <a:schemeClr val="tx2"/>
              </a:solidFill>
            </a:endParaRPr>
          </a:p>
        </p:txBody>
      </p:sp>
      <p:sp>
        <p:nvSpPr>
          <p:cNvPr id="163871" name="Rectangle 31"/>
          <p:cNvSpPr>
            <a:spLocks noChangeArrowheads="1"/>
          </p:cNvSpPr>
          <p:nvPr/>
        </p:nvSpPr>
        <p:spPr bwMode="auto">
          <a:xfrm>
            <a:off x="454025" y="3581500"/>
            <a:ext cx="3914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b="1"/>
              <a:t>计算各类间欧氏距离：</a:t>
            </a:r>
          </a:p>
        </p:txBody>
      </p:sp>
      <p:sp>
        <p:nvSpPr>
          <p:cNvPr id="163873" name="Rectangle 33"/>
          <p:cNvSpPr>
            <a:spLocks noChangeArrowheads="1"/>
          </p:cNvSpPr>
          <p:nvPr/>
        </p:nvSpPr>
        <p:spPr bwMode="auto">
          <a:xfrm>
            <a:off x="-171450" y="1995587"/>
            <a:ext cx="8280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indent="609600"/>
            <a:r>
              <a:rPr lang="zh-CN" altLang="en-US" sz="2400" b="1" dirty="0"/>
              <a:t>解：（</a:t>
            </a:r>
            <a:r>
              <a:rPr lang="en-US" altLang="zh-CN" sz="2400" b="1" dirty="0"/>
              <a:t>1</a:t>
            </a:r>
            <a:r>
              <a:rPr lang="zh-CN" altLang="en-US" sz="2400" b="1" dirty="0"/>
              <a:t>）将每一样本看作单独一类，得：</a:t>
            </a:r>
          </a:p>
        </p:txBody>
      </p:sp>
      <p:grpSp>
        <p:nvGrpSpPr>
          <p:cNvPr id="3" name="Group 45"/>
          <p:cNvGrpSpPr>
            <a:grpSpLocks/>
          </p:cNvGrpSpPr>
          <p:nvPr/>
        </p:nvGrpSpPr>
        <p:grpSpPr bwMode="auto">
          <a:xfrm>
            <a:off x="1455738" y="2441675"/>
            <a:ext cx="5724525" cy="452437"/>
            <a:chOff x="917" y="1877"/>
            <a:chExt cx="3633" cy="286"/>
          </a:xfrm>
        </p:grpSpPr>
        <p:graphicFrame>
          <p:nvGraphicFramePr>
            <p:cNvPr id="77852" name="Object 17"/>
            <p:cNvGraphicFramePr>
              <a:graphicFrameLocks noChangeAspect="1"/>
            </p:cNvGraphicFramePr>
            <p:nvPr/>
          </p:nvGraphicFramePr>
          <p:xfrm>
            <a:off x="917" y="1877"/>
            <a:ext cx="1044" cy="284"/>
          </p:xfrm>
          <a:graphic>
            <a:graphicData uri="http://schemas.openxmlformats.org/presentationml/2006/ole">
              <mc:AlternateContent xmlns:mc="http://schemas.openxmlformats.org/markup-compatibility/2006">
                <mc:Choice xmlns:v="urn:schemas-microsoft-com:vml" Requires="v">
                  <p:oleObj spid="_x0000_s45424" name="公式" r:id="rId16" imgW="799753" imgH="215806" progId="Equation.3">
                    <p:embed/>
                  </p:oleObj>
                </mc:Choice>
                <mc:Fallback>
                  <p:oleObj name="公式" r:id="rId16" imgW="799753" imgH="21580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7" y="1877"/>
                          <a:ext cx="104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3" name="Object 18"/>
            <p:cNvGraphicFramePr>
              <a:graphicFrameLocks noChangeAspect="1"/>
            </p:cNvGraphicFramePr>
            <p:nvPr/>
          </p:nvGraphicFramePr>
          <p:xfrm>
            <a:off x="2220" y="1877"/>
            <a:ext cx="1018" cy="271"/>
          </p:xfrm>
          <a:graphic>
            <a:graphicData uri="http://schemas.openxmlformats.org/presentationml/2006/ole">
              <mc:AlternateContent xmlns:mc="http://schemas.openxmlformats.org/markup-compatibility/2006">
                <mc:Choice xmlns:v="urn:schemas-microsoft-com:vml" Requires="v">
                  <p:oleObj spid="_x0000_s45425" name="公式" r:id="rId18" imgW="825142" imgH="215806" progId="Equation.3">
                    <p:embed/>
                  </p:oleObj>
                </mc:Choice>
                <mc:Fallback>
                  <p:oleObj name="公式" r:id="rId18" imgW="825142" imgH="21580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20" y="1877"/>
                          <a:ext cx="101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4" name="Object 19"/>
            <p:cNvGraphicFramePr>
              <a:graphicFrameLocks noChangeAspect="1"/>
            </p:cNvGraphicFramePr>
            <p:nvPr/>
          </p:nvGraphicFramePr>
          <p:xfrm>
            <a:off x="3517" y="1877"/>
            <a:ext cx="1033" cy="286"/>
          </p:xfrm>
          <a:graphic>
            <a:graphicData uri="http://schemas.openxmlformats.org/presentationml/2006/ole">
              <mc:AlternateContent xmlns:mc="http://schemas.openxmlformats.org/markup-compatibility/2006">
                <mc:Choice xmlns:v="urn:schemas-microsoft-com:vml" Requires="v">
                  <p:oleObj spid="_x0000_s45426" name="公式" r:id="rId20" imgW="825500" imgH="228600" progId="Equation.3">
                    <p:embed/>
                  </p:oleObj>
                </mc:Choice>
                <mc:Fallback>
                  <p:oleObj name="公式" r:id="rId20" imgW="82550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17" y="1877"/>
                          <a:ext cx="10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47"/>
          <p:cNvGrpSpPr>
            <a:grpSpLocks/>
          </p:cNvGrpSpPr>
          <p:nvPr/>
        </p:nvGrpSpPr>
        <p:grpSpPr bwMode="auto">
          <a:xfrm>
            <a:off x="1471613" y="2975075"/>
            <a:ext cx="5738812" cy="458787"/>
            <a:chOff x="927" y="2115"/>
            <a:chExt cx="3615" cy="289"/>
          </a:xfrm>
        </p:grpSpPr>
        <p:graphicFrame>
          <p:nvGraphicFramePr>
            <p:cNvPr id="77849" name="Object 14"/>
            <p:cNvGraphicFramePr>
              <a:graphicFrameLocks noChangeAspect="1"/>
            </p:cNvGraphicFramePr>
            <p:nvPr/>
          </p:nvGraphicFramePr>
          <p:xfrm>
            <a:off x="927" y="2115"/>
            <a:ext cx="1023" cy="273"/>
          </p:xfrm>
          <a:graphic>
            <a:graphicData uri="http://schemas.openxmlformats.org/presentationml/2006/ole">
              <mc:AlternateContent xmlns:mc="http://schemas.openxmlformats.org/markup-compatibility/2006">
                <mc:Choice xmlns:v="urn:schemas-microsoft-com:vml" Requires="v">
                  <p:oleObj spid="_x0000_s45427" name="公式" r:id="rId22" imgW="825142" imgH="215806" progId="Equation.3">
                    <p:embed/>
                  </p:oleObj>
                </mc:Choice>
                <mc:Fallback>
                  <p:oleObj name="公式" r:id="rId22" imgW="825142" imgH="21580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27" y="2115"/>
                          <a:ext cx="102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0" name="Object 15"/>
            <p:cNvGraphicFramePr>
              <a:graphicFrameLocks noChangeAspect="1"/>
            </p:cNvGraphicFramePr>
            <p:nvPr/>
          </p:nvGraphicFramePr>
          <p:xfrm>
            <a:off x="2220" y="2120"/>
            <a:ext cx="1006" cy="280"/>
          </p:xfrm>
          <a:graphic>
            <a:graphicData uri="http://schemas.openxmlformats.org/presentationml/2006/ole">
              <mc:AlternateContent xmlns:mc="http://schemas.openxmlformats.org/markup-compatibility/2006">
                <mc:Choice xmlns:v="urn:schemas-microsoft-com:vml" Requires="v">
                  <p:oleObj spid="_x0000_s45428" name="公式" r:id="rId24" imgW="825500" imgH="228600" progId="Equation.3">
                    <p:embed/>
                  </p:oleObj>
                </mc:Choice>
                <mc:Fallback>
                  <p:oleObj name="公式" r:id="rId24" imgW="8255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20" y="2120"/>
                          <a:ext cx="100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51" name="Object 16"/>
            <p:cNvGraphicFramePr>
              <a:graphicFrameLocks noChangeAspect="1"/>
            </p:cNvGraphicFramePr>
            <p:nvPr/>
          </p:nvGraphicFramePr>
          <p:xfrm>
            <a:off x="3508" y="2117"/>
            <a:ext cx="1034" cy="287"/>
          </p:xfrm>
          <a:graphic>
            <a:graphicData uri="http://schemas.openxmlformats.org/presentationml/2006/ole">
              <mc:AlternateContent xmlns:mc="http://schemas.openxmlformats.org/markup-compatibility/2006">
                <mc:Choice xmlns:v="urn:schemas-microsoft-com:vml" Requires="v">
                  <p:oleObj spid="_x0000_s45429" name="公式" r:id="rId26" imgW="825500" imgH="228600" progId="Equation.3">
                    <p:embed/>
                  </p:oleObj>
                </mc:Choice>
                <mc:Fallback>
                  <p:oleObj name="公式" r:id="rId26" imgW="8255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08" y="2117"/>
                          <a:ext cx="103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3882" name="Object 2"/>
          <p:cNvGraphicFramePr>
            <a:graphicFrameLocks noChangeAspect="1"/>
          </p:cNvGraphicFramePr>
          <p:nvPr>
            <p:extLst>
              <p:ext uri="{D42A27DB-BD31-4B8C-83A1-F6EECF244321}">
                <p14:modId xmlns:p14="http://schemas.microsoft.com/office/powerpoint/2010/main" val="1537572612"/>
              </p:ext>
            </p:extLst>
          </p:nvPr>
        </p:nvGraphicFramePr>
        <p:xfrm>
          <a:off x="396875" y="3728888"/>
          <a:ext cx="8509000" cy="1284288"/>
        </p:xfrm>
        <a:graphic>
          <a:graphicData uri="http://schemas.openxmlformats.org/presentationml/2006/ole">
            <mc:AlternateContent xmlns:mc="http://schemas.openxmlformats.org/markup-compatibility/2006">
              <mc:Choice xmlns:v="urn:schemas-microsoft-com:vml" Requires="v">
                <p:oleObj spid="_x0000_s45430" name="公式" r:id="rId28" imgW="5232400" imgH="660400" progId="Equation.3">
                  <p:embed/>
                </p:oleObj>
              </mc:Choice>
              <mc:Fallback>
                <p:oleObj name="公式" r:id="rId28" imgW="5232400" imgH="6604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875" y="3728888"/>
                        <a:ext cx="8509000"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3" name="Object 3"/>
          <p:cNvGraphicFramePr>
            <a:graphicFrameLocks noChangeAspect="1"/>
          </p:cNvGraphicFramePr>
          <p:nvPr>
            <p:extLst>
              <p:ext uri="{D42A27DB-BD31-4B8C-83A1-F6EECF244321}">
                <p14:modId xmlns:p14="http://schemas.microsoft.com/office/powerpoint/2010/main" val="3878915393"/>
              </p:ext>
            </p:extLst>
          </p:nvPr>
        </p:nvGraphicFramePr>
        <p:xfrm>
          <a:off x="385763" y="5013176"/>
          <a:ext cx="4511675" cy="577850"/>
        </p:xfrm>
        <a:graphic>
          <a:graphicData uri="http://schemas.openxmlformats.org/presentationml/2006/ole">
            <mc:AlternateContent xmlns:mc="http://schemas.openxmlformats.org/markup-compatibility/2006">
              <mc:Choice xmlns:v="urn:schemas-microsoft-com:vml" Requires="v">
                <p:oleObj spid="_x0000_s45431" name="公式" r:id="rId30" imgW="2273300" imgH="292100" progId="Equation.3">
                  <p:embed/>
                </p:oleObj>
              </mc:Choice>
              <mc:Fallback>
                <p:oleObj name="公式" r:id="rId30" imgW="2273300" imgH="2921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5763" y="5013176"/>
                        <a:ext cx="45116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0" name="Object 4"/>
          <p:cNvGraphicFramePr>
            <a:graphicFrameLocks noChangeAspect="1"/>
          </p:cNvGraphicFramePr>
          <p:nvPr>
            <p:extLst>
              <p:ext uri="{D42A27DB-BD31-4B8C-83A1-F6EECF244321}">
                <p14:modId xmlns:p14="http://schemas.microsoft.com/office/powerpoint/2010/main" val="662741955"/>
              </p:ext>
            </p:extLst>
          </p:nvPr>
        </p:nvGraphicFramePr>
        <p:xfrm>
          <a:off x="4362450" y="5656807"/>
          <a:ext cx="860425" cy="455612"/>
        </p:xfrm>
        <a:graphic>
          <a:graphicData uri="http://schemas.openxmlformats.org/presentationml/2006/ole">
            <mc:AlternateContent xmlns:mc="http://schemas.openxmlformats.org/markup-compatibility/2006">
              <mc:Choice xmlns:v="urn:schemas-microsoft-com:vml" Requires="v">
                <p:oleObj spid="_x0000_s45432" name="公式" r:id="rId32" imgW="457200" imgH="228600" progId="Equation.3">
                  <p:embed/>
                </p:oleObj>
              </mc:Choice>
              <mc:Fallback>
                <p:oleObj name="公式" r:id="rId32" imgW="457200" imgH="2286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62450" y="5656807"/>
                        <a:ext cx="860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1" name="Object 5"/>
          <p:cNvGraphicFramePr>
            <a:graphicFrameLocks noChangeAspect="1"/>
          </p:cNvGraphicFramePr>
          <p:nvPr>
            <p:extLst>
              <p:ext uri="{D42A27DB-BD31-4B8C-83A1-F6EECF244321}">
                <p14:modId xmlns:p14="http://schemas.microsoft.com/office/powerpoint/2010/main" val="2917939914"/>
              </p:ext>
            </p:extLst>
          </p:nvPr>
        </p:nvGraphicFramePr>
        <p:xfrm>
          <a:off x="5314950" y="5656807"/>
          <a:ext cx="862013" cy="455612"/>
        </p:xfrm>
        <a:graphic>
          <a:graphicData uri="http://schemas.openxmlformats.org/presentationml/2006/ole">
            <mc:AlternateContent xmlns:mc="http://schemas.openxmlformats.org/markup-compatibility/2006">
              <mc:Choice xmlns:v="urn:schemas-microsoft-com:vml" Requires="v">
                <p:oleObj spid="_x0000_s45433" name="公式" r:id="rId34" imgW="457200" imgH="228600" progId="Equation.3">
                  <p:embed/>
                </p:oleObj>
              </mc:Choice>
              <mc:Fallback>
                <p:oleObj name="公式" r:id="rId34" imgW="457200" imgH="2286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14950" y="5656807"/>
                        <a:ext cx="8620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2" name="Object 6"/>
          <p:cNvGraphicFramePr>
            <a:graphicFrameLocks noChangeAspect="1"/>
          </p:cNvGraphicFramePr>
          <p:nvPr>
            <p:extLst>
              <p:ext uri="{D42A27DB-BD31-4B8C-83A1-F6EECF244321}">
                <p14:modId xmlns:p14="http://schemas.microsoft.com/office/powerpoint/2010/main" val="2262809230"/>
              </p:ext>
            </p:extLst>
          </p:nvPr>
        </p:nvGraphicFramePr>
        <p:xfrm>
          <a:off x="6219825" y="5656807"/>
          <a:ext cx="857250" cy="455612"/>
        </p:xfrm>
        <a:graphic>
          <a:graphicData uri="http://schemas.openxmlformats.org/presentationml/2006/ole">
            <mc:AlternateContent xmlns:mc="http://schemas.openxmlformats.org/markup-compatibility/2006">
              <mc:Choice xmlns:v="urn:schemas-microsoft-com:vml" Requires="v">
                <p:oleObj spid="_x0000_s45434" name="公式" r:id="rId36" imgW="457200" imgH="228600" progId="Equation.3">
                  <p:embed/>
                </p:oleObj>
              </mc:Choice>
              <mc:Fallback>
                <p:oleObj name="公式" r:id="rId36" imgW="457200" imgH="2286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19825" y="5656807"/>
                        <a:ext cx="8572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3" name="Rectangle 53"/>
          <p:cNvSpPr>
            <a:spLocks noChangeArrowheads="1"/>
          </p:cNvSpPr>
          <p:nvPr/>
        </p:nvSpPr>
        <p:spPr bwMode="auto">
          <a:xfrm>
            <a:off x="7164288" y="5110807"/>
            <a:ext cx="866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en-US" altLang="zh-CN" sz="2400" b="1" dirty="0"/>
              <a:t>…</a:t>
            </a:r>
          </a:p>
        </p:txBody>
      </p:sp>
      <p:grpSp>
        <p:nvGrpSpPr>
          <p:cNvPr id="5" name="Group 65"/>
          <p:cNvGrpSpPr>
            <a:grpSpLocks/>
          </p:cNvGrpSpPr>
          <p:nvPr/>
        </p:nvGrpSpPr>
        <p:grpSpPr bwMode="auto">
          <a:xfrm>
            <a:off x="4762500" y="5081438"/>
            <a:ext cx="4165600" cy="481013"/>
            <a:chOff x="3000" y="3490"/>
            <a:chExt cx="2624" cy="303"/>
          </a:xfrm>
        </p:grpSpPr>
        <p:sp>
          <p:nvSpPr>
            <p:cNvPr id="77845" name="Rectangle 58"/>
            <p:cNvSpPr>
              <a:spLocks noChangeArrowheads="1"/>
            </p:cNvSpPr>
            <p:nvPr/>
          </p:nvSpPr>
          <p:spPr bwMode="auto">
            <a:xfrm>
              <a:off x="3000" y="3490"/>
              <a:ext cx="262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indent="304800">
                <a:lnSpc>
                  <a:spcPct val="130000"/>
                </a:lnSpc>
              </a:pPr>
              <a:r>
                <a:rPr lang="zh-CN" altLang="en-US" sz="2400" b="1" dirty="0"/>
                <a:t>，          ，          ，            ；</a:t>
              </a:r>
            </a:p>
          </p:txBody>
        </p:sp>
        <p:graphicFrame>
          <p:nvGraphicFramePr>
            <p:cNvPr id="77846" name="Object 11"/>
            <p:cNvGraphicFramePr>
              <a:graphicFrameLocks noChangeAspect="1"/>
            </p:cNvGraphicFramePr>
            <p:nvPr/>
          </p:nvGraphicFramePr>
          <p:xfrm>
            <a:off x="3347" y="3491"/>
            <a:ext cx="493" cy="275"/>
          </p:xfrm>
          <a:graphic>
            <a:graphicData uri="http://schemas.openxmlformats.org/presentationml/2006/ole">
              <mc:AlternateContent xmlns:mc="http://schemas.openxmlformats.org/markup-compatibility/2006">
                <mc:Choice xmlns:v="urn:schemas-microsoft-com:vml" Requires="v">
                  <p:oleObj spid="_x0000_s45435" name="公式" r:id="rId38" imgW="444114" imgH="215713" progId="Equation.3">
                    <p:embed/>
                  </p:oleObj>
                </mc:Choice>
                <mc:Fallback>
                  <p:oleObj name="公式" r:id="rId38" imgW="444114" imgH="215713"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47" y="3491"/>
                          <a:ext cx="49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7" name="Object 12"/>
            <p:cNvGraphicFramePr>
              <a:graphicFrameLocks noChangeAspect="1"/>
            </p:cNvGraphicFramePr>
            <p:nvPr/>
          </p:nvGraphicFramePr>
          <p:xfrm>
            <a:off x="4013" y="3491"/>
            <a:ext cx="458" cy="289"/>
          </p:xfrm>
          <a:graphic>
            <a:graphicData uri="http://schemas.openxmlformats.org/presentationml/2006/ole">
              <mc:AlternateContent xmlns:mc="http://schemas.openxmlformats.org/markup-compatibility/2006">
                <mc:Choice xmlns:v="urn:schemas-microsoft-com:vml" Requires="v">
                  <p:oleObj spid="_x0000_s45436" name="公式" r:id="rId40" imgW="444307" imgH="228501" progId="Equation.3">
                    <p:embed/>
                  </p:oleObj>
                </mc:Choice>
                <mc:Fallback>
                  <p:oleObj name="公式" r:id="rId40" imgW="444307" imgH="228501"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013" y="3491"/>
                          <a:ext cx="45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8" name="Object 13"/>
            <p:cNvGraphicFramePr>
              <a:graphicFrameLocks noChangeAspect="1"/>
            </p:cNvGraphicFramePr>
            <p:nvPr/>
          </p:nvGraphicFramePr>
          <p:xfrm>
            <a:off x="4706" y="3504"/>
            <a:ext cx="511" cy="289"/>
          </p:xfrm>
          <a:graphic>
            <a:graphicData uri="http://schemas.openxmlformats.org/presentationml/2006/ole">
              <mc:AlternateContent xmlns:mc="http://schemas.openxmlformats.org/markup-compatibility/2006">
                <mc:Choice xmlns:v="urn:schemas-microsoft-com:vml" Requires="v">
                  <p:oleObj spid="_x0000_s45437" name="公式" r:id="rId42" imgW="444307" imgH="228501" progId="Equation.3">
                    <p:embed/>
                  </p:oleObj>
                </mc:Choice>
                <mc:Fallback>
                  <p:oleObj name="公式" r:id="rId42" imgW="444307" imgH="228501"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06" y="3504"/>
                          <a:ext cx="5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59"/>
          <p:cNvGrpSpPr>
            <a:grpSpLocks/>
          </p:cNvGrpSpPr>
          <p:nvPr/>
        </p:nvGrpSpPr>
        <p:grpSpPr bwMode="auto">
          <a:xfrm>
            <a:off x="433388" y="5584799"/>
            <a:ext cx="3843337" cy="544512"/>
            <a:chOff x="2823" y="2809"/>
            <a:chExt cx="2421" cy="343"/>
          </a:xfrm>
        </p:grpSpPr>
        <p:graphicFrame>
          <p:nvGraphicFramePr>
            <p:cNvPr id="77840" name="Object 7"/>
            <p:cNvGraphicFramePr>
              <a:graphicFrameLocks noChangeAspect="1"/>
            </p:cNvGraphicFramePr>
            <p:nvPr/>
          </p:nvGraphicFramePr>
          <p:xfrm>
            <a:off x="2823" y="2833"/>
            <a:ext cx="514" cy="289"/>
          </p:xfrm>
          <a:graphic>
            <a:graphicData uri="http://schemas.openxmlformats.org/presentationml/2006/ole">
              <mc:AlternateContent xmlns:mc="http://schemas.openxmlformats.org/markup-compatibility/2006">
                <mc:Choice xmlns:v="urn:schemas-microsoft-com:vml" Requires="v">
                  <p:oleObj spid="_x0000_s45438" name="公式" r:id="rId44" imgW="457200" imgH="228600" progId="Equation.3">
                    <p:embed/>
                  </p:oleObj>
                </mc:Choice>
                <mc:Fallback>
                  <p:oleObj name="公式" r:id="rId44" imgW="457200" imgH="22860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823" y="2833"/>
                          <a:ext cx="5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1" name="Object 8"/>
            <p:cNvGraphicFramePr>
              <a:graphicFrameLocks noChangeAspect="1"/>
            </p:cNvGraphicFramePr>
            <p:nvPr/>
          </p:nvGraphicFramePr>
          <p:xfrm>
            <a:off x="3364" y="2845"/>
            <a:ext cx="513" cy="275"/>
          </p:xfrm>
          <a:graphic>
            <a:graphicData uri="http://schemas.openxmlformats.org/presentationml/2006/ole">
              <mc:AlternateContent xmlns:mc="http://schemas.openxmlformats.org/markup-compatibility/2006">
                <mc:Choice xmlns:v="urn:schemas-microsoft-com:vml" Requires="v">
                  <p:oleObj spid="_x0000_s45439" name="公式" r:id="rId46" imgW="457002" imgH="215806" progId="Equation.3">
                    <p:embed/>
                  </p:oleObj>
                </mc:Choice>
                <mc:Fallback>
                  <p:oleObj name="公式" r:id="rId46" imgW="457002" imgH="215806"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364" y="2845"/>
                          <a:ext cx="51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2" name="Object 9"/>
            <p:cNvGraphicFramePr>
              <a:graphicFrameLocks noChangeAspect="1"/>
            </p:cNvGraphicFramePr>
            <p:nvPr/>
          </p:nvGraphicFramePr>
          <p:xfrm>
            <a:off x="3933" y="2863"/>
            <a:ext cx="514" cy="289"/>
          </p:xfrm>
          <a:graphic>
            <a:graphicData uri="http://schemas.openxmlformats.org/presentationml/2006/ole">
              <mc:AlternateContent xmlns:mc="http://schemas.openxmlformats.org/markup-compatibility/2006">
                <mc:Choice xmlns:v="urn:schemas-microsoft-com:vml" Requires="v">
                  <p:oleObj spid="_x0000_s45440" name="公式" r:id="rId48" imgW="457200" imgH="228600" progId="Equation.3">
                    <p:embed/>
                  </p:oleObj>
                </mc:Choice>
                <mc:Fallback>
                  <p:oleObj name="公式" r:id="rId48" imgW="457200" imgH="22860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933" y="2863"/>
                          <a:ext cx="5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3" name="Object 10"/>
            <p:cNvGraphicFramePr>
              <a:graphicFrameLocks noChangeAspect="1"/>
            </p:cNvGraphicFramePr>
            <p:nvPr/>
          </p:nvGraphicFramePr>
          <p:xfrm>
            <a:off x="4473" y="2863"/>
            <a:ext cx="513" cy="289"/>
          </p:xfrm>
          <a:graphic>
            <a:graphicData uri="http://schemas.openxmlformats.org/presentationml/2006/ole">
              <mc:AlternateContent xmlns:mc="http://schemas.openxmlformats.org/markup-compatibility/2006">
                <mc:Choice xmlns:v="urn:schemas-microsoft-com:vml" Requires="v">
                  <p:oleObj spid="_x0000_s45441" name="公式" r:id="rId50" imgW="457200" imgH="228600" progId="Equation.3">
                    <p:embed/>
                  </p:oleObj>
                </mc:Choice>
                <mc:Fallback>
                  <p:oleObj name="公式" r:id="rId50" imgW="457200" imgH="22860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473" y="2863"/>
                          <a:ext cx="51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44" name="Rectangle 64"/>
            <p:cNvSpPr>
              <a:spLocks noChangeArrowheads="1"/>
            </p:cNvSpPr>
            <p:nvPr/>
          </p:nvSpPr>
          <p:spPr bwMode="auto">
            <a:xfrm>
              <a:off x="4855" y="2809"/>
              <a:ext cx="38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spAutoFit/>
            </a:bodyPr>
            <a:lstStyle/>
            <a:p>
              <a:pPr indent="304800">
                <a:lnSpc>
                  <a:spcPct val="130000"/>
                </a:lnSpc>
              </a:pPr>
              <a:r>
                <a:rPr lang="zh-CN" altLang="en-US" sz="2400" b="1">
                  <a:solidFill>
                    <a:schemeClr val="tx2"/>
                  </a:solidFill>
                </a:rPr>
                <a:t>；</a:t>
              </a:r>
            </a:p>
          </p:txBody>
        </p:sp>
      </p:grpSp>
      <p:grpSp>
        <p:nvGrpSpPr>
          <p:cNvPr id="37" name="组合 36"/>
          <p:cNvGrpSpPr/>
          <p:nvPr/>
        </p:nvGrpSpPr>
        <p:grpSpPr>
          <a:xfrm>
            <a:off x="0" y="6324600"/>
            <a:ext cx="9144000" cy="519113"/>
            <a:chOff x="0" y="6324600"/>
            <a:chExt cx="9144000" cy="519113"/>
          </a:xfrm>
        </p:grpSpPr>
        <p:grpSp>
          <p:nvGrpSpPr>
            <p:cNvPr id="38" name="组合 37"/>
            <p:cNvGrpSpPr>
              <a:grpSpLocks/>
            </p:cNvGrpSpPr>
            <p:nvPr/>
          </p:nvGrpSpPr>
          <p:grpSpPr bwMode="auto">
            <a:xfrm>
              <a:off x="0" y="6324600"/>
              <a:ext cx="9144000" cy="519113"/>
              <a:chOff x="0" y="6324600"/>
              <a:chExt cx="9144000" cy="518375"/>
            </a:xfrm>
          </p:grpSpPr>
          <p:sp>
            <p:nvSpPr>
              <p:cNvPr id="40" name="矩形 3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TextBox 4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39" name="TextBox 3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848641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3"/>
                                        </p:tgtEl>
                                        <p:attrNameLst>
                                          <p:attrName>style.visibility</p:attrName>
                                        </p:attrNameLst>
                                      </p:cBhvr>
                                      <p:to>
                                        <p:strVal val="visible"/>
                                      </p:to>
                                    </p:set>
                                    <p:animEffect transition="in" filter="fade">
                                      <p:cBhvr>
                                        <p:cTn id="7" dur="500"/>
                                        <p:tgtEl>
                                          <p:spTgt spid="163873"/>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3871"/>
                                        </p:tgtEl>
                                        <p:attrNameLst>
                                          <p:attrName>style.visibility</p:attrName>
                                        </p:attrNameLst>
                                      </p:cBhvr>
                                      <p:to>
                                        <p:strVal val="visible"/>
                                      </p:to>
                                    </p:set>
                                    <p:animEffect transition="in" filter="fade">
                                      <p:cBhvr>
                                        <p:cTn id="18" dur="500"/>
                                        <p:tgtEl>
                                          <p:spTgt spid="163871"/>
                                        </p:tgtEl>
                                      </p:cBhvr>
                                    </p:animEffect>
                                  </p:childTnLst>
                                </p:cTn>
                              </p:par>
                              <p:par>
                                <p:cTn id="19" presetID="10" presetClass="entr" presetSubtype="0" fill="hold" nodeType="withEffect">
                                  <p:stCondLst>
                                    <p:cond delay="0"/>
                                  </p:stCondLst>
                                  <p:childTnLst>
                                    <p:set>
                                      <p:cBhvr>
                                        <p:cTn id="20" dur="1" fill="hold">
                                          <p:stCondLst>
                                            <p:cond delay="0"/>
                                          </p:stCondLst>
                                        </p:cTn>
                                        <p:tgtEl>
                                          <p:spTgt spid="163882"/>
                                        </p:tgtEl>
                                        <p:attrNameLst>
                                          <p:attrName>style.visibility</p:attrName>
                                        </p:attrNameLst>
                                      </p:cBhvr>
                                      <p:to>
                                        <p:strVal val="visible"/>
                                      </p:to>
                                    </p:set>
                                    <p:animEffect transition="in" filter="fade">
                                      <p:cBhvr>
                                        <p:cTn id="21" dur="500"/>
                                        <p:tgtEl>
                                          <p:spTgt spid="163882"/>
                                        </p:tgtEl>
                                      </p:cBhvr>
                                    </p:animEffect>
                                  </p:childTnLst>
                                </p:cTn>
                              </p:par>
                              <p:par>
                                <p:cTn id="22" presetID="10" presetClass="entr" presetSubtype="0" fill="hold" nodeType="withEffect">
                                  <p:stCondLst>
                                    <p:cond delay="0"/>
                                  </p:stCondLst>
                                  <p:childTnLst>
                                    <p:set>
                                      <p:cBhvr>
                                        <p:cTn id="23" dur="1" fill="hold">
                                          <p:stCondLst>
                                            <p:cond delay="0"/>
                                          </p:stCondLst>
                                        </p:cTn>
                                        <p:tgtEl>
                                          <p:spTgt spid="163883"/>
                                        </p:tgtEl>
                                        <p:attrNameLst>
                                          <p:attrName>style.visibility</p:attrName>
                                        </p:attrNameLst>
                                      </p:cBhvr>
                                      <p:to>
                                        <p:strVal val="visible"/>
                                      </p:to>
                                    </p:set>
                                    <p:animEffect transition="in" filter="fade">
                                      <p:cBhvr>
                                        <p:cTn id="24" dur="500"/>
                                        <p:tgtEl>
                                          <p:spTgt spid="163883"/>
                                        </p:tgtEl>
                                      </p:cBhvr>
                                    </p:animEffect>
                                  </p:childTnLst>
                                </p:cTn>
                              </p:par>
                              <p:par>
                                <p:cTn id="25" presetID="10" presetClass="entr" presetSubtype="0" fill="hold" nodeType="withEffect">
                                  <p:stCondLst>
                                    <p:cond delay="0"/>
                                  </p:stCondLst>
                                  <p:childTnLst>
                                    <p:set>
                                      <p:cBhvr>
                                        <p:cTn id="26" dur="1" fill="hold">
                                          <p:stCondLst>
                                            <p:cond delay="0"/>
                                          </p:stCondLst>
                                        </p:cTn>
                                        <p:tgtEl>
                                          <p:spTgt spid="163890"/>
                                        </p:tgtEl>
                                        <p:attrNameLst>
                                          <p:attrName>style.visibility</p:attrName>
                                        </p:attrNameLst>
                                      </p:cBhvr>
                                      <p:to>
                                        <p:strVal val="visible"/>
                                      </p:to>
                                    </p:set>
                                    <p:animEffect transition="in" filter="fade">
                                      <p:cBhvr>
                                        <p:cTn id="27" dur="500"/>
                                        <p:tgtEl>
                                          <p:spTgt spid="163890"/>
                                        </p:tgtEl>
                                      </p:cBhvr>
                                    </p:animEffect>
                                  </p:childTnLst>
                                </p:cTn>
                              </p:par>
                              <p:par>
                                <p:cTn id="28" presetID="10" presetClass="entr" presetSubtype="0" fill="hold" nodeType="withEffect">
                                  <p:stCondLst>
                                    <p:cond delay="0"/>
                                  </p:stCondLst>
                                  <p:childTnLst>
                                    <p:set>
                                      <p:cBhvr>
                                        <p:cTn id="29" dur="1" fill="hold">
                                          <p:stCondLst>
                                            <p:cond delay="0"/>
                                          </p:stCondLst>
                                        </p:cTn>
                                        <p:tgtEl>
                                          <p:spTgt spid="163891"/>
                                        </p:tgtEl>
                                        <p:attrNameLst>
                                          <p:attrName>style.visibility</p:attrName>
                                        </p:attrNameLst>
                                      </p:cBhvr>
                                      <p:to>
                                        <p:strVal val="visible"/>
                                      </p:to>
                                    </p:set>
                                    <p:animEffect transition="in" filter="fade">
                                      <p:cBhvr>
                                        <p:cTn id="30" dur="500"/>
                                        <p:tgtEl>
                                          <p:spTgt spid="163891"/>
                                        </p:tgtEl>
                                      </p:cBhvr>
                                    </p:animEffect>
                                  </p:childTnLst>
                                </p:cTn>
                              </p:par>
                              <p:par>
                                <p:cTn id="31" presetID="10" presetClass="entr" presetSubtype="0" fill="hold" nodeType="withEffect">
                                  <p:stCondLst>
                                    <p:cond delay="0"/>
                                  </p:stCondLst>
                                  <p:childTnLst>
                                    <p:set>
                                      <p:cBhvr>
                                        <p:cTn id="32" dur="1" fill="hold">
                                          <p:stCondLst>
                                            <p:cond delay="0"/>
                                          </p:stCondLst>
                                        </p:cTn>
                                        <p:tgtEl>
                                          <p:spTgt spid="163892"/>
                                        </p:tgtEl>
                                        <p:attrNameLst>
                                          <p:attrName>style.visibility</p:attrName>
                                        </p:attrNameLst>
                                      </p:cBhvr>
                                      <p:to>
                                        <p:strVal val="visible"/>
                                      </p:to>
                                    </p:set>
                                    <p:animEffect transition="in" filter="fade">
                                      <p:cBhvr>
                                        <p:cTn id="33" dur="500"/>
                                        <p:tgtEl>
                                          <p:spTgt spid="16389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3893"/>
                                        </p:tgtEl>
                                        <p:attrNameLst>
                                          <p:attrName>style.visibility</p:attrName>
                                        </p:attrNameLst>
                                      </p:cBhvr>
                                      <p:to>
                                        <p:strVal val="visible"/>
                                      </p:to>
                                    </p:set>
                                    <p:animEffect transition="in" filter="fade">
                                      <p:cBhvr>
                                        <p:cTn id="36" dur="500"/>
                                        <p:tgtEl>
                                          <p:spTgt spid="163893"/>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1" grpId="0"/>
      <p:bldP spid="163873" grpId="0"/>
      <p:bldP spid="16389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1106488" y="1603375"/>
          <a:ext cx="495300" cy="296863"/>
        </p:xfrm>
        <a:graphic>
          <a:graphicData uri="http://schemas.openxmlformats.org/presentationml/2006/ole">
            <mc:AlternateContent xmlns:mc="http://schemas.openxmlformats.org/markup-compatibility/2006">
              <mc:Choice xmlns:v="urn:schemas-microsoft-com:vml" Requires="v">
                <p:oleObj spid="_x0000_s46607" name="公式" r:id="rId3" imgW="393359" imgH="215713" progId="Equation.3">
                  <p:embed/>
                </p:oleObj>
              </mc:Choice>
              <mc:Fallback>
                <p:oleObj name="公式" r:id="rId3" imgW="393359"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488" y="1603375"/>
                        <a:ext cx="4953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1" name="Object 3"/>
          <p:cNvGraphicFramePr>
            <a:graphicFrameLocks noChangeAspect="1"/>
          </p:cNvGraphicFramePr>
          <p:nvPr/>
        </p:nvGraphicFramePr>
        <p:xfrm>
          <a:off x="1601788" y="1611313"/>
          <a:ext cx="539750" cy="288925"/>
        </p:xfrm>
        <a:graphic>
          <a:graphicData uri="http://schemas.openxmlformats.org/presentationml/2006/ole">
            <mc:AlternateContent xmlns:mc="http://schemas.openxmlformats.org/markup-compatibility/2006">
              <mc:Choice xmlns:v="urn:schemas-microsoft-com:vml" Requires="v">
                <p:oleObj spid="_x0000_s46608" name="公式" r:id="rId5" imgW="406048" imgH="215713" progId="Equation.3">
                  <p:embed/>
                </p:oleObj>
              </mc:Choice>
              <mc:Fallback>
                <p:oleObj name="公式" r:id="rId5" imgW="40604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1788" y="1611313"/>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2" name="Object 4"/>
          <p:cNvGraphicFramePr>
            <a:graphicFrameLocks noChangeAspect="1"/>
          </p:cNvGraphicFramePr>
          <p:nvPr/>
        </p:nvGraphicFramePr>
        <p:xfrm>
          <a:off x="2141538" y="1585913"/>
          <a:ext cx="541337" cy="315912"/>
        </p:xfrm>
        <a:graphic>
          <a:graphicData uri="http://schemas.openxmlformats.org/presentationml/2006/ole">
            <mc:AlternateContent xmlns:mc="http://schemas.openxmlformats.org/markup-compatibility/2006">
              <mc:Choice xmlns:v="urn:schemas-microsoft-com:vml" Requires="v">
                <p:oleObj spid="_x0000_s46609" name="公式" r:id="rId7" imgW="393529" imgH="228501" progId="Equation.3">
                  <p:embed/>
                </p:oleObj>
              </mc:Choice>
              <mc:Fallback>
                <p:oleObj name="公式" r:id="rId7" imgW="39352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1538" y="1585913"/>
                        <a:ext cx="5413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3" name="Object 5"/>
          <p:cNvGraphicFramePr>
            <a:graphicFrameLocks noChangeAspect="1"/>
          </p:cNvGraphicFramePr>
          <p:nvPr/>
        </p:nvGraphicFramePr>
        <p:xfrm>
          <a:off x="2636838" y="1630363"/>
          <a:ext cx="539750" cy="288925"/>
        </p:xfrm>
        <a:graphic>
          <a:graphicData uri="http://schemas.openxmlformats.org/presentationml/2006/ole">
            <mc:AlternateContent xmlns:mc="http://schemas.openxmlformats.org/markup-compatibility/2006">
              <mc:Choice xmlns:v="urn:schemas-microsoft-com:vml" Requires="v">
                <p:oleObj spid="_x0000_s46610" name="公式" r:id="rId9" imgW="406048" imgH="215713" progId="Equation.3">
                  <p:embed/>
                </p:oleObj>
              </mc:Choice>
              <mc:Fallback>
                <p:oleObj name="公式" r:id="rId9" imgW="406048"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6838" y="1630363"/>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4" name="Object 6"/>
          <p:cNvGraphicFramePr>
            <a:graphicFrameLocks noChangeAspect="1"/>
          </p:cNvGraphicFramePr>
          <p:nvPr/>
        </p:nvGraphicFramePr>
        <p:xfrm>
          <a:off x="566738" y="3790950"/>
          <a:ext cx="539750" cy="301625"/>
        </p:xfrm>
        <a:graphic>
          <a:graphicData uri="http://schemas.openxmlformats.org/presentationml/2006/ole">
            <mc:AlternateContent xmlns:mc="http://schemas.openxmlformats.org/markup-compatibility/2006">
              <mc:Choice xmlns:v="urn:schemas-microsoft-com:vml" Requires="v">
                <p:oleObj spid="_x0000_s46611" name="公式" r:id="rId11" imgW="406224" imgH="228501" progId="Equation.3">
                  <p:embed/>
                </p:oleObj>
              </mc:Choice>
              <mc:Fallback>
                <p:oleObj name="公式" r:id="rId11" imgW="406224"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738" y="3790950"/>
                        <a:ext cx="539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5" name="Object 7"/>
          <p:cNvGraphicFramePr>
            <a:graphicFrameLocks noChangeAspect="1"/>
          </p:cNvGraphicFramePr>
          <p:nvPr/>
        </p:nvGraphicFramePr>
        <p:xfrm>
          <a:off x="566738" y="4195763"/>
          <a:ext cx="539750" cy="301625"/>
        </p:xfrm>
        <a:graphic>
          <a:graphicData uri="http://schemas.openxmlformats.org/presentationml/2006/ole">
            <mc:AlternateContent xmlns:mc="http://schemas.openxmlformats.org/markup-compatibility/2006">
              <mc:Choice xmlns:v="urn:schemas-microsoft-com:vml" Requires="v">
                <p:oleObj spid="_x0000_s46612" name="公式" r:id="rId13" imgW="406224" imgH="228501" progId="Equation.3">
                  <p:embed/>
                </p:oleObj>
              </mc:Choice>
              <mc:Fallback>
                <p:oleObj name="公式" r:id="rId13" imgW="406224"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738" y="4195763"/>
                        <a:ext cx="539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6" name="Object 8"/>
          <p:cNvGraphicFramePr>
            <a:graphicFrameLocks noChangeAspect="1"/>
          </p:cNvGraphicFramePr>
          <p:nvPr/>
        </p:nvGraphicFramePr>
        <p:xfrm>
          <a:off x="566738" y="2055813"/>
          <a:ext cx="539750" cy="303212"/>
        </p:xfrm>
        <a:graphic>
          <a:graphicData uri="http://schemas.openxmlformats.org/presentationml/2006/ole">
            <mc:AlternateContent xmlns:mc="http://schemas.openxmlformats.org/markup-compatibility/2006">
              <mc:Choice xmlns:v="urn:schemas-microsoft-com:vml" Requires="v">
                <p:oleObj spid="_x0000_s46613" name="公式" r:id="rId15" imgW="393359" imgH="215713" progId="Equation.3">
                  <p:embed/>
                </p:oleObj>
              </mc:Choice>
              <mc:Fallback>
                <p:oleObj name="公式" r:id="rId15" imgW="393359"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2055813"/>
                        <a:ext cx="5397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7" name="Object 9"/>
          <p:cNvGraphicFramePr>
            <a:graphicFrameLocks noChangeAspect="1"/>
          </p:cNvGraphicFramePr>
          <p:nvPr/>
        </p:nvGraphicFramePr>
        <p:xfrm>
          <a:off x="566738" y="2486025"/>
          <a:ext cx="539750" cy="288925"/>
        </p:xfrm>
        <a:graphic>
          <a:graphicData uri="http://schemas.openxmlformats.org/presentationml/2006/ole">
            <mc:AlternateContent xmlns:mc="http://schemas.openxmlformats.org/markup-compatibility/2006">
              <mc:Choice xmlns:v="urn:schemas-microsoft-com:vml" Requires="v">
                <p:oleObj spid="_x0000_s46614" name="公式" r:id="rId16" imgW="406048" imgH="215713" progId="Equation.3">
                  <p:embed/>
                </p:oleObj>
              </mc:Choice>
              <mc:Fallback>
                <p:oleObj name="公式" r:id="rId16" imgW="406048" imgH="215713"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738" y="2486025"/>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8" name="Object 10"/>
          <p:cNvGraphicFramePr>
            <a:graphicFrameLocks noChangeAspect="1"/>
          </p:cNvGraphicFramePr>
          <p:nvPr/>
        </p:nvGraphicFramePr>
        <p:xfrm>
          <a:off x="1150938" y="2486025"/>
          <a:ext cx="404812" cy="358775"/>
        </p:xfrm>
        <a:graphic>
          <a:graphicData uri="http://schemas.openxmlformats.org/presentationml/2006/ole">
            <mc:AlternateContent xmlns:mc="http://schemas.openxmlformats.org/markup-compatibility/2006">
              <mc:Choice xmlns:v="urn:schemas-microsoft-com:vml" Requires="v">
                <p:oleObj spid="_x0000_s46615" name="公式" r:id="rId18" imgW="228600" imgH="228600" progId="Equation.3">
                  <p:embed/>
                </p:oleObj>
              </mc:Choice>
              <mc:Fallback>
                <p:oleObj name="公式" r:id="rId18" imgW="2286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50938" y="2486025"/>
                        <a:ext cx="404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9" name="Object 11"/>
          <p:cNvGraphicFramePr>
            <a:graphicFrameLocks noChangeAspect="1"/>
          </p:cNvGraphicFramePr>
          <p:nvPr/>
        </p:nvGraphicFramePr>
        <p:xfrm>
          <a:off x="566738" y="2935288"/>
          <a:ext cx="539750" cy="315912"/>
        </p:xfrm>
        <a:graphic>
          <a:graphicData uri="http://schemas.openxmlformats.org/presentationml/2006/ole">
            <mc:AlternateContent xmlns:mc="http://schemas.openxmlformats.org/markup-compatibility/2006">
              <mc:Choice xmlns:v="urn:schemas-microsoft-com:vml" Requires="v">
                <p:oleObj spid="_x0000_s46616" name="公式" r:id="rId20" imgW="393529" imgH="228501" progId="Equation.3">
                  <p:embed/>
                </p:oleObj>
              </mc:Choice>
              <mc:Fallback>
                <p:oleObj name="公式" r:id="rId20" imgW="393529" imgH="228501"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6738" y="2935288"/>
                        <a:ext cx="53975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0" name="Object 12"/>
          <p:cNvGraphicFramePr>
            <a:graphicFrameLocks noChangeAspect="1"/>
          </p:cNvGraphicFramePr>
          <p:nvPr/>
        </p:nvGraphicFramePr>
        <p:xfrm>
          <a:off x="1150938" y="2890838"/>
          <a:ext cx="449262" cy="347662"/>
        </p:xfrm>
        <a:graphic>
          <a:graphicData uri="http://schemas.openxmlformats.org/presentationml/2006/ole">
            <mc:AlternateContent xmlns:mc="http://schemas.openxmlformats.org/markup-compatibility/2006">
              <mc:Choice xmlns:v="urn:schemas-microsoft-com:vml" Requires="v">
                <p:oleObj spid="_x0000_s46617" name="公式" r:id="rId22" imgW="291973" imgH="228501" progId="Equation.3">
                  <p:embed/>
                </p:oleObj>
              </mc:Choice>
              <mc:Fallback>
                <p:oleObj name="公式" r:id="rId22" imgW="291973" imgH="228501"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0938" y="2890838"/>
                        <a:ext cx="44926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1" name="Object 13"/>
          <p:cNvGraphicFramePr>
            <a:graphicFrameLocks noChangeAspect="1"/>
          </p:cNvGraphicFramePr>
          <p:nvPr/>
        </p:nvGraphicFramePr>
        <p:xfrm>
          <a:off x="2232025" y="3759200"/>
          <a:ext cx="360363" cy="346075"/>
        </p:xfrm>
        <a:graphic>
          <a:graphicData uri="http://schemas.openxmlformats.org/presentationml/2006/ole">
            <mc:AlternateContent xmlns:mc="http://schemas.openxmlformats.org/markup-compatibility/2006">
              <mc:Choice xmlns:v="urn:schemas-microsoft-com:vml" Requires="v">
                <p:oleObj spid="_x0000_s46618" name="公式" r:id="rId24" imgW="241300" imgH="228600" progId="Equation.3">
                  <p:embed/>
                </p:oleObj>
              </mc:Choice>
              <mc:Fallback>
                <p:oleObj name="公式" r:id="rId24" imgW="2413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32025" y="3759200"/>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2" name="Object 14"/>
          <p:cNvGraphicFramePr>
            <a:graphicFrameLocks noChangeAspect="1"/>
          </p:cNvGraphicFramePr>
          <p:nvPr/>
        </p:nvGraphicFramePr>
        <p:xfrm>
          <a:off x="566738" y="3340100"/>
          <a:ext cx="539750" cy="288925"/>
        </p:xfrm>
        <a:graphic>
          <a:graphicData uri="http://schemas.openxmlformats.org/presentationml/2006/ole">
            <mc:AlternateContent xmlns:mc="http://schemas.openxmlformats.org/markup-compatibility/2006">
              <mc:Choice xmlns:v="urn:schemas-microsoft-com:vml" Requires="v">
                <p:oleObj spid="_x0000_s46619" name="公式" r:id="rId26" imgW="406048" imgH="215713" progId="Equation.3">
                  <p:embed/>
                </p:oleObj>
              </mc:Choice>
              <mc:Fallback>
                <p:oleObj name="公式" r:id="rId26" imgW="406048" imgH="215713"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6738" y="3340100"/>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3" name="Object 15"/>
          <p:cNvGraphicFramePr>
            <a:graphicFrameLocks noChangeAspect="1"/>
          </p:cNvGraphicFramePr>
          <p:nvPr/>
        </p:nvGraphicFramePr>
        <p:xfrm>
          <a:off x="1692275" y="2935288"/>
          <a:ext cx="404813" cy="346075"/>
        </p:xfrm>
        <a:graphic>
          <a:graphicData uri="http://schemas.openxmlformats.org/presentationml/2006/ole">
            <mc:AlternateContent xmlns:mc="http://schemas.openxmlformats.org/markup-compatibility/2006">
              <mc:Choice xmlns:v="urn:schemas-microsoft-com:vml" Requires="v">
                <p:oleObj spid="_x0000_s46620" name="公式" r:id="rId28" imgW="241300" imgH="228600" progId="Equation.3">
                  <p:embed/>
                </p:oleObj>
              </mc:Choice>
              <mc:Fallback>
                <p:oleObj name="公式" r:id="rId28" imgW="2413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92275" y="2935288"/>
                        <a:ext cx="4048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4" name="Object 16"/>
          <p:cNvGraphicFramePr>
            <a:graphicFrameLocks noChangeAspect="1"/>
          </p:cNvGraphicFramePr>
          <p:nvPr/>
        </p:nvGraphicFramePr>
        <p:xfrm>
          <a:off x="1692275" y="3340100"/>
          <a:ext cx="358775" cy="358775"/>
        </p:xfrm>
        <a:graphic>
          <a:graphicData uri="http://schemas.openxmlformats.org/presentationml/2006/ole">
            <mc:AlternateContent xmlns:mc="http://schemas.openxmlformats.org/markup-compatibility/2006">
              <mc:Choice xmlns:v="urn:schemas-microsoft-com:vml" Requires="v">
                <p:oleObj spid="_x0000_s46621" name="公式" r:id="rId30" imgW="228600" imgH="228600" progId="Equation.3">
                  <p:embed/>
                </p:oleObj>
              </mc:Choice>
              <mc:Fallback>
                <p:oleObj name="公式" r:id="rId30" imgW="22860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92275" y="3340100"/>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5" name="Object 17"/>
          <p:cNvGraphicFramePr>
            <a:graphicFrameLocks noChangeAspect="1"/>
          </p:cNvGraphicFramePr>
          <p:nvPr/>
        </p:nvGraphicFramePr>
        <p:xfrm>
          <a:off x="2185988" y="3352800"/>
          <a:ext cx="450850" cy="347663"/>
        </p:xfrm>
        <a:graphic>
          <a:graphicData uri="http://schemas.openxmlformats.org/presentationml/2006/ole">
            <mc:AlternateContent xmlns:mc="http://schemas.openxmlformats.org/markup-compatibility/2006">
              <mc:Choice xmlns:v="urn:schemas-microsoft-com:vml" Requires="v">
                <p:oleObj spid="_x0000_s46622" name="公式" r:id="rId32" imgW="291973" imgH="228501" progId="Equation.3">
                  <p:embed/>
                </p:oleObj>
              </mc:Choice>
              <mc:Fallback>
                <p:oleObj name="公式" r:id="rId32" imgW="291973" imgH="228501"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185988" y="3352800"/>
                        <a:ext cx="450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6" name="Object 18"/>
          <p:cNvGraphicFramePr>
            <a:graphicFrameLocks noChangeAspect="1"/>
          </p:cNvGraphicFramePr>
          <p:nvPr/>
        </p:nvGraphicFramePr>
        <p:xfrm>
          <a:off x="3176588" y="1630363"/>
          <a:ext cx="541337" cy="301625"/>
        </p:xfrm>
        <a:graphic>
          <a:graphicData uri="http://schemas.openxmlformats.org/presentationml/2006/ole">
            <mc:AlternateContent xmlns:mc="http://schemas.openxmlformats.org/markup-compatibility/2006">
              <mc:Choice xmlns:v="urn:schemas-microsoft-com:vml" Requires="v">
                <p:oleObj spid="_x0000_s46623" name="公式" r:id="rId34" imgW="406224" imgH="228501" progId="Equation.3">
                  <p:embed/>
                </p:oleObj>
              </mc:Choice>
              <mc:Fallback>
                <p:oleObj name="公式" r:id="rId34" imgW="406224"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6588" y="1630363"/>
                        <a:ext cx="5413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7" name="Object 19"/>
          <p:cNvGraphicFramePr>
            <a:graphicFrameLocks noChangeAspect="1"/>
          </p:cNvGraphicFramePr>
          <p:nvPr/>
        </p:nvGraphicFramePr>
        <p:xfrm>
          <a:off x="1150938" y="3744913"/>
          <a:ext cx="450850" cy="333375"/>
        </p:xfrm>
        <a:graphic>
          <a:graphicData uri="http://schemas.openxmlformats.org/presentationml/2006/ole">
            <mc:AlternateContent xmlns:mc="http://schemas.openxmlformats.org/markup-compatibility/2006">
              <mc:Choice xmlns:v="urn:schemas-microsoft-com:vml" Requires="v">
                <p:oleObj spid="_x0000_s46624" name="公式" r:id="rId35" imgW="291847" imgH="215713" progId="Equation.3">
                  <p:embed/>
                </p:oleObj>
              </mc:Choice>
              <mc:Fallback>
                <p:oleObj name="公式" r:id="rId35" imgW="291847" imgH="215713"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50938" y="3744913"/>
                        <a:ext cx="450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8" name="Object 20"/>
          <p:cNvGraphicFramePr>
            <a:graphicFrameLocks noChangeAspect="1"/>
          </p:cNvGraphicFramePr>
          <p:nvPr/>
        </p:nvGraphicFramePr>
        <p:xfrm>
          <a:off x="2232025" y="4195763"/>
          <a:ext cx="404813" cy="360362"/>
        </p:xfrm>
        <a:graphic>
          <a:graphicData uri="http://schemas.openxmlformats.org/presentationml/2006/ole">
            <mc:AlternateContent xmlns:mc="http://schemas.openxmlformats.org/markup-compatibility/2006">
              <mc:Choice xmlns:v="urn:schemas-microsoft-com:vml" Requires="v">
                <p:oleObj spid="_x0000_s46625" name="公式" r:id="rId37" imgW="228600" imgH="228600" progId="Equation.3">
                  <p:embed/>
                </p:oleObj>
              </mc:Choice>
              <mc:Fallback>
                <p:oleObj name="公式" r:id="rId37" imgW="22860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232025" y="4195763"/>
                        <a:ext cx="4048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9" name="Object 21"/>
          <p:cNvGraphicFramePr>
            <a:graphicFrameLocks noChangeAspect="1"/>
          </p:cNvGraphicFramePr>
          <p:nvPr/>
        </p:nvGraphicFramePr>
        <p:xfrm>
          <a:off x="1150938" y="3340100"/>
          <a:ext cx="406400" cy="346075"/>
        </p:xfrm>
        <a:graphic>
          <a:graphicData uri="http://schemas.openxmlformats.org/presentationml/2006/ole">
            <mc:AlternateContent xmlns:mc="http://schemas.openxmlformats.org/markup-compatibility/2006">
              <mc:Choice xmlns:v="urn:schemas-microsoft-com:vml" Requires="v">
                <p:oleObj spid="_x0000_s46626" name="公式" r:id="rId39" imgW="241300" imgH="228600" progId="Equation.3">
                  <p:embed/>
                </p:oleObj>
              </mc:Choice>
              <mc:Fallback>
                <p:oleObj name="公式" r:id="rId39" imgW="241300" imgH="2286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50938" y="3340100"/>
                        <a:ext cx="406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0" name="Object 22"/>
          <p:cNvGraphicFramePr>
            <a:graphicFrameLocks noChangeAspect="1"/>
          </p:cNvGraphicFramePr>
          <p:nvPr/>
        </p:nvGraphicFramePr>
        <p:xfrm>
          <a:off x="2771775" y="3744913"/>
          <a:ext cx="360363" cy="346075"/>
        </p:xfrm>
        <a:graphic>
          <a:graphicData uri="http://schemas.openxmlformats.org/presentationml/2006/ole">
            <mc:AlternateContent xmlns:mc="http://schemas.openxmlformats.org/markup-compatibility/2006">
              <mc:Choice xmlns:v="urn:schemas-microsoft-com:vml" Requires="v">
                <p:oleObj spid="_x0000_s46627" name="公式" r:id="rId41" imgW="241300" imgH="228600" progId="Equation.3">
                  <p:embed/>
                </p:oleObj>
              </mc:Choice>
              <mc:Fallback>
                <p:oleObj name="公式" r:id="rId41" imgW="241300" imgH="2286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771775" y="3744913"/>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1" name="Object 23"/>
          <p:cNvGraphicFramePr>
            <a:graphicFrameLocks noChangeAspect="1"/>
          </p:cNvGraphicFramePr>
          <p:nvPr/>
        </p:nvGraphicFramePr>
        <p:xfrm>
          <a:off x="3716338" y="1630363"/>
          <a:ext cx="585787" cy="327025"/>
        </p:xfrm>
        <a:graphic>
          <a:graphicData uri="http://schemas.openxmlformats.org/presentationml/2006/ole">
            <mc:AlternateContent xmlns:mc="http://schemas.openxmlformats.org/markup-compatibility/2006">
              <mc:Choice xmlns:v="urn:schemas-microsoft-com:vml" Requires="v">
                <p:oleObj spid="_x0000_s46628" name="公式" r:id="rId43" imgW="406224" imgH="228501" progId="Equation.3">
                  <p:embed/>
                </p:oleObj>
              </mc:Choice>
              <mc:Fallback>
                <p:oleObj name="公式" r:id="rId43" imgW="406224" imgH="228501"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16338" y="1630363"/>
                        <a:ext cx="5857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2" name="Object 24"/>
          <p:cNvGraphicFramePr>
            <a:graphicFrameLocks noChangeAspect="1"/>
          </p:cNvGraphicFramePr>
          <p:nvPr/>
        </p:nvGraphicFramePr>
        <p:xfrm>
          <a:off x="1150938" y="4195763"/>
          <a:ext cx="450850" cy="323850"/>
        </p:xfrm>
        <a:graphic>
          <a:graphicData uri="http://schemas.openxmlformats.org/presentationml/2006/ole">
            <mc:AlternateContent xmlns:mc="http://schemas.openxmlformats.org/markup-compatibility/2006">
              <mc:Choice xmlns:v="urn:schemas-microsoft-com:vml" Requires="v">
                <p:oleObj spid="_x0000_s46629" name="公式" r:id="rId45" imgW="304536" imgH="215713" progId="Equation.3">
                  <p:embed/>
                </p:oleObj>
              </mc:Choice>
              <mc:Fallback>
                <p:oleObj name="公式" r:id="rId45" imgW="304536" imgH="215713"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150938" y="4195763"/>
                        <a:ext cx="450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3" name="Object 25"/>
          <p:cNvGraphicFramePr>
            <a:graphicFrameLocks noChangeAspect="1"/>
          </p:cNvGraphicFramePr>
          <p:nvPr/>
        </p:nvGraphicFramePr>
        <p:xfrm>
          <a:off x="1646238" y="4195763"/>
          <a:ext cx="449262" cy="322262"/>
        </p:xfrm>
        <a:graphic>
          <a:graphicData uri="http://schemas.openxmlformats.org/presentationml/2006/ole">
            <mc:AlternateContent xmlns:mc="http://schemas.openxmlformats.org/markup-compatibility/2006">
              <mc:Choice xmlns:v="urn:schemas-microsoft-com:vml" Requires="v">
                <p:oleObj spid="_x0000_s46630" name="公式" r:id="rId47" imgW="304536" imgH="215713" progId="Equation.3">
                  <p:embed/>
                </p:oleObj>
              </mc:Choice>
              <mc:Fallback>
                <p:oleObj name="公式" r:id="rId47" imgW="304536" imgH="215713"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646238" y="4195763"/>
                        <a:ext cx="449262"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4" name="Object 26"/>
          <p:cNvGraphicFramePr>
            <a:graphicFrameLocks noChangeAspect="1"/>
          </p:cNvGraphicFramePr>
          <p:nvPr/>
        </p:nvGraphicFramePr>
        <p:xfrm>
          <a:off x="1646238" y="3744913"/>
          <a:ext cx="404812" cy="358775"/>
        </p:xfrm>
        <a:graphic>
          <a:graphicData uri="http://schemas.openxmlformats.org/presentationml/2006/ole">
            <mc:AlternateContent xmlns:mc="http://schemas.openxmlformats.org/markup-compatibility/2006">
              <mc:Choice xmlns:v="urn:schemas-microsoft-com:vml" Requires="v">
                <p:oleObj spid="_x0000_s46631" name="公式" r:id="rId49" imgW="228600" imgH="228600" progId="Equation.3">
                  <p:embed/>
                </p:oleObj>
              </mc:Choice>
              <mc:Fallback>
                <p:oleObj name="公式" r:id="rId49" imgW="228600" imgH="22860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646238" y="3744913"/>
                        <a:ext cx="404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5" name="Object 27"/>
          <p:cNvGraphicFramePr>
            <a:graphicFrameLocks noChangeAspect="1"/>
          </p:cNvGraphicFramePr>
          <p:nvPr/>
        </p:nvGraphicFramePr>
        <p:xfrm>
          <a:off x="2727325" y="4195763"/>
          <a:ext cx="450850" cy="334962"/>
        </p:xfrm>
        <a:graphic>
          <a:graphicData uri="http://schemas.openxmlformats.org/presentationml/2006/ole">
            <mc:AlternateContent xmlns:mc="http://schemas.openxmlformats.org/markup-compatibility/2006">
              <mc:Choice xmlns:v="urn:schemas-microsoft-com:vml" Requires="v">
                <p:oleObj spid="_x0000_s46632" name="公式" r:id="rId51" imgW="291847" imgH="215713" progId="Equation.3">
                  <p:embed/>
                </p:oleObj>
              </mc:Choice>
              <mc:Fallback>
                <p:oleObj name="公式" r:id="rId51" imgW="291847" imgH="215713"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727325" y="4195763"/>
                        <a:ext cx="450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6" name="Object 28"/>
          <p:cNvGraphicFramePr>
            <a:graphicFrameLocks noChangeAspect="1"/>
          </p:cNvGraphicFramePr>
          <p:nvPr/>
        </p:nvGraphicFramePr>
        <p:xfrm>
          <a:off x="3267075" y="4151313"/>
          <a:ext cx="404813" cy="371475"/>
        </p:xfrm>
        <a:graphic>
          <a:graphicData uri="http://schemas.openxmlformats.org/presentationml/2006/ole">
            <mc:AlternateContent xmlns:mc="http://schemas.openxmlformats.org/markup-compatibility/2006">
              <mc:Choice xmlns:v="urn:schemas-microsoft-com:vml" Requires="v">
                <p:oleObj spid="_x0000_s46633" name="公式" r:id="rId53" imgW="241091" imgH="215713" progId="Equation.3">
                  <p:embed/>
                </p:oleObj>
              </mc:Choice>
              <mc:Fallback>
                <p:oleObj name="公式" r:id="rId53" imgW="241091" imgH="215713"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267075" y="4151313"/>
                        <a:ext cx="404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1" name="Group 31"/>
          <p:cNvGraphicFramePr>
            <a:graphicFrameLocks noGrp="1"/>
          </p:cNvGraphicFramePr>
          <p:nvPr/>
        </p:nvGraphicFramePr>
        <p:xfrm>
          <a:off x="566738" y="1495425"/>
          <a:ext cx="3735387" cy="3067049"/>
        </p:xfrm>
        <a:graphic>
          <a:graphicData uri="http://schemas.openxmlformats.org/drawingml/2006/table">
            <a:tbl>
              <a:tblPr/>
              <a:tblGrid>
                <a:gridCol w="530225"/>
                <a:gridCol w="515937"/>
                <a:gridCol w="530225"/>
                <a:gridCol w="515938"/>
                <a:gridCol w="530225"/>
                <a:gridCol w="528637"/>
                <a:gridCol w="584200"/>
              </a:tblGrid>
              <a:tr h="5064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2977" name="Rectangle 97"/>
          <p:cNvSpPr>
            <a:spLocks noChangeArrowheads="1"/>
          </p:cNvSpPr>
          <p:nvPr/>
        </p:nvSpPr>
        <p:spPr bwMode="auto">
          <a:xfrm>
            <a:off x="746125" y="2395538"/>
            <a:ext cx="560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spAutoFit/>
          </a:bodyPr>
          <a:lstStyle/>
          <a:p>
            <a:pPr indent="304800"/>
            <a:r>
              <a:rPr lang="zh-CN" altLang="en-US" sz="2000" b="1">
                <a:solidFill>
                  <a:schemeClr val="tx2"/>
                </a:solidFill>
              </a:rPr>
              <a:t>＊</a:t>
            </a:r>
          </a:p>
        </p:txBody>
      </p:sp>
      <p:grpSp>
        <p:nvGrpSpPr>
          <p:cNvPr id="2" name="Group 276"/>
          <p:cNvGrpSpPr>
            <a:grpSpLocks/>
          </p:cNvGrpSpPr>
          <p:nvPr/>
        </p:nvGrpSpPr>
        <p:grpSpPr bwMode="auto">
          <a:xfrm>
            <a:off x="4561258" y="1064467"/>
            <a:ext cx="4275138" cy="1404938"/>
            <a:chOff x="2878" y="487"/>
            <a:chExt cx="2693" cy="885"/>
          </a:xfrm>
        </p:grpSpPr>
        <p:sp>
          <p:nvSpPr>
            <p:cNvPr id="78953" name="Rectangle 258"/>
            <p:cNvSpPr>
              <a:spLocks noChangeArrowheads="1"/>
            </p:cNvSpPr>
            <p:nvPr/>
          </p:nvSpPr>
          <p:spPr bwMode="auto">
            <a:xfrm>
              <a:off x="2878" y="508"/>
              <a:ext cx="2693"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）将最小距离   </a:t>
              </a:r>
              <a:r>
                <a:rPr lang="zh-CN" altLang="en-US" sz="2400" dirty="0" smtClean="0">
                  <a:latin typeface="黑体" panose="02010609060101010101" pitchFamily="49" charset="-122"/>
                  <a:ea typeface="黑体" panose="02010609060101010101" pitchFamily="49" charset="-122"/>
                </a:rPr>
                <a:t>对应</a:t>
              </a:r>
              <a:r>
                <a:rPr lang="zh-CN" altLang="en-US" sz="2400" dirty="0">
                  <a:latin typeface="黑体" panose="02010609060101010101" pitchFamily="49" charset="-122"/>
                  <a:ea typeface="黑体" panose="02010609060101010101" pitchFamily="49" charset="-122"/>
                </a:rPr>
                <a:t>的类   </a:t>
              </a:r>
            </a:p>
            <a:p>
              <a:pPr>
                <a:lnSpc>
                  <a:spcPct val="130000"/>
                </a:lnSpc>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和      合并</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类，得</a:t>
              </a:r>
            </a:p>
            <a:p>
              <a:pPr>
                <a:lnSpc>
                  <a:spcPct val="130000"/>
                </a:lnSpc>
              </a:pPr>
              <a:r>
                <a:rPr lang="zh-CN" altLang="en-US" sz="2400" dirty="0">
                  <a:latin typeface="黑体" panose="02010609060101010101" pitchFamily="49" charset="-122"/>
                  <a:ea typeface="黑体" panose="02010609060101010101" pitchFamily="49" charset="-122"/>
                </a:rPr>
                <a:t>  新的分类。</a:t>
              </a:r>
            </a:p>
          </p:txBody>
        </p:sp>
        <p:graphicFrame>
          <p:nvGraphicFramePr>
            <p:cNvPr id="78954" name="Object 34"/>
            <p:cNvGraphicFramePr>
              <a:graphicFrameLocks noChangeAspect="1"/>
            </p:cNvGraphicFramePr>
            <p:nvPr>
              <p:extLst>
                <p:ext uri="{D42A27DB-BD31-4B8C-83A1-F6EECF244321}">
                  <p14:modId xmlns:p14="http://schemas.microsoft.com/office/powerpoint/2010/main" val="4232441794"/>
                </p:ext>
              </p:extLst>
            </p:nvPr>
          </p:nvGraphicFramePr>
          <p:xfrm>
            <a:off x="4331" y="487"/>
            <a:ext cx="187" cy="283"/>
          </p:xfrm>
          <a:graphic>
            <a:graphicData uri="http://schemas.openxmlformats.org/presentationml/2006/ole">
              <mc:AlternateContent xmlns:mc="http://schemas.openxmlformats.org/markup-compatibility/2006">
                <mc:Choice xmlns:v="urn:schemas-microsoft-com:vml" Requires="v">
                  <p:oleObj spid="_x0000_s46634" name="公式" r:id="rId55" imgW="228600" imgH="228600" progId="Equation.3">
                    <p:embed/>
                  </p:oleObj>
                </mc:Choice>
                <mc:Fallback>
                  <p:oleObj name="公式" r:id="rId55" imgW="228600" imgH="228600"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331" y="487"/>
                          <a:ext cx="18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955" name="Object 35"/>
            <p:cNvGraphicFramePr>
              <a:graphicFrameLocks noChangeAspect="1"/>
            </p:cNvGraphicFramePr>
            <p:nvPr>
              <p:extLst>
                <p:ext uri="{D42A27DB-BD31-4B8C-83A1-F6EECF244321}">
                  <p14:modId xmlns:p14="http://schemas.microsoft.com/office/powerpoint/2010/main" val="2906363659"/>
                </p:ext>
              </p:extLst>
            </p:nvPr>
          </p:nvGraphicFramePr>
          <p:xfrm>
            <a:off x="3021" y="822"/>
            <a:ext cx="414" cy="236"/>
          </p:xfrm>
          <a:graphic>
            <a:graphicData uri="http://schemas.openxmlformats.org/presentationml/2006/ole">
              <mc:AlternateContent xmlns:mc="http://schemas.openxmlformats.org/markup-compatibility/2006">
                <mc:Choice xmlns:v="urn:schemas-microsoft-com:vml" Requires="v">
                  <p:oleObj spid="_x0000_s46635" name="公式" r:id="rId57" imgW="393359" imgH="215713" progId="Equation.3">
                    <p:embed/>
                  </p:oleObj>
                </mc:Choice>
                <mc:Fallback>
                  <p:oleObj name="公式" r:id="rId57" imgW="393359" imgH="215713"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021" y="822"/>
                          <a:ext cx="41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956" name="Object 36"/>
            <p:cNvGraphicFramePr>
              <a:graphicFrameLocks noChangeAspect="1"/>
            </p:cNvGraphicFramePr>
            <p:nvPr>
              <p:extLst>
                <p:ext uri="{D42A27DB-BD31-4B8C-83A1-F6EECF244321}">
                  <p14:modId xmlns:p14="http://schemas.microsoft.com/office/powerpoint/2010/main" val="2207732926"/>
                </p:ext>
              </p:extLst>
            </p:nvPr>
          </p:nvGraphicFramePr>
          <p:xfrm>
            <a:off x="3780" y="819"/>
            <a:ext cx="426" cy="243"/>
          </p:xfrm>
          <a:graphic>
            <a:graphicData uri="http://schemas.openxmlformats.org/presentationml/2006/ole">
              <mc:AlternateContent xmlns:mc="http://schemas.openxmlformats.org/markup-compatibility/2006">
                <mc:Choice xmlns:v="urn:schemas-microsoft-com:vml" Requires="v">
                  <p:oleObj spid="_x0000_s46636" name="公式" r:id="rId59" imgW="406048" imgH="215713" progId="Equation.3">
                    <p:embed/>
                  </p:oleObj>
                </mc:Choice>
                <mc:Fallback>
                  <p:oleObj name="公式" r:id="rId59" imgW="406048" imgH="215713"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780" y="819"/>
                          <a:ext cx="42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277"/>
          <p:cNvGrpSpPr>
            <a:grpSpLocks/>
          </p:cNvGrpSpPr>
          <p:nvPr/>
        </p:nvGrpSpPr>
        <p:grpSpPr bwMode="auto">
          <a:xfrm>
            <a:off x="4789488" y="2909888"/>
            <a:ext cx="3833812" cy="1620837"/>
            <a:chOff x="3017" y="1607"/>
            <a:chExt cx="2415" cy="1021"/>
          </a:xfrm>
        </p:grpSpPr>
        <p:graphicFrame>
          <p:nvGraphicFramePr>
            <p:cNvPr id="78948" name="Object 29"/>
            <p:cNvGraphicFramePr>
              <a:graphicFrameLocks noChangeAspect="1"/>
            </p:cNvGraphicFramePr>
            <p:nvPr/>
          </p:nvGraphicFramePr>
          <p:xfrm>
            <a:off x="4337" y="1992"/>
            <a:ext cx="1095" cy="242"/>
          </p:xfrm>
          <a:graphic>
            <a:graphicData uri="http://schemas.openxmlformats.org/presentationml/2006/ole">
              <mc:AlternateContent xmlns:mc="http://schemas.openxmlformats.org/markup-compatibility/2006">
                <mc:Choice xmlns:v="urn:schemas-microsoft-com:vml" Requires="v">
                  <p:oleObj spid="_x0000_s46637" name="公式" r:id="rId61" imgW="990170" imgH="215806" progId="Equation.3">
                    <p:embed/>
                  </p:oleObj>
                </mc:Choice>
                <mc:Fallback>
                  <p:oleObj name="公式" r:id="rId61" imgW="990170" imgH="215806"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337" y="1992"/>
                          <a:ext cx="109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949" name="Object 30"/>
            <p:cNvGraphicFramePr>
              <a:graphicFrameLocks noChangeAspect="1"/>
            </p:cNvGraphicFramePr>
            <p:nvPr/>
          </p:nvGraphicFramePr>
          <p:xfrm>
            <a:off x="3041" y="2375"/>
            <a:ext cx="1083" cy="253"/>
          </p:xfrm>
          <a:graphic>
            <a:graphicData uri="http://schemas.openxmlformats.org/presentationml/2006/ole">
              <mc:AlternateContent xmlns:mc="http://schemas.openxmlformats.org/markup-compatibility/2006">
                <mc:Choice xmlns:v="urn:schemas-microsoft-com:vml" Requires="v">
                  <p:oleObj spid="_x0000_s46638" name="公式" r:id="rId63" imgW="977900" imgH="228600" progId="Equation.3">
                    <p:embed/>
                  </p:oleObj>
                </mc:Choice>
                <mc:Fallback>
                  <p:oleObj name="公式" r:id="rId63" imgW="977900" imgH="228600"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3041" y="2375"/>
                          <a:ext cx="108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950" name="Object 31"/>
            <p:cNvGraphicFramePr>
              <a:graphicFrameLocks noChangeAspect="1"/>
            </p:cNvGraphicFramePr>
            <p:nvPr/>
          </p:nvGraphicFramePr>
          <p:xfrm>
            <a:off x="3017" y="1607"/>
            <a:ext cx="1672" cy="242"/>
          </p:xfrm>
          <a:graphic>
            <a:graphicData uri="http://schemas.openxmlformats.org/presentationml/2006/ole">
              <mc:AlternateContent xmlns:mc="http://schemas.openxmlformats.org/markup-compatibility/2006">
                <mc:Choice xmlns:v="urn:schemas-microsoft-com:vml" Requires="v">
                  <p:oleObj spid="_x0000_s46639" name="公式" r:id="rId65" imgW="1422400" imgH="215900" progId="Equation.3">
                    <p:embed/>
                  </p:oleObj>
                </mc:Choice>
                <mc:Fallback>
                  <p:oleObj name="公式" r:id="rId65" imgW="1422400" imgH="215900"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3017" y="1607"/>
                          <a:ext cx="167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951" name="Object 32"/>
            <p:cNvGraphicFramePr>
              <a:graphicFrameLocks noChangeAspect="1"/>
            </p:cNvGraphicFramePr>
            <p:nvPr/>
          </p:nvGraphicFramePr>
          <p:xfrm>
            <a:off x="3027" y="1976"/>
            <a:ext cx="1106" cy="253"/>
          </p:xfrm>
          <a:graphic>
            <a:graphicData uri="http://schemas.openxmlformats.org/presentationml/2006/ole">
              <mc:AlternateContent xmlns:mc="http://schemas.openxmlformats.org/markup-compatibility/2006">
                <mc:Choice xmlns:v="urn:schemas-microsoft-com:vml" Requires="v">
                  <p:oleObj spid="_x0000_s46640" name="公式" r:id="rId67" imgW="977900" imgH="228600" progId="Equation.3">
                    <p:embed/>
                  </p:oleObj>
                </mc:Choice>
                <mc:Fallback>
                  <p:oleObj name="公式" r:id="rId67" imgW="977900" imgH="228600"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3027" y="1976"/>
                          <a:ext cx="110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952" name="Object 33"/>
            <p:cNvGraphicFramePr>
              <a:graphicFrameLocks noChangeAspect="1"/>
            </p:cNvGraphicFramePr>
            <p:nvPr/>
          </p:nvGraphicFramePr>
          <p:xfrm>
            <a:off x="4337" y="2373"/>
            <a:ext cx="1094" cy="252"/>
          </p:xfrm>
          <a:graphic>
            <a:graphicData uri="http://schemas.openxmlformats.org/presentationml/2006/ole">
              <mc:AlternateContent xmlns:mc="http://schemas.openxmlformats.org/markup-compatibility/2006">
                <mc:Choice xmlns:v="urn:schemas-microsoft-com:vml" Requires="v">
                  <p:oleObj spid="_x0000_s46641" name="公式" r:id="rId69" imgW="990600" imgH="228600" progId="Equation.3">
                    <p:embed/>
                  </p:oleObj>
                </mc:Choice>
                <mc:Fallback>
                  <p:oleObj name="公式" r:id="rId69" imgW="990600" imgH="228600" progId="Equation.3">
                    <p:embed/>
                    <p:pic>
                      <p:nvPicPr>
                        <p:cNvPr id="0" name=""/>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337" y="2373"/>
                          <a:ext cx="109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3148" name="Rectangle 268"/>
          <p:cNvSpPr>
            <a:spLocks noChangeArrowheads="1"/>
          </p:cNvSpPr>
          <p:nvPr/>
        </p:nvSpPr>
        <p:spPr bwMode="auto">
          <a:xfrm>
            <a:off x="479425" y="4986276"/>
            <a:ext cx="4864100"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dirty="0">
                <a:latin typeface="黑体" panose="02010609060101010101" pitchFamily="49" charset="-122"/>
                <a:ea typeface="黑体" panose="02010609060101010101" pitchFamily="49" charset="-122"/>
              </a:rPr>
              <a:t>计算聚类后的距离矩阵</a:t>
            </a:r>
            <a:r>
              <a:rPr lang="en-US" altLang="zh-CN" sz="2400" i="1" dirty="0">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p>
          <a:p>
            <a:pPr>
              <a:lnSpc>
                <a:spcPct val="130000"/>
              </a:lnSpc>
            </a:pPr>
            <a:r>
              <a:rPr lang="zh-CN" altLang="en-US" sz="2400" dirty="0">
                <a:latin typeface="黑体" panose="02010609060101010101" pitchFamily="49" charset="-122"/>
                <a:ea typeface="黑体" panose="02010609060101010101" pitchFamily="49" charset="-122"/>
              </a:rPr>
              <a:t>由</a:t>
            </a:r>
            <a:r>
              <a:rPr lang="en-US" altLang="zh-CN" sz="2400" i="1" dirty="0">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(0) </a:t>
            </a:r>
            <a:r>
              <a:rPr lang="zh-CN" altLang="en-US" sz="2400" dirty="0">
                <a:latin typeface="黑体" panose="02010609060101010101" pitchFamily="49" charset="-122"/>
                <a:ea typeface="黑体" panose="02010609060101010101" pitchFamily="49" charset="-122"/>
              </a:rPr>
              <a:t>递推出</a:t>
            </a:r>
            <a:r>
              <a:rPr lang="en-US" altLang="zh-CN" sz="2400" i="1" dirty="0">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a:t>
            </a:r>
          </a:p>
        </p:txBody>
      </p:sp>
      <p:sp>
        <p:nvSpPr>
          <p:cNvPr id="78947" name="Rectangle 272"/>
          <p:cNvSpPr>
            <a:spLocks noChangeArrowheads="1"/>
          </p:cNvSpPr>
          <p:nvPr/>
        </p:nvSpPr>
        <p:spPr bwMode="auto">
          <a:xfrm>
            <a:off x="523875" y="833438"/>
            <a:ext cx="2455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dirty="0">
                <a:solidFill>
                  <a:schemeClr val="tx2"/>
                </a:solidFill>
                <a:latin typeface="黑体" panose="02010609060101010101" pitchFamily="49" charset="-122"/>
                <a:ea typeface="黑体" panose="02010609060101010101" pitchFamily="49" charset="-122"/>
              </a:rPr>
              <a:t>得距离矩阵</a:t>
            </a:r>
            <a:r>
              <a:rPr lang="en-US" altLang="zh-CN" sz="2400" b="1" i="1" dirty="0">
                <a:solidFill>
                  <a:schemeClr val="tx2"/>
                </a:solidFill>
                <a:latin typeface="黑体" panose="02010609060101010101" pitchFamily="49" charset="-122"/>
                <a:ea typeface="黑体" panose="02010609060101010101" pitchFamily="49" charset="-122"/>
              </a:rPr>
              <a:t>D</a:t>
            </a:r>
            <a:r>
              <a:rPr lang="en-US" altLang="zh-CN" sz="2400" b="1" dirty="0">
                <a:solidFill>
                  <a:schemeClr val="tx2"/>
                </a:solidFill>
                <a:latin typeface="黑体" panose="02010609060101010101" pitchFamily="49" charset="-122"/>
                <a:ea typeface="黑体" panose="02010609060101010101" pitchFamily="49" charset="-122"/>
              </a:rPr>
              <a:t>(0)</a:t>
            </a:r>
            <a:r>
              <a:rPr lang="zh-CN" altLang="en-US" sz="2400" b="1" dirty="0">
                <a:solidFill>
                  <a:schemeClr val="tx2"/>
                </a:solidFill>
                <a:latin typeface="黑体" panose="02010609060101010101" pitchFamily="49" charset="-122"/>
                <a:ea typeface="黑体" panose="02010609060101010101" pitchFamily="49" charset="-122"/>
              </a:rPr>
              <a:t>：</a:t>
            </a:r>
          </a:p>
        </p:txBody>
      </p:sp>
      <p:grpSp>
        <p:nvGrpSpPr>
          <p:cNvPr id="44" name="组合 43"/>
          <p:cNvGrpSpPr/>
          <p:nvPr/>
        </p:nvGrpSpPr>
        <p:grpSpPr>
          <a:xfrm>
            <a:off x="0" y="6324600"/>
            <a:ext cx="9144000" cy="519113"/>
            <a:chOff x="0" y="6324600"/>
            <a:chExt cx="9144000" cy="519113"/>
          </a:xfrm>
        </p:grpSpPr>
        <p:grpSp>
          <p:nvGrpSpPr>
            <p:cNvPr id="45" name="组合 44"/>
            <p:cNvGrpSpPr>
              <a:grpSpLocks/>
            </p:cNvGrpSpPr>
            <p:nvPr/>
          </p:nvGrpSpPr>
          <p:grpSpPr bwMode="auto">
            <a:xfrm>
              <a:off x="0" y="6324600"/>
              <a:ext cx="9144000" cy="519113"/>
              <a:chOff x="0" y="6324600"/>
              <a:chExt cx="9144000" cy="518375"/>
            </a:xfrm>
          </p:grpSpPr>
          <p:sp>
            <p:nvSpPr>
              <p:cNvPr id="47" name="矩形 4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TextBox 4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46" name="TextBox 4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623883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grpId="0" nodeType="clickEffect">
                                  <p:stCondLst>
                                    <p:cond delay="0"/>
                                  </p:stCondLst>
                                  <p:iterate type="lt">
                                    <p:tmPct val="0"/>
                                  </p:iterate>
                                  <p:childTnLst>
                                    <p:set>
                                      <p:cBhvr>
                                        <p:cTn id="11" dur="1" fill="hold">
                                          <p:stCondLst>
                                            <p:cond delay="0"/>
                                          </p:stCondLst>
                                        </p:cTn>
                                        <p:tgtEl>
                                          <p:spTgt spid="122977"/>
                                        </p:tgtEl>
                                        <p:attrNameLst>
                                          <p:attrName>style.visibility</p:attrName>
                                        </p:attrNameLst>
                                      </p:cBhvr>
                                      <p:to>
                                        <p:strVal val="visible"/>
                                      </p:to>
                                    </p:set>
                                    <p:animEffect transition="in" filter="fade">
                                      <p:cBhvr>
                                        <p:cTn id="12" dur="1000"/>
                                        <p:tgtEl>
                                          <p:spTgt spid="122977"/>
                                        </p:tgtEl>
                                      </p:cBhvr>
                                    </p:animEffect>
                                    <p:anim calcmode="lin" valueType="num">
                                      <p:cBhvr>
                                        <p:cTn id="13" dur="1000" fill="hold"/>
                                        <p:tgtEl>
                                          <p:spTgt spid="122977"/>
                                        </p:tgtEl>
                                        <p:attrNameLst>
                                          <p:attrName>style.rotation</p:attrName>
                                        </p:attrNameLst>
                                      </p:cBhvr>
                                      <p:tavLst>
                                        <p:tav tm="0">
                                          <p:val>
                                            <p:fltVal val="720"/>
                                          </p:val>
                                        </p:tav>
                                        <p:tav tm="100000">
                                          <p:val>
                                            <p:fltVal val="0"/>
                                          </p:val>
                                        </p:tav>
                                      </p:tavLst>
                                    </p:anim>
                                    <p:anim calcmode="lin" valueType="num">
                                      <p:cBhvr>
                                        <p:cTn id="14" dur="1000" fill="hold"/>
                                        <p:tgtEl>
                                          <p:spTgt spid="122977"/>
                                        </p:tgtEl>
                                        <p:attrNameLst>
                                          <p:attrName>ppt_h</p:attrName>
                                        </p:attrNameLst>
                                      </p:cBhvr>
                                      <p:tavLst>
                                        <p:tav tm="0">
                                          <p:val>
                                            <p:fltVal val="0"/>
                                          </p:val>
                                        </p:tav>
                                        <p:tav tm="100000">
                                          <p:val>
                                            <p:strVal val="#ppt_h"/>
                                          </p:val>
                                        </p:tav>
                                      </p:tavLst>
                                    </p:anim>
                                    <p:anim calcmode="lin" valueType="num">
                                      <p:cBhvr>
                                        <p:cTn id="15" dur="1000" fill="hold"/>
                                        <p:tgtEl>
                                          <p:spTgt spid="122977"/>
                                        </p:tgtEl>
                                        <p:attrNameLst>
                                          <p:attrName>ppt_w</p:attrName>
                                        </p:attrNameLst>
                                      </p:cBhvr>
                                      <p:tavLst>
                                        <p:tav tm="0">
                                          <p:val>
                                            <p:fltVal val="0"/>
                                          </p:val>
                                        </p:tav>
                                        <p:tav tm="100000">
                                          <p:val>
                                            <p:strVal val="#ppt_w"/>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3148"/>
                                        </p:tgtEl>
                                        <p:attrNameLst>
                                          <p:attrName>style.visibility</p:attrName>
                                        </p:attrNameLst>
                                      </p:cBhvr>
                                      <p:to>
                                        <p:strVal val="visible"/>
                                      </p:to>
                                    </p:set>
                                    <p:animEffect transition="in" filter="fade">
                                      <p:cBhvr>
                                        <p:cTn id="25" dur="500"/>
                                        <p:tgtEl>
                                          <p:spTgt spid="123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7" grpId="0"/>
      <p:bldP spid="12314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70" name="Object 2"/>
          <p:cNvGraphicFramePr>
            <a:graphicFrameLocks noChangeAspect="1"/>
          </p:cNvGraphicFramePr>
          <p:nvPr>
            <p:extLst>
              <p:ext uri="{D42A27DB-BD31-4B8C-83A1-F6EECF244321}">
                <p14:modId xmlns:p14="http://schemas.microsoft.com/office/powerpoint/2010/main" val="2768480610"/>
              </p:ext>
            </p:extLst>
          </p:nvPr>
        </p:nvGraphicFramePr>
        <p:xfrm>
          <a:off x="1150938" y="152574"/>
          <a:ext cx="495300" cy="296862"/>
        </p:xfrm>
        <a:graphic>
          <a:graphicData uri="http://schemas.openxmlformats.org/presentationml/2006/ole">
            <mc:AlternateContent xmlns:mc="http://schemas.openxmlformats.org/markup-compatibility/2006">
              <mc:Choice xmlns:v="urn:schemas-microsoft-com:vml" Requires="v">
                <p:oleObj spid="_x0000_s48098" name="公式" r:id="rId3" imgW="393359" imgH="215713" progId="Equation.3">
                  <p:embed/>
                </p:oleObj>
              </mc:Choice>
              <mc:Fallback>
                <p:oleObj name="公式" r:id="rId3" imgW="393359"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152574"/>
                        <a:ext cx="4953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1" name="Object 3"/>
          <p:cNvGraphicFramePr>
            <a:graphicFrameLocks noChangeAspect="1"/>
          </p:cNvGraphicFramePr>
          <p:nvPr>
            <p:extLst>
              <p:ext uri="{D42A27DB-BD31-4B8C-83A1-F6EECF244321}">
                <p14:modId xmlns:p14="http://schemas.microsoft.com/office/powerpoint/2010/main" val="1133997971"/>
              </p:ext>
            </p:extLst>
          </p:nvPr>
        </p:nvGraphicFramePr>
        <p:xfrm>
          <a:off x="1646238" y="160511"/>
          <a:ext cx="539750" cy="288925"/>
        </p:xfrm>
        <a:graphic>
          <a:graphicData uri="http://schemas.openxmlformats.org/presentationml/2006/ole">
            <mc:AlternateContent xmlns:mc="http://schemas.openxmlformats.org/markup-compatibility/2006">
              <mc:Choice xmlns:v="urn:schemas-microsoft-com:vml" Requires="v">
                <p:oleObj spid="_x0000_s48099" name="公式" r:id="rId5" imgW="406048" imgH="215713" progId="Equation.3">
                  <p:embed/>
                </p:oleObj>
              </mc:Choice>
              <mc:Fallback>
                <p:oleObj name="公式" r:id="rId5" imgW="40604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160511"/>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2" name="Object 4"/>
          <p:cNvGraphicFramePr>
            <a:graphicFrameLocks noChangeAspect="1"/>
          </p:cNvGraphicFramePr>
          <p:nvPr>
            <p:extLst>
              <p:ext uri="{D42A27DB-BD31-4B8C-83A1-F6EECF244321}">
                <p14:modId xmlns:p14="http://schemas.microsoft.com/office/powerpoint/2010/main" val="150898174"/>
              </p:ext>
            </p:extLst>
          </p:nvPr>
        </p:nvGraphicFramePr>
        <p:xfrm>
          <a:off x="2185988" y="135111"/>
          <a:ext cx="541337" cy="315913"/>
        </p:xfrm>
        <a:graphic>
          <a:graphicData uri="http://schemas.openxmlformats.org/presentationml/2006/ole">
            <mc:AlternateContent xmlns:mc="http://schemas.openxmlformats.org/markup-compatibility/2006">
              <mc:Choice xmlns:v="urn:schemas-microsoft-com:vml" Requires="v">
                <p:oleObj spid="_x0000_s48100" name="公式" r:id="rId7" imgW="393529" imgH="228501" progId="Equation.3">
                  <p:embed/>
                </p:oleObj>
              </mc:Choice>
              <mc:Fallback>
                <p:oleObj name="公式" r:id="rId7" imgW="39352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988" y="135111"/>
                        <a:ext cx="54133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3" name="Object 5"/>
          <p:cNvGraphicFramePr>
            <a:graphicFrameLocks noChangeAspect="1"/>
          </p:cNvGraphicFramePr>
          <p:nvPr>
            <p:extLst>
              <p:ext uri="{D42A27DB-BD31-4B8C-83A1-F6EECF244321}">
                <p14:modId xmlns:p14="http://schemas.microsoft.com/office/powerpoint/2010/main" val="3081629530"/>
              </p:ext>
            </p:extLst>
          </p:nvPr>
        </p:nvGraphicFramePr>
        <p:xfrm>
          <a:off x="2681288" y="179561"/>
          <a:ext cx="539750" cy="288925"/>
        </p:xfrm>
        <a:graphic>
          <a:graphicData uri="http://schemas.openxmlformats.org/presentationml/2006/ole">
            <mc:AlternateContent xmlns:mc="http://schemas.openxmlformats.org/markup-compatibility/2006">
              <mc:Choice xmlns:v="urn:schemas-microsoft-com:vml" Requires="v">
                <p:oleObj spid="_x0000_s48101" name="公式" r:id="rId9" imgW="406048" imgH="215713" progId="Equation.3">
                  <p:embed/>
                </p:oleObj>
              </mc:Choice>
              <mc:Fallback>
                <p:oleObj name="公式" r:id="rId9" imgW="406048"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1288" y="179561"/>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4" name="Object 6"/>
          <p:cNvGraphicFramePr>
            <a:graphicFrameLocks noChangeAspect="1"/>
          </p:cNvGraphicFramePr>
          <p:nvPr>
            <p:extLst>
              <p:ext uri="{D42A27DB-BD31-4B8C-83A1-F6EECF244321}">
                <p14:modId xmlns:p14="http://schemas.microsoft.com/office/powerpoint/2010/main" val="790468583"/>
              </p:ext>
            </p:extLst>
          </p:nvPr>
        </p:nvGraphicFramePr>
        <p:xfrm>
          <a:off x="611188" y="2340149"/>
          <a:ext cx="539750" cy="301625"/>
        </p:xfrm>
        <a:graphic>
          <a:graphicData uri="http://schemas.openxmlformats.org/presentationml/2006/ole">
            <mc:AlternateContent xmlns:mc="http://schemas.openxmlformats.org/markup-compatibility/2006">
              <mc:Choice xmlns:v="urn:schemas-microsoft-com:vml" Requires="v">
                <p:oleObj spid="_x0000_s48102" name="公式" r:id="rId11" imgW="406224" imgH="228501" progId="Equation.3">
                  <p:embed/>
                </p:oleObj>
              </mc:Choice>
              <mc:Fallback>
                <p:oleObj name="公式" r:id="rId11" imgW="406224"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2340149"/>
                        <a:ext cx="539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5" name="Object 7"/>
          <p:cNvGraphicFramePr>
            <a:graphicFrameLocks noChangeAspect="1"/>
          </p:cNvGraphicFramePr>
          <p:nvPr>
            <p:extLst>
              <p:ext uri="{D42A27DB-BD31-4B8C-83A1-F6EECF244321}">
                <p14:modId xmlns:p14="http://schemas.microsoft.com/office/powerpoint/2010/main" val="1347258578"/>
              </p:ext>
            </p:extLst>
          </p:nvPr>
        </p:nvGraphicFramePr>
        <p:xfrm>
          <a:off x="611188" y="2744961"/>
          <a:ext cx="539750" cy="301625"/>
        </p:xfrm>
        <a:graphic>
          <a:graphicData uri="http://schemas.openxmlformats.org/presentationml/2006/ole">
            <mc:AlternateContent xmlns:mc="http://schemas.openxmlformats.org/markup-compatibility/2006">
              <mc:Choice xmlns:v="urn:schemas-microsoft-com:vml" Requires="v">
                <p:oleObj spid="_x0000_s48103" name="公式" r:id="rId13" imgW="406224" imgH="228501" progId="Equation.3">
                  <p:embed/>
                </p:oleObj>
              </mc:Choice>
              <mc:Fallback>
                <p:oleObj name="公式" r:id="rId13" imgW="406224"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2744961"/>
                        <a:ext cx="539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6" name="Object 8"/>
          <p:cNvGraphicFramePr>
            <a:graphicFrameLocks noChangeAspect="1"/>
          </p:cNvGraphicFramePr>
          <p:nvPr>
            <p:extLst>
              <p:ext uri="{D42A27DB-BD31-4B8C-83A1-F6EECF244321}">
                <p14:modId xmlns:p14="http://schemas.microsoft.com/office/powerpoint/2010/main" val="92949001"/>
              </p:ext>
            </p:extLst>
          </p:nvPr>
        </p:nvGraphicFramePr>
        <p:xfrm>
          <a:off x="611188" y="605011"/>
          <a:ext cx="539750" cy="303213"/>
        </p:xfrm>
        <a:graphic>
          <a:graphicData uri="http://schemas.openxmlformats.org/presentationml/2006/ole">
            <mc:AlternateContent xmlns:mc="http://schemas.openxmlformats.org/markup-compatibility/2006">
              <mc:Choice xmlns:v="urn:schemas-microsoft-com:vml" Requires="v">
                <p:oleObj spid="_x0000_s48104" name="公式" r:id="rId15" imgW="393359" imgH="215713" progId="Equation.3">
                  <p:embed/>
                </p:oleObj>
              </mc:Choice>
              <mc:Fallback>
                <p:oleObj name="公式" r:id="rId15" imgW="393359"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05011"/>
                        <a:ext cx="53975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7" name="Object 9"/>
          <p:cNvGraphicFramePr>
            <a:graphicFrameLocks noChangeAspect="1"/>
          </p:cNvGraphicFramePr>
          <p:nvPr>
            <p:extLst>
              <p:ext uri="{D42A27DB-BD31-4B8C-83A1-F6EECF244321}">
                <p14:modId xmlns:p14="http://schemas.microsoft.com/office/powerpoint/2010/main" val="2496092842"/>
              </p:ext>
            </p:extLst>
          </p:nvPr>
        </p:nvGraphicFramePr>
        <p:xfrm>
          <a:off x="611188" y="1035224"/>
          <a:ext cx="539750" cy="288925"/>
        </p:xfrm>
        <a:graphic>
          <a:graphicData uri="http://schemas.openxmlformats.org/presentationml/2006/ole">
            <mc:AlternateContent xmlns:mc="http://schemas.openxmlformats.org/markup-compatibility/2006">
              <mc:Choice xmlns:v="urn:schemas-microsoft-com:vml" Requires="v">
                <p:oleObj spid="_x0000_s48105" name="公式" r:id="rId16" imgW="406048" imgH="215713" progId="Equation.3">
                  <p:embed/>
                </p:oleObj>
              </mc:Choice>
              <mc:Fallback>
                <p:oleObj name="公式" r:id="rId16" imgW="406048" imgH="215713"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1188" y="1035224"/>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8" name="Object 10"/>
          <p:cNvGraphicFramePr>
            <a:graphicFrameLocks noChangeAspect="1"/>
          </p:cNvGraphicFramePr>
          <p:nvPr>
            <p:extLst>
              <p:ext uri="{D42A27DB-BD31-4B8C-83A1-F6EECF244321}">
                <p14:modId xmlns:p14="http://schemas.microsoft.com/office/powerpoint/2010/main" val="717024687"/>
              </p:ext>
            </p:extLst>
          </p:nvPr>
        </p:nvGraphicFramePr>
        <p:xfrm>
          <a:off x="1195388" y="1035224"/>
          <a:ext cx="404812" cy="358775"/>
        </p:xfrm>
        <a:graphic>
          <a:graphicData uri="http://schemas.openxmlformats.org/presentationml/2006/ole">
            <mc:AlternateContent xmlns:mc="http://schemas.openxmlformats.org/markup-compatibility/2006">
              <mc:Choice xmlns:v="urn:schemas-microsoft-com:vml" Requires="v">
                <p:oleObj spid="_x0000_s48106" name="公式" r:id="rId18" imgW="228600" imgH="228600" progId="Equation.3">
                  <p:embed/>
                </p:oleObj>
              </mc:Choice>
              <mc:Fallback>
                <p:oleObj name="公式" r:id="rId18" imgW="2286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95388" y="1035224"/>
                        <a:ext cx="404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79" name="Object 11"/>
          <p:cNvGraphicFramePr>
            <a:graphicFrameLocks noChangeAspect="1"/>
          </p:cNvGraphicFramePr>
          <p:nvPr>
            <p:extLst>
              <p:ext uri="{D42A27DB-BD31-4B8C-83A1-F6EECF244321}">
                <p14:modId xmlns:p14="http://schemas.microsoft.com/office/powerpoint/2010/main" val="431527324"/>
              </p:ext>
            </p:extLst>
          </p:nvPr>
        </p:nvGraphicFramePr>
        <p:xfrm>
          <a:off x="611188" y="1484486"/>
          <a:ext cx="539750" cy="315913"/>
        </p:xfrm>
        <a:graphic>
          <a:graphicData uri="http://schemas.openxmlformats.org/presentationml/2006/ole">
            <mc:AlternateContent xmlns:mc="http://schemas.openxmlformats.org/markup-compatibility/2006">
              <mc:Choice xmlns:v="urn:schemas-microsoft-com:vml" Requires="v">
                <p:oleObj spid="_x0000_s48107" name="公式" r:id="rId20" imgW="393529" imgH="228501" progId="Equation.3">
                  <p:embed/>
                </p:oleObj>
              </mc:Choice>
              <mc:Fallback>
                <p:oleObj name="公式" r:id="rId20" imgW="393529" imgH="228501"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1188" y="1484486"/>
                        <a:ext cx="5397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0" name="Object 12"/>
          <p:cNvGraphicFramePr>
            <a:graphicFrameLocks noChangeAspect="1"/>
          </p:cNvGraphicFramePr>
          <p:nvPr>
            <p:extLst>
              <p:ext uri="{D42A27DB-BD31-4B8C-83A1-F6EECF244321}">
                <p14:modId xmlns:p14="http://schemas.microsoft.com/office/powerpoint/2010/main" val="1789799267"/>
              </p:ext>
            </p:extLst>
          </p:nvPr>
        </p:nvGraphicFramePr>
        <p:xfrm>
          <a:off x="1195388" y="1440036"/>
          <a:ext cx="449262" cy="347663"/>
        </p:xfrm>
        <a:graphic>
          <a:graphicData uri="http://schemas.openxmlformats.org/presentationml/2006/ole">
            <mc:AlternateContent xmlns:mc="http://schemas.openxmlformats.org/markup-compatibility/2006">
              <mc:Choice xmlns:v="urn:schemas-microsoft-com:vml" Requires="v">
                <p:oleObj spid="_x0000_s48108" name="公式" r:id="rId22" imgW="291973" imgH="228501" progId="Equation.3">
                  <p:embed/>
                </p:oleObj>
              </mc:Choice>
              <mc:Fallback>
                <p:oleObj name="公式" r:id="rId22" imgW="291973" imgH="228501"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95388" y="1440036"/>
                        <a:ext cx="4492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1" name="Object 13"/>
          <p:cNvGraphicFramePr>
            <a:graphicFrameLocks noChangeAspect="1"/>
          </p:cNvGraphicFramePr>
          <p:nvPr>
            <p:extLst>
              <p:ext uri="{D42A27DB-BD31-4B8C-83A1-F6EECF244321}">
                <p14:modId xmlns:p14="http://schemas.microsoft.com/office/powerpoint/2010/main" val="485025152"/>
              </p:ext>
            </p:extLst>
          </p:nvPr>
        </p:nvGraphicFramePr>
        <p:xfrm>
          <a:off x="2276475" y="2308399"/>
          <a:ext cx="360363" cy="346075"/>
        </p:xfrm>
        <a:graphic>
          <a:graphicData uri="http://schemas.openxmlformats.org/presentationml/2006/ole">
            <mc:AlternateContent xmlns:mc="http://schemas.openxmlformats.org/markup-compatibility/2006">
              <mc:Choice xmlns:v="urn:schemas-microsoft-com:vml" Requires="v">
                <p:oleObj spid="_x0000_s48109" name="公式" r:id="rId24" imgW="241300" imgH="228600" progId="Equation.3">
                  <p:embed/>
                </p:oleObj>
              </mc:Choice>
              <mc:Fallback>
                <p:oleObj name="公式" r:id="rId24" imgW="2413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76475" y="2308399"/>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2" name="Object 14"/>
          <p:cNvGraphicFramePr>
            <a:graphicFrameLocks noChangeAspect="1"/>
          </p:cNvGraphicFramePr>
          <p:nvPr>
            <p:extLst>
              <p:ext uri="{D42A27DB-BD31-4B8C-83A1-F6EECF244321}">
                <p14:modId xmlns:p14="http://schemas.microsoft.com/office/powerpoint/2010/main" val="3617739887"/>
              </p:ext>
            </p:extLst>
          </p:nvPr>
        </p:nvGraphicFramePr>
        <p:xfrm>
          <a:off x="611188" y="1889299"/>
          <a:ext cx="539750" cy="288925"/>
        </p:xfrm>
        <a:graphic>
          <a:graphicData uri="http://schemas.openxmlformats.org/presentationml/2006/ole">
            <mc:AlternateContent xmlns:mc="http://schemas.openxmlformats.org/markup-compatibility/2006">
              <mc:Choice xmlns:v="urn:schemas-microsoft-com:vml" Requires="v">
                <p:oleObj spid="_x0000_s48110" name="公式" r:id="rId26" imgW="406048" imgH="215713" progId="Equation.3">
                  <p:embed/>
                </p:oleObj>
              </mc:Choice>
              <mc:Fallback>
                <p:oleObj name="公式" r:id="rId26" imgW="406048" imgH="215713"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1188" y="1889299"/>
                        <a:ext cx="539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3" name="Object 15"/>
          <p:cNvGraphicFramePr>
            <a:graphicFrameLocks noChangeAspect="1"/>
          </p:cNvGraphicFramePr>
          <p:nvPr>
            <p:extLst>
              <p:ext uri="{D42A27DB-BD31-4B8C-83A1-F6EECF244321}">
                <p14:modId xmlns:p14="http://schemas.microsoft.com/office/powerpoint/2010/main" val="2334760809"/>
              </p:ext>
            </p:extLst>
          </p:nvPr>
        </p:nvGraphicFramePr>
        <p:xfrm>
          <a:off x="1736725" y="1484486"/>
          <a:ext cx="404813" cy="346075"/>
        </p:xfrm>
        <a:graphic>
          <a:graphicData uri="http://schemas.openxmlformats.org/presentationml/2006/ole">
            <mc:AlternateContent xmlns:mc="http://schemas.openxmlformats.org/markup-compatibility/2006">
              <mc:Choice xmlns:v="urn:schemas-microsoft-com:vml" Requires="v">
                <p:oleObj spid="_x0000_s48111" name="公式" r:id="rId28" imgW="241300" imgH="228600" progId="Equation.3">
                  <p:embed/>
                </p:oleObj>
              </mc:Choice>
              <mc:Fallback>
                <p:oleObj name="公式" r:id="rId28" imgW="2413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36725" y="1484486"/>
                        <a:ext cx="4048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4" name="Object 16"/>
          <p:cNvGraphicFramePr>
            <a:graphicFrameLocks noChangeAspect="1"/>
          </p:cNvGraphicFramePr>
          <p:nvPr>
            <p:extLst>
              <p:ext uri="{D42A27DB-BD31-4B8C-83A1-F6EECF244321}">
                <p14:modId xmlns:p14="http://schemas.microsoft.com/office/powerpoint/2010/main" val="702589982"/>
              </p:ext>
            </p:extLst>
          </p:nvPr>
        </p:nvGraphicFramePr>
        <p:xfrm>
          <a:off x="1736725" y="1889299"/>
          <a:ext cx="358775" cy="358775"/>
        </p:xfrm>
        <a:graphic>
          <a:graphicData uri="http://schemas.openxmlformats.org/presentationml/2006/ole">
            <mc:AlternateContent xmlns:mc="http://schemas.openxmlformats.org/markup-compatibility/2006">
              <mc:Choice xmlns:v="urn:schemas-microsoft-com:vml" Requires="v">
                <p:oleObj spid="_x0000_s48112" name="公式" r:id="rId30" imgW="228600" imgH="228600" progId="Equation.3">
                  <p:embed/>
                </p:oleObj>
              </mc:Choice>
              <mc:Fallback>
                <p:oleObj name="公式" r:id="rId30" imgW="22860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736725" y="1889299"/>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5" name="Object 17"/>
          <p:cNvGraphicFramePr>
            <a:graphicFrameLocks noChangeAspect="1"/>
          </p:cNvGraphicFramePr>
          <p:nvPr>
            <p:extLst>
              <p:ext uri="{D42A27DB-BD31-4B8C-83A1-F6EECF244321}">
                <p14:modId xmlns:p14="http://schemas.microsoft.com/office/powerpoint/2010/main" val="1795074406"/>
              </p:ext>
            </p:extLst>
          </p:nvPr>
        </p:nvGraphicFramePr>
        <p:xfrm>
          <a:off x="2230438" y="1901999"/>
          <a:ext cx="450850" cy="347662"/>
        </p:xfrm>
        <a:graphic>
          <a:graphicData uri="http://schemas.openxmlformats.org/presentationml/2006/ole">
            <mc:AlternateContent xmlns:mc="http://schemas.openxmlformats.org/markup-compatibility/2006">
              <mc:Choice xmlns:v="urn:schemas-microsoft-com:vml" Requires="v">
                <p:oleObj spid="_x0000_s48113" name="公式" r:id="rId32" imgW="291973" imgH="228501" progId="Equation.3">
                  <p:embed/>
                </p:oleObj>
              </mc:Choice>
              <mc:Fallback>
                <p:oleObj name="公式" r:id="rId32" imgW="291973" imgH="228501"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230438" y="1901999"/>
                        <a:ext cx="4508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6" name="Object 18"/>
          <p:cNvGraphicFramePr>
            <a:graphicFrameLocks noChangeAspect="1"/>
          </p:cNvGraphicFramePr>
          <p:nvPr>
            <p:extLst>
              <p:ext uri="{D42A27DB-BD31-4B8C-83A1-F6EECF244321}">
                <p14:modId xmlns:p14="http://schemas.microsoft.com/office/powerpoint/2010/main" val="454290811"/>
              </p:ext>
            </p:extLst>
          </p:nvPr>
        </p:nvGraphicFramePr>
        <p:xfrm>
          <a:off x="3221038" y="179561"/>
          <a:ext cx="541337" cy="301625"/>
        </p:xfrm>
        <a:graphic>
          <a:graphicData uri="http://schemas.openxmlformats.org/presentationml/2006/ole">
            <mc:AlternateContent xmlns:mc="http://schemas.openxmlformats.org/markup-compatibility/2006">
              <mc:Choice xmlns:v="urn:schemas-microsoft-com:vml" Requires="v">
                <p:oleObj spid="_x0000_s48114" name="公式" r:id="rId34" imgW="406224" imgH="228501" progId="Equation.3">
                  <p:embed/>
                </p:oleObj>
              </mc:Choice>
              <mc:Fallback>
                <p:oleObj name="公式" r:id="rId34" imgW="406224"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1038" y="179561"/>
                        <a:ext cx="5413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7" name="Object 19"/>
          <p:cNvGraphicFramePr>
            <a:graphicFrameLocks noChangeAspect="1"/>
          </p:cNvGraphicFramePr>
          <p:nvPr>
            <p:extLst>
              <p:ext uri="{D42A27DB-BD31-4B8C-83A1-F6EECF244321}">
                <p14:modId xmlns:p14="http://schemas.microsoft.com/office/powerpoint/2010/main" val="3161424037"/>
              </p:ext>
            </p:extLst>
          </p:nvPr>
        </p:nvGraphicFramePr>
        <p:xfrm>
          <a:off x="1195388" y="2294111"/>
          <a:ext cx="450850" cy="333375"/>
        </p:xfrm>
        <a:graphic>
          <a:graphicData uri="http://schemas.openxmlformats.org/presentationml/2006/ole">
            <mc:AlternateContent xmlns:mc="http://schemas.openxmlformats.org/markup-compatibility/2006">
              <mc:Choice xmlns:v="urn:schemas-microsoft-com:vml" Requires="v">
                <p:oleObj spid="_x0000_s48115" name="公式" r:id="rId35" imgW="291847" imgH="215713" progId="Equation.3">
                  <p:embed/>
                </p:oleObj>
              </mc:Choice>
              <mc:Fallback>
                <p:oleObj name="公式" r:id="rId35" imgW="291847" imgH="215713"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95388" y="2294111"/>
                        <a:ext cx="450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8" name="Object 20"/>
          <p:cNvGraphicFramePr>
            <a:graphicFrameLocks noChangeAspect="1"/>
          </p:cNvGraphicFramePr>
          <p:nvPr>
            <p:extLst>
              <p:ext uri="{D42A27DB-BD31-4B8C-83A1-F6EECF244321}">
                <p14:modId xmlns:p14="http://schemas.microsoft.com/office/powerpoint/2010/main" val="3089080653"/>
              </p:ext>
            </p:extLst>
          </p:nvPr>
        </p:nvGraphicFramePr>
        <p:xfrm>
          <a:off x="2276475" y="2744961"/>
          <a:ext cx="404813" cy="360363"/>
        </p:xfrm>
        <a:graphic>
          <a:graphicData uri="http://schemas.openxmlformats.org/presentationml/2006/ole">
            <mc:AlternateContent xmlns:mc="http://schemas.openxmlformats.org/markup-compatibility/2006">
              <mc:Choice xmlns:v="urn:schemas-microsoft-com:vml" Requires="v">
                <p:oleObj spid="_x0000_s48116" name="公式" r:id="rId37" imgW="228600" imgH="228600" progId="Equation.3">
                  <p:embed/>
                </p:oleObj>
              </mc:Choice>
              <mc:Fallback>
                <p:oleObj name="公式" r:id="rId37" imgW="22860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276475" y="2744961"/>
                        <a:ext cx="4048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89" name="Object 21"/>
          <p:cNvGraphicFramePr>
            <a:graphicFrameLocks noChangeAspect="1"/>
          </p:cNvGraphicFramePr>
          <p:nvPr>
            <p:extLst>
              <p:ext uri="{D42A27DB-BD31-4B8C-83A1-F6EECF244321}">
                <p14:modId xmlns:p14="http://schemas.microsoft.com/office/powerpoint/2010/main" val="1365917181"/>
              </p:ext>
            </p:extLst>
          </p:nvPr>
        </p:nvGraphicFramePr>
        <p:xfrm>
          <a:off x="1195388" y="1889299"/>
          <a:ext cx="406400" cy="346075"/>
        </p:xfrm>
        <a:graphic>
          <a:graphicData uri="http://schemas.openxmlformats.org/presentationml/2006/ole">
            <mc:AlternateContent xmlns:mc="http://schemas.openxmlformats.org/markup-compatibility/2006">
              <mc:Choice xmlns:v="urn:schemas-microsoft-com:vml" Requires="v">
                <p:oleObj spid="_x0000_s48117" name="公式" r:id="rId39" imgW="241300" imgH="228600" progId="Equation.3">
                  <p:embed/>
                </p:oleObj>
              </mc:Choice>
              <mc:Fallback>
                <p:oleObj name="公式" r:id="rId39" imgW="241300" imgH="2286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95388" y="1889299"/>
                        <a:ext cx="406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0" name="Object 22"/>
          <p:cNvGraphicFramePr>
            <a:graphicFrameLocks noChangeAspect="1"/>
          </p:cNvGraphicFramePr>
          <p:nvPr>
            <p:extLst>
              <p:ext uri="{D42A27DB-BD31-4B8C-83A1-F6EECF244321}">
                <p14:modId xmlns:p14="http://schemas.microsoft.com/office/powerpoint/2010/main" val="3436166329"/>
              </p:ext>
            </p:extLst>
          </p:nvPr>
        </p:nvGraphicFramePr>
        <p:xfrm>
          <a:off x="2816225" y="2294111"/>
          <a:ext cx="360363" cy="346075"/>
        </p:xfrm>
        <a:graphic>
          <a:graphicData uri="http://schemas.openxmlformats.org/presentationml/2006/ole">
            <mc:AlternateContent xmlns:mc="http://schemas.openxmlformats.org/markup-compatibility/2006">
              <mc:Choice xmlns:v="urn:schemas-microsoft-com:vml" Requires="v">
                <p:oleObj spid="_x0000_s48118" name="公式" r:id="rId41" imgW="241300" imgH="228600" progId="Equation.3">
                  <p:embed/>
                </p:oleObj>
              </mc:Choice>
              <mc:Fallback>
                <p:oleObj name="公式" r:id="rId41" imgW="241300" imgH="2286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16225" y="2294111"/>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1" name="Object 23"/>
          <p:cNvGraphicFramePr>
            <a:graphicFrameLocks noChangeAspect="1"/>
          </p:cNvGraphicFramePr>
          <p:nvPr>
            <p:extLst>
              <p:ext uri="{D42A27DB-BD31-4B8C-83A1-F6EECF244321}">
                <p14:modId xmlns:p14="http://schemas.microsoft.com/office/powerpoint/2010/main" val="1642772395"/>
              </p:ext>
            </p:extLst>
          </p:nvPr>
        </p:nvGraphicFramePr>
        <p:xfrm>
          <a:off x="3760788" y="179561"/>
          <a:ext cx="585787" cy="327025"/>
        </p:xfrm>
        <a:graphic>
          <a:graphicData uri="http://schemas.openxmlformats.org/presentationml/2006/ole">
            <mc:AlternateContent xmlns:mc="http://schemas.openxmlformats.org/markup-compatibility/2006">
              <mc:Choice xmlns:v="urn:schemas-microsoft-com:vml" Requires="v">
                <p:oleObj spid="_x0000_s48119" name="公式" r:id="rId43" imgW="406224" imgH="228501" progId="Equation.3">
                  <p:embed/>
                </p:oleObj>
              </mc:Choice>
              <mc:Fallback>
                <p:oleObj name="公式" r:id="rId43" imgW="406224" imgH="228501"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60788" y="179561"/>
                        <a:ext cx="5857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2" name="Object 24"/>
          <p:cNvGraphicFramePr>
            <a:graphicFrameLocks noChangeAspect="1"/>
          </p:cNvGraphicFramePr>
          <p:nvPr>
            <p:extLst>
              <p:ext uri="{D42A27DB-BD31-4B8C-83A1-F6EECF244321}">
                <p14:modId xmlns:p14="http://schemas.microsoft.com/office/powerpoint/2010/main" val="1920019334"/>
              </p:ext>
            </p:extLst>
          </p:nvPr>
        </p:nvGraphicFramePr>
        <p:xfrm>
          <a:off x="1195388" y="2744961"/>
          <a:ext cx="450850" cy="323850"/>
        </p:xfrm>
        <a:graphic>
          <a:graphicData uri="http://schemas.openxmlformats.org/presentationml/2006/ole">
            <mc:AlternateContent xmlns:mc="http://schemas.openxmlformats.org/markup-compatibility/2006">
              <mc:Choice xmlns:v="urn:schemas-microsoft-com:vml" Requires="v">
                <p:oleObj spid="_x0000_s48120" name="公式" r:id="rId45" imgW="304536" imgH="215713" progId="Equation.3">
                  <p:embed/>
                </p:oleObj>
              </mc:Choice>
              <mc:Fallback>
                <p:oleObj name="公式" r:id="rId45" imgW="304536" imgH="215713"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195388" y="2744961"/>
                        <a:ext cx="450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3" name="Object 25"/>
          <p:cNvGraphicFramePr>
            <a:graphicFrameLocks noChangeAspect="1"/>
          </p:cNvGraphicFramePr>
          <p:nvPr>
            <p:extLst>
              <p:ext uri="{D42A27DB-BD31-4B8C-83A1-F6EECF244321}">
                <p14:modId xmlns:p14="http://schemas.microsoft.com/office/powerpoint/2010/main" val="2373946614"/>
              </p:ext>
            </p:extLst>
          </p:nvPr>
        </p:nvGraphicFramePr>
        <p:xfrm>
          <a:off x="1690688" y="2744961"/>
          <a:ext cx="449262" cy="322263"/>
        </p:xfrm>
        <a:graphic>
          <a:graphicData uri="http://schemas.openxmlformats.org/presentationml/2006/ole">
            <mc:AlternateContent xmlns:mc="http://schemas.openxmlformats.org/markup-compatibility/2006">
              <mc:Choice xmlns:v="urn:schemas-microsoft-com:vml" Requires="v">
                <p:oleObj spid="_x0000_s48121" name="公式" r:id="rId47" imgW="304536" imgH="215713" progId="Equation.3">
                  <p:embed/>
                </p:oleObj>
              </mc:Choice>
              <mc:Fallback>
                <p:oleObj name="公式" r:id="rId47" imgW="304536" imgH="215713"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690688" y="2744961"/>
                        <a:ext cx="44926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4" name="Object 26"/>
          <p:cNvGraphicFramePr>
            <a:graphicFrameLocks noChangeAspect="1"/>
          </p:cNvGraphicFramePr>
          <p:nvPr>
            <p:extLst>
              <p:ext uri="{D42A27DB-BD31-4B8C-83A1-F6EECF244321}">
                <p14:modId xmlns:p14="http://schemas.microsoft.com/office/powerpoint/2010/main" val="2857221437"/>
              </p:ext>
            </p:extLst>
          </p:nvPr>
        </p:nvGraphicFramePr>
        <p:xfrm>
          <a:off x="1690688" y="2294111"/>
          <a:ext cx="404812" cy="358775"/>
        </p:xfrm>
        <a:graphic>
          <a:graphicData uri="http://schemas.openxmlformats.org/presentationml/2006/ole">
            <mc:AlternateContent xmlns:mc="http://schemas.openxmlformats.org/markup-compatibility/2006">
              <mc:Choice xmlns:v="urn:schemas-microsoft-com:vml" Requires="v">
                <p:oleObj spid="_x0000_s48122" name="公式" r:id="rId49" imgW="228600" imgH="228600" progId="Equation.3">
                  <p:embed/>
                </p:oleObj>
              </mc:Choice>
              <mc:Fallback>
                <p:oleObj name="公式" r:id="rId49" imgW="228600" imgH="22860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690688" y="2294111"/>
                        <a:ext cx="404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5" name="Object 27"/>
          <p:cNvGraphicFramePr>
            <a:graphicFrameLocks noChangeAspect="1"/>
          </p:cNvGraphicFramePr>
          <p:nvPr>
            <p:extLst>
              <p:ext uri="{D42A27DB-BD31-4B8C-83A1-F6EECF244321}">
                <p14:modId xmlns:p14="http://schemas.microsoft.com/office/powerpoint/2010/main" val="1466290548"/>
              </p:ext>
            </p:extLst>
          </p:nvPr>
        </p:nvGraphicFramePr>
        <p:xfrm>
          <a:off x="2771775" y="2744961"/>
          <a:ext cx="450850" cy="334963"/>
        </p:xfrm>
        <a:graphic>
          <a:graphicData uri="http://schemas.openxmlformats.org/presentationml/2006/ole">
            <mc:AlternateContent xmlns:mc="http://schemas.openxmlformats.org/markup-compatibility/2006">
              <mc:Choice xmlns:v="urn:schemas-microsoft-com:vml" Requires="v">
                <p:oleObj spid="_x0000_s48123" name="公式" r:id="rId51" imgW="291847" imgH="215713" progId="Equation.3">
                  <p:embed/>
                </p:oleObj>
              </mc:Choice>
              <mc:Fallback>
                <p:oleObj name="公式" r:id="rId51" imgW="291847" imgH="215713"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771775" y="2744961"/>
                        <a:ext cx="450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6" name="Object 28"/>
          <p:cNvGraphicFramePr>
            <a:graphicFrameLocks noChangeAspect="1"/>
          </p:cNvGraphicFramePr>
          <p:nvPr>
            <p:extLst>
              <p:ext uri="{D42A27DB-BD31-4B8C-83A1-F6EECF244321}">
                <p14:modId xmlns:p14="http://schemas.microsoft.com/office/powerpoint/2010/main" val="3846712128"/>
              </p:ext>
            </p:extLst>
          </p:nvPr>
        </p:nvGraphicFramePr>
        <p:xfrm>
          <a:off x="3311525" y="2700511"/>
          <a:ext cx="404813" cy="371475"/>
        </p:xfrm>
        <a:graphic>
          <a:graphicData uri="http://schemas.openxmlformats.org/presentationml/2006/ole">
            <mc:AlternateContent xmlns:mc="http://schemas.openxmlformats.org/markup-compatibility/2006">
              <mc:Choice xmlns:v="urn:schemas-microsoft-com:vml" Requires="v">
                <p:oleObj spid="_x0000_s48124" name="公式" r:id="rId53" imgW="241091" imgH="215713" progId="Equation.3">
                  <p:embed/>
                </p:oleObj>
              </mc:Choice>
              <mc:Fallback>
                <p:oleObj name="公式" r:id="rId53" imgW="241091" imgH="215713"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311525" y="2700511"/>
                        <a:ext cx="404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97" name="Group 93"/>
          <p:cNvGraphicFramePr>
            <a:graphicFrameLocks noGrp="1"/>
          </p:cNvGraphicFramePr>
          <p:nvPr>
            <p:extLst>
              <p:ext uri="{D42A27DB-BD31-4B8C-83A1-F6EECF244321}">
                <p14:modId xmlns:p14="http://schemas.microsoft.com/office/powerpoint/2010/main" val="583090275"/>
              </p:ext>
            </p:extLst>
          </p:nvPr>
        </p:nvGraphicFramePr>
        <p:xfrm>
          <a:off x="611188" y="44624"/>
          <a:ext cx="3735387" cy="3067049"/>
        </p:xfrm>
        <a:graphic>
          <a:graphicData uri="http://schemas.openxmlformats.org/drawingml/2006/table">
            <a:tbl>
              <a:tblPr/>
              <a:tblGrid>
                <a:gridCol w="530225"/>
                <a:gridCol w="515937"/>
                <a:gridCol w="530225"/>
                <a:gridCol w="515938"/>
                <a:gridCol w="530225"/>
                <a:gridCol w="528637"/>
                <a:gridCol w="584200"/>
              </a:tblGrid>
              <a:tr h="5064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4063" name="Rectangle 159"/>
          <p:cNvSpPr>
            <a:spLocks noChangeArrowheads="1"/>
          </p:cNvSpPr>
          <p:nvPr/>
        </p:nvSpPr>
        <p:spPr bwMode="auto">
          <a:xfrm>
            <a:off x="836613" y="944736"/>
            <a:ext cx="560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spAutoFit/>
          </a:bodyPr>
          <a:lstStyle/>
          <a:p>
            <a:pPr indent="304800"/>
            <a:r>
              <a:rPr lang="zh-CN" altLang="en-US" sz="2000" b="1">
                <a:solidFill>
                  <a:srgbClr val="FF0000"/>
                </a:solidFill>
              </a:rPr>
              <a:t>＊</a:t>
            </a:r>
          </a:p>
        </p:txBody>
      </p:sp>
      <p:graphicFrame>
        <p:nvGraphicFramePr>
          <p:cNvPr id="124064" name="Object 29"/>
          <p:cNvGraphicFramePr>
            <a:graphicFrameLocks noChangeAspect="1"/>
          </p:cNvGraphicFramePr>
          <p:nvPr>
            <p:extLst>
              <p:ext uri="{D42A27DB-BD31-4B8C-83A1-F6EECF244321}">
                <p14:modId xmlns:p14="http://schemas.microsoft.com/office/powerpoint/2010/main" val="3938489819"/>
              </p:ext>
            </p:extLst>
          </p:nvPr>
        </p:nvGraphicFramePr>
        <p:xfrm>
          <a:off x="5651500" y="117649"/>
          <a:ext cx="630238" cy="338137"/>
        </p:xfrm>
        <a:graphic>
          <a:graphicData uri="http://schemas.openxmlformats.org/presentationml/2006/ole">
            <mc:AlternateContent xmlns:mc="http://schemas.openxmlformats.org/markup-compatibility/2006">
              <mc:Choice xmlns:v="urn:schemas-microsoft-com:vml" Requires="v">
                <p:oleObj spid="_x0000_s48125" name="公式" r:id="rId55" imgW="406048" imgH="215713" progId="Equation.3">
                  <p:embed/>
                </p:oleObj>
              </mc:Choice>
              <mc:Fallback>
                <p:oleObj name="公式" r:id="rId55" imgW="406048" imgH="215713"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5651500" y="117649"/>
                        <a:ext cx="6302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65" name="Object 30"/>
          <p:cNvGraphicFramePr>
            <a:graphicFrameLocks noChangeAspect="1"/>
          </p:cNvGraphicFramePr>
          <p:nvPr>
            <p:extLst>
              <p:ext uri="{D42A27DB-BD31-4B8C-83A1-F6EECF244321}">
                <p14:modId xmlns:p14="http://schemas.microsoft.com/office/powerpoint/2010/main" val="305790784"/>
              </p:ext>
            </p:extLst>
          </p:nvPr>
        </p:nvGraphicFramePr>
        <p:xfrm>
          <a:off x="5021263" y="1108249"/>
          <a:ext cx="630237" cy="387350"/>
        </p:xfrm>
        <a:graphic>
          <a:graphicData uri="http://schemas.openxmlformats.org/presentationml/2006/ole">
            <mc:AlternateContent xmlns:mc="http://schemas.openxmlformats.org/markup-compatibility/2006">
              <mc:Choice xmlns:v="urn:schemas-microsoft-com:vml" Requires="v">
                <p:oleObj spid="_x0000_s48126" name="公式" r:id="rId57" imgW="368300" imgH="228600" progId="Equation.3">
                  <p:embed/>
                </p:oleObj>
              </mc:Choice>
              <mc:Fallback>
                <p:oleObj name="公式" r:id="rId57" imgW="368300" imgH="228600"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5021263" y="1108249"/>
                        <a:ext cx="63023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66" name="Object 31"/>
          <p:cNvGraphicFramePr>
            <a:graphicFrameLocks noChangeAspect="1"/>
          </p:cNvGraphicFramePr>
          <p:nvPr>
            <p:extLst>
              <p:ext uri="{D42A27DB-BD31-4B8C-83A1-F6EECF244321}">
                <p14:modId xmlns:p14="http://schemas.microsoft.com/office/powerpoint/2010/main" val="972938603"/>
              </p:ext>
            </p:extLst>
          </p:nvPr>
        </p:nvGraphicFramePr>
        <p:xfrm>
          <a:off x="5021263" y="1647999"/>
          <a:ext cx="630237" cy="363537"/>
        </p:xfrm>
        <a:graphic>
          <a:graphicData uri="http://schemas.openxmlformats.org/presentationml/2006/ole">
            <mc:AlternateContent xmlns:mc="http://schemas.openxmlformats.org/markup-compatibility/2006">
              <mc:Choice xmlns:v="urn:schemas-microsoft-com:vml" Requires="v">
                <p:oleObj spid="_x0000_s48127" name="公式" r:id="rId59" imgW="380835" imgH="215806" progId="Equation.3">
                  <p:embed/>
                </p:oleObj>
              </mc:Choice>
              <mc:Fallback>
                <p:oleObj name="公式" r:id="rId59" imgW="380835" imgH="215806"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021263" y="1647999"/>
                        <a:ext cx="6302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67" name="Object 32"/>
          <p:cNvGraphicFramePr>
            <a:graphicFrameLocks noChangeAspect="1"/>
          </p:cNvGraphicFramePr>
          <p:nvPr>
            <p:extLst>
              <p:ext uri="{D42A27DB-BD31-4B8C-83A1-F6EECF244321}">
                <p14:modId xmlns:p14="http://schemas.microsoft.com/office/powerpoint/2010/main" val="966299571"/>
              </p:ext>
            </p:extLst>
          </p:nvPr>
        </p:nvGraphicFramePr>
        <p:xfrm>
          <a:off x="5065713" y="2098849"/>
          <a:ext cx="584200" cy="358775"/>
        </p:xfrm>
        <a:graphic>
          <a:graphicData uri="http://schemas.openxmlformats.org/presentationml/2006/ole">
            <mc:AlternateContent xmlns:mc="http://schemas.openxmlformats.org/markup-compatibility/2006">
              <mc:Choice xmlns:v="urn:schemas-microsoft-com:vml" Requires="v">
                <p:oleObj spid="_x0000_s69632" name="公式" r:id="rId61" imgW="368300" imgH="228600" progId="Equation.3">
                  <p:embed/>
                </p:oleObj>
              </mc:Choice>
              <mc:Fallback>
                <p:oleObj name="公式" r:id="rId61" imgW="368300" imgH="228600"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5065713" y="2098849"/>
                        <a:ext cx="584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68" name="Object 33"/>
          <p:cNvGraphicFramePr>
            <a:graphicFrameLocks noChangeAspect="1"/>
          </p:cNvGraphicFramePr>
          <p:nvPr>
            <p:extLst>
              <p:ext uri="{D42A27DB-BD31-4B8C-83A1-F6EECF244321}">
                <p14:modId xmlns:p14="http://schemas.microsoft.com/office/powerpoint/2010/main" val="977646665"/>
              </p:ext>
            </p:extLst>
          </p:nvPr>
        </p:nvGraphicFramePr>
        <p:xfrm>
          <a:off x="8215313" y="162099"/>
          <a:ext cx="585787" cy="350837"/>
        </p:xfrm>
        <a:graphic>
          <a:graphicData uri="http://schemas.openxmlformats.org/presentationml/2006/ole">
            <mc:AlternateContent xmlns:mc="http://schemas.openxmlformats.org/markup-compatibility/2006">
              <mc:Choice xmlns:v="urn:schemas-microsoft-com:vml" Requires="v">
                <p:oleObj spid="_x0000_s69633" name="公式" r:id="rId63" imgW="381000" imgH="228600" progId="Equation.3">
                  <p:embed/>
                </p:oleObj>
              </mc:Choice>
              <mc:Fallback>
                <p:oleObj name="公式" r:id="rId63" imgW="381000" imgH="228600"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215313" y="162099"/>
                        <a:ext cx="5857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69" name="Object 34"/>
          <p:cNvGraphicFramePr>
            <a:graphicFrameLocks noChangeAspect="1"/>
          </p:cNvGraphicFramePr>
          <p:nvPr>
            <p:extLst>
              <p:ext uri="{D42A27DB-BD31-4B8C-83A1-F6EECF244321}">
                <p14:modId xmlns:p14="http://schemas.microsoft.com/office/powerpoint/2010/main" val="2278752670"/>
              </p:ext>
            </p:extLst>
          </p:nvPr>
        </p:nvGraphicFramePr>
        <p:xfrm>
          <a:off x="5021263" y="612949"/>
          <a:ext cx="676275" cy="360362"/>
        </p:xfrm>
        <a:graphic>
          <a:graphicData uri="http://schemas.openxmlformats.org/presentationml/2006/ole">
            <mc:AlternateContent xmlns:mc="http://schemas.openxmlformats.org/markup-compatibility/2006">
              <mc:Choice xmlns:v="urn:schemas-microsoft-com:vml" Requires="v">
                <p:oleObj spid="_x0000_s69634" name="公式" r:id="rId65" imgW="406048" imgH="215713" progId="Equation.3">
                  <p:embed/>
                </p:oleObj>
              </mc:Choice>
              <mc:Fallback>
                <p:oleObj name="公式" r:id="rId65" imgW="406048" imgH="215713"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5021263" y="612949"/>
                        <a:ext cx="676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0" name="Object 35"/>
          <p:cNvGraphicFramePr>
            <a:graphicFrameLocks noChangeAspect="1"/>
          </p:cNvGraphicFramePr>
          <p:nvPr>
            <p:extLst>
              <p:ext uri="{D42A27DB-BD31-4B8C-83A1-F6EECF244321}">
                <p14:modId xmlns:p14="http://schemas.microsoft.com/office/powerpoint/2010/main" val="1632292419"/>
              </p:ext>
            </p:extLst>
          </p:nvPr>
        </p:nvGraphicFramePr>
        <p:xfrm>
          <a:off x="6281738" y="162099"/>
          <a:ext cx="495300" cy="342900"/>
        </p:xfrm>
        <a:graphic>
          <a:graphicData uri="http://schemas.openxmlformats.org/presentationml/2006/ole">
            <mc:AlternateContent xmlns:mc="http://schemas.openxmlformats.org/markup-compatibility/2006">
              <mc:Choice xmlns:v="urn:schemas-microsoft-com:vml" Requires="v">
                <p:oleObj spid="_x0000_s69635" name="公式" r:id="rId67" imgW="368300" imgH="228600" progId="Equation.3">
                  <p:embed/>
                </p:oleObj>
              </mc:Choice>
              <mc:Fallback>
                <p:oleObj name="公式" r:id="rId67" imgW="368300" imgH="228600"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6281738" y="162099"/>
                        <a:ext cx="495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1" name="Object 36"/>
          <p:cNvGraphicFramePr>
            <a:graphicFrameLocks noChangeAspect="1"/>
          </p:cNvGraphicFramePr>
          <p:nvPr>
            <p:extLst>
              <p:ext uri="{D42A27DB-BD31-4B8C-83A1-F6EECF244321}">
                <p14:modId xmlns:p14="http://schemas.microsoft.com/office/powerpoint/2010/main" val="180141522"/>
              </p:ext>
            </p:extLst>
          </p:nvPr>
        </p:nvGraphicFramePr>
        <p:xfrm>
          <a:off x="5740400" y="1152699"/>
          <a:ext cx="360363" cy="346075"/>
        </p:xfrm>
        <a:graphic>
          <a:graphicData uri="http://schemas.openxmlformats.org/presentationml/2006/ole">
            <mc:AlternateContent xmlns:mc="http://schemas.openxmlformats.org/markup-compatibility/2006">
              <mc:Choice xmlns:v="urn:schemas-microsoft-com:vml" Requires="v">
                <p:oleObj spid="_x0000_s69636" name="公式" r:id="rId69" imgW="241300" imgH="228600" progId="Equation.3">
                  <p:embed/>
                </p:oleObj>
              </mc:Choice>
              <mc:Fallback>
                <p:oleObj name="公式" r:id="rId69" imgW="2413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40400" y="1152699"/>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2" name="Object 37"/>
          <p:cNvGraphicFramePr>
            <a:graphicFrameLocks noChangeAspect="1"/>
          </p:cNvGraphicFramePr>
          <p:nvPr>
            <p:extLst>
              <p:ext uri="{D42A27DB-BD31-4B8C-83A1-F6EECF244321}">
                <p14:modId xmlns:p14="http://schemas.microsoft.com/office/powerpoint/2010/main" val="107349881"/>
              </p:ext>
            </p:extLst>
          </p:nvPr>
        </p:nvGraphicFramePr>
        <p:xfrm>
          <a:off x="6910388" y="162099"/>
          <a:ext cx="585787" cy="336550"/>
        </p:xfrm>
        <a:graphic>
          <a:graphicData uri="http://schemas.openxmlformats.org/presentationml/2006/ole">
            <mc:AlternateContent xmlns:mc="http://schemas.openxmlformats.org/markup-compatibility/2006">
              <mc:Choice xmlns:v="urn:schemas-microsoft-com:vml" Requires="v">
                <p:oleObj spid="_x0000_s69637" name="公式" r:id="rId70" imgW="380835" imgH="215806" progId="Equation.3">
                  <p:embed/>
                </p:oleObj>
              </mc:Choice>
              <mc:Fallback>
                <p:oleObj name="公式" r:id="rId70" imgW="380835" imgH="215806" progId="Equation.3">
                  <p:embed/>
                  <p:pic>
                    <p:nvPicPr>
                      <p:cNvPr id="0" name=""/>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6910388" y="162099"/>
                        <a:ext cx="585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3" name="Object 38"/>
          <p:cNvGraphicFramePr>
            <a:graphicFrameLocks noChangeAspect="1"/>
          </p:cNvGraphicFramePr>
          <p:nvPr>
            <p:extLst>
              <p:ext uri="{D42A27DB-BD31-4B8C-83A1-F6EECF244321}">
                <p14:modId xmlns:p14="http://schemas.microsoft.com/office/powerpoint/2010/main" val="3139660123"/>
              </p:ext>
            </p:extLst>
          </p:nvPr>
        </p:nvGraphicFramePr>
        <p:xfrm>
          <a:off x="5695950" y="1603549"/>
          <a:ext cx="406400" cy="406400"/>
        </p:xfrm>
        <a:graphic>
          <a:graphicData uri="http://schemas.openxmlformats.org/presentationml/2006/ole">
            <mc:AlternateContent xmlns:mc="http://schemas.openxmlformats.org/markup-compatibility/2006">
              <mc:Choice xmlns:v="urn:schemas-microsoft-com:vml" Requires="v">
                <p:oleObj spid="_x0000_s69638" name="公式" r:id="rId72" imgW="228600" imgH="228600" progId="Equation.3">
                  <p:embed/>
                </p:oleObj>
              </mc:Choice>
              <mc:Fallback>
                <p:oleObj name="公式" r:id="rId72" imgW="22860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695950" y="1603549"/>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4" name="Object 39"/>
          <p:cNvGraphicFramePr>
            <a:graphicFrameLocks noChangeAspect="1"/>
          </p:cNvGraphicFramePr>
          <p:nvPr>
            <p:extLst>
              <p:ext uri="{D42A27DB-BD31-4B8C-83A1-F6EECF244321}">
                <p14:modId xmlns:p14="http://schemas.microsoft.com/office/powerpoint/2010/main" val="717396924"/>
              </p:ext>
            </p:extLst>
          </p:nvPr>
        </p:nvGraphicFramePr>
        <p:xfrm>
          <a:off x="6281738" y="1660699"/>
          <a:ext cx="450850" cy="347662"/>
        </p:xfrm>
        <a:graphic>
          <a:graphicData uri="http://schemas.openxmlformats.org/presentationml/2006/ole">
            <mc:AlternateContent xmlns:mc="http://schemas.openxmlformats.org/markup-compatibility/2006">
              <mc:Choice xmlns:v="urn:schemas-microsoft-com:vml" Requires="v">
                <p:oleObj spid="_x0000_s69639" name="公式" r:id="rId73" imgW="291973" imgH="228501" progId="Equation.3">
                  <p:embed/>
                </p:oleObj>
              </mc:Choice>
              <mc:Fallback>
                <p:oleObj name="公式" r:id="rId73" imgW="291973" imgH="228501"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81738" y="1660699"/>
                        <a:ext cx="4508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5" name="Object 40"/>
          <p:cNvGraphicFramePr>
            <a:graphicFrameLocks noChangeAspect="1"/>
          </p:cNvGraphicFramePr>
          <p:nvPr>
            <p:extLst>
              <p:ext uri="{D42A27DB-BD31-4B8C-83A1-F6EECF244321}">
                <p14:modId xmlns:p14="http://schemas.microsoft.com/office/powerpoint/2010/main" val="1072639359"/>
              </p:ext>
            </p:extLst>
          </p:nvPr>
        </p:nvGraphicFramePr>
        <p:xfrm>
          <a:off x="7496175" y="162099"/>
          <a:ext cx="630238" cy="387350"/>
        </p:xfrm>
        <a:graphic>
          <a:graphicData uri="http://schemas.openxmlformats.org/presentationml/2006/ole">
            <mc:AlternateContent xmlns:mc="http://schemas.openxmlformats.org/markup-compatibility/2006">
              <mc:Choice xmlns:v="urn:schemas-microsoft-com:vml" Requires="v">
                <p:oleObj spid="_x0000_s69640" name="公式" r:id="rId74" imgW="368300" imgH="228600" progId="Equation.3">
                  <p:embed/>
                </p:oleObj>
              </mc:Choice>
              <mc:Fallback>
                <p:oleObj name="公式" r:id="rId74" imgW="368300" imgH="228600" progId="Equation.3">
                  <p:embed/>
                  <p:pic>
                    <p:nvPicPr>
                      <p:cNvPr id="0" name=""/>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7496175" y="162099"/>
                        <a:ext cx="6302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6" name="Object 41"/>
          <p:cNvGraphicFramePr>
            <a:graphicFrameLocks noChangeAspect="1"/>
          </p:cNvGraphicFramePr>
          <p:nvPr>
            <p:extLst>
              <p:ext uri="{D42A27DB-BD31-4B8C-83A1-F6EECF244321}">
                <p14:modId xmlns:p14="http://schemas.microsoft.com/office/powerpoint/2010/main" val="3307349669"/>
              </p:ext>
            </p:extLst>
          </p:nvPr>
        </p:nvGraphicFramePr>
        <p:xfrm>
          <a:off x="5695950" y="2143299"/>
          <a:ext cx="404813" cy="358775"/>
        </p:xfrm>
        <a:graphic>
          <a:graphicData uri="http://schemas.openxmlformats.org/presentationml/2006/ole">
            <mc:AlternateContent xmlns:mc="http://schemas.openxmlformats.org/markup-compatibility/2006">
              <mc:Choice xmlns:v="urn:schemas-microsoft-com:vml" Requires="v">
                <p:oleObj spid="_x0000_s69641" name="公式" r:id="rId76" imgW="228600" imgH="228600" progId="Equation.3">
                  <p:embed/>
                </p:oleObj>
              </mc:Choice>
              <mc:Fallback>
                <p:oleObj name="公式" r:id="rId76" imgW="22860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695950" y="2143299"/>
                        <a:ext cx="4048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7" name="Object 42"/>
          <p:cNvGraphicFramePr>
            <a:graphicFrameLocks noChangeAspect="1"/>
          </p:cNvGraphicFramePr>
          <p:nvPr>
            <p:extLst>
              <p:ext uri="{D42A27DB-BD31-4B8C-83A1-F6EECF244321}">
                <p14:modId xmlns:p14="http://schemas.microsoft.com/office/powerpoint/2010/main" val="1946082416"/>
              </p:ext>
            </p:extLst>
          </p:nvPr>
        </p:nvGraphicFramePr>
        <p:xfrm>
          <a:off x="6326188" y="2143299"/>
          <a:ext cx="404812" cy="388937"/>
        </p:xfrm>
        <a:graphic>
          <a:graphicData uri="http://schemas.openxmlformats.org/presentationml/2006/ole">
            <mc:AlternateContent xmlns:mc="http://schemas.openxmlformats.org/markup-compatibility/2006">
              <mc:Choice xmlns:v="urn:schemas-microsoft-com:vml" Requires="v">
                <p:oleObj spid="_x0000_s69642" name="公式" r:id="rId77" imgW="241300" imgH="228600" progId="Equation.3">
                  <p:embed/>
                </p:oleObj>
              </mc:Choice>
              <mc:Fallback>
                <p:oleObj name="公式" r:id="rId77" imgW="241300" imgH="2286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326188" y="2143299"/>
                        <a:ext cx="40481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8" name="Object 43"/>
          <p:cNvGraphicFramePr>
            <a:graphicFrameLocks noChangeAspect="1"/>
          </p:cNvGraphicFramePr>
          <p:nvPr>
            <p:extLst>
              <p:ext uri="{D42A27DB-BD31-4B8C-83A1-F6EECF244321}">
                <p14:modId xmlns:p14="http://schemas.microsoft.com/office/powerpoint/2010/main" val="802958816"/>
              </p:ext>
            </p:extLst>
          </p:nvPr>
        </p:nvGraphicFramePr>
        <p:xfrm>
          <a:off x="7000875" y="2143299"/>
          <a:ext cx="360363" cy="346075"/>
        </p:xfrm>
        <a:graphic>
          <a:graphicData uri="http://schemas.openxmlformats.org/presentationml/2006/ole">
            <mc:AlternateContent xmlns:mc="http://schemas.openxmlformats.org/markup-compatibility/2006">
              <mc:Choice xmlns:v="urn:schemas-microsoft-com:vml" Requires="v">
                <p:oleObj spid="_x0000_s69643" name="公式" r:id="rId78" imgW="241300" imgH="228600" progId="Equation.3">
                  <p:embed/>
                </p:oleObj>
              </mc:Choice>
              <mc:Fallback>
                <p:oleObj name="公式" r:id="rId78" imgW="241300" imgH="2286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000875" y="2143299"/>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79" name="Object 44"/>
          <p:cNvGraphicFramePr>
            <a:graphicFrameLocks noChangeAspect="1"/>
          </p:cNvGraphicFramePr>
          <p:nvPr>
            <p:extLst>
              <p:ext uri="{D42A27DB-BD31-4B8C-83A1-F6EECF244321}">
                <p14:modId xmlns:p14="http://schemas.microsoft.com/office/powerpoint/2010/main" val="497330660"/>
              </p:ext>
            </p:extLst>
          </p:nvPr>
        </p:nvGraphicFramePr>
        <p:xfrm>
          <a:off x="5065713" y="2602086"/>
          <a:ext cx="585787" cy="350838"/>
        </p:xfrm>
        <a:graphic>
          <a:graphicData uri="http://schemas.openxmlformats.org/presentationml/2006/ole">
            <mc:AlternateContent xmlns:mc="http://schemas.openxmlformats.org/markup-compatibility/2006">
              <mc:Choice xmlns:v="urn:schemas-microsoft-com:vml" Requires="v">
                <p:oleObj spid="_x0000_s69644" name="公式" r:id="rId79" imgW="381000" imgH="228600" progId="Equation.3">
                  <p:embed/>
                </p:oleObj>
              </mc:Choice>
              <mc:Fallback>
                <p:oleObj name="公式" r:id="rId79" imgW="381000" imgH="228600" progId="Equation.3">
                  <p:embed/>
                  <p:pic>
                    <p:nvPicPr>
                      <p:cNvPr id="0" name=""/>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5065713" y="2602086"/>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80" name="Object 45"/>
          <p:cNvGraphicFramePr>
            <a:graphicFrameLocks noChangeAspect="1"/>
          </p:cNvGraphicFramePr>
          <p:nvPr>
            <p:extLst>
              <p:ext uri="{D42A27DB-BD31-4B8C-83A1-F6EECF244321}">
                <p14:modId xmlns:p14="http://schemas.microsoft.com/office/powerpoint/2010/main" val="1583643906"/>
              </p:ext>
            </p:extLst>
          </p:nvPr>
        </p:nvGraphicFramePr>
        <p:xfrm>
          <a:off x="5695950" y="2638599"/>
          <a:ext cx="449263" cy="322262"/>
        </p:xfrm>
        <a:graphic>
          <a:graphicData uri="http://schemas.openxmlformats.org/presentationml/2006/ole">
            <mc:AlternateContent xmlns:mc="http://schemas.openxmlformats.org/markup-compatibility/2006">
              <mc:Choice xmlns:v="urn:schemas-microsoft-com:vml" Requires="v">
                <p:oleObj spid="_x0000_s69645" name="公式" r:id="rId81" imgW="304536" imgH="215713" progId="Equation.3">
                  <p:embed/>
                </p:oleObj>
              </mc:Choice>
              <mc:Fallback>
                <p:oleObj name="公式" r:id="rId81" imgW="304536" imgH="215713"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695950" y="2638599"/>
                        <a:ext cx="4492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81" name="Object 46"/>
          <p:cNvGraphicFramePr>
            <a:graphicFrameLocks noChangeAspect="1"/>
          </p:cNvGraphicFramePr>
          <p:nvPr>
            <p:extLst>
              <p:ext uri="{D42A27DB-BD31-4B8C-83A1-F6EECF244321}">
                <p14:modId xmlns:p14="http://schemas.microsoft.com/office/powerpoint/2010/main" val="2337075414"/>
              </p:ext>
            </p:extLst>
          </p:nvPr>
        </p:nvGraphicFramePr>
        <p:xfrm>
          <a:off x="6281738" y="2598911"/>
          <a:ext cx="449262" cy="400050"/>
        </p:xfrm>
        <a:graphic>
          <a:graphicData uri="http://schemas.openxmlformats.org/presentationml/2006/ole">
            <mc:AlternateContent xmlns:mc="http://schemas.openxmlformats.org/markup-compatibility/2006">
              <mc:Choice xmlns:v="urn:schemas-microsoft-com:vml" Requires="v">
                <p:oleObj spid="_x0000_s69646" name="公式" r:id="rId82" imgW="228600" imgH="228600" progId="Equation.3">
                  <p:embed/>
                </p:oleObj>
              </mc:Choice>
              <mc:Fallback>
                <p:oleObj name="公式" r:id="rId82" imgW="228600" imgH="22860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281738" y="2598911"/>
                        <a:ext cx="449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82" name="Object 47"/>
          <p:cNvGraphicFramePr>
            <a:graphicFrameLocks noChangeAspect="1"/>
          </p:cNvGraphicFramePr>
          <p:nvPr>
            <p:extLst>
              <p:ext uri="{D42A27DB-BD31-4B8C-83A1-F6EECF244321}">
                <p14:modId xmlns:p14="http://schemas.microsoft.com/office/powerpoint/2010/main" val="195701307"/>
              </p:ext>
            </p:extLst>
          </p:nvPr>
        </p:nvGraphicFramePr>
        <p:xfrm>
          <a:off x="6910388" y="2638599"/>
          <a:ext cx="495300" cy="368300"/>
        </p:xfrm>
        <a:graphic>
          <a:graphicData uri="http://schemas.openxmlformats.org/presentationml/2006/ole">
            <mc:AlternateContent xmlns:mc="http://schemas.openxmlformats.org/markup-compatibility/2006">
              <mc:Choice xmlns:v="urn:schemas-microsoft-com:vml" Requires="v">
                <p:oleObj spid="_x0000_s69647" name="公式" r:id="rId83" imgW="291847" imgH="215713" progId="Equation.3">
                  <p:embed/>
                </p:oleObj>
              </mc:Choice>
              <mc:Fallback>
                <p:oleObj name="公式" r:id="rId83" imgW="291847" imgH="215713"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6910388" y="2638599"/>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083" name="Object 48"/>
          <p:cNvGraphicFramePr>
            <a:graphicFrameLocks noChangeAspect="1"/>
          </p:cNvGraphicFramePr>
          <p:nvPr>
            <p:extLst>
              <p:ext uri="{D42A27DB-BD31-4B8C-83A1-F6EECF244321}">
                <p14:modId xmlns:p14="http://schemas.microsoft.com/office/powerpoint/2010/main" val="3852497713"/>
              </p:ext>
            </p:extLst>
          </p:nvPr>
        </p:nvGraphicFramePr>
        <p:xfrm>
          <a:off x="7721600" y="2592561"/>
          <a:ext cx="404813" cy="373063"/>
        </p:xfrm>
        <a:graphic>
          <a:graphicData uri="http://schemas.openxmlformats.org/presentationml/2006/ole">
            <mc:AlternateContent xmlns:mc="http://schemas.openxmlformats.org/markup-compatibility/2006">
              <mc:Choice xmlns:v="urn:schemas-microsoft-com:vml" Requires="v">
                <p:oleObj spid="_x0000_s69648" name="公式" r:id="rId84" imgW="241091" imgH="215713" progId="Equation.3">
                  <p:embed/>
                </p:oleObj>
              </mc:Choice>
              <mc:Fallback>
                <p:oleObj name="公式" r:id="rId84" imgW="241091" imgH="215713"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721600" y="2592561"/>
                        <a:ext cx="40481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203" name="Group 299"/>
          <p:cNvGraphicFramePr>
            <a:graphicFrameLocks noGrp="1"/>
          </p:cNvGraphicFramePr>
          <p:nvPr>
            <p:extLst>
              <p:ext uri="{D42A27DB-BD31-4B8C-83A1-F6EECF244321}">
                <p14:modId xmlns:p14="http://schemas.microsoft.com/office/powerpoint/2010/main" val="1111305222"/>
              </p:ext>
            </p:extLst>
          </p:nvPr>
        </p:nvGraphicFramePr>
        <p:xfrm>
          <a:off x="5021263" y="52561"/>
          <a:ext cx="3779837" cy="2992440"/>
        </p:xfrm>
        <a:graphic>
          <a:graphicData uri="http://schemas.openxmlformats.org/drawingml/2006/table">
            <a:tbl>
              <a:tblPr/>
              <a:tblGrid>
                <a:gridCol w="630237"/>
                <a:gridCol w="584200"/>
                <a:gridCol w="630238"/>
                <a:gridCol w="630237"/>
                <a:gridCol w="674688"/>
                <a:gridCol w="630237"/>
              </a:tblGrid>
              <a:tr h="4987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308"/>
          <p:cNvGrpSpPr>
            <a:grpSpLocks/>
          </p:cNvGrpSpPr>
          <p:nvPr/>
        </p:nvGrpSpPr>
        <p:grpSpPr bwMode="auto">
          <a:xfrm>
            <a:off x="377825" y="3935413"/>
            <a:ext cx="4308475" cy="1371600"/>
            <a:chOff x="238" y="2479"/>
            <a:chExt cx="2714" cy="864"/>
          </a:xfrm>
        </p:grpSpPr>
        <p:sp>
          <p:nvSpPr>
            <p:cNvPr id="80107" name="Rectangle 233"/>
            <p:cNvSpPr>
              <a:spLocks noChangeArrowheads="1"/>
            </p:cNvSpPr>
            <p:nvPr/>
          </p:nvSpPr>
          <p:spPr bwMode="auto">
            <a:xfrm>
              <a:off x="238" y="2479"/>
              <a:ext cx="271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3</a:t>
              </a:r>
              <a:r>
                <a:rPr lang="zh-CN" altLang="en-US" sz="2400" dirty="0">
                  <a:solidFill>
                    <a:schemeClr val="tx2"/>
                  </a:solidFill>
                  <a:latin typeface="黑体" panose="02010609060101010101" pitchFamily="49" charset="-122"/>
                  <a:ea typeface="黑体" panose="02010609060101010101" pitchFamily="49" charset="-122"/>
                </a:rPr>
                <a:t>）将</a:t>
              </a:r>
              <a:r>
                <a:rPr lang="en-US" altLang="zh-CN" sz="2400" i="1" dirty="0">
                  <a:solidFill>
                    <a:schemeClr val="tx2"/>
                  </a:solidFill>
                  <a:latin typeface="黑体" panose="02010609060101010101" pitchFamily="49" charset="-122"/>
                  <a:ea typeface="黑体" panose="02010609060101010101" pitchFamily="49" charset="-122"/>
                </a:rPr>
                <a:t>D</a:t>
              </a:r>
              <a:r>
                <a:rPr lang="en-US" altLang="zh-CN" sz="2400" dirty="0">
                  <a:solidFill>
                    <a:schemeClr val="tx2"/>
                  </a:solidFill>
                  <a:latin typeface="黑体" panose="02010609060101010101" pitchFamily="49" charset="-122"/>
                  <a:ea typeface="黑体" panose="02010609060101010101" pitchFamily="49" charset="-122"/>
                </a:rPr>
                <a:t>(1)</a:t>
              </a:r>
              <a:r>
                <a:rPr lang="zh-CN" altLang="en-US" sz="2400" dirty="0">
                  <a:solidFill>
                    <a:schemeClr val="tx2"/>
                  </a:solidFill>
                  <a:latin typeface="黑体" panose="02010609060101010101" pitchFamily="49" charset="-122"/>
                  <a:ea typeface="黑体" panose="02010609060101010101" pitchFamily="49" charset="-122"/>
                </a:rPr>
                <a:t>中最小值    </a:t>
              </a:r>
            </a:p>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          对应的类合为一类，</a:t>
              </a:r>
            </a:p>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          得</a:t>
              </a:r>
              <a:r>
                <a:rPr lang="en-US" altLang="zh-CN" sz="2400" i="1" dirty="0">
                  <a:solidFill>
                    <a:schemeClr val="tx2"/>
                  </a:solidFill>
                  <a:latin typeface="黑体" panose="02010609060101010101" pitchFamily="49" charset="-122"/>
                  <a:ea typeface="黑体" panose="02010609060101010101" pitchFamily="49" charset="-122"/>
                </a:rPr>
                <a:t>D</a:t>
              </a:r>
              <a:r>
                <a:rPr lang="en-US" altLang="zh-CN" sz="2400" dirty="0">
                  <a:solidFill>
                    <a:schemeClr val="tx2"/>
                  </a:solidFill>
                  <a:latin typeface="黑体" panose="02010609060101010101" pitchFamily="49" charset="-122"/>
                  <a:ea typeface="黑体" panose="02010609060101010101" pitchFamily="49" charset="-122"/>
                </a:rPr>
                <a:t>(2)</a:t>
              </a:r>
              <a:r>
                <a:rPr lang="zh-CN" altLang="en-US" sz="2400" dirty="0">
                  <a:solidFill>
                    <a:schemeClr val="tx2"/>
                  </a:solidFill>
                  <a:latin typeface="黑体" panose="02010609060101010101" pitchFamily="49" charset="-122"/>
                  <a:ea typeface="黑体" panose="02010609060101010101" pitchFamily="49" charset="-122"/>
                </a:rPr>
                <a:t>。</a:t>
              </a:r>
            </a:p>
          </p:txBody>
        </p:sp>
        <p:graphicFrame>
          <p:nvGraphicFramePr>
            <p:cNvPr id="80108" name="Object 63"/>
            <p:cNvGraphicFramePr>
              <a:graphicFrameLocks noChangeAspect="1"/>
            </p:cNvGraphicFramePr>
            <p:nvPr/>
          </p:nvGraphicFramePr>
          <p:xfrm>
            <a:off x="2058" y="2512"/>
            <a:ext cx="284" cy="261"/>
          </p:xfrm>
          <a:graphic>
            <a:graphicData uri="http://schemas.openxmlformats.org/presentationml/2006/ole">
              <mc:AlternateContent xmlns:mc="http://schemas.openxmlformats.org/markup-compatibility/2006">
                <mc:Choice xmlns:v="urn:schemas-microsoft-com:vml" Requires="v">
                  <p:oleObj spid="_x0000_s69649" name="公式" r:id="rId85" imgW="241091" imgH="215713" progId="Equation.3">
                    <p:embed/>
                  </p:oleObj>
                </mc:Choice>
                <mc:Fallback>
                  <p:oleObj name="公式" r:id="rId85" imgW="241091" imgH="215713" progId="Equation.3">
                    <p:embed/>
                    <p:pic>
                      <p:nvPicPr>
                        <p:cNvPr id="0" name=""/>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2058" y="2512"/>
                          <a:ext cx="2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4140" name="Object 49"/>
          <p:cNvGraphicFramePr>
            <a:graphicFrameLocks noChangeAspect="1"/>
          </p:cNvGraphicFramePr>
          <p:nvPr>
            <p:extLst>
              <p:ext uri="{D42A27DB-BD31-4B8C-83A1-F6EECF244321}">
                <p14:modId xmlns:p14="http://schemas.microsoft.com/office/powerpoint/2010/main" val="3507513444"/>
              </p:ext>
            </p:extLst>
          </p:nvPr>
        </p:nvGraphicFramePr>
        <p:xfrm>
          <a:off x="5786438" y="3355498"/>
          <a:ext cx="719137" cy="352425"/>
        </p:xfrm>
        <a:graphic>
          <a:graphicData uri="http://schemas.openxmlformats.org/presentationml/2006/ole">
            <mc:AlternateContent xmlns:mc="http://schemas.openxmlformats.org/markup-compatibility/2006">
              <mc:Choice xmlns:v="urn:schemas-microsoft-com:vml" Requires="v">
                <p:oleObj spid="_x0000_s69650" name="公式" r:id="rId87" imgW="444114" imgH="215713" progId="Equation.3">
                  <p:embed/>
                </p:oleObj>
              </mc:Choice>
              <mc:Fallback>
                <p:oleObj name="公式" r:id="rId87" imgW="444114" imgH="215713" progId="Equation.3">
                  <p:embed/>
                  <p:pic>
                    <p:nvPicPr>
                      <p:cNvPr id="0" name=""/>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5786438" y="3355498"/>
                        <a:ext cx="7191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1" name="Object 50"/>
          <p:cNvGraphicFramePr>
            <a:graphicFrameLocks noChangeAspect="1"/>
          </p:cNvGraphicFramePr>
          <p:nvPr>
            <p:extLst>
              <p:ext uri="{D42A27DB-BD31-4B8C-83A1-F6EECF244321}">
                <p14:modId xmlns:p14="http://schemas.microsoft.com/office/powerpoint/2010/main" val="4222006113"/>
              </p:ext>
            </p:extLst>
          </p:nvPr>
        </p:nvGraphicFramePr>
        <p:xfrm>
          <a:off x="5065713" y="4398485"/>
          <a:ext cx="630237" cy="352425"/>
        </p:xfrm>
        <a:graphic>
          <a:graphicData uri="http://schemas.openxmlformats.org/presentationml/2006/ole">
            <mc:AlternateContent xmlns:mc="http://schemas.openxmlformats.org/markup-compatibility/2006">
              <mc:Choice xmlns:v="urn:schemas-microsoft-com:vml" Requires="v">
                <p:oleObj spid="_x0000_s69651" name="公式" r:id="rId89" imgW="406224" imgH="228501" progId="Equation.3">
                  <p:embed/>
                </p:oleObj>
              </mc:Choice>
              <mc:Fallback>
                <p:oleObj name="公式" r:id="rId89" imgW="406224" imgH="228501" progId="Equation.3">
                  <p:embed/>
                  <p:pic>
                    <p:nvPicPr>
                      <p:cNvPr id="0" name=""/>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5065713" y="4398485"/>
                        <a:ext cx="6302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2" name="Object 51"/>
          <p:cNvGraphicFramePr>
            <a:graphicFrameLocks noChangeAspect="1"/>
          </p:cNvGraphicFramePr>
          <p:nvPr>
            <p:extLst>
              <p:ext uri="{D42A27DB-BD31-4B8C-83A1-F6EECF244321}">
                <p14:modId xmlns:p14="http://schemas.microsoft.com/office/powerpoint/2010/main" val="2580452250"/>
              </p:ext>
            </p:extLst>
          </p:nvPr>
        </p:nvGraphicFramePr>
        <p:xfrm>
          <a:off x="5065713" y="4908073"/>
          <a:ext cx="630237" cy="338137"/>
        </p:xfrm>
        <a:graphic>
          <a:graphicData uri="http://schemas.openxmlformats.org/presentationml/2006/ole">
            <mc:AlternateContent xmlns:mc="http://schemas.openxmlformats.org/markup-compatibility/2006">
              <mc:Choice xmlns:v="urn:schemas-microsoft-com:vml" Requires="v">
                <p:oleObj spid="_x0000_s69652" name="公式" r:id="rId91" imgW="406048" imgH="215713" progId="Equation.3">
                  <p:embed/>
                </p:oleObj>
              </mc:Choice>
              <mc:Fallback>
                <p:oleObj name="公式" r:id="rId91" imgW="406048" imgH="215713" progId="Equation.3">
                  <p:embed/>
                  <p:pic>
                    <p:nvPicPr>
                      <p:cNvPr id="0" name=""/>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5065713" y="4908073"/>
                        <a:ext cx="6302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3" name="Object 52"/>
          <p:cNvGraphicFramePr>
            <a:graphicFrameLocks noChangeAspect="1"/>
          </p:cNvGraphicFramePr>
          <p:nvPr>
            <p:extLst>
              <p:ext uri="{D42A27DB-BD31-4B8C-83A1-F6EECF244321}">
                <p14:modId xmlns:p14="http://schemas.microsoft.com/office/powerpoint/2010/main" val="3734726480"/>
              </p:ext>
            </p:extLst>
          </p:nvPr>
        </p:nvGraphicFramePr>
        <p:xfrm>
          <a:off x="7947025" y="3355498"/>
          <a:ext cx="674688" cy="344487"/>
        </p:xfrm>
        <a:graphic>
          <a:graphicData uri="http://schemas.openxmlformats.org/presentationml/2006/ole">
            <mc:AlternateContent xmlns:mc="http://schemas.openxmlformats.org/markup-compatibility/2006">
              <mc:Choice xmlns:v="urn:schemas-microsoft-com:vml" Requires="v">
                <p:oleObj spid="_x0000_s69653" name="公式" r:id="rId93" imgW="444307" imgH="228501" progId="Equation.3">
                  <p:embed/>
                </p:oleObj>
              </mc:Choice>
              <mc:Fallback>
                <p:oleObj name="公式" r:id="rId93" imgW="444307" imgH="228501" progId="Equation.3">
                  <p:embed/>
                  <p:pic>
                    <p:nvPicPr>
                      <p:cNvPr id="0" name=""/>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7947025" y="3355498"/>
                        <a:ext cx="674688"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4" name="Object 53"/>
          <p:cNvGraphicFramePr>
            <a:graphicFrameLocks noChangeAspect="1"/>
          </p:cNvGraphicFramePr>
          <p:nvPr>
            <p:extLst>
              <p:ext uri="{D42A27DB-BD31-4B8C-83A1-F6EECF244321}">
                <p14:modId xmlns:p14="http://schemas.microsoft.com/office/powerpoint/2010/main" val="508940402"/>
              </p:ext>
            </p:extLst>
          </p:nvPr>
        </p:nvGraphicFramePr>
        <p:xfrm>
          <a:off x="5067300" y="3850798"/>
          <a:ext cx="674688" cy="360362"/>
        </p:xfrm>
        <a:graphic>
          <a:graphicData uri="http://schemas.openxmlformats.org/presentationml/2006/ole">
            <mc:AlternateContent xmlns:mc="http://schemas.openxmlformats.org/markup-compatibility/2006">
              <mc:Choice xmlns:v="urn:schemas-microsoft-com:vml" Requires="v">
                <p:oleObj spid="_x0000_s69654" name="公式" r:id="rId95" imgW="444114" imgH="215713" progId="Equation.3">
                  <p:embed/>
                </p:oleObj>
              </mc:Choice>
              <mc:Fallback>
                <p:oleObj name="公式" r:id="rId95" imgW="444114" imgH="215713" progId="Equation.3">
                  <p:embed/>
                  <p:pic>
                    <p:nvPicPr>
                      <p:cNvPr id="0" name=""/>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5067300" y="3850798"/>
                        <a:ext cx="6746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5" name="Object 54"/>
          <p:cNvGraphicFramePr>
            <a:graphicFrameLocks noChangeAspect="1"/>
          </p:cNvGraphicFramePr>
          <p:nvPr>
            <p:extLst>
              <p:ext uri="{D42A27DB-BD31-4B8C-83A1-F6EECF244321}">
                <p14:modId xmlns:p14="http://schemas.microsoft.com/office/powerpoint/2010/main" val="2064944083"/>
              </p:ext>
            </p:extLst>
          </p:nvPr>
        </p:nvGraphicFramePr>
        <p:xfrm>
          <a:off x="6551613" y="3355498"/>
          <a:ext cx="630237" cy="352425"/>
        </p:xfrm>
        <a:graphic>
          <a:graphicData uri="http://schemas.openxmlformats.org/presentationml/2006/ole">
            <mc:AlternateContent xmlns:mc="http://schemas.openxmlformats.org/markup-compatibility/2006">
              <mc:Choice xmlns:v="urn:schemas-microsoft-com:vml" Requires="v">
                <p:oleObj spid="_x0000_s69655" name="公式" r:id="rId97" imgW="406224" imgH="228501" progId="Equation.3">
                  <p:embed/>
                </p:oleObj>
              </mc:Choice>
              <mc:Fallback>
                <p:oleObj name="公式" r:id="rId97" imgW="406224" imgH="228501" progId="Equation.3">
                  <p:embed/>
                  <p:pic>
                    <p:nvPicPr>
                      <p:cNvPr id="0" name=""/>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6551613" y="3355498"/>
                        <a:ext cx="6302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6" name="Object 55"/>
          <p:cNvGraphicFramePr>
            <a:graphicFrameLocks noChangeAspect="1"/>
          </p:cNvGraphicFramePr>
          <p:nvPr>
            <p:extLst>
              <p:ext uri="{D42A27DB-BD31-4B8C-83A1-F6EECF244321}">
                <p14:modId xmlns:p14="http://schemas.microsoft.com/office/powerpoint/2010/main" val="647306190"/>
              </p:ext>
            </p:extLst>
          </p:nvPr>
        </p:nvGraphicFramePr>
        <p:xfrm>
          <a:off x="5876925" y="4390548"/>
          <a:ext cx="404813" cy="388937"/>
        </p:xfrm>
        <a:graphic>
          <a:graphicData uri="http://schemas.openxmlformats.org/presentationml/2006/ole">
            <mc:AlternateContent xmlns:mc="http://schemas.openxmlformats.org/markup-compatibility/2006">
              <mc:Choice xmlns:v="urn:schemas-microsoft-com:vml" Requires="v">
                <p:oleObj spid="_x0000_s69656" name="公式" r:id="rId99" imgW="241300" imgH="228600" progId="Equation.3">
                  <p:embed/>
                </p:oleObj>
              </mc:Choice>
              <mc:Fallback>
                <p:oleObj name="公式" r:id="rId99" imgW="2413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76925" y="4390548"/>
                        <a:ext cx="40481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7" name="Object 56"/>
          <p:cNvGraphicFramePr>
            <a:graphicFrameLocks noChangeAspect="1"/>
          </p:cNvGraphicFramePr>
          <p:nvPr>
            <p:extLst>
              <p:ext uri="{D42A27DB-BD31-4B8C-83A1-F6EECF244321}">
                <p14:modId xmlns:p14="http://schemas.microsoft.com/office/powerpoint/2010/main" val="3011488900"/>
              </p:ext>
            </p:extLst>
          </p:nvPr>
        </p:nvGraphicFramePr>
        <p:xfrm>
          <a:off x="7272338" y="3399948"/>
          <a:ext cx="585787" cy="312737"/>
        </p:xfrm>
        <a:graphic>
          <a:graphicData uri="http://schemas.openxmlformats.org/presentationml/2006/ole">
            <mc:AlternateContent xmlns:mc="http://schemas.openxmlformats.org/markup-compatibility/2006">
              <mc:Choice xmlns:v="urn:schemas-microsoft-com:vml" Requires="v">
                <p:oleObj spid="_x0000_s69657" name="公式" r:id="rId100" imgW="406048" imgH="215713" progId="Equation.3">
                  <p:embed/>
                </p:oleObj>
              </mc:Choice>
              <mc:Fallback>
                <p:oleObj name="公式" r:id="rId100" imgW="406048" imgH="215713" progId="Equation.3">
                  <p:embed/>
                  <p:pic>
                    <p:nvPicPr>
                      <p:cNvPr id="0" name=""/>
                      <p:cNvPicPr>
                        <a:picLocks noChangeAspect="1"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7272338" y="3399948"/>
                        <a:ext cx="5857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8" name="Object 57"/>
          <p:cNvGraphicFramePr>
            <a:graphicFrameLocks noChangeAspect="1"/>
          </p:cNvGraphicFramePr>
          <p:nvPr>
            <p:extLst>
              <p:ext uri="{D42A27DB-BD31-4B8C-83A1-F6EECF244321}">
                <p14:modId xmlns:p14="http://schemas.microsoft.com/office/powerpoint/2010/main" val="3634012757"/>
              </p:ext>
            </p:extLst>
          </p:nvPr>
        </p:nvGraphicFramePr>
        <p:xfrm>
          <a:off x="5876925" y="4930298"/>
          <a:ext cx="404813" cy="404812"/>
        </p:xfrm>
        <a:graphic>
          <a:graphicData uri="http://schemas.openxmlformats.org/presentationml/2006/ole">
            <mc:AlternateContent xmlns:mc="http://schemas.openxmlformats.org/markup-compatibility/2006">
              <mc:Choice xmlns:v="urn:schemas-microsoft-com:vml" Requires="v">
                <p:oleObj spid="_x0000_s69658" name="公式" r:id="rId102" imgW="228600" imgH="228600" progId="Equation.3">
                  <p:embed/>
                </p:oleObj>
              </mc:Choice>
              <mc:Fallback>
                <p:oleObj name="公式" r:id="rId102" imgW="22860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876925" y="4930298"/>
                        <a:ext cx="40481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49" name="Object 58"/>
          <p:cNvGraphicFramePr>
            <a:graphicFrameLocks noChangeAspect="1"/>
          </p:cNvGraphicFramePr>
          <p:nvPr>
            <p:extLst>
              <p:ext uri="{D42A27DB-BD31-4B8C-83A1-F6EECF244321}">
                <p14:modId xmlns:p14="http://schemas.microsoft.com/office/powerpoint/2010/main" val="1381693440"/>
              </p:ext>
            </p:extLst>
          </p:nvPr>
        </p:nvGraphicFramePr>
        <p:xfrm>
          <a:off x="6596063" y="4941410"/>
          <a:ext cx="450850" cy="349250"/>
        </p:xfrm>
        <a:graphic>
          <a:graphicData uri="http://schemas.openxmlformats.org/presentationml/2006/ole">
            <mc:AlternateContent xmlns:mc="http://schemas.openxmlformats.org/markup-compatibility/2006">
              <mc:Choice xmlns:v="urn:schemas-microsoft-com:vml" Requires="v">
                <p:oleObj spid="_x0000_s69659" name="公式" r:id="rId103" imgW="291973" imgH="228501" progId="Equation.3">
                  <p:embed/>
                </p:oleObj>
              </mc:Choice>
              <mc:Fallback>
                <p:oleObj name="公式" r:id="rId103" imgW="291973" imgH="228501"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96063" y="4941410"/>
                        <a:ext cx="4508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50" name="Object 59"/>
          <p:cNvGraphicFramePr>
            <a:graphicFrameLocks noChangeAspect="1"/>
          </p:cNvGraphicFramePr>
          <p:nvPr>
            <p:extLst>
              <p:ext uri="{D42A27DB-BD31-4B8C-83A1-F6EECF244321}">
                <p14:modId xmlns:p14="http://schemas.microsoft.com/office/powerpoint/2010/main" val="3907453389"/>
              </p:ext>
            </p:extLst>
          </p:nvPr>
        </p:nvGraphicFramePr>
        <p:xfrm>
          <a:off x="5065713" y="5419248"/>
          <a:ext cx="630237" cy="368300"/>
        </p:xfrm>
        <a:graphic>
          <a:graphicData uri="http://schemas.openxmlformats.org/presentationml/2006/ole">
            <mc:AlternateContent xmlns:mc="http://schemas.openxmlformats.org/markup-compatibility/2006">
              <mc:Choice xmlns:v="urn:schemas-microsoft-com:vml" Requires="v">
                <p:oleObj spid="_x0000_s69660" name="公式" r:id="rId104" imgW="444307" imgH="228501" progId="Equation.3">
                  <p:embed/>
                </p:oleObj>
              </mc:Choice>
              <mc:Fallback>
                <p:oleObj name="公式" r:id="rId104" imgW="444307" imgH="228501" progId="Equation.3">
                  <p:embed/>
                  <p:pic>
                    <p:nvPicPr>
                      <p:cNvPr id="0" name=""/>
                      <p:cNvPicPr>
                        <a:picLocks noChangeAspect="1" noChangeArrowheads="1"/>
                      </p:cNvPicPr>
                      <p:nvPr/>
                    </p:nvPicPr>
                    <p:blipFill>
                      <a:blip r:embed="rId105">
                        <a:extLst>
                          <a:ext uri="{28A0092B-C50C-407E-A947-70E740481C1C}">
                            <a14:useLocalDpi xmlns:a14="http://schemas.microsoft.com/office/drawing/2010/main" val="0"/>
                          </a:ext>
                        </a:extLst>
                      </a:blip>
                      <a:srcRect/>
                      <a:stretch>
                        <a:fillRect/>
                      </a:stretch>
                    </p:blipFill>
                    <p:spPr bwMode="auto">
                      <a:xfrm>
                        <a:off x="5065713" y="5419248"/>
                        <a:ext cx="630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51" name="Object 60"/>
          <p:cNvGraphicFramePr>
            <a:graphicFrameLocks noChangeAspect="1"/>
          </p:cNvGraphicFramePr>
          <p:nvPr>
            <p:extLst>
              <p:ext uri="{D42A27DB-BD31-4B8C-83A1-F6EECF244321}">
                <p14:modId xmlns:p14="http://schemas.microsoft.com/office/powerpoint/2010/main" val="3184443936"/>
              </p:ext>
            </p:extLst>
          </p:nvPr>
        </p:nvGraphicFramePr>
        <p:xfrm>
          <a:off x="5876925" y="5425598"/>
          <a:ext cx="450850" cy="360362"/>
        </p:xfrm>
        <a:graphic>
          <a:graphicData uri="http://schemas.openxmlformats.org/presentationml/2006/ole">
            <mc:AlternateContent xmlns:mc="http://schemas.openxmlformats.org/markup-compatibility/2006">
              <mc:Choice xmlns:v="urn:schemas-microsoft-com:vml" Requires="v">
                <p:oleObj spid="_x0000_s69661" name="公式" r:id="rId106" imgW="228600" imgH="228600" progId="Equation.3">
                  <p:embed/>
                </p:oleObj>
              </mc:Choice>
              <mc:Fallback>
                <p:oleObj name="公式" r:id="rId106" imgW="22860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876925" y="5425598"/>
                        <a:ext cx="450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52" name="Object 61"/>
          <p:cNvGraphicFramePr>
            <a:graphicFrameLocks noChangeAspect="1"/>
          </p:cNvGraphicFramePr>
          <p:nvPr>
            <p:extLst>
              <p:ext uri="{D42A27DB-BD31-4B8C-83A1-F6EECF244321}">
                <p14:modId xmlns:p14="http://schemas.microsoft.com/office/powerpoint/2010/main" val="4229716982"/>
              </p:ext>
            </p:extLst>
          </p:nvPr>
        </p:nvGraphicFramePr>
        <p:xfrm>
          <a:off x="6686550" y="5425598"/>
          <a:ext cx="360363" cy="346075"/>
        </p:xfrm>
        <a:graphic>
          <a:graphicData uri="http://schemas.openxmlformats.org/presentationml/2006/ole">
            <mc:AlternateContent xmlns:mc="http://schemas.openxmlformats.org/markup-compatibility/2006">
              <mc:Choice xmlns:v="urn:schemas-microsoft-com:vml" Requires="v">
                <p:oleObj spid="_x0000_s69662" name="公式" r:id="rId107" imgW="241300" imgH="228600" progId="Equation.3">
                  <p:embed/>
                </p:oleObj>
              </mc:Choice>
              <mc:Fallback>
                <p:oleObj name="公式" r:id="rId107" imgW="241300" imgH="2286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86550" y="5425598"/>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53" name="Object 62"/>
          <p:cNvGraphicFramePr>
            <a:graphicFrameLocks noChangeAspect="1"/>
          </p:cNvGraphicFramePr>
          <p:nvPr>
            <p:extLst>
              <p:ext uri="{D42A27DB-BD31-4B8C-83A1-F6EECF244321}">
                <p14:modId xmlns:p14="http://schemas.microsoft.com/office/powerpoint/2010/main" val="1288502329"/>
              </p:ext>
            </p:extLst>
          </p:nvPr>
        </p:nvGraphicFramePr>
        <p:xfrm>
          <a:off x="7361238" y="5439885"/>
          <a:ext cx="360362" cy="346075"/>
        </p:xfrm>
        <a:graphic>
          <a:graphicData uri="http://schemas.openxmlformats.org/presentationml/2006/ole">
            <mc:AlternateContent xmlns:mc="http://schemas.openxmlformats.org/markup-compatibility/2006">
              <mc:Choice xmlns:v="urn:schemas-microsoft-com:vml" Requires="v">
                <p:oleObj spid="_x0000_s69663" name="公式" r:id="rId108" imgW="241300" imgH="228600" progId="Equation.3">
                  <p:embed/>
                </p:oleObj>
              </mc:Choice>
              <mc:Fallback>
                <p:oleObj name="公式" r:id="rId108" imgW="241300" imgH="2286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361238" y="5439885"/>
                        <a:ext cx="3603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154" name="Group 250"/>
          <p:cNvGraphicFramePr>
            <a:graphicFrameLocks noGrp="1"/>
          </p:cNvGraphicFramePr>
          <p:nvPr>
            <p:extLst>
              <p:ext uri="{D42A27DB-BD31-4B8C-83A1-F6EECF244321}">
                <p14:modId xmlns:p14="http://schemas.microsoft.com/office/powerpoint/2010/main" val="562396386"/>
              </p:ext>
            </p:extLst>
          </p:nvPr>
        </p:nvGraphicFramePr>
        <p:xfrm>
          <a:off x="5021263" y="3265010"/>
          <a:ext cx="3671887" cy="2583280"/>
        </p:xfrm>
        <a:graphic>
          <a:graphicData uri="http://schemas.openxmlformats.org/drawingml/2006/table">
            <a:tbl>
              <a:tblPr/>
              <a:tblGrid>
                <a:gridCol w="757237"/>
                <a:gridCol w="757238"/>
                <a:gridCol w="692150"/>
                <a:gridCol w="719137"/>
                <a:gridCol w="746125"/>
              </a:tblGrid>
              <a:tr h="5165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4192" name="Line 288"/>
          <p:cNvSpPr>
            <a:spLocks noChangeShapeType="1"/>
          </p:cNvSpPr>
          <p:nvPr/>
        </p:nvSpPr>
        <p:spPr bwMode="auto">
          <a:xfrm flipV="1">
            <a:off x="1285875" y="1762299"/>
            <a:ext cx="80962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24196" name="Freeform 292"/>
          <p:cNvSpPr>
            <a:spLocks/>
          </p:cNvSpPr>
          <p:nvPr/>
        </p:nvSpPr>
        <p:spPr bwMode="auto">
          <a:xfrm rot="-361801">
            <a:off x="1736725" y="1033742"/>
            <a:ext cx="414020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 name="T18" fmla="*/ 0 w 2296"/>
              <a:gd name="T19" fmla="*/ 0 h 363"/>
              <a:gd name="T20" fmla="*/ 2296 w 2296"/>
              <a:gd name="T21" fmla="*/ 363 h 363"/>
            </a:gdLst>
            <a:ahLst/>
            <a:cxnLst>
              <a:cxn ang="T12">
                <a:pos x="T0" y="T1"/>
              </a:cxn>
              <a:cxn ang="T13">
                <a:pos x="T2" y="T3"/>
              </a:cxn>
              <a:cxn ang="T14">
                <a:pos x="T4" y="T5"/>
              </a:cxn>
              <a:cxn ang="T15">
                <a:pos x="T6" y="T7"/>
              </a:cxn>
              <a:cxn ang="T16">
                <a:pos x="T8" y="T9"/>
              </a:cxn>
              <a:cxn ang="T17">
                <a:pos x="T10" y="T11"/>
              </a:cxn>
            </a:cxnLst>
            <a:rect l="T18" t="T19" r="T20" b="T21"/>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sp>
        <p:nvSpPr>
          <p:cNvPr id="124197" name="Freeform 293"/>
          <p:cNvSpPr>
            <a:spLocks/>
          </p:cNvSpPr>
          <p:nvPr/>
        </p:nvSpPr>
        <p:spPr bwMode="auto">
          <a:xfrm rot="-313385">
            <a:off x="1736725" y="1357486"/>
            <a:ext cx="414020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 name="T18" fmla="*/ 0 w 2296"/>
              <a:gd name="T19" fmla="*/ 0 h 363"/>
              <a:gd name="T20" fmla="*/ 2296 w 2296"/>
              <a:gd name="T21" fmla="*/ 363 h 363"/>
            </a:gdLst>
            <a:ahLst/>
            <a:cxnLst>
              <a:cxn ang="T12">
                <a:pos x="T0" y="T1"/>
              </a:cxn>
              <a:cxn ang="T13">
                <a:pos x="T2" y="T3"/>
              </a:cxn>
              <a:cxn ang="T14">
                <a:pos x="T4" y="T5"/>
              </a:cxn>
              <a:cxn ang="T15">
                <a:pos x="T6" y="T7"/>
              </a:cxn>
              <a:cxn ang="T16">
                <a:pos x="T8" y="T9"/>
              </a:cxn>
              <a:cxn ang="T17">
                <a:pos x="T10" y="T11"/>
              </a:cxn>
            </a:cxnLst>
            <a:rect l="T18" t="T19" r="T20" b="T21"/>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sp>
        <p:nvSpPr>
          <p:cNvPr id="124198" name="Freeform 294"/>
          <p:cNvSpPr>
            <a:spLocks/>
          </p:cNvSpPr>
          <p:nvPr/>
        </p:nvSpPr>
        <p:spPr bwMode="auto">
          <a:xfrm rot="-192723">
            <a:off x="1646238" y="1926409"/>
            <a:ext cx="414020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 name="T18" fmla="*/ 0 w 2296"/>
              <a:gd name="T19" fmla="*/ 0 h 363"/>
              <a:gd name="T20" fmla="*/ 2296 w 2296"/>
              <a:gd name="T21" fmla="*/ 363 h 363"/>
            </a:gdLst>
            <a:ahLst/>
            <a:cxnLst>
              <a:cxn ang="T12">
                <a:pos x="T0" y="T1"/>
              </a:cxn>
              <a:cxn ang="T13">
                <a:pos x="T2" y="T3"/>
              </a:cxn>
              <a:cxn ang="T14">
                <a:pos x="T4" y="T5"/>
              </a:cxn>
              <a:cxn ang="T15">
                <a:pos x="T6" y="T7"/>
              </a:cxn>
              <a:cxn ang="T16">
                <a:pos x="T8" y="T9"/>
              </a:cxn>
              <a:cxn ang="T17">
                <a:pos x="T10" y="T11"/>
              </a:cxn>
            </a:cxnLst>
            <a:rect l="T18" t="T19" r="T20" b="T21"/>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sp>
        <p:nvSpPr>
          <p:cNvPr id="124199" name="Freeform 295"/>
          <p:cNvSpPr>
            <a:spLocks/>
          </p:cNvSpPr>
          <p:nvPr/>
        </p:nvSpPr>
        <p:spPr bwMode="auto">
          <a:xfrm rot="-193615">
            <a:off x="1736725" y="2428681"/>
            <a:ext cx="418465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 name="T18" fmla="*/ 0 w 2296"/>
              <a:gd name="T19" fmla="*/ 0 h 363"/>
              <a:gd name="T20" fmla="*/ 2296 w 2296"/>
              <a:gd name="T21" fmla="*/ 363 h 363"/>
            </a:gdLst>
            <a:ahLst/>
            <a:cxnLst>
              <a:cxn ang="T12">
                <a:pos x="T0" y="T1"/>
              </a:cxn>
              <a:cxn ang="T13">
                <a:pos x="T2" y="T3"/>
              </a:cxn>
              <a:cxn ang="T14">
                <a:pos x="T4" y="T5"/>
              </a:cxn>
              <a:cxn ang="T15">
                <a:pos x="T6" y="T7"/>
              </a:cxn>
              <a:cxn ang="T16">
                <a:pos x="T8" y="T9"/>
              </a:cxn>
              <a:cxn ang="T17">
                <a:pos x="T10" y="T11"/>
              </a:cxn>
            </a:cxnLst>
            <a:rect l="T18" t="T19" r="T20" b="T21"/>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sp>
        <p:nvSpPr>
          <p:cNvPr id="124200" name="Line 296"/>
          <p:cNvSpPr>
            <a:spLocks noChangeShapeType="1"/>
          </p:cNvSpPr>
          <p:nvPr/>
        </p:nvSpPr>
        <p:spPr bwMode="auto">
          <a:xfrm flipV="1">
            <a:off x="1241425" y="2213149"/>
            <a:ext cx="80962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24201" name="Line 297"/>
          <p:cNvSpPr>
            <a:spLocks noChangeShapeType="1"/>
          </p:cNvSpPr>
          <p:nvPr/>
        </p:nvSpPr>
        <p:spPr bwMode="auto">
          <a:xfrm flipV="1">
            <a:off x="1241425" y="2617961"/>
            <a:ext cx="80962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24202" name="Line 298"/>
          <p:cNvSpPr>
            <a:spLocks noChangeShapeType="1"/>
          </p:cNvSpPr>
          <p:nvPr/>
        </p:nvSpPr>
        <p:spPr bwMode="auto">
          <a:xfrm flipV="1">
            <a:off x="1285875" y="3067224"/>
            <a:ext cx="80962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24204" name="Rectangle 300"/>
          <p:cNvSpPr>
            <a:spLocks noChangeArrowheads="1"/>
          </p:cNvSpPr>
          <p:nvPr/>
        </p:nvSpPr>
        <p:spPr bwMode="auto">
          <a:xfrm>
            <a:off x="7272338" y="2483024"/>
            <a:ext cx="53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1">
            <a:spAutoFit/>
          </a:bodyPr>
          <a:lstStyle/>
          <a:p>
            <a:pPr indent="304800">
              <a:lnSpc>
                <a:spcPct val="130000"/>
              </a:lnSpc>
            </a:pPr>
            <a:r>
              <a:rPr lang="zh-CN" altLang="en-US" sz="2000" b="1">
                <a:solidFill>
                  <a:srgbClr val="FF0000"/>
                </a:solidFill>
              </a:rPr>
              <a:t>＊</a:t>
            </a:r>
          </a:p>
        </p:txBody>
      </p:sp>
      <p:sp>
        <p:nvSpPr>
          <p:cNvPr id="124205" name="Line 301"/>
          <p:cNvSpPr>
            <a:spLocks noChangeShapeType="1"/>
          </p:cNvSpPr>
          <p:nvPr/>
        </p:nvSpPr>
        <p:spPr bwMode="auto">
          <a:xfrm flipH="1">
            <a:off x="6146800" y="2302049"/>
            <a:ext cx="0" cy="585787"/>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24206" name="Freeform 302"/>
          <p:cNvSpPr>
            <a:spLocks/>
          </p:cNvSpPr>
          <p:nvPr/>
        </p:nvSpPr>
        <p:spPr bwMode="auto">
          <a:xfrm rot="-455936">
            <a:off x="6146800" y="2523648"/>
            <a:ext cx="454025" cy="3014662"/>
          </a:xfrm>
          <a:custGeom>
            <a:avLst/>
            <a:gdLst>
              <a:gd name="T0" fmla="*/ 2147483647 w 365"/>
              <a:gd name="T1" fmla="*/ 0 h 2070"/>
              <a:gd name="T2" fmla="*/ 2147483647 w 365"/>
              <a:gd name="T3" fmla="*/ 2147483647 h 2070"/>
              <a:gd name="T4" fmla="*/ 2147483647 w 365"/>
              <a:gd name="T5" fmla="*/ 2147483647 h 2070"/>
              <a:gd name="T6" fmla="*/ 2147483647 w 365"/>
              <a:gd name="T7" fmla="*/ 2147483647 h 2070"/>
              <a:gd name="T8" fmla="*/ 0 w 365"/>
              <a:gd name="T9" fmla="*/ 2147483647 h 2070"/>
              <a:gd name="T10" fmla="*/ 0 60000 65536"/>
              <a:gd name="T11" fmla="*/ 0 60000 65536"/>
              <a:gd name="T12" fmla="*/ 0 60000 65536"/>
              <a:gd name="T13" fmla="*/ 0 60000 65536"/>
              <a:gd name="T14" fmla="*/ 0 60000 65536"/>
              <a:gd name="T15" fmla="*/ 0 w 365"/>
              <a:gd name="T16" fmla="*/ 0 h 2070"/>
              <a:gd name="T17" fmla="*/ 365 w 365"/>
              <a:gd name="T18" fmla="*/ 2070 h 2070"/>
            </a:gdLst>
            <a:ahLst/>
            <a:cxnLst>
              <a:cxn ang="T10">
                <a:pos x="T0" y="T1"/>
              </a:cxn>
              <a:cxn ang="T11">
                <a:pos x="T2" y="T3"/>
              </a:cxn>
              <a:cxn ang="T12">
                <a:pos x="T4" y="T5"/>
              </a:cxn>
              <a:cxn ang="T13">
                <a:pos x="T6" y="T7"/>
              </a:cxn>
              <a:cxn ang="T14">
                <a:pos x="T8" y="T9"/>
              </a:cxn>
            </a:cxnLst>
            <a:rect l="T15" t="T16" r="T17" b="T18"/>
            <a:pathLst>
              <a:path w="365" h="2070">
                <a:moveTo>
                  <a:pt x="199" y="0"/>
                </a:moveTo>
                <a:cubicBezTo>
                  <a:pt x="224" y="104"/>
                  <a:pt x="329" y="405"/>
                  <a:pt x="347" y="627"/>
                </a:cubicBezTo>
                <a:cubicBezTo>
                  <a:pt x="365" y="849"/>
                  <a:pt x="336" y="1142"/>
                  <a:pt x="307" y="1331"/>
                </a:cubicBezTo>
                <a:cubicBezTo>
                  <a:pt x="278" y="1520"/>
                  <a:pt x="222" y="1640"/>
                  <a:pt x="171" y="1763"/>
                </a:cubicBezTo>
                <a:cubicBezTo>
                  <a:pt x="120" y="1886"/>
                  <a:pt x="36" y="2006"/>
                  <a:pt x="0" y="2070"/>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sp>
        <p:nvSpPr>
          <p:cNvPr id="124207" name="Freeform 303"/>
          <p:cNvSpPr>
            <a:spLocks/>
          </p:cNvSpPr>
          <p:nvPr/>
        </p:nvSpPr>
        <p:spPr bwMode="auto">
          <a:xfrm rot="-455936">
            <a:off x="6821488" y="2409348"/>
            <a:ext cx="454025" cy="3152775"/>
          </a:xfrm>
          <a:custGeom>
            <a:avLst/>
            <a:gdLst>
              <a:gd name="T0" fmla="*/ 2147483647 w 365"/>
              <a:gd name="T1" fmla="*/ 0 h 2070"/>
              <a:gd name="T2" fmla="*/ 2147483647 w 365"/>
              <a:gd name="T3" fmla="*/ 2147483647 h 2070"/>
              <a:gd name="T4" fmla="*/ 2147483647 w 365"/>
              <a:gd name="T5" fmla="*/ 2147483647 h 2070"/>
              <a:gd name="T6" fmla="*/ 2147483647 w 365"/>
              <a:gd name="T7" fmla="*/ 2147483647 h 2070"/>
              <a:gd name="T8" fmla="*/ 0 w 365"/>
              <a:gd name="T9" fmla="*/ 2147483647 h 2070"/>
              <a:gd name="T10" fmla="*/ 0 60000 65536"/>
              <a:gd name="T11" fmla="*/ 0 60000 65536"/>
              <a:gd name="T12" fmla="*/ 0 60000 65536"/>
              <a:gd name="T13" fmla="*/ 0 60000 65536"/>
              <a:gd name="T14" fmla="*/ 0 60000 65536"/>
              <a:gd name="T15" fmla="*/ 0 w 365"/>
              <a:gd name="T16" fmla="*/ 0 h 2070"/>
              <a:gd name="T17" fmla="*/ 365 w 365"/>
              <a:gd name="T18" fmla="*/ 2070 h 2070"/>
            </a:gdLst>
            <a:ahLst/>
            <a:cxnLst>
              <a:cxn ang="T10">
                <a:pos x="T0" y="T1"/>
              </a:cxn>
              <a:cxn ang="T11">
                <a:pos x="T2" y="T3"/>
              </a:cxn>
              <a:cxn ang="T12">
                <a:pos x="T4" y="T5"/>
              </a:cxn>
              <a:cxn ang="T13">
                <a:pos x="T6" y="T7"/>
              </a:cxn>
              <a:cxn ang="T14">
                <a:pos x="T8" y="T9"/>
              </a:cxn>
            </a:cxnLst>
            <a:rect l="T15" t="T16" r="T17" b="T18"/>
            <a:pathLst>
              <a:path w="365" h="2070">
                <a:moveTo>
                  <a:pt x="199" y="0"/>
                </a:moveTo>
                <a:cubicBezTo>
                  <a:pt x="224" y="104"/>
                  <a:pt x="329" y="405"/>
                  <a:pt x="347" y="627"/>
                </a:cubicBezTo>
                <a:cubicBezTo>
                  <a:pt x="365" y="849"/>
                  <a:pt x="336" y="1142"/>
                  <a:pt x="307" y="1331"/>
                </a:cubicBezTo>
                <a:cubicBezTo>
                  <a:pt x="278" y="1520"/>
                  <a:pt x="222" y="1640"/>
                  <a:pt x="171" y="1763"/>
                </a:cubicBezTo>
                <a:cubicBezTo>
                  <a:pt x="120" y="1886"/>
                  <a:pt x="36" y="2006"/>
                  <a:pt x="0" y="2070"/>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sp>
        <p:nvSpPr>
          <p:cNvPr id="124208" name="Freeform 304"/>
          <p:cNvSpPr>
            <a:spLocks/>
          </p:cNvSpPr>
          <p:nvPr/>
        </p:nvSpPr>
        <p:spPr bwMode="auto">
          <a:xfrm rot="-505756">
            <a:off x="7489825" y="2364898"/>
            <a:ext cx="454025" cy="3195637"/>
          </a:xfrm>
          <a:custGeom>
            <a:avLst/>
            <a:gdLst>
              <a:gd name="T0" fmla="*/ 2147483647 w 365"/>
              <a:gd name="T1" fmla="*/ 0 h 2070"/>
              <a:gd name="T2" fmla="*/ 2147483647 w 365"/>
              <a:gd name="T3" fmla="*/ 2147483647 h 2070"/>
              <a:gd name="T4" fmla="*/ 2147483647 w 365"/>
              <a:gd name="T5" fmla="*/ 2147483647 h 2070"/>
              <a:gd name="T6" fmla="*/ 2147483647 w 365"/>
              <a:gd name="T7" fmla="*/ 2147483647 h 2070"/>
              <a:gd name="T8" fmla="*/ 0 w 365"/>
              <a:gd name="T9" fmla="*/ 2147483647 h 2070"/>
              <a:gd name="T10" fmla="*/ 0 60000 65536"/>
              <a:gd name="T11" fmla="*/ 0 60000 65536"/>
              <a:gd name="T12" fmla="*/ 0 60000 65536"/>
              <a:gd name="T13" fmla="*/ 0 60000 65536"/>
              <a:gd name="T14" fmla="*/ 0 60000 65536"/>
              <a:gd name="T15" fmla="*/ 0 w 365"/>
              <a:gd name="T16" fmla="*/ 0 h 2070"/>
              <a:gd name="T17" fmla="*/ 365 w 365"/>
              <a:gd name="T18" fmla="*/ 2070 h 2070"/>
            </a:gdLst>
            <a:ahLst/>
            <a:cxnLst>
              <a:cxn ang="T10">
                <a:pos x="T0" y="T1"/>
              </a:cxn>
              <a:cxn ang="T11">
                <a:pos x="T2" y="T3"/>
              </a:cxn>
              <a:cxn ang="T12">
                <a:pos x="T4" y="T5"/>
              </a:cxn>
              <a:cxn ang="T13">
                <a:pos x="T6" y="T7"/>
              </a:cxn>
              <a:cxn ang="T14">
                <a:pos x="T8" y="T9"/>
              </a:cxn>
            </a:cxnLst>
            <a:rect l="T15" t="T16" r="T17" b="T18"/>
            <a:pathLst>
              <a:path w="365" h="2070">
                <a:moveTo>
                  <a:pt x="199" y="0"/>
                </a:moveTo>
                <a:cubicBezTo>
                  <a:pt x="224" y="104"/>
                  <a:pt x="329" y="405"/>
                  <a:pt x="347" y="627"/>
                </a:cubicBezTo>
                <a:cubicBezTo>
                  <a:pt x="365" y="849"/>
                  <a:pt x="336" y="1142"/>
                  <a:pt x="307" y="1331"/>
                </a:cubicBezTo>
                <a:cubicBezTo>
                  <a:pt x="278" y="1520"/>
                  <a:pt x="222" y="1640"/>
                  <a:pt x="171" y="1763"/>
                </a:cubicBezTo>
                <a:cubicBezTo>
                  <a:pt x="120" y="1886"/>
                  <a:pt x="36" y="2006"/>
                  <a:pt x="0" y="2070"/>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sp>
        <p:nvSpPr>
          <p:cNvPr id="124209" name="Line 305"/>
          <p:cNvSpPr>
            <a:spLocks noChangeShapeType="1"/>
          </p:cNvSpPr>
          <p:nvPr/>
        </p:nvSpPr>
        <p:spPr bwMode="auto">
          <a:xfrm flipH="1">
            <a:off x="6777038" y="2302049"/>
            <a:ext cx="0" cy="585787"/>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24210" name="Line 306"/>
          <p:cNvSpPr>
            <a:spLocks noChangeShapeType="1"/>
          </p:cNvSpPr>
          <p:nvPr/>
        </p:nvSpPr>
        <p:spPr bwMode="auto">
          <a:xfrm flipH="1">
            <a:off x="7407275" y="2302049"/>
            <a:ext cx="0" cy="585787"/>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grpSp>
        <p:nvGrpSpPr>
          <p:cNvPr id="85" name="组合 84"/>
          <p:cNvGrpSpPr/>
          <p:nvPr/>
        </p:nvGrpSpPr>
        <p:grpSpPr>
          <a:xfrm>
            <a:off x="0" y="6324600"/>
            <a:ext cx="9144000" cy="519113"/>
            <a:chOff x="0" y="6324600"/>
            <a:chExt cx="9144000" cy="519113"/>
          </a:xfrm>
        </p:grpSpPr>
        <p:grpSp>
          <p:nvGrpSpPr>
            <p:cNvPr id="86" name="组合 85"/>
            <p:cNvGrpSpPr>
              <a:grpSpLocks/>
            </p:cNvGrpSpPr>
            <p:nvPr/>
          </p:nvGrpSpPr>
          <p:grpSpPr bwMode="auto">
            <a:xfrm>
              <a:off x="0" y="6324600"/>
              <a:ext cx="9144000" cy="519113"/>
              <a:chOff x="0" y="6324600"/>
              <a:chExt cx="9144000" cy="518375"/>
            </a:xfrm>
          </p:grpSpPr>
          <p:sp>
            <p:nvSpPr>
              <p:cNvPr id="88" name="矩形 8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TextBox 8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7" name="TextBox 86"/>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463674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23970"/>
                                        </p:tgtEl>
                                        <p:attrNameLst>
                                          <p:attrName>style.visibility</p:attrName>
                                        </p:attrNameLst>
                                      </p:cBhvr>
                                      <p:to>
                                        <p:strVal val="visible"/>
                                      </p:to>
                                    </p:set>
                                    <p:animEffect transition="in" filter="fade">
                                      <p:cBhvr>
                                        <p:cTn id="7" dur="500"/>
                                        <p:tgtEl>
                                          <p:spTgt spid="123970"/>
                                        </p:tgtEl>
                                      </p:cBhvr>
                                    </p:animEffect>
                                  </p:childTnLst>
                                </p:cTn>
                              </p:par>
                              <p:par>
                                <p:cTn id="8" presetID="10" presetClass="entr" presetSubtype="0" fill="hold" nodeType="withEffect">
                                  <p:stCondLst>
                                    <p:cond delay="0"/>
                                  </p:stCondLst>
                                  <p:childTnLst>
                                    <p:set>
                                      <p:cBhvr>
                                        <p:cTn id="9" dur="1" fill="hold">
                                          <p:stCondLst>
                                            <p:cond delay="0"/>
                                          </p:stCondLst>
                                        </p:cTn>
                                        <p:tgtEl>
                                          <p:spTgt spid="123971"/>
                                        </p:tgtEl>
                                        <p:attrNameLst>
                                          <p:attrName>style.visibility</p:attrName>
                                        </p:attrNameLst>
                                      </p:cBhvr>
                                      <p:to>
                                        <p:strVal val="visible"/>
                                      </p:to>
                                    </p:set>
                                    <p:animEffect transition="in" filter="fade">
                                      <p:cBhvr>
                                        <p:cTn id="10" dur="500"/>
                                        <p:tgtEl>
                                          <p:spTgt spid="123971"/>
                                        </p:tgtEl>
                                      </p:cBhvr>
                                    </p:animEffect>
                                  </p:childTnLst>
                                </p:cTn>
                              </p:par>
                              <p:par>
                                <p:cTn id="11" presetID="10" presetClass="entr" presetSubtype="0" fill="hold" nodeType="withEffect">
                                  <p:stCondLst>
                                    <p:cond delay="0"/>
                                  </p:stCondLst>
                                  <p:childTnLst>
                                    <p:set>
                                      <p:cBhvr>
                                        <p:cTn id="12" dur="1" fill="hold">
                                          <p:stCondLst>
                                            <p:cond delay="0"/>
                                          </p:stCondLst>
                                        </p:cTn>
                                        <p:tgtEl>
                                          <p:spTgt spid="123972"/>
                                        </p:tgtEl>
                                        <p:attrNameLst>
                                          <p:attrName>style.visibility</p:attrName>
                                        </p:attrNameLst>
                                      </p:cBhvr>
                                      <p:to>
                                        <p:strVal val="visible"/>
                                      </p:to>
                                    </p:set>
                                    <p:animEffect transition="in" filter="fade">
                                      <p:cBhvr>
                                        <p:cTn id="13" dur="500"/>
                                        <p:tgtEl>
                                          <p:spTgt spid="123972"/>
                                        </p:tgtEl>
                                      </p:cBhvr>
                                    </p:animEffect>
                                  </p:childTnLst>
                                </p:cTn>
                              </p:par>
                              <p:par>
                                <p:cTn id="14" presetID="10" presetClass="entr" presetSubtype="0" fill="hold" nodeType="withEffect">
                                  <p:stCondLst>
                                    <p:cond delay="0"/>
                                  </p:stCondLst>
                                  <p:childTnLst>
                                    <p:set>
                                      <p:cBhvr>
                                        <p:cTn id="15" dur="1" fill="hold">
                                          <p:stCondLst>
                                            <p:cond delay="0"/>
                                          </p:stCondLst>
                                        </p:cTn>
                                        <p:tgtEl>
                                          <p:spTgt spid="123973"/>
                                        </p:tgtEl>
                                        <p:attrNameLst>
                                          <p:attrName>style.visibility</p:attrName>
                                        </p:attrNameLst>
                                      </p:cBhvr>
                                      <p:to>
                                        <p:strVal val="visible"/>
                                      </p:to>
                                    </p:set>
                                    <p:animEffect transition="in" filter="fade">
                                      <p:cBhvr>
                                        <p:cTn id="16" dur="500"/>
                                        <p:tgtEl>
                                          <p:spTgt spid="123973"/>
                                        </p:tgtEl>
                                      </p:cBhvr>
                                    </p:animEffect>
                                  </p:childTnLst>
                                </p:cTn>
                              </p:par>
                              <p:par>
                                <p:cTn id="17" presetID="10" presetClass="entr" presetSubtype="0" fill="hold" nodeType="withEffect">
                                  <p:stCondLst>
                                    <p:cond delay="0"/>
                                  </p:stCondLst>
                                  <p:childTnLst>
                                    <p:set>
                                      <p:cBhvr>
                                        <p:cTn id="18" dur="1" fill="hold">
                                          <p:stCondLst>
                                            <p:cond delay="0"/>
                                          </p:stCondLst>
                                        </p:cTn>
                                        <p:tgtEl>
                                          <p:spTgt spid="123974"/>
                                        </p:tgtEl>
                                        <p:attrNameLst>
                                          <p:attrName>style.visibility</p:attrName>
                                        </p:attrNameLst>
                                      </p:cBhvr>
                                      <p:to>
                                        <p:strVal val="visible"/>
                                      </p:to>
                                    </p:set>
                                    <p:animEffect transition="in" filter="fade">
                                      <p:cBhvr>
                                        <p:cTn id="19" dur="500"/>
                                        <p:tgtEl>
                                          <p:spTgt spid="123974"/>
                                        </p:tgtEl>
                                      </p:cBhvr>
                                    </p:animEffect>
                                  </p:childTnLst>
                                </p:cTn>
                              </p:par>
                              <p:par>
                                <p:cTn id="20" presetID="10" presetClass="entr" presetSubtype="0" fill="hold" nodeType="withEffect">
                                  <p:stCondLst>
                                    <p:cond delay="0"/>
                                  </p:stCondLst>
                                  <p:childTnLst>
                                    <p:set>
                                      <p:cBhvr>
                                        <p:cTn id="21" dur="1" fill="hold">
                                          <p:stCondLst>
                                            <p:cond delay="0"/>
                                          </p:stCondLst>
                                        </p:cTn>
                                        <p:tgtEl>
                                          <p:spTgt spid="123975"/>
                                        </p:tgtEl>
                                        <p:attrNameLst>
                                          <p:attrName>style.visibility</p:attrName>
                                        </p:attrNameLst>
                                      </p:cBhvr>
                                      <p:to>
                                        <p:strVal val="visible"/>
                                      </p:to>
                                    </p:set>
                                    <p:animEffect transition="in" filter="fade">
                                      <p:cBhvr>
                                        <p:cTn id="22" dur="500"/>
                                        <p:tgtEl>
                                          <p:spTgt spid="123975"/>
                                        </p:tgtEl>
                                      </p:cBhvr>
                                    </p:animEffect>
                                  </p:childTnLst>
                                </p:cTn>
                              </p:par>
                              <p:par>
                                <p:cTn id="23" presetID="10" presetClass="entr" presetSubtype="0" fill="hold" nodeType="withEffect">
                                  <p:stCondLst>
                                    <p:cond delay="0"/>
                                  </p:stCondLst>
                                  <p:childTnLst>
                                    <p:set>
                                      <p:cBhvr>
                                        <p:cTn id="24" dur="1" fill="hold">
                                          <p:stCondLst>
                                            <p:cond delay="0"/>
                                          </p:stCondLst>
                                        </p:cTn>
                                        <p:tgtEl>
                                          <p:spTgt spid="123976"/>
                                        </p:tgtEl>
                                        <p:attrNameLst>
                                          <p:attrName>style.visibility</p:attrName>
                                        </p:attrNameLst>
                                      </p:cBhvr>
                                      <p:to>
                                        <p:strVal val="visible"/>
                                      </p:to>
                                    </p:set>
                                    <p:animEffect transition="in" filter="fade">
                                      <p:cBhvr>
                                        <p:cTn id="25" dur="500"/>
                                        <p:tgtEl>
                                          <p:spTgt spid="123976"/>
                                        </p:tgtEl>
                                      </p:cBhvr>
                                    </p:animEffect>
                                  </p:childTnLst>
                                </p:cTn>
                              </p:par>
                              <p:par>
                                <p:cTn id="26" presetID="10" presetClass="entr" presetSubtype="0" fill="hold" nodeType="withEffect">
                                  <p:stCondLst>
                                    <p:cond delay="0"/>
                                  </p:stCondLst>
                                  <p:childTnLst>
                                    <p:set>
                                      <p:cBhvr>
                                        <p:cTn id="27" dur="1" fill="hold">
                                          <p:stCondLst>
                                            <p:cond delay="0"/>
                                          </p:stCondLst>
                                        </p:cTn>
                                        <p:tgtEl>
                                          <p:spTgt spid="123977"/>
                                        </p:tgtEl>
                                        <p:attrNameLst>
                                          <p:attrName>style.visibility</p:attrName>
                                        </p:attrNameLst>
                                      </p:cBhvr>
                                      <p:to>
                                        <p:strVal val="visible"/>
                                      </p:to>
                                    </p:set>
                                    <p:animEffect transition="in" filter="fade">
                                      <p:cBhvr>
                                        <p:cTn id="28" dur="500"/>
                                        <p:tgtEl>
                                          <p:spTgt spid="123977"/>
                                        </p:tgtEl>
                                      </p:cBhvr>
                                    </p:animEffect>
                                  </p:childTnLst>
                                </p:cTn>
                              </p:par>
                              <p:par>
                                <p:cTn id="29" presetID="10" presetClass="entr" presetSubtype="0" fill="hold" nodeType="withEffect">
                                  <p:stCondLst>
                                    <p:cond delay="0"/>
                                  </p:stCondLst>
                                  <p:childTnLst>
                                    <p:set>
                                      <p:cBhvr>
                                        <p:cTn id="30" dur="1" fill="hold">
                                          <p:stCondLst>
                                            <p:cond delay="0"/>
                                          </p:stCondLst>
                                        </p:cTn>
                                        <p:tgtEl>
                                          <p:spTgt spid="123978"/>
                                        </p:tgtEl>
                                        <p:attrNameLst>
                                          <p:attrName>style.visibility</p:attrName>
                                        </p:attrNameLst>
                                      </p:cBhvr>
                                      <p:to>
                                        <p:strVal val="visible"/>
                                      </p:to>
                                    </p:set>
                                    <p:animEffect transition="in" filter="fade">
                                      <p:cBhvr>
                                        <p:cTn id="31" dur="500"/>
                                        <p:tgtEl>
                                          <p:spTgt spid="123978"/>
                                        </p:tgtEl>
                                      </p:cBhvr>
                                    </p:animEffect>
                                  </p:childTnLst>
                                </p:cTn>
                              </p:par>
                              <p:par>
                                <p:cTn id="32" presetID="10" presetClass="entr" presetSubtype="0" fill="hold" nodeType="withEffect">
                                  <p:stCondLst>
                                    <p:cond delay="0"/>
                                  </p:stCondLst>
                                  <p:childTnLst>
                                    <p:set>
                                      <p:cBhvr>
                                        <p:cTn id="33" dur="1" fill="hold">
                                          <p:stCondLst>
                                            <p:cond delay="0"/>
                                          </p:stCondLst>
                                        </p:cTn>
                                        <p:tgtEl>
                                          <p:spTgt spid="123979"/>
                                        </p:tgtEl>
                                        <p:attrNameLst>
                                          <p:attrName>style.visibility</p:attrName>
                                        </p:attrNameLst>
                                      </p:cBhvr>
                                      <p:to>
                                        <p:strVal val="visible"/>
                                      </p:to>
                                    </p:set>
                                    <p:animEffect transition="in" filter="fade">
                                      <p:cBhvr>
                                        <p:cTn id="34" dur="500"/>
                                        <p:tgtEl>
                                          <p:spTgt spid="123979"/>
                                        </p:tgtEl>
                                      </p:cBhvr>
                                    </p:animEffect>
                                  </p:childTnLst>
                                </p:cTn>
                              </p:par>
                              <p:par>
                                <p:cTn id="35" presetID="10" presetClass="entr" presetSubtype="0" fill="hold" nodeType="withEffect">
                                  <p:stCondLst>
                                    <p:cond delay="0"/>
                                  </p:stCondLst>
                                  <p:childTnLst>
                                    <p:set>
                                      <p:cBhvr>
                                        <p:cTn id="36" dur="1" fill="hold">
                                          <p:stCondLst>
                                            <p:cond delay="0"/>
                                          </p:stCondLst>
                                        </p:cTn>
                                        <p:tgtEl>
                                          <p:spTgt spid="123980"/>
                                        </p:tgtEl>
                                        <p:attrNameLst>
                                          <p:attrName>style.visibility</p:attrName>
                                        </p:attrNameLst>
                                      </p:cBhvr>
                                      <p:to>
                                        <p:strVal val="visible"/>
                                      </p:to>
                                    </p:set>
                                    <p:animEffect transition="in" filter="fade">
                                      <p:cBhvr>
                                        <p:cTn id="37" dur="500"/>
                                        <p:tgtEl>
                                          <p:spTgt spid="123980"/>
                                        </p:tgtEl>
                                      </p:cBhvr>
                                    </p:animEffect>
                                  </p:childTnLst>
                                </p:cTn>
                              </p:par>
                              <p:par>
                                <p:cTn id="38" presetID="10" presetClass="entr" presetSubtype="0" fill="hold" nodeType="withEffect">
                                  <p:stCondLst>
                                    <p:cond delay="0"/>
                                  </p:stCondLst>
                                  <p:childTnLst>
                                    <p:set>
                                      <p:cBhvr>
                                        <p:cTn id="39" dur="1" fill="hold">
                                          <p:stCondLst>
                                            <p:cond delay="0"/>
                                          </p:stCondLst>
                                        </p:cTn>
                                        <p:tgtEl>
                                          <p:spTgt spid="123981"/>
                                        </p:tgtEl>
                                        <p:attrNameLst>
                                          <p:attrName>style.visibility</p:attrName>
                                        </p:attrNameLst>
                                      </p:cBhvr>
                                      <p:to>
                                        <p:strVal val="visible"/>
                                      </p:to>
                                    </p:set>
                                    <p:animEffect transition="in" filter="fade">
                                      <p:cBhvr>
                                        <p:cTn id="40" dur="500"/>
                                        <p:tgtEl>
                                          <p:spTgt spid="123981"/>
                                        </p:tgtEl>
                                      </p:cBhvr>
                                    </p:animEffect>
                                  </p:childTnLst>
                                </p:cTn>
                              </p:par>
                              <p:par>
                                <p:cTn id="41" presetID="10" presetClass="entr" presetSubtype="0" fill="hold" nodeType="withEffect">
                                  <p:stCondLst>
                                    <p:cond delay="0"/>
                                  </p:stCondLst>
                                  <p:childTnLst>
                                    <p:set>
                                      <p:cBhvr>
                                        <p:cTn id="42" dur="1" fill="hold">
                                          <p:stCondLst>
                                            <p:cond delay="0"/>
                                          </p:stCondLst>
                                        </p:cTn>
                                        <p:tgtEl>
                                          <p:spTgt spid="123982"/>
                                        </p:tgtEl>
                                        <p:attrNameLst>
                                          <p:attrName>style.visibility</p:attrName>
                                        </p:attrNameLst>
                                      </p:cBhvr>
                                      <p:to>
                                        <p:strVal val="visible"/>
                                      </p:to>
                                    </p:set>
                                    <p:animEffect transition="in" filter="fade">
                                      <p:cBhvr>
                                        <p:cTn id="43" dur="500"/>
                                        <p:tgtEl>
                                          <p:spTgt spid="123982"/>
                                        </p:tgtEl>
                                      </p:cBhvr>
                                    </p:animEffect>
                                  </p:childTnLst>
                                </p:cTn>
                              </p:par>
                              <p:par>
                                <p:cTn id="44" presetID="10" presetClass="entr" presetSubtype="0" fill="hold" nodeType="withEffect">
                                  <p:stCondLst>
                                    <p:cond delay="0"/>
                                  </p:stCondLst>
                                  <p:childTnLst>
                                    <p:set>
                                      <p:cBhvr>
                                        <p:cTn id="45" dur="1" fill="hold">
                                          <p:stCondLst>
                                            <p:cond delay="0"/>
                                          </p:stCondLst>
                                        </p:cTn>
                                        <p:tgtEl>
                                          <p:spTgt spid="123983"/>
                                        </p:tgtEl>
                                        <p:attrNameLst>
                                          <p:attrName>style.visibility</p:attrName>
                                        </p:attrNameLst>
                                      </p:cBhvr>
                                      <p:to>
                                        <p:strVal val="visible"/>
                                      </p:to>
                                    </p:set>
                                    <p:animEffect transition="in" filter="fade">
                                      <p:cBhvr>
                                        <p:cTn id="46" dur="500"/>
                                        <p:tgtEl>
                                          <p:spTgt spid="123983"/>
                                        </p:tgtEl>
                                      </p:cBhvr>
                                    </p:animEffect>
                                  </p:childTnLst>
                                </p:cTn>
                              </p:par>
                              <p:par>
                                <p:cTn id="47" presetID="10" presetClass="entr" presetSubtype="0" fill="hold" nodeType="withEffect">
                                  <p:stCondLst>
                                    <p:cond delay="0"/>
                                  </p:stCondLst>
                                  <p:childTnLst>
                                    <p:set>
                                      <p:cBhvr>
                                        <p:cTn id="48" dur="1" fill="hold">
                                          <p:stCondLst>
                                            <p:cond delay="0"/>
                                          </p:stCondLst>
                                        </p:cTn>
                                        <p:tgtEl>
                                          <p:spTgt spid="123984"/>
                                        </p:tgtEl>
                                        <p:attrNameLst>
                                          <p:attrName>style.visibility</p:attrName>
                                        </p:attrNameLst>
                                      </p:cBhvr>
                                      <p:to>
                                        <p:strVal val="visible"/>
                                      </p:to>
                                    </p:set>
                                    <p:animEffect transition="in" filter="fade">
                                      <p:cBhvr>
                                        <p:cTn id="49" dur="500"/>
                                        <p:tgtEl>
                                          <p:spTgt spid="123984"/>
                                        </p:tgtEl>
                                      </p:cBhvr>
                                    </p:animEffect>
                                  </p:childTnLst>
                                </p:cTn>
                              </p:par>
                              <p:par>
                                <p:cTn id="50" presetID="10" presetClass="entr" presetSubtype="0" fill="hold" nodeType="withEffect">
                                  <p:stCondLst>
                                    <p:cond delay="0"/>
                                  </p:stCondLst>
                                  <p:childTnLst>
                                    <p:set>
                                      <p:cBhvr>
                                        <p:cTn id="51" dur="1" fill="hold">
                                          <p:stCondLst>
                                            <p:cond delay="0"/>
                                          </p:stCondLst>
                                        </p:cTn>
                                        <p:tgtEl>
                                          <p:spTgt spid="123985"/>
                                        </p:tgtEl>
                                        <p:attrNameLst>
                                          <p:attrName>style.visibility</p:attrName>
                                        </p:attrNameLst>
                                      </p:cBhvr>
                                      <p:to>
                                        <p:strVal val="visible"/>
                                      </p:to>
                                    </p:set>
                                    <p:animEffect transition="in" filter="fade">
                                      <p:cBhvr>
                                        <p:cTn id="52" dur="500"/>
                                        <p:tgtEl>
                                          <p:spTgt spid="123985"/>
                                        </p:tgtEl>
                                      </p:cBhvr>
                                    </p:animEffect>
                                  </p:childTnLst>
                                </p:cTn>
                              </p:par>
                              <p:par>
                                <p:cTn id="53" presetID="10" presetClass="entr" presetSubtype="0" fill="hold" nodeType="withEffect">
                                  <p:stCondLst>
                                    <p:cond delay="0"/>
                                  </p:stCondLst>
                                  <p:childTnLst>
                                    <p:set>
                                      <p:cBhvr>
                                        <p:cTn id="54" dur="1" fill="hold">
                                          <p:stCondLst>
                                            <p:cond delay="0"/>
                                          </p:stCondLst>
                                        </p:cTn>
                                        <p:tgtEl>
                                          <p:spTgt spid="123986"/>
                                        </p:tgtEl>
                                        <p:attrNameLst>
                                          <p:attrName>style.visibility</p:attrName>
                                        </p:attrNameLst>
                                      </p:cBhvr>
                                      <p:to>
                                        <p:strVal val="visible"/>
                                      </p:to>
                                    </p:set>
                                    <p:animEffect transition="in" filter="fade">
                                      <p:cBhvr>
                                        <p:cTn id="55" dur="500"/>
                                        <p:tgtEl>
                                          <p:spTgt spid="123986"/>
                                        </p:tgtEl>
                                      </p:cBhvr>
                                    </p:animEffect>
                                  </p:childTnLst>
                                </p:cTn>
                              </p:par>
                              <p:par>
                                <p:cTn id="56" presetID="10" presetClass="entr" presetSubtype="0" fill="hold" nodeType="withEffect">
                                  <p:stCondLst>
                                    <p:cond delay="0"/>
                                  </p:stCondLst>
                                  <p:childTnLst>
                                    <p:set>
                                      <p:cBhvr>
                                        <p:cTn id="57" dur="1" fill="hold">
                                          <p:stCondLst>
                                            <p:cond delay="0"/>
                                          </p:stCondLst>
                                        </p:cTn>
                                        <p:tgtEl>
                                          <p:spTgt spid="123987"/>
                                        </p:tgtEl>
                                        <p:attrNameLst>
                                          <p:attrName>style.visibility</p:attrName>
                                        </p:attrNameLst>
                                      </p:cBhvr>
                                      <p:to>
                                        <p:strVal val="visible"/>
                                      </p:to>
                                    </p:set>
                                    <p:animEffect transition="in" filter="fade">
                                      <p:cBhvr>
                                        <p:cTn id="58" dur="500"/>
                                        <p:tgtEl>
                                          <p:spTgt spid="123987"/>
                                        </p:tgtEl>
                                      </p:cBhvr>
                                    </p:animEffect>
                                  </p:childTnLst>
                                </p:cTn>
                              </p:par>
                              <p:par>
                                <p:cTn id="59" presetID="10" presetClass="entr" presetSubtype="0" fill="hold" nodeType="withEffect">
                                  <p:stCondLst>
                                    <p:cond delay="0"/>
                                  </p:stCondLst>
                                  <p:childTnLst>
                                    <p:set>
                                      <p:cBhvr>
                                        <p:cTn id="60" dur="1" fill="hold">
                                          <p:stCondLst>
                                            <p:cond delay="0"/>
                                          </p:stCondLst>
                                        </p:cTn>
                                        <p:tgtEl>
                                          <p:spTgt spid="123988"/>
                                        </p:tgtEl>
                                        <p:attrNameLst>
                                          <p:attrName>style.visibility</p:attrName>
                                        </p:attrNameLst>
                                      </p:cBhvr>
                                      <p:to>
                                        <p:strVal val="visible"/>
                                      </p:to>
                                    </p:set>
                                    <p:animEffect transition="in" filter="fade">
                                      <p:cBhvr>
                                        <p:cTn id="61" dur="500"/>
                                        <p:tgtEl>
                                          <p:spTgt spid="123988"/>
                                        </p:tgtEl>
                                      </p:cBhvr>
                                    </p:animEffect>
                                  </p:childTnLst>
                                </p:cTn>
                              </p:par>
                              <p:par>
                                <p:cTn id="62" presetID="10" presetClass="entr" presetSubtype="0" fill="hold" nodeType="withEffect">
                                  <p:stCondLst>
                                    <p:cond delay="0"/>
                                  </p:stCondLst>
                                  <p:childTnLst>
                                    <p:set>
                                      <p:cBhvr>
                                        <p:cTn id="63" dur="1" fill="hold">
                                          <p:stCondLst>
                                            <p:cond delay="0"/>
                                          </p:stCondLst>
                                        </p:cTn>
                                        <p:tgtEl>
                                          <p:spTgt spid="123989"/>
                                        </p:tgtEl>
                                        <p:attrNameLst>
                                          <p:attrName>style.visibility</p:attrName>
                                        </p:attrNameLst>
                                      </p:cBhvr>
                                      <p:to>
                                        <p:strVal val="visible"/>
                                      </p:to>
                                    </p:set>
                                    <p:animEffect transition="in" filter="fade">
                                      <p:cBhvr>
                                        <p:cTn id="64" dur="500"/>
                                        <p:tgtEl>
                                          <p:spTgt spid="123989"/>
                                        </p:tgtEl>
                                      </p:cBhvr>
                                    </p:animEffect>
                                  </p:childTnLst>
                                </p:cTn>
                              </p:par>
                              <p:par>
                                <p:cTn id="65" presetID="10" presetClass="entr" presetSubtype="0" fill="hold" nodeType="withEffect">
                                  <p:stCondLst>
                                    <p:cond delay="0"/>
                                  </p:stCondLst>
                                  <p:childTnLst>
                                    <p:set>
                                      <p:cBhvr>
                                        <p:cTn id="66" dur="1" fill="hold">
                                          <p:stCondLst>
                                            <p:cond delay="0"/>
                                          </p:stCondLst>
                                        </p:cTn>
                                        <p:tgtEl>
                                          <p:spTgt spid="123990"/>
                                        </p:tgtEl>
                                        <p:attrNameLst>
                                          <p:attrName>style.visibility</p:attrName>
                                        </p:attrNameLst>
                                      </p:cBhvr>
                                      <p:to>
                                        <p:strVal val="visible"/>
                                      </p:to>
                                    </p:set>
                                    <p:animEffect transition="in" filter="fade">
                                      <p:cBhvr>
                                        <p:cTn id="67" dur="500"/>
                                        <p:tgtEl>
                                          <p:spTgt spid="123990"/>
                                        </p:tgtEl>
                                      </p:cBhvr>
                                    </p:animEffect>
                                  </p:childTnLst>
                                </p:cTn>
                              </p:par>
                              <p:par>
                                <p:cTn id="68" presetID="10" presetClass="entr" presetSubtype="0" fill="hold" nodeType="withEffect">
                                  <p:stCondLst>
                                    <p:cond delay="0"/>
                                  </p:stCondLst>
                                  <p:childTnLst>
                                    <p:set>
                                      <p:cBhvr>
                                        <p:cTn id="69" dur="1" fill="hold">
                                          <p:stCondLst>
                                            <p:cond delay="0"/>
                                          </p:stCondLst>
                                        </p:cTn>
                                        <p:tgtEl>
                                          <p:spTgt spid="123991"/>
                                        </p:tgtEl>
                                        <p:attrNameLst>
                                          <p:attrName>style.visibility</p:attrName>
                                        </p:attrNameLst>
                                      </p:cBhvr>
                                      <p:to>
                                        <p:strVal val="visible"/>
                                      </p:to>
                                    </p:set>
                                    <p:animEffect transition="in" filter="fade">
                                      <p:cBhvr>
                                        <p:cTn id="70" dur="500"/>
                                        <p:tgtEl>
                                          <p:spTgt spid="123991"/>
                                        </p:tgtEl>
                                      </p:cBhvr>
                                    </p:animEffect>
                                  </p:childTnLst>
                                </p:cTn>
                              </p:par>
                              <p:par>
                                <p:cTn id="71" presetID="10" presetClass="entr" presetSubtype="0" fill="hold" nodeType="withEffect">
                                  <p:stCondLst>
                                    <p:cond delay="0"/>
                                  </p:stCondLst>
                                  <p:childTnLst>
                                    <p:set>
                                      <p:cBhvr>
                                        <p:cTn id="72" dur="1" fill="hold">
                                          <p:stCondLst>
                                            <p:cond delay="0"/>
                                          </p:stCondLst>
                                        </p:cTn>
                                        <p:tgtEl>
                                          <p:spTgt spid="123992"/>
                                        </p:tgtEl>
                                        <p:attrNameLst>
                                          <p:attrName>style.visibility</p:attrName>
                                        </p:attrNameLst>
                                      </p:cBhvr>
                                      <p:to>
                                        <p:strVal val="visible"/>
                                      </p:to>
                                    </p:set>
                                    <p:animEffect transition="in" filter="fade">
                                      <p:cBhvr>
                                        <p:cTn id="73" dur="500"/>
                                        <p:tgtEl>
                                          <p:spTgt spid="123992"/>
                                        </p:tgtEl>
                                      </p:cBhvr>
                                    </p:animEffect>
                                  </p:childTnLst>
                                </p:cTn>
                              </p:par>
                              <p:par>
                                <p:cTn id="74" presetID="10" presetClass="entr" presetSubtype="0" fill="hold" nodeType="withEffect">
                                  <p:stCondLst>
                                    <p:cond delay="0"/>
                                  </p:stCondLst>
                                  <p:childTnLst>
                                    <p:set>
                                      <p:cBhvr>
                                        <p:cTn id="75" dur="1" fill="hold">
                                          <p:stCondLst>
                                            <p:cond delay="0"/>
                                          </p:stCondLst>
                                        </p:cTn>
                                        <p:tgtEl>
                                          <p:spTgt spid="123993"/>
                                        </p:tgtEl>
                                        <p:attrNameLst>
                                          <p:attrName>style.visibility</p:attrName>
                                        </p:attrNameLst>
                                      </p:cBhvr>
                                      <p:to>
                                        <p:strVal val="visible"/>
                                      </p:to>
                                    </p:set>
                                    <p:animEffect transition="in" filter="fade">
                                      <p:cBhvr>
                                        <p:cTn id="76" dur="500"/>
                                        <p:tgtEl>
                                          <p:spTgt spid="123993"/>
                                        </p:tgtEl>
                                      </p:cBhvr>
                                    </p:animEffect>
                                  </p:childTnLst>
                                </p:cTn>
                              </p:par>
                              <p:par>
                                <p:cTn id="77" presetID="10" presetClass="entr" presetSubtype="0" fill="hold" nodeType="withEffect">
                                  <p:stCondLst>
                                    <p:cond delay="0"/>
                                  </p:stCondLst>
                                  <p:childTnLst>
                                    <p:set>
                                      <p:cBhvr>
                                        <p:cTn id="78" dur="1" fill="hold">
                                          <p:stCondLst>
                                            <p:cond delay="0"/>
                                          </p:stCondLst>
                                        </p:cTn>
                                        <p:tgtEl>
                                          <p:spTgt spid="123994"/>
                                        </p:tgtEl>
                                        <p:attrNameLst>
                                          <p:attrName>style.visibility</p:attrName>
                                        </p:attrNameLst>
                                      </p:cBhvr>
                                      <p:to>
                                        <p:strVal val="visible"/>
                                      </p:to>
                                    </p:set>
                                    <p:animEffect transition="in" filter="fade">
                                      <p:cBhvr>
                                        <p:cTn id="79" dur="500"/>
                                        <p:tgtEl>
                                          <p:spTgt spid="123994"/>
                                        </p:tgtEl>
                                      </p:cBhvr>
                                    </p:animEffect>
                                  </p:childTnLst>
                                </p:cTn>
                              </p:par>
                              <p:par>
                                <p:cTn id="80" presetID="10" presetClass="entr" presetSubtype="0" fill="hold" nodeType="withEffect">
                                  <p:stCondLst>
                                    <p:cond delay="0"/>
                                  </p:stCondLst>
                                  <p:childTnLst>
                                    <p:set>
                                      <p:cBhvr>
                                        <p:cTn id="81" dur="1" fill="hold">
                                          <p:stCondLst>
                                            <p:cond delay="0"/>
                                          </p:stCondLst>
                                        </p:cTn>
                                        <p:tgtEl>
                                          <p:spTgt spid="123995"/>
                                        </p:tgtEl>
                                        <p:attrNameLst>
                                          <p:attrName>style.visibility</p:attrName>
                                        </p:attrNameLst>
                                      </p:cBhvr>
                                      <p:to>
                                        <p:strVal val="visible"/>
                                      </p:to>
                                    </p:set>
                                    <p:animEffect transition="in" filter="fade">
                                      <p:cBhvr>
                                        <p:cTn id="82" dur="500"/>
                                        <p:tgtEl>
                                          <p:spTgt spid="123995"/>
                                        </p:tgtEl>
                                      </p:cBhvr>
                                    </p:animEffect>
                                  </p:childTnLst>
                                </p:cTn>
                              </p:par>
                              <p:par>
                                <p:cTn id="83" presetID="10" presetClass="entr" presetSubtype="0" fill="hold" nodeType="withEffect">
                                  <p:stCondLst>
                                    <p:cond delay="0"/>
                                  </p:stCondLst>
                                  <p:childTnLst>
                                    <p:set>
                                      <p:cBhvr>
                                        <p:cTn id="84" dur="1" fill="hold">
                                          <p:stCondLst>
                                            <p:cond delay="0"/>
                                          </p:stCondLst>
                                        </p:cTn>
                                        <p:tgtEl>
                                          <p:spTgt spid="123996"/>
                                        </p:tgtEl>
                                        <p:attrNameLst>
                                          <p:attrName>style.visibility</p:attrName>
                                        </p:attrNameLst>
                                      </p:cBhvr>
                                      <p:to>
                                        <p:strVal val="visible"/>
                                      </p:to>
                                    </p:set>
                                    <p:animEffect transition="in" filter="fade">
                                      <p:cBhvr>
                                        <p:cTn id="85" dur="500"/>
                                        <p:tgtEl>
                                          <p:spTgt spid="123996"/>
                                        </p:tgtEl>
                                      </p:cBhvr>
                                    </p:animEffect>
                                  </p:childTnLst>
                                </p:cTn>
                              </p:par>
                              <p:par>
                                <p:cTn id="86" presetID="10" presetClass="entr" presetSubtype="0" fill="hold" nodeType="withEffect">
                                  <p:stCondLst>
                                    <p:cond delay="0"/>
                                  </p:stCondLst>
                                  <p:childTnLst>
                                    <p:set>
                                      <p:cBhvr>
                                        <p:cTn id="87" dur="1" fill="hold">
                                          <p:stCondLst>
                                            <p:cond delay="0"/>
                                          </p:stCondLst>
                                        </p:cTn>
                                        <p:tgtEl>
                                          <p:spTgt spid="123997"/>
                                        </p:tgtEl>
                                        <p:attrNameLst>
                                          <p:attrName>style.visibility</p:attrName>
                                        </p:attrNameLst>
                                      </p:cBhvr>
                                      <p:to>
                                        <p:strVal val="visible"/>
                                      </p:to>
                                    </p:set>
                                    <p:animEffect transition="in" filter="fade">
                                      <p:cBhvr>
                                        <p:cTn id="88" dur="500"/>
                                        <p:tgtEl>
                                          <p:spTgt spid="12399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4063"/>
                                        </p:tgtEl>
                                        <p:attrNameLst>
                                          <p:attrName>style.visibility</p:attrName>
                                        </p:attrNameLst>
                                      </p:cBhvr>
                                      <p:to>
                                        <p:strVal val="visible"/>
                                      </p:to>
                                    </p:set>
                                    <p:animEffect transition="in" filter="fade">
                                      <p:cBhvr>
                                        <p:cTn id="91" dur="500"/>
                                        <p:tgtEl>
                                          <p:spTgt spid="124063"/>
                                        </p:tgtEl>
                                      </p:cBhvr>
                                    </p:animEffect>
                                  </p:childTnLst>
                                </p:cTn>
                              </p:par>
                              <p:par>
                                <p:cTn id="92" presetID="10" presetClass="entr" presetSubtype="0" fill="hold" nodeType="withEffect">
                                  <p:stCondLst>
                                    <p:cond delay="0"/>
                                  </p:stCondLst>
                                  <p:childTnLst>
                                    <p:set>
                                      <p:cBhvr>
                                        <p:cTn id="93" dur="1" fill="hold">
                                          <p:stCondLst>
                                            <p:cond delay="0"/>
                                          </p:stCondLst>
                                        </p:cTn>
                                        <p:tgtEl>
                                          <p:spTgt spid="124064"/>
                                        </p:tgtEl>
                                        <p:attrNameLst>
                                          <p:attrName>style.visibility</p:attrName>
                                        </p:attrNameLst>
                                      </p:cBhvr>
                                      <p:to>
                                        <p:strVal val="visible"/>
                                      </p:to>
                                    </p:set>
                                    <p:animEffect transition="in" filter="fade">
                                      <p:cBhvr>
                                        <p:cTn id="94" dur="500"/>
                                        <p:tgtEl>
                                          <p:spTgt spid="124064"/>
                                        </p:tgtEl>
                                      </p:cBhvr>
                                    </p:animEffect>
                                  </p:childTnLst>
                                </p:cTn>
                              </p:par>
                              <p:par>
                                <p:cTn id="95" presetID="10" presetClass="entr" presetSubtype="0" fill="hold" nodeType="withEffect">
                                  <p:stCondLst>
                                    <p:cond delay="0"/>
                                  </p:stCondLst>
                                  <p:childTnLst>
                                    <p:set>
                                      <p:cBhvr>
                                        <p:cTn id="96" dur="1" fill="hold">
                                          <p:stCondLst>
                                            <p:cond delay="0"/>
                                          </p:stCondLst>
                                        </p:cTn>
                                        <p:tgtEl>
                                          <p:spTgt spid="124065"/>
                                        </p:tgtEl>
                                        <p:attrNameLst>
                                          <p:attrName>style.visibility</p:attrName>
                                        </p:attrNameLst>
                                      </p:cBhvr>
                                      <p:to>
                                        <p:strVal val="visible"/>
                                      </p:to>
                                    </p:set>
                                    <p:animEffect transition="in" filter="fade">
                                      <p:cBhvr>
                                        <p:cTn id="97" dur="500"/>
                                        <p:tgtEl>
                                          <p:spTgt spid="124065"/>
                                        </p:tgtEl>
                                      </p:cBhvr>
                                    </p:animEffect>
                                  </p:childTnLst>
                                </p:cTn>
                              </p:par>
                              <p:par>
                                <p:cTn id="98" presetID="10" presetClass="entr" presetSubtype="0" fill="hold" nodeType="withEffect">
                                  <p:stCondLst>
                                    <p:cond delay="0"/>
                                  </p:stCondLst>
                                  <p:childTnLst>
                                    <p:set>
                                      <p:cBhvr>
                                        <p:cTn id="99" dur="1" fill="hold">
                                          <p:stCondLst>
                                            <p:cond delay="0"/>
                                          </p:stCondLst>
                                        </p:cTn>
                                        <p:tgtEl>
                                          <p:spTgt spid="124066"/>
                                        </p:tgtEl>
                                        <p:attrNameLst>
                                          <p:attrName>style.visibility</p:attrName>
                                        </p:attrNameLst>
                                      </p:cBhvr>
                                      <p:to>
                                        <p:strVal val="visible"/>
                                      </p:to>
                                    </p:set>
                                    <p:animEffect transition="in" filter="fade">
                                      <p:cBhvr>
                                        <p:cTn id="100" dur="500"/>
                                        <p:tgtEl>
                                          <p:spTgt spid="124066"/>
                                        </p:tgtEl>
                                      </p:cBhvr>
                                    </p:animEffect>
                                  </p:childTnLst>
                                </p:cTn>
                              </p:par>
                              <p:par>
                                <p:cTn id="101" presetID="10" presetClass="entr" presetSubtype="0" fill="hold" nodeType="withEffect">
                                  <p:stCondLst>
                                    <p:cond delay="0"/>
                                  </p:stCondLst>
                                  <p:childTnLst>
                                    <p:set>
                                      <p:cBhvr>
                                        <p:cTn id="102" dur="1" fill="hold">
                                          <p:stCondLst>
                                            <p:cond delay="0"/>
                                          </p:stCondLst>
                                        </p:cTn>
                                        <p:tgtEl>
                                          <p:spTgt spid="124067"/>
                                        </p:tgtEl>
                                        <p:attrNameLst>
                                          <p:attrName>style.visibility</p:attrName>
                                        </p:attrNameLst>
                                      </p:cBhvr>
                                      <p:to>
                                        <p:strVal val="visible"/>
                                      </p:to>
                                    </p:set>
                                    <p:animEffect transition="in" filter="fade">
                                      <p:cBhvr>
                                        <p:cTn id="103" dur="500"/>
                                        <p:tgtEl>
                                          <p:spTgt spid="124067"/>
                                        </p:tgtEl>
                                      </p:cBhvr>
                                    </p:animEffect>
                                  </p:childTnLst>
                                </p:cTn>
                              </p:par>
                              <p:par>
                                <p:cTn id="104" presetID="10" presetClass="entr" presetSubtype="0" fill="hold" nodeType="withEffect">
                                  <p:stCondLst>
                                    <p:cond delay="0"/>
                                  </p:stCondLst>
                                  <p:childTnLst>
                                    <p:set>
                                      <p:cBhvr>
                                        <p:cTn id="105" dur="1" fill="hold">
                                          <p:stCondLst>
                                            <p:cond delay="0"/>
                                          </p:stCondLst>
                                        </p:cTn>
                                        <p:tgtEl>
                                          <p:spTgt spid="124068"/>
                                        </p:tgtEl>
                                        <p:attrNameLst>
                                          <p:attrName>style.visibility</p:attrName>
                                        </p:attrNameLst>
                                      </p:cBhvr>
                                      <p:to>
                                        <p:strVal val="visible"/>
                                      </p:to>
                                    </p:set>
                                    <p:animEffect transition="in" filter="fade">
                                      <p:cBhvr>
                                        <p:cTn id="106" dur="500"/>
                                        <p:tgtEl>
                                          <p:spTgt spid="124068"/>
                                        </p:tgtEl>
                                      </p:cBhvr>
                                    </p:animEffect>
                                  </p:childTnLst>
                                </p:cTn>
                              </p:par>
                              <p:par>
                                <p:cTn id="107" presetID="10" presetClass="entr" presetSubtype="0" fill="hold" nodeType="withEffect">
                                  <p:stCondLst>
                                    <p:cond delay="0"/>
                                  </p:stCondLst>
                                  <p:childTnLst>
                                    <p:set>
                                      <p:cBhvr>
                                        <p:cTn id="108" dur="1" fill="hold">
                                          <p:stCondLst>
                                            <p:cond delay="0"/>
                                          </p:stCondLst>
                                        </p:cTn>
                                        <p:tgtEl>
                                          <p:spTgt spid="124069"/>
                                        </p:tgtEl>
                                        <p:attrNameLst>
                                          <p:attrName>style.visibility</p:attrName>
                                        </p:attrNameLst>
                                      </p:cBhvr>
                                      <p:to>
                                        <p:strVal val="visible"/>
                                      </p:to>
                                    </p:set>
                                    <p:animEffect transition="in" filter="fade">
                                      <p:cBhvr>
                                        <p:cTn id="109" dur="500"/>
                                        <p:tgtEl>
                                          <p:spTgt spid="124069"/>
                                        </p:tgtEl>
                                      </p:cBhvr>
                                    </p:animEffect>
                                  </p:childTnLst>
                                </p:cTn>
                              </p:par>
                              <p:par>
                                <p:cTn id="110" presetID="10" presetClass="entr" presetSubtype="0" fill="hold" nodeType="withEffect">
                                  <p:stCondLst>
                                    <p:cond delay="0"/>
                                  </p:stCondLst>
                                  <p:childTnLst>
                                    <p:set>
                                      <p:cBhvr>
                                        <p:cTn id="111" dur="1" fill="hold">
                                          <p:stCondLst>
                                            <p:cond delay="0"/>
                                          </p:stCondLst>
                                        </p:cTn>
                                        <p:tgtEl>
                                          <p:spTgt spid="124070"/>
                                        </p:tgtEl>
                                        <p:attrNameLst>
                                          <p:attrName>style.visibility</p:attrName>
                                        </p:attrNameLst>
                                      </p:cBhvr>
                                      <p:to>
                                        <p:strVal val="visible"/>
                                      </p:to>
                                    </p:set>
                                    <p:animEffect transition="in" filter="fade">
                                      <p:cBhvr>
                                        <p:cTn id="112" dur="500"/>
                                        <p:tgtEl>
                                          <p:spTgt spid="124070"/>
                                        </p:tgtEl>
                                      </p:cBhvr>
                                    </p:animEffect>
                                  </p:childTnLst>
                                </p:cTn>
                              </p:par>
                              <p:par>
                                <p:cTn id="113" presetID="10" presetClass="entr" presetSubtype="0" fill="hold" nodeType="withEffect">
                                  <p:stCondLst>
                                    <p:cond delay="0"/>
                                  </p:stCondLst>
                                  <p:childTnLst>
                                    <p:set>
                                      <p:cBhvr>
                                        <p:cTn id="114" dur="1" fill="hold">
                                          <p:stCondLst>
                                            <p:cond delay="0"/>
                                          </p:stCondLst>
                                        </p:cTn>
                                        <p:tgtEl>
                                          <p:spTgt spid="124071"/>
                                        </p:tgtEl>
                                        <p:attrNameLst>
                                          <p:attrName>style.visibility</p:attrName>
                                        </p:attrNameLst>
                                      </p:cBhvr>
                                      <p:to>
                                        <p:strVal val="visible"/>
                                      </p:to>
                                    </p:set>
                                    <p:animEffect transition="in" filter="fade">
                                      <p:cBhvr>
                                        <p:cTn id="115" dur="500"/>
                                        <p:tgtEl>
                                          <p:spTgt spid="124071"/>
                                        </p:tgtEl>
                                      </p:cBhvr>
                                    </p:animEffect>
                                  </p:childTnLst>
                                </p:cTn>
                              </p:par>
                              <p:par>
                                <p:cTn id="116" presetID="10" presetClass="entr" presetSubtype="0" fill="hold" nodeType="withEffect">
                                  <p:stCondLst>
                                    <p:cond delay="0"/>
                                  </p:stCondLst>
                                  <p:childTnLst>
                                    <p:set>
                                      <p:cBhvr>
                                        <p:cTn id="117" dur="1" fill="hold">
                                          <p:stCondLst>
                                            <p:cond delay="0"/>
                                          </p:stCondLst>
                                        </p:cTn>
                                        <p:tgtEl>
                                          <p:spTgt spid="124072"/>
                                        </p:tgtEl>
                                        <p:attrNameLst>
                                          <p:attrName>style.visibility</p:attrName>
                                        </p:attrNameLst>
                                      </p:cBhvr>
                                      <p:to>
                                        <p:strVal val="visible"/>
                                      </p:to>
                                    </p:set>
                                    <p:animEffect transition="in" filter="fade">
                                      <p:cBhvr>
                                        <p:cTn id="118" dur="500"/>
                                        <p:tgtEl>
                                          <p:spTgt spid="124072"/>
                                        </p:tgtEl>
                                      </p:cBhvr>
                                    </p:animEffect>
                                  </p:childTnLst>
                                </p:cTn>
                              </p:par>
                              <p:par>
                                <p:cTn id="119" presetID="10" presetClass="entr" presetSubtype="0" fill="hold" nodeType="withEffect">
                                  <p:stCondLst>
                                    <p:cond delay="0"/>
                                  </p:stCondLst>
                                  <p:childTnLst>
                                    <p:set>
                                      <p:cBhvr>
                                        <p:cTn id="120" dur="1" fill="hold">
                                          <p:stCondLst>
                                            <p:cond delay="0"/>
                                          </p:stCondLst>
                                        </p:cTn>
                                        <p:tgtEl>
                                          <p:spTgt spid="124073"/>
                                        </p:tgtEl>
                                        <p:attrNameLst>
                                          <p:attrName>style.visibility</p:attrName>
                                        </p:attrNameLst>
                                      </p:cBhvr>
                                      <p:to>
                                        <p:strVal val="visible"/>
                                      </p:to>
                                    </p:set>
                                    <p:animEffect transition="in" filter="fade">
                                      <p:cBhvr>
                                        <p:cTn id="121" dur="500"/>
                                        <p:tgtEl>
                                          <p:spTgt spid="124073"/>
                                        </p:tgtEl>
                                      </p:cBhvr>
                                    </p:animEffect>
                                  </p:childTnLst>
                                </p:cTn>
                              </p:par>
                              <p:par>
                                <p:cTn id="122" presetID="10" presetClass="entr" presetSubtype="0" fill="hold" nodeType="withEffect">
                                  <p:stCondLst>
                                    <p:cond delay="0"/>
                                  </p:stCondLst>
                                  <p:childTnLst>
                                    <p:set>
                                      <p:cBhvr>
                                        <p:cTn id="123" dur="1" fill="hold">
                                          <p:stCondLst>
                                            <p:cond delay="0"/>
                                          </p:stCondLst>
                                        </p:cTn>
                                        <p:tgtEl>
                                          <p:spTgt spid="124074"/>
                                        </p:tgtEl>
                                        <p:attrNameLst>
                                          <p:attrName>style.visibility</p:attrName>
                                        </p:attrNameLst>
                                      </p:cBhvr>
                                      <p:to>
                                        <p:strVal val="visible"/>
                                      </p:to>
                                    </p:set>
                                    <p:animEffect transition="in" filter="fade">
                                      <p:cBhvr>
                                        <p:cTn id="124" dur="500"/>
                                        <p:tgtEl>
                                          <p:spTgt spid="124074"/>
                                        </p:tgtEl>
                                      </p:cBhvr>
                                    </p:animEffect>
                                  </p:childTnLst>
                                </p:cTn>
                              </p:par>
                              <p:par>
                                <p:cTn id="125" presetID="10" presetClass="entr" presetSubtype="0" fill="hold" nodeType="withEffect">
                                  <p:stCondLst>
                                    <p:cond delay="0"/>
                                  </p:stCondLst>
                                  <p:childTnLst>
                                    <p:set>
                                      <p:cBhvr>
                                        <p:cTn id="126" dur="1" fill="hold">
                                          <p:stCondLst>
                                            <p:cond delay="0"/>
                                          </p:stCondLst>
                                        </p:cTn>
                                        <p:tgtEl>
                                          <p:spTgt spid="124075"/>
                                        </p:tgtEl>
                                        <p:attrNameLst>
                                          <p:attrName>style.visibility</p:attrName>
                                        </p:attrNameLst>
                                      </p:cBhvr>
                                      <p:to>
                                        <p:strVal val="visible"/>
                                      </p:to>
                                    </p:set>
                                    <p:animEffect transition="in" filter="fade">
                                      <p:cBhvr>
                                        <p:cTn id="127" dur="500"/>
                                        <p:tgtEl>
                                          <p:spTgt spid="124075"/>
                                        </p:tgtEl>
                                      </p:cBhvr>
                                    </p:animEffect>
                                  </p:childTnLst>
                                </p:cTn>
                              </p:par>
                              <p:par>
                                <p:cTn id="128" presetID="10" presetClass="entr" presetSubtype="0" fill="hold" nodeType="withEffect">
                                  <p:stCondLst>
                                    <p:cond delay="0"/>
                                  </p:stCondLst>
                                  <p:childTnLst>
                                    <p:set>
                                      <p:cBhvr>
                                        <p:cTn id="129" dur="1" fill="hold">
                                          <p:stCondLst>
                                            <p:cond delay="0"/>
                                          </p:stCondLst>
                                        </p:cTn>
                                        <p:tgtEl>
                                          <p:spTgt spid="124076"/>
                                        </p:tgtEl>
                                        <p:attrNameLst>
                                          <p:attrName>style.visibility</p:attrName>
                                        </p:attrNameLst>
                                      </p:cBhvr>
                                      <p:to>
                                        <p:strVal val="visible"/>
                                      </p:to>
                                    </p:set>
                                    <p:animEffect transition="in" filter="fade">
                                      <p:cBhvr>
                                        <p:cTn id="130" dur="500"/>
                                        <p:tgtEl>
                                          <p:spTgt spid="124076"/>
                                        </p:tgtEl>
                                      </p:cBhvr>
                                    </p:animEffect>
                                  </p:childTnLst>
                                </p:cTn>
                              </p:par>
                              <p:par>
                                <p:cTn id="131" presetID="10" presetClass="entr" presetSubtype="0" fill="hold" nodeType="withEffect">
                                  <p:stCondLst>
                                    <p:cond delay="0"/>
                                  </p:stCondLst>
                                  <p:childTnLst>
                                    <p:set>
                                      <p:cBhvr>
                                        <p:cTn id="132" dur="1" fill="hold">
                                          <p:stCondLst>
                                            <p:cond delay="0"/>
                                          </p:stCondLst>
                                        </p:cTn>
                                        <p:tgtEl>
                                          <p:spTgt spid="124077"/>
                                        </p:tgtEl>
                                        <p:attrNameLst>
                                          <p:attrName>style.visibility</p:attrName>
                                        </p:attrNameLst>
                                      </p:cBhvr>
                                      <p:to>
                                        <p:strVal val="visible"/>
                                      </p:to>
                                    </p:set>
                                    <p:animEffect transition="in" filter="fade">
                                      <p:cBhvr>
                                        <p:cTn id="133" dur="500"/>
                                        <p:tgtEl>
                                          <p:spTgt spid="124077"/>
                                        </p:tgtEl>
                                      </p:cBhvr>
                                    </p:animEffect>
                                  </p:childTnLst>
                                </p:cTn>
                              </p:par>
                              <p:par>
                                <p:cTn id="134" presetID="10" presetClass="entr" presetSubtype="0" fill="hold" nodeType="withEffect">
                                  <p:stCondLst>
                                    <p:cond delay="0"/>
                                  </p:stCondLst>
                                  <p:childTnLst>
                                    <p:set>
                                      <p:cBhvr>
                                        <p:cTn id="135" dur="1" fill="hold">
                                          <p:stCondLst>
                                            <p:cond delay="0"/>
                                          </p:stCondLst>
                                        </p:cTn>
                                        <p:tgtEl>
                                          <p:spTgt spid="124078"/>
                                        </p:tgtEl>
                                        <p:attrNameLst>
                                          <p:attrName>style.visibility</p:attrName>
                                        </p:attrNameLst>
                                      </p:cBhvr>
                                      <p:to>
                                        <p:strVal val="visible"/>
                                      </p:to>
                                    </p:set>
                                    <p:animEffect transition="in" filter="fade">
                                      <p:cBhvr>
                                        <p:cTn id="136" dur="500"/>
                                        <p:tgtEl>
                                          <p:spTgt spid="124078"/>
                                        </p:tgtEl>
                                      </p:cBhvr>
                                    </p:animEffect>
                                  </p:childTnLst>
                                </p:cTn>
                              </p:par>
                              <p:par>
                                <p:cTn id="137" presetID="10" presetClass="entr" presetSubtype="0" fill="hold" nodeType="withEffect">
                                  <p:stCondLst>
                                    <p:cond delay="0"/>
                                  </p:stCondLst>
                                  <p:childTnLst>
                                    <p:set>
                                      <p:cBhvr>
                                        <p:cTn id="138" dur="1" fill="hold">
                                          <p:stCondLst>
                                            <p:cond delay="0"/>
                                          </p:stCondLst>
                                        </p:cTn>
                                        <p:tgtEl>
                                          <p:spTgt spid="124079"/>
                                        </p:tgtEl>
                                        <p:attrNameLst>
                                          <p:attrName>style.visibility</p:attrName>
                                        </p:attrNameLst>
                                      </p:cBhvr>
                                      <p:to>
                                        <p:strVal val="visible"/>
                                      </p:to>
                                    </p:set>
                                    <p:animEffect transition="in" filter="fade">
                                      <p:cBhvr>
                                        <p:cTn id="139" dur="500"/>
                                        <p:tgtEl>
                                          <p:spTgt spid="124079"/>
                                        </p:tgtEl>
                                      </p:cBhvr>
                                    </p:animEffect>
                                  </p:childTnLst>
                                </p:cTn>
                              </p:par>
                              <p:par>
                                <p:cTn id="140" presetID="10" presetClass="entr" presetSubtype="0" fill="hold" nodeType="withEffect">
                                  <p:stCondLst>
                                    <p:cond delay="0"/>
                                  </p:stCondLst>
                                  <p:childTnLst>
                                    <p:set>
                                      <p:cBhvr>
                                        <p:cTn id="141" dur="1" fill="hold">
                                          <p:stCondLst>
                                            <p:cond delay="0"/>
                                          </p:stCondLst>
                                        </p:cTn>
                                        <p:tgtEl>
                                          <p:spTgt spid="124080"/>
                                        </p:tgtEl>
                                        <p:attrNameLst>
                                          <p:attrName>style.visibility</p:attrName>
                                        </p:attrNameLst>
                                      </p:cBhvr>
                                      <p:to>
                                        <p:strVal val="visible"/>
                                      </p:to>
                                    </p:set>
                                    <p:animEffect transition="in" filter="fade">
                                      <p:cBhvr>
                                        <p:cTn id="142" dur="500"/>
                                        <p:tgtEl>
                                          <p:spTgt spid="124080"/>
                                        </p:tgtEl>
                                      </p:cBhvr>
                                    </p:animEffect>
                                  </p:childTnLst>
                                </p:cTn>
                              </p:par>
                              <p:par>
                                <p:cTn id="143" presetID="10" presetClass="entr" presetSubtype="0" fill="hold" nodeType="withEffect">
                                  <p:stCondLst>
                                    <p:cond delay="0"/>
                                  </p:stCondLst>
                                  <p:childTnLst>
                                    <p:set>
                                      <p:cBhvr>
                                        <p:cTn id="144" dur="1" fill="hold">
                                          <p:stCondLst>
                                            <p:cond delay="0"/>
                                          </p:stCondLst>
                                        </p:cTn>
                                        <p:tgtEl>
                                          <p:spTgt spid="124081"/>
                                        </p:tgtEl>
                                        <p:attrNameLst>
                                          <p:attrName>style.visibility</p:attrName>
                                        </p:attrNameLst>
                                      </p:cBhvr>
                                      <p:to>
                                        <p:strVal val="visible"/>
                                      </p:to>
                                    </p:set>
                                    <p:animEffect transition="in" filter="fade">
                                      <p:cBhvr>
                                        <p:cTn id="145" dur="500"/>
                                        <p:tgtEl>
                                          <p:spTgt spid="124081"/>
                                        </p:tgtEl>
                                      </p:cBhvr>
                                    </p:animEffect>
                                  </p:childTnLst>
                                </p:cTn>
                              </p:par>
                              <p:par>
                                <p:cTn id="146" presetID="10" presetClass="entr" presetSubtype="0" fill="hold" nodeType="withEffect">
                                  <p:stCondLst>
                                    <p:cond delay="0"/>
                                  </p:stCondLst>
                                  <p:childTnLst>
                                    <p:set>
                                      <p:cBhvr>
                                        <p:cTn id="147" dur="1" fill="hold">
                                          <p:stCondLst>
                                            <p:cond delay="0"/>
                                          </p:stCondLst>
                                        </p:cTn>
                                        <p:tgtEl>
                                          <p:spTgt spid="124082"/>
                                        </p:tgtEl>
                                        <p:attrNameLst>
                                          <p:attrName>style.visibility</p:attrName>
                                        </p:attrNameLst>
                                      </p:cBhvr>
                                      <p:to>
                                        <p:strVal val="visible"/>
                                      </p:to>
                                    </p:set>
                                    <p:animEffect transition="in" filter="fade">
                                      <p:cBhvr>
                                        <p:cTn id="148" dur="500"/>
                                        <p:tgtEl>
                                          <p:spTgt spid="124082"/>
                                        </p:tgtEl>
                                      </p:cBhvr>
                                    </p:animEffect>
                                  </p:childTnLst>
                                </p:cTn>
                              </p:par>
                              <p:par>
                                <p:cTn id="149" presetID="10" presetClass="entr" presetSubtype="0" fill="hold" nodeType="withEffect">
                                  <p:stCondLst>
                                    <p:cond delay="0"/>
                                  </p:stCondLst>
                                  <p:childTnLst>
                                    <p:set>
                                      <p:cBhvr>
                                        <p:cTn id="150" dur="1" fill="hold">
                                          <p:stCondLst>
                                            <p:cond delay="0"/>
                                          </p:stCondLst>
                                        </p:cTn>
                                        <p:tgtEl>
                                          <p:spTgt spid="124083"/>
                                        </p:tgtEl>
                                        <p:attrNameLst>
                                          <p:attrName>style.visibility</p:attrName>
                                        </p:attrNameLst>
                                      </p:cBhvr>
                                      <p:to>
                                        <p:strVal val="visible"/>
                                      </p:to>
                                    </p:set>
                                    <p:animEffect transition="in" filter="fade">
                                      <p:cBhvr>
                                        <p:cTn id="151" dur="500"/>
                                        <p:tgtEl>
                                          <p:spTgt spid="124083"/>
                                        </p:tgtEl>
                                      </p:cBhvr>
                                    </p:animEffect>
                                  </p:childTnLst>
                                </p:cTn>
                              </p:par>
                              <p:par>
                                <p:cTn id="152" presetID="10" presetClass="entr" presetSubtype="0" fill="hold" nodeType="withEffect">
                                  <p:stCondLst>
                                    <p:cond delay="0"/>
                                  </p:stCondLst>
                                  <p:childTnLst>
                                    <p:set>
                                      <p:cBhvr>
                                        <p:cTn id="153" dur="1" fill="hold">
                                          <p:stCondLst>
                                            <p:cond delay="0"/>
                                          </p:stCondLst>
                                        </p:cTn>
                                        <p:tgtEl>
                                          <p:spTgt spid="124203"/>
                                        </p:tgtEl>
                                        <p:attrNameLst>
                                          <p:attrName>style.visibility</p:attrName>
                                        </p:attrNameLst>
                                      </p:cBhvr>
                                      <p:to>
                                        <p:strVal val="visible"/>
                                      </p:to>
                                    </p:set>
                                    <p:animEffect transition="in" filter="fade">
                                      <p:cBhvr>
                                        <p:cTn id="154" dur="500"/>
                                        <p:tgtEl>
                                          <p:spTgt spid="124203"/>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24192"/>
                                        </p:tgtEl>
                                        <p:attrNameLst>
                                          <p:attrName>style.visibility</p:attrName>
                                        </p:attrNameLst>
                                      </p:cBhvr>
                                      <p:to>
                                        <p:strVal val="visible"/>
                                      </p:to>
                                    </p:set>
                                    <p:animEffect transition="in" filter="fade">
                                      <p:cBhvr>
                                        <p:cTn id="159" dur="500"/>
                                        <p:tgtEl>
                                          <p:spTgt spid="124192"/>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1" presetClass="entr" presetSubtype="0" fill="hold" grpId="0" nodeType="clickEffect">
                                  <p:stCondLst>
                                    <p:cond delay="0"/>
                                  </p:stCondLst>
                                  <p:iterate type="lt">
                                    <p:tmPct val="5000"/>
                                  </p:iterate>
                                  <p:childTnLst>
                                    <p:set>
                                      <p:cBhvr>
                                        <p:cTn id="163" dur="1" fill="hold">
                                          <p:stCondLst>
                                            <p:cond delay="0"/>
                                          </p:stCondLst>
                                        </p:cTn>
                                        <p:tgtEl>
                                          <p:spTgt spid="124196"/>
                                        </p:tgtEl>
                                        <p:attrNameLst>
                                          <p:attrName>style.visibility</p:attrName>
                                        </p:attrNameLst>
                                      </p:cBhvr>
                                      <p:to>
                                        <p:strVal val="visible"/>
                                      </p:to>
                                    </p:set>
                                    <p:anim calcmode="lin" valueType="num">
                                      <p:cBhvr>
                                        <p:cTn id="164" dur="1000" fill="hold"/>
                                        <p:tgtEl>
                                          <p:spTgt spid="124196"/>
                                        </p:tgtEl>
                                        <p:attrNameLst>
                                          <p:attrName>ppt_w</p:attrName>
                                        </p:attrNameLst>
                                      </p:cBhvr>
                                      <p:tavLst>
                                        <p:tav tm="0">
                                          <p:val>
                                            <p:fltVal val="0"/>
                                          </p:val>
                                        </p:tav>
                                        <p:tav tm="100000">
                                          <p:val>
                                            <p:strVal val="#ppt_w"/>
                                          </p:val>
                                        </p:tav>
                                      </p:tavLst>
                                    </p:anim>
                                    <p:anim calcmode="lin" valueType="num">
                                      <p:cBhvr>
                                        <p:cTn id="165" dur="1000" fill="hold"/>
                                        <p:tgtEl>
                                          <p:spTgt spid="124196"/>
                                        </p:tgtEl>
                                        <p:attrNameLst>
                                          <p:attrName>ppt_h</p:attrName>
                                        </p:attrNameLst>
                                      </p:cBhvr>
                                      <p:tavLst>
                                        <p:tav tm="0">
                                          <p:val>
                                            <p:fltVal val="0"/>
                                          </p:val>
                                        </p:tav>
                                        <p:tav tm="100000">
                                          <p:val>
                                            <p:strVal val="#ppt_h"/>
                                          </p:val>
                                        </p:tav>
                                      </p:tavLst>
                                    </p:anim>
                                    <p:anim calcmode="lin" valueType="num">
                                      <p:cBhvr>
                                        <p:cTn id="166" dur="1000" fill="hold"/>
                                        <p:tgtEl>
                                          <p:spTgt spid="124196"/>
                                        </p:tgtEl>
                                        <p:attrNameLst>
                                          <p:attrName>style.rotation</p:attrName>
                                        </p:attrNameLst>
                                      </p:cBhvr>
                                      <p:tavLst>
                                        <p:tav tm="0">
                                          <p:val>
                                            <p:fltVal val="90"/>
                                          </p:val>
                                        </p:tav>
                                        <p:tav tm="100000">
                                          <p:val>
                                            <p:fltVal val="0"/>
                                          </p:val>
                                        </p:tav>
                                      </p:tavLst>
                                    </p:anim>
                                    <p:animEffect transition="in" filter="fade">
                                      <p:cBhvr>
                                        <p:cTn id="167" dur="1000"/>
                                        <p:tgtEl>
                                          <p:spTgt spid="12419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24200"/>
                                        </p:tgtEl>
                                        <p:attrNameLst>
                                          <p:attrName>style.visibility</p:attrName>
                                        </p:attrNameLst>
                                      </p:cBhvr>
                                      <p:to>
                                        <p:strVal val="visible"/>
                                      </p:to>
                                    </p:set>
                                    <p:animEffect transition="in" filter="fade">
                                      <p:cBhvr>
                                        <p:cTn id="172" dur="500"/>
                                        <p:tgtEl>
                                          <p:spTgt spid="124200"/>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1" presetClass="entr" presetSubtype="0" fill="hold" grpId="0" nodeType="clickEffect">
                                  <p:stCondLst>
                                    <p:cond delay="0"/>
                                  </p:stCondLst>
                                  <p:iterate type="lt">
                                    <p:tmPct val="5000"/>
                                  </p:iterate>
                                  <p:childTnLst>
                                    <p:set>
                                      <p:cBhvr>
                                        <p:cTn id="176" dur="1" fill="hold">
                                          <p:stCondLst>
                                            <p:cond delay="0"/>
                                          </p:stCondLst>
                                        </p:cTn>
                                        <p:tgtEl>
                                          <p:spTgt spid="124197"/>
                                        </p:tgtEl>
                                        <p:attrNameLst>
                                          <p:attrName>style.visibility</p:attrName>
                                        </p:attrNameLst>
                                      </p:cBhvr>
                                      <p:to>
                                        <p:strVal val="visible"/>
                                      </p:to>
                                    </p:set>
                                    <p:anim calcmode="lin" valueType="num">
                                      <p:cBhvr>
                                        <p:cTn id="177" dur="1000" fill="hold"/>
                                        <p:tgtEl>
                                          <p:spTgt spid="124197"/>
                                        </p:tgtEl>
                                        <p:attrNameLst>
                                          <p:attrName>ppt_w</p:attrName>
                                        </p:attrNameLst>
                                      </p:cBhvr>
                                      <p:tavLst>
                                        <p:tav tm="0">
                                          <p:val>
                                            <p:fltVal val="0"/>
                                          </p:val>
                                        </p:tav>
                                        <p:tav tm="100000">
                                          <p:val>
                                            <p:strVal val="#ppt_w"/>
                                          </p:val>
                                        </p:tav>
                                      </p:tavLst>
                                    </p:anim>
                                    <p:anim calcmode="lin" valueType="num">
                                      <p:cBhvr>
                                        <p:cTn id="178" dur="1000" fill="hold"/>
                                        <p:tgtEl>
                                          <p:spTgt spid="124197"/>
                                        </p:tgtEl>
                                        <p:attrNameLst>
                                          <p:attrName>ppt_h</p:attrName>
                                        </p:attrNameLst>
                                      </p:cBhvr>
                                      <p:tavLst>
                                        <p:tav tm="0">
                                          <p:val>
                                            <p:fltVal val="0"/>
                                          </p:val>
                                        </p:tav>
                                        <p:tav tm="100000">
                                          <p:val>
                                            <p:strVal val="#ppt_h"/>
                                          </p:val>
                                        </p:tav>
                                      </p:tavLst>
                                    </p:anim>
                                    <p:anim calcmode="lin" valueType="num">
                                      <p:cBhvr>
                                        <p:cTn id="179" dur="1000" fill="hold"/>
                                        <p:tgtEl>
                                          <p:spTgt spid="124197"/>
                                        </p:tgtEl>
                                        <p:attrNameLst>
                                          <p:attrName>style.rotation</p:attrName>
                                        </p:attrNameLst>
                                      </p:cBhvr>
                                      <p:tavLst>
                                        <p:tav tm="0">
                                          <p:val>
                                            <p:fltVal val="90"/>
                                          </p:val>
                                        </p:tav>
                                        <p:tav tm="100000">
                                          <p:val>
                                            <p:fltVal val="0"/>
                                          </p:val>
                                        </p:tav>
                                      </p:tavLst>
                                    </p:anim>
                                    <p:animEffect transition="in" filter="fade">
                                      <p:cBhvr>
                                        <p:cTn id="180" dur="1000"/>
                                        <p:tgtEl>
                                          <p:spTgt spid="124197"/>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124201"/>
                                        </p:tgtEl>
                                        <p:attrNameLst>
                                          <p:attrName>style.visibility</p:attrName>
                                        </p:attrNameLst>
                                      </p:cBhvr>
                                      <p:to>
                                        <p:strVal val="visible"/>
                                      </p:to>
                                    </p:set>
                                    <p:animEffect transition="in" filter="fade">
                                      <p:cBhvr>
                                        <p:cTn id="185" dur="500"/>
                                        <p:tgtEl>
                                          <p:spTgt spid="124201"/>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31" presetClass="entr" presetSubtype="0" fill="hold" grpId="0" nodeType="clickEffect">
                                  <p:stCondLst>
                                    <p:cond delay="0"/>
                                  </p:stCondLst>
                                  <p:iterate type="lt">
                                    <p:tmPct val="5000"/>
                                  </p:iterate>
                                  <p:childTnLst>
                                    <p:set>
                                      <p:cBhvr>
                                        <p:cTn id="189" dur="1" fill="hold">
                                          <p:stCondLst>
                                            <p:cond delay="0"/>
                                          </p:stCondLst>
                                        </p:cTn>
                                        <p:tgtEl>
                                          <p:spTgt spid="124198"/>
                                        </p:tgtEl>
                                        <p:attrNameLst>
                                          <p:attrName>style.visibility</p:attrName>
                                        </p:attrNameLst>
                                      </p:cBhvr>
                                      <p:to>
                                        <p:strVal val="visible"/>
                                      </p:to>
                                    </p:set>
                                    <p:anim calcmode="lin" valueType="num">
                                      <p:cBhvr>
                                        <p:cTn id="190" dur="1000" fill="hold"/>
                                        <p:tgtEl>
                                          <p:spTgt spid="124198"/>
                                        </p:tgtEl>
                                        <p:attrNameLst>
                                          <p:attrName>ppt_w</p:attrName>
                                        </p:attrNameLst>
                                      </p:cBhvr>
                                      <p:tavLst>
                                        <p:tav tm="0">
                                          <p:val>
                                            <p:fltVal val="0"/>
                                          </p:val>
                                        </p:tav>
                                        <p:tav tm="100000">
                                          <p:val>
                                            <p:strVal val="#ppt_w"/>
                                          </p:val>
                                        </p:tav>
                                      </p:tavLst>
                                    </p:anim>
                                    <p:anim calcmode="lin" valueType="num">
                                      <p:cBhvr>
                                        <p:cTn id="191" dur="1000" fill="hold"/>
                                        <p:tgtEl>
                                          <p:spTgt spid="124198"/>
                                        </p:tgtEl>
                                        <p:attrNameLst>
                                          <p:attrName>ppt_h</p:attrName>
                                        </p:attrNameLst>
                                      </p:cBhvr>
                                      <p:tavLst>
                                        <p:tav tm="0">
                                          <p:val>
                                            <p:fltVal val="0"/>
                                          </p:val>
                                        </p:tav>
                                        <p:tav tm="100000">
                                          <p:val>
                                            <p:strVal val="#ppt_h"/>
                                          </p:val>
                                        </p:tav>
                                      </p:tavLst>
                                    </p:anim>
                                    <p:anim calcmode="lin" valueType="num">
                                      <p:cBhvr>
                                        <p:cTn id="192" dur="1000" fill="hold"/>
                                        <p:tgtEl>
                                          <p:spTgt spid="124198"/>
                                        </p:tgtEl>
                                        <p:attrNameLst>
                                          <p:attrName>style.rotation</p:attrName>
                                        </p:attrNameLst>
                                      </p:cBhvr>
                                      <p:tavLst>
                                        <p:tav tm="0">
                                          <p:val>
                                            <p:fltVal val="90"/>
                                          </p:val>
                                        </p:tav>
                                        <p:tav tm="100000">
                                          <p:val>
                                            <p:fltVal val="0"/>
                                          </p:val>
                                        </p:tav>
                                      </p:tavLst>
                                    </p:anim>
                                    <p:animEffect transition="in" filter="fade">
                                      <p:cBhvr>
                                        <p:cTn id="193" dur="1000"/>
                                        <p:tgtEl>
                                          <p:spTgt spid="124198"/>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124202"/>
                                        </p:tgtEl>
                                        <p:attrNameLst>
                                          <p:attrName>style.visibility</p:attrName>
                                        </p:attrNameLst>
                                      </p:cBhvr>
                                      <p:to>
                                        <p:strVal val="visible"/>
                                      </p:to>
                                    </p:set>
                                    <p:animEffect transition="in" filter="fade">
                                      <p:cBhvr>
                                        <p:cTn id="198" dur="500"/>
                                        <p:tgtEl>
                                          <p:spTgt spid="124202"/>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31" presetClass="entr" presetSubtype="0" fill="hold" grpId="0" nodeType="clickEffect">
                                  <p:stCondLst>
                                    <p:cond delay="0"/>
                                  </p:stCondLst>
                                  <p:iterate type="lt">
                                    <p:tmPct val="5000"/>
                                  </p:iterate>
                                  <p:childTnLst>
                                    <p:set>
                                      <p:cBhvr>
                                        <p:cTn id="202" dur="1" fill="hold">
                                          <p:stCondLst>
                                            <p:cond delay="0"/>
                                          </p:stCondLst>
                                        </p:cTn>
                                        <p:tgtEl>
                                          <p:spTgt spid="124199"/>
                                        </p:tgtEl>
                                        <p:attrNameLst>
                                          <p:attrName>style.visibility</p:attrName>
                                        </p:attrNameLst>
                                      </p:cBhvr>
                                      <p:to>
                                        <p:strVal val="visible"/>
                                      </p:to>
                                    </p:set>
                                    <p:anim calcmode="lin" valueType="num">
                                      <p:cBhvr>
                                        <p:cTn id="203" dur="1000" fill="hold"/>
                                        <p:tgtEl>
                                          <p:spTgt spid="124199"/>
                                        </p:tgtEl>
                                        <p:attrNameLst>
                                          <p:attrName>ppt_w</p:attrName>
                                        </p:attrNameLst>
                                      </p:cBhvr>
                                      <p:tavLst>
                                        <p:tav tm="0">
                                          <p:val>
                                            <p:fltVal val="0"/>
                                          </p:val>
                                        </p:tav>
                                        <p:tav tm="100000">
                                          <p:val>
                                            <p:strVal val="#ppt_w"/>
                                          </p:val>
                                        </p:tav>
                                      </p:tavLst>
                                    </p:anim>
                                    <p:anim calcmode="lin" valueType="num">
                                      <p:cBhvr>
                                        <p:cTn id="204" dur="1000" fill="hold"/>
                                        <p:tgtEl>
                                          <p:spTgt spid="124199"/>
                                        </p:tgtEl>
                                        <p:attrNameLst>
                                          <p:attrName>ppt_h</p:attrName>
                                        </p:attrNameLst>
                                      </p:cBhvr>
                                      <p:tavLst>
                                        <p:tav tm="0">
                                          <p:val>
                                            <p:fltVal val="0"/>
                                          </p:val>
                                        </p:tav>
                                        <p:tav tm="100000">
                                          <p:val>
                                            <p:strVal val="#ppt_h"/>
                                          </p:val>
                                        </p:tav>
                                      </p:tavLst>
                                    </p:anim>
                                    <p:anim calcmode="lin" valueType="num">
                                      <p:cBhvr>
                                        <p:cTn id="205" dur="1000" fill="hold"/>
                                        <p:tgtEl>
                                          <p:spTgt spid="124199"/>
                                        </p:tgtEl>
                                        <p:attrNameLst>
                                          <p:attrName>style.rotation</p:attrName>
                                        </p:attrNameLst>
                                      </p:cBhvr>
                                      <p:tavLst>
                                        <p:tav tm="0">
                                          <p:val>
                                            <p:fltVal val="90"/>
                                          </p:val>
                                        </p:tav>
                                        <p:tav tm="100000">
                                          <p:val>
                                            <p:fltVal val="0"/>
                                          </p:val>
                                        </p:tav>
                                      </p:tavLst>
                                    </p:anim>
                                    <p:animEffect transition="in" filter="fade">
                                      <p:cBhvr>
                                        <p:cTn id="206" dur="1000"/>
                                        <p:tgtEl>
                                          <p:spTgt spid="12419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0" presetClass="entr" presetSubtype="0" fill="hold" nodeType="clickEffect">
                                  <p:stCondLst>
                                    <p:cond delay="0"/>
                                  </p:stCondLst>
                                  <p:childTnLst>
                                    <p:set>
                                      <p:cBhvr>
                                        <p:cTn id="210" dur="1" fill="hold">
                                          <p:stCondLst>
                                            <p:cond delay="0"/>
                                          </p:stCondLst>
                                        </p:cTn>
                                        <p:tgtEl>
                                          <p:spTgt spid="2"/>
                                        </p:tgtEl>
                                        <p:attrNameLst>
                                          <p:attrName>style.visibility</p:attrName>
                                        </p:attrNameLst>
                                      </p:cBhvr>
                                      <p:to>
                                        <p:strVal val="visible"/>
                                      </p:to>
                                    </p:set>
                                    <p:animEffect transition="in" filter="fade">
                                      <p:cBhvr>
                                        <p:cTn id="211" dur="500"/>
                                        <p:tgtEl>
                                          <p:spTgt spid="2"/>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124204"/>
                                        </p:tgtEl>
                                        <p:attrNameLst>
                                          <p:attrName>style.visibility</p:attrName>
                                        </p:attrNameLst>
                                      </p:cBhvr>
                                      <p:to>
                                        <p:strVal val="visible"/>
                                      </p:to>
                                    </p:set>
                                    <p:animEffect transition="in" filter="fade">
                                      <p:cBhvr>
                                        <p:cTn id="216" dur="500"/>
                                        <p:tgtEl>
                                          <p:spTgt spid="124204"/>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0" presetClass="entr" presetSubtype="0" fill="hold" nodeType="clickEffect">
                                  <p:stCondLst>
                                    <p:cond delay="0"/>
                                  </p:stCondLst>
                                  <p:childTnLst>
                                    <p:set>
                                      <p:cBhvr>
                                        <p:cTn id="220" dur="1" fill="hold">
                                          <p:stCondLst>
                                            <p:cond delay="0"/>
                                          </p:stCondLst>
                                        </p:cTn>
                                        <p:tgtEl>
                                          <p:spTgt spid="124140"/>
                                        </p:tgtEl>
                                        <p:attrNameLst>
                                          <p:attrName>style.visibility</p:attrName>
                                        </p:attrNameLst>
                                      </p:cBhvr>
                                      <p:to>
                                        <p:strVal val="visible"/>
                                      </p:to>
                                    </p:set>
                                    <p:animEffect transition="in" filter="fade">
                                      <p:cBhvr>
                                        <p:cTn id="221" dur="500"/>
                                        <p:tgtEl>
                                          <p:spTgt spid="124140"/>
                                        </p:tgtEl>
                                      </p:cBhvr>
                                    </p:animEffect>
                                  </p:childTnLst>
                                </p:cTn>
                              </p:par>
                              <p:par>
                                <p:cTn id="222" presetID="10" presetClass="entr" presetSubtype="0" fill="hold" nodeType="withEffect">
                                  <p:stCondLst>
                                    <p:cond delay="0"/>
                                  </p:stCondLst>
                                  <p:childTnLst>
                                    <p:set>
                                      <p:cBhvr>
                                        <p:cTn id="223" dur="1" fill="hold">
                                          <p:stCondLst>
                                            <p:cond delay="0"/>
                                          </p:stCondLst>
                                        </p:cTn>
                                        <p:tgtEl>
                                          <p:spTgt spid="124141"/>
                                        </p:tgtEl>
                                        <p:attrNameLst>
                                          <p:attrName>style.visibility</p:attrName>
                                        </p:attrNameLst>
                                      </p:cBhvr>
                                      <p:to>
                                        <p:strVal val="visible"/>
                                      </p:to>
                                    </p:set>
                                    <p:animEffect transition="in" filter="fade">
                                      <p:cBhvr>
                                        <p:cTn id="224" dur="500"/>
                                        <p:tgtEl>
                                          <p:spTgt spid="124141"/>
                                        </p:tgtEl>
                                      </p:cBhvr>
                                    </p:animEffect>
                                  </p:childTnLst>
                                </p:cTn>
                              </p:par>
                              <p:par>
                                <p:cTn id="225" presetID="10" presetClass="entr" presetSubtype="0" fill="hold" nodeType="withEffect">
                                  <p:stCondLst>
                                    <p:cond delay="0"/>
                                  </p:stCondLst>
                                  <p:childTnLst>
                                    <p:set>
                                      <p:cBhvr>
                                        <p:cTn id="226" dur="1" fill="hold">
                                          <p:stCondLst>
                                            <p:cond delay="0"/>
                                          </p:stCondLst>
                                        </p:cTn>
                                        <p:tgtEl>
                                          <p:spTgt spid="124142"/>
                                        </p:tgtEl>
                                        <p:attrNameLst>
                                          <p:attrName>style.visibility</p:attrName>
                                        </p:attrNameLst>
                                      </p:cBhvr>
                                      <p:to>
                                        <p:strVal val="visible"/>
                                      </p:to>
                                    </p:set>
                                    <p:animEffect transition="in" filter="fade">
                                      <p:cBhvr>
                                        <p:cTn id="227" dur="500"/>
                                        <p:tgtEl>
                                          <p:spTgt spid="124142"/>
                                        </p:tgtEl>
                                      </p:cBhvr>
                                    </p:animEffect>
                                  </p:childTnLst>
                                </p:cTn>
                              </p:par>
                              <p:par>
                                <p:cTn id="228" presetID="10" presetClass="entr" presetSubtype="0" fill="hold" nodeType="withEffect">
                                  <p:stCondLst>
                                    <p:cond delay="0"/>
                                  </p:stCondLst>
                                  <p:childTnLst>
                                    <p:set>
                                      <p:cBhvr>
                                        <p:cTn id="229" dur="1" fill="hold">
                                          <p:stCondLst>
                                            <p:cond delay="0"/>
                                          </p:stCondLst>
                                        </p:cTn>
                                        <p:tgtEl>
                                          <p:spTgt spid="124143"/>
                                        </p:tgtEl>
                                        <p:attrNameLst>
                                          <p:attrName>style.visibility</p:attrName>
                                        </p:attrNameLst>
                                      </p:cBhvr>
                                      <p:to>
                                        <p:strVal val="visible"/>
                                      </p:to>
                                    </p:set>
                                    <p:animEffect transition="in" filter="fade">
                                      <p:cBhvr>
                                        <p:cTn id="230" dur="500"/>
                                        <p:tgtEl>
                                          <p:spTgt spid="124143"/>
                                        </p:tgtEl>
                                      </p:cBhvr>
                                    </p:animEffect>
                                  </p:childTnLst>
                                </p:cTn>
                              </p:par>
                              <p:par>
                                <p:cTn id="231" presetID="10" presetClass="entr" presetSubtype="0" fill="hold" nodeType="withEffect">
                                  <p:stCondLst>
                                    <p:cond delay="0"/>
                                  </p:stCondLst>
                                  <p:childTnLst>
                                    <p:set>
                                      <p:cBhvr>
                                        <p:cTn id="232" dur="1" fill="hold">
                                          <p:stCondLst>
                                            <p:cond delay="0"/>
                                          </p:stCondLst>
                                        </p:cTn>
                                        <p:tgtEl>
                                          <p:spTgt spid="124144"/>
                                        </p:tgtEl>
                                        <p:attrNameLst>
                                          <p:attrName>style.visibility</p:attrName>
                                        </p:attrNameLst>
                                      </p:cBhvr>
                                      <p:to>
                                        <p:strVal val="visible"/>
                                      </p:to>
                                    </p:set>
                                    <p:animEffect transition="in" filter="fade">
                                      <p:cBhvr>
                                        <p:cTn id="233" dur="500"/>
                                        <p:tgtEl>
                                          <p:spTgt spid="124144"/>
                                        </p:tgtEl>
                                      </p:cBhvr>
                                    </p:animEffect>
                                  </p:childTnLst>
                                </p:cTn>
                              </p:par>
                              <p:par>
                                <p:cTn id="234" presetID="10" presetClass="entr" presetSubtype="0" fill="hold" nodeType="withEffect">
                                  <p:stCondLst>
                                    <p:cond delay="0"/>
                                  </p:stCondLst>
                                  <p:childTnLst>
                                    <p:set>
                                      <p:cBhvr>
                                        <p:cTn id="235" dur="1" fill="hold">
                                          <p:stCondLst>
                                            <p:cond delay="0"/>
                                          </p:stCondLst>
                                        </p:cTn>
                                        <p:tgtEl>
                                          <p:spTgt spid="124145"/>
                                        </p:tgtEl>
                                        <p:attrNameLst>
                                          <p:attrName>style.visibility</p:attrName>
                                        </p:attrNameLst>
                                      </p:cBhvr>
                                      <p:to>
                                        <p:strVal val="visible"/>
                                      </p:to>
                                    </p:set>
                                    <p:animEffect transition="in" filter="fade">
                                      <p:cBhvr>
                                        <p:cTn id="236" dur="500"/>
                                        <p:tgtEl>
                                          <p:spTgt spid="124145"/>
                                        </p:tgtEl>
                                      </p:cBhvr>
                                    </p:animEffect>
                                  </p:childTnLst>
                                </p:cTn>
                              </p:par>
                              <p:par>
                                <p:cTn id="237" presetID="10" presetClass="entr" presetSubtype="0" fill="hold" nodeType="withEffect">
                                  <p:stCondLst>
                                    <p:cond delay="0"/>
                                  </p:stCondLst>
                                  <p:childTnLst>
                                    <p:set>
                                      <p:cBhvr>
                                        <p:cTn id="238" dur="1" fill="hold">
                                          <p:stCondLst>
                                            <p:cond delay="0"/>
                                          </p:stCondLst>
                                        </p:cTn>
                                        <p:tgtEl>
                                          <p:spTgt spid="124146"/>
                                        </p:tgtEl>
                                        <p:attrNameLst>
                                          <p:attrName>style.visibility</p:attrName>
                                        </p:attrNameLst>
                                      </p:cBhvr>
                                      <p:to>
                                        <p:strVal val="visible"/>
                                      </p:to>
                                    </p:set>
                                    <p:animEffect transition="in" filter="fade">
                                      <p:cBhvr>
                                        <p:cTn id="239" dur="500"/>
                                        <p:tgtEl>
                                          <p:spTgt spid="124146"/>
                                        </p:tgtEl>
                                      </p:cBhvr>
                                    </p:animEffect>
                                  </p:childTnLst>
                                </p:cTn>
                              </p:par>
                              <p:par>
                                <p:cTn id="240" presetID="10" presetClass="entr" presetSubtype="0" fill="hold" nodeType="withEffect">
                                  <p:stCondLst>
                                    <p:cond delay="0"/>
                                  </p:stCondLst>
                                  <p:childTnLst>
                                    <p:set>
                                      <p:cBhvr>
                                        <p:cTn id="241" dur="1" fill="hold">
                                          <p:stCondLst>
                                            <p:cond delay="0"/>
                                          </p:stCondLst>
                                        </p:cTn>
                                        <p:tgtEl>
                                          <p:spTgt spid="124147"/>
                                        </p:tgtEl>
                                        <p:attrNameLst>
                                          <p:attrName>style.visibility</p:attrName>
                                        </p:attrNameLst>
                                      </p:cBhvr>
                                      <p:to>
                                        <p:strVal val="visible"/>
                                      </p:to>
                                    </p:set>
                                    <p:animEffect transition="in" filter="fade">
                                      <p:cBhvr>
                                        <p:cTn id="242" dur="500"/>
                                        <p:tgtEl>
                                          <p:spTgt spid="124147"/>
                                        </p:tgtEl>
                                      </p:cBhvr>
                                    </p:animEffect>
                                  </p:childTnLst>
                                </p:cTn>
                              </p:par>
                              <p:par>
                                <p:cTn id="243" presetID="10" presetClass="entr" presetSubtype="0" fill="hold" nodeType="withEffect">
                                  <p:stCondLst>
                                    <p:cond delay="0"/>
                                  </p:stCondLst>
                                  <p:childTnLst>
                                    <p:set>
                                      <p:cBhvr>
                                        <p:cTn id="244" dur="1" fill="hold">
                                          <p:stCondLst>
                                            <p:cond delay="0"/>
                                          </p:stCondLst>
                                        </p:cTn>
                                        <p:tgtEl>
                                          <p:spTgt spid="124148"/>
                                        </p:tgtEl>
                                        <p:attrNameLst>
                                          <p:attrName>style.visibility</p:attrName>
                                        </p:attrNameLst>
                                      </p:cBhvr>
                                      <p:to>
                                        <p:strVal val="visible"/>
                                      </p:to>
                                    </p:set>
                                    <p:animEffect transition="in" filter="fade">
                                      <p:cBhvr>
                                        <p:cTn id="245" dur="500"/>
                                        <p:tgtEl>
                                          <p:spTgt spid="124148"/>
                                        </p:tgtEl>
                                      </p:cBhvr>
                                    </p:animEffect>
                                  </p:childTnLst>
                                </p:cTn>
                              </p:par>
                              <p:par>
                                <p:cTn id="246" presetID="10" presetClass="entr" presetSubtype="0" fill="hold" nodeType="withEffect">
                                  <p:stCondLst>
                                    <p:cond delay="0"/>
                                  </p:stCondLst>
                                  <p:childTnLst>
                                    <p:set>
                                      <p:cBhvr>
                                        <p:cTn id="247" dur="1" fill="hold">
                                          <p:stCondLst>
                                            <p:cond delay="0"/>
                                          </p:stCondLst>
                                        </p:cTn>
                                        <p:tgtEl>
                                          <p:spTgt spid="124149"/>
                                        </p:tgtEl>
                                        <p:attrNameLst>
                                          <p:attrName>style.visibility</p:attrName>
                                        </p:attrNameLst>
                                      </p:cBhvr>
                                      <p:to>
                                        <p:strVal val="visible"/>
                                      </p:to>
                                    </p:set>
                                    <p:animEffect transition="in" filter="fade">
                                      <p:cBhvr>
                                        <p:cTn id="248" dur="500"/>
                                        <p:tgtEl>
                                          <p:spTgt spid="124149"/>
                                        </p:tgtEl>
                                      </p:cBhvr>
                                    </p:animEffect>
                                  </p:childTnLst>
                                </p:cTn>
                              </p:par>
                              <p:par>
                                <p:cTn id="249" presetID="10" presetClass="entr" presetSubtype="0" fill="hold" nodeType="withEffect">
                                  <p:stCondLst>
                                    <p:cond delay="0"/>
                                  </p:stCondLst>
                                  <p:childTnLst>
                                    <p:set>
                                      <p:cBhvr>
                                        <p:cTn id="250" dur="1" fill="hold">
                                          <p:stCondLst>
                                            <p:cond delay="0"/>
                                          </p:stCondLst>
                                        </p:cTn>
                                        <p:tgtEl>
                                          <p:spTgt spid="124150"/>
                                        </p:tgtEl>
                                        <p:attrNameLst>
                                          <p:attrName>style.visibility</p:attrName>
                                        </p:attrNameLst>
                                      </p:cBhvr>
                                      <p:to>
                                        <p:strVal val="visible"/>
                                      </p:to>
                                    </p:set>
                                    <p:animEffect transition="in" filter="fade">
                                      <p:cBhvr>
                                        <p:cTn id="251" dur="500"/>
                                        <p:tgtEl>
                                          <p:spTgt spid="124150"/>
                                        </p:tgtEl>
                                      </p:cBhvr>
                                    </p:animEffect>
                                  </p:childTnLst>
                                </p:cTn>
                              </p:par>
                              <p:par>
                                <p:cTn id="252" presetID="10" presetClass="entr" presetSubtype="0" fill="hold" nodeType="withEffect">
                                  <p:stCondLst>
                                    <p:cond delay="0"/>
                                  </p:stCondLst>
                                  <p:childTnLst>
                                    <p:set>
                                      <p:cBhvr>
                                        <p:cTn id="253" dur="1" fill="hold">
                                          <p:stCondLst>
                                            <p:cond delay="0"/>
                                          </p:stCondLst>
                                        </p:cTn>
                                        <p:tgtEl>
                                          <p:spTgt spid="124151"/>
                                        </p:tgtEl>
                                        <p:attrNameLst>
                                          <p:attrName>style.visibility</p:attrName>
                                        </p:attrNameLst>
                                      </p:cBhvr>
                                      <p:to>
                                        <p:strVal val="visible"/>
                                      </p:to>
                                    </p:set>
                                    <p:animEffect transition="in" filter="fade">
                                      <p:cBhvr>
                                        <p:cTn id="254" dur="500"/>
                                        <p:tgtEl>
                                          <p:spTgt spid="124151"/>
                                        </p:tgtEl>
                                      </p:cBhvr>
                                    </p:animEffect>
                                  </p:childTnLst>
                                </p:cTn>
                              </p:par>
                              <p:par>
                                <p:cTn id="255" presetID="10" presetClass="entr" presetSubtype="0" fill="hold" nodeType="withEffect">
                                  <p:stCondLst>
                                    <p:cond delay="0"/>
                                  </p:stCondLst>
                                  <p:childTnLst>
                                    <p:set>
                                      <p:cBhvr>
                                        <p:cTn id="256" dur="1" fill="hold">
                                          <p:stCondLst>
                                            <p:cond delay="0"/>
                                          </p:stCondLst>
                                        </p:cTn>
                                        <p:tgtEl>
                                          <p:spTgt spid="124152"/>
                                        </p:tgtEl>
                                        <p:attrNameLst>
                                          <p:attrName>style.visibility</p:attrName>
                                        </p:attrNameLst>
                                      </p:cBhvr>
                                      <p:to>
                                        <p:strVal val="visible"/>
                                      </p:to>
                                    </p:set>
                                    <p:animEffect transition="in" filter="fade">
                                      <p:cBhvr>
                                        <p:cTn id="257" dur="500"/>
                                        <p:tgtEl>
                                          <p:spTgt spid="124152"/>
                                        </p:tgtEl>
                                      </p:cBhvr>
                                    </p:animEffect>
                                  </p:childTnLst>
                                </p:cTn>
                              </p:par>
                              <p:par>
                                <p:cTn id="258" presetID="10" presetClass="entr" presetSubtype="0" fill="hold" nodeType="withEffect">
                                  <p:stCondLst>
                                    <p:cond delay="0"/>
                                  </p:stCondLst>
                                  <p:childTnLst>
                                    <p:set>
                                      <p:cBhvr>
                                        <p:cTn id="259" dur="1" fill="hold">
                                          <p:stCondLst>
                                            <p:cond delay="0"/>
                                          </p:stCondLst>
                                        </p:cTn>
                                        <p:tgtEl>
                                          <p:spTgt spid="124153"/>
                                        </p:tgtEl>
                                        <p:attrNameLst>
                                          <p:attrName>style.visibility</p:attrName>
                                        </p:attrNameLst>
                                      </p:cBhvr>
                                      <p:to>
                                        <p:strVal val="visible"/>
                                      </p:to>
                                    </p:set>
                                    <p:animEffect transition="in" filter="fade">
                                      <p:cBhvr>
                                        <p:cTn id="260" dur="500"/>
                                        <p:tgtEl>
                                          <p:spTgt spid="124153"/>
                                        </p:tgtEl>
                                      </p:cBhvr>
                                    </p:animEffect>
                                  </p:childTnLst>
                                </p:cTn>
                              </p:par>
                              <p:par>
                                <p:cTn id="261" presetID="10" presetClass="entr" presetSubtype="0" fill="hold" nodeType="withEffect">
                                  <p:stCondLst>
                                    <p:cond delay="0"/>
                                  </p:stCondLst>
                                  <p:childTnLst>
                                    <p:set>
                                      <p:cBhvr>
                                        <p:cTn id="262" dur="1" fill="hold">
                                          <p:stCondLst>
                                            <p:cond delay="0"/>
                                          </p:stCondLst>
                                        </p:cTn>
                                        <p:tgtEl>
                                          <p:spTgt spid="124154"/>
                                        </p:tgtEl>
                                        <p:attrNameLst>
                                          <p:attrName>style.visibility</p:attrName>
                                        </p:attrNameLst>
                                      </p:cBhvr>
                                      <p:to>
                                        <p:strVal val="visible"/>
                                      </p:to>
                                    </p:set>
                                    <p:animEffect transition="in" filter="fade">
                                      <p:cBhvr>
                                        <p:cTn id="263" dur="500"/>
                                        <p:tgtEl>
                                          <p:spTgt spid="124154"/>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124205"/>
                                        </p:tgtEl>
                                        <p:attrNameLst>
                                          <p:attrName>style.visibility</p:attrName>
                                        </p:attrNameLst>
                                      </p:cBhvr>
                                      <p:to>
                                        <p:strVal val="visible"/>
                                      </p:to>
                                    </p:set>
                                    <p:animEffect transition="in" filter="fade">
                                      <p:cBhvr>
                                        <p:cTn id="268" dur="500"/>
                                        <p:tgtEl>
                                          <p:spTgt spid="124205"/>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31" presetClass="entr" presetSubtype="0" fill="hold" grpId="0" nodeType="clickEffect">
                                  <p:stCondLst>
                                    <p:cond delay="0"/>
                                  </p:stCondLst>
                                  <p:iterate type="lt">
                                    <p:tmPct val="5000"/>
                                  </p:iterate>
                                  <p:childTnLst>
                                    <p:set>
                                      <p:cBhvr>
                                        <p:cTn id="272" dur="1" fill="hold">
                                          <p:stCondLst>
                                            <p:cond delay="0"/>
                                          </p:stCondLst>
                                        </p:cTn>
                                        <p:tgtEl>
                                          <p:spTgt spid="124206"/>
                                        </p:tgtEl>
                                        <p:attrNameLst>
                                          <p:attrName>style.visibility</p:attrName>
                                        </p:attrNameLst>
                                      </p:cBhvr>
                                      <p:to>
                                        <p:strVal val="visible"/>
                                      </p:to>
                                    </p:set>
                                    <p:anim calcmode="lin" valueType="num">
                                      <p:cBhvr>
                                        <p:cTn id="273" dur="1000" fill="hold"/>
                                        <p:tgtEl>
                                          <p:spTgt spid="124206"/>
                                        </p:tgtEl>
                                        <p:attrNameLst>
                                          <p:attrName>ppt_w</p:attrName>
                                        </p:attrNameLst>
                                      </p:cBhvr>
                                      <p:tavLst>
                                        <p:tav tm="0">
                                          <p:val>
                                            <p:fltVal val="0"/>
                                          </p:val>
                                        </p:tav>
                                        <p:tav tm="100000">
                                          <p:val>
                                            <p:strVal val="#ppt_w"/>
                                          </p:val>
                                        </p:tav>
                                      </p:tavLst>
                                    </p:anim>
                                    <p:anim calcmode="lin" valueType="num">
                                      <p:cBhvr>
                                        <p:cTn id="274" dur="1000" fill="hold"/>
                                        <p:tgtEl>
                                          <p:spTgt spid="124206"/>
                                        </p:tgtEl>
                                        <p:attrNameLst>
                                          <p:attrName>ppt_h</p:attrName>
                                        </p:attrNameLst>
                                      </p:cBhvr>
                                      <p:tavLst>
                                        <p:tav tm="0">
                                          <p:val>
                                            <p:fltVal val="0"/>
                                          </p:val>
                                        </p:tav>
                                        <p:tav tm="100000">
                                          <p:val>
                                            <p:strVal val="#ppt_h"/>
                                          </p:val>
                                        </p:tav>
                                      </p:tavLst>
                                    </p:anim>
                                    <p:anim calcmode="lin" valueType="num">
                                      <p:cBhvr>
                                        <p:cTn id="275" dur="1000" fill="hold"/>
                                        <p:tgtEl>
                                          <p:spTgt spid="124206"/>
                                        </p:tgtEl>
                                        <p:attrNameLst>
                                          <p:attrName>style.rotation</p:attrName>
                                        </p:attrNameLst>
                                      </p:cBhvr>
                                      <p:tavLst>
                                        <p:tav tm="0">
                                          <p:val>
                                            <p:fltVal val="90"/>
                                          </p:val>
                                        </p:tav>
                                        <p:tav tm="100000">
                                          <p:val>
                                            <p:fltVal val="0"/>
                                          </p:val>
                                        </p:tav>
                                      </p:tavLst>
                                    </p:anim>
                                    <p:animEffect transition="in" filter="fade">
                                      <p:cBhvr>
                                        <p:cTn id="276" dur="1000"/>
                                        <p:tgtEl>
                                          <p:spTgt spid="124206"/>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0" presetClass="entr" presetSubtype="0" fill="hold" grpId="0" nodeType="clickEffect">
                                  <p:stCondLst>
                                    <p:cond delay="0"/>
                                  </p:stCondLst>
                                  <p:childTnLst>
                                    <p:set>
                                      <p:cBhvr>
                                        <p:cTn id="280" dur="1" fill="hold">
                                          <p:stCondLst>
                                            <p:cond delay="0"/>
                                          </p:stCondLst>
                                        </p:cTn>
                                        <p:tgtEl>
                                          <p:spTgt spid="124209"/>
                                        </p:tgtEl>
                                        <p:attrNameLst>
                                          <p:attrName>style.visibility</p:attrName>
                                        </p:attrNameLst>
                                      </p:cBhvr>
                                      <p:to>
                                        <p:strVal val="visible"/>
                                      </p:to>
                                    </p:set>
                                    <p:animEffect transition="in" filter="fade">
                                      <p:cBhvr>
                                        <p:cTn id="281" dur="500"/>
                                        <p:tgtEl>
                                          <p:spTgt spid="124209"/>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31" presetClass="entr" presetSubtype="0" fill="hold" grpId="0" nodeType="clickEffect">
                                  <p:stCondLst>
                                    <p:cond delay="0"/>
                                  </p:stCondLst>
                                  <p:iterate type="lt">
                                    <p:tmPct val="5000"/>
                                  </p:iterate>
                                  <p:childTnLst>
                                    <p:set>
                                      <p:cBhvr>
                                        <p:cTn id="285" dur="1" fill="hold">
                                          <p:stCondLst>
                                            <p:cond delay="0"/>
                                          </p:stCondLst>
                                        </p:cTn>
                                        <p:tgtEl>
                                          <p:spTgt spid="124207"/>
                                        </p:tgtEl>
                                        <p:attrNameLst>
                                          <p:attrName>style.visibility</p:attrName>
                                        </p:attrNameLst>
                                      </p:cBhvr>
                                      <p:to>
                                        <p:strVal val="visible"/>
                                      </p:to>
                                    </p:set>
                                    <p:anim calcmode="lin" valueType="num">
                                      <p:cBhvr>
                                        <p:cTn id="286" dur="1000" fill="hold"/>
                                        <p:tgtEl>
                                          <p:spTgt spid="124207"/>
                                        </p:tgtEl>
                                        <p:attrNameLst>
                                          <p:attrName>ppt_w</p:attrName>
                                        </p:attrNameLst>
                                      </p:cBhvr>
                                      <p:tavLst>
                                        <p:tav tm="0">
                                          <p:val>
                                            <p:fltVal val="0"/>
                                          </p:val>
                                        </p:tav>
                                        <p:tav tm="100000">
                                          <p:val>
                                            <p:strVal val="#ppt_w"/>
                                          </p:val>
                                        </p:tav>
                                      </p:tavLst>
                                    </p:anim>
                                    <p:anim calcmode="lin" valueType="num">
                                      <p:cBhvr>
                                        <p:cTn id="287" dur="1000" fill="hold"/>
                                        <p:tgtEl>
                                          <p:spTgt spid="124207"/>
                                        </p:tgtEl>
                                        <p:attrNameLst>
                                          <p:attrName>ppt_h</p:attrName>
                                        </p:attrNameLst>
                                      </p:cBhvr>
                                      <p:tavLst>
                                        <p:tav tm="0">
                                          <p:val>
                                            <p:fltVal val="0"/>
                                          </p:val>
                                        </p:tav>
                                        <p:tav tm="100000">
                                          <p:val>
                                            <p:strVal val="#ppt_h"/>
                                          </p:val>
                                        </p:tav>
                                      </p:tavLst>
                                    </p:anim>
                                    <p:anim calcmode="lin" valueType="num">
                                      <p:cBhvr>
                                        <p:cTn id="288" dur="1000" fill="hold"/>
                                        <p:tgtEl>
                                          <p:spTgt spid="124207"/>
                                        </p:tgtEl>
                                        <p:attrNameLst>
                                          <p:attrName>style.rotation</p:attrName>
                                        </p:attrNameLst>
                                      </p:cBhvr>
                                      <p:tavLst>
                                        <p:tav tm="0">
                                          <p:val>
                                            <p:fltVal val="90"/>
                                          </p:val>
                                        </p:tav>
                                        <p:tav tm="100000">
                                          <p:val>
                                            <p:fltVal val="0"/>
                                          </p:val>
                                        </p:tav>
                                      </p:tavLst>
                                    </p:anim>
                                    <p:animEffect transition="in" filter="fade">
                                      <p:cBhvr>
                                        <p:cTn id="289" dur="1000"/>
                                        <p:tgtEl>
                                          <p:spTgt spid="124207"/>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0" presetClass="entr" presetSubtype="0" fill="hold" grpId="0" nodeType="clickEffect">
                                  <p:stCondLst>
                                    <p:cond delay="0"/>
                                  </p:stCondLst>
                                  <p:childTnLst>
                                    <p:set>
                                      <p:cBhvr>
                                        <p:cTn id="293" dur="1" fill="hold">
                                          <p:stCondLst>
                                            <p:cond delay="0"/>
                                          </p:stCondLst>
                                        </p:cTn>
                                        <p:tgtEl>
                                          <p:spTgt spid="124210"/>
                                        </p:tgtEl>
                                        <p:attrNameLst>
                                          <p:attrName>style.visibility</p:attrName>
                                        </p:attrNameLst>
                                      </p:cBhvr>
                                      <p:to>
                                        <p:strVal val="visible"/>
                                      </p:to>
                                    </p:set>
                                    <p:animEffect transition="in" filter="fade">
                                      <p:cBhvr>
                                        <p:cTn id="294" dur="1000"/>
                                        <p:tgtEl>
                                          <p:spTgt spid="124210"/>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31" presetClass="entr" presetSubtype="0" fill="hold" grpId="0" nodeType="clickEffect">
                                  <p:stCondLst>
                                    <p:cond delay="0"/>
                                  </p:stCondLst>
                                  <p:iterate type="lt">
                                    <p:tmPct val="5000"/>
                                  </p:iterate>
                                  <p:childTnLst>
                                    <p:set>
                                      <p:cBhvr>
                                        <p:cTn id="298" dur="1" fill="hold">
                                          <p:stCondLst>
                                            <p:cond delay="0"/>
                                          </p:stCondLst>
                                        </p:cTn>
                                        <p:tgtEl>
                                          <p:spTgt spid="124208"/>
                                        </p:tgtEl>
                                        <p:attrNameLst>
                                          <p:attrName>style.visibility</p:attrName>
                                        </p:attrNameLst>
                                      </p:cBhvr>
                                      <p:to>
                                        <p:strVal val="visible"/>
                                      </p:to>
                                    </p:set>
                                    <p:anim calcmode="lin" valueType="num">
                                      <p:cBhvr>
                                        <p:cTn id="299" dur="1000" fill="hold"/>
                                        <p:tgtEl>
                                          <p:spTgt spid="124208"/>
                                        </p:tgtEl>
                                        <p:attrNameLst>
                                          <p:attrName>ppt_w</p:attrName>
                                        </p:attrNameLst>
                                      </p:cBhvr>
                                      <p:tavLst>
                                        <p:tav tm="0">
                                          <p:val>
                                            <p:fltVal val="0"/>
                                          </p:val>
                                        </p:tav>
                                        <p:tav tm="100000">
                                          <p:val>
                                            <p:strVal val="#ppt_w"/>
                                          </p:val>
                                        </p:tav>
                                      </p:tavLst>
                                    </p:anim>
                                    <p:anim calcmode="lin" valueType="num">
                                      <p:cBhvr>
                                        <p:cTn id="300" dur="1000" fill="hold"/>
                                        <p:tgtEl>
                                          <p:spTgt spid="124208"/>
                                        </p:tgtEl>
                                        <p:attrNameLst>
                                          <p:attrName>ppt_h</p:attrName>
                                        </p:attrNameLst>
                                      </p:cBhvr>
                                      <p:tavLst>
                                        <p:tav tm="0">
                                          <p:val>
                                            <p:fltVal val="0"/>
                                          </p:val>
                                        </p:tav>
                                        <p:tav tm="100000">
                                          <p:val>
                                            <p:strVal val="#ppt_h"/>
                                          </p:val>
                                        </p:tav>
                                      </p:tavLst>
                                    </p:anim>
                                    <p:anim calcmode="lin" valueType="num">
                                      <p:cBhvr>
                                        <p:cTn id="301" dur="1000" fill="hold"/>
                                        <p:tgtEl>
                                          <p:spTgt spid="124208"/>
                                        </p:tgtEl>
                                        <p:attrNameLst>
                                          <p:attrName>style.rotation</p:attrName>
                                        </p:attrNameLst>
                                      </p:cBhvr>
                                      <p:tavLst>
                                        <p:tav tm="0">
                                          <p:val>
                                            <p:fltVal val="90"/>
                                          </p:val>
                                        </p:tav>
                                        <p:tav tm="100000">
                                          <p:val>
                                            <p:fltVal val="0"/>
                                          </p:val>
                                        </p:tav>
                                      </p:tavLst>
                                    </p:anim>
                                    <p:animEffect transition="in" filter="fade">
                                      <p:cBhvr>
                                        <p:cTn id="302" dur="1000"/>
                                        <p:tgtEl>
                                          <p:spTgt spid="124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63" grpId="0"/>
      <p:bldP spid="124192" grpId="0" animBg="1"/>
      <p:bldP spid="124196" grpId="0" animBg="1"/>
      <p:bldP spid="124197" grpId="0" animBg="1"/>
      <p:bldP spid="124198" grpId="0" animBg="1"/>
      <p:bldP spid="124199" grpId="0" animBg="1"/>
      <p:bldP spid="124200" grpId="0" animBg="1"/>
      <p:bldP spid="124201" grpId="0" animBg="1"/>
      <p:bldP spid="124202" grpId="0" animBg="1"/>
      <p:bldP spid="124204" grpId="0"/>
      <p:bldP spid="124205" grpId="0" animBg="1"/>
      <p:bldP spid="124206" grpId="0" animBg="1"/>
      <p:bldP spid="124207" grpId="0" animBg="1"/>
      <p:bldP spid="124208" grpId="0" animBg="1"/>
      <p:bldP spid="124209" grpId="0" animBg="1"/>
      <p:bldP spid="1242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ChangeArrowheads="1"/>
          </p:cNvSpPr>
          <p:nvPr/>
        </p:nvSpPr>
        <p:spPr bwMode="auto">
          <a:xfrm>
            <a:off x="385763" y="495742"/>
            <a:ext cx="85963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）将</a:t>
            </a:r>
            <a:r>
              <a:rPr lang="en-US" altLang="zh-CN" sz="2400" i="1" dirty="0">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中最小值   </a:t>
            </a:r>
            <a:r>
              <a:rPr lang="zh-CN" altLang="en-US" sz="2400" dirty="0" smtClean="0">
                <a:latin typeface="黑体" panose="02010609060101010101" pitchFamily="49" charset="-122"/>
                <a:ea typeface="黑体" panose="02010609060101010101" pitchFamily="49" charset="-122"/>
              </a:rPr>
              <a:t>对应</a:t>
            </a:r>
            <a:r>
              <a:rPr lang="zh-CN" altLang="en-US" sz="2400" dirty="0">
                <a:latin typeface="黑体" panose="02010609060101010101" pitchFamily="49" charset="-122"/>
                <a:ea typeface="黑体" panose="02010609060101010101" pitchFamily="49" charset="-122"/>
              </a:rPr>
              <a:t>的类合为一类，得</a:t>
            </a:r>
            <a:r>
              <a:rPr lang="en-US" altLang="zh-CN" sz="2400" i="1" dirty="0">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a:t>
            </a:r>
          </a:p>
        </p:txBody>
      </p:sp>
      <p:graphicFrame>
        <p:nvGraphicFramePr>
          <p:cNvPr id="80899" name="Object 2"/>
          <p:cNvGraphicFramePr>
            <a:graphicFrameLocks noChangeAspect="1"/>
          </p:cNvGraphicFramePr>
          <p:nvPr/>
        </p:nvGraphicFramePr>
        <p:xfrm>
          <a:off x="3276600" y="549275"/>
          <a:ext cx="449263" cy="449263"/>
        </p:xfrm>
        <a:graphic>
          <a:graphicData uri="http://schemas.openxmlformats.org/presentationml/2006/ole">
            <mc:AlternateContent xmlns:mc="http://schemas.openxmlformats.org/markup-compatibility/2006">
              <mc:Choice xmlns:v="urn:schemas-microsoft-com:vml" Requires="v">
                <p:oleObj spid="_x0000_s48580" name="公式" r:id="rId3" imgW="228600" imgH="228600" progId="Equation.3">
                  <p:embed/>
                </p:oleObj>
              </mc:Choice>
              <mc:Fallback>
                <p:oleObj name="公式" r:id="rId3" imgW="228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49275"/>
                        <a:ext cx="4492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6" name="Object 3"/>
          <p:cNvGraphicFramePr>
            <a:graphicFrameLocks noChangeAspect="1"/>
          </p:cNvGraphicFramePr>
          <p:nvPr/>
        </p:nvGraphicFramePr>
        <p:xfrm>
          <a:off x="1376363" y="1179513"/>
          <a:ext cx="719137" cy="352425"/>
        </p:xfrm>
        <a:graphic>
          <a:graphicData uri="http://schemas.openxmlformats.org/presentationml/2006/ole">
            <mc:AlternateContent xmlns:mc="http://schemas.openxmlformats.org/markup-compatibility/2006">
              <mc:Choice xmlns:v="urn:schemas-microsoft-com:vml" Requires="v">
                <p:oleObj spid="_x0000_s48581" name="公式" r:id="rId5" imgW="444114" imgH="215713" progId="Equation.3">
                  <p:embed/>
                </p:oleObj>
              </mc:Choice>
              <mc:Fallback>
                <p:oleObj name="公式" r:id="rId5" imgW="444114"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63" y="1179513"/>
                        <a:ext cx="7191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7" name="Object 4"/>
          <p:cNvGraphicFramePr>
            <a:graphicFrameLocks noChangeAspect="1"/>
          </p:cNvGraphicFramePr>
          <p:nvPr/>
        </p:nvGraphicFramePr>
        <p:xfrm>
          <a:off x="655638" y="2222500"/>
          <a:ext cx="630237" cy="352425"/>
        </p:xfrm>
        <a:graphic>
          <a:graphicData uri="http://schemas.openxmlformats.org/presentationml/2006/ole">
            <mc:AlternateContent xmlns:mc="http://schemas.openxmlformats.org/markup-compatibility/2006">
              <mc:Choice xmlns:v="urn:schemas-microsoft-com:vml" Requires="v">
                <p:oleObj spid="_x0000_s48582" name="公式" r:id="rId7" imgW="406224" imgH="228501" progId="Equation.3">
                  <p:embed/>
                </p:oleObj>
              </mc:Choice>
              <mc:Fallback>
                <p:oleObj name="公式" r:id="rId7" imgW="406224"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638" y="2222500"/>
                        <a:ext cx="6302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8" name="Object 5"/>
          <p:cNvGraphicFramePr>
            <a:graphicFrameLocks noChangeAspect="1"/>
          </p:cNvGraphicFramePr>
          <p:nvPr/>
        </p:nvGraphicFramePr>
        <p:xfrm>
          <a:off x="655638" y="2732088"/>
          <a:ext cx="630237" cy="338137"/>
        </p:xfrm>
        <a:graphic>
          <a:graphicData uri="http://schemas.openxmlformats.org/presentationml/2006/ole">
            <mc:AlternateContent xmlns:mc="http://schemas.openxmlformats.org/markup-compatibility/2006">
              <mc:Choice xmlns:v="urn:schemas-microsoft-com:vml" Requires="v">
                <p:oleObj spid="_x0000_s48583" name="公式" r:id="rId9" imgW="406048" imgH="215713" progId="Equation.3">
                  <p:embed/>
                </p:oleObj>
              </mc:Choice>
              <mc:Fallback>
                <p:oleObj name="公式" r:id="rId9" imgW="406048"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638" y="2732088"/>
                        <a:ext cx="6302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9" name="Object 6"/>
          <p:cNvGraphicFramePr>
            <a:graphicFrameLocks noChangeAspect="1"/>
          </p:cNvGraphicFramePr>
          <p:nvPr/>
        </p:nvGraphicFramePr>
        <p:xfrm>
          <a:off x="3536950" y="1179513"/>
          <a:ext cx="674688" cy="344487"/>
        </p:xfrm>
        <a:graphic>
          <a:graphicData uri="http://schemas.openxmlformats.org/presentationml/2006/ole">
            <mc:AlternateContent xmlns:mc="http://schemas.openxmlformats.org/markup-compatibility/2006">
              <mc:Choice xmlns:v="urn:schemas-microsoft-com:vml" Requires="v">
                <p:oleObj spid="_x0000_s48584" name="公式" r:id="rId11" imgW="444307" imgH="228501" progId="Equation.3">
                  <p:embed/>
                </p:oleObj>
              </mc:Choice>
              <mc:Fallback>
                <p:oleObj name="公式" r:id="rId11" imgW="444307"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6950" y="1179513"/>
                        <a:ext cx="674688"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0" name="Object 7"/>
          <p:cNvGraphicFramePr>
            <a:graphicFrameLocks noChangeAspect="1"/>
          </p:cNvGraphicFramePr>
          <p:nvPr/>
        </p:nvGraphicFramePr>
        <p:xfrm>
          <a:off x="657225" y="1674813"/>
          <a:ext cx="674688" cy="360362"/>
        </p:xfrm>
        <a:graphic>
          <a:graphicData uri="http://schemas.openxmlformats.org/presentationml/2006/ole">
            <mc:AlternateContent xmlns:mc="http://schemas.openxmlformats.org/markup-compatibility/2006">
              <mc:Choice xmlns:v="urn:schemas-microsoft-com:vml" Requires="v">
                <p:oleObj spid="_x0000_s48585" name="公式" r:id="rId13" imgW="444114" imgH="215713" progId="Equation.3">
                  <p:embed/>
                </p:oleObj>
              </mc:Choice>
              <mc:Fallback>
                <p:oleObj name="公式" r:id="rId13" imgW="444114"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225" y="1674813"/>
                        <a:ext cx="6746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1" name="Object 8"/>
          <p:cNvGraphicFramePr>
            <a:graphicFrameLocks noChangeAspect="1"/>
          </p:cNvGraphicFramePr>
          <p:nvPr/>
        </p:nvGraphicFramePr>
        <p:xfrm>
          <a:off x="2141538" y="1179513"/>
          <a:ext cx="630237" cy="352425"/>
        </p:xfrm>
        <a:graphic>
          <a:graphicData uri="http://schemas.openxmlformats.org/presentationml/2006/ole">
            <mc:AlternateContent xmlns:mc="http://schemas.openxmlformats.org/markup-compatibility/2006">
              <mc:Choice xmlns:v="urn:schemas-microsoft-com:vml" Requires="v">
                <p:oleObj spid="_x0000_s48586" name="公式" r:id="rId15" imgW="406224" imgH="228501" progId="Equation.3">
                  <p:embed/>
                </p:oleObj>
              </mc:Choice>
              <mc:Fallback>
                <p:oleObj name="公式" r:id="rId15" imgW="406224"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1538" y="1179513"/>
                        <a:ext cx="6302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2" name="Object 9"/>
          <p:cNvGraphicFramePr>
            <a:graphicFrameLocks noChangeAspect="1"/>
          </p:cNvGraphicFramePr>
          <p:nvPr/>
        </p:nvGraphicFramePr>
        <p:xfrm>
          <a:off x="1466850" y="2214563"/>
          <a:ext cx="404813" cy="388937"/>
        </p:xfrm>
        <a:graphic>
          <a:graphicData uri="http://schemas.openxmlformats.org/presentationml/2006/ole">
            <mc:AlternateContent xmlns:mc="http://schemas.openxmlformats.org/markup-compatibility/2006">
              <mc:Choice xmlns:v="urn:schemas-microsoft-com:vml" Requires="v">
                <p:oleObj spid="_x0000_s48587" name="公式" r:id="rId17" imgW="241300" imgH="228600" progId="Equation.3">
                  <p:embed/>
                </p:oleObj>
              </mc:Choice>
              <mc:Fallback>
                <p:oleObj name="公式" r:id="rId17" imgW="2413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6850" y="2214563"/>
                        <a:ext cx="40481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3" name="Object 10"/>
          <p:cNvGraphicFramePr>
            <a:graphicFrameLocks noChangeAspect="1"/>
          </p:cNvGraphicFramePr>
          <p:nvPr/>
        </p:nvGraphicFramePr>
        <p:xfrm>
          <a:off x="2862263" y="1223963"/>
          <a:ext cx="585787" cy="312737"/>
        </p:xfrm>
        <a:graphic>
          <a:graphicData uri="http://schemas.openxmlformats.org/presentationml/2006/ole">
            <mc:AlternateContent xmlns:mc="http://schemas.openxmlformats.org/markup-compatibility/2006">
              <mc:Choice xmlns:v="urn:schemas-microsoft-com:vml" Requires="v">
                <p:oleObj spid="_x0000_s48588" name="公式" r:id="rId19" imgW="406048" imgH="215713" progId="Equation.3">
                  <p:embed/>
                </p:oleObj>
              </mc:Choice>
              <mc:Fallback>
                <p:oleObj name="公式" r:id="rId19" imgW="406048" imgH="21571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62263" y="1223963"/>
                        <a:ext cx="5857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4" name="Object 11"/>
          <p:cNvGraphicFramePr>
            <a:graphicFrameLocks noChangeAspect="1"/>
          </p:cNvGraphicFramePr>
          <p:nvPr/>
        </p:nvGraphicFramePr>
        <p:xfrm>
          <a:off x="1466850" y="2754313"/>
          <a:ext cx="404813" cy="404812"/>
        </p:xfrm>
        <a:graphic>
          <a:graphicData uri="http://schemas.openxmlformats.org/presentationml/2006/ole">
            <mc:AlternateContent xmlns:mc="http://schemas.openxmlformats.org/markup-compatibility/2006">
              <mc:Choice xmlns:v="urn:schemas-microsoft-com:vml" Requires="v">
                <p:oleObj spid="_x0000_s48589" name="公式" r:id="rId21" imgW="228600" imgH="228600" progId="Equation.3">
                  <p:embed/>
                </p:oleObj>
              </mc:Choice>
              <mc:Fallback>
                <p:oleObj name="公式" r:id="rId21" imgW="2286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66850" y="2754313"/>
                        <a:ext cx="40481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5" name="Object 12"/>
          <p:cNvGraphicFramePr>
            <a:graphicFrameLocks noChangeAspect="1"/>
          </p:cNvGraphicFramePr>
          <p:nvPr/>
        </p:nvGraphicFramePr>
        <p:xfrm>
          <a:off x="2185988" y="2765425"/>
          <a:ext cx="450850" cy="349250"/>
        </p:xfrm>
        <a:graphic>
          <a:graphicData uri="http://schemas.openxmlformats.org/presentationml/2006/ole">
            <mc:AlternateContent xmlns:mc="http://schemas.openxmlformats.org/markup-compatibility/2006">
              <mc:Choice xmlns:v="urn:schemas-microsoft-com:vml" Requires="v">
                <p:oleObj spid="_x0000_s48590" name="公式" r:id="rId23" imgW="291973" imgH="228501" progId="Equation.3">
                  <p:embed/>
                </p:oleObj>
              </mc:Choice>
              <mc:Fallback>
                <p:oleObj name="公式" r:id="rId23" imgW="291973" imgH="22850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85988" y="2765425"/>
                        <a:ext cx="4508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6" name="Object 13"/>
          <p:cNvGraphicFramePr>
            <a:graphicFrameLocks noChangeAspect="1"/>
          </p:cNvGraphicFramePr>
          <p:nvPr/>
        </p:nvGraphicFramePr>
        <p:xfrm>
          <a:off x="655638" y="3243263"/>
          <a:ext cx="630237" cy="368300"/>
        </p:xfrm>
        <a:graphic>
          <a:graphicData uri="http://schemas.openxmlformats.org/presentationml/2006/ole">
            <mc:AlternateContent xmlns:mc="http://schemas.openxmlformats.org/markup-compatibility/2006">
              <mc:Choice xmlns:v="urn:schemas-microsoft-com:vml" Requires="v">
                <p:oleObj spid="_x0000_s48591" name="公式" r:id="rId25" imgW="444307" imgH="228501" progId="Equation.3">
                  <p:embed/>
                </p:oleObj>
              </mc:Choice>
              <mc:Fallback>
                <p:oleObj name="公式" r:id="rId25" imgW="444307" imgH="22850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5638" y="3243263"/>
                        <a:ext cx="630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7" name="Object 14"/>
          <p:cNvGraphicFramePr>
            <a:graphicFrameLocks noChangeAspect="1"/>
          </p:cNvGraphicFramePr>
          <p:nvPr/>
        </p:nvGraphicFramePr>
        <p:xfrm>
          <a:off x="1466850" y="3249613"/>
          <a:ext cx="450850" cy="360362"/>
        </p:xfrm>
        <a:graphic>
          <a:graphicData uri="http://schemas.openxmlformats.org/presentationml/2006/ole">
            <mc:AlternateContent xmlns:mc="http://schemas.openxmlformats.org/markup-compatibility/2006">
              <mc:Choice xmlns:v="urn:schemas-microsoft-com:vml" Requires="v">
                <p:oleObj spid="_x0000_s48592" name="公式" r:id="rId27" imgW="228600" imgH="228600" progId="Equation.3">
                  <p:embed/>
                </p:oleObj>
              </mc:Choice>
              <mc:Fallback>
                <p:oleObj name="公式" r:id="rId27" imgW="22860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66850" y="3249613"/>
                        <a:ext cx="450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8" name="Object 15"/>
          <p:cNvGraphicFramePr>
            <a:graphicFrameLocks noChangeAspect="1"/>
          </p:cNvGraphicFramePr>
          <p:nvPr/>
        </p:nvGraphicFramePr>
        <p:xfrm>
          <a:off x="2276475" y="3249613"/>
          <a:ext cx="360363" cy="346075"/>
        </p:xfrm>
        <a:graphic>
          <a:graphicData uri="http://schemas.openxmlformats.org/presentationml/2006/ole">
            <mc:AlternateContent xmlns:mc="http://schemas.openxmlformats.org/markup-compatibility/2006">
              <mc:Choice xmlns:v="urn:schemas-microsoft-com:vml" Requires="v">
                <p:oleObj spid="_x0000_s48593" name="公式" r:id="rId29" imgW="241300" imgH="228600" progId="Equation.3">
                  <p:embed/>
                </p:oleObj>
              </mc:Choice>
              <mc:Fallback>
                <p:oleObj name="公式" r:id="rId29" imgW="24130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76475" y="3249613"/>
                        <a:ext cx="360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9" name="Object 16"/>
          <p:cNvGraphicFramePr>
            <a:graphicFrameLocks noChangeAspect="1"/>
          </p:cNvGraphicFramePr>
          <p:nvPr/>
        </p:nvGraphicFramePr>
        <p:xfrm>
          <a:off x="2951163" y="3263900"/>
          <a:ext cx="360362" cy="346075"/>
        </p:xfrm>
        <a:graphic>
          <a:graphicData uri="http://schemas.openxmlformats.org/presentationml/2006/ole">
            <mc:AlternateContent xmlns:mc="http://schemas.openxmlformats.org/markup-compatibility/2006">
              <mc:Choice xmlns:v="urn:schemas-microsoft-com:vml" Requires="v">
                <p:oleObj spid="_x0000_s48594" name="公式" r:id="rId31" imgW="241300" imgH="228600" progId="Equation.3">
                  <p:embed/>
                </p:oleObj>
              </mc:Choice>
              <mc:Fallback>
                <p:oleObj name="公式" r:id="rId31" imgW="241300" imgH="2286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51163" y="3263900"/>
                        <a:ext cx="3603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50" name="Group 22"/>
          <p:cNvGraphicFramePr>
            <a:graphicFrameLocks noGrp="1"/>
          </p:cNvGraphicFramePr>
          <p:nvPr/>
        </p:nvGraphicFramePr>
        <p:xfrm>
          <a:off x="611188" y="1089025"/>
          <a:ext cx="3671887" cy="2583280"/>
        </p:xfrm>
        <a:graphic>
          <a:graphicData uri="http://schemas.openxmlformats.org/drawingml/2006/table">
            <a:tbl>
              <a:tblPr/>
              <a:tblGrid>
                <a:gridCol w="757237"/>
                <a:gridCol w="757238"/>
                <a:gridCol w="692150"/>
                <a:gridCol w="719137"/>
                <a:gridCol w="746125"/>
              </a:tblGrid>
              <a:tr h="5165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outerShdw blurRad="38100" dist="38100" dir="2700000" algn="tl">
                              <a:srgbClr val="000000"/>
                            </a:outerShdw>
                          </a:effectLst>
                          <a:latin typeface="宋体" pitchFamily="2" charset="-122"/>
                          <a:ea typeface="宋体" pitchFamily="2" charset="-122"/>
                          <a:cs typeface="Times New Roman" pitchFamily="18" charset="0"/>
                        </a:rPr>
                        <a:t>＊</a:t>
                      </a:r>
                      <a:endParaRPr kumimoji="0" lang="zh-CN" altLang="en-US" sz="2000" b="0"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4988" name="Object 17"/>
          <p:cNvGraphicFramePr>
            <a:graphicFrameLocks noChangeAspect="1"/>
          </p:cNvGraphicFramePr>
          <p:nvPr/>
        </p:nvGraphicFramePr>
        <p:xfrm>
          <a:off x="5200650" y="1900238"/>
          <a:ext cx="855663" cy="401637"/>
        </p:xfrm>
        <a:graphic>
          <a:graphicData uri="http://schemas.openxmlformats.org/presentationml/2006/ole">
            <mc:AlternateContent xmlns:mc="http://schemas.openxmlformats.org/markup-compatibility/2006">
              <mc:Choice xmlns:v="urn:schemas-microsoft-com:vml" Requires="v">
                <p:oleObj spid="_x0000_s48595" name="公式" r:id="rId33" imgW="469696" imgH="215806" progId="Equation.3">
                  <p:embed/>
                </p:oleObj>
              </mc:Choice>
              <mc:Fallback>
                <p:oleObj name="公式" r:id="rId33" imgW="469696" imgH="215806"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200650" y="1900238"/>
                        <a:ext cx="8556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89" name="Object 18"/>
          <p:cNvGraphicFramePr>
            <a:graphicFrameLocks noChangeAspect="1"/>
          </p:cNvGraphicFramePr>
          <p:nvPr/>
        </p:nvGraphicFramePr>
        <p:xfrm>
          <a:off x="5291138" y="2503488"/>
          <a:ext cx="584200" cy="341312"/>
        </p:xfrm>
        <a:graphic>
          <a:graphicData uri="http://schemas.openxmlformats.org/presentationml/2006/ole">
            <mc:AlternateContent xmlns:mc="http://schemas.openxmlformats.org/markup-compatibility/2006">
              <mc:Choice xmlns:v="urn:schemas-microsoft-com:vml" Requires="v">
                <p:oleObj spid="_x0000_s48596" name="公式" r:id="rId35" imgW="393529" imgH="228501" progId="Equation.3">
                  <p:embed/>
                </p:oleObj>
              </mc:Choice>
              <mc:Fallback>
                <p:oleObj name="公式" r:id="rId35" imgW="393529" imgH="228501"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291138" y="2503488"/>
                        <a:ext cx="5842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0" name="Object 19"/>
          <p:cNvGraphicFramePr>
            <a:graphicFrameLocks noChangeAspect="1"/>
          </p:cNvGraphicFramePr>
          <p:nvPr/>
        </p:nvGraphicFramePr>
        <p:xfrm>
          <a:off x="5246688" y="2979738"/>
          <a:ext cx="674687" cy="344487"/>
        </p:xfrm>
        <a:graphic>
          <a:graphicData uri="http://schemas.openxmlformats.org/presentationml/2006/ole">
            <mc:AlternateContent xmlns:mc="http://schemas.openxmlformats.org/markup-compatibility/2006">
              <mc:Choice xmlns:v="urn:schemas-microsoft-com:vml" Requires="v">
                <p:oleObj spid="_x0000_s48597" name="公式" r:id="rId37" imgW="444307" imgH="228501" progId="Equation.3">
                  <p:embed/>
                </p:oleObj>
              </mc:Choice>
              <mc:Fallback>
                <p:oleObj name="公式" r:id="rId37" imgW="444307" imgH="228501"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246688" y="2979738"/>
                        <a:ext cx="67468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1" name="Object 20"/>
          <p:cNvGraphicFramePr>
            <a:graphicFrameLocks noChangeAspect="1"/>
          </p:cNvGraphicFramePr>
          <p:nvPr/>
        </p:nvGraphicFramePr>
        <p:xfrm>
          <a:off x="6145213" y="1404938"/>
          <a:ext cx="809625" cy="379412"/>
        </p:xfrm>
        <a:graphic>
          <a:graphicData uri="http://schemas.openxmlformats.org/presentationml/2006/ole">
            <mc:AlternateContent xmlns:mc="http://schemas.openxmlformats.org/markup-compatibility/2006">
              <mc:Choice xmlns:v="urn:schemas-microsoft-com:vml" Requires="v">
                <p:oleObj spid="_x0000_s48598" name="公式" r:id="rId39" imgW="469696" imgH="215806" progId="Equation.3">
                  <p:embed/>
                </p:oleObj>
              </mc:Choice>
              <mc:Fallback>
                <p:oleObj name="公式" r:id="rId39" imgW="469696" imgH="215806"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45213" y="1404938"/>
                        <a:ext cx="8096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2" name="Object 21"/>
          <p:cNvGraphicFramePr>
            <a:graphicFrameLocks noChangeAspect="1"/>
          </p:cNvGraphicFramePr>
          <p:nvPr/>
        </p:nvGraphicFramePr>
        <p:xfrm>
          <a:off x="7135813" y="1449388"/>
          <a:ext cx="585787" cy="342900"/>
        </p:xfrm>
        <a:graphic>
          <a:graphicData uri="http://schemas.openxmlformats.org/presentationml/2006/ole">
            <mc:AlternateContent xmlns:mc="http://schemas.openxmlformats.org/markup-compatibility/2006">
              <mc:Choice xmlns:v="urn:schemas-microsoft-com:vml" Requires="v">
                <p:oleObj spid="_x0000_s48599" name="公式" r:id="rId40" imgW="393529" imgH="228501" progId="Equation.3">
                  <p:embed/>
                </p:oleObj>
              </mc:Choice>
              <mc:Fallback>
                <p:oleObj name="公式" r:id="rId40" imgW="393529" imgH="228501"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135813" y="1449388"/>
                        <a:ext cx="5857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3" name="Object 22"/>
          <p:cNvGraphicFramePr>
            <a:graphicFrameLocks noChangeAspect="1"/>
          </p:cNvGraphicFramePr>
          <p:nvPr/>
        </p:nvGraphicFramePr>
        <p:xfrm>
          <a:off x="7226300" y="2995613"/>
          <a:ext cx="358775" cy="344487"/>
        </p:xfrm>
        <a:graphic>
          <a:graphicData uri="http://schemas.openxmlformats.org/presentationml/2006/ole">
            <mc:AlternateContent xmlns:mc="http://schemas.openxmlformats.org/markup-compatibility/2006">
              <mc:Choice xmlns:v="urn:schemas-microsoft-com:vml" Requires="v">
                <p:oleObj spid="_x0000_s48600" name="公式" r:id="rId41" imgW="241300" imgH="228600" progId="Equation.3">
                  <p:embed/>
                </p:oleObj>
              </mc:Choice>
              <mc:Fallback>
                <p:oleObj name="公式" r:id="rId41" imgW="2413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26300" y="2995613"/>
                        <a:ext cx="3587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4" name="Object 23"/>
          <p:cNvGraphicFramePr>
            <a:graphicFrameLocks noChangeAspect="1"/>
          </p:cNvGraphicFramePr>
          <p:nvPr/>
        </p:nvGraphicFramePr>
        <p:xfrm>
          <a:off x="7945438" y="1404938"/>
          <a:ext cx="719137" cy="366712"/>
        </p:xfrm>
        <a:graphic>
          <a:graphicData uri="http://schemas.openxmlformats.org/presentationml/2006/ole">
            <mc:AlternateContent xmlns:mc="http://schemas.openxmlformats.org/markup-compatibility/2006">
              <mc:Choice xmlns:v="urn:schemas-microsoft-com:vml" Requires="v">
                <p:oleObj spid="_x0000_s48601" name="公式" r:id="rId42" imgW="444307" imgH="228501" progId="Equation.3">
                  <p:embed/>
                </p:oleObj>
              </mc:Choice>
              <mc:Fallback>
                <p:oleObj name="公式" r:id="rId42" imgW="444307" imgH="228501"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945438" y="1404938"/>
                        <a:ext cx="719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5" name="Object 24"/>
          <p:cNvGraphicFramePr>
            <a:graphicFrameLocks noChangeAspect="1"/>
          </p:cNvGraphicFramePr>
          <p:nvPr/>
        </p:nvGraphicFramePr>
        <p:xfrm>
          <a:off x="6370638" y="2979738"/>
          <a:ext cx="360362" cy="346075"/>
        </p:xfrm>
        <a:graphic>
          <a:graphicData uri="http://schemas.openxmlformats.org/presentationml/2006/ole">
            <mc:AlternateContent xmlns:mc="http://schemas.openxmlformats.org/markup-compatibility/2006">
              <mc:Choice xmlns:v="urn:schemas-microsoft-com:vml" Requires="v">
                <p:oleObj spid="_x0000_s48602" name="公式" r:id="rId44" imgW="241300" imgH="228600" progId="Equation.3">
                  <p:embed/>
                </p:oleObj>
              </mc:Choice>
              <mc:Fallback>
                <p:oleObj name="公式" r:id="rId44" imgW="241300" imgH="22860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370638" y="2979738"/>
                        <a:ext cx="3603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6" name="Object 25"/>
          <p:cNvGraphicFramePr>
            <a:graphicFrameLocks noChangeAspect="1"/>
          </p:cNvGraphicFramePr>
          <p:nvPr/>
        </p:nvGraphicFramePr>
        <p:xfrm>
          <a:off x="6370638" y="2484438"/>
          <a:ext cx="360362" cy="346075"/>
        </p:xfrm>
        <a:graphic>
          <a:graphicData uri="http://schemas.openxmlformats.org/presentationml/2006/ole">
            <mc:AlternateContent xmlns:mc="http://schemas.openxmlformats.org/markup-compatibility/2006">
              <mc:Choice xmlns:v="urn:schemas-microsoft-com:vml" Requires="v">
                <p:oleObj spid="_x0000_s48603" name="公式" r:id="rId46" imgW="241300" imgH="228600" progId="Equation.3">
                  <p:embed/>
                </p:oleObj>
              </mc:Choice>
              <mc:Fallback>
                <p:oleObj name="公式" r:id="rId46" imgW="24130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70638" y="2484438"/>
                        <a:ext cx="3603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97" name="Group 69"/>
          <p:cNvGraphicFramePr>
            <a:graphicFrameLocks noGrp="1"/>
          </p:cNvGraphicFramePr>
          <p:nvPr/>
        </p:nvGraphicFramePr>
        <p:xfrm>
          <a:off x="5111750" y="1314450"/>
          <a:ext cx="3644900" cy="2070100"/>
        </p:xfrm>
        <a:graphic>
          <a:graphicData uri="http://schemas.openxmlformats.org/drawingml/2006/table">
            <a:tbl>
              <a:tblPr/>
              <a:tblGrid>
                <a:gridCol w="950913"/>
                <a:gridCol w="950912"/>
                <a:gridCol w="831850"/>
                <a:gridCol w="911225"/>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5025" name="Rectangle 97"/>
          <p:cNvSpPr>
            <a:spLocks noChangeArrowheads="1"/>
          </p:cNvSpPr>
          <p:nvPr/>
        </p:nvSpPr>
        <p:spPr bwMode="auto">
          <a:xfrm>
            <a:off x="381000" y="3812143"/>
            <a:ext cx="85772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dirty="0">
                <a:latin typeface="黑体" panose="02010609060101010101" pitchFamily="49" charset="-122"/>
                <a:ea typeface="黑体" panose="02010609060101010101" pitchFamily="49" charset="-122"/>
              </a:rPr>
              <a:t>若给定的阈值为     </a:t>
            </a:r>
            <a:r>
              <a:rPr lang="zh-CN" altLang="en-US"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r>
              <a:rPr lang="en-US" altLang="zh-CN" sz="2400" i="1" dirty="0">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中的最小元素       </a:t>
            </a:r>
            <a:r>
              <a:rPr lang="zh-CN" altLang="en-US"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，聚类结束。</a:t>
            </a:r>
          </a:p>
        </p:txBody>
      </p:sp>
      <p:graphicFrame>
        <p:nvGraphicFramePr>
          <p:cNvPr id="125024" name="Object 26"/>
          <p:cNvGraphicFramePr>
            <a:graphicFrameLocks noChangeAspect="1"/>
          </p:cNvGraphicFramePr>
          <p:nvPr>
            <p:extLst>
              <p:ext uri="{D42A27DB-BD31-4B8C-83A1-F6EECF244321}">
                <p14:modId xmlns:p14="http://schemas.microsoft.com/office/powerpoint/2010/main" val="3261644517"/>
              </p:ext>
            </p:extLst>
          </p:nvPr>
        </p:nvGraphicFramePr>
        <p:xfrm>
          <a:off x="2555776" y="3787701"/>
          <a:ext cx="1077912" cy="433387"/>
        </p:xfrm>
        <a:graphic>
          <a:graphicData uri="http://schemas.openxmlformats.org/presentationml/2006/ole">
            <mc:AlternateContent xmlns:mc="http://schemas.openxmlformats.org/markup-compatibility/2006">
              <mc:Choice xmlns:v="urn:schemas-microsoft-com:vml" Requires="v">
                <p:oleObj spid="_x0000_s48604" name="公式" r:id="rId47" imgW="482391" imgH="228501" progId="Equation.3">
                  <p:embed/>
                </p:oleObj>
              </mc:Choice>
              <mc:Fallback>
                <p:oleObj name="公式" r:id="rId47" imgW="482391" imgH="228501"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555776" y="3787701"/>
                        <a:ext cx="10779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8"/>
          <p:cNvGrpSpPr>
            <a:grpSpLocks/>
          </p:cNvGrpSpPr>
          <p:nvPr/>
        </p:nvGrpSpPr>
        <p:grpSpPr bwMode="auto">
          <a:xfrm>
            <a:off x="1443038" y="4554538"/>
            <a:ext cx="5759450" cy="404812"/>
            <a:chOff x="414" y="2699"/>
            <a:chExt cx="3628" cy="255"/>
          </a:xfrm>
        </p:grpSpPr>
        <p:graphicFrame>
          <p:nvGraphicFramePr>
            <p:cNvPr id="81006" name="Object 29"/>
            <p:cNvGraphicFramePr>
              <a:graphicFrameLocks noChangeAspect="1"/>
            </p:cNvGraphicFramePr>
            <p:nvPr/>
          </p:nvGraphicFramePr>
          <p:xfrm>
            <a:off x="414" y="2699"/>
            <a:ext cx="1248" cy="240"/>
          </p:xfrm>
          <a:graphic>
            <a:graphicData uri="http://schemas.openxmlformats.org/presentationml/2006/ole">
              <mc:AlternateContent xmlns:mc="http://schemas.openxmlformats.org/markup-compatibility/2006">
                <mc:Choice xmlns:v="urn:schemas-microsoft-com:vml" Requires="v">
                  <p:oleObj spid="_x0000_s48605" name="公式" r:id="rId49" imgW="1143000" imgH="215900" progId="Equation.3">
                    <p:embed/>
                  </p:oleObj>
                </mc:Choice>
                <mc:Fallback>
                  <p:oleObj name="公式" r:id="rId49" imgW="1143000" imgH="21590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14" y="2699"/>
                          <a:ext cx="124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007" name="Object 30"/>
            <p:cNvGraphicFramePr>
              <a:graphicFrameLocks noChangeAspect="1"/>
            </p:cNvGraphicFramePr>
            <p:nvPr/>
          </p:nvGraphicFramePr>
          <p:xfrm>
            <a:off x="2001" y="2704"/>
            <a:ext cx="740" cy="250"/>
          </p:xfrm>
          <a:graphic>
            <a:graphicData uri="http://schemas.openxmlformats.org/presentationml/2006/ole">
              <mc:AlternateContent xmlns:mc="http://schemas.openxmlformats.org/markup-compatibility/2006">
                <mc:Choice xmlns:v="urn:schemas-microsoft-com:vml" Requires="v">
                  <p:oleObj spid="_x0000_s48606" name="公式" r:id="rId51" imgW="672808" imgH="228501" progId="Equation.3">
                    <p:embed/>
                  </p:oleObj>
                </mc:Choice>
                <mc:Fallback>
                  <p:oleObj name="公式" r:id="rId51" imgW="672808" imgH="228501"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001" y="2704"/>
                          <a:ext cx="7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008" name="Object 31"/>
            <p:cNvGraphicFramePr>
              <a:graphicFrameLocks noChangeAspect="1"/>
            </p:cNvGraphicFramePr>
            <p:nvPr/>
          </p:nvGraphicFramePr>
          <p:xfrm>
            <a:off x="3042" y="2704"/>
            <a:ext cx="1000" cy="250"/>
          </p:xfrm>
          <a:graphic>
            <a:graphicData uri="http://schemas.openxmlformats.org/presentationml/2006/ole">
              <mc:AlternateContent xmlns:mc="http://schemas.openxmlformats.org/markup-compatibility/2006">
                <mc:Choice xmlns:v="urn:schemas-microsoft-com:vml" Requires="v">
                  <p:oleObj spid="_x0000_s48607" name="公式" r:id="rId53" imgW="914400" imgH="228600" progId="Equation.3">
                    <p:embed/>
                  </p:oleObj>
                </mc:Choice>
                <mc:Fallback>
                  <p:oleObj name="公式" r:id="rId53" imgW="914400" imgH="22860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042" y="2704"/>
                          <a:ext cx="10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5035" name="Rectangle 107"/>
          <p:cNvSpPr>
            <a:spLocks noChangeArrowheads="1"/>
          </p:cNvSpPr>
          <p:nvPr/>
        </p:nvSpPr>
        <p:spPr bwMode="auto">
          <a:xfrm>
            <a:off x="381001" y="5125331"/>
            <a:ext cx="8439471"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p>
            <a:pPr>
              <a:lnSpc>
                <a:spcPct val="130000"/>
              </a:lnSpc>
            </a:pPr>
            <a:r>
              <a:rPr lang="zh-CN" altLang="en-US" sz="2400" dirty="0">
                <a:latin typeface="黑体" panose="02010609060101010101" pitchFamily="49" charset="-122"/>
                <a:ea typeface="黑体" panose="02010609060101010101" pitchFamily="49" charset="-122"/>
              </a:rPr>
              <a:t>若无阈值，继续分下去，最终全部样本归为一类。可给出聚类过程的树状表示图。</a:t>
            </a:r>
          </a:p>
        </p:txBody>
      </p:sp>
      <p:sp>
        <p:nvSpPr>
          <p:cNvPr id="80992" name="Rectangle 110"/>
          <p:cNvSpPr>
            <a:spLocks noChangeArrowheads="1"/>
          </p:cNvSpPr>
          <p:nvPr/>
        </p:nvSpPr>
        <p:spPr bwMode="auto">
          <a:xfrm>
            <a:off x="0" y="3176588"/>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b="1">
              <a:solidFill>
                <a:schemeClr val="tx2"/>
              </a:solidFill>
            </a:endParaRPr>
          </a:p>
        </p:txBody>
      </p:sp>
      <p:graphicFrame>
        <p:nvGraphicFramePr>
          <p:cNvPr id="125037" name="Object 27"/>
          <p:cNvGraphicFramePr>
            <a:graphicFrameLocks noChangeAspect="1"/>
          </p:cNvGraphicFramePr>
          <p:nvPr/>
        </p:nvGraphicFramePr>
        <p:xfrm>
          <a:off x="2951163" y="2295525"/>
          <a:ext cx="315912" cy="242888"/>
        </p:xfrm>
        <a:graphic>
          <a:graphicData uri="http://schemas.openxmlformats.org/presentationml/2006/ole">
            <mc:AlternateContent xmlns:mc="http://schemas.openxmlformats.org/markup-compatibility/2006">
              <mc:Choice xmlns:v="urn:schemas-microsoft-com:vml" Requires="v">
                <p:oleObj spid="_x0000_s48608" name="公式" r:id="rId55" imgW="291973" imgH="228501" progId="Equation.3">
                  <p:embed/>
                </p:oleObj>
              </mc:Choice>
              <mc:Fallback>
                <p:oleObj name="公式" r:id="rId55" imgW="291973" imgH="22850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51163" y="2295525"/>
                        <a:ext cx="31591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94" name="Rectangle 112"/>
          <p:cNvSpPr>
            <a:spLocks noChangeArrowheads="1"/>
          </p:cNvSpPr>
          <p:nvPr/>
        </p:nvSpPr>
        <p:spPr bwMode="auto">
          <a:xfrm>
            <a:off x="0" y="3176588"/>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b="1">
              <a:solidFill>
                <a:schemeClr val="tx2"/>
              </a:solidFill>
            </a:endParaRPr>
          </a:p>
        </p:txBody>
      </p:sp>
      <p:grpSp>
        <p:nvGrpSpPr>
          <p:cNvPr id="3" name="Group 116"/>
          <p:cNvGrpSpPr>
            <a:grpSpLocks/>
          </p:cNvGrpSpPr>
          <p:nvPr/>
        </p:nvGrpSpPr>
        <p:grpSpPr bwMode="auto">
          <a:xfrm>
            <a:off x="1511300" y="2573338"/>
            <a:ext cx="1800225" cy="0"/>
            <a:chOff x="952" y="1621"/>
            <a:chExt cx="1134" cy="0"/>
          </a:xfrm>
        </p:grpSpPr>
        <p:sp>
          <p:nvSpPr>
            <p:cNvPr id="81003" name="Line 113"/>
            <p:cNvSpPr>
              <a:spLocks noChangeShapeType="1"/>
            </p:cNvSpPr>
            <p:nvPr/>
          </p:nvSpPr>
          <p:spPr bwMode="auto">
            <a:xfrm>
              <a:off x="952" y="1621"/>
              <a:ext cx="25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81004" name="Line 114"/>
            <p:cNvSpPr>
              <a:spLocks noChangeShapeType="1"/>
            </p:cNvSpPr>
            <p:nvPr/>
          </p:nvSpPr>
          <p:spPr bwMode="auto">
            <a:xfrm>
              <a:off x="1831" y="1621"/>
              <a:ext cx="25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81005" name="Line 115"/>
            <p:cNvSpPr>
              <a:spLocks noChangeShapeType="1"/>
            </p:cNvSpPr>
            <p:nvPr/>
          </p:nvSpPr>
          <p:spPr bwMode="auto">
            <a:xfrm flipV="1">
              <a:off x="1207" y="1621"/>
              <a:ext cx="652" cy="0"/>
            </a:xfrm>
            <a:prstGeom prst="line">
              <a:avLst/>
            </a:prstGeom>
            <a:noFill/>
            <a:ln w="19050">
              <a:solidFill>
                <a:srgbClr val="FB6B2B"/>
              </a:solidFill>
              <a:prstDash val="dash"/>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grpSp>
      <p:sp>
        <p:nvSpPr>
          <p:cNvPr id="125045" name="Freeform 117"/>
          <p:cNvSpPr>
            <a:spLocks/>
          </p:cNvSpPr>
          <p:nvPr/>
        </p:nvSpPr>
        <p:spPr bwMode="auto">
          <a:xfrm>
            <a:off x="2298700" y="2887663"/>
            <a:ext cx="4140200" cy="276225"/>
          </a:xfrm>
          <a:custGeom>
            <a:avLst/>
            <a:gdLst>
              <a:gd name="T0" fmla="*/ 0 w 2608"/>
              <a:gd name="T1" fmla="*/ 2147483647 h 284"/>
              <a:gd name="T2" fmla="*/ 2147483647 w 2608"/>
              <a:gd name="T3" fmla="*/ 2147483647 h 284"/>
              <a:gd name="T4" fmla="*/ 2147483647 w 2608"/>
              <a:gd name="T5" fmla="*/ 2147483647 h 284"/>
              <a:gd name="T6" fmla="*/ 2147483647 w 2608"/>
              <a:gd name="T7" fmla="*/ 2147483647 h 284"/>
              <a:gd name="T8" fmla="*/ 0 60000 65536"/>
              <a:gd name="T9" fmla="*/ 0 60000 65536"/>
              <a:gd name="T10" fmla="*/ 0 60000 65536"/>
              <a:gd name="T11" fmla="*/ 0 60000 65536"/>
              <a:gd name="T12" fmla="*/ 0 w 2608"/>
              <a:gd name="T13" fmla="*/ 0 h 284"/>
              <a:gd name="T14" fmla="*/ 2608 w 2608"/>
              <a:gd name="T15" fmla="*/ 284 h 284"/>
            </a:gdLst>
            <a:ahLst/>
            <a:cxnLst>
              <a:cxn ang="T8">
                <a:pos x="T0" y="T1"/>
              </a:cxn>
              <a:cxn ang="T9">
                <a:pos x="T2" y="T3"/>
              </a:cxn>
              <a:cxn ang="T10">
                <a:pos x="T4" y="T5"/>
              </a:cxn>
              <a:cxn ang="T11">
                <a:pos x="T6" y="T7"/>
              </a:cxn>
            </a:cxnLst>
            <a:rect l="T12" t="T13" r="T14" b="T15"/>
            <a:pathLst>
              <a:path w="2608" h="284">
                <a:moveTo>
                  <a:pt x="0" y="284"/>
                </a:moveTo>
                <a:cubicBezTo>
                  <a:pt x="124" y="252"/>
                  <a:pt x="468" y="139"/>
                  <a:pt x="744" y="92"/>
                </a:cubicBezTo>
                <a:cubicBezTo>
                  <a:pt x="1020" y="45"/>
                  <a:pt x="1345" y="0"/>
                  <a:pt x="1656" y="4"/>
                </a:cubicBezTo>
                <a:cubicBezTo>
                  <a:pt x="1967" y="8"/>
                  <a:pt x="2410" y="93"/>
                  <a:pt x="2608" y="116"/>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grpSp>
        <p:nvGrpSpPr>
          <p:cNvPr id="4" name="Group 118"/>
          <p:cNvGrpSpPr>
            <a:grpSpLocks/>
          </p:cNvGrpSpPr>
          <p:nvPr/>
        </p:nvGrpSpPr>
        <p:grpSpPr bwMode="auto">
          <a:xfrm>
            <a:off x="1511300" y="3608388"/>
            <a:ext cx="1800225" cy="0"/>
            <a:chOff x="952" y="1621"/>
            <a:chExt cx="1134" cy="0"/>
          </a:xfrm>
        </p:grpSpPr>
        <p:sp>
          <p:nvSpPr>
            <p:cNvPr id="81000" name="Line 119"/>
            <p:cNvSpPr>
              <a:spLocks noChangeShapeType="1"/>
            </p:cNvSpPr>
            <p:nvPr/>
          </p:nvSpPr>
          <p:spPr bwMode="auto">
            <a:xfrm>
              <a:off x="952" y="1621"/>
              <a:ext cx="25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81001" name="Line 120"/>
            <p:cNvSpPr>
              <a:spLocks noChangeShapeType="1"/>
            </p:cNvSpPr>
            <p:nvPr/>
          </p:nvSpPr>
          <p:spPr bwMode="auto">
            <a:xfrm>
              <a:off x="1831" y="1621"/>
              <a:ext cx="255" cy="0"/>
            </a:xfrm>
            <a:prstGeom prst="line">
              <a:avLst/>
            </a:prstGeom>
            <a:noFill/>
            <a:ln w="38100" cmpd="dbl">
              <a:solidFill>
                <a:srgbClr val="FB6B2B"/>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81002" name="Line 121"/>
            <p:cNvSpPr>
              <a:spLocks noChangeShapeType="1"/>
            </p:cNvSpPr>
            <p:nvPr/>
          </p:nvSpPr>
          <p:spPr bwMode="auto">
            <a:xfrm flipV="1">
              <a:off x="1207" y="1621"/>
              <a:ext cx="652" cy="0"/>
            </a:xfrm>
            <a:prstGeom prst="line">
              <a:avLst/>
            </a:prstGeom>
            <a:noFill/>
            <a:ln w="19050">
              <a:solidFill>
                <a:srgbClr val="FB6B2B"/>
              </a:solidFill>
              <a:prstDash val="dash"/>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grpSp>
      <p:sp>
        <p:nvSpPr>
          <p:cNvPr id="125054" name="Freeform 126"/>
          <p:cNvSpPr>
            <a:spLocks/>
          </p:cNvSpPr>
          <p:nvPr/>
        </p:nvSpPr>
        <p:spPr bwMode="auto">
          <a:xfrm rot="228879">
            <a:off x="1916113" y="2032000"/>
            <a:ext cx="4725987" cy="276225"/>
          </a:xfrm>
          <a:custGeom>
            <a:avLst/>
            <a:gdLst>
              <a:gd name="T0" fmla="*/ 0 w 1757"/>
              <a:gd name="T1" fmla="*/ 2147483647 h 270"/>
              <a:gd name="T2" fmla="*/ 2147483647 w 1757"/>
              <a:gd name="T3" fmla="*/ 2147483647 h 270"/>
              <a:gd name="T4" fmla="*/ 2147483647 w 1757"/>
              <a:gd name="T5" fmla="*/ 2147483647 h 270"/>
              <a:gd name="T6" fmla="*/ 2147483647 w 1757"/>
              <a:gd name="T7" fmla="*/ 2147483647 h 270"/>
              <a:gd name="T8" fmla="*/ 0 60000 65536"/>
              <a:gd name="T9" fmla="*/ 0 60000 65536"/>
              <a:gd name="T10" fmla="*/ 0 60000 65536"/>
              <a:gd name="T11" fmla="*/ 0 60000 65536"/>
              <a:gd name="T12" fmla="*/ 0 w 1757"/>
              <a:gd name="T13" fmla="*/ 0 h 270"/>
              <a:gd name="T14" fmla="*/ 1757 w 1757"/>
              <a:gd name="T15" fmla="*/ 270 h 270"/>
            </a:gdLst>
            <a:ahLst/>
            <a:cxnLst>
              <a:cxn ang="T8">
                <a:pos x="T0" y="T1"/>
              </a:cxn>
              <a:cxn ang="T9">
                <a:pos x="T2" y="T3"/>
              </a:cxn>
              <a:cxn ang="T10">
                <a:pos x="T4" y="T5"/>
              </a:cxn>
              <a:cxn ang="T11">
                <a:pos x="T6" y="T7"/>
              </a:cxn>
            </a:cxnLst>
            <a:rect l="T12" t="T13" r="T14" b="T15"/>
            <a:pathLst>
              <a:path w="1757" h="270">
                <a:moveTo>
                  <a:pt x="0" y="270"/>
                </a:moveTo>
                <a:cubicBezTo>
                  <a:pt x="86" y="235"/>
                  <a:pt x="301" y="99"/>
                  <a:pt x="515" y="58"/>
                </a:cubicBezTo>
                <a:cubicBezTo>
                  <a:pt x="729" y="17"/>
                  <a:pt x="1076" y="0"/>
                  <a:pt x="1283" y="26"/>
                </a:cubicBezTo>
                <a:cubicBezTo>
                  <a:pt x="1490" y="52"/>
                  <a:pt x="1658" y="174"/>
                  <a:pt x="1757" y="213"/>
                </a:cubicBez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graphicFrame>
        <p:nvGraphicFramePr>
          <p:cNvPr id="125062" name="Object 28"/>
          <p:cNvGraphicFramePr>
            <a:graphicFrameLocks noChangeAspect="1"/>
          </p:cNvGraphicFramePr>
          <p:nvPr>
            <p:extLst>
              <p:ext uri="{D42A27DB-BD31-4B8C-83A1-F6EECF244321}">
                <p14:modId xmlns:p14="http://schemas.microsoft.com/office/powerpoint/2010/main" val="2884957422"/>
              </p:ext>
            </p:extLst>
          </p:nvPr>
        </p:nvGraphicFramePr>
        <p:xfrm>
          <a:off x="6376988" y="3789040"/>
          <a:ext cx="1062037" cy="438150"/>
        </p:xfrm>
        <a:graphic>
          <a:graphicData uri="http://schemas.openxmlformats.org/presentationml/2006/ole">
            <mc:AlternateContent xmlns:mc="http://schemas.openxmlformats.org/markup-compatibility/2006">
              <mc:Choice xmlns:v="urn:schemas-microsoft-com:vml" Requires="v">
                <p:oleObj spid="_x0000_s48609" name="公式" r:id="rId56" imgW="482391" imgH="228501" progId="Equation.3">
                  <p:embed/>
                </p:oleObj>
              </mc:Choice>
              <mc:Fallback>
                <p:oleObj name="公式" r:id="rId56" imgW="482391" imgH="228501" progId="Equation.3">
                  <p:embed/>
                  <p:pic>
                    <p:nvPicPr>
                      <p:cNvPr id="0" name=""/>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6376988" y="3789040"/>
                        <a:ext cx="10620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 name="组合 49"/>
          <p:cNvGrpSpPr/>
          <p:nvPr/>
        </p:nvGrpSpPr>
        <p:grpSpPr>
          <a:xfrm>
            <a:off x="0" y="6324600"/>
            <a:ext cx="9144000" cy="519113"/>
            <a:chOff x="0" y="6324600"/>
            <a:chExt cx="9144000" cy="519113"/>
          </a:xfrm>
        </p:grpSpPr>
        <p:grpSp>
          <p:nvGrpSpPr>
            <p:cNvPr id="51" name="组合 50"/>
            <p:cNvGrpSpPr>
              <a:grpSpLocks/>
            </p:cNvGrpSpPr>
            <p:nvPr/>
          </p:nvGrpSpPr>
          <p:grpSpPr bwMode="auto">
            <a:xfrm>
              <a:off x="0" y="6324600"/>
              <a:ext cx="9144000" cy="519113"/>
              <a:chOff x="0" y="6324600"/>
              <a:chExt cx="9144000" cy="518375"/>
            </a:xfrm>
          </p:grpSpPr>
          <p:sp>
            <p:nvSpPr>
              <p:cNvPr id="53" name="矩形 5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TextBox 5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52" name="TextBox 51"/>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13928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4936"/>
                                        </p:tgtEl>
                                        <p:attrNameLst>
                                          <p:attrName>style.visibility</p:attrName>
                                        </p:attrNameLst>
                                      </p:cBhvr>
                                      <p:to>
                                        <p:strVal val="visible"/>
                                      </p:to>
                                    </p:set>
                                    <p:animEffect transition="in" filter="fade">
                                      <p:cBhvr>
                                        <p:cTn id="7" dur="500"/>
                                        <p:tgtEl>
                                          <p:spTgt spid="124936"/>
                                        </p:tgtEl>
                                      </p:cBhvr>
                                    </p:animEffect>
                                  </p:childTnLst>
                                </p:cTn>
                              </p:par>
                              <p:par>
                                <p:cTn id="8" presetID="10" presetClass="entr" presetSubtype="0" fill="hold" nodeType="withEffect">
                                  <p:stCondLst>
                                    <p:cond delay="0"/>
                                  </p:stCondLst>
                                  <p:childTnLst>
                                    <p:set>
                                      <p:cBhvr>
                                        <p:cTn id="9" dur="1" fill="hold">
                                          <p:stCondLst>
                                            <p:cond delay="0"/>
                                          </p:stCondLst>
                                        </p:cTn>
                                        <p:tgtEl>
                                          <p:spTgt spid="124937"/>
                                        </p:tgtEl>
                                        <p:attrNameLst>
                                          <p:attrName>style.visibility</p:attrName>
                                        </p:attrNameLst>
                                      </p:cBhvr>
                                      <p:to>
                                        <p:strVal val="visible"/>
                                      </p:to>
                                    </p:set>
                                    <p:animEffect transition="in" filter="fade">
                                      <p:cBhvr>
                                        <p:cTn id="10" dur="500"/>
                                        <p:tgtEl>
                                          <p:spTgt spid="124937"/>
                                        </p:tgtEl>
                                      </p:cBhvr>
                                    </p:animEffect>
                                  </p:childTnLst>
                                </p:cTn>
                              </p:par>
                              <p:par>
                                <p:cTn id="11" presetID="10" presetClass="entr" presetSubtype="0" fill="hold" nodeType="withEffect">
                                  <p:stCondLst>
                                    <p:cond delay="0"/>
                                  </p:stCondLst>
                                  <p:childTnLst>
                                    <p:set>
                                      <p:cBhvr>
                                        <p:cTn id="12" dur="1" fill="hold">
                                          <p:stCondLst>
                                            <p:cond delay="0"/>
                                          </p:stCondLst>
                                        </p:cTn>
                                        <p:tgtEl>
                                          <p:spTgt spid="124938"/>
                                        </p:tgtEl>
                                        <p:attrNameLst>
                                          <p:attrName>style.visibility</p:attrName>
                                        </p:attrNameLst>
                                      </p:cBhvr>
                                      <p:to>
                                        <p:strVal val="visible"/>
                                      </p:to>
                                    </p:set>
                                    <p:animEffect transition="in" filter="fade">
                                      <p:cBhvr>
                                        <p:cTn id="13" dur="500"/>
                                        <p:tgtEl>
                                          <p:spTgt spid="124938"/>
                                        </p:tgtEl>
                                      </p:cBhvr>
                                    </p:animEffect>
                                  </p:childTnLst>
                                </p:cTn>
                              </p:par>
                              <p:par>
                                <p:cTn id="14" presetID="10" presetClass="entr" presetSubtype="0" fill="hold" nodeType="withEffect">
                                  <p:stCondLst>
                                    <p:cond delay="0"/>
                                  </p:stCondLst>
                                  <p:childTnLst>
                                    <p:set>
                                      <p:cBhvr>
                                        <p:cTn id="15" dur="1" fill="hold">
                                          <p:stCondLst>
                                            <p:cond delay="0"/>
                                          </p:stCondLst>
                                        </p:cTn>
                                        <p:tgtEl>
                                          <p:spTgt spid="124939"/>
                                        </p:tgtEl>
                                        <p:attrNameLst>
                                          <p:attrName>style.visibility</p:attrName>
                                        </p:attrNameLst>
                                      </p:cBhvr>
                                      <p:to>
                                        <p:strVal val="visible"/>
                                      </p:to>
                                    </p:set>
                                    <p:animEffect transition="in" filter="fade">
                                      <p:cBhvr>
                                        <p:cTn id="16" dur="500"/>
                                        <p:tgtEl>
                                          <p:spTgt spid="124939"/>
                                        </p:tgtEl>
                                      </p:cBhvr>
                                    </p:animEffect>
                                  </p:childTnLst>
                                </p:cTn>
                              </p:par>
                              <p:par>
                                <p:cTn id="17" presetID="10" presetClass="entr" presetSubtype="0" fill="hold" nodeType="withEffect">
                                  <p:stCondLst>
                                    <p:cond delay="0"/>
                                  </p:stCondLst>
                                  <p:childTnLst>
                                    <p:set>
                                      <p:cBhvr>
                                        <p:cTn id="18" dur="1" fill="hold">
                                          <p:stCondLst>
                                            <p:cond delay="0"/>
                                          </p:stCondLst>
                                        </p:cTn>
                                        <p:tgtEl>
                                          <p:spTgt spid="124940"/>
                                        </p:tgtEl>
                                        <p:attrNameLst>
                                          <p:attrName>style.visibility</p:attrName>
                                        </p:attrNameLst>
                                      </p:cBhvr>
                                      <p:to>
                                        <p:strVal val="visible"/>
                                      </p:to>
                                    </p:set>
                                    <p:animEffect transition="in" filter="fade">
                                      <p:cBhvr>
                                        <p:cTn id="19" dur="500"/>
                                        <p:tgtEl>
                                          <p:spTgt spid="124940"/>
                                        </p:tgtEl>
                                      </p:cBhvr>
                                    </p:animEffect>
                                  </p:childTnLst>
                                </p:cTn>
                              </p:par>
                              <p:par>
                                <p:cTn id="20" presetID="10" presetClass="entr" presetSubtype="0" fill="hold" nodeType="withEffect">
                                  <p:stCondLst>
                                    <p:cond delay="0"/>
                                  </p:stCondLst>
                                  <p:childTnLst>
                                    <p:set>
                                      <p:cBhvr>
                                        <p:cTn id="21" dur="1" fill="hold">
                                          <p:stCondLst>
                                            <p:cond delay="0"/>
                                          </p:stCondLst>
                                        </p:cTn>
                                        <p:tgtEl>
                                          <p:spTgt spid="124941"/>
                                        </p:tgtEl>
                                        <p:attrNameLst>
                                          <p:attrName>style.visibility</p:attrName>
                                        </p:attrNameLst>
                                      </p:cBhvr>
                                      <p:to>
                                        <p:strVal val="visible"/>
                                      </p:to>
                                    </p:set>
                                    <p:animEffect transition="in" filter="fade">
                                      <p:cBhvr>
                                        <p:cTn id="22" dur="500"/>
                                        <p:tgtEl>
                                          <p:spTgt spid="124941"/>
                                        </p:tgtEl>
                                      </p:cBhvr>
                                    </p:animEffect>
                                  </p:childTnLst>
                                </p:cTn>
                              </p:par>
                              <p:par>
                                <p:cTn id="23" presetID="10" presetClass="entr" presetSubtype="0" fill="hold" nodeType="withEffect">
                                  <p:stCondLst>
                                    <p:cond delay="0"/>
                                  </p:stCondLst>
                                  <p:childTnLst>
                                    <p:set>
                                      <p:cBhvr>
                                        <p:cTn id="24" dur="1" fill="hold">
                                          <p:stCondLst>
                                            <p:cond delay="0"/>
                                          </p:stCondLst>
                                        </p:cTn>
                                        <p:tgtEl>
                                          <p:spTgt spid="124942"/>
                                        </p:tgtEl>
                                        <p:attrNameLst>
                                          <p:attrName>style.visibility</p:attrName>
                                        </p:attrNameLst>
                                      </p:cBhvr>
                                      <p:to>
                                        <p:strVal val="visible"/>
                                      </p:to>
                                    </p:set>
                                    <p:animEffect transition="in" filter="fade">
                                      <p:cBhvr>
                                        <p:cTn id="25" dur="500"/>
                                        <p:tgtEl>
                                          <p:spTgt spid="124942"/>
                                        </p:tgtEl>
                                      </p:cBhvr>
                                    </p:animEffect>
                                  </p:childTnLst>
                                </p:cTn>
                              </p:par>
                              <p:par>
                                <p:cTn id="26" presetID="10" presetClass="entr" presetSubtype="0" fill="hold" nodeType="withEffect">
                                  <p:stCondLst>
                                    <p:cond delay="0"/>
                                  </p:stCondLst>
                                  <p:childTnLst>
                                    <p:set>
                                      <p:cBhvr>
                                        <p:cTn id="27" dur="1" fill="hold">
                                          <p:stCondLst>
                                            <p:cond delay="0"/>
                                          </p:stCondLst>
                                        </p:cTn>
                                        <p:tgtEl>
                                          <p:spTgt spid="124943"/>
                                        </p:tgtEl>
                                        <p:attrNameLst>
                                          <p:attrName>style.visibility</p:attrName>
                                        </p:attrNameLst>
                                      </p:cBhvr>
                                      <p:to>
                                        <p:strVal val="visible"/>
                                      </p:to>
                                    </p:set>
                                    <p:animEffect transition="in" filter="fade">
                                      <p:cBhvr>
                                        <p:cTn id="28" dur="500"/>
                                        <p:tgtEl>
                                          <p:spTgt spid="124943"/>
                                        </p:tgtEl>
                                      </p:cBhvr>
                                    </p:animEffect>
                                  </p:childTnLst>
                                </p:cTn>
                              </p:par>
                              <p:par>
                                <p:cTn id="29" presetID="10" presetClass="entr" presetSubtype="0" fill="hold" nodeType="withEffect">
                                  <p:stCondLst>
                                    <p:cond delay="0"/>
                                  </p:stCondLst>
                                  <p:childTnLst>
                                    <p:set>
                                      <p:cBhvr>
                                        <p:cTn id="30" dur="1" fill="hold">
                                          <p:stCondLst>
                                            <p:cond delay="0"/>
                                          </p:stCondLst>
                                        </p:cTn>
                                        <p:tgtEl>
                                          <p:spTgt spid="124944"/>
                                        </p:tgtEl>
                                        <p:attrNameLst>
                                          <p:attrName>style.visibility</p:attrName>
                                        </p:attrNameLst>
                                      </p:cBhvr>
                                      <p:to>
                                        <p:strVal val="visible"/>
                                      </p:to>
                                    </p:set>
                                    <p:animEffect transition="in" filter="fade">
                                      <p:cBhvr>
                                        <p:cTn id="31" dur="500"/>
                                        <p:tgtEl>
                                          <p:spTgt spid="124944"/>
                                        </p:tgtEl>
                                      </p:cBhvr>
                                    </p:animEffect>
                                  </p:childTnLst>
                                </p:cTn>
                              </p:par>
                              <p:par>
                                <p:cTn id="32" presetID="10" presetClass="entr" presetSubtype="0" fill="hold" nodeType="withEffect">
                                  <p:stCondLst>
                                    <p:cond delay="0"/>
                                  </p:stCondLst>
                                  <p:childTnLst>
                                    <p:set>
                                      <p:cBhvr>
                                        <p:cTn id="33" dur="1" fill="hold">
                                          <p:stCondLst>
                                            <p:cond delay="0"/>
                                          </p:stCondLst>
                                        </p:cTn>
                                        <p:tgtEl>
                                          <p:spTgt spid="124945"/>
                                        </p:tgtEl>
                                        <p:attrNameLst>
                                          <p:attrName>style.visibility</p:attrName>
                                        </p:attrNameLst>
                                      </p:cBhvr>
                                      <p:to>
                                        <p:strVal val="visible"/>
                                      </p:to>
                                    </p:set>
                                    <p:animEffect transition="in" filter="fade">
                                      <p:cBhvr>
                                        <p:cTn id="34" dur="500"/>
                                        <p:tgtEl>
                                          <p:spTgt spid="124945"/>
                                        </p:tgtEl>
                                      </p:cBhvr>
                                    </p:animEffect>
                                  </p:childTnLst>
                                </p:cTn>
                              </p:par>
                              <p:par>
                                <p:cTn id="35" presetID="10" presetClass="entr" presetSubtype="0" fill="hold" nodeType="withEffect">
                                  <p:stCondLst>
                                    <p:cond delay="0"/>
                                  </p:stCondLst>
                                  <p:childTnLst>
                                    <p:set>
                                      <p:cBhvr>
                                        <p:cTn id="36" dur="1" fill="hold">
                                          <p:stCondLst>
                                            <p:cond delay="0"/>
                                          </p:stCondLst>
                                        </p:cTn>
                                        <p:tgtEl>
                                          <p:spTgt spid="124946"/>
                                        </p:tgtEl>
                                        <p:attrNameLst>
                                          <p:attrName>style.visibility</p:attrName>
                                        </p:attrNameLst>
                                      </p:cBhvr>
                                      <p:to>
                                        <p:strVal val="visible"/>
                                      </p:to>
                                    </p:set>
                                    <p:animEffect transition="in" filter="fade">
                                      <p:cBhvr>
                                        <p:cTn id="37" dur="500"/>
                                        <p:tgtEl>
                                          <p:spTgt spid="124946"/>
                                        </p:tgtEl>
                                      </p:cBhvr>
                                    </p:animEffect>
                                  </p:childTnLst>
                                </p:cTn>
                              </p:par>
                              <p:par>
                                <p:cTn id="38" presetID="10" presetClass="entr" presetSubtype="0" fill="hold" nodeType="withEffect">
                                  <p:stCondLst>
                                    <p:cond delay="0"/>
                                  </p:stCondLst>
                                  <p:childTnLst>
                                    <p:set>
                                      <p:cBhvr>
                                        <p:cTn id="39" dur="1" fill="hold">
                                          <p:stCondLst>
                                            <p:cond delay="0"/>
                                          </p:stCondLst>
                                        </p:cTn>
                                        <p:tgtEl>
                                          <p:spTgt spid="124947"/>
                                        </p:tgtEl>
                                        <p:attrNameLst>
                                          <p:attrName>style.visibility</p:attrName>
                                        </p:attrNameLst>
                                      </p:cBhvr>
                                      <p:to>
                                        <p:strVal val="visible"/>
                                      </p:to>
                                    </p:set>
                                    <p:animEffect transition="in" filter="fade">
                                      <p:cBhvr>
                                        <p:cTn id="40" dur="500"/>
                                        <p:tgtEl>
                                          <p:spTgt spid="124947"/>
                                        </p:tgtEl>
                                      </p:cBhvr>
                                    </p:animEffect>
                                  </p:childTnLst>
                                </p:cTn>
                              </p:par>
                              <p:par>
                                <p:cTn id="41" presetID="10" presetClass="entr" presetSubtype="0" fill="hold" nodeType="withEffect">
                                  <p:stCondLst>
                                    <p:cond delay="0"/>
                                  </p:stCondLst>
                                  <p:childTnLst>
                                    <p:set>
                                      <p:cBhvr>
                                        <p:cTn id="42" dur="1" fill="hold">
                                          <p:stCondLst>
                                            <p:cond delay="0"/>
                                          </p:stCondLst>
                                        </p:cTn>
                                        <p:tgtEl>
                                          <p:spTgt spid="124948"/>
                                        </p:tgtEl>
                                        <p:attrNameLst>
                                          <p:attrName>style.visibility</p:attrName>
                                        </p:attrNameLst>
                                      </p:cBhvr>
                                      <p:to>
                                        <p:strVal val="visible"/>
                                      </p:to>
                                    </p:set>
                                    <p:animEffect transition="in" filter="fade">
                                      <p:cBhvr>
                                        <p:cTn id="43" dur="500"/>
                                        <p:tgtEl>
                                          <p:spTgt spid="124948"/>
                                        </p:tgtEl>
                                      </p:cBhvr>
                                    </p:animEffect>
                                  </p:childTnLst>
                                </p:cTn>
                              </p:par>
                              <p:par>
                                <p:cTn id="44" presetID="10" presetClass="entr" presetSubtype="0" fill="hold" nodeType="withEffect">
                                  <p:stCondLst>
                                    <p:cond delay="0"/>
                                  </p:stCondLst>
                                  <p:childTnLst>
                                    <p:set>
                                      <p:cBhvr>
                                        <p:cTn id="45" dur="1" fill="hold">
                                          <p:stCondLst>
                                            <p:cond delay="0"/>
                                          </p:stCondLst>
                                        </p:cTn>
                                        <p:tgtEl>
                                          <p:spTgt spid="124949"/>
                                        </p:tgtEl>
                                        <p:attrNameLst>
                                          <p:attrName>style.visibility</p:attrName>
                                        </p:attrNameLst>
                                      </p:cBhvr>
                                      <p:to>
                                        <p:strVal val="visible"/>
                                      </p:to>
                                    </p:set>
                                    <p:animEffect transition="in" filter="fade">
                                      <p:cBhvr>
                                        <p:cTn id="46" dur="500"/>
                                        <p:tgtEl>
                                          <p:spTgt spid="124949"/>
                                        </p:tgtEl>
                                      </p:cBhvr>
                                    </p:animEffect>
                                  </p:childTnLst>
                                </p:cTn>
                              </p:par>
                              <p:par>
                                <p:cTn id="47" presetID="10" presetClass="entr" presetSubtype="0" fill="hold" nodeType="withEffect">
                                  <p:stCondLst>
                                    <p:cond delay="0"/>
                                  </p:stCondLst>
                                  <p:childTnLst>
                                    <p:set>
                                      <p:cBhvr>
                                        <p:cTn id="48" dur="1" fill="hold">
                                          <p:stCondLst>
                                            <p:cond delay="0"/>
                                          </p:stCondLst>
                                        </p:cTn>
                                        <p:tgtEl>
                                          <p:spTgt spid="125037"/>
                                        </p:tgtEl>
                                        <p:attrNameLst>
                                          <p:attrName>style.visibility</p:attrName>
                                        </p:attrNameLst>
                                      </p:cBhvr>
                                      <p:to>
                                        <p:strVal val="visible"/>
                                      </p:to>
                                    </p:set>
                                    <p:animEffect transition="in" filter="fade">
                                      <p:cBhvr>
                                        <p:cTn id="49" dur="500"/>
                                        <p:tgtEl>
                                          <p:spTgt spid="125037"/>
                                        </p:tgtEl>
                                      </p:cBhvr>
                                    </p:animEffect>
                                  </p:childTnLst>
                                </p:cTn>
                              </p:par>
                              <p:par>
                                <p:cTn id="50" presetID="10" presetClass="entr" presetSubtype="0" fill="hold" nodeType="withEffect">
                                  <p:stCondLst>
                                    <p:cond delay="0"/>
                                  </p:stCondLst>
                                  <p:childTnLst>
                                    <p:set>
                                      <p:cBhvr>
                                        <p:cTn id="51" dur="1" fill="hold">
                                          <p:stCondLst>
                                            <p:cond delay="0"/>
                                          </p:stCondLst>
                                        </p:cTn>
                                        <p:tgtEl>
                                          <p:spTgt spid="124950"/>
                                        </p:tgtEl>
                                        <p:attrNameLst>
                                          <p:attrName>style.visibility</p:attrName>
                                        </p:attrNameLst>
                                      </p:cBhvr>
                                      <p:to>
                                        <p:strVal val="visible"/>
                                      </p:to>
                                    </p:set>
                                    <p:animEffect transition="in" filter="fade">
                                      <p:cBhvr>
                                        <p:cTn id="52" dur="500"/>
                                        <p:tgtEl>
                                          <p:spTgt spid="1249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124988"/>
                                        </p:tgtEl>
                                        <p:attrNameLst>
                                          <p:attrName>style.visibility</p:attrName>
                                        </p:attrNameLst>
                                      </p:cBhvr>
                                      <p:to>
                                        <p:strVal val="visible"/>
                                      </p:to>
                                    </p:set>
                                    <p:animEffect transition="in" filter="fade">
                                      <p:cBhvr>
                                        <p:cTn id="57" dur="500"/>
                                        <p:tgtEl>
                                          <p:spTgt spid="124988"/>
                                        </p:tgtEl>
                                      </p:cBhvr>
                                    </p:animEffect>
                                  </p:childTnLst>
                                </p:cTn>
                              </p:par>
                              <p:par>
                                <p:cTn id="58" presetID="10" presetClass="entr" presetSubtype="0" fill="hold" nodeType="withEffect">
                                  <p:stCondLst>
                                    <p:cond delay="0"/>
                                  </p:stCondLst>
                                  <p:childTnLst>
                                    <p:set>
                                      <p:cBhvr>
                                        <p:cTn id="59" dur="1" fill="hold">
                                          <p:stCondLst>
                                            <p:cond delay="0"/>
                                          </p:stCondLst>
                                        </p:cTn>
                                        <p:tgtEl>
                                          <p:spTgt spid="124989"/>
                                        </p:tgtEl>
                                        <p:attrNameLst>
                                          <p:attrName>style.visibility</p:attrName>
                                        </p:attrNameLst>
                                      </p:cBhvr>
                                      <p:to>
                                        <p:strVal val="visible"/>
                                      </p:to>
                                    </p:set>
                                    <p:animEffect transition="in" filter="fade">
                                      <p:cBhvr>
                                        <p:cTn id="60" dur="500"/>
                                        <p:tgtEl>
                                          <p:spTgt spid="124989"/>
                                        </p:tgtEl>
                                      </p:cBhvr>
                                    </p:animEffect>
                                  </p:childTnLst>
                                </p:cTn>
                              </p:par>
                              <p:par>
                                <p:cTn id="61" presetID="10" presetClass="entr" presetSubtype="0" fill="hold" nodeType="withEffect">
                                  <p:stCondLst>
                                    <p:cond delay="0"/>
                                  </p:stCondLst>
                                  <p:childTnLst>
                                    <p:set>
                                      <p:cBhvr>
                                        <p:cTn id="62" dur="1" fill="hold">
                                          <p:stCondLst>
                                            <p:cond delay="0"/>
                                          </p:stCondLst>
                                        </p:cTn>
                                        <p:tgtEl>
                                          <p:spTgt spid="124990"/>
                                        </p:tgtEl>
                                        <p:attrNameLst>
                                          <p:attrName>style.visibility</p:attrName>
                                        </p:attrNameLst>
                                      </p:cBhvr>
                                      <p:to>
                                        <p:strVal val="visible"/>
                                      </p:to>
                                    </p:set>
                                    <p:animEffect transition="in" filter="fade">
                                      <p:cBhvr>
                                        <p:cTn id="63" dur="500"/>
                                        <p:tgtEl>
                                          <p:spTgt spid="124990"/>
                                        </p:tgtEl>
                                      </p:cBhvr>
                                    </p:animEffect>
                                  </p:childTnLst>
                                </p:cTn>
                              </p:par>
                              <p:par>
                                <p:cTn id="64" presetID="10" presetClass="entr" presetSubtype="0" fill="hold" nodeType="withEffect">
                                  <p:stCondLst>
                                    <p:cond delay="0"/>
                                  </p:stCondLst>
                                  <p:childTnLst>
                                    <p:set>
                                      <p:cBhvr>
                                        <p:cTn id="65" dur="1" fill="hold">
                                          <p:stCondLst>
                                            <p:cond delay="0"/>
                                          </p:stCondLst>
                                        </p:cTn>
                                        <p:tgtEl>
                                          <p:spTgt spid="124991"/>
                                        </p:tgtEl>
                                        <p:attrNameLst>
                                          <p:attrName>style.visibility</p:attrName>
                                        </p:attrNameLst>
                                      </p:cBhvr>
                                      <p:to>
                                        <p:strVal val="visible"/>
                                      </p:to>
                                    </p:set>
                                    <p:animEffect transition="in" filter="fade">
                                      <p:cBhvr>
                                        <p:cTn id="66" dur="500"/>
                                        <p:tgtEl>
                                          <p:spTgt spid="124991"/>
                                        </p:tgtEl>
                                      </p:cBhvr>
                                    </p:animEffect>
                                  </p:childTnLst>
                                </p:cTn>
                              </p:par>
                              <p:par>
                                <p:cTn id="67" presetID="10" presetClass="entr" presetSubtype="0" fill="hold" nodeType="withEffect">
                                  <p:stCondLst>
                                    <p:cond delay="0"/>
                                  </p:stCondLst>
                                  <p:childTnLst>
                                    <p:set>
                                      <p:cBhvr>
                                        <p:cTn id="68" dur="1" fill="hold">
                                          <p:stCondLst>
                                            <p:cond delay="0"/>
                                          </p:stCondLst>
                                        </p:cTn>
                                        <p:tgtEl>
                                          <p:spTgt spid="124992"/>
                                        </p:tgtEl>
                                        <p:attrNameLst>
                                          <p:attrName>style.visibility</p:attrName>
                                        </p:attrNameLst>
                                      </p:cBhvr>
                                      <p:to>
                                        <p:strVal val="visible"/>
                                      </p:to>
                                    </p:set>
                                    <p:animEffect transition="in" filter="fade">
                                      <p:cBhvr>
                                        <p:cTn id="69" dur="500"/>
                                        <p:tgtEl>
                                          <p:spTgt spid="124992"/>
                                        </p:tgtEl>
                                      </p:cBhvr>
                                    </p:animEffect>
                                  </p:childTnLst>
                                </p:cTn>
                              </p:par>
                              <p:par>
                                <p:cTn id="70" presetID="10" presetClass="entr" presetSubtype="0" fill="hold" nodeType="withEffect">
                                  <p:stCondLst>
                                    <p:cond delay="0"/>
                                  </p:stCondLst>
                                  <p:childTnLst>
                                    <p:set>
                                      <p:cBhvr>
                                        <p:cTn id="71" dur="1" fill="hold">
                                          <p:stCondLst>
                                            <p:cond delay="0"/>
                                          </p:stCondLst>
                                        </p:cTn>
                                        <p:tgtEl>
                                          <p:spTgt spid="124993"/>
                                        </p:tgtEl>
                                        <p:attrNameLst>
                                          <p:attrName>style.visibility</p:attrName>
                                        </p:attrNameLst>
                                      </p:cBhvr>
                                      <p:to>
                                        <p:strVal val="visible"/>
                                      </p:to>
                                    </p:set>
                                    <p:animEffect transition="in" filter="fade">
                                      <p:cBhvr>
                                        <p:cTn id="72" dur="500"/>
                                        <p:tgtEl>
                                          <p:spTgt spid="124993"/>
                                        </p:tgtEl>
                                      </p:cBhvr>
                                    </p:animEffect>
                                  </p:childTnLst>
                                </p:cTn>
                              </p:par>
                              <p:par>
                                <p:cTn id="73" presetID="10" presetClass="entr" presetSubtype="0" fill="hold" nodeType="withEffect">
                                  <p:stCondLst>
                                    <p:cond delay="0"/>
                                  </p:stCondLst>
                                  <p:childTnLst>
                                    <p:set>
                                      <p:cBhvr>
                                        <p:cTn id="74" dur="1" fill="hold">
                                          <p:stCondLst>
                                            <p:cond delay="0"/>
                                          </p:stCondLst>
                                        </p:cTn>
                                        <p:tgtEl>
                                          <p:spTgt spid="124994"/>
                                        </p:tgtEl>
                                        <p:attrNameLst>
                                          <p:attrName>style.visibility</p:attrName>
                                        </p:attrNameLst>
                                      </p:cBhvr>
                                      <p:to>
                                        <p:strVal val="visible"/>
                                      </p:to>
                                    </p:set>
                                    <p:animEffect transition="in" filter="fade">
                                      <p:cBhvr>
                                        <p:cTn id="75" dur="500"/>
                                        <p:tgtEl>
                                          <p:spTgt spid="124994"/>
                                        </p:tgtEl>
                                      </p:cBhvr>
                                    </p:animEffect>
                                  </p:childTnLst>
                                </p:cTn>
                              </p:par>
                              <p:par>
                                <p:cTn id="76" presetID="10" presetClass="entr" presetSubtype="0" fill="hold" nodeType="withEffect">
                                  <p:stCondLst>
                                    <p:cond delay="0"/>
                                  </p:stCondLst>
                                  <p:childTnLst>
                                    <p:set>
                                      <p:cBhvr>
                                        <p:cTn id="77" dur="1" fill="hold">
                                          <p:stCondLst>
                                            <p:cond delay="0"/>
                                          </p:stCondLst>
                                        </p:cTn>
                                        <p:tgtEl>
                                          <p:spTgt spid="124995"/>
                                        </p:tgtEl>
                                        <p:attrNameLst>
                                          <p:attrName>style.visibility</p:attrName>
                                        </p:attrNameLst>
                                      </p:cBhvr>
                                      <p:to>
                                        <p:strVal val="visible"/>
                                      </p:to>
                                    </p:set>
                                    <p:animEffect transition="in" filter="fade">
                                      <p:cBhvr>
                                        <p:cTn id="78" dur="500"/>
                                        <p:tgtEl>
                                          <p:spTgt spid="124995"/>
                                        </p:tgtEl>
                                      </p:cBhvr>
                                    </p:animEffect>
                                  </p:childTnLst>
                                </p:cTn>
                              </p:par>
                              <p:par>
                                <p:cTn id="79" presetID="10" presetClass="entr" presetSubtype="0" fill="hold" nodeType="withEffect">
                                  <p:stCondLst>
                                    <p:cond delay="0"/>
                                  </p:stCondLst>
                                  <p:childTnLst>
                                    <p:set>
                                      <p:cBhvr>
                                        <p:cTn id="80" dur="1" fill="hold">
                                          <p:stCondLst>
                                            <p:cond delay="0"/>
                                          </p:stCondLst>
                                        </p:cTn>
                                        <p:tgtEl>
                                          <p:spTgt spid="124996"/>
                                        </p:tgtEl>
                                        <p:attrNameLst>
                                          <p:attrName>style.visibility</p:attrName>
                                        </p:attrNameLst>
                                      </p:cBhvr>
                                      <p:to>
                                        <p:strVal val="visible"/>
                                      </p:to>
                                    </p:set>
                                    <p:animEffect transition="in" filter="fade">
                                      <p:cBhvr>
                                        <p:cTn id="81" dur="500"/>
                                        <p:tgtEl>
                                          <p:spTgt spid="124996"/>
                                        </p:tgtEl>
                                      </p:cBhvr>
                                    </p:animEffect>
                                  </p:childTnLst>
                                </p:cTn>
                              </p:par>
                              <p:par>
                                <p:cTn id="82" presetID="10" presetClass="entr" presetSubtype="0" fill="hold" nodeType="withEffect">
                                  <p:stCondLst>
                                    <p:cond delay="0"/>
                                  </p:stCondLst>
                                  <p:childTnLst>
                                    <p:set>
                                      <p:cBhvr>
                                        <p:cTn id="83" dur="1" fill="hold">
                                          <p:stCondLst>
                                            <p:cond delay="0"/>
                                          </p:stCondLst>
                                        </p:cTn>
                                        <p:tgtEl>
                                          <p:spTgt spid="124997"/>
                                        </p:tgtEl>
                                        <p:attrNameLst>
                                          <p:attrName>style.visibility</p:attrName>
                                        </p:attrNameLst>
                                      </p:cBhvr>
                                      <p:to>
                                        <p:strVal val="visible"/>
                                      </p:to>
                                    </p:set>
                                    <p:animEffect transition="in" filter="fade">
                                      <p:cBhvr>
                                        <p:cTn id="84" dur="500"/>
                                        <p:tgtEl>
                                          <p:spTgt spid="12499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nodeType="click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1" presetClass="entr" presetSubtype="0" fill="hold" grpId="0" nodeType="clickEffect">
                                  <p:stCondLst>
                                    <p:cond delay="0"/>
                                  </p:stCondLst>
                                  <p:iterate type="lt">
                                    <p:tmPct val="5000"/>
                                  </p:iterate>
                                  <p:childTnLst>
                                    <p:set>
                                      <p:cBhvr>
                                        <p:cTn id="93" dur="1" fill="hold">
                                          <p:stCondLst>
                                            <p:cond delay="0"/>
                                          </p:stCondLst>
                                        </p:cTn>
                                        <p:tgtEl>
                                          <p:spTgt spid="125054"/>
                                        </p:tgtEl>
                                        <p:attrNameLst>
                                          <p:attrName>style.visibility</p:attrName>
                                        </p:attrNameLst>
                                      </p:cBhvr>
                                      <p:to>
                                        <p:strVal val="visible"/>
                                      </p:to>
                                    </p:set>
                                    <p:anim calcmode="lin" valueType="num">
                                      <p:cBhvr>
                                        <p:cTn id="94" dur="1000" fill="hold"/>
                                        <p:tgtEl>
                                          <p:spTgt spid="125054"/>
                                        </p:tgtEl>
                                        <p:attrNameLst>
                                          <p:attrName>ppt_w</p:attrName>
                                        </p:attrNameLst>
                                      </p:cBhvr>
                                      <p:tavLst>
                                        <p:tav tm="0">
                                          <p:val>
                                            <p:fltVal val="0"/>
                                          </p:val>
                                        </p:tav>
                                        <p:tav tm="100000">
                                          <p:val>
                                            <p:strVal val="#ppt_w"/>
                                          </p:val>
                                        </p:tav>
                                      </p:tavLst>
                                    </p:anim>
                                    <p:anim calcmode="lin" valueType="num">
                                      <p:cBhvr>
                                        <p:cTn id="95" dur="1000" fill="hold"/>
                                        <p:tgtEl>
                                          <p:spTgt spid="125054"/>
                                        </p:tgtEl>
                                        <p:attrNameLst>
                                          <p:attrName>ppt_h</p:attrName>
                                        </p:attrNameLst>
                                      </p:cBhvr>
                                      <p:tavLst>
                                        <p:tav tm="0">
                                          <p:val>
                                            <p:fltVal val="0"/>
                                          </p:val>
                                        </p:tav>
                                        <p:tav tm="100000">
                                          <p:val>
                                            <p:strVal val="#ppt_h"/>
                                          </p:val>
                                        </p:tav>
                                      </p:tavLst>
                                    </p:anim>
                                    <p:anim calcmode="lin" valueType="num">
                                      <p:cBhvr>
                                        <p:cTn id="96" dur="1000" fill="hold"/>
                                        <p:tgtEl>
                                          <p:spTgt spid="125054"/>
                                        </p:tgtEl>
                                        <p:attrNameLst>
                                          <p:attrName>style.rotation</p:attrName>
                                        </p:attrNameLst>
                                      </p:cBhvr>
                                      <p:tavLst>
                                        <p:tav tm="0">
                                          <p:val>
                                            <p:fltVal val="90"/>
                                          </p:val>
                                        </p:tav>
                                        <p:tav tm="100000">
                                          <p:val>
                                            <p:fltVal val="0"/>
                                          </p:val>
                                        </p:tav>
                                      </p:tavLst>
                                    </p:anim>
                                    <p:animEffect transition="in" filter="fade">
                                      <p:cBhvr>
                                        <p:cTn id="97" dur="1000"/>
                                        <p:tgtEl>
                                          <p:spTgt spid="12505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nodeType="click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1" presetClass="entr" presetSubtype="0" fill="hold" grpId="0" nodeType="clickEffect">
                                  <p:stCondLst>
                                    <p:cond delay="0"/>
                                  </p:stCondLst>
                                  <p:iterate type="lt">
                                    <p:tmPct val="5000"/>
                                  </p:iterate>
                                  <p:childTnLst>
                                    <p:set>
                                      <p:cBhvr>
                                        <p:cTn id="106" dur="1" fill="hold">
                                          <p:stCondLst>
                                            <p:cond delay="0"/>
                                          </p:stCondLst>
                                        </p:cTn>
                                        <p:tgtEl>
                                          <p:spTgt spid="125045"/>
                                        </p:tgtEl>
                                        <p:attrNameLst>
                                          <p:attrName>style.visibility</p:attrName>
                                        </p:attrNameLst>
                                      </p:cBhvr>
                                      <p:to>
                                        <p:strVal val="visible"/>
                                      </p:to>
                                    </p:set>
                                    <p:anim calcmode="lin" valueType="num">
                                      <p:cBhvr>
                                        <p:cTn id="107" dur="1000" fill="hold"/>
                                        <p:tgtEl>
                                          <p:spTgt spid="125045"/>
                                        </p:tgtEl>
                                        <p:attrNameLst>
                                          <p:attrName>ppt_w</p:attrName>
                                        </p:attrNameLst>
                                      </p:cBhvr>
                                      <p:tavLst>
                                        <p:tav tm="0">
                                          <p:val>
                                            <p:fltVal val="0"/>
                                          </p:val>
                                        </p:tav>
                                        <p:tav tm="100000">
                                          <p:val>
                                            <p:strVal val="#ppt_w"/>
                                          </p:val>
                                        </p:tav>
                                      </p:tavLst>
                                    </p:anim>
                                    <p:anim calcmode="lin" valueType="num">
                                      <p:cBhvr>
                                        <p:cTn id="108" dur="1000" fill="hold"/>
                                        <p:tgtEl>
                                          <p:spTgt spid="125045"/>
                                        </p:tgtEl>
                                        <p:attrNameLst>
                                          <p:attrName>ppt_h</p:attrName>
                                        </p:attrNameLst>
                                      </p:cBhvr>
                                      <p:tavLst>
                                        <p:tav tm="0">
                                          <p:val>
                                            <p:fltVal val="0"/>
                                          </p:val>
                                        </p:tav>
                                        <p:tav tm="100000">
                                          <p:val>
                                            <p:strVal val="#ppt_h"/>
                                          </p:val>
                                        </p:tav>
                                      </p:tavLst>
                                    </p:anim>
                                    <p:anim calcmode="lin" valueType="num">
                                      <p:cBhvr>
                                        <p:cTn id="109" dur="1000" fill="hold"/>
                                        <p:tgtEl>
                                          <p:spTgt spid="125045"/>
                                        </p:tgtEl>
                                        <p:attrNameLst>
                                          <p:attrName>style.rotation</p:attrName>
                                        </p:attrNameLst>
                                      </p:cBhvr>
                                      <p:tavLst>
                                        <p:tav tm="0">
                                          <p:val>
                                            <p:fltVal val="90"/>
                                          </p:val>
                                        </p:tav>
                                        <p:tav tm="100000">
                                          <p:val>
                                            <p:fltVal val="0"/>
                                          </p:val>
                                        </p:tav>
                                      </p:tavLst>
                                    </p:anim>
                                    <p:animEffect transition="in" filter="fade">
                                      <p:cBhvr>
                                        <p:cTn id="110" dur="1000"/>
                                        <p:tgtEl>
                                          <p:spTgt spid="12504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25025"/>
                                        </p:tgtEl>
                                        <p:attrNameLst>
                                          <p:attrName>style.visibility</p:attrName>
                                        </p:attrNameLst>
                                      </p:cBhvr>
                                      <p:to>
                                        <p:strVal val="visible"/>
                                      </p:to>
                                    </p:set>
                                    <p:animEffect transition="in" filter="fade">
                                      <p:cBhvr>
                                        <p:cTn id="115" dur="500"/>
                                        <p:tgtEl>
                                          <p:spTgt spid="125025"/>
                                        </p:tgtEl>
                                      </p:cBhvr>
                                    </p:animEffect>
                                  </p:childTnLst>
                                </p:cTn>
                              </p:par>
                              <p:par>
                                <p:cTn id="116" presetID="10" presetClass="entr" presetSubtype="0" fill="hold" nodeType="withEffect">
                                  <p:stCondLst>
                                    <p:cond delay="0"/>
                                  </p:stCondLst>
                                  <p:childTnLst>
                                    <p:set>
                                      <p:cBhvr>
                                        <p:cTn id="117" dur="1" fill="hold">
                                          <p:stCondLst>
                                            <p:cond delay="0"/>
                                          </p:stCondLst>
                                        </p:cTn>
                                        <p:tgtEl>
                                          <p:spTgt spid="125024"/>
                                        </p:tgtEl>
                                        <p:attrNameLst>
                                          <p:attrName>style.visibility</p:attrName>
                                        </p:attrNameLst>
                                      </p:cBhvr>
                                      <p:to>
                                        <p:strVal val="visible"/>
                                      </p:to>
                                    </p:set>
                                    <p:animEffect transition="in" filter="fade">
                                      <p:cBhvr>
                                        <p:cTn id="118" dur="500"/>
                                        <p:tgtEl>
                                          <p:spTgt spid="125024"/>
                                        </p:tgtEl>
                                      </p:cBhvr>
                                    </p:animEffect>
                                  </p:childTnLst>
                                </p:cTn>
                              </p:par>
                              <p:par>
                                <p:cTn id="119" presetID="10" presetClass="entr" presetSubtype="0" fill="hold" nodeType="withEffect">
                                  <p:stCondLst>
                                    <p:cond delay="0"/>
                                  </p:stCondLst>
                                  <p:childTnLst>
                                    <p:set>
                                      <p:cBhvr>
                                        <p:cTn id="120" dur="1" fill="hold">
                                          <p:stCondLst>
                                            <p:cond delay="0"/>
                                          </p:stCondLst>
                                        </p:cTn>
                                        <p:tgtEl>
                                          <p:spTgt spid="2"/>
                                        </p:tgtEl>
                                        <p:attrNameLst>
                                          <p:attrName>style.visibility</p:attrName>
                                        </p:attrNameLst>
                                      </p:cBhvr>
                                      <p:to>
                                        <p:strVal val="visible"/>
                                      </p:to>
                                    </p:set>
                                    <p:animEffect transition="in" filter="fade">
                                      <p:cBhvr>
                                        <p:cTn id="121" dur="500"/>
                                        <p:tgtEl>
                                          <p:spTgt spid="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5035"/>
                                        </p:tgtEl>
                                        <p:attrNameLst>
                                          <p:attrName>style.visibility</p:attrName>
                                        </p:attrNameLst>
                                      </p:cBhvr>
                                      <p:to>
                                        <p:strVal val="visible"/>
                                      </p:to>
                                    </p:set>
                                    <p:animEffect transition="in" filter="fade">
                                      <p:cBhvr>
                                        <p:cTn id="124" dur="500"/>
                                        <p:tgtEl>
                                          <p:spTgt spid="125035"/>
                                        </p:tgtEl>
                                      </p:cBhvr>
                                    </p:animEffect>
                                  </p:childTnLst>
                                </p:cTn>
                              </p:par>
                              <p:par>
                                <p:cTn id="125" presetID="10" presetClass="entr" presetSubtype="0" fill="hold" nodeType="withEffect">
                                  <p:stCondLst>
                                    <p:cond delay="0"/>
                                  </p:stCondLst>
                                  <p:childTnLst>
                                    <p:set>
                                      <p:cBhvr>
                                        <p:cTn id="126" dur="1" fill="hold">
                                          <p:stCondLst>
                                            <p:cond delay="0"/>
                                          </p:stCondLst>
                                        </p:cTn>
                                        <p:tgtEl>
                                          <p:spTgt spid="125062"/>
                                        </p:tgtEl>
                                        <p:attrNameLst>
                                          <p:attrName>style.visibility</p:attrName>
                                        </p:attrNameLst>
                                      </p:cBhvr>
                                      <p:to>
                                        <p:strVal val="visible"/>
                                      </p:to>
                                    </p:set>
                                    <p:animEffect transition="in" filter="fade">
                                      <p:cBhvr>
                                        <p:cTn id="127" dur="500"/>
                                        <p:tgtEl>
                                          <p:spTgt spid="12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25" grpId="0"/>
      <p:bldP spid="125035" grpId="0"/>
      <p:bldP spid="125045" grpId="0" animBg="1"/>
      <p:bldP spid="1250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043608" y="692696"/>
            <a:ext cx="7272808" cy="1524000"/>
          </a:xfrm>
        </p:spPr>
        <p:txBody>
          <a:bodyPr>
            <a:normAutofit/>
          </a:bodyPr>
          <a:lstStyle/>
          <a:p>
            <a:pPr algn="just" eaLnBrk="1" hangingPunct="1">
              <a:lnSpc>
                <a:spcPts val="3500"/>
              </a:lnSpc>
              <a:buFont typeface="Wingdings" pitchFamily="2" charset="2"/>
              <a:buChar char="u"/>
            </a:pPr>
            <a:r>
              <a:rPr lang="zh-CN" altLang="en-US" sz="2800" dirty="0" smtClean="0">
                <a:latin typeface="黑体" panose="02010609060101010101" pitchFamily="49" charset="-122"/>
                <a:ea typeface="黑体" panose="02010609060101010101" pitchFamily="49" charset="-122"/>
              </a:rPr>
              <a:t>聚类分析的结果与特征的选取有很大的关系。不同的特征，分类的结果不同。</a:t>
            </a:r>
          </a:p>
          <a:p>
            <a:pPr algn="just" eaLnBrk="1" hangingPunct="1">
              <a:lnSpc>
                <a:spcPct val="150000"/>
              </a:lnSpc>
            </a:pPr>
            <a:endParaRPr lang="zh-CN" altLang="en-US" sz="2800" dirty="0" smtClean="0">
              <a:latin typeface="黑体" panose="02010609060101010101" pitchFamily="49" charset="-122"/>
              <a:ea typeface="黑体" panose="02010609060101010101" pitchFamily="49" charset="-122"/>
            </a:endParaRPr>
          </a:p>
          <a:p>
            <a:pPr algn="just" eaLnBrk="1" hangingPunct="1">
              <a:lnSpc>
                <a:spcPct val="150000"/>
              </a:lnSpc>
            </a:pPr>
            <a:endParaRPr lang="zh-CN" altLang="en-US" sz="2800" dirty="0" smtClean="0">
              <a:latin typeface="黑体" panose="02010609060101010101" pitchFamily="49" charset="-122"/>
              <a:ea typeface="黑体" panose="02010609060101010101" pitchFamily="49" charset="-122"/>
            </a:endParaRPr>
          </a:p>
          <a:p>
            <a:pPr algn="just" eaLnBrk="1" hangingPunct="1">
              <a:lnSpc>
                <a:spcPct val="150000"/>
              </a:lnSpc>
            </a:pPr>
            <a:endParaRPr lang="zh-CN" altLang="en-US" sz="2800" dirty="0" smtClean="0">
              <a:latin typeface="黑体" panose="02010609060101010101" pitchFamily="49" charset="-122"/>
              <a:ea typeface="黑体" panose="02010609060101010101" pitchFamily="49" charset="-122"/>
            </a:endParaRPr>
          </a:p>
          <a:p>
            <a:pPr algn="just" eaLnBrk="1" hangingPunct="1">
              <a:lnSpc>
                <a:spcPct val="150000"/>
              </a:lnSpc>
            </a:pPr>
            <a:endParaRPr lang="zh-CN" altLang="en-US" sz="2800" dirty="0" smtClean="0">
              <a:latin typeface="黑体" panose="02010609060101010101" pitchFamily="49" charset="-122"/>
              <a:ea typeface="黑体" panose="02010609060101010101" pitchFamily="49" charset="-122"/>
            </a:endParaRPr>
          </a:p>
          <a:p>
            <a:pPr algn="just" eaLnBrk="1" hangingPunct="1">
              <a:lnSpc>
                <a:spcPct val="150000"/>
              </a:lnSpc>
            </a:pPr>
            <a:endParaRPr lang="en-US" altLang="zh-CN" sz="2800" dirty="0" smtClean="0">
              <a:latin typeface="黑体" panose="02010609060101010101" pitchFamily="49" charset="-122"/>
              <a:ea typeface="黑体" panose="02010609060101010101" pitchFamily="49" charset="-122"/>
            </a:endParaRPr>
          </a:p>
        </p:txBody>
      </p:sp>
      <p:sp>
        <p:nvSpPr>
          <p:cNvPr id="16387" name="Rectangle 5"/>
          <p:cNvSpPr>
            <a:spLocks noChangeArrowheads="1"/>
          </p:cNvSpPr>
          <p:nvPr/>
        </p:nvSpPr>
        <p:spPr bwMode="auto">
          <a:xfrm>
            <a:off x="-21336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6388" name="Object 4"/>
          <p:cNvGraphicFramePr>
            <a:graphicFrameLocks noChangeAspect="1"/>
          </p:cNvGraphicFramePr>
          <p:nvPr/>
        </p:nvGraphicFramePr>
        <p:xfrm>
          <a:off x="2362200" y="2286000"/>
          <a:ext cx="4572000" cy="3857625"/>
        </p:xfrm>
        <a:graphic>
          <a:graphicData uri="http://schemas.openxmlformats.org/presentationml/2006/ole">
            <mc:AlternateContent xmlns:mc="http://schemas.openxmlformats.org/markup-compatibility/2006">
              <mc:Choice xmlns:v="urn:schemas-microsoft-com:vml" Requires="v">
                <p:oleObj spid="_x0000_s4127" name="位图图像" r:id="rId3" imgW="4304762" imgH="3629532" progId="Paint.Picture">
                  <p:embed/>
                </p:oleObj>
              </mc:Choice>
              <mc:Fallback>
                <p:oleObj name="位图图像" r:id="rId3" imgW="4304762" imgH="362953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286000"/>
                        <a:ext cx="4572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389" name="组合 4"/>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91"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8" name="TextBox 4"/>
          <p:cNvSpPr txBox="1">
            <a:spLocks noChangeArrowheads="1"/>
          </p:cNvSpPr>
          <p:nvPr/>
        </p:nvSpPr>
        <p:spPr bwMode="auto">
          <a:xfrm>
            <a:off x="251520" y="6443033"/>
            <a:ext cx="2671831" cy="4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什么是聚类</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23325132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56"/>
          <p:cNvGrpSpPr>
            <a:grpSpLocks/>
          </p:cNvGrpSpPr>
          <p:nvPr/>
        </p:nvGrpSpPr>
        <p:grpSpPr bwMode="auto">
          <a:xfrm>
            <a:off x="2090738" y="954088"/>
            <a:ext cx="5227637" cy="3657600"/>
            <a:chOff x="1317" y="601"/>
            <a:chExt cx="3293" cy="2304"/>
          </a:xfrm>
        </p:grpSpPr>
        <p:sp>
          <p:nvSpPr>
            <p:cNvPr id="81949" name="Line 12"/>
            <p:cNvSpPr>
              <a:spLocks noChangeShapeType="1"/>
            </p:cNvSpPr>
            <p:nvPr/>
          </p:nvSpPr>
          <p:spPr bwMode="auto">
            <a:xfrm>
              <a:off x="1335" y="601"/>
              <a:ext cx="1" cy="2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0" name="Line 13"/>
            <p:cNvSpPr>
              <a:spLocks noChangeShapeType="1"/>
            </p:cNvSpPr>
            <p:nvPr/>
          </p:nvSpPr>
          <p:spPr bwMode="auto">
            <a:xfrm flipH="1">
              <a:off x="2137" y="1911"/>
              <a:ext cx="139" cy="5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14"/>
            <p:cNvSpPr>
              <a:spLocks noChangeShapeType="1"/>
            </p:cNvSpPr>
            <p:nvPr/>
          </p:nvSpPr>
          <p:spPr bwMode="auto">
            <a:xfrm flipH="1">
              <a:off x="1337" y="773"/>
              <a:ext cx="2814" cy="1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15"/>
            <p:cNvSpPr>
              <a:spLocks noChangeShapeType="1"/>
            </p:cNvSpPr>
            <p:nvPr/>
          </p:nvSpPr>
          <p:spPr bwMode="auto">
            <a:xfrm flipH="1">
              <a:off x="1317" y="1145"/>
              <a:ext cx="2844" cy="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16"/>
            <p:cNvSpPr>
              <a:spLocks noChangeShapeType="1"/>
            </p:cNvSpPr>
            <p:nvPr/>
          </p:nvSpPr>
          <p:spPr bwMode="auto">
            <a:xfrm flipH="1" flipV="1">
              <a:off x="1325" y="1530"/>
              <a:ext cx="2856" cy="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Line 17"/>
            <p:cNvSpPr>
              <a:spLocks noChangeShapeType="1"/>
            </p:cNvSpPr>
            <p:nvPr/>
          </p:nvSpPr>
          <p:spPr bwMode="auto">
            <a:xfrm flipH="1">
              <a:off x="1327" y="1897"/>
              <a:ext cx="2835" cy="1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5" name="Line 21"/>
            <p:cNvSpPr>
              <a:spLocks noChangeShapeType="1"/>
            </p:cNvSpPr>
            <p:nvPr/>
          </p:nvSpPr>
          <p:spPr bwMode="auto">
            <a:xfrm>
              <a:off x="2296" y="1908"/>
              <a:ext cx="196" cy="5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6" name="Line 22"/>
            <p:cNvSpPr>
              <a:spLocks noChangeShapeType="1"/>
            </p:cNvSpPr>
            <p:nvPr/>
          </p:nvSpPr>
          <p:spPr bwMode="auto">
            <a:xfrm>
              <a:off x="2671" y="1175"/>
              <a:ext cx="213" cy="1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7" name="Line 23"/>
            <p:cNvSpPr>
              <a:spLocks noChangeShapeType="1"/>
            </p:cNvSpPr>
            <p:nvPr/>
          </p:nvSpPr>
          <p:spPr bwMode="auto">
            <a:xfrm flipH="1">
              <a:off x="3147" y="781"/>
              <a:ext cx="8" cy="1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8" name="Line 24"/>
            <p:cNvSpPr>
              <a:spLocks noChangeShapeType="1"/>
            </p:cNvSpPr>
            <p:nvPr/>
          </p:nvSpPr>
          <p:spPr bwMode="auto">
            <a:xfrm>
              <a:off x="3155" y="781"/>
              <a:ext cx="409" cy="7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9" name="Line 25"/>
            <p:cNvSpPr>
              <a:spLocks noChangeShapeType="1"/>
            </p:cNvSpPr>
            <p:nvPr/>
          </p:nvSpPr>
          <p:spPr bwMode="auto">
            <a:xfrm flipV="1">
              <a:off x="2278" y="1157"/>
              <a:ext cx="382" cy="7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0" name="Line 26"/>
            <p:cNvSpPr>
              <a:spLocks noChangeShapeType="1"/>
            </p:cNvSpPr>
            <p:nvPr/>
          </p:nvSpPr>
          <p:spPr bwMode="auto">
            <a:xfrm flipV="1">
              <a:off x="2670" y="773"/>
              <a:ext cx="485" cy="3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1" name="Line 27"/>
            <p:cNvSpPr>
              <a:spLocks noChangeShapeType="1"/>
            </p:cNvSpPr>
            <p:nvPr/>
          </p:nvSpPr>
          <p:spPr bwMode="auto">
            <a:xfrm flipH="1">
              <a:off x="3435" y="1541"/>
              <a:ext cx="139" cy="9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Line 28"/>
            <p:cNvSpPr>
              <a:spLocks noChangeShapeType="1"/>
            </p:cNvSpPr>
            <p:nvPr/>
          </p:nvSpPr>
          <p:spPr bwMode="auto">
            <a:xfrm>
              <a:off x="3566" y="1533"/>
              <a:ext cx="259" cy="9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3" name="Line 29"/>
            <p:cNvSpPr>
              <a:spLocks noChangeShapeType="1"/>
            </p:cNvSpPr>
            <p:nvPr/>
          </p:nvSpPr>
          <p:spPr bwMode="auto">
            <a:xfrm flipV="1">
              <a:off x="4601" y="1369"/>
              <a:ext cx="9" cy="76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1923" name="Rectangle 59"/>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24" name="Rectangle 61"/>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25" name="Rectangle 63"/>
          <p:cNvSpPr>
            <a:spLocks noChangeArrowheads="1"/>
          </p:cNvSpPr>
          <p:nvPr/>
        </p:nvSpPr>
        <p:spPr bwMode="auto">
          <a:xfrm>
            <a:off x="0" y="3286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26" name="Rectangle 65"/>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grpSp>
        <p:nvGrpSpPr>
          <p:cNvPr id="81927" name="Group 78"/>
          <p:cNvGrpSpPr>
            <a:grpSpLocks/>
          </p:cNvGrpSpPr>
          <p:nvPr/>
        </p:nvGrpSpPr>
        <p:grpSpPr bwMode="auto">
          <a:xfrm>
            <a:off x="1557338" y="1042988"/>
            <a:ext cx="468312" cy="2239962"/>
            <a:chOff x="981" y="657"/>
            <a:chExt cx="295" cy="1411"/>
          </a:xfrm>
        </p:grpSpPr>
        <p:graphicFrame>
          <p:nvGraphicFramePr>
            <p:cNvPr id="81945" name="Object 8"/>
            <p:cNvGraphicFramePr>
              <a:graphicFrameLocks noChangeAspect="1"/>
            </p:cNvGraphicFramePr>
            <p:nvPr/>
          </p:nvGraphicFramePr>
          <p:xfrm>
            <a:off x="981" y="657"/>
            <a:ext cx="295" cy="277"/>
          </p:xfrm>
          <a:graphic>
            <a:graphicData uri="http://schemas.openxmlformats.org/presentationml/2006/ole">
              <mc:AlternateContent xmlns:mc="http://schemas.openxmlformats.org/markup-compatibility/2006">
                <mc:Choice xmlns:v="urn:schemas-microsoft-com:vml" Requires="v">
                  <p:oleObj spid="_x0000_s49314" name="公式" r:id="rId3" imgW="241300" imgH="228600" progId="Equation.3">
                    <p:embed/>
                  </p:oleObj>
                </mc:Choice>
                <mc:Fallback>
                  <p:oleObj name="公式" r:id="rId3" imgW="241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 y="657"/>
                          <a:ext cx="29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6" name="Object 9"/>
            <p:cNvGraphicFramePr>
              <a:graphicFrameLocks noChangeAspect="1"/>
            </p:cNvGraphicFramePr>
            <p:nvPr/>
          </p:nvGraphicFramePr>
          <p:xfrm>
            <a:off x="981" y="1026"/>
            <a:ext cx="277" cy="277"/>
          </p:xfrm>
          <a:graphic>
            <a:graphicData uri="http://schemas.openxmlformats.org/presentationml/2006/ole">
              <mc:AlternateContent xmlns:mc="http://schemas.openxmlformats.org/markup-compatibility/2006">
                <mc:Choice xmlns:v="urn:schemas-microsoft-com:vml" Requires="v">
                  <p:oleObj spid="_x0000_s49315" name="公式" r:id="rId5" imgW="228600" imgH="228600" progId="Equation.3">
                    <p:embed/>
                  </p:oleObj>
                </mc:Choice>
                <mc:Fallback>
                  <p:oleObj name="公式" r:id="rId5" imgW="228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 y="1026"/>
                          <a:ext cx="27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7" name="Object 10"/>
            <p:cNvGraphicFramePr>
              <a:graphicFrameLocks noChangeAspect="1"/>
            </p:cNvGraphicFramePr>
            <p:nvPr/>
          </p:nvGraphicFramePr>
          <p:xfrm>
            <a:off x="981" y="1423"/>
            <a:ext cx="294" cy="259"/>
          </p:xfrm>
          <a:graphic>
            <a:graphicData uri="http://schemas.openxmlformats.org/presentationml/2006/ole">
              <mc:AlternateContent xmlns:mc="http://schemas.openxmlformats.org/markup-compatibility/2006">
                <mc:Choice xmlns:v="urn:schemas-microsoft-com:vml" Requires="v">
                  <p:oleObj spid="_x0000_s49316" name="公式" r:id="rId7" imgW="241091" imgH="215713" progId="Equation.3">
                    <p:embed/>
                  </p:oleObj>
                </mc:Choice>
                <mc:Fallback>
                  <p:oleObj name="公式" r:id="rId7" imgW="241091"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1" y="1423"/>
                          <a:ext cx="29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8" name="Object 11"/>
            <p:cNvGraphicFramePr>
              <a:graphicFrameLocks noChangeAspect="1"/>
            </p:cNvGraphicFramePr>
            <p:nvPr/>
          </p:nvGraphicFramePr>
          <p:xfrm>
            <a:off x="981" y="1791"/>
            <a:ext cx="277" cy="277"/>
          </p:xfrm>
          <a:graphic>
            <a:graphicData uri="http://schemas.openxmlformats.org/presentationml/2006/ole">
              <mc:AlternateContent xmlns:mc="http://schemas.openxmlformats.org/markup-compatibility/2006">
                <mc:Choice xmlns:v="urn:schemas-microsoft-com:vml" Requires="v">
                  <p:oleObj spid="_x0000_s49317" name="公式" r:id="rId9" imgW="228600" imgH="228600" progId="Equation.3">
                    <p:embed/>
                  </p:oleObj>
                </mc:Choice>
                <mc:Fallback>
                  <p:oleObj name="公式" r:id="rId9" imgW="228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1" y="1791"/>
                          <a:ext cx="27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1928" name="Rectangle 67"/>
          <p:cNvSpPr>
            <a:spLocks noChangeArrowheads="1"/>
          </p:cNvSpPr>
          <p:nvPr/>
        </p:nvSpPr>
        <p:spPr bwMode="auto">
          <a:xfrm>
            <a:off x="0" y="3286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29" name="Rectangle 69"/>
          <p:cNvSpPr>
            <a:spLocks noChangeArrowheads="1"/>
          </p:cNvSpPr>
          <p:nvPr/>
        </p:nvSpPr>
        <p:spPr bwMode="auto">
          <a:xfrm>
            <a:off x="0" y="3286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30" name="Rectangle 71"/>
          <p:cNvSpPr>
            <a:spLocks noChangeArrowheads="1"/>
          </p:cNvSpPr>
          <p:nvPr/>
        </p:nvSpPr>
        <p:spPr bwMode="auto">
          <a:xfrm>
            <a:off x="0" y="3286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31" name="Rectangle 73"/>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32" name="Rectangle 75"/>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81933" name="Rectangle 77"/>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grpSp>
        <p:nvGrpSpPr>
          <p:cNvPr id="81934" name="Group 84"/>
          <p:cNvGrpSpPr>
            <a:grpSpLocks/>
          </p:cNvGrpSpPr>
          <p:nvPr/>
        </p:nvGrpSpPr>
        <p:grpSpPr bwMode="auto">
          <a:xfrm>
            <a:off x="3222625" y="3994150"/>
            <a:ext cx="3105150" cy="425450"/>
            <a:chOff x="2030" y="2516"/>
            <a:chExt cx="1956" cy="268"/>
          </a:xfrm>
        </p:grpSpPr>
        <p:grpSp>
          <p:nvGrpSpPr>
            <p:cNvPr id="81937" name="Group 82"/>
            <p:cNvGrpSpPr>
              <a:grpSpLocks/>
            </p:cNvGrpSpPr>
            <p:nvPr/>
          </p:nvGrpSpPr>
          <p:grpSpPr bwMode="auto">
            <a:xfrm>
              <a:off x="2030" y="2516"/>
              <a:ext cx="947" cy="239"/>
              <a:chOff x="2030" y="2516"/>
              <a:chExt cx="947" cy="239"/>
            </a:xfrm>
          </p:grpSpPr>
          <p:graphicFrame>
            <p:nvGraphicFramePr>
              <p:cNvPr id="81942" name="Object 5"/>
              <p:cNvGraphicFramePr>
                <a:graphicFrameLocks noChangeAspect="1"/>
              </p:cNvGraphicFramePr>
              <p:nvPr/>
            </p:nvGraphicFramePr>
            <p:xfrm>
              <a:off x="2030" y="2516"/>
              <a:ext cx="231" cy="239"/>
            </p:xfrm>
            <a:graphic>
              <a:graphicData uri="http://schemas.openxmlformats.org/presentationml/2006/ole">
                <mc:AlternateContent xmlns:mc="http://schemas.openxmlformats.org/markup-compatibility/2006">
                  <mc:Choice xmlns:v="urn:schemas-microsoft-com:vml" Requires="v">
                    <p:oleObj spid="_x0000_s49318" name="公式" r:id="rId11" imgW="203024" imgH="215713" progId="Equation.3">
                      <p:embed/>
                    </p:oleObj>
                  </mc:Choice>
                  <mc:Fallback>
                    <p:oleObj name="公式" r:id="rId11" imgW="203024"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0" y="2516"/>
                            <a:ext cx="23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3" name="Object 6"/>
              <p:cNvGraphicFramePr>
                <a:graphicFrameLocks noChangeAspect="1"/>
              </p:cNvGraphicFramePr>
              <p:nvPr/>
            </p:nvGraphicFramePr>
            <p:xfrm>
              <a:off x="2370" y="2516"/>
              <a:ext cx="239" cy="239"/>
            </p:xfrm>
            <a:graphic>
              <a:graphicData uri="http://schemas.openxmlformats.org/presentationml/2006/ole">
                <mc:AlternateContent xmlns:mc="http://schemas.openxmlformats.org/markup-compatibility/2006">
                  <mc:Choice xmlns:v="urn:schemas-microsoft-com:vml" Requires="v">
                    <p:oleObj spid="_x0000_s49319" name="公式" r:id="rId13" imgW="215619" imgH="215619" progId="Equation.3">
                      <p:embed/>
                    </p:oleObj>
                  </mc:Choice>
                  <mc:Fallback>
                    <p:oleObj name="公式" r:id="rId13" imgW="215619"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70" y="251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4" name="Object 7"/>
              <p:cNvGraphicFramePr>
                <a:graphicFrameLocks noChangeAspect="1"/>
              </p:cNvGraphicFramePr>
              <p:nvPr/>
            </p:nvGraphicFramePr>
            <p:xfrm>
              <a:off x="2738" y="2516"/>
              <a:ext cx="239" cy="239"/>
            </p:xfrm>
            <a:graphic>
              <a:graphicData uri="http://schemas.openxmlformats.org/presentationml/2006/ole">
                <mc:AlternateContent xmlns:mc="http://schemas.openxmlformats.org/markup-compatibility/2006">
                  <mc:Choice xmlns:v="urn:schemas-microsoft-com:vml" Requires="v">
                    <p:oleObj spid="_x0000_s49320" name="公式" r:id="rId15" imgW="215619" imgH="215619" progId="Equation.3">
                      <p:embed/>
                    </p:oleObj>
                  </mc:Choice>
                  <mc:Fallback>
                    <p:oleObj name="公式" r:id="rId15" imgW="215619" imgH="21561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8" y="251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1938" name="Group 83"/>
            <p:cNvGrpSpPr>
              <a:grpSpLocks/>
            </p:cNvGrpSpPr>
            <p:nvPr/>
          </p:nvGrpSpPr>
          <p:grpSpPr bwMode="auto">
            <a:xfrm>
              <a:off x="3022" y="2529"/>
              <a:ext cx="964" cy="255"/>
              <a:chOff x="3022" y="2500"/>
              <a:chExt cx="964" cy="255"/>
            </a:xfrm>
          </p:grpSpPr>
          <p:graphicFrame>
            <p:nvGraphicFramePr>
              <p:cNvPr id="81939" name="Object 2"/>
              <p:cNvGraphicFramePr>
                <a:graphicFrameLocks noChangeAspect="1"/>
              </p:cNvGraphicFramePr>
              <p:nvPr/>
            </p:nvGraphicFramePr>
            <p:xfrm>
              <a:off x="3022" y="2501"/>
              <a:ext cx="239" cy="254"/>
            </p:xfrm>
            <a:graphic>
              <a:graphicData uri="http://schemas.openxmlformats.org/presentationml/2006/ole">
                <mc:AlternateContent xmlns:mc="http://schemas.openxmlformats.org/markup-compatibility/2006">
                  <mc:Choice xmlns:v="urn:schemas-microsoft-com:vml" Requires="v">
                    <p:oleObj spid="_x0000_s49321" name="公式" r:id="rId17" imgW="215806" imgH="228501" progId="Equation.3">
                      <p:embed/>
                    </p:oleObj>
                  </mc:Choice>
                  <mc:Fallback>
                    <p:oleObj name="公式" r:id="rId17" imgW="215806"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2" y="2501"/>
                            <a:ext cx="23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0" name="Object 3"/>
              <p:cNvGraphicFramePr>
                <a:graphicFrameLocks noChangeAspect="1"/>
              </p:cNvGraphicFramePr>
              <p:nvPr/>
            </p:nvGraphicFramePr>
            <p:xfrm>
              <a:off x="3305" y="2501"/>
              <a:ext cx="254" cy="254"/>
            </p:xfrm>
            <a:graphic>
              <a:graphicData uri="http://schemas.openxmlformats.org/presentationml/2006/ole">
                <mc:AlternateContent xmlns:mc="http://schemas.openxmlformats.org/markup-compatibility/2006">
                  <mc:Choice xmlns:v="urn:schemas-microsoft-com:vml" Requires="v">
                    <p:oleObj spid="_x0000_s49322" name="公式" r:id="rId19" imgW="228600" imgH="228600" progId="Equation.3">
                      <p:embed/>
                    </p:oleObj>
                  </mc:Choice>
                  <mc:Fallback>
                    <p:oleObj name="公式" r:id="rId19" imgW="2286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5" y="2501"/>
                            <a:ext cx="25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1" name="Object 4"/>
              <p:cNvGraphicFramePr>
                <a:graphicFrameLocks noChangeAspect="1"/>
              </p:cNvGraphicFramePr>
              <p:nvPr/>
            </p:nvGraphicFramePr>
            <p:xfrm>
              <a:off x="3747" y="2500"/>
              <a:ext cx="239" cy="255"/>
            </p:xfrm>
            <a:graphic>
              <a:graphicData uri="http://schemas.openxmlformats.org/presentationml/2006/ole">
                <mc:AlternateContent xmlns:mc="http://schemas.openxmlformats.org/markup-compatibility/2006">
                  <mc:Choice xmlns:v="urn:schemas-microsoft-com:vml" Requires="v">
                    <p:oleObj spid="_x0000_s49323" name="公式" r:id="rId21" imgW="215806" imgH="228501" progId="Equation.3">
                      <p:embed/>
                    </p:oleObj>
                  </mc:Choice>
                  <mc:Fallback>
                    <p:oleObj name="公式" r:id="rId21" imgW="215806" imgH="22850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7" y="2500"/>
                            <a:ext cx="23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81935" name="Rectangle 85"/>
          <p:cNvSpPr>
            <a:spLocks noChangeArrowheads="1"/>
          </p:cNvSpPr>
          <p:nvPr/>
        </p:nvSpPr>
        <p:spPr bwMode="auto">
          <a:xfrm>
            <a:off x="3222625" y="4841875"/>
            <a:ext cx="424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en-US" altLang="zh-CN" sz="2400" b="1" dirty="0">
                <a:solidFill>
                  <a:schemeClr val="tx2"/>
                </a:solidFill>
                <a:latin typeface="黑体" panose="02010609060101010101" pitchFamily="49" charset="-122"/>
                <a:ea typeface="黑体" panose="02010609060101010101" pitchFamily="49" charset="-122"/>
              </a:rPr>
              <a:t> </a:t>
            </a:r>
            <a:r>
              <a:rPr lang="zh-CN" altLang="en-US" sz="2400" b="1" dirty="0">
                <a:solidFill>
                  <a:schemeClr val="tx2"/>
                </a:solidFill>
                <a:latin typeface="黑体" panose="02010609060101010101" pitchFamily="49" charset="-122"/>
                <a:ea typeface="黑体" panose="02010609060101010101" pitchFamily="49" charset="-122"/>
              </a:rPr>
              <a:t>层次聚类法的树状表示 </a:t>
            </a:r>
          </a:p>
        </p:txBody>
      </p:sp>
      <p:sp>
        <p:nvSpPr>
          <p:cNvPr id="126038" name="Text Box 86"/>
          <p:cNvSpPr txBox="1">
            <a:spLocks noChangeArrowheads="1"/>
          </p:cNvSpPr>
          <p:nvPr/>
        </p:nvSpPr>
        <p:spPr bwMode="auto">
          <a:xfrm>
            <a:off x="7505700" y="2146300"/>
            <a:ext cx="144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1">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dirty="0">
                <a:solidFill>
                  <a:schemeClr val="tx2"/>
                </a:solidFill>
                <a:latin typeface="黑体" panose="02010609060101010101" pitchFamily="49" charset="-122"/>
                <a:ea typeface="黑体" panose="02010609060101010101" pitchFamily="49" charset="-122"/>
              </a:rPr>
              <a:t>类间距离</a:t>
            </a:r>
          </a:p>
          <a:p>
            <a:pPr eaLnBrk="1" hangingPunct="1">
              <a:spcBef>
                <a:spcPct val="50000"/>
              </a:spcBef>
            </a:pPr>
            <a:r>
              <a:rPr lang="zh-CN" altLang="en-US" sz="2000" b="1" dirty="0">
                <a:solidFill>
                  <a:schemeClr val="tx2"/>
                </a:solidFill>
                <a:latin typeface="黑体" panose="02010609060101010101" pitchFamily="49" charset="-122"/>
                <a:ea typeface="黑体" panose="02010609060101010101" pitchFamily="49" charset="-122"/>
              </a:rPr>
              <a:t>阈值增大，</a:t>
            </a:r>
          </a:p>
          <a:p>
            <a:pPr eaLnBrk="1" hangingPunct="1">
              <a:spcBef>
                <a:spcPct val="50000"/>
              </a:spcBef>
            </a:pPr>
            <a:r>
              <a:rPr lang="zh-CN" altLang="en-US" sz="2000" b="1" dirty="0">
                <a:solidFill>
                  <a:schemeClr val="tx2"/>
                </a:solidFill>
                <a:latin typeface="黑体" panose="02010609060101010101" pitchFamily="49" charset="-122"/>
                <a:ea typeface="黑体" panose="02010609060101010101" pitchFamily="49" charset="-122"/>
              </a:rPr>
              <a:t>分类变粗。</a:t>
            </a:r>
          </a:p>
        </p:txBody>
      </p:sp>
      <p:grpSp>
        <p:nvGrpSpPr>
          <p:cNvPr id="44" name="组合 43"/>
          <p:cNvGrpSpPr/>
          <p:nvPr/>
        </p:nvGrpSpPr>
        <p:grpSpPr>
          <a:xfrm>
            <a:off x="0" y="6324600"/>
            <a:ext cx="9144000" cy="519113"/>
            <a:chOff x="0" y="6324600"/>
            <a:chExt cx="9144000" cy="519113"/>
          </a:xfrm>
        </p:grpSpPr>
        <p:grpSp>
          <p:nvGrpSpPr>
            <p:cNvPr id="45" name="组合 44"/>
            <p:cNvGrpSpPr>
              <a:grpSpLocks/>
            </p:cNvGrpSpPr>
            <p:nvPr/>
          </p:nvGrpSpPr>
          <p:grpSpPr bwMode="auto">
            <a:xfrm>
              <a:off x="0" y="6324600"/>
              <a:ext cx="9144000" cy="519113"/>
              <a:chOff x="0" y="6324600"/>
              <a:chExt cx="9144000" cy="518375"/>
            </a:xfrm>
          </p:grpSpPr>
          <p:sp>
            <p:nvSpPr>
              <p:cNvPr id="47" name="矩形 4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TextBox 4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46" name="TextBox 4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层次聚类法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12847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038"/>
                                        </p:tgtEl>
                                        <p:attrNameLst>
                                          <p:attrName>style.visibility</p:attrName>
                                        </p:attrNameLst>
                                      </p:cBhvr>
                                      <p:to>
                                        <p:strVal val="visible"/>
                                      </p:to>
                                    </p:set>
                                    <p:animEffect transition="in" filter="fade">
                                      <p:cBhvr>
                                        <p:cTn id="7" dur="500"/>
                                        <p:tgtEl>
                                          <p:spTgt spid="126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3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98" name="Rectangle 22"/>
          <p:cNvSpPr>
            <a:spLocks noChangeArrowheads="1"/>
          </p:cNvSpPr>
          <p:nvPr/>
        </p:nvSpPr>
        <p:spPr bwMode="auto">
          <a:xfrm>
            <a:off x="397321" y="3515990"/>
            <a:ext cx="8639175" cy="272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800" b="1" dirty="0">
                <a:latin typeface="黑体" panose="02010609060101010101" pitchFamily="49" charset="-122"/>
                <a:ea typeface="黑体" panose="02010609060101010101" pitchFamily="49" charset="-122"/>
              </a:rPr>
              <a:t>两种常用算法：</a:t>
            </a:r>
          </a:p>
          <a:p>
            <a:pPr>
              <a:lnSpc>
                <a:spcPct val="130000"/>
              </a:lnSpc>
            </a:pPr>
            <a:r>
              <a:rPr lang="zh-CN" altLang="en-US" sz="2800" b="1" i="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均值算法</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a:t>
            </a: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均值算法，</a:t>
            </a:r>
            <a:r>
              <a:rPr lang="zh-CN" altLang="en-US" sz="2800"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k-means)</a:t>
            </a:r>
          </a:p>
          <a:p>
            <a:pPr>
              <a:lnSpc>
                <a:spcPct val="130000"/>
              </a:lnSpc>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迭代自组织的数据分析算法</a:t>
            </a:r>
            <a:r>
              <a:rPr lang="en-US" altLang="zh-CN" sz="2800" b="1" dirty="0">
                <a:latin typeface="黑体" panose="02010609060101010101" pitchFamily="49" charset="-122"/>
                <a:ea typeface="黑体" panose="02010609060101010101" pitchFamily="49" charset="-122"/>
              </a:rPr>
              <a:t>(ISODATA, iterative self-organizing  data analysis techniques algorithm)</a:t>
            </a:r>
          </a:p>
        </p:txBody>
      </p:sp>
      <p:grpSp>
        <p:nvGrpSpPr>
          <p:cNvPr id="82948" name="Group 24"/>
          <p:cNvGrpSpPr>
            <a:grpSpLocks/>
          </p:cNvGrpSpPr>
          <p:nvPr/>
        </p:nvGrpSpPr>
        <p:grpSpPr bwMode="auto">
          <a:xfrm>
            <a:off x="973138" y="1506662"/>
            <a:ext cx="7123112" cy="2138362"/>
            <a:chOff x="669" y="884"/>
            <a:chExt cx="4487" cy="1347"/>
          </a:xfrm>
        </p:grpSpPr>
        <p:sp>
          <p:nvSpPr>
            <p:cNvPr id="82949" name="Text Box 13"/>
            <p:cNvSpPr txBox="1">
              <a:spLocks noChangeArrowheads="1"/>
            </p:cNvSpPr>
            <p:nvPr/>
          </p:nvSpPr>
          <p:spPr bwMode="auto">
            <a:xfrm>
              <a:off x="3050" y="1026"/>
              <a:ext cx="76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dirty="0">
                  <a:solidFill>
                    <a:schemeClr val="tx2"/>
                  </a:solidFill>
                </a:rPr>
                <a:t>  </a:t>
              </a:r>
              <a:r>
                <a:rPr lang="zh-CN" altLang="en-US" sz="2000" b="1" dirty="0">
                  <a:solidFill>
                    <a:schemeClr val="tx2"/>
                  </a:solidFill>
                </a:rPr>
                <a:t>判断</a:t>
              </a:r>
            </a:p>
            <a:p>
              <a:pPr algn="just" eaLnBrk="1" hangingPunct="1"/>
              <a:r>
                <a:rPr lang="zh-CN" altLang="en-US" sz="2000" b="1" dirty="0">
                  <a:solidFill>
                    <a:schemeClr val="tx2"/>
                  </a:solidFill>
                </a:rPr>
                <a:t>合理性</a:t>
              </a:r>
            </a:p>
          </p:txBody>
        </p:sp>
        <p:sp>
          <p:nvSpPr>
            <p:cNvPr id="82950" name="Text Box 6"/>
            <p:cNvSpPr txBox="1">
              <a:spLocks noChangeArrowheads="1"/>
            </p:cNvSpPr>
            <p:nvPr/>
          </p:nvSpPr>
          <p:spPr bwMode="auto">
            <a:xfrm>
              <a:off x="669" y="1082"/>
              <a:ext cx="793" cy="4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dirty="0">
                  <a:solidFill>
                    <a:schemeClr val="tx2"/>
                  </a:solidFill>
                </a:rPr>
                <a:t>选初始</a:t>
              </a:r>
            </a:p>
            <a:p>
              <a:pPr algn="just" eaLnBrk="1" hangingPunct="1"/>
              <a:r>
                <a:rPr lang="zh-CN" altLang="en-US" sz="2000" b="1" dirty="0">
                  <a:solidFill>
                    <a:schemeClr val="tx2"/>
                  </a:solidFill>
                </a:rPr>
                <a:t>  中心</a:t>
              </a:r>
            </a:p>
          </p:txBody>
        </p:sp>
        <p:sp>
          <p:nvSpPr>
            <p:cNvPr id="82951" name="Text Box 7"/>
            <p:cNvSpPr txBox="1">
              <a:spLocks noChangeArrowheads="1"/>
            </p:cNvSpPr>
            <p:nvPr/>
          </p:nvSpPr>
          <p:spPr bwMode="auto">
            <a:xfrm>
              <a:off x="1850" y="1119"/>
              <a:ext cx="661" cy="3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solidFill>
                    <a:schemeClr val="tx2"/>
                  </a:solidFill>
                </a:rPr>
                <a:t>聚类</a:t>
              </a:r>
            </a:p>
          </p:txBody>
        </p:sp>
        <p:sp>
          <p:nvSpPr>
            <p:cNvPr id="82952" name="Text Box 8"/>
            <p:cNvSpPr txBox="1">
              <a:spLocks noChangeArrowheads="1"/>
            </p:cNvSpPr>
            <p:nvPr/>
          </p:nvSpPr>
          <p:spPr bwMode="auto">
            <a:xfrm>
              <a:off x="3929" y="997"/>
              <a:ext cx="54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solidFill>
                    <a:schemeClr val="tx2"/>
                  </a:solidFill>
                </a:rPr>
                <a:t>合理</a:t>
              </a:r>
            </a:p>
          </p:txBody>
        </p:sp>
        <p:sp>
          <p:nvSpPr>
            <p:cNvPr id="82953" name="Text Box 9"/>
            <p:cNvSpPr txBox="1">
              <a:spLocks noChangeArrowheads="1"/>
            </p:cNvSpPr>
            <p:nvPr/>
          </p:nvSpPr>
          <p:spPr bwMode="auto">
            <a:xfrm>
              <a:off x="3333" y="1734"/>
              <a:ext cx="78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solidFill>
                    <a:schemeClr val="tx2"/>
                  </a:solidFill>
                </a:rPr>
                <a:t>不合理</a:t>
              </a:r>
            </a:p>
          </p:txBody>
        </p:sp>
        <p:sp>
          <p:nvSpPr>
            <p:cNvPr id="82954" name="Text Box 10"/>
            <p:cNvSpPr txBox="1">
              <a:spLocks noChangeArrowheads="1"/>
            </p:cNvSpPr>
            <p:nvPr/>
          </p:nvSpPr>
          <p:spPr bwMode="auto">
            <a:xfrm>
              <a:off x="4609" y="1167"/>
              <a:ext cx="54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solidFill>
                    <a:schemeClr val="tx2"/>
                  </a:solidFill>
                </a:rPr>
                <a:t>输出</a:t>
              </a:r>
            </a:p>
          </p:txBody>
        </p:sp>
        <p:sp>
          <p:nvSpPr>
            <p:cNvPr id="82955" name="AutoShape 12"/>
            <p:cNvSpPr>
              <a:spLocks noChangeArrowheads="1"/>
            </p:cNvSpPr>
            <p:nvPr/>
          </p:nvSpPr>
          <p:spPr bwMode="auto">
            <a:xfrm>
              <a:off x="2936" y="884"/>
              <a:ext cx="1128" cy="789"/>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b="1">
                <a:solidFill>
                  <a:schemeClr val="tx2"/>
                </a:solidFill>
              </a:endParaRPr>
            </a:p>
          </p:txBody>
        </p:sp>
        <p:sp>
          <p:nvSpPr>
            <p:cNvPr id="82956" name="Line 14"/>
            <p:cNvSpPr>
              <a:spLocks noChangeShapeType="1"/>
            </p:cNvSpPr>
            <p:nvPr/>
          </p:nvSpPr>
          <p:spPr bwMode="auto">
            <a:xfrm>
              <a:off x="1482" y="1305"/>
              <a:ext cx="3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57" name="Line 15"/>
            <p:cNvSpPr>
              <a:spLocks noChangeShapeType="1"/>
            </p:cNvSpPr>
            <p:nvPr/>
          </p:nvSpPr>
          <p:spPr bwMode="auto">
            <a:xfrm>
              <a:off x="2511" y="1281"/>
              <a:ext cx="41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958" name="Line 16"/>
            <p:cNvSpPr>
              <a:spLocks noChangeShapeType="1"/>
            </p:cNvSpPr>
            <p:nvPr/>
          </p:nvSpPr>
          <p:spPr bwMode="auto">
            <a:xfrm>
              <a:off x="4052" y="1281"/>
              <a:ext cx="7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959" name="Line 17"/>
            <p:cNvSpPr>
              <a:spLocks noChangeShapeType="1"/>
            </p:cNvSpPr>
            <p:nvPr/>
          </p:nvSpPr>
          <p:spPr bwMode="auto">
            <a:xfrm>
              <a:off x="3504" y="1678"/>
              <a:ext cx="0"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960" name="Line 18"/>
            <p:cNvSpPr>
              <a:spLocks noChangeShapeType="1"/>
            </p:cNvSpPr>
            <p:nvPr/>
          </p:nvSpPr>
          <p:spPr bwMode="auto">
            <a:xfrm flipH="1">
              <a:off x="1632" y="2075"/>
              <a:ext cx="5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1" name="Line 19"/>
            <p:cNvSpPr>
              <a:spLocks noChangeShapeType="1"/>
            </p:cNvSpPr>
            <p:nvPr/>
          </p:nvSpPr>
          <p:spPr bwMode="auto">
            <a:xfrm flipV="1">
              <a:off x="1632" y="1293"/>
              <a:ext cx="5" cy="7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62" name="Text Box 20"/>
            <p:cNvSpPr txBox="1">
              <a:spLocks noChangeArrowheads="1"/>
            </p:cNvSpPr>
            <p:nvPr/>
          </p:nvSpPr>
          <p:spPr bwMode="auto">
            <a:xfrm>
              <a:off x="2199" y="1905"/>
              <a:ext cx="647" cy="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3048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solidFill>
                    <a:schemeClr val="tx2"/>
                  </a:solidFill>
                </a:rPr>
                <a:t>修改</a:t>
              </a:r>
            </a:p>
          </p:txBody>
        </p:sp>
        <p:sp>
          <p:nvSpPr>
            <p:cNvPr id="82963" name="Line 23"/>
            <p:cNvSpPr>
              <a:spLocks noChangeShapeType="1"/>
            </p:cNvSpPr>
            <p:nvPr/>
          </p:nvSpPr>
          <p:spPr bwMode="auto">
            <a:xfrm flipH="1">
              <a:off x="2852" y="2075"/>
              <a:ext cx="6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标题 1"/>
          <p:cNvSpPr txBox="1">
            <a:spLocks/>
          </p:cNvSpPr>
          <p:nvPr/>
        </p:nvSpPr>
        <p:spPr>
          <a:xfrm>
            <a:off x="0" y="253321"/>
            <a:ext cx="9144000" cy="1143000"/>
          </a:xfrm>
          <a:prstGeom prst="rect">
            <a:avLst/>
          </a:prstGeom>
          <a:solidFill>
            <a:schemeClr val="accent1">
              <a:lumMod val="60000"/>
              <a:lumOff val="4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latin typeface="黑体" panose="02010609060101010101" pitchFamily="49" charset="-122"/>
                <a:ea typeface="黑体" panose="02010609060101010101" pitchFamily="49" charset="-122"/>
              </a:rPr>
              <a:t>动态</a:t>
            </a:r>
            <a:r>
              <a:rPr lang="zh-CN" altLang="en-US" b="1" dirty="0" smtClean="0">
                <a:latin typeface="黑体" panose="02010609060101010101" pitchFamily="49" charset="-122"/>
                <a:ea typeface="黑体" panose="02010609060101010101" pitchFamily="49" charset="-122"/>
              </a:rPr>
              <a:t>聚类法</a:t>
            </a:r>
            <a:endParaRPr lang="zh-CN" altLang="en-US" b="1" dirty="0">
              <a:latin typeface="黑体" panose="02010609060101010101" pitchFamily="49" charset="-122"/>
              <a:ea typeface="黑体" panose="02010609060101010101" pitchFamily="49" charset="-122"/>
            </a:endParaRPr>
          </a:p>
        </p:txBody>
      </p:sp>
      <p:grpSp>
        <p:nvGrpSpPr>
          <p:cNvPr id="21" name="组合 20"/>
          <p:cNvGrpSpPr/>
          <p:nvPr/>
        </p:nvGrpSpPr>
        <p:grpSpPr>
          <a:xfrm>
            <a:off x="0" y="6324600"/>
            <a:ext cx="9144000" cy="519113"/>
            <a:chOff x="0" y="6324600"/>
            <a:chExt cx="9144000" cy="519113"/>
          </a:xfrm>
        </p:grpSpPr>
        <p:grpSp>
          <p:nvGrpSpPr>
            <p:cNvPr id="22" name="组合 21"/>
            <p:cNvGrpSpPr>
              <a:grpSpLocks/>
            </p:cNvGrpSpPr>
            <p:nvPr/>
          </p:nvGrpSpPr>
          <p:grpSpPr bwMode="auto">
            <a:xfrm>
              <a:off x="0" y="6324600"/>
              <a:ext cx="9144000" cy="519113"/>
              <a:chOff x="0" y="6324600"/>
              <a:chExt cx="9144000" cy="518375"/>
            </a:xfrm>
          </p:grpSpPr>
          <p:sp>
            <p:nvSpPr>
              <p:cNvPr id="24" name="矩形 2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TextBox 2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23" name="TextBox 22"/>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62615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fade">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998"/>
                                        </p:tgtEl>
                                        <p:attrNameLst>
                                          <p:attrName>style.visibility</p:attrName>
                                        </p:attrNameLst>
                                      </p:cBhvr>
                                      <p:to>
                                        <p:strVal val="visible"/>
                                      </p:to>
                                    </p:set>
                                    <p:animEffect transition="in" filter="fade">
                                      <p:cBhvr>
                                        <p:cTn id="12" dur="500"/>
                                        <p:tgtEl>
                                          <p:spTgt spid="126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ChangeArrowheads="1"/>
          </p:cNvSpPr>
          <p:nvPr/>
        </p:nvSpPr>
        <p:spPr bwMode="auto">
          <a:xfrm>
            <a:off x="242888" y="4903740"/>
            <a:ext cx="8815387" cy="1189556"/>
          </a:xfrm>
          <a:prstGeom prst="rect">
            <a:avLst/>
          </a:prstGeom>
          <a:noFill/>
          <a:ln w="38100" algn="ctr">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spAutoFit/>
          </a:bodyPr>
          <a:lstStyle/>
          <a:p>
            <a:pPr>
              <a:lnSpc>
                <a:spcPct val="130000"/>
              </a:lnSpc>
            </a:pPr>
            <a:r>
              <a:rPr lang="en-US" altLang="zh-CN" sz="3200" dirty="0">
                <a:solidFill>
                  <a:srgbClr val="FF0000"/>
                </a:solidFill>
                <a:latin typeface="黑体" panose="02010609060101010101" pitchFamily="49" charset="-122"/>
                <a:ea typeface="黑体" panose="02010609060101010101" pitchFamily="49" charset="-122"/>
              </a:rPr>
              <a:t>K-</a:t>
            </a:r>
            <a:r>
              <a:rPr lang="zh-CN" altLang="en-US" sz="3200" dirty="0">
                <a:solidFill>
                  <a:srgbClr val="FF0000"/>
                </a:solidFill>
                <a:latin typeface="黑体" panose="02010609060101010101" pitchFamily="49" charset="-122"/>
                <a:ea typeface="黑体" panose="02010609060101010101" pitchFamily="49" charset="-122"/>
              </a:rPr>
              <a:t>均值算法的聚类准则：聚类中心的选择应使准则函数</a:t>
            </a:r>
            <a:r>
              <a:rPr lang="en-US" altLang="zh-CN" sz="3200" i="1" dirty="0" smtClean="0">
                <a:solidFill>
                  <a:srgbClr val="FF0000"/>
                </a:solidFill>
                <a:latin typeface="黑体" panose="02010609060101010101" pitchFamily="49" charset="-122"/>
                <a:ea typeface="黑体" panose="02010609060101010101" pitchFamily="49" charset="-122"/>
              </a:rPr>
              <a:t>J </a:t>
            </a:r>
            <a:r>
              <a:rPr lang="zh-CN" altLang="en-US" sz="3200" dirty="0" smtClean="0">
                <a:solidFill>
                  <a:srgbClr val="FF0000"/>
                </a:solidFill>
                <a:latin typeface="黑体" panose="02010609060101010101" pitchFamily="49" charset="-122"/>
                <a:ea typeface="黑体" panose="02010609060101010101" pitchFamily="49" charset="-122"/>
              </a:rPr>
              <a:t>极</a:t>
            </a:r>
            <a:r>
              <a:rPr lang="zh-CN" altLang="en-US" sz="3200" dirty="0">
                <a:solidFill>
                  <a:srgbClr val="FF0000"/>
                </a:solidFill>
                <a:latin typeface="黑体" panose="02010609060101010101" pitchFamily="49" charset="-122"/>
                <a:ea typeface="黑体" panose="02010609060101010101" pitchFamily="49" charset="-122"/>
              </a:rPr>
              <a:t>小</a:t>
            </a:r>
            <a:r>
              <a:rPr lang="zh-CN" altLang="en-US" sz="3200" dirty="0" smtClean="0">
                <a:solidFill>
                  <a:srgbClr val="FF0000"/>
                </a:solidFill>
                <a:latin typeface="黑体" panose="02010609060101010101" pitchFamily="49" charset="-122"/>
                <a:ea typeface="黑体" panose="02010609060101010101" pitchFamily="49" charset="-122"/>
              </a:rPr>
              <a:t>，即使</a:t>
            </a:r>
            <a:r>
              <a:rPr lang="en-US" altLang="zh-CN" sz="3200" i="1" dirty="0" err="1">
                <a:solidFill>
                  <a:srgbClr val="FF0000"/>
                </a:solidFill>
                <a:latin typeface="黑体" panose="02010609060101010101" pitchFamily="49" charset="-122"/>
                <a:ea typeface="黑体" panose="02010609060101010101" pitchFamily="49" charset="-122"/>
              </a:rPr>
              <a:t>J</a:t>
            </a:r>
            <a:r>
              <a:rPr lang="en-US" altLang="zh-CN" sz="3200" i="1" baseline="-25000" dirty="0" err="1">
                <a:solidFill>
                  <a:srgbClr val="FF0000"/>
                </a:solidFill>
                <a:latin typeface="黑体" panose="02010609060101010101" pitchFamily="49" charset="-122"/>
                <a:ea typeface="黑体" panose="02010609060101010101" pitchFamily="49" charset="-122"/>
              </a:rPr>
              <a:t>j</a:t>
            </a:r>
            <a:r>
              <a:rPr lang="zh-CN" altLang="en-US" sz="3200" dirty="0">
                <a:solidFill>
                  <a:srgbClr val="FF0000"/>
                </a:solidFill>
                <a:latin typeface="黑体" panose="02010609060101010101" pitchFamily="49" charset="-122"/>
                <a:ea typeface="黑体" panose="02010609060101010101" pitchFamily="49" charset="-122"/>
              </a:rPr>
              <a:t>的值极小。</a:t>
            </a:r>
          </a:p>
        </p:txBody>
      </p:sp>
      <p:sp>
        <p:nvSpPr>
          <p:cNvPr id="181255" name="Rectangle 7"/>
          <p:cNvSpPr>
            <a:spLocks noChangeArrowheads="1"/>
          </p:cNvSpPr>
          <p:nvPr/>
        </p:nvSpPr>
        <p:spPr bwMode="auto">
          <a:xfrm>
            <a:off x="1043608" y="971189"/>
            <a:ext cx="4770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dirty="0" smtClean="0">
                <a:solidFill>
                  <a:schemeClr val="tx2"/>
                </a:solidFill>
                <a:latin typeface="黑体" panose="02010609060101010101" pitchFamily="49" charset="-122"/>
                <a:ea typeface="黑体" panose="02010609060101010101" pitchFamily="49" charset="-122"/>
              </a:rPr>
              <a:t>对于第</a:t>
            </a:r>
            <a:r>
              <a:rPr lang="en-US" altLang="zh-CN" sz="2400" i="1" dirty="0" smtClean="0">
                <a:solidFill>
                  <a:schemeClr val="tx2"/>
                </a:solidFill>
                <a:latin typeface="黑体" panose="02010609060101010101" pitchFamily="49" charset="-122"/>
                <a:ea typeface="黑体" panose="02010609060101010101" pitchFamily="49" charset="-122"/>
              </a:rPr>
              <a:t>j</a:t>
            </a:r>
            <a:r>
              <a:rPr lang="zh-CN" altLang="en-US" sz="2400" dirty="0" smtClean="0">
                <a:solidFill>
                  <a:schemeClr val="tx2"/>
                </a:solidFill>
                <a:latin typeface="黑体" panose="02010609060101010101" pitchFamily="49" charset="-122"/>
                <a:ea typeface="黑体" panose="02010609060101010101" pitchFamily="49" charset="-122"/>
              </a:rPr>
              <a:t>个聚类集，准则函数定义为</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81258" name="Rectangle 10"/>
          <p:cNvSpPr>
            <a:spLocks noChangeArrowheads="1"/>
          </p:cNvSpPr>
          <p:nvPr/>
        </p:nvSpPr>
        <p:spPr bwMode="auto">
          <a:xfrm>
            <a:off x="1122983" y="2288536"/>
            <a:ext cx="5693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spAutoFit/>
          </a:bodyPr>
          <a:lstStyle/>
          <a:p>
            <a:r>
              <a:rPr lang="en-US" altLang="zh-CN" sz="2400" i="1" dirty="0" err="1">
                <a:solidFill>
                  <a:schemeClr val="tx2"/>
                </a:solidFill>
                <a:latin typeface="黑体" panose="02010609060101010101" pitchFamily="49" charset="-122"/>
                <a:ea typeface="黑体" panose="02010609060101010101" pitchFamily="49" charset="-122"/>
              </a:rPr>
              <a:t>S</a:t>
            </a:r>
            <a:r>
              <a:rPr lang="en-US" altLang="zh-CN" sz="2400" baseline="-25000" dirty="0" err="1">
                <a:solidFill>
                  <a:schemeClr val="tx2"/>
                </a:solidFill>
                <a:latin typeface="黑体" panose="02010609060101010101" pitchFamily="49" charset="-122"/>
                <a:ea typeface="黑体" panose="02010609060101010101" pitchFamily="49" charset="-122"/>
              </a:rPr>
              <a:t>j</a:t>
            </a:r>
            <a:r>
              <a:rPr lang="zh-CN" altLang="en-US" sz="2400" dirty="0">
                <a:solidFill>
                  <a:schemeClr val="tx2"/>
                </a:solidFill>
                <a:latin typeface="黑体" panose="02010609060101010101" pitchFamily="49" charset="-122"/>
                <a:ea typeface="黑体" panose="02010609060101010101" pitchFamily="49" charset="-122"/>
              </a:rPr>
              <a:t>：第</a:t>
            </a:r>
            <a:r>
              <a:rPr lang="en-US" altLang="zh-CN" sz="2400" i="1" dirty="0">
                <a:solidFill>
                  <a:schemeClr val="tx2"/>
                </a:solidFill>
                <a:latin typeface="黑体" panose="02010609060101010101" pitchFamily="49" charset="-122"/>
                <a:ea typeface="黑体" panose="02010609060101010101" pitchFamily="49" charset="-122"/>
              </a:rPr>
              <a:t>j</a:t>
            </a:r>
            <a:r>
              <a:rPr lang="zh-CN" altLang="en-US" sz="2400" dirty="0">
                <a:solidFill>
                  <a:schemeClr val="tx2"/>
                </a:solidFill>
                <a:latin typeface="黑体" panose="02010609060101010101" pitchFamily="49" charset="-122"/>
                <a:ea typeface="黑体" panose="02010609060101010101" pitchFamily="49" charset="-122"/>
              </a:rPr>
              <a:t>个聚类集（域），聚类中心为</a:t>
            </a:r>
            <a:r>
              <a:rPr lang="en-US" altLang="zh-CN" sz="2400" i="1" dirty="0" err="1">
                <a:solidFill>
                  <a:schemeClr val="tx2"/>
                </a:solidFill>
                <a:latin typeface="黑体" panose="02010609060101010101" pitchFamily="49" charset="-122"/>
                <a:ea typeface="黑体" panose="02010609060101010101" pitchFamily="49" charset="-122"/>
              </a:rPr>
              <a:t>Z</a:t>
            </a:r>
            <a:r>
              <a:rPr lang="en-US" altLang="zh-CN" sz="2400" i="1" baseline="-25000" dirty="0" err="1">
                <a:solidFill>
                  <a:schemeClr val="tx2"/>
                </a:solidFill>
                <a:latin typeface="黑体" panose="02010609060101010101" pitchFamily="49" charset="-122"/>
                <a:ea typeface="黑体" panose="02010609060101010101" pitchFamily="49" charset="-122"/>
              </a:rPr>
              <a:t>j</a:t>
            </a:r>
            <a:r>
              <a:rPr lang="en-US" altLang="zh-CN" sz="2400" i="1" baseline="-250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a:t>
            </a:r>
          </a:p>
        </p:txBody>
      </p:sp>
      <p:sp>
        <p:nvSpPr>
          <p:cNvPr id="181259" name="Rectangle 11"/>
          <p:cNvSpPr>
            <a:spLocks noChangeArrowheads="1"/>
          </p:cNvSpPr>
          <p:nvPr/>
        </p:nvSpPr>
        <p:spPr bwMode="auto">
          <a:xfrm>
            <a:off x="1122983" y="2800940"/>
            <a:ext cx="5857875" cy="41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en-US" altLang="zh-CN" sz="2400" i="1" dirty="0" err="1">
                <a:solidFill>
                  <a:schemeClr val="tx2"/>
                </a:solidFill>
                <a:latin typeface="黑体" panose="02010609060101010101" pitchFamily="49" charset="-122"/>
                <a:ea typeface="黑体" panose="02010609060101010101" pitchFamily="49" charset="-122"/>
              </a:rPr>
              <a:t>N</a:t>
            </a:r>
            <a:r>
              <a:rPr lang="en-US" altLang="zh-CN" sz="2400" i="1" baseline="-25000" dirty="0" err="1">
                <a:solidFill>
                  <a:schemeClr val="tx2"/>
                </a:solidFill>
                <a:latin typeface="黑体" panose="02010609060101010101" pitchFamily="49" charset="-122"/>
                <a:ea typeface="黑体" panose="02010609060101010101" pitchFamily="49" charset="-122"/>
              </a:rPr>
              <a:t>j</a:t>
            </a:r>
            <a:r>
              <a:rPr lang="zh-CN" altLang="en-US" sz="2400" dirty="0">
                <a:solidFill>
                  <a:schemeClr val="tx2"/>
                </a:solidFill>
                <a:latin typeface="黑体" panose="02010609060101010101" pitchFamily="49" charset="-122"/>
                <a:ea typeface="黑体" panose="02010609060101010101" pitchFamily="49" charset="-122"/>
              </a:rPr>
              <a:t>：第</a:t>
            </a:r>
            <a:r>
              <a:rPr lang="en-US" altLang="zh-CN" sz="2400" i="1" dirty="0">
                <a:solidFill>
                  <a:schemeClr val="tx2"/>
                </a:solidFill>
                <a:latin typeface="黑体" panose="02010609060101010101" pitchFamily="49" charset="-122"/>
                <a:ea typeface="黑体" panose="02010609060101010101" pitchFamily="49" charset="-122"/>
              </a:rPr>
              <a:t>j</a:t>
            </a:r>
            <a:r>
              <a:rPr lang="zh-CN" altLang="en-US" sz="2400" dirty="0">
                <a:solidFill>
                  <a:schemeClr val="tx2"/>
                </a:solidFill>
                <a:latin typeface="黑体" panose="02010609060101010101" pitchFamily="49" charset="-122"/>
                <a:ea typeface="黑体" panose="02010609060101010101" pitchFamily="49" charset="-122"/>
              </a:rPr>
              <a:t>个聚类集</a:t>
            </a:r>
            <a:r>
              <a:rPr lang="en-US" altLang="zh-CN" sz="2400" i="1" dirty="0" err="1">
                <a:solidFill>
                  <a:schemeClr val="tx2"/>
                </a:solidFill>
                <a:latin typeface="黑体" panose="02010609060101010101" pitchFamily="49" charset="-122"/>
                <a:ea typeface="黑体" panose="02010609060101010101" pitchFamily="49" charset="-122"/>
              </a:rPr>
              <a:t>S</a:t>
            </a:r>
            <a:r>
              <a:rPr lang="en-US" altLang="zh-CN" sz="2400" i="1" baseline="-25000" dirty="0" err="1">
                <a:solidFill>
                  <a:schemeClr val="tx2"/>
                </a:solidFill>
                <a:latin typeface="黑体" panose="02010609060101010101" pitchFamily="49" charset="-122"/>
                <a:ea typeface="黑体" panose="02010609060101010101" pitchFamily="49" charset="-122"/>
              </a:rPr>
              <a:t>j</a:t>
            </a:r>
            <a:r>
              <a:rPr lang="zh-CN" altLang="en-US" sz="2400" dirty="0">
                <a:solidFill>
                  <a:schemeClr val="tx2"/>
                </a:solidFill>
                <a:latin typeface="黑体" panose="02010609060101010101" pitchFamily="49" charset="-122"/>
                <a:ea typeface="黑体" panose="02010609060101010101" pitchFamily="49" charset="-122"/>
              </a:rPr>
              <a:t>中所包含的样本个数。</a:t>
            </a:r>
          </a:p>
        </p:txBody>
      </p:sp>
      <p:sp>
        <p:nvSpPr>
          <p:cNvPr id="181260" name="Rectangle 12"/>
          <p:cNvSpPr>
            <a:spLocks noChangeArrowheads="1"/>
          </p:cNvSpPr>
          <p:nvPr/>
        </p:nvSpPr>
        <p:spPr bwMode="auto">
          <a:xfrm>
            <a:off x="1003613" y="3307630"/>
            <a:ext cx="2616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dirty="0">
                <a:solidFill>
                  <a:schemeClr val="tx2"/>
                </a:solidFill>
                <a:latin typeface="黑体" panose="02010609060101010101" pitchFamily="49" charset="-122"/>
                <a:ea typeface="黑体" panose="02010609060101010101" pitchFamily="49" charset="-122"/>
              </a:rPr>
              <a:t>对所有</a:t>
            </a:r>
            <a:r>
              <a:rPr lang="en-US" altLang="zh-CN" sz="2400" i="1" dirty="0">
                <a:solidFill>
                  <a:schemeClr val="tx2"/>
                </a:solidFill>
                <a:latin typeface="黑体" panose="02010609060101010101" pitchFamily="49" charset="-122"/>
                <a:ea typeface="黑体" panose="02010609060101010101" pitchFamily="49" charset="-122"/>
              </a:rPr>
              <a:t>K</a:t>
            </a:r>
            <a:r>
              <a:rPr lang="zh-CN" altLang="en-US" sz="2400" dirty="0">
                <a:solidFill>
                  <a:schemeClr val="tx2"/>
                </a:solidFill>
                <a:latin typeface="黑体" panose="02010609060101010101" pitchFamily="49" charset="-122"/>
                <a:ea typeface="黑体" panose="02010609060101010101" pitchFamily="49" charset="-122"/>
              </a:rPr>
              <a:t>个模式类有</a:t>
            </a:r>
          </a:p>
        </p:txBody>
      </p:sp>
      <p:graphicFrame>
        <p:nvGraphicFramePr>
          <p:cNvPr id="181261" name="Object 2"/>
          <p:cNvGraphicFramePr>
            <a:graphicFrameLocks noChangeAspect="1"/>
          </p:cNvGraphicFramePr>
          <p:nvPr>
            <p:extLst>
              <p:ext uri="{D42A27DB-BD31-4B8C-83A1-F6EECF244321}">
                <p14:modId xmlns:p14="http://schemas.microsoft.com/office/powerpoint/2010/main" val="1715673526"/>
              </p:ext>
            </p:extLst>
          </p:nvPr>
        </p:nvGraphicFramePr>
        <p:xfrm>
          <a:off x="2661443" y="3789040"/>
          <a:ext cx="4214813" cy="935037"/>
        </p:xfrm>
        <a:graphic>
          <a:graphicData uri="http://schemas.openxmlformats.org/presentationml/2006/ole">
            <mc:AlternateContent xmlns:mc="http://schemas.openxmlformats.org/markup-compatibility/2006">
              <mc:Choice xmlns:v="urn:schemas-microsoft-com:vml" Requires="v">
                <p:oleObj spid="_x0000_s50208" name="公式" r:id="rId3" imgW="1993900" imgH="469900" progId="Equation.3">
                  <p:embed/>
                </p:oleObj>
              </mc:Choice>
              <mc:Fallback>
                <p:oleObj name="公式" r:id="rId3" imgW="19939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443" y="3789040"/>
                        <a:ext cx="4214813" cy="935037"/>
                      </a:xfrm>
                      <a:prstGeom prst="rect">
                        <a:avLst/>
                      </a:prstGeom>
                      <a:solidFill>
                        <a:schemeClr val="tx2">
                          <a:lumMod val="20000"/>
                          <a:lumOff val="80000"/>
                        </a:schemeClr>
                      </a:solidFill>
                      <a:ln>
                        <a:noFill/>
                      </a:ln>
                    </p:spPr>
                  </p:pic>
                </p:oleObj>
              </mc:Fallback>
            </mc:AlternateContent>
          </a:graphicData>
        </a:graphic>
      </p:graphicFrame>
      <p:graphicFrame>
        <p:nvGraphicFramePr>
          <p:cNvPr id="181263" name="Object 3"/>
          <p:cNvGraphicFramePr>
            <a:graphicFrameLocks noChangeAspect="1"/>
          </p:cNvGraphicFramePr>
          <p:nvPr>
            <p:extLst>
              <p:ext uri="{D42A27DB-BD31-4B8C-83A1-F6EECF244321}">
                <p14:modId xmlns:p14="http://schemas.microsoft.com/office/powerpoint/2010/main" val="636512778"/>
              </p:ext>
            </p:extLst>
          </p:nvPr>
        </p:nvGraphicFramePr>
        <p:xfrm>
          <a:off x="2208833" y="1361436"/>
          <a:ext cx="4325937" cy="914400"/>
        </p:xfrm>
        <a:graphic>
          <a:graphicData uri="http://schemas.openxmlformats.org/presentationml/2006/ole">
            <mc:AlternateContent xmlns:mc="http://schemas.openxmlformats.org/markup-compatibility/2006">
              <mc:Choice xmlns:v="urn:schemas-microsoft-com:vml" Requires="v">
                <p:oleObj spid="_x0000_s50209" name="公式" r:id="rId5" imgW="1866900" imgH="457200" progId="Equation.3">
                  <p:embed/>
                </p:oleObj>
              </mc:Choice>
              <mc:Fallback>
                <p:oleObj name="公式" r:id="rId5" imgW="18669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833" y="1361436"/>
                        <a:ext cx="43259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9"/>
          <p:cNvGrpSpPr/>
          <p:nvPr/>
        </p:nvGrpSpPr>
        <p:grpSpPr>
          <a:xfrm>
            <a:off x="0" y="6324600"/>
            <a:ext cx="9144000" cy="519113"/>
            <a:chOff x="0" y="6324600"/>
            <a:chExt cx="9144000" cy="519113"/>
          </a:xfrm>
        </p:grpSpPr>
        <p:grpSp>
          <p:nvGrpSpPr>
            <p:cNvPr id="11" name="组合 10"/>
            <p:cNvGrpSpPr>
              <a:grpSpLocks/>
            </p:cNvGrpSpPr>
            <p:nvPr/>
          </p:nvGrpSpPr>
          <p:grpSpPr bwMode="auto">
            <a:xfrm>
              <a:off x="0" y="6324600"/>
              <a:ext cx="9144000" cy="519113"/>
              <a:chOff x="0" y="6324600"/>
              <a:chExt cx="9144000" cy="518375"/>
            </a:xfrm>
          </p:grpSpPr>
          <p:sp>
            <p:nvSpPr>
              <p:cNvPr id="13" name="矩形 12"/>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Box 13"/>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2" name="TextBox 11"/>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
        <p:nvSpPr>
          <p:cNvPr id="2" name="矩形 1"/>
          <p:cNvSpPr/>
          <p:nvPr/>
        </p:nvSpPr>
        <p:spPr>
          <a:xfrm>
            <a:off x="203115" y="166334"/>
            <a:ext cx="3312125" cy="646331"/>
          </a:xfrm>
          <a:prstGeom prst="rect">
            <a:avLst/>
          </a:prstGeom>
        </p:spPr>
        <p:txBody>
          <a:bodyPr wrap="none">
            <a:spAutoFit/>
          </a:bodyPr>
          <a:lstStyle/>
          <a:p>
            <a:pPr marL="571500" indent="-571500">
              <a:buFont typeface="Wingdings" panose="05000000000000000000" pitchFamily="2" charset="2"/>
              <a:buChar char="u"/>
            </a:pPr>
            <a:r>
              <a:rPr lang="en-US" altLang="zh-CN" sz="3600" b="1" dirty="0" smtClean="0">
                <a:solidFill>
                  <a:schemeClr val="tx2">
                    <a:lumMod val="60000"/>
                    <a:lumOff val="40000"/>
                  </a:schemeClr>
                </a:solidFill>
                <a:latin typeface="黑体" panose="02010609060101010101" pitchFamily="49" charset="-122"/>
                <a:ea typeface="黑体" panose="02010609060101010101" pitchFamily="49" charset="-122"/>
              </a:rPr>
              <a:t>K-</a:t>
            </a:r>
            <a:r>
              <a:rPr lang="zh-CN" altLang="en-US" sz="3600" b="1" dirty="0" smtClean="0">
                <a:solidFill>
                  <a:schemeClr val="tx2">
                    <a:lumMod val="60000"/>
                    <a:lumOff val="40000"/>
                  </a:schemeClr>
                </a:solidFill>
                <a:latin typeface="黑体" panose="02010609060101010101" pitchFamily="49" charset="-122"/>
                <a:ea typeface="黑体" panose="02010609060101010101" pitchFamily="49" charset="-122"/>
              </a:rPr>
              <a:t>均值算法 </a:t>
            </a:r>
            <a:endParaRPr lang="zh-CN" altLang="en-US" sz="3600" b="1" dirty="0">
              <a:solidFill>
                <a:schemeClr val="tx2">
                  <a:lumMod val="60000"/>
                  <a:lumOff val="4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3922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255"/>
                                        </p:tgtEl>
                                        <p:attrNameLst>
                                          <p:attrName>style.visibility</p:attrName>
                                        </p:attrNameLst>
                                      </p:cBhvr>
                                      <p:to>
                                        <p:strVal val="visible"/>
                                      </p:to>
                                    </p:set>
                                    <p:animEffect transition="in" filter="fade">
                                      <p:cBhvr>
                                        <p:cTn id="7" dur="500"/>
                                        <p:tgtEl>
                                          <p:spTgt spid="1812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1258"/>
                                        </p:tgtEl>
                                        <p:attrNameLst>
                                          <p:attrName>style.visibility</p:attrName>
                                        </p:attrNameLst>
                                      </p:cBhvr>
                                      <p:to>
                                        <p:strVal val="visible"/>
                                      </p:to>
                                    </p:set>
                                    <p:animEffect transition="in" filter="fade">
                                      <p:cBhvr>
                                        <p:cTn id="10" dur="500"/>
                                        <p:tgtEl>
                                          <p:spTgt spid="1812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1259"/>
                                        </p:tgtEl>
                                        <p:attrNameLst>
                                          <p:attrName>style.visibility</p:attrName>
                                        </p:attrNameLst>
                                      </p:cBhvr>
                                      <p:to>
                                        <p:strVal val="visible"/>
                                      </p:to>
                                    </p:set>
                                    <p:animEffect transition="in" filter="fade">
                                      <p:cBhvr>
                                        <p:cTn id="13" dur="500"/>
                                        <p:tgtEl>
                                          <p:spTgt spid="181259"/>
                                        </p:tgtEl>
                                      </p:cBhvr>
                                    </p:animEffect>
                                  </p:childTnLst>
                                </p:cTn>
                              </p:par>
                              <p:par>
                                <p:cTn id="14" presetID="10" presetClass="entr" presetSubtype="0" fill="hold" nodeType="withEffect">
                                  <p:stCondLst>
                                    <p:cond delay="0"/>
                                  </p:stCondLst>
                                  <p:childTnLst>
                                    <p:set>
                                      <p:cBhvr>
                                        <p:cTn id="15" dur="1" fill="hold">
                                          <p:stCondLst>
                                            <p:cond delay="0"/>
                                          </p:stCondLst>
                                        </p:cTn>
                                        <p:tgtEl>
                                          <p:spTgt spid="181263"/>
                                        </p:tgtEl>
                                        <p:attrNameLst>
                                          <p:attrName>style.visibility</p:attrName>
                                        </p:attrNameLst>
                                      </p:cBhvr>
                                      <p:to>
                                        <p:strVal val="visible"/>
                                      </p:to>
                                    </p:set>
                                    <p:animEffect transition="in" filter="fade">
                                      <p:cBhvr>
                                        <p:cTn id="16" dur="500"/>
                                        <p:tgtEl>
                                          <p:spTgt spid="1812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1252"/>
                                        </p:tgtEl>
                                        <p:attrNameLst>
                                          <p:attrName>style.visibility</p:attrName>
                                        </p:attrNameLst>
                                      </p:cBhvr>
                                      <p:to>
                                        <p:strVal val="visible"/>
                                      </p:to>
                                    </p:set>
                                    <p:animEffect transition="in" filter="fade">
                                      <p:cBhvr>
                                        <p:cTn id="21" dur="500"/>
                                        <p:tgtEl>
                                          <p:spTgt spid="1812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1260"/>
                                        </p:tgtEl>
                                        <p:attrNameLst>
                                          <p:attrName>style.visibility</p:attrName>
                                        </p:attrNameLst>
                                      </p:cBhvr>
                                      <p:to>
                                        <p:strVal val="visible"/>
                                      </p:to>
                                    </p:set>
                                    <p:animEffect transition="in" filter="fade">
                                      <p:cBhvr>
                                        <p:cTn id="24" dur="500"/>
                                        <p:tgtEl>
                                          <p:spTgt spid="181260"/>
                                        </p:tgtEl>
                                      </p:cBhvr>
                                    </p:animEffect>
                                  </p:childTnLst>
                                </p:cTn>
                              </p:par>
                              <p:par>
                                <p:cTn id="25" presetID="10" presetClass="entr" presetSubtype="0" fill="hold" nodeType="withEffect">
                                  <p:stCondLst>
                                    <p:cond delay="0"/>
                                  </p:stCondLst>
                                  <p:childTnLst>
                                    <p:set>
                                      <p:cBhvr>
                                        <p:cTn id="26" dur="1" fill="hold">
                                          <p:stCondLst>
                                            <p:cond delay="0"/>
                                          </p:stCondLst>
                                        </p:cTn>
                                        <p:tgtEl>
                                          <p:spTgt spid="181261"/>
                                        </p:tgtEl>
                                        <p:attrNameLst>
                                          <p:attrName>style.visibility</p:attrName>
                                        </p:attrNameLst>
                                      </p:cBhvr>
                                      <p:to>
                                        <p:strVal val="visible"/>
                                      </p:to>
                                    </p:set>
                                    <p:animEffect transition="in" filter="fade">
                                      <p:cBhvr>
                                        <p:cTn id="27" dur="500"/>
                                        <p:tgtEl>
                                          <p:spTgt spid="181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p:bldP spid="181255" grpId="0"/>
      <p:bldP spid="181258" grpId="0"/>
      <p:bldP spid="181259" grpId="0"/>
      <p:bldP spid="1812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ChangeArrowheads="1"/>
          </p:cNvSpPr>
          <p:nvPr/>
        </p:nvSpPr>
        <p:spPr bwMode="auto">
          <a:xfrm>
            <a:off x="14288" y="3328988"/>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b="1">
              <a:solidFill>
                <a:schemeClr val="tx2"/>
              </a:solidFill>
            </a:endParaRPr>
          </a:p>
        </p:txBody>
      </p:sp>
      <p:grpSp>
        <p:nvGrpSpPr>
          <p:cNvPr id="84995" name="Group 35"/>
          <p:cNvGrpSpPr>
            <a:grpSpLocks/>
          </p:cNvGrpSpPr>
          <p:nvPr/>
        </p:nvGrpSpPr>
        <p:grpSpPr bwMode="auto">
          <a:xfrm>
            <a:off x="676275" y="1412776"/>
            <a:ext cx="2382839" cy="939800"/>
            <a:chOff x="280" y="310"/>
            <a:chExt cx="1501" cy="592"/>
          </a:xfrm>
        </p:grpSpPr>
        <p:sp>
          <p:nvSpPr>
            <p:cNvPr id="85002" name="Rectangle 5"/>
            <p:cNvSpPr>
              <a:spLocks noChangeArrowheads="1"/>
            </p:cNvSpPr>
            <p:nvPr/>
          </p:nvSpPr>
          <p:spPr bwMode="auto">
            <a:xfrm>
              <a:off x="280" y="417"/>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a:solidFill>
                    <a:schemeClr val="tx2"/>
                  </a:solidFill>
                  <a:latin typeface="黑体" panose="02010609060101010101" pitchFamily="49" charset="-122"/>
                  <a:ea typeface="黑体" panose="02010609060101010101" pitchFamily="49" charset="-122"/>
                </a:rPr>
                <a:t>应有 </a:t>
              </a:r>
            </a:p>
          </p:txBody>
        </p:sp>
        <p:graphicFrame>
          <p:nvGraphicFramePr>
            <p:cNvPr id="85003" name="Object 4"/>
            <p:cNvGraphicFramePr>
              <a:graphicFrameLocks noChangeAspect="1"/>
            </p:cNvGraphicFramePr>
            <p:nvPr>
              <p:extLst>
                <p:ext uri="{D42A27DB-BD31-4B8C-83A1-F6EECF244321}">
                  <p14:modId xmlns:p14="http://schemas.microsoft.com/office/powerpoint/2010/main" val="1997255922"/>
                </p:ext>
              </p:extLst>
            </p:nvPr>
          </p:nvGraphicFramePr>
          <p:xfrm>
            <a:off x="892" y="310"/>
            <a:ext cx="889" cy="592"/>
          </p:xfrm>
          <a:graphic>
            <a:graphicData uri="http://schemas.openxmlformats.org/presentationml/2006/ole">
              <mc:AlternateContent xmlns:mc="http://schemas.openxmlformats.org/markup-compatibility/2006">
                <mc:Choice xmlns:v="urn:schemas-microsoft-com:vml" Requires="v">
                  <p:oleObj spid="_x0000_s51247" name="公式" r:id="rId3" imgW="533169" imgH="469696" progId="Equation.3">
                    <p:embed/>
                  </p:oleObj>
                </mc:Choice>
                <mc:Fallback>
                  <p:oleObj name="公式" r:id="rId3" imgW="533169" imgH="46969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 y="310"/>
                          <a:ext cx="889"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4996" name="Object 2"/>
          <p:cNvGraphicFramePr>
            <a:graphicFrameLocks noChangeAspect="1"/>
          </p:cNvGraphicFramePr>
          <p:nvPr>
            <p:extLst>
              <p:ext uri="{D42A27DB-BD31-4B8C-83A1-F6EECF244321}">
                <p14:modId xmlns:p14="http://schemas.microsoft.com/office/powerpoint/2010/main" val="2360958167"/>
              </p:ext>
            </p:extLst>
          </p:nvPr>
        </p:nvGraphicFramePr>
        <p:xfrm>
          <a:off x="1547664" y="2363689"/>
          <a:ext cx="6729413" cy="963612"/>
        </p:xfrm>
        <a:graphic>
          <a:graphicData uri="http://schemas.openxmlformats.org/presentationml/2006/ole">
            <mc:AlternateContent xmlns:mc="http://schemas.openxmlformats.org/markup-compatibility/2006">
              <mc:Choice xmlns:v="urn:schemas-microsoft-com:vml" Requires="v">
                <p:oleObj spid="_x0000_s51248" name="公式" r:id="rId5" imgW="3302000" imgH="482600" progId="Equation.3">
                  <p:embed/>
                </p:oleObj>
              </mc:Choice>
              <mc:Fallback>
                <p:oleObj name="公式" r:id="rId5" imgW="33020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363689"/>
                        <a:ext cx="6729413"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7" name="Object 3"/>
          <p:cNvGraphicFramePr>
            <a:graphicFrameLocks noChangeAspect="1"/>
          </p:cNvGraphicFramePr>
          <p:nvPr>
            <p:extLst>
              <p:ext uri="{D42A27DB-BD31-4B8C-83A1-F6EECF244321}">
                <p14:modId xmlns:p14="http://schemas.microsoft.com/office/powerpoint/2010/main" val="1956514741"/>
              </p:ext>
            </p:extLst>
          </p:nvPr>
        </p:nvGraphicFramePr>
        <p:xfrm>
          <a:off x="2843808" y="3333775"/>
          <a:ext cx="3119437" cy="963613"/>
        </p:xfrm>
        <a:graphic>
          <a:graphicData uri="http://schemas.openxmlformats.org/presentationml/2006/ole">
            <mc:AlternateContent xmlns:mc="http://schemas.openxmlformats.org/markup-compatibility/2006">
              <mc:Choice xmlns:v="urn:schemas-microsoft-com:vml" Requires="v">
                <p:oleObj spid="_x0000_s51249" name="公式" r:id="rId7" imgW="1586811" imgH="482391" progId="Equation.3">
                  <p:embed/>
                </p:oleObj>
              </mc:Choice>
              <mc:Fallback>
                <p:oleObj name="公式" r:id="rId7" imgW="1586811" imgH="4823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3333775"/>
                        <a:ext cx="3119437"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8" name="Rectangle 10"/>
          <p:cNvSpPr>
            <a:spLocks noChangeArrowheads="1"/>
          </p:cNvSpPr>
          <p:nvPr/>
        </p:nvSpPr>
        <p:spPr bwMode="auto">
          <a:xfrm>
            <a:off x="696913" y="2548116"/>
            <a:ext cx="1553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a:solidFill>
                  <a:schemeClr val="tx2"/>
                </a:solidFill>
                <a:latin typeface="黑体" panose="02010609060101010101" pitchFamily="49" charset="-122"/>
                <a:ea typeface="黑体" panose="02010609060101010101" pitchFamily="49" charset="-122"/>
              </a:rPr>
              <a:t>即        </a:t>
            </a:r>
          </a:p>
        </p:txBody>
      </p:sp>
      <p:sp>
        <p:nvSpPr>
          <p:cNvPr id="84999" name="Rectangle 11"/>
          <p:cNvSpPr>
            <a:spLocks noChangeArrowheads="1"/>
          </p:cNvSpPr>
          <p:nvPr/>
        </p:nvSpPr>
        <p:spPr bwMode="auto">
          <a:xfrm>
            <a:off x="668338" y="3519666"/>
            <a:ext cx="3105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a:solidFill>
                  <a:schemeClr val="tx2"/>
                </a:solidFill>
                <a:latin typeface="黑体" panose="02010609060101010101" pitchFamily="49" charset="-122"/>
                <a:ea typeface="黑体" panose="02010609060101010101" pitchFamily="49" charset="-122"/>
              </a:rPr>
              <a:t>可解得              </a:t>
            </a:r>
          </a:p>
        </p:txBody>
      </p:sp>
      <p:sp>
        <p:nvSpPr>
          <p:cNvPr id="180236" name="Rectangle 12"/>
          <p:cNvSpPr>
            <a:spLocks noChangeArrowheads="1"/>
          </p:cNvSpPr>
          <p:nvPr/>
        </p:nvSpPr>
        <p:spPr bwMode="auto">
          <a:xfrm>
            <a:off x="683568" y="4437112"/>
            <a:ext cx="702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dirty="0">
                <a:solidFill>
                  <a:schemeClr val="tx2"/>
                </a:solidFill>
                <a:latin typeface="黑体" panose="02010609060101010101" pitchFamily="49" charset="-122"/>
                <a:ea typeface="黑体" panose="02010609060101010101" pitchFamily="49" charset="-122"/>
              </a:rPr>
              <a:t>上式表明，</a:t>
            </a:r>
            <a:r>
              <a:rPr lang="en-US" altLang="zh-CN" sz="2400" i="1" dirty="0" err="1">
                <a:solidFill>
                  <a:schemeClr val="tx2"/>
                </a:solidFill>
                <a:latin typeface="黑体" panose="02010609060101010101" pitchFamily="49" charset="-122"/>
                <a:ea typeface="黑体" panose="02010609060101010101" pitchFamily="49" charset="-122"/>
              </a:rPr>
              <a:t>S</a:t>
            </a:r>
            <a:r>
              <a:rPr lang="en-US" altLang="zh-CN" sz="2400" i="1" baseline="-30000" dirty="0" err="1">
                <a:solidFill>
                  <a:schemeClr val="tx2"/>
                </a:solidFill>
                <a:latin typeface="黑体" panose="02010609060101010101" pitchFamily="49" charset="-122"/>
                <a:ea typeface="黑体" panose="02010609060101010101" pitchFamily="49" charset="-122"/>
              </a:rPr>
              <a:t>j</a:t>
            </a:r>
            <a:r>
              <a:rPr lang="zh-CN" altLang="en-US" sz="2400" dirty="0">
                <a:solidFill>
                  <a:schemeClr val="tx2"/>
                </a:solidFill>
                <a:latin typeface="黑体" panose="02010609060101010101" pitchFamily="49" charset="-122"/>
                <a:ea typeface="黑体" panose="02010609060101010101" pitchFamily="49" charset="-122"/>
              </a:rPr>
              <a:t>类的聚类中心应选为该类样本的均值。</a:t>
            </a:r>
          </a:p>
        </p:txBody>
      </p:sp>
      <p:grpSp>
        <p:nvGrpSpPr>
          <p:cNvPr id="12" name="组合 11"/>
          <p:cNvGrpSpPr/>
          <p:nvPr/>
        </p:nvGrpSpPr>
        <p:grpSpPr>
          <a:xfrm>
            <a:off x="0" y="6324600"/>
            <a:ext cx="9144000" cy="519113"/>
            <a:chOff x="0" y="6324600"/>
            <a:chExt cx="9144000" cy="519113"/>
          </a:xfrm>
        </p:grpSpPr>
        <p:grpSp>
          <p:nvGrpSpPr>
            <p:cNvPr id="13" name="组合 12"/>
            <p:cNvGrpSpPr>
              <a:grpSpLocks/>
            </p:cNvGrpSpPr>
            <p:nvPr/>
          </p:nvGrpSpPr>
          <p:grpSpPr bwMode="auto">
            <a:xfrm>
              <a:off x="0" y="6324600"/>
              <a:ext cx="9144000" cy="519113"/>
              <a:chOff x="0" y="6324600"/>
              <a:chExt cx="9144000" cy="518375"/>
            </a:xfrm>
          </p:grpSpPr>
          <p:sp>
            <p:nvSpPr>
              <p:cNvPr id="15" name="矩形 14"/>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TextBox 15"/>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4" name="TextBox 13"/>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03412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236"/>
                                        </p:tgtEl>
                                        <p:attrNameLst>
                                          <p:attrName>style.visibility</p:attrName>
                                        </p:attrNameLst>
                                      </p:cBhvr>
                                      <p:to>
                                        <p:strVal val="visible"/>
                                      </p:to>
                                    </p:set>
                                    <p:animEffect transition="in" filter="fade">
                                      <p:cBhvr>
                                        <p:cTn id="7" dur="500"/>
                                        <p:tgtEl>
                                          <p:spTgt spid="180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4"/>
          <p:cNvSpPr>
            <a:spLocks noChangeArrowheads="1"/>
          </p:cNvSpPr>
          <p:nvPr/>
        </p:nvSpPr>
        <p:spPr bwMode="auto">
          <a:xfrm>
            <a:off x="652340" y="908720"/>
            <a:ext cx="2928937"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3200" b="1" dirty="0" smtClean="0">
                <a:solidFill>
                  <a:srgbClr val="FF0000"/>
                </a:solidFill>
                <a:latin typeface="黑体" panose="02010609060101010101" pitchFamily="49" charset="-122"/>
                <a:ea typeface="黑体" panose="02010609060101010101" pitchFamily="49" charset="-122"/>
              </a:rPr>
              <a:t>算法</a:t>
            </a:r>
            <a:r>
              <a:rPr lang="zh-CN" altLang="en-US" sz="3200" b="1" dirty="0">
                <a:solidFill>
                  <a:srgbClr val="FF0000"/>
                </a:solidFill>
                <a:latin typeface="黑体" panose="02010609060101010101" pitchFamily="49" charset="-122"/>
                <a:ea typeface="黑体" panose="02010609060101010101" pitchFamily="49" charset="-122"/>
              </a:rPr>
              <a:t>描述</a:t>
            </a:r>
          </a:p>
        </p:txBody>
      </p:sp>
      <p:sp>
        <p:nvSpPr>
          <p:cNvPr id="3" name="Rectangle 25"/>
          <p:cNvSpPr>
            <a:spLocks noChangeArrowheads="1"/>
          </p:cNvSpPr>
          <p:nvPr/>
        </p:nvSpPr>
        <p:spPr bwMode="auto">
          <a:xfrm>
            <a:off x="1219200" y="2439561"/>
            <a:ext cx="4840288"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dirty="0">
                <a:latin typeface="黑体" panose="02010609060101010101" pitchFamily="49" charset="-122"/>
                <a:ea typeface="黑体" panose="02010609060101010101" pitchFamily="49" charset="-122"/>
              </a:rPr>
              <a:t>括号内序号：迭代运算的次序号。</a:t>
            </a:r>
          </a:p>
        </p:txBody>
      </p:sp>
      <p:sp>
        <p:nvSpPr>
          <p:cNvPr id="4" name="Rectangle 26"/>
          <p:cNvSpPr>
            <a:spLocks noChangeArrowheads="1"/>
          </p:cNvSpPr>
          <p:nvPr/>
        </p:nvSpPr>
        <p:spPr bwMode="auto">
          <a:xfrm>
            <a:off x="471488" y="1924333"/>
            <a:ext cx="8367712" cy="41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）任选</a:t>
            </a:r>
            <a:r>
              <a:rPr lang="en-US" altLang="zh-CN" sz="2400" i="1">
                <a:latin typeface="黑体" panose="02010609060101010101" pitchFamily="49" charset="-122"/>
                <a:ea typeface="黑体" panose="02010609060101010101" pitchFamily="49" charset="-122"/>
              </a:rPr>
              <a:t>K</a:t>
            </a:r>
            <a:r>
              <a:rPr lang="zh-CN" altLang="en-US" sz="2400">
                <a:latin typeface="黑体" panose="02010609060101010101" pitchFamily="49" charset="-122"/>
                <a:ea typeface="黑体" panose="02010609060101010101" pitchFamily="49" charset="-122"/>
              </a:rPr>
              <a:t>个初始聚类中心：</a:t>
            </a:r>
            <a:r>
              <a:rPr lang="en-US" altLang="zh-CN" sz="2400" i="1">
                <a:latin typeface="黑体" panose="02010609060101010101" pitchFamily="49" charset="-122"/>
                <a:ea typeface="黑体" panose="02010609060101010101" pitchFamily="49" charset="-122"/>
              </a:rPr>
              <a:t>Z</a:t>
            </a:r>
            <a:r>
              <a:rPr lang="en-US" altLang="zh-CN" sz="2400" baseline="-25000">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 </a:t>
            </a:r>
            <a:r>
              <a:rPr lang="en-US" altLang="zh-CN" sz="2400" i="1">
                <a:latin typeface="黑体" panose="02010609060101010101" pitchFamily="49" charset="-122"/>
                <a:ea typeface="黑体" panose="02010609060101010101" pitchFamily="49" charset="-122"/>
              </a:rPr>
              <a:t>Z</a:t>
            </a:r>
            <a:r>
              <a:rPr lang="en-US" altLang="zh-CN" sz="2400" baseline="-25000">
                <a:latin typeface="黑体" panose="02010609060101010101" pitchFamily="49" charset="-122"/>
                <a:ea typeface="黑体" panose="02010609060101010101" pitchFamily="49" charset="-122"/>
              </a:rPr>
              <a:t>2</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 </a:t>
            </a:r>
            <a:r>
              <a:rPr lang="en-US" altLang="zh-CN" sz="2400" i="1">
                <a:latin typeface="黑体" panose="02010609060101010101" pitchFamily="49" charset="-122"/>
                <a:ea typeface="黑体" panose="02010609060101010101" pitchFamily="49" charset="-122"/>
              </a:rPr>
              <a:t>Z</a:t>
            </a:r>
            <a:r>
              <a:rPr lang="en-US" altLang="zh-CN" sz="2400" i="1" baseline="-25000">
                <a:latin typeface="黑体" panose="02010609060101010101" pitchFamily="49" charset="-122"/>
                <a:ea typeface="黑体" panose="02010609060101010101" pitchFamily="49" charset="-122"/>
              </a:rPr>
              <a:t>K</a:t>
            </a:r>
            <a:r>
              <a:rPr lang="en-US" altLang="zh-CN" sz="2400">
                <a:latin typeface="黑体" panose="02010609060101010101" pitchFamily="49" charset="-122"/>
                <a:ea typeface="黑体" panose="02010609060101010101" pitchFamily="49" charset="-122"/>
              </a:rPr>
              <a:t>(1)</a:t>
            </a:r>
          </a:p>
        </p:txBody>
      </p:sp>
      <p:sp>
        <p:nvSpPr>
          <p:cNvPr id="5" name="Rectangle 27"/>
          <p:cNvSpPr>
            <a:spLocks noChangeArrowheads="1"/>
          </p:cNvSpPr>
          <p:nvPr/>
        </p:nvSpPr>
        <p:spPr bwMode="auto">
          <a:xfrm>
            <a:off x="4333875" y="2384629"/>
            <a:ext cx="1554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a:latin typeface="黑体" panose="02010609060101010101" pitchFamily="49" charset="-122"/>
                <a:ea typeface="黑体" panose="02010609060101010101" pitchFamily="49" charset="-122"/>
              </a:rPr>
              <a:t> </a:t>
            </a:r>
          </a:p>
        </p:txBody>
      </p:sp>
      <p:sp>
        <p:nvSpPr>
          <p:cNvPr id="86022" name="Rectangle 4"/>
          <p:cNvSpPr>
            <a:spLocks noChangeArrowheads="1"/>
          </p:cNvSpPr>
          <p:nvPr/>
        </p:nvSpPr>
        <p:spPr bwMode="auto">
          <a:xfrm>
            <a:off x="457200" y="3301220"/>
            <a:ext cx="8507413"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）按最小距离原则将其余样品分配到</a:t>
            </a:r>
            <a:r>
              <a:rPr lang="en-US" altLang="zh-CN" sz="2400" i="1"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个聚类中心中的某一</a:t>
            </a:r>
          </a:p>
          <a:p>
            <a:pPr>
              <a:lnSpc>
                <a:spcPct val="130000"/>
              </a:lnSpc>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个</a:t>
            </a:r>
            <a:r>
              <a:rPr lang="zh-CN" altLang="en-US" sz="2400" dirty="0">
                <a:latin typeface="黑体" panose="02010609060101010101" pitchFamily="49" charset="-122"/>
                <a:ea typeface="黑体" panose="02010609060101010101" pitchFamily="49" charset="-122"/>
              </a:rPr>
              <a:t>，即：</a:t>
            </a:r>
          </a:p>
        </p:txBody>
      </p:sp>
      <p:grpSp>
        <p:nvGrpSpPr>
          <p:cNvPr id="86023" name="Group 23"/>
          <p:cNvGrpSpPr>
            <a:grpSpLocks/>
          </p:cNvGrpSpPr>
          <p:nvPr/>
        </p:nvGrpSpPr>
        <p:grpSpPr bwMode="auto">
          <a:xfrm>
            <a:off x="563563" y="4321895"/>
            <a:ext cx="8423275" cy="557212"/>
            <a:chOff x="290" y="926"/>
            <a:chExt cx="5306" cy="351"/>
          </a:xfrm>
        </p:grpSpPr>
        <p:sp>
          <p:nvSpPr>
            <p:cNvPr id="86026" name="Rectangle 6"/>
            <p:cNvSpPr>
              <a:spLocks noChangeArrowheads="1"/>
            </p:cNvSpPr>
            <p:nvPr/>
          </p:nvSpPr>
          <p:spPr bwMode="auto">
            <a:xfrm>
              <a:off x="290" y="974"/>
              <a:ext cx="2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a:latin typeface="黑体" panose="02010609060101010101" pitchFamily="49" charset="-122"/>
                  <a:ea typeface="黑体" panose="02010609060101010101" pitchFamily="49" charset="-122"/>
                  <a:cs typeface="Times New Roman" pitchFamily="18" charset="0"/>
                </a:rPr>
                <a:t>若 </a:t>
              </a:r>
              <a:endParaRPr lang="zh-CN" altLang="en-US" sz="2400">
                <a:latin typeface="黑体" panose="02010609060101010101" pitchFamily="49" charset="-122"/>
                <a:ea typeface="黑体" panose="02010609060101010101" pitchFamily="49" charset="-122"/>
              </a:endParaRPr>
            </a:p>
          </p:txBody>
        </p:sp>
        <p:graphicFrame>
          <p:nvGraphicFramePr>
            <p:cNvPr id="86027" name="Object 6"/>
            <p:cNvGraphicFramePr>
              <a:graphicFrameLocks noChangeAspect="1"/>
            </p:cNvGraphicFramePr>
            <p:nvPr/>
          </p:nvGraphicFramePr>
          <p:xfrm>
            <a:off x="485" y="926"/>
            <a:ext cx="3822" cy="351"/>
          </p:xfrm>
          <a:graphic>
            <a:graphicData uri="http://schemas.openxmlformats.org/presentationml/2006/ole">
              <mc:AlternateContent xmlns:mc="http://schemas.openxmlformats.org/markup-compatibility/2006">
                <mc:Choice xmlns:v="urn:schemas-microsoft-com:vml" Requires="v">
                  <p:oleObj spid="_x0000_s52256" name="公式" r:id="rId3" imgW="3302000" imgH="279400" progId="Equation.3">
                    <p:embed/>
                  </p:oleObj>
                </mc:Choice>
                <mc:Fallback>
                  <p:oleObj name="公式" r:id="rId3" imgW="33020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 y="926"/>
                          <a:ext cx="382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8" name="Rectangle 8"/>
            <p:cNvSpPr>
              <a:spLocks noChangeArrowheads="1"/>
            </p:cNvSpPr>
            <p:nvPr/>
          </p:nvSpPr>
          <p:spPr bwMode="auto">
            <a:xfrm>
              <a:off x="4320" y="960"/>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a:latin typeface="黑体" panose="02010609060101010101" pitchFamily="49" charset="-122"/>
                  <a:ea typeface="黑体" panose="02010609060101010101" pitchFamily="49" charset="-122"/>
                  <a:cs typeface="Times New Roman" pitchFamily="18" charset="0"/>
                </a:rPr>
                <a:t>，则</a:t>
              </a:r>
              <a:endParaRPr lang="zh-CN" altLang="en-US" sz="2400">
                <a:latin typeface="黑体" panose="02010609060101010101" pitchFamily="49" charset="-122"/>
                <a:ea typeface="黑体" panose="02010609060101010101" pitchFamily="49" charset="-122"/>
              </a:endParaRPr>
            </a:p>
          </p:txBody>
        </p:sp>
        <p:graphicFrame>
          <p:nvGraphicFramePr>
            <p:cNvPr id="86029" name="Object 7"/>
            <p:cNvGraphicFramePr>
              <a:graphicFrameLocks noChangeAspect="1"/>
            </p:cNvGraphicFramePr>
            <p:nvPr/>
          </p:nvGraphicFramePr>
          <p:xfrm>
            <a:off x="4735" y="950"/>
            <a:ext cx="861" cy="304"/>
          </p:xfrm>
          <a:graphic>
            <a:graphicData uri="http://schemas.openxmlformats.org/presentationml/2006/ole">
              <mc:AlternateContent xmlns:mc="http://schemas.openxmlformats.org/markup-compatibility/2006">
                <mc:Choice xmlns:v="urn:schemas-microsoft-com:vml" Requires="v">
                  <p:oleObj spid="_x0000_s52257" name="公式" r:id="rId5" imgW="672808" imgH="241195" progId="Equation.3">
                    <p:embed/>
                  </p:oleObj>
                </mc:Choice>
                <mc:Fallback>
                  <p:oleObj name="公式" r:id="rId5" imgW="672808"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5" y="950"/>
                          <a:ext cx="86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Rectangle 10"/>
          <p:cNvSpPr>
            <a:spLocks noChangeArrowheads="1"/>
          </p:cNvSpPr>
          <p:nvPr/>
        </p:nvSpPr>
        <p:spPr bwMode="auto">
          <a:xfrm>
            <a:off x="560388" y="5147345"/>
            <a:ext cx="850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dirty="0">
                <a:solidFill>
                  <a:srgbClr val="FF0000"/>
                </a:solidFill>
                <a:latin typeface="黑体" panose="02010609060101010101" pitchFamily="49" charset="-122"/>
                <a:ea typeface="黑体" panose="02010609060101010101" pitchFamily="49" charset="-122"/>
              </a:rPr>
              <a:t>注意：</a:t>
            </a:r>
            <a:r>
              <a:rPr lang="en-US" altLang="zh-CN" sz="2400" i="1" dirty="0">
                <a:solidFill>
                  <a:srgbClr val="FF0000"/>
                </a:solidFill>
                <a:latin typeface="黑体" panose="02010609060101010101" pitchFamily="49" charset="-122"/>
                <a:ea typeface="黑体" panose="02010609060101010101" pitchFamily="49" charset="-122"/>
              </a:rPr>
              <a:t>k</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迭代运算次序号；</a:t>
            </a:r>
            <a:r>
              <a:rPr lang="en-US" altLang="zh-CN" sz="2400" i="1" dirty="0">
                <a:solidFill>
                  <a:srgbClr val="FF0000"/>
                </a:solidFill>
                <a:latin typeface="黑体" panose="02010609060101010101" pitchFamily="49" charset="-122"/>
                <a:ea typeface="黑体" panose="02010609060101010101" pitchFamily="49" charset="-122"/>
              </a:rPr>
              <a:t>K</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聚类中心的个数 。 </a:t>
            </a:r>
          </a:p>
        </p:txBody>
      </p:sp>
      <p:grpSp>
        <p:nvGrpSpPr>
          <p:cNvPr id="14" name="组合 13"/>
          <p:cNvGrpSpPr/>
          <p:nvPr/>
        </p:nvGrpSpPr>
        <p:grpSpPr>
          <a:xfrm>
            <a:off x="0" y="6324600"/>
            <a:ext cx="9144000" cy="519113"/>
            <a:chOff x="0" y="6324600"/>
            <a:chExt cx="9144000" cy="519113"/>
          </a:xfrm>
        </p:grpSpPr>
        <p:grpSp>
          <p:nvGrpSpPr>
            <p:cNvPr id="15" name="组合 14"/>
            <p:cNvGrpSpPr>
              <a:grpSpLocks/>
            </p:cNvGrpSpPr>
            <p:nvPr/>
          </p:nvGrpSpPr>
          <p:grpSpPr bwMode="auto">
            <a:xfrm>
              <a:off x="0" y="6324600"/>
              <a:ext cx="9144000" cy="519113"/>
              <a:chOff x="0" y="6324600"/>
              <a:chExt cx="9144000" cy="518375"/>
            </a:xfrm>
          </p:grpSpPr>
          <p:sp>
            <p:nvSpPr>
              <p:cNvPr id="17" name="矩形 1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TextBox 1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6" name="TextBox 1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022086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3" name="Rectangle 11"/>
          <p:cNvSpPr>
            <a:spLocks noChangeArrowheads="1"/>
          </p:cNvSpPr>
          <p:nvPr/>
        </p:nvSpPr>
        <p:spPr bwMode="auto">
          <a:xfrm>
            <a:off x="455613" y="2435567"/>
            <a:ext cx="3563937"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en-US" altLang="zh-CN" sz="2400" i="1" dirty="0" err="1">
                <a:latin typeface="黑体" panose="02010609060101010101" pitchFamily="49" charset="-122"/>
                <a:ea typeface="黑体" panose="02010609060101010101" pitchFamily="49" charset="-122"/>
              </a:rPr>
              <a:t>N</a:t>
            </a:r>
            <a:r>
              <a:rPr lang="en-US" altLang="zh-CN" sz="2400" i="1" baseline="-25000" dirty="0" err="1">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：第</a:t>
            </a:r>
            <a:r>
              <a:rPr lang="en-US" altLang="zh-CN" sz="2400" i="1" dirty="0" smtClean="0">
                <a:latin typeface="黑体" panose="02010609060101010101" pitchFamily="49" charset="-122"/>
                <a:ea typeface="黑体" panose="02010609060101010101" pitchFamily="49" charset="-122"/>
              </a:rPr>
              <a:t>j </a:t>
            </a:r>
            <a:r>
              <a:rPr lang="zh-CN" altLang="en-US" sz="2400" dirty="0" smtClean="0">
                <a:latin typeface="黑体" panose="02010609060101010101" pitchFamily="49" charset="-122"/>
                <a:ea typeface="黑体" panose="02010609060101010101" pitchFamily="49" charset="-122"/>
              </a:rPr>
              <a:t>类</a:t>
            </a:r>
            <a:r>
              <a:rPr lang="zh-CN" altLang="en-US" sz="2400" dirty="0">
                <a:latin typeface="黑体" panose="02010609060101010101" pitchFamily="49" charset="-122"/>
                <a:ea typeface="黑体" panose="02010609060101010101" pitchFamily="49" charset="-122"/>
              </a:rPr>
              <a:t>的样本数。</a:t>
            </a:r>
          </a:p>
        </p:txBody>
      </p:sp>
      <p:graphicFrame>
        <p:nvGraphicFramePr>
          <p:cNvPr id="182284" name="Object 2"/>
          <p:cNvGraphicFramePr>
            <a:graphicFrameLocks noChangeAspect="1"/>
          </p:cNvGraphicFramePr>
          <p:nvPr>
            <p:extLst>
              <p:ext uri="{D42A27DB-BD31-4B8C-83A1-F6EECF244321}">
                <p14:modId xmlns:p14="http://schemas.microsoft.com/office/powerpoint/2010/main" val="1538245475"/>
              </p:ext>
            </p:extLst>
          </p:nvPr>
        </p:nvGraphicFramePr>
        <p:xfrm>
          <a:off x="2197100" y="1676301"/>
          <a:ext cx="5305425" cy="965200"/>
        </p:xfrm>
        <a:graphic>
          <a:graphicData uri="http://schemas.openxmlformats.org/presentationml/2006/ole">
            <mc:AlternateContent xmlns:mc="http://schemas.openxmlformats.org/markup-compatibility/2006">
              <mc:Choice xmlns:v="urn:schemas-microsoft-com:vml" Requires="v">
                <p:oleObj spid="_x0000_s53310" name="公式" r:id="rId3" imgW="2298700" imgH="482600" progId="Equation.3">
                  <p:embed/>
                </p:oleObj>
              </mc:Choice>
              <mc:Fallback>
                <p:oleObj name="公式" r:id="rId3" imgW="22987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1676301"/>
                        <a:ext cx="53054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4"/>
          <p:cNvGrpSpPr>
            <a:grpSpLocks/>
          </p:cNvGrpSpPr>
          <p:nvPr/>
        </p:nvGrpSpPr>
        <p:grpSpPr bwMode="auto">
          <a:xfrm>
            <a:off x="276225" y="1412776"/>
            <a:ext cx="7980363" cy="482600"/>
            <a:chOff x="174" y="1659"/>
            <a:chExt cx="5027" cy="304"/>
          </a:xfrm>
        </p:grpSpPr>
        <p:graphicFrame>
          <p:nvGraphicFramePr>
            <p:cNvPr id="87053" name="Object 5"/>
            <p:cNvGraphicFramePr>
              <a:graphicFrameLocks noChangeAspect="1"/>
            </p:cNvGraphicFramePr>
            <p:nvPr/>
          </p:nvGraphicFramePr>
          <p:xfrm>
            <a:off x="3276" y="1659"/>
            <a:ext cx="1925" cy="304"/>
          </p:xfrm>
          <a:graphic>
            <a:graphicData uri="http://schemas.openxmlformats.org/presentationml/2006/ole">
              <mc:AlternateContent xmlns:mc="http://schemas.openxmlformats.org/markup-compatibility/2006">
                <mc:Choice xmlns:v="urn:schemas-microsoft-com:vml" Requires="v">
                  <p:oleObj spid="_x0000_s53311" name="公式" r:id="rId5" imgW="1511300" imgH="241300" progId="Equation.3">
                    <p:embed/>
                  </p:oleObj>
                </mc:Choice>
                <mc:Fallback>
                  <p:oleObj name="公式" r:id="rId5" imgW="15113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 y="1659"/>
                          <a:ext cx="192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4" name="Rectangle 14"/>
            <p:cNvSpPr>
              <a:spLocks noChangeArrowheads="1"/>
            </p:cNvSpPr>
            <p:nvPr/>
          </p:nvSpPr>
          <p:spPr bwMode="auto">
            <a:xfrm>
              <a:off x="174" y="1663"/>
              <a:ext cx="32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）计算各个聚类中心的新向量值：</a:t>
              </a:r>
            </a:p>
          </p:txBody>
        </p:sp>
      </p:grpSp>
      <p:sp>
        <p:nvSpPr>
          <p:cNvPr id="182287" name="Rectangle 15"/>
          <p:cNvSpPr>
            <a:spLocks noChangeArrowheads="1"/>
          </p:cNvSpPr>
          <p:nvPr/>
        </p:nvSpPr>
        <p:spPr bwMode="auto">
          <a:xfrm>
            <a:off x="128588" y="4030177"/>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latin typeface="黑体" panose="02010609060101010101" pitchFamily="49" charset="-122"/>
              <a:ea typeface="黑体" panose="02010609060101010101" pitchFamily="49" charset="-122"/>
            </a:endParaRPr>
          </a:p>
        </p:txBody>
      </p:sp>
      <p:sp>
        <p:nvSpPr>
          <p:cNvPr id="182288" name="Rectangle 16"/>
          <p:cNvSpPr>
            <a:spLocks noChangeArrowheads="1"/>
          </p:cNvSpPr>
          <p:nvPr/>
        </p:nvSpPr>
        <p:spPr bwMode="auto">
          <a:xfrm>
            <a:off x="290513" y="3979057"/>
            <a:ext cx="8640762"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）如果                           </a:t>
            </a:r>
            <a:r>
              <a:rPr lang="zh-CN" altLang="en-US" sz="2400" dirty="0">
                <a:latin typeface="黑体" panose="02010609060101010101" pitchFamily="49" charset="-122"/>
                <a:ea typeface="黑体" panose="02010609060101010101" pitchFamily="49" charset="-122"/>
              </a:rPr>
              <a:t>，则回到（</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），将样本逐个重新分类，重复迭代计算。</a:t>
            </a:r>
          </a:p>
        </p:txBody>
      </p:sp>
      <p:sp>
        <p:nvSpPr>
          <p:cNvPr id="182289" name="Rectangle 17"/>
          <p:cNvSpPr>
            <a:spLocks noChangeArrowheads="1"/>
          </p:cNvSpPr>
          <p:nvPr/>
        </p:nvSpPr>
        <p:spPr bwMode="auto">
          <a:xfrm>
            <a:off x="388938" y="3060164"/>
            <a:ext cx="8461375" cy="41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a:latin typeface="黑体" panose="02010609060101010101" pitchFamily="49" charset="-122"/>
                <a:ea typeface="黑体" panose="02010609060101010101" pitchFamily="49" charset="-122"/>
              </a:rPr>
              <a:t>这里：分别计算</a:t>
            </a:r>
            <a:r>
              <a:rPr lang="en-US" altLang="zh-CN" sz="2400" i="1">
                <a:latin typeface="黑体" panose="02010609060101010101" pitchFamily="49" charset="-122"/>
                <a:ea typeface="黑体" panose="02010609060101010101" pitchFamily="49" charset="-122"/>
              </a:rPr>
              <a:t>K</a:t>
            </a:r>
            <a:r>
              <a:rPr lang="zh-CN" altLang="en-US" sz="2400">
                <a:latin typeface="黑体" panose="02010609060101010101" pitchFamily="49" charset="-122"/>
                <a:ea typeface="黑体" panose="02010609060101010101" pitchFamily="49" charset="-122"/>
              </a:rPr>
              <a:t>个聚类中的样本均值向量，故称</a:t>
            </a:r>
            <a:r>
              <a:rPr lang="en-US" altLang="zh-CN" sz="2400">
                <a:latin typeface="黑体" panose="02010609060101010101" pitchFamily="49" charset="-122"/>
                <a:ea typeface="黑体" panose="02010609060101010101" pitchFamily="49" charset="-122"/>
              </a:rPr>
              <a:t>K-</a:t>
            </a:r>
            <a:r>
              <a:rPr lang="zh-CN" altLang="en-US" sz="2400">
                <a:latin typeface="黑体" panose="02010609060101010101" pitchFamily="49" charset="-122"/>
                <a:ea typeface="黑体" panose="02010609060101010101" pitchFamily="49" charset="-122"/>
              </a:rPr>
              <a:t>均值算法。</a:t>
            </a:r>
          </a:p>
        </p:txBody>
      </p:sp>
      <p:graphicFrame>
        <p:nvGraphicFramePr>
          <p:cNvPr id="182290" name="Object 3"/>
          <p:cNvGraphicFramePr>
            <a:graphicFrameLocks noChangeAspect="1"/>
          </p:cNvGraphicFramePr>
          <p:nvPr>
            <p:extLst>
              <p:ext uri="{D42A27DB-BD31-4B8C-83A1-F6EECF244321}">
                <p14:modId xmlns:p14="http://schemas.microsoft.com/office/powerpoint/2010/main" val="2482047752"/>
              </p:ext>
            </p:extLst>
          </p:nvPr>
        </p:nvGraphicFramePr>
        <p:xfrm>
          <a:off x="1763688" y="4026520"/>
          <a:ext cx="3903663" cy="482600"/>
        </p:xfrm>
        <a:graphic>
          <a:graphicData uri="http://schemas.openxmlformats.org/presentationml/2006/ole">
            <mc:AlternateContent xmlns:mc="http://schemas.openxmlformats.org/markup-compatibility/2006">
              <mc:Choice xmlns:v="urn:schemas-microsoft-com:vml" Requires="v">
                <p:oleObj spid="_x0000_s53312" name="公式" r:id="rId7" imgW="2019300" imgH="241300" progId="Equation.3">
                  <p:embed/>
                </p:oleObj>
              </mc:Choice>
              <mc:Fallback>
                <p:oleObj name="公式" r:id="rId7" imgW="20193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4026520"/>
                        <a:ext cx="39036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2291" name="Object 4"/>
          <p:cNvGraphicFramePr>
            <a:graphicFrameLocks noChangeAspect="1"/>
          </p:cNvGraphicFramePr>
          <p:nvPr>
            <p:extLst>
              <p:ext uri="{D42A27DB-BD31-4B8C-83A1-F6EECF244321}">
                <p14:modId xmlns:p14="http://schemas.microsoft.com/office/powerpoint/2010/main" val="1461443232"/>
              </p:ext>
            </p:extLst>
          </p:nvPr>
        </p:nvGraphicFramePr>
        <p:xfrm>
          <a:off x="1643063" y="5071964"/>
          <a:ext cx="3686175" cy="482600"/>
        </p:xfrm>
        <a:graphic>
          <a:graphicData uri="http://schemas.openxmlformats.org/presentationml/2006/ole">
            <mc:AlternateContent xmlns:mc="http://schemas.openxmlformats.org/markup-compatibility/2006">
              <mc:Choice xmlns:v="urn:schemas-microsoft-com:vml" Requires="v">
                <p:oleObj spid="_x0000_s53313" name="公式" r:id="rId9" imgW="2019300" imgH="241300" progId="Equation.3">
                  <p:embed/>
                </p:oleObj>
              </mc:Choice>
              <mc:Fallback>
                <p:oleObj name="公式" r:id="rId9" imgW="20193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63" y="5071964"/>
                        <a:ext cx="36861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2292" name="Rectangle 20"/>
          <p:cNvSpPr>
            <a:spLocks noChangeArrowheads="1"/>
          </p:cNvSpPr>
          <p:nvPr/>
        </p:nvSpPr>
        <p:spPr bwMode="auto">
          <a:xfrm>
            <a:off x="5335588" y="5070376"/>
            <a:ext cx="3779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a:latin typeface="黑体" panose="02010609060101010101" pitchFamily="49" charset="-122"/>
                <a:ea typeface="黑体" panose="02010609060101010101" pitchFamily="49" charset="-122"/>
              </a:rPr>
              <a:t>，算法收敛，计算完毕。</a:t>
            </a:r>
          </a:p>
        </p:txBody>
      </p:sp>
      <p:sp>
        <p:nvSpPr>
          <p:cNvPr id="182293" name="Rectangle 21"/>
          <p:cNvSpPr>
            <a:spLocks noChangeArrowheads="1"/>
          </p:cNvSpPr>
          <p:nvPr/>
        </p:nvSpPr>
        <p:spPr bwMode="auto">
          <a:xfrm>
            <a:off x="681038" y="5070376"/>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spAutoFit/>
          </a:bodyPr>
          <a:lstStyle/>
          <a:p>
            <a:pPr indent="304800"/>
            <a:r>
              <a:rPr lang="zh-CN" altLang="en-US" sz="2400">
                <a:latin typeface="黑体" panose="02010609060101010101" pitchFamily="49" charset="-122"/>
                <a:ea typeface="黑体" panose="02010609060101010101" pitchFamily="49" charset="-122"/>
              </a:rPr>
              <a:t>如果</a:t>
            </a:r>
          </a:p>
        </p:txBody>
      </p:sp>
      <p:grpSp>
        <p:nvGrpSpPr>
          <p:cNvPr id="15" name="组合 14"/>
          <p:cNvGrpSpPr/>
          <p:nvPr/>
        </p:nvGrpSpPr>
        <p:grpSpPr>
          <a:xfrm>
            <a:off x="0" y="6324600"/>
            <a:ext cx="9144000" cy="519113"/>
            <a:chOff x="0" y="6324600"/>
            <a:chExt cx="9144000" cy="519113"/>
          </a:xfrm>
        </p:grpSpPr>
        <p:grpSp>
          <p:nvGrpSpPr>
            <p:cNvPr id="16" name="组合 15"/>
            <p:cNvGrpSpPr>
              <a:grpSpLocks/>
            </p:cNvGrpSpPr>
            <p:nvPr/>
          </p:nvGrpSpPr>
          <p:grpSpPr bwMode="auto">
            <a:xfrm>
              <a:off x="0" y="6324600"/>
              <a:ext cx="9144000" cy="519113"/>
              <a:chOff x="0" y="6324600"/>
              <a:chExt cx="9144000" cy="518375"/>
            </a:xfrm>
          </p:grpSpPr>
          <p:sp>
            <p:nvSpPr>
              <p:cNvPr id="18" name="矩形 1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Box 1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7" name="TextBox 16"/>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570680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fade">
                                      <p:cBhvr>
                                        <p:cTn id="7" dur="500"/>
                                        <p:tgtEl>
                                          <p:spTgt spid="182283"/>
                                        </p:tgtEl>
                                      </p:cBhvr>
                                    </p:animEffect>
                                  </p:childTnLst>
                                </p:cTn>
                              </p:par>
                              <p:par>
                                <p:cTn id="8" presetID="10" presetClass="entr" presetSubtype="0" fill="hold"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fade">
                                      <p:cBhvr>
                                        <p:cTn id="10" dur="500"/>
                                        <p:tgtEl>
                                          <p:spTgt spid="18228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2289"/>
                                        </p:tgtEl>
                                        <p:attrNameLst>
                                          <p:attrName>style.visibility</p:attrName>
                                        </p:attrNameLst>
                                      </p:cBhvr>
                                      <p:to>
                                        <p:strVal val="visible"/>
                                      </p:to>
                                    </p:set>
                                    <p:animEffect transition="in" filter="fade">
                                      <p:cBhvr>
                                        <p:cTn id="16" dur="500"/>
                                        <p:tgtEl>
                                          <p:spTgt spid="1822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82287"/>
                                        </p:tgtEl>
                                        <p:attrNameLst>
                                          <p:attrName>style.visibility</p:attrName>
                                        </p:attrNameLst>
                                      </p:cBhvr>
                                      <p:to>
                                        <p:strVal val="visible"/>
                                      </p:to>
                                    </p:set>
                                    <p:animEffect transition="in" filter="fade">
                                      <p:cBhvr>
                                        <p:cTn id="21" dur="500"/>
                                        <p:tgtEl>
                                          <p:spTgt spid="18228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2288"/>
                                        </p:tgtEl>
                                        <p:attrNameLst>
                                          <p:attrName>style.visibility</p:attrName>
                                        </p:attrNameLst>
                                      </p:cBhvr>
                                      <p:to>
                                        <p:strVal val="visible"/>
                                      </p:to>
                                    </p:set>
                                    <p:animEffect transition="in" filter="fade">
                                      <p:cBhvr>
                                        <p:cTn id="24" dur="500"/>
                                        <p:tgtEl>
                                          <p:spTgt spid="182288"/>
                                        </p:tgtEl>
                                      </p:cBhvr>
                                    </p:animEffect>
                                  </p:childTnLst>
                                </p:cTn>
                              </p:par>
                              <p:par>
                                <p:cTn id="25" presetID="10" presetClass="entr" presetSubtype="0" fill="hold" nodeType="withEffect">
                                  <p:stCondLst>
                                    <p:cond delay="0"/>
                                  </p:stCondLst>
                                  <p:childTnLst>
                                    <p:set>
                                      <p:cBhvr>
                                        <p:cTn id="26" dur="1" fill="hold">
                                          <p:stCondLst>
                                            <p:cond delay="0"/>
                                          </p:stCondLst>
                                        </p:cTn>
                                        <p:tgtEl>
                                          <p:spTgt spid="182290"/>
                                        </p:tgtEl>
                                        <p:attrNameLst>
                                          <p:attrName>style.visibility</p:attrName>
                                        </p:attrNameLst>
                                      </p:cBhvr>
                                      <p:to>
                                        <p:strVal val="visible"/>
                                      </p:to>
                                    </p:set>
                                    <p:animEffect transition="in" filter="fade">
                                      <p:cBhvr>
                                        <p:cTn id="27" dur="500"/>
                                        <p:tgtEl>
                                          <p:spTgt spid="182290"/>
                                        </p:tgtEl>
                                      </p:cBhvr>
                                    </p:animEffect>
                                  </p:childTnLst>
                                </p:cTn>
                              </p:par>
                              <p:par>
                                <p:cTn id="28" presetID="10" presetClass="entr" presetSubtype="0" fill="hold" nodeType="withEffect">
                                  <p:stCondLst>
                                    <p:cond delay="0"/>
                                  </p:stCondLst>
                                  <p:childTnLst>
                                    <p:set>
                                      <p:cBhvr>
                                        <p:cTn id="29" dur="1" fill="hold">
                                          <p:stCondLst>
                                            <p:cond delay="0"/>
                                          </p:stCondLst>
                                        </p:cTn>
                                        <p:tgtEl>
                                          <p:spTgt spid="182291"/>
                                        </p:tgtEl>
                                        <p:attrNameLst>
                                          <p:attrName>style.visibility</p:attrName>
                                        </p:attrNameLst>
                                      </p:cBhvr>
                                      <p:to>
                                        <p:strVal val="visible"/>
                                      </p:to>
                                    </p:set>
                                    <p:animEffect transition="in" filter="fade">
                                      <p:cBhvr>
                                        <p:cTn id="30" dur="500"/>
                                        <p:tgtEl>
                                          <p:spTgt spid="18229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2292"/>
                                        </p:tgtEl>
                                        <p:attrNameLst>
                                          <p:attrName>style.visibility</p:attrName>
                                        </p:attrNameLst>
                                      </p:cBhvr>
                                      <p:to>
                                        <p:strVal val="visible"/>
                                      </p:to>
                                    </p:set>
                                    <p:animEffect transition="in" filter="fade">
                                      <p:cBhvr>
                                        <p:cTn id="33" dur="500"/>
                                        <p:tgtEl>
                                          <p:spTgt spid="18229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2293"/>
                                        </p:tgtEl>
                                        <p:attrNameLst>
                                          <p:attrName>style.visibility</p:attrName>
                                        </p:attrNameLst>
                                      </p:cBhvr>
                                      <p:to>
                                        <p:strVal val="visible"/>
                                      </p:to>
                                    </p:set>
                                    <p:animEffect transition="in" filter="fade">
                                      <p:cBhvr>
                                        <p:cTn id="36" dur="500"/>
                                        <p:tgtEl>
                                          <p:spTgt spid="18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p:bldP spid="182287" grpId="0"/>
      <p:bldP spid="182288" grpId="0"/>
      <p:bldP spid="182289" grpId="0"/>
      <p:bldP spid="182292" grpId="0"/>
      <p:bldP spid="18229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29" name="Rectangle 41"/>
          <p:cNvSpPr>
            <a:spLocks noChangeArrowheads="1"/>
          </p:cNvSpPr>
          <p:nvPr/>
        </p:nvSpPr>
        <p:spPr bwMode="auto">
          <a:xfrm>
            <a:off x="838200" y="1974292"/>
            <a:ext cx="7620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indent="304800">
              <a:lnSpc>
                <a:spcPct val="150000"/>
              </a:lnSpc>
            </a:pPr>
            <a:r>
              <a:rPr lang="zh-CN" altLang="en-US" sz="2800" dirty="0" smtClean="0">
                <a:solidFill>
                  <a:schemeClr val="tx2"/>
                </a:solidFill>
                <a:latin typeface="黑体" panose="02010609060101010101" pitchFamily="49" charset="-122"/>
                <a:ea typeface="黑体" panose="02010609060101010101" pitchFamily="49" charset="-122"/>
              </a:rPr>
              <a:t>   结果</a:t>
            </a:r>
            <a:r>
              <a:rPr lang="zh-CN" altLang="en-US" sz="2800" dirty="0">
                <a:solidFill>
                  <a:schemeClr val="tx2"/>
                </a:solidFill>
                <a:latin typeface="黑体" panose="02010609060101010101" pitchFamily="49" charset="-122"/>
                <a:ea typeface="黑体" panose="02010609060101010101" pitchFamily="49" charset="-122"/>
              </a:rPr>
              <a:t>受到所选</a:t>
            </a:r>
            <a:r>
              <a:rPr lang="zh-CN" altLang="en-US" sz="2800" dirty="0">
                <a:solidFill>
                  <a:srgbClr val="FF0000"/>
                </a:solidFill>
                <a:latin typeface="黑体" panose="02010609060101010101" pitchFamily="49" charset="-122"/>
                <a:ea typeface="黑体" panose="02010609060101010101" pitchFamily="49" charset="-122"/>
              </a:rPr>
              <a:t>聚类中心的个数</a:t>
            </a:r>
            <a:r>
              <a:rPr lang="zh-CN" altLang="en-US" sz="2800" dirty="0">
                <a:solidFill>
                  <a:schemeClr val="tx2"/>
                </a:solidFill>
                <a:latin typeface="黑体" panose="02010609060101010101" pitchFamily="49" charset="-122"/>
                <a:ea typeface="黑体" panose="02010609060101010101" pitchFamily="49" charset="-122"/>
              </a:rPr>
              <a:t>和</a:t>
            </a:r>
            <a:r>
              <a:rPr lang="zh-CN" altLang="en-US" sz="2800" dirty="0">
                <a:solidFill>
                  <a:srgbClr val="FF0000"/>
                </a:solidFill>
                <a:latin typeface="黑体" panose="02010609060101010101" pitchFamily="49" charset="-122"/>
                <a:ea typeface="黑体" panose="02010609060101010101" pitchFamily="49" charset="-122"/>
              </a:rPr>
              <a:t>其初始位置</a:t>
            </a:r>
            <a:r>
              <a:rPr lang="zh-CN" altLang="en-US" sz="2800" dirty="0">
                <a:solidFill>
                  <a:schemeClr val="tx2"/>
                </a:solidFill>
                <a:latin typeface="黑体" panose="02010609060101010101" pitchFamily="49" charset="-122"/>
                <a:ea typeface="黑体" panose="02010609060101010101" pitchFamily="49" charset="-122"/>
              </a:rPr>
              <a:t>，以及模式样本的</a:t>
            </a:r>
            <a:r>
              <a:rPr lang="zh-CN" altLang="en-US" sz="2800" dirty="0">
                <a:solidFill>
                  <a:srgbClr val="FF0000"/>
                </a:solidFill>
                <a:latin typeface="黑体" panose="02010609060101010101" pitchFamily="49" charset="-122"/>
                <a:ea typeface="黑体" panose="02010609060101010101" pitchFamily="49" charset="-122"/>
              </a:rPr>
              <a:t>几何性质</a:t>
            </a:r>
            <a:r>
              <a:rPr lang="zh-CN" altLang="en-US" sz="2800" dirty="0">
                <a:solidFill>
                  <a:schemeClr val="tx2"/>
                </a:solidFill>
                <a:latin typeface="黑体" panose="02010609060101010101" pitchFamily="49" charset="-122"/>
                <a:ea typeface="黑体" panose="02010609060101010101" pitchFamily="49" charset="-122"/>
              </a:rPr>
              <a:t>及</a:t>
            </a:r>
            <a:r>
              <a:rPr lang="zh-CN" altLang="en-US" sz="2800" dirty="0">
                <a:solidFill>
                  <a:srgbClr val="FF0000"/>
                </a:solidFill>
                <a:latin typeface="黑体" panose="02010609060101010101" pitchFamily="49" charset="-122"/>
                <a:ea typeface="黑体" panose="02010609060101010101" pitchFamily="49" charset="-122"/>
              </a:rPr>
              <a:t>读入次序等</a:t>
            </a:r>
            <a:r>
              <a:rPr lang="zh-CN" altLang="en-US" sz="2800" dirty="0">
                <a:solidFill>
                  <a:schemeClr val="tx2"/>
                </a:solidFill>
                <a:latin typeface="黑体" panose="02010609060101010101" pitchFamily="49" charset="-122"/>
                <a:ea typeface="黑体" panose="02010609060101010101" pitchFamily="49" charset="-122"/>
              </a:rPr>
              <a:t>的影响。实际应用中需要试探不同的</a:t>
            </a:r>
            <a:r>
              <a:rPr lang="en-US" altLang="zh-CN" sz="2800" dirty="0">
                <a:solidFill>
                  <a:schemeClr val="tx2"/>
                </a:solidFill>
                <a:latin typeface="黑体" panose="02010609060101010101" pitchFamily="49" charset="-122"/>
                <a:ea typeface="黑体" panose="02010609060101010101" pitchFamily="49" charset="-122"/>
              </a:rPr>
              <a:t>K</a:t>
            </a:r>
            <a:r>
              <a:rPr lang="zh-CN" altLang="en-US" sz="2800" dirty="0">
                <a:solidFill>
                  <a:schemeClr val="tx2"/>
                </a:solidFill>
                <a:latin typeface="黑体" panose="02010609060101010101" pitchFamily="49" charset="-122"/>
                <a:ea typeface="黑体" panose="02010609060101010101" pitchFamily="49" charset="-122"/>
              </a:rPr>
              <a:t>值和选择不同的聚类中心起始值。</a:t>
            </a:r>
          </a:p>
        </p:txBody>
      </p:sp>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
        <p:nvSpPr>
          <p:cNvPr id="2" name="矩形 1"/>
          <p:cNvSpPr/>
          <p:nvPr/>
        </p:nvSpPr>
        <p:spPr>
          <a:xfrm>
            <a:off x="539552" y="1091919"/>
            <a:ext cx="2140330" cy="641714"/>
          </a:xfrm>
          <a:prstGeom prst="rect">
            <a:avLst/>
          </a:prstGeom>
        </p:spPr>
        <p:txBody>
          <a:bodyPr wrap="none">
            <a:spAutoFit/>
          </a:bodyPr>
          <a:lstStyle/>
          <a:p>
            <a:pPr indent="304800">
              <a:lnSpc>
                <a:spcPct val="130000"/>
              </a:lnSpc>
            </a:pPr>
            <a:r>
              <a:rPr lang="zh-CN" altLang="en-US" sz="3200" b="1" dirty="0" smtClean="0">
                <a:solidFill>
                  <a:srgbClr val="FF0000"/>
                </a:solidFill>
                <a:latin typeface="黑体" panose="02010609060101010101" pitchFamily="49" charset="-122"/>
                <a:ea typeface="黑体" panose="02010609060101010101" pitchFamily="49" charset="-122"/>
              </a:rPr>
              <a:t>算法讨论</a:t>
            </a:r>
            <a:endParaRPr lang="zh-CN" altLang="en-US" sz="32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11810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929"/>
                                        </p:tgtEl>
                                        <p:attrNameLst>
                                          <p:attrName>style.visibility</p:attrName>
                                        </p:attrNameLst>
                                      </p:cBhvr>
                                      <p:to>
                                        <p:strVal val="visible"/>
                                      </p:to>
                                    </p:set>
                                    <p:animEffect transition="in" filter="fade">
                                      <p:cBhvr>
                                        <p:cTn id="7" dur="500"/>
                                        <p:tgtEl>
                                          <p:spTgt spid="165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2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8"/>
          <p:cNvSpPr>
            <a:spLocks noChangeArrowheads="1"/>
          </p:cNvSpPr>
          <p:nvPr/>
        </p:nvSpPr>
        <p:spPr bwMode="auto">
          <a:xfrm>
            <a:off x="303213" y="271463"/>
            <a:ext cx="82534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b="1" dirty="0">
                <a:solidFill>
                  <a:schemeClr val="tx2"/>
                </a:solidFill>
              </a:rPr>
              <a:t>例：已知</a:t>
            </a:r>
            <a:r>
              <a:rPr lang="en-US" altLang="zh-CN" sz="2400" b="1" dirty="0">
                <a:solidFill>
                  <a:schemeClr val="tx2"/>
                </a:solidFill>
              </a:rPr>
              <a:t>20</a:t>
            </a:r>
            <a:r>
              <a:rPr lang="zh-CN" altLang="en-US" sz="2400" b="1" dirty="0">
                <a:solidFill>
                  <a:schemeClr val="tx2"/>
                </a:solidFill>
              </a:rPr>
              <a:t>个模式样本如下，试用</a:t>
            </a:r>
            <a:r>
              <a:rPr lang="en-US" altLang="zh-CN" sz="2400" b="1" dirty="0">
                <a:solidFill>
                  <a:schemeClr val="tx2"/>
                </a:solidFill>
              </a:rPr>
              <a:t>K-</a:t>
            </a:r>
            <a:r>
              <a:rPr lang="zh-CN" altLang="en-US" sz="2400" b="1" dirty="0">
                <a:solidFill>
                  <a:schemeClr val="tx2"/>
                </a:solidFill>
              </a:rPr>
              <a:t>均值算法分类。 </a:t>
            </a:r>
          </a:p>
        </p:txBody>
      </p:sp>
      <p:grpSp>
        <p:nvGrpSpPr>
          <p:cNvPr id="89091" name="Group 118"/>
          <p:cNvGrpSpPr>
            <a:grpSpLocks/>
          </p:cNvGrpSpPr>
          <p:nvPr/>
        </p:nvGrpSpPr>
        <p:grpSpPr bwMode="auto">
          <a:xfrm>
            <a:off x="1527175" y="763588"/>
            <a:ext cx="5281613" cy="2643187"/>
            <a:chOff x="2795" y="2415"/>
            <a:chExt cx="2852" cy="1446"/>
          </a:xfrm>
        </p:grpSpPr>
        <p:graphicFrame>
          <p:nvGraphicFramePr>
            <p:cNvPr id="89110" name="Object 10"/>
            <p:cNvGraphicFramePr>
              <a:graphicFrameLocks noChangeAspect="1"/>
            </p:cNvGraphicFramePr>
            <p:nvPr/>
          </p:nvGraphicFramePr>
          <p:xfrm>
            <a:off x="2852" y="2415"/>
            <a:ext cx="660" cy="254"/>
          </p:xfrm>
          <a:graphic>
            <a:graphicData uri="http://schemas.openxmlformats.org/presentationml/2006/ole">
              <mc:AlternateContent xmlns:mc="http://schemas.openxmlformats.org/markup-compatibility/2006">
                <mc:Choice xmlns:v="urn:schemas-microsoft-com:vml" Requires="v">
                  <p:oleObj spid="_x0000_s54694" name="公式" r:id="rId3" imgW="698197" imgH="266584" progId="Equation.3">
                    <p:embed/>
                  </p:oleObj>
                </mc:Choice>
                <mc:Fallback>
                  <p:oleObj name="公式" r:id="rId3" imgW="698197"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 y="2415"/>
                          <a:ext cx="66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1" name="Object 11"/>
            <p:cNvGraphicFramePr>
              <a:graphicFrameLocks noChangeAspect="1"/>
            </p:cNvGraphicFramePr>
            <p:nvPr/>
          </p:nvGraphicFramePr>
          <p:xfrm>
            <a:off x="3560" y="2415"/>
            <a:ext cx="652" cy="254"/>
          </p:xfrm>
          <a:graphic>
            <a:graphicData uri="http://schemas.openxmlformats.org/presentationml/2006/ole">
              <mc:AlternateContent xmlns:mc="http://schemas.openxmlformats.org/markup-compatibility/2006">
                <mc:Choice xmlns:v="urn:schemas-microsoft-com:vml" Requires="v">
                  <p:oleObj spid="_x0000_s54695" name="公式" r:id="rId5" imgW="685502" imgH="266584" progId="Equation.3">
                    <p:embed/>
                  </p:oleObj>
                </mc:Choice>
                <mc:Fallback>
                  <p:oleObj name="公式" r:id="rId5" imgW="685502"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2415"/>
                          <a:ext cx="65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2" name="Object 12"/>
            <p:cNvGraphicFramePr>
              <a:graphicFrameLocks noChangeAspect="1"/>
            </p:cNvGraphicFramePr>
            <p:nvPr/>
          </p:nvGraphicFramePr>
          <p:xfrm>
            <a:off x="4269" y="2419"/>
            <a:ext cx="646" cy="251"/>
          </p:xfrm>
          <a:graphic>
            <a:graphicData uri="http://schemas.openxmlformats.org/presentationml/2006/ole">
              <mc:AlternateContent xmlns:mc="http://schemas.openxmlformats.org/markup-compatibility/2006">
                <mc:Choice xmlns:v="urn:schemas-microsoft-com:vml" Requires="v">
                  <p:oleObj spid="_x0000_s54696" name="公式" r:id="rId7" imgW="685502" imgH="266584" progId="Equation.3">
                    <p:embed/>
                  </p:oleObj>
                </mc:Choice>
                <mc:Fallback>
                  <p:oleObj name="公式" r:id="rId7" imgW="685502" imgH="26658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9" y="2419"/>
                          <a:ext cx="64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3" name="Object 13"/>
            <p:cNvGraphicFramePr>
              <a:graphicFrameLocks noChangeAspect="1"/>
            </p:cNvGraphicFramePr>
            <p:nvPr/>
          </p:nvGraphicFramePr>
          <p:xfrm>
            <a:off x="4950" y="2419"/>
            <a:ext cx="619" cy="251"/>
          </p:xfrm>
          <a:graphic>
            <a:graphicData uri="http://schemas.openxmlformats.org/presentationml/2006/ole">
              <mc:AlternateContent xmlns:mc="http://schemas.openxmlformats.org/markup-compatibility/2006">
                <mc:Choice xmlns:v="urn:schemas-microsoft-com:vml" Requires="v">
                  <p:oleObj spid="_x0000_s54697" name="公式" r:id="rId9" imgW="660113" imgH="266584" progId="Equation.3">
                    <p:embed/>
                  </p:oleObj>
                </mc:Choice>
                <mc:Fallback>
                  <p:oleObj name="公式" r:id="rId9" imgW="660113" imgH="26658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0" y="2419"/>
                          <a:ext cx="61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4" name="Object 14"/>
            <p:cNvGraphicFramePr>
              <a:graphicFrameLocks noChangeAspect="1"/>
            </p:cNvGraphicFramePr>
            <p:nvPr/>
          </p:nvGraphicFramePr>
          <p:xfrm>
            <a:off x="2852" y="2699"/>
            <a:ext cx="646" cy="251"/>
          </p:xfrm>
          <a:graphic>
            <a:graphicData uri="http://schemas.openxmlformats.org/presentationml/2006/ole">
              <mc:AlternateContent xmlns:mc="http://schemas.openxmlformats.org/markup-compatibility/2006">
                <mc:Choice xmlns:v="urn:schemas-microsoft-com:vml" Requires="v">
                  <p:oleObj spid="_x0000_s54698" name="公式" r:id="rId11" imgW="685502" imgH="266584" progId="Equation.3">
                    <p:embed/>
                  </p:oleObj>
                </mc:Choice>
                <mc:Fallback>
                  <p:oleObj name="公式" r:id="rId11" imgW="685502" imgH="26658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2" y="2699"/>
                          <a:ext cx="64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5" name="Object 15"/>
            <p:cNvGraphicFramePr>
              <a:graphicFrameLocks noChangeAspect="1"/>
            </p:cNvGraphicFramePr>
            <p:nvPr/>
          </p:nvGraphicFramePr>
          <p:xfrm>
            <a:off x="3560" y="2699"/>
            <a:ext cx="646" cy="251"/>
          </p:xfrm>
          <a:graphic>
            <a:graphicData uri="http://schemas.openxmlformats.org/presentationml/2006/ole">
              <mc:AlternateContent xmlns:mc="http://schemas.openxmlformats.org/markup-compatibility/2006">
                <mc:Choice xmlns:v="urn:schemas-microsoft-com:vml" Requires="v">
                  <p:oleObj spid="_x0000_s54699" name="公式" r:id="rId13" imgW="685502" imgH="266584" progId="Equation.3">
                    <p:embed/>
                  </p:oleObj>
                </mc:Choice>
                <mc:Fallback>
                  <p:oleObj name="公式" r:id="rId13" imgW="685502" imgH="26658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2699"/>
                          <a:ext cx="64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6" name="Object 16"/>
            <p:cNvGraphicFramePr>
              <a:graphicFrameLocks noChangeAspect="1"/>
            </p:cNvGraphicFramePr>
            <p:nvPr/>
          </p:nvGraphicFramePr>
          <p:xfrm>
            <a:off x="4269" y="2699"/>
            <a:ext cx="682" cy="251"/>
          </p:xfrm>
          <a:graphic>
            <a:graphicData uri="http://schemas.openxmlformats.org/presentationml/2006/ole">
              <mc:AlternateContent xmlns:mc="http://schemas.openxmlformats.org/markup-compatibility/2006">
                <mc:Choice xmlns:v="urn:schemas-microsoft-com:vml" Requires="v">
                  <p:oleObj spid="_x0000_s54700" name="公式" r:id="rId15" imgW="723586" imgH="266584" progId="Equation.3">
                    <p:embed/>
                  </p:oleObj>
                </mc:Choice>
                <mc:Fallback>
                  <p:oleObj name="公式" r:id="rId15" imgW="723586" imgH="26658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9" y="2699"/>
                          <a:ext cx="68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7" name="Object 17"/>
            <p:cNvGraphicFramePr>
              <a:graphicFrameLocks noChangeAspect="1"/>
            </p:cNvGraphicFramePr>
            <p:nvPr/>
          </p:nvGraphicFramePr>
          <p:xfrm>
            <a:off x="4956" y="2699"/>
            <a:ext cx="660" cy="251"/>
          </p:xfrm>
          <a:graphic>
            <a:graphicData uri="http://schemas.openxmlformats.org/presentationml/2006/ole">
              <mc:AlternateContent xmlns:mc="http://schemas.openxmlformats.org/markup-compatibility/2006">
                <mc:Choice xmlns:v="urn:schemas-microsoft-com:vml" Requires="v">
                  <p:oleObj spid="_x0000_s54701" name="公式" r:id="rId17" imgW="698197" imgH="266584" progId="Equation.3">
                    <p:embed/>
                  </p:oleObj>
                </mc:Choice>
                <mc:Fallback>
                  <p:oleObj name="公式" r:id="rId17" imgW="698197" imgH="26658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6" y="2699"/>
                          <a:ext cx="66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8" name="Object 18"/>
            <p:cNvGraphicFramePr>
              <a:graphicFrameLocks noChangeAspect="1"/>
            </p:cNvGraphicFramePr>
            <p:nvPr/>
          </p:nvGraphicFramePr>
          <p:xfrm>
            <a:off x="2823" y="3010"/>
            <a:ext cx="672" cy="251"/>
          </p:xfrm>
          <a:graphic>
            <a:graphicData uri="http://schemas.openxmlformats.org/presentationml/2006/ole">
              <mc:AlternateContent xmlns:mc="http://schemas.openxmlformats.org/markup-compatibility/2006">
                <mc:Choice xmlns:v="urn:schemas-microsoft-com:vml" Requires="v">
                  <p:oleObj spid="_x0000_s54702" name="公式" r:id="rId19" imgW="710891" imgH="266584" progId="Equation.3">
                    <p:embed/>
                  </p:oleObj>
                </mc:Choice>
                <mc:Fallback>
                  <p:oleObj name="公式" r:id="rId19" imgW="710891" imgH="26658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23" y="3010"/>
                          <a:ext cx="67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9" name="Object 19"/>
            <p:cNvGraphicFramePr>
              <a:graphicFrameLocks noChangeAspect="1"/>
            </p:cNvGraphicFramePr>
            <p:nvPr/>
          </p:nvGraphicFramePr>
          <p:xfrm>
            <a:off x="3533" y="3010"/>
            <a:ext cx="708" cy="251"/>
          </p:xfrm>
          <a:graphic>
            <a:graphicData uri="http://schemas.openxmlformats.org/presentationml/2006/ole">
              <mc:AlternateContent xmlns:mc="http://schemas.openxmlformats.org/markup-compatibility/2006">
                <mc:Choice xmlns:v="urn:schemas-microsoft-com:vml" Requires="v">
                  <p:oleObj spid="_x0000_s54703" name="公式" r:id="rId21" imgW="748975" imgH="266584" progId="Equation.3">
                    <p:embed/>
                  </p:oleObj>
                </mc:Choice>
                <mc:Fallback>
                  <p:oleObj name="公式" r:id="rId21" imgW="748975" imgH="26658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33" y="3010"/>
                          <a:ext cx="7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0" name="Object 20"/>
            <p:cNvGraphicFramePr>
              <a:graphicFrameLocks noChangeAspect="1"/>
            </p:cNvGraphicFramePr>
            <p:nvPr/>
          </p:nvGraphicFramePr>
          <p:xfrm>
            <a:off x="4241" y="3039"/>
            <a:ext cx="690" cy="251"/>
          </p:xfrm>
          <a:graphic>
            <a:graphicData uri="http://schemas.openxmlformats.org/presentationml/2006/ole">
              <mc:AlternateContent xmlns:mc="http://schemas.openxmlformats.org/markup-compatibility/2006">
                <mc:Choice xmlns:v="urn:schemas-microsoft-com:vml" Requires="v">
                  <p:oleObj spid="_x0000_s54704" name="公式" r:id="rId23" imgW="736280" imgH="266584" progId="Equation.3">
                    <p:embed/>
                  </p:oleObj>
                </mc:Choice>
                <mc:Fallback>
                  <p:oleObj name="公式" r:id="rId23" imgW="736280" imgH="26658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41" y="3039"/>
                          <a:ext cx="69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1" name="Object 21"/>
            <p:cNvGraphicFramePr>
              <a:graphicFrameLocks noChangeAspect="1"/>
            </p:cNvGraphicFramePr>
            <p:nvPr/>
          </p:nvGraphicFramePr>
          <p:xfrm>
            <a:off x="4926" y="3043"/>
            <a:ext cx="707" cy="251"/>
          </p:xfrm>
          <a:graphic>
            <a:graphicData uri="http://schemas.openxmlformats.org/presentationml/2006/ole">
              <mc:AlternateContent xmlns:mc="http://schemas.openxmlformats.org/markup-compatibility/2006">
                <mc:Choice xmlns:v="urn:schemas-microsoft-com:vml" Requires="v">
                  <p:oleObj spid="_x0000_s54705" name="公式" r:id="rId25" imgW="748975" imgH="266584" progId="Equation.3">
                    <p:embed/>
                  </p:oleObj>
                </mc:Choice>
                <mc:Fallback>
                  <p:oleObj name="公式" r:id="rId25" imgW="748975" imgH="26658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26" y="3043"/>
                          <a:ext cx="70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2" name="Object 22"/>
            <p:cNvGraphicFramePr>
              <a:graphicFrameLocks noChangeAspect="1"/>
            </p:cNvGraphicFramePr>
            <p:nvPr/>
          </p:nvGraphicFramePr>
          <p:xfrm>
            <a:off x="2796" y="3322"/>
            <a:ext cx="708" cy="251"/>
          </p:xfrm>
          <a:graphic>
            <a:graphicData uri="http://schemas.openxmlformats.org/presentationml/2006/ole">
              <mc:AlternateContent xmlns:mc="http://schemas.openxmlformats.org/markup-compatibility/2006">
                <mc:Choice xmlns:v="urn:schemas-microsoft-com:vml" Requires="v">
                  <p:oleObj spid="_x0000_s54706" name="公式" r:id="rId27" imgW="748975" imgH="266584" progId="Equation.3">
                    <p:embed/>
                  </p:oleObj>
                </mc:Choice>
                <mc:Fallback>
                  <p:oleObj name="公式" r:id="rId27" imgW="748975" imgH="26658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96" y="3322"/>
                          <a:ext cx="7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3" name="Object 23"/>
            <p:cNvGraphicFramePr>
              <a:graphicFrameLocks noChangeAspect="1"/>
            </p:cNvGraphicFramePr>
            <p:nvPr/>
          </p:nvGraphicFramePr>
          <p:xfrm>
            <a:off x="3503" y="3322"/>
            <a:ext cx="709" cy="251"/>
          </p:xfrm>
          <a:graphic>
            <a:graphicData uri="http://schemas.openxmlformats.org/presentationml/2006/ole">
              <mc:AlternateContent xmlns:mc="http://schemas.openxmlformats.org/markup-compatibility/2006">
                <mc:Choice xmlns:v="urn:schemas-microsoft-com:vml" Requires="v">
                  <p:oleObj spid="_x0000_s54707" name="公式" r:id="rId29" imgW="748975" imgH="266584" progId="Equation.3">
                    <p:embed/>
                  </p:oleObj>
                </mc:Choice>
                <mc:Fallback>
                  <p:oleObj name="公式" r:id="rId29" imgW="748975" imgH="26658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03" y="3322"/>
                          <a:ext cx="7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4" name="Object 24"/>
            <p:cNvGraphicFramePr>
              <a:graphicFrameLocks noChangeAspect="1"/>
            </p:cNvGraphicFramePr>
            <p:nvPr/>
          </p:nvGraphicFramePr>
          <p:xfrm>
            <a:off x="4241" y="3322"/>
            <a:ext cx="697" cy="247"/>
          </p:xfrm>
          <a:graphic>
            <a:graphicData uri="http://schemas.openxmlformats.org/presentationml/2006/ole">
              <mc:AlternateContent xmlns:mc="http://schemas.openxmlformats.org/markup-compatibility/2006">
                <mc:Choice xmlns:v="urn:schemas-microsoft-com:vml" Requires="v">
                  <p:oleObj spid="_x0000_s54708" name="公式" r:id="rId31" imgW="748975" imgH="266584" progId="Equation.3">
                    <p:embed/>
                  </p:oleObj>
                </mc:Choice>
                <mc:Fallback>
                  <p:oleObj name="公式" r:id="rId31" imgW="748975" imgH="26658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41" y="3322"/>
                          <a:ext cx="69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5" name="Object 25"/>
            <p:cNvGraphicFramePr>
              <a:graphicFrameLocks noChangeAspect="1"/>
            </p:cNvGraphicFramePr>
            <p:nvPr/>
          </p:nvGraphicFramePr>
          <p:xfrm>
            <a:off x="4950" y="3351"/>
            <a:ext cx="697" cy="247"/>
          </p:xfrm>
          <a:graphic>
            <a:graphicData uri="http://schemas.openxmlformats.org/presentationml/2006/ole">
              <mc:AlternateContent xmlns:mc="http://schemas.openxmlformats.org/markup-compatibility/2006">
                <mc:Choice xmlns:v="urn:schemas-microsoft-com:vml" Requires="v">
                  <p:oleObj spid="_x0000_s54709" name="公式" r:id="rId33" imgW="748975" imgH="266584" progId="Equation.3">
                    <p:embed/>
                  </p:oleObj>
                </mc:Choice>
                <mc:Fallback>
                  <p:oleObj name="公式" r:id="rId33" imgW="748975" imgH="26658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950" y="3351"/>
                          <a:ext cx="69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6" name="Object 26"/>
            <p:cNvGraphicFramePr>
              <a:graphicFrameLocks noChangeAspect="1"/>
            </p:cNvGraphicFramePr>
            <p:nvPr/>
          </p:nvGraphicFramePr>
          <p:xfrm>
            <a:off x="2795" y="3614"/>
            <a:ext cx="679" cy="247"/>
          </p:xfrm>
          <a:graphic>
            <a:graphicData uri="http://schemas.openxmlformats.org/presentationml/2006/ole">
              <mc:AlternateContent xmlns:mc="http://schemas.openxmlformats.org/markup-compatibility/2006">
                <mc:Choice xmlns:v="urn:schemas-microsoft-com:vml" Requires="v">
                  <p:oleObj spid="_x0000_s54710" name="公式" r:id="rId35" imgW="736280" imgH="266584" progId="Equation.3">
                    <p:embed/>
                  </p:oleObj>
                </mc:Choice>
                <mc:Fallback>
                  <p:oleObj name="公式" r:id="rId35" imgW="736280" imgH="266584"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95" y="3614"/>
                          <a:ext cx="67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7" name="Object 27"/>
            <p:cNvGraphicFramePr>
              <a:graphicFrameLocks noChangeAspect="1"/>
            </p:cNvGraphicFramePr>
            <p:nvPr/>
          </p:nvGraphicFramePr>
          <p:xfrm>
            <a:off x="3504" y="3614"/>
            <a:ext cx="679" cy="247"/>
          </p:xfrm>
          <a:graphic>
            <a:graphicData uri="http://schemas.openxmlformats.org/presentationml/2006/ole">
              <mc:AlternateContent xmlns:mc="http://schemas.openxmlformats.org/markup-compatibility/2006">
                <mc:Choice xmlns:v="urn:schemas-microsoft-com:vml" Requires="v">
                  <p:oleObj spid="_x0000_s54711" name="公式" r:id="rId37" imgW="736280" imgH="266584" progId="Equation.3">
                    <p:embed/>
                  </p:oleObj>
                </mc:Choice>
                <mc:Fallback>
                  <p:oleObj name="公式" r:id="rId37" imgW="736280" imgH="266584"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504" y="3614"/>
                          <a:ext cx="67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8" name="Object 28"/>
            <p:cNvGraphicFramePr>
              <a:graphicFrameLocks noChangeAspect="1"/>
            </p:cNvGraphicFramePr>
            <p:nvPr/>
          </p:nvGraphicFramePr>
          <p:xfrm>
            <a:off x="4241" y="3614"/>
            <a:ext cx="679" cy="247"/>
          </p:xfrm>
          <a:graphic>
            <a:graphicData uri="http://schemas.openxmlformats.org/presentationml/2006/ole">
              <mc:AlternateContent xmlns:mc="http://schemas.openxmlformats.org/markup-compatibility/2006">
                <mc:Choice xmlns:v="urn:schemas-microsoft-com:vml" Requires="v">
                  <p:oleObj spid="_x0000_s54712" name="公式" r:id="rId39" imgW="736280" imgH="266584" progId="Equation.3">
                    <p:embed/>
                  </p:oleObj>
                </mc:Choice>
                <mc:Fallback>
                  <p:oleObj name="公式" r:id="rId39" imgW="736280" imgH="26658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241" y="3614"/>
                          <a:ext cx="67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9" name="Object 29"/>
            <p:cNvGraphicFramePr>
              <a:graphicFrameLocks noChangeAspect="1"/>
            </p:cNvGraphicFramePr>
            <p:nvPr/>
          </p:nvGraphicFramePr>
          <p:xfrm>
            <a:off x="4950" y="3614"/>
            <a:ext cx="697" cy="247"/>
          </p:xfrm>
          <a:graphic>
            <a:graphicData uri="http://schemas.openxmlformats.org/presentationml/2006/ole">
              <mc:AlternateContent xmlns:mc="http://schemas.openxmlformats.org/markup-compatibility/2006">
                <mc:Choice xmlns:v="urn:schemas-microsoft-com:vml" Requires="v">
                  <p:oleObj spid="_x0000_s54713" name="公式" r:id="rId41" imgW="748975" imgH="266584" progId="Equation.3">
                    <p:embed/>
                  </p:oleObj>
                </mc:Choice>
                <mc:Fallback>
                  <p:oleObj name="公式" r:id="rId41" imgW="748975" imgH="26658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50" y="3614"/>
                          <a:ext cx="69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41"/>
          <p:cNvGrpSpPr>
            <a:grpSpLocks/>
          </p:cNvGrpSpPr>
          <p:nvPr/>
        </p:nvGrpSpPr>
        <p:grpSpPr bwMode="auto">
          <a:xfrm>
            <a:off x="460375" y="3486150"/>
            <a:ext cx="7339013" cy="436563"/>
            <a:chOff x="290" y="2196"/>
            <a:chExt cx="4623" cy="275"/>
          </a:xfrm>
        </p:grpSpPr>
        <p:graphicFrame>
          <p:nvGraphicFramePr>
            <p:cNvPr id="89107" name="Object 8"/>
            <p:cNvGraphicFramePr>
              <a:graphicFrameLocks noChangeAspect="1"/>
            </p:cNvGraphicFramePr>
            <p:nvPr/>
          </p:nvGraphicFramePr>
          <p:xfrm>
            <a:off x="2174" y="2196"/>
            <a:ext cx="1283" cy="265"/>
          </p:xfrm>
          <a:graphic>
            <a:graphicData uri="http://schemas.openxmlformats.org/presentationml/2006/ole">
              <mc:AlternateContent xmlns:mc="http://schemas.openxmlformats.org/markup-compatibility/2006">
                <mc:Choice xmlns:v="urn:schemas-microsoft-com:vml" Requires="v">
                  <p:oleObj spid="_x0000_s54714" name="公式" r:id="rId43" imgW="1155700" imgH="241300" progId="Equation.3">
                    <p:embed/>
                  </p:oleObj>
                </mc:Choice>
                <mc:Fallback>
                  <p:oleObj name="公式" r:id="rId43" imgW="1155700" imgH="24130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174" y="2196"/>
                          <a:ext cx="128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8" name="Object 9"/>
            <p:cNvGraphicFramePr>
              <a:graphicFrameLocks noChangeAspect="1"/>
            </p:cNvGraphicFramePr>
            <p:nvPr/>
          </p:nvGraphicFramePr>
          <p:xfrm>
            <a:off x="3608" y="2206"/>
            <a:ext cx="1305" cy="265"/>
          </p:xfrm>
          <a:graphic>
            <a:graphicData uri="http://schemas.openxmlformats.org/presentationml/2006/ole">
              <mc:AlternateContent xmlns:mc="http://schemas.openxmlformats.org/markup-compatibility/2006">
                <mc:Choice xmlns:v="urn:schemas-microsoft-com:vml" Requires="v">
                  <p:oleObj spid="_x0000_s54715" name="公式" r:id="rId45" imgW="1168400" imgH="241300" progId="Equation.3">
                    <p:embed/>
                  </p:oleObj>
                </mc:Choice>
                <mc:Fallback>
                  <p:oleObj name="公式" r:id="rId45" imgW="1168400" imgH="24130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08" y="2206"/>
                          <a:ext cx="13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9" name="Rectangle 123"/>
            <p:cNvSpPr>
              <a:spLocks noChangeArrowheads="1"/>
            </p:cNvSpPr>
            <p:nvPr/>
          </p:nvSpPr>
          <p:spPr bwMode="auto">
            <a:xfrm>
              <a:off x="290" y="2196"/>
              <a:ext cx="19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解：① 取</a:t>
              </a:r>
              <a:r>
                <a:rPr lang="en-US" altLang="zh-CN" sz="2400" b="1" i="1">
                  <a:solidFill>
                    <a:schemeClr val="tx2"/>
                  </a:solidFill>
                </a:rPr>
                <a:t>K</a:t>
              </a:r>
              <a:r>
                <a:rPr lang="en-US" altLang="zh-CN" sz="2400" b="1">
                  <a:solidFill>
                    <a:schemeClr val="tx2"/>
                  </a:solidFill>
                </a:rPr>
                <a:t>=2</a:t>
              </a:r>
              <a:r>
                <a:rPr lang="zh-CN" altLang="en-US" sz="2400" b="1">
                  <a:solidFill>
                    <a:schemeClr val="tx2"/>
                  </a:solidFill>
                </a:rPr>
                <a:t>，并选：</a:t>
              </a:r>
            </a:p>
          </p:txBody>
        </p:sp>
      </p:grpSp>
      <p:sp>
        <p:nvSpPr>
          <p:cNvPr id="129148" name="Rectangle 124"/>
          <p:cNvSpPr>
            <a:spLocks noChangeArrowheads="1"/>
          </p:cNvSpPr>
          <p:nvPr/>
        </p:nvSpPr>
        <p:spPr bwMode="auto">
          <a:xfrm>
            <a:off x="1068388" y="3986213"/>
            <a:ext cx="3646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en-US" altLang="zh-CN" sz="2400" b="1" dirty="0">
                <a:solidFill>
                  <a:schemeClr val="tx2"/>
                </a:solidFill>
              </a:rPr>
              <a:t>② </a:t>
            </a:r>
            <a:r>
              <a:rPr lang="zh-CN" altLang="en-US" sz="2400" b="1" dirty="0">
                <a:solidFill>
                  <a:schemeClr val="tx2"/>
                </a:solidFill>
              </a:rPr>
              <a:t>计算距离，聚类：</a:t>
            </a:r>
          </a:p>
        </p:txBody>
      </p:sp>
      <p:grpSp>
        <p:nvGrpSpPr>
          <p:cNvPr id="4" name="Group 125"/>
          <p:cNvGrpSpPr>
            <a:grpSpLocks/>
          </p:cNvGrpSpPr>
          <p:nvPr/>
        </p:nvGrpSpPr>
        <p:grpSpPr bwMode="auto">
          <a:xfrm>
            <a:off x="0" y="4365104"/>
            <a:ext cx="8788400" cy="1166813"/>
            <a:chOff x="0" y="954"/>
            <a:chExt cx="5536" cy="735"/>
          </a:xfrm>
        </p:grpSpPr>
        <p:graphicFrame>
          <p:nvGraphicFramePr>
            <p:cNvPr id="89101" name="Object 5"/>
            <p:cNvGraphicFramePr>
              <a:graphicFrameLocks noChangeAspect="1"/>
            </p:cNvGraphicFramePr>
            <p:nvPr/>
          </p:nvGraphicFramePr>
          <p:xfrm>
            <a:off x="592" y="954"/>
            <a:ext cx="3197" cy="616"/>
          </p:xfrm>
          <a:graphic>
            <a:graphicData uri="http://schemas.openxmlformats.org/presentationml/2006/ole">
              <mc:AlternateContent xmlns:mc="http://schemas.openxmlformats.org/markup-compatibility/2006">
                <mc:Choice xmlns:v="urn:schemas-microsoft-com:vml" Requires="v">
                  <p:oleObj spid="_x0000_s54716" name="公式" r:id="rId47" imgW="2755900" imgH="533400" progId="Equation.3">
                    <p:embed/>
                  </p:oleObj>
                </mc:Choice>
                <mc:Fallback>
                  <p:oleObj name="公式" r:id="rId47" imgW="2755900" imgH="53340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92" y="954"/>
                          <a:ext cx="3197"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2" name="Object 6"/>
            <p:cNvGraphicFramePr>
              <a:graphicFrameLocks noChangeAspect="1"/>
            </p:cNvGraphicFramePr>
            <p:nvPr/>
          </p:nvGraphicFramePr>
          <p:xfrm>
            <a:off x="3767" y="1139"/>
            <a:ext cx="1769" cy="260"/>
          </p:xfrm>
          <a:graphic>
            <a:graphicData uri="http://schemas.openxmlformats.org/presentationml/2006/ole">
              <mc:AlternateContent xmlns:mc="http://schemas.openxmlformats.org/markup-compatibility/2006">
                <mc:Choice xmlns:v="urn:schemas-microsoft-com:vml" Requires="v">
                  <p:oleObj spid="_x0000_s54717" name="公式" r:id="rId49" imgW="1523339" imgH="215806" progId="Equation.3">
                    <p:embed/>
                  </p:oleObj>
                </mc:Choice>
                <mc:Fallback>
                  <p:oleObj name="公式" r:id="rId49" imgW="1523339" imgH="215806"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767" y="1139"/>
                          <a:ext cx="176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3" name="Rectangle 128"/>
            <p:cNvSpPr>
              <a:spLocks noChangeArrowheads="1"/>
            </p:cNvSpPr>
            <p:nvPr/>
          </p:nvSpPr>
          <p:spPr bwMode="auto">
            <a:xfrm>
              <a:off x="0" y="151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b="1">
                <a:solidFill>
                  <a:schemeClr val="tx2"/>
                </a:solidFill>
              </a:endParaRPr>
            </a:p>
          </p:txBody>
        </p:sp>
        <p:grpSp>
          <p:nvGrpSpPr>
            <p:cNvPr id="89104" name="Group 129"/>
            <p:cNvGrpSpPr>
              <a:grpSpLocks/>
            </p:cNvGrpSpPr>
            <p:nvPr/>
          </p:nvGrpSpPr>
          <p:grpSpPr bwMode="auto">
            <a:xfrm>
              <a:off x="272" y="1110"/>
              <a:ext cx="452" cy="271"/>
              <a:chOff x="272" y="1110"/>
              <a:chExt cx="452" cy="271"/>
            </a:xfrm>
          </p:grpSpPr>
          <p:graphicFrame>
            <p:nvGraphicFramePr>
              <p:cNvPr id="89105" name="Object 7"/>
              <p:cNvGraphicFramePr>
                <a:graphicFrameLocks noChangeAspect="1"/>
              </p:cNvGraphicFramePr>
              <p:nvPr/>
            </p:nvGraphicFramePr>
            <p:xfrm>
              <a:off x="272" y="1111"/>
              <a:ext cx="232" cy="256"/>
            </p:xfrm>
            <a:graphic>
              <a:graphicData uri="http://schemas.openxmlformats.org/presentationml/2006/ole">
                <mc:AlternateContent xmlns:mc="http://schemas.openxmlformats.org/markup-compatibility/2006">
                  <mc:Choice xmlns:v="urn:schemas-microsoft-com:vml" Requires="v">
                    <p:oleObj spid="_x0000_s54718" name="公式" r:id="rId51" imgW="203024" imgH="215713" progId="Equation.3">
                      <p:embed/>
                    </p:oleObj>
                  </mc:Choice>
                  <mc:Fallback>
                    <p:oleObj name="公式" r:id="rId51" imgW="203024" imgH="215713"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72" y="1111"/>
                            <a:ext cx="23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6" name="Rectangle 131"/>
              <p:cNvSpPr>
                <a:spLocks noChangeArrowheads="1"/>
              </p:cNvSpPr>
              <p:nvPr/>
            </p:nvSpPr>
            <p:spPr bwMode="auto">
              <a:xfrm>
                <a:off x="470" y="1110"/>
                <a:ext cx="25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800" b="1">
                    <a:solidFill>
                      <a:schemeClr val="tx2"/>
                    </a:solidFill>
                  </a:rPr>
                  <a:t>：</a:t>
                </a:r>
                <a:r>
                  <a:rPr lang="zh-CN" altLang="en-US" sz="1200" b="1">
                    <a:solidFill>
                      <a:schemeClr val="tx2"/>
                    </a:solidFill>
                  </a:rPr>
                  <a:t> </a:t>
                </a:r>
                <a:endParaRPr lang="zh-CN" altLang="en-US" b="1">
                  <a:solidFill>
                    <a:schemeClr val="tx2"/>
                  </a:solidFill>
                </a:endParaRPr>
              </a:p>
            </p:txBody>
          </p:sp>
        </p:grpSp>
      </p:grpSp>
      <p:grpSp>
        <p:nvGrpSpPr>
          <p:cNvPr id="6" name="Group 133"/>
          <p:cNvGrpSpPr>
            <a:grpSpLocks/>
          </p:cNvGrpSpPr>
          <p:nvPr/>
        </p:nvGrpSpPr>
        <p:grpSpPr bwMode="auto">
          <a:xfrm>
            <a:off x="431800" y="5373216"/>
            <a:ext cx="6321425" cy="939800"/>
            <a:chOff x="272" y="1565"/>
            <a:chExt cx="3982" cy="592"/>
          </a:xfrm>
        </p:grpSpPr>
        <p:graphicFrame>
          <p:nvGraphicFramePr>
            <p:cNvPr id="89096" name="Object 2"/>
            <p:cNvGraphicFramePr>
              <a:graphicFrameLocks noChangeAspect="1"/>
            </p:cNvGraphicFramePr>
            <p:nvPr/>
          </p:nvGraphicFramePr>
          <p:xfrm>
            <a:off x="634" y="1565"/>
            <a:ext cx="1741" cy="592"/>
          </p:xfrm>
          <a:graphic>
            <a:graphicData uri="http://schemas.openxmlformats.org/presentationml/2006/ole">
              <mc:AlternateContent xmlns:mc="http://schemas.openxmlformats.org/markup-compatibility/2006">
                <mc:Choice xmlns:v="urn:schemas-microsoft-com:vml" Requires="v">
                  <p:oleObj spid="_x0000_s54719" name="公式" r:id="rId53" imgW="1485900" imgH="508000" progId="Equation.3">
                    <p:embed/>
                  </p:oleObj>
                </mc:Choice>
                <mc:Fallback>
                  <p:oleObj name="公式" r:id="rId53" imgW="1485900" imgH="50800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34" y="1565"/>
                          <a:ext cx="1741"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7" name="Object 3"/>
            <p:cNvGraphicFramePr>
              <a:graphicFrameLocks noChangeAspect="1"/>
            </p:cNvGraphicFramePr>
            <p:nvPr/>
          </p:nvGraphicFramePr>
          <p:xfrm>
            <a:off x="2385" y="1735"/>
            <a:ext cx="1869" cy="252"/>
          </p:xfrm>
          <a:graphic>
            <a:graphicData uri="http://schemas.openxmlformats.org/presentationml/2006/ole">
              <mc:AlternateContent xmlns:mc="http://schemas.openxmlformats.org/markup-compatibility/2006">
                <mc:Choice xmlns:v="urn:schemas-microsoft-com:vml" Requires="v">
                  <p:oleObj spid="_x0000_s54720" name="公式" r:id="rId55" imgW="1562100" imgH="215900" progId="Equation.3">
                    <p:embed/>
                  </p:oleObj>
                </mc:Choice>
                <mc:Fallback>
                  <p:oleObj name="公式" r:id="rId55" imgW="1562100" imgH="215900"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385" y="1735"/>
                          <a:ext cx="18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9098" name="Group 136"/>
            <p:cNvGrpSpPr>
              <a:grpSpLocks/>
            </p:cNvGrpSpPr>
            <p:nvPr/>
          </p:nvGrpSpPr>
          <p:grpSpPr bwMode="auto">
            <a:xfrm>
              <a:off x="272" y="1718"/>
              <a:ext cx="425" cy="272"/>
              <a:chOff x="272" y="1592"/>
              <a:chExt cx="425" cy="272"/>
            </a:xfrm>
          </p:grpSpPr>
          <p:graphicFrame>
            <p:nvGraphicFramePr>
              <p:cNvPr id="89099" name="Object 4"/>
              <p:cNvGraphicFramePr>
                <a:graphicFrameLocks noChangeAspect="1"/>
              </p:cNvGraphicFramePr>
              <p:nvPr/>
            </p:nvGraphicFramePr>
            <p:xfrm>
              <a:off x="272" y="1621"/>
              <a:ext cx="254" cy="243"/>
            </p:xfrm>
            <a:graphic>
              <a:graphicData uri="http://schemas.openxmlformats.org/presentationml/2006/ole">
                <mc:AlternateContent xmlns:mc="http://schemas.openxmlformats.org/markup-compatibility/2006">
                  <mc:Choice xmlns:v="urn:schemas-microsoft-com:vml" Requires="v">
                    <p:oleObj spid="_x0000_s54721" name="公式" r:id="rId57" imgW="228501" imgH="215806" progId="Equation.3">
                      <p:embed/>
                    </p:oleObj>
                  </mc:Choice>
                  <mc:Fallback>
                    <p:oleObj name="公式" r:id="rId57" imgW="228501" imgH="215806"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72" y="1621"/>
                            <a:ext cx="25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Rectangle 138"/>
              <p:cNvSpPr>
                <a:spLocks noChangeArrowheads="1"/>
              </p:cNvSpPr>
              <p:nvPr/>
            </p:nvSpPr>
            <p:spPr bwMode="auto">
              <a:xfrm>
                <a:off x="470" y="1592"/>
                <a:ext cx="2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800" b="1">
                    <a:solidFill>
                      <a:schemeClr val="tx2"/>
                    </a:solidFill>
                    <a:cs typeface="Times New Roman" pitchFamily="18" charset="0"/>
                  </a:rPr>
                  <a:t>：</a:t>
                </a:r>
                <a:endParaRPr lang="zh-CN" altLang="en-US" sz="2800" b="1">
                  <a:solidFill>
                    <a:schemeClr val="tx2"/>
                  </a:solidFill>
                </a:endParaRPr>
              </a:p>
            </p:txBody>
          </p:sp>
        </p:grpSp>
      </p:grpSp>
      <p:grpSp>
        <p:nvGrpSpPr>
          <p:cNvPr id="42" name="组合 41"/>
          <p:cNvGrpSpPr/>
          <p:nvPr/>
        </p:nvGrpSpPr>
        <p:grpSpPr>
          <a:xfrm>
            <a:off x="0" y="6324600"/>
            <a:ext cx="9144000" cy="519113"/>
            <a:chOff x="0" y="6324600"/>
            <a:chExt cx="9144000" cy="519113"/>
          </a:xfrm>
        </p:grpSpPr>
        <p:grpSp>
          <p:nvGrpSpPr>
            <p:cNvPr id="43" name="组合 42"/>
            <p:cNvGrpSpPr>
              <a:grpSpLocks/>
            </p:cNvGrpSpPr>
            <p:nvPr/>
          </p:nvGrpSpPr>
          <p:grpSpPr bwMode="auto">
            <a:xfrm>
              <a:off x="0" y="6324600"/>
              <a:ext cx="9144000" cy="519113"/>
              <a:chOff x="0" y="6324600"/>
              <a:chExt cx="9144000" cy="518375"/>
            </a:xfrm>
          </p:grpSpPr>
          <p:sp>
            <p:nvSpPr>
              <p:cNvPr id="45" name="矩形 44"/>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TextBox 45"/>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44" name="TextBox 43"/>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296783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148"/>
                                        </p:tgtEl>
                                        <p:attrNameLst>
                                          <p:attrName>style.visibility</p:attrName>
                                        </p:attrNameLst>
                                      </p:cBhvr>
                                      <p:to>
                                        <p:strVal val="visible"/>
                                      </p:to>
                                    </p:set>
                                    <p:animEffect transition="in" filter="fade">
                                      <p:cBhvr>
                                        <p:cTn id="12" dur="500"/>
                                        <p:tgtEl>
                                          <p:spTgt spid="12914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4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38"/>
          <p:cNvGrpSpPr>
            <a:grpSpLocks/>
          </p:cNvGrpSpPr>
          <p:nvPr/>
        </p:nvGrpSpPr>
        <p:grpSpPr bwMode="auto">
          <a:xfrm>
            <a:off x="431800" y="260648"/>
            <a:ext cx="8439150" cy="1122363"/>
            <a:chOff x="272" y="2132"/>
            <a:chExt cx="5316" cy="707"/>
          </a:xfrm>
        </p:grpSpPr>
        <p:graphicFrame>
          <p:nvGraphicFramePr>
            <p:cNvPr id="90134" name="Object 11"/>
            <p:cNvGraphicFramePr>
              <a:graphicFrameLocks noChangeAspect="1"/>
            </p:cNvGraphicFramePr>
            <p:nvPr/>
          </p:nvGraphicFramePr>
          <p:xfrm>
            <a:off x="663" y="2132"/>
            <a:ext cx="3214" cy="707"/>
          </p:xfrm>
          <a:graphic>
            <a:graphicData uri="http://schemas.openxmlformats.org/presentationml/2006/ole">
              <mc:AlternateContent xmlns:mc="http://schemas.openxmlformats.org/markup-compatibility/2006">
                <mc:Choice xmlns:v="urn:schemas-microsoft-com:vml" Requires="v">
                  <p:oleObj spid="_x0000_s55478" name="公式" r:id="rId3" imgW="2768600" imgH="609600" progId="Equation.3">
                    <p:embed/>
                  </p:oleObj>
                </mc:Choice>
                <mc:Fallback>
                  <p:oleObj name="公式" r:id="rId3" imgW="27686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 y="2132"/>
                          <a:ext cx="3214"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5" name="Object 12"/>
            <p:cNvGraphicFramePr>
              <a:graphicFrameLocks noChangeAspect="1"/>
            </p:cNvGraphicFramePr>
            <p:nvPr/>
          </p:nvGraphicFramePr>
          <p:xfrm>
            <a:off x="3886" y="2330"/>
            <a:ext cx="1702" cy="298"/>
          </p:xfrm>
          <a:graphic>
            <a:graphicData uri="http://schemas.openxmlformats.org/presentationml/2006/ole">
              <mc:AlternateContent xmlns:mc="http://schemas.openxmlformats.org/markup-compatibility/2006">
                <mc:Choice xmlns:v="urn:schemas-microsoft-com:vml" Requires="v">
                  <p:oleObj spid="_x0000_s55479" name="公式" r:id="rId5" imgW="1536700" imgH="228600" progId="Equation.3">
                    <p:embed/>
                  </p:oleObj>
                </mc:Choice>
                <mc:Fallback>
                  <p:oleObj name="公式" r:id="rId5" imgW="1536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 y="2330"/>
                          <a:ext cx="170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0136" name="Group 37"/>
            <p:cNvGrpSpPr>
              <a:grpSpLocks/>
            </p:cNvGrpSpPr>
            <p:nvPr/>
          </p:nvGrpSpPr>
          <p:grpSpPr bwMode="auto">
            <a:xfrm>
              <a:off x="272" y="2302"/>
              <a:ext cx="449" cy="279"/>
              <a:chOff x="272" y="2358"/>
              <a:chExt cx="449" cy="279"/>
            </a:xfrm>
          </p:grpSpPr>
          <p:graphicFrame>
            <p:nvGraphicFramePr>
              <p:cNvPr id="90137" name="Object 13"/>
              <p:cNvGraphicFramePr>
                <a:graphicFrameLocks noChangeAspect="1"/>
              </p:cNvGraphicFramePr>
              <p:nvPr/>
            </p:nvGraphicFramePr>
            <p:xfrm>
              <a:off x="272" y="2387"/>
              <a:ext cx="241" cy="250"/>
            </p:xfrm>
            <a:graphic>
              <a:graphicData uri="http://schemas.openxmlformats.org/presentationml/2006/ole">
                <mc:AlternateContent xmlns:mc="http://schemas.openxmlformats.org/markup-compatibility/2006">
                  <mc:Choice xmlns:v="urn:schemas-microsoft-com:vml" Requires="v">
                    <p:oleObj spid="_x0000_s55480" name="公式" r:id="rId7" imgW="215806" imgH="228501" progId="Equation.3">
                      <p:embed/>
                    </p:oleObj>
                  </mc:Choice>
                  <mc:Fallback>
                    <p:oleObj name="公式" r:id="rId7" imgW="215806"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 y="2387"/>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8" name="Rectangle 35"/>
              <p:cNvSpPr>
                <a:spLocks noChangeArrowheads="1"/>
              </p:cNvSpPr>
              <p:nvPr/>
            </p:nvSpPr>
            <p:spPr bwMode="auto">
              <a:xfrm>
                <a:off x="470" y="2358"/>
                <a:ext cx="25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800">
                    <a:solidFill>
                      <a:schemeClr val="tx2"/>
                    </a:solidFill>
                  </a:rPr>
                  <a:t>：</a:t>
                </a:r>
                <a:r>
                  <a:rPr lang="zh-CN" altLang="en-US" sz="1200">
                    <a:solidFill>
                      <a:schemeClr val="tx2"/>
                    </a:solidFill>
                  </a:rPr>
                  <a:t> </a:t>
                </a:r>
                <a:endParaRPr lang="zh-CN" altLang="en-US">
                  <a:solidFill>
                    <a:schemeClr val="tx2"/>
                  </a:solidFill>
                </a:endParaRPr>
              </a:p>
            </p:txBody>
          </p:sp>
        </p:grpSp>
      </p:grpSp>
      <p:sp>
        <p:nvSpPr>
          <p:cNvPr id="90115" name="Rectangle 36"/>
          <p:cNvSpPr>
            <a:spLocks noChangeArrowheads="1"/>
          </p:cNvSpPr>
          <p:nvPr/>
        </p:nvSpPr>
        <p:spPr bwMode="auto">
          <a:xfrm>
            <a:off x="0" y="555537"/>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solidFill>
                <a:schemeClr val="tx2"/>
              </a:solidFill>
            </a:endParaRPr>
          </a:p>
        </p:txBody>
      </p:sp>
      <p:grpSp>
        <p:nvGrpSpPr>
          <p:cNvPr id="90116" name="Group 46"/>
          <p:cNvGrpSpPr>
            <a:grpSpLocks/>
          </p:cNvGrpSpPr>
          <p:nvPr/>
        </p:nvGrpSpPr>
        <p:grpSpPr bwMode="auto">
          <a:xfrm>
            <a:off x="431800" y="1384598"/>
            <a:ext cx="8326438" cy="1093788"/>
            <a:chOff x="300" y="2869"/>
            <a:chExt cx="5245" cy="689"/>
          </a:xfrm>
        </p:grpSpPr>
        <p:graphicFrame>
          <p:nvGraphicFramePr>
            <p:cNvPr id="90129" name="Object 8"/>
            <p:cNvGraphicFramePr>
              <a:graphicFrameLocks noChangeAspect="1"/>
            </p:cNvGraphicFramePr>
            <p:nvPr/>
          </p:nvGraphicFramePr>
          <p:xfrm>
            <a:off x="697" y="2869"/>
            <a:ext cx="3096" cy="689"/>
          </p:xfrm>
          <a:graphic>
            <a:graphicData uri="http://schemas.openxmlformats.org/presentationml/2006/ole">
              <mc:AlternateContent xmlns:mc="http://schemas.openxmlformats.org/markup-compatibility/2006">
                <mc:Choice xmlns:v="urn:schemas-microsoft-com:vml" Requires="v">
                  <p:oleObj spid="_x0000_s55481" name="公式" r:id="rId9" imgW="2743200" imgH="609600" progId="Equation.3">
                    <p:embed/>
                  </p:oleObj>
                </mc:Choice>
                <mc:Fallback>
                  <p:oleObj name="公式" r:id="rId9" imgW="2743200" imgH="609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 y="2869"/>
                          <a:ext cx="3096"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0" name="Object 9"/>
            <p:cNvGraphicFramePr>
              <a:graphicFrameLocks noChangeAspect="1"/>
            </p:cNvGraphicFramePr>
            <p:nvPr/>
          </p:nvGraphicFramePr>
          <p:xfrm>
            <a:off x="3816" y="3067"/>
            <a:ext cx="1729" cy="265"/>
          </p:xfrm>
          <a:graphic>
            <a:graphicData uri="http://schemas.openxmlformats.org/presentationml/2006/ole">
              <mc:AlternateContent xmlns:mc="http://schemas.openxmlformats.org/markup-compatibility/2006">
                <mc:Choice xmlns:v="urn:schemas-microsoft-com:vml" Requires="v">
                  <p:oleObj spid="_x0000_s55482" name="公式" r:id="rId11" imgW="1562100" imgH="215900" progId="Equation.3">
                    <p:embed/>
                  </p:oleObj>
                </mc:Choice>
                <mc:Fallback>
                  <p:oleObj name="公式" r:id="rId11" imgW="1562100" imgH="215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6" y="3067"/>
                          <a:ext cx="17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0131" name="Group 45"/>
            <p:cNvGrpSpPr>
              <a:grpSpLocks/>
            </p:cNvGrpSpPr>
            <p:nvPr/>
          </p:nvGrpSpPr>
          <p:grpSpPr bwMode="auto">
            <a:xfrm>
              <a:off x="300" y="3067"/>
              <a:ext cx="478" cy="277"/>
              <a:chOff x="300" y="3152"/>
              <a:chExt cx="478" cy="277"/>
            </a:xfrm>
          </p:grpSpPr>
          <p:graphicFrame>
            <p:nvGraphicFramePr>
              <p:cNvPr id="90132" name="Object 10"/>
              <p:cNvGraphicFramePr>
                <a:graphicFrameLocks noChangeAspect="1"/>
              </p:cNvGraphicFramePr>
              <p:nvPr/>
            </p:nvGraphicFramePr>
            <p:xfrm>
              <a:off x="300" y="3181"/>
              <a:ext cx="259" cy="248"/>
            </p:xfrm>
            <a:graphic>
              <a:graphicData uri="http://schemas.openxmlformats.org/presentationml/2006/ole">
                <mc:AlternateContent xmlns:mc="http://schemas.openxmlformats.org/markup-compatibility/2006">
                  <mc:Choice xmlns:v="urn:schemas-microsoft-com:vml" Requires="v">
                    <p:oleObj spid="_x0000_s55483" name="公式" r:id="rId13" imgW="228501" imgH="215806" progId="Equation.3">
                      <p:embed/>
                    </p:oleObj>
                  </mc:Choice>
                  <mc:Fallback>
                    <p:oleObj name="公式" r:id="rId13" imgW="228501" imgH="21580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 y="3181"/>
                            <a:ext cx="25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3" name="Rectangle 43"/>
              <p:cNvSpPr>
                <a:spLocks noChangeArrowheads="1"/>
              </p:cNvSpPr>
              <p:nvPr/>
            </p:nvSpPr>
            <p:spPr bwMode="auto">
              <a:xfrm>
                <a:off x="527" y="3152"/>
                <a:ext cx="25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800">
                    <a:solidFill>
                      <a:schemeClr val="tx2"/>
                    </a:solidFill>
                  </a:rPr>
                  <a:t>：</a:t>
                </a:r>
                <a:r>
                  <a:rPr lang="zh-CN" altLang="en-US" sz="1200">
                    <a:solidFill>
                      <a:schemeClr val="tx2"/>
                    </a:solidFill>
                  </a:rPr>
                  <a:t> </a:t>
                </a:r>
                <a:endParaRPr lang="zh-CN" altLang="en-US">
                  <a:solidFill>
                    <a:schemeClr val="tx2"/>
                  </a:solidFill>
                </a:endParaRPr>
              </a:p>
            </p:txBody>
          </p:sp>
        </p:grpSp>
      </p:grpSp>
      <p:grpSp>
        <p:nvGrpSpPr>
          <p:cNvPr id="90117" name="Group 51"/>
          <p:cNvGrpSpPr>
            <a:grpSpLocks/>
          </p:cNvGrpSpPr>
          <p:nvPr/>
        </p:nvGrpSpPr>
        <p:grpSpPr bwMode="auto">
          <a:xfrm>
            <a:off x="522288" y="2510136"/>
            <a:ext cx="7426325" cy="944562"/>
            <a:chOff x="329" y="3549"/>
            <a:chExt cx="4678" cy="595"/>
          </a:xfrm>
        </p:grpSpPr>
        <p:graphicFrame>
          <p:nvGraphicFramePr>
            <p:cNvPr id="90126" name="Object 6"/>
            <p:cNvGraphicFramePr>
              <a:graphicFrameLocks noChangeAspect="1"/>
            </p:cNvGraphicFramePr>
            <p:nvPr/>
          </p:nvGraphicFramePr>
          <p:xfrm>
            <a:off x="2109" y="3549"/>
            <a:ext cx="1853" cy="273"/>
          </p:xfrm>
          <a:graphic>
            <a:graphicData uri="http://schemas.openxmlformats.org/presentationml/2006/ole">
              <mc:AlternateContent xmlns:mc="http://schemas.openxmlformats.org/markup-compatibility/2006">
                <mc:Choice xmlns:v="urn:schemas-microsoft-com:vml" Requires="v">
                  <p:oleObj spid="_x0000_s55484" name="公式" r:id="rId15" imgW="1549400" imgH="228600" progId="Equation.3">
                    <p:embed/>
                  </p:oleObj>
                </mc:Choice>
                <mc:Fallback>
                  <p:oleObj name="公式" r:id="rId15" imgW="15494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09" y="3549"/>
                          <a:ext cx="185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7" name="Object 7"/>
            <p:cNvGraphicFramePr>
              <a:graphicFrameLocks noChangeAspect="1"/>
            </p:cNvGraphicFramePr>
            <p:nvPr/>
          </p:nvGraphicFramePr>
          <p:xfrm>
            <a:off x="2114" y="3861"/>
            <a:ext cx="2893" cy="283"/>
          </p:xfrm>
          <a:graphic>
            <a:graphicData uri="http://schemas.openxmlformats.org/presentationml/2006/ole">
              <mc:AlternateContent xmlns:mc="http://schemas.openxmlformats.org/markup-compatibility/2006">
                <mc:Choice xmlns:v="urn:schemas-microsoft-com:vml" Requires="v">
                  <p:oleObj spid="_x0000_s55485" name="公式" r:id="rId17" imgW="2336800" imgH="228600" progId="Equation.3">
                    <p:embed/>
                  </p:oleObj>
                </mc:Choice>
                <mc:Fallback>
                  <p:oleObj name="公式" r:id="rId17" imgW="23368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4" y="3861"/>
                          <a:ext cx="289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8" name="Rectangle 49"/>
            <p:cNvSpPr>
              <a:spLocks noChangeArrowheads="1"/>
            </p:cNvSpPr>
            <p:nvPr/>
          </p:nvSpPr>
          <p:spPr bwMode="auto">
            <a:xfrm>
              <a:off x="329" y="3553"/>
              <a:ext cx="1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a:solidFill>
                    <a:schemeClr val="tx2"/>
                  </a:solidFill>
                  <a:latin typeface="Times New Roman" pitchFamily="18" charset="0"/>
                </a:rPr>
                <a:t>……</a:t>
              </a:r>
              <a:r>
                <a:rPr lang="zh-CN" altLang="en-US" sz="2400" b="1">
                  <a:solidFill>
                    <a:schemeClr val="tx2"/>
                  </a:solidFill>
                </a:rPr>
                <a:t>，可得到：</a:t>
              </a:r>
            </a:p>
          </p:txBody>
        </p:sp>
      </p:grpSp>
      <p:sp>
        <p:nvSpPr>
          <p:cNvPr id="131124" name="Rectangle 52"/>
          <p:cNvSpPr>
            <a:spLocks noChangeArrowheads="1"/>
          </p:cNvSpPr>
          <p:nvPr/>
        </p:nvSpPr>
        <p:spPr bwMode="auto">
          <a:xfrm>
            <a:off x="341313" y="3557370"/>
            <a:ext cx="292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a:solidFill>
                  <a:schemeClr val="tx2"/>
                </a:solidFill>
              </a:rPr>
              <a:t>③ </a:t>
            </a:r>
            <a:r>
              <a:rPr lang="zh-CN" altLang="en-US" sz="2400" b="1">
                <a:solidFill>
                  <a:schemeClr val="tx2"/>
                </a:solidFill>
              </a:rPr>
              <a:t>计算新的聚类中： </a:t>
            </a:r>
          </a:p>
        </p:txBody>
      </p:sp>
      <p:graphicFrame>
        <p:nvGraphicFramePr>
          <p:cNvPr id="131125" name="Object 2"/>
          <p:cNvGraphicFramePr>
            <a:graphicFrameLocks noChangeAspect="1"/>
          </p:cNvGraphicFramePr>
          <p:nvPr>
            <p:extLst>
              <p:ext uri="{D42A27DB-BD31-4B8C-83A1-F6EECF244321}">
                <p14:modId xmlns:p14="http://schemas.microsoft.com/office/powerpoint/2010/main" val="321294299"/>
              </p:ext>
            </p:extLst>
          </p:nvPr>
        </p:nvGraphicFramePr>
        <p:xfrm>
          <a:off x="873125" y="3865861"/>
          <a:ext cx="7686675" cy="968375"/>
        </p:xfrm>
        <a:graphic>
          <a:graphicData uri="http://schemas.openxmlformats.org/presentationml/2006/ole">
            <mc:AlternateContent xmlns:mc="http://schemas.openxmlformats.org/markup-compatibility/2006">
              <mc:Choice xmlns:v="urn:schemas-microsoft-com:vml" Requires="v">
                <p:oleObj spid="_x0000_s55486" name="公式" r:id="rId19" imgW="3441700" imgH="482600" progId="Equation.3">
                  <p:embed/>
                </p:oleObj>
              </mc:Choice>
              <mc:Fallback>
                <p:oleObj name="公式" r:id="rId19" imgW="3441700" imgH="482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3125" y="3865861"/>
                        <a:ext cx="76866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1126" name="Object 3"/>
          <p:cNvGraphicFramePr>
            <a:graphicFrameLocks noChangeAspect="1"/>
          </p:cNvGraphicFramePr>
          <p:nvPr>
            <p:extLst>
              <p:ext uri="{D42A27DB-BD31-4B8C-83A1-F6EECF244321}">
                <p14:modId xmlns:p14="http://schemas.microsoft.com/office/powerpoint/2010/main" val="100537860"/>
              </p:ext>
            </p:extLst>
          </p:nvPr>
        </p:nvGraphicFramePr>
        <p:xfrm>
          <a:off x="884238" y="4856461"/>
          <a:ext cx="6884987" cy="939800"/>
        </p:xfrm>
        <a:graphic>
          <a:graphicData uri="http://schemas.openxmlformats.org/presentationml/2006/ole">
            <mc:AlternateContent xmlns:mc="http://schemas.openxmlformats.org/markup-compatibility/2006">
              <mc:Choice xmlns:v="urn:schemas-microsoft-com:vml" Requires="v">
                <p:oleObj spid="_x0000_s55487" name="公式" r:id="rId21" imgW="3403600" imgH="469900" progId="Equation.3">
                  <p:embed/>
                </p:oleObj>
              </mc:Choice>
              <mc:Fallback>
                <p:oleObj name="公式" r:id="rId21" imgW="3403600" imgH="4699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4238" y="4856461"/>
                        <a:ext cx="68849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60"/>
          <p:cNvGrpSpPr>
            <a:grpSpLocks/>
          </p:cNvGrpSpPr>
          <p:nvPr/>
        </p:nvGrpSpPr>
        <p:grpSpPr bwMode="auto">
          <a:xfrm>
            <a:off x="385763" y="5762929"/>
            <a:ext cx="7335838" cy="531813"/>
            <a:chOff x="243" y="3760"/>
            <a:chExt cx="4621" cy="335"/>
          </a:xfrm>
        </p:grpSpPr>
        <p:graphicFrame>
          <p:nvGraphicFramePr>
            <p:cNvPr id="90122" name="Object 4"/>
            <p:cNvGraphicFramePr>
              <a:graphicFrameLocks noChangeAspect="1"/>
            </p:cNvGraphicFramePr>
            <p:nvPr/>
          </p:nvGraphicFramePr>
          <p:xfrm>
            <a:off x="1164" y="3791"/>
            <a:ext cx="1394" cy="304"/>
          </p:xfrm>
          <a:graphic>
            <a:graphicData uri="http://schemas.openxmlformats.org/presentationml/2006/ole">
              <mc:AlternateContent xmlns:mc="http://schemas.openxmlformats.org/markup-compatibility/2006">
                <mc:Choice xmlns:v="urn:schemas-microsoft-com:vml" Requires="v">
                  <p:oleObj spid="_x0000_s55488" name="公式" r:id="rId23" imgW="1117600" imgH="241300" progId="Equation.3">
                    <p:embed/>
                  </p:oleObj>
                </mc:Choice>
                <mc:Fallback>
                  <p:oleObj name="公式" r:id="rId23" imgW="1117600" imgH="2413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64" y="3791"/>
                          <a:ext cx="139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3" name="Object 5"/>
            <p:cNvGraphicFramePr>
              <a:graphicFrameLocks noChangeAspect="1"/>
            </p:cNvGraphicFramePr>
            <p:nvPr/>
          </p:nvGraphicFramePr>
          <p:xfrm>
            <a:off x="2682" y="3812"/>
            <a:ext cx="571" cy="256"/>
          </p:xfrm>
          <a:graphic>
            <a:graphicData uri="http://schemas.openxmlformats.org/presentationml/2006/ole">
              <mc:AlternateContent xmlns:mc="http://schemas.openxmlformats.org/markup-compatibility/2006">
                <mc:Choice xmlns:v="urn:schemas-microsoft-com:vml" Requires="v">
                  <p:oleObj spid="_x0000_s55489" name="公式" r:id="rId25" imgW="444307" imgH="203112" progId="Equation.3">
                    <p:embed/>
                  </p:oleObj>
                </mc:Choice>
                <mc:Fallback>
                  <p:oleObj name="公式" r:id="rId25" imgW="444307" imgH="203112"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82" y="3812"/>
                          <a:ext cx="57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4" name="Rectangle 58"/>
            <p:cNvSpPr>
              <a:spLocks noChangeArrowheads="1"/>
            </p:cNvSpPr>
            <p:nvPr/>
          </p:nvSpPr>
          <p:spPr bwMode="auto">
            <a:xfrm>
              <a:off x="243" y="3760"/>
              <a:ext cx="11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en-US" altLang="zh-CN" sz="2400" b="1">
                  <a:solidFill>
                    <a:schemeClr val="tx2"/>
                  </a:solidFill>
                </a:rPr>
                <a:t>④ </a:t>
              </a:r>
              <a:r>
                <a:rPr lang="zh-CN" altLang="en-US" sz="2400" b="1">
                  <a:solidFill>
                    <a:schemeClr val="tx2"/>
                  </a:solidFill>
                </a:rPr>
                <a:t>判断：</a:t>
              </a:r>
            </a:p>
          </p:txBody>
        </p:sp>
        <p:sp>
          <p:nvSpPr>
            <p:cNvPr id="90125" name="Rectangle 59"/>
            <p:cNvSpPr>
              <a:spLocks noChangeArrowheads="1"/>
            </p:cNvSpPr>
            <p:nvPr/>
          </p:nvSpPr>
          <p:spPr bwMode="auto">
            <a:xfrm>
              <a:off x="3305" y="3817"/>
              <a:ext cx="15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，故返回第②步。</a:t>
              </a:r>
            </a:p>
          </p:txBody>
        </p:sp>
      </p:grpSp>
      <p:grpSp>
        <p:nvGrpSpPr>
          <p:cNvPr id="27" name="组合 26"/>
          <p:cNvGrpSpPr/>
          <p:nvPr/>
        </p:nvGrpSpPr>
        <p:grpSpPr>
          <a:xfrm>
            <a:off x="0" y="6324600"/>
            <a:ext cx="9144000" cy="519113"/>
            <a:chOff x="0" y="6324600"/>
            <a:chExt cx="9144000" cy="519113"/>
          </a:xfrm>
        </p:grpSpPr>
        <p:grpSp>
          <p:nvGrpSpPr>
            <p:cNvPr id="28" name="组合 27"/>
            <p:cNvGrpSpPr>
              <a:grpSpLocks/>
            </p:cNvGrpSpPr>
            <p:nvPr/>
          </p:nvGrpSpPr>
          <p:grpSpPr bwMode="auto">
            <a:xfrm>
              <a:off x="0" y="6324600"/>
              <a:ext cx="9144000" cy="519113"/>
              <a:chOff x="0" y="6324600"/>
              <a:chExt cx="9144000" cy="518375"/>
            </a:xfrm>
          </p:grpSpPr>
          <p:sp>
            <p:nvSpPr>
              <p:cNvPr id="30" name="矩形 2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TextBox 3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29" name="TextBox 2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02522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124"/>
                                        </p:tgtEl>
                                        <p:attrNameLst>
                                          <p:attrName>style.visibility</p:attrName>
                                        </p:attrNameLst>
                                      </p:cBhvr>
                                      <p:to>
                                        <p:strVal val="visible"/>
                                      </p:to>
                                    </p:set>
                                    <p:animEffect transition="in" filter="fade">
                                      <p:cBhvr>
                                        <p:cTn id="7" dur="500"/>
                                        <p:tgtEl>
                                          <p:spTgt spid="131124"/>
                                        </p:tgtEl>
                                      </p:cBhvr>
                                    </p:animEffect>
                                  </p:childTnLst>
                                </p:cTn>
                              </p:par>
                              <p:par>
                                <p:cTn id="8" presetID="10" presetClass="entr" presetSubtype="0" fill="hold" nodeType="withEffect">
                                  <p:stCondLst>
                                    <p:cond delay="0"/>
                                  </p:stCondLst>
                                  <p:childTnLst>
                                    <p:set>
                                      <p:cBhvr>
                                        <p:cTn id="9" dur="1" fill="hold">
                                          <p:stCondLst>
                                            <p:cond delay="0"/>
                                          </p:stCondLst>
                                        </p:cTn>
                                        <p:tgtEl>
                                          <p:spTgt spid="131125"/>
                                        </p:tgtEl>
                                        <p:attrNameLst>
                                          <p:attrName>style.visibility</p:attrName>
                                        </p:attrNameLst>
                                      </p:cBhvr>
                                      <p:to>
                                        <p:strVal val="visible"/>
                                      </p:to>
                                    </p:set>
                                    <p:animEffect transition="in" filter="fade">
                                      <p:cBhvr>
                                        <p:cTn id="10" dur="500"/>
                                        <p:tgtEl>
                                          <p:spTgt spid="131125"/>
                                        </p:tgtEl>
                                      </p:cBhvr>
                                    </p:animEffect>
                                  </p:childTnLst>
                                </p:cTn>
                              </p:par>
                              <p:par>
                                <p:cTn id="11" presetID="10" presetClass="entr" presetSubtype="0" fill="hold" nodeType="withEffect">
                                  <p:stCondLst>
                                    <p:cond delay="0"/>
                                  </p:stCondLst>
                                  <p:childTnLst>
                                    <p:set>
                                      <p:cBhvr>
                                        <p:cTn id="12" dur="1" fill="hold">
                                          <p:stCondLst>
                                            <p:cond delay="0"/>
                                          </p:stCondLst>
                                        </p:cTn>
                                        <p:tgtEl>
                                          <p:spTgt spid="131126"/>
                                        </p:tgtEl>
                                        <p:attrNameLst>
                                          <p:attrName>style.visibility</p:attrName>
                                        </p:attrNameLst>
                                      </p:cBhvr>
                                      <p:to>
                                        <p:strVal val="visible"/>
                                      </p:to>
                                    </p:set>
                                    <p:animEffect transition="in" filter="fade">
                                      <p:cBhvr>
                                        <p:cTn id="13" dur="500"/>
                                        <p:tgtEl>
                                          <p:spTgt spid="131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2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5"/>
          <p:cNvSpPr>
            <a:spLocks noChangeArrowheads="1"/>
          </p:cNvSpPr>
          <p:nvPr/>
        </p:nvSpPr>
        <p:spPr bwMode="auto">
          <a:xfrm>
            <a:off x="549696" y="404664"/>
            <a:ext cx="3162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a:solidFill>
                  <a:schemeClr val="tx2"/>
                </a:solidFill>
              </a:rPr>
              <a:t>② </a:t>
            </a:r>
            <a:r>
              <a:rPr lang="zh-CN" altLang="en-US" sz="2400" b="1">
                <a:solidFill>
                  <a:schemeClr val="tx2"/>
                </a:solidFill>
              </a:rPr>
              <a:t>从新的聚类中心得：</a:t>
            </a:r>
          </a:p>
        </p:txBody>
      </p:sp>
      <p:graphicFrame>
        <p:nvGraphicFramePr>
          <p:cNvPr id="91139" name="Object 2"/>
          <p:cNvGraphicFramePr>
            <a:graphicFrameLocks noChangeAspect="1"/>
          </p:cNvGraphicFramePr>
          <p:nvPr>
            <p:extLst>
              <p:ext uri="{D42A27DB-BD31-4B8C-83A1-F6EECF244321}">
                <p14:modId xmlns:p14="http://schemas.microsoft.com/office/powerpoint/2010/main" val="3299963785"/>
              </p:ext>
            </p:extLst>
          </p:nvPr>
        </p:nvGraphicFramePr>
        <p:xfrm>
          <a:off x="1343446" y="938064"/>
          <a:ext cx="2962275" cy="960438"/>
        </p:xfrm>
        <a:graphic>
          <a:graphicData uri="http://schemas.openxmlformats.org/presentationml/2006/ole">
            <mc:AlternateContent xmlns:mc="http://schemas.openxmlformats.org/markup-compatibility/2006">
              <mc:Choice xmlns:v="urn:schemas-microsoft-com:vml" Requires="v">
                <p:oleObj spid="_x0000_s56472" name="公式" r:id="rId3" imgW="1497950" imgH="482391" progId="Equation.3">
                  <p:embed/>
                </p:oleObj>
              </mc:Choice>
              <mc:Fallback>
                <p:oleObj name="公式" r:id="rId3" imgW="1497950"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446" y="938064"/>
                        <a:ext cx="29622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0" name="Object 3"/>
          <p:cNvGraphicFramePr>
            <a:graphicFrameLocks noChangeAspect="1"/>
          </p:cNvGraphicFramePr>
          <p:nvPr>
            <p:extLst>
              <p:ext uri="{D42A27DB-BD31-4B8C-83A1-F6EECF244321}">
                <p14:modId xmlns:p14="http://schemas.microsoft.com/office/powerpoint/2010/main" val="2134686080"/>
              </p:ext>
            </p:extLst>
          </p:nvPr>
        </p:nvGraphicFramePr>
        <p:xfrm>
          <a:off x="4313659" y="1163489"/>
          <a:ext cx="1482725" cy="431800"/>
        </p:xfrm>
        <a:graphic>
          <a:graphicData uri="http://schemas.openxmlformats.org/presentationml/2006/ole">
            <mc:AlternateContent xmlns:mc="http://schemas.openxmlformats.org/markup-compatibility/2006">
              <mc:Choice xmlns:v="urn:schemas-microsoft-com:vml" Requires="v">
                <p:oleObj spid="_x0000_s56473" name="公式" r:id="rId5" imgW="863225" imgH="215806" progId="Equation.3">
                  <p:embed/>
                </p:oleObj>
              </mc:Choice>
              <mc:Fallback>
                <p:oleObj name="公式" r:id="rId5" imgW="863225"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59" y="1163489"/>
                        <a:ext cx="1482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Object 4"/>
          <p:cNvGraphicFramePr>
            <a:graphicFrameLocks noChangeAspect="1"/>
          </p:cNvGraphicFramePr>
          <p:nvPr>
            <p:extLst>
              <p:ext uri="{D42A27DB-BD31-4B8C-83A1-F6EECF244321}">
                <p14:modId xmlns:p14="http://schemas.microsoft.com/office/powerpoint/2010/main" val="4061767923"/>
              </p:ext>
            </p:extLst>
          </p:nvPr>
        </p:nvGraphicFramePr>
        <p:xfrm>
          <a:off x="673521" y="1095227"/>
          <a:ext cx="395288" cy="431800"/>
        </p:xfrm>
        <a:graphic>
          <a:graphicData uri="http://schemas.openxmlformats.org/presentationml/2006/ole">
            <mc:AlternateContent xmlns:mc="http://schemas.openxmlformats.org/markup-compatibility/2006">
              <mc:Choice xmlns:v="urn:schemas-microsoft-com:vml" Requires="v">
                <p:oleObj spid="_x0000_s56474" name="公式" r:id="rId7" imgW="203024" imgH="215713" progId="Equation.3">
                  <p:embed/>
                </p:oleObj>
              </mc:Choice>
              <mc:Fallback>
                <p:oleObj name="公式" r:id="rId7" imgW="203024"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521" y="1095227"/>
                        <a:ext cx="395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2" name="Rectangle 21"/>
          <p:cNvSpPr>
            <a:spLocks noChangeArrowheads="1"/>
          </p:cNvSpPr>
          <p:nvPr/>
        </p:nvSpPr>
        <p:spPr bwMode="auto">
          <a:xfrm>
            <a:off x="1019596" y="1149202"/>
            <a:ext cx="398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b="1">
                <a:solidFill>
                  <a:schemeClr val="tx2"/>
                </a:solidFill>
              </a:rPr>
              <a:t>： </a:t>
            </a:r>
          </a:p>
        </p:txBody>
      </p:sp>
      <p:sp>
        <p:nvSpPr>
          <p:cNvPr id="91143" name="Rectangle 37"/>
          <p:cNvSpPr>
            <a:spLocks noChangeArrowheads="1"/>
          </p:cNvSpPr>
          <p:nvPr/>
        </p:nvSpPr>
        <p:spPr bwMode="auto">
          <a:xfrm>
            <a:off x="1665709" y="1900089"/>
            <a:ext cx="392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a:solidFill>
                  <a:schemeClr val="tx2"/>
                </a:solidFill>
              </a:rPr>
              <a:t> ┋</a:t>
            </a:r>
          </a:p>
        </p:txBody>
      </p:sp>
      <p:graphicFrame>
        <p:nvGraphicFramePr>
          <p:cNvPr id="91144" name="Object 5"/>
          <p:cNvGraphicFramePr>
            <a:graphicFrameLocks noChangeAspect="1"/>
          </p:cNvGraphicFramePr>
          <p:nvPr>
            <p:extLst>
              <p:ext uri="{D42A27DB-BD31-4B8C-83A1-F6EECF244321}">
                <p14:modId xmlns:p14="http://schemas.microsoft.com/office/powerpoint/2010/main" val="3455350522"/>
              </p:ext>
            </p:extLst>
          </p:nvPr>
        </p:nvGraphicFramePr>
        <p:xfrm>
          <a:off x="1351384" y="2269977"/>
          <a:ext cx="3087687" cy="965200"/>
        </p:xfrm>
        <a:graphic>
          <a:graphicData uri="http://schemas.openxmlformats.org/presentationml/2006/ole">
            <mc:AlternateContent xmlns:mc="http://schemas.openxmlformats.org/markup-compatibility/2006">
              <mc:Choice xmlns:v="urn:schemas-microsoft-com:vml" Requires="v">
                <p:oleObj spid="_x0000_s56475" name="公式" r:id="rId9" imgW="1548728" imgH="482391" progId="Equation.3">
                  <p:embed/>
                </p:oleObj>
              </mc:Choice>
              <mc:Fallback>
                <p:oleObj name="公式" r:id="rId9" imgW="1548728" imgH="4823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1384" y="2269977"/>
                        <a:ext cx="308768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5" name="Object 6"/>
          <p:cNvGraphicFramePr>
            <a:graphicFrameLocks noChangeAspect="1"/>
          </p:cNvGraphicFramePr>
          <p:nvPr>
            <p:extLst>
              <p:ext uri="{D42A27DB-BD31-4B8C-83A1-F6EECF244321}">
                <p14:modId xmlns:p14="http://schemas.microsoft.com/office/powerpoint/2010/main" val="2137727292"/>
              </p:ext>
            </p:extLst>
          </p:nvPr>
        </p:nvGraphicFramePr>
        <p:xfrm>
          <a:off x="4493046" y="2523977"/>
          <a:ext cx="1735138" cy="457200"/>
        </p:xfrm>
        <a:graphic>
          <a:graphicData uri="http://schemas.openxmlformats.org/presentationml/2006/ole">
            <mc:AlternateContent xmlns:mc="http://schemas.openxmlformats.org/markup-compatibility/2006">
              <mc:Choice xmlns:v="urn:schemas-microsoft-com:vml" Requires="v">
                <p:oleObj spid="_x0000_s56476" name="公式" r:id="rId11" imgW="939800" imgH="228600" progId="Equation.3">
                  <p:embed/>
                </p:oleObj>
              </mc:Choice>
              <mc:Fallback>
                <p:oleObj name="公式" r:id="rId11" imgW="9398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3046" y="2523977"/>
                        <a:ext cx="173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6" name="Object 7"/>
          <p:cNvGraphicFramePr>
            <a:graphicFrameLocks noChangeAspect="1"/>
          </p:cNvGraphicFramePr>
          <p:nvPr>
            <p:extLst>
              <p:ext uri="{D42A27DB-BD31-4B8C-83A1-F6EECF244321}">
                <p14:modId xmlns:p14="http://schemas.microsoft.com/office/powerpoint/2010/main" val="2357665751"/>
              </p:ext>
            </p:extLst>
          </p:nvPr>
        </p:nvGraphicFramePr>
        <p:xfrm>
          <a:off x="662409" y="2449364"/>
          <a:ext cx="533400" cy="457200"/>
        </p:xfrm>
        <a:graphic>
          <a:graphicData uri="http://schemas.openxmlformats.org/presentationml/2006/ole">
            <mc:AlternateContent xmlns:mc="http://schemas.openxmlformats.org/markup-compatibility/2006">
              <mc:Choice xmlns:v="urn:schemas-microsoft-com:vml" Requires="v">
                <p:oleObj spid="_x0000_s56477" name="公式" r:id="rId13" imgW="266584" imgH="228501" progId="Equation.3">
                  <p:embed/>
                </p:oleObj>
              </mc:Choice>
              <mc:Fallback>
                <p:oleObj name="公式" r:id="rId13" imgW="266584"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409" y="2449364"/>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7" name="Rectangle 42"/>
          <p:cNvSpPr>
            <a:spLocks noChangeArrowheads="1"/>
          </p:cNvSpPr>
          <p:nvPr/>
        </p:nvSpPr>
        <p:spPr bwMode="auto">
          <a:xfrm>
            <a:off x="1149771" y="2477939"/>
            <a:ext cx="392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 </a:t>
            </a:r>
          </a:p>
        </p:txBody>
      </p:sp>
      <p:graphicFrame>
        <p:nvGraphicFramePr>
          <p:cNvPr id="91148" name="Object 8"/>
          <p:cNvGraphicFramePr>
            <a:graphicFrameLocks noChangeAspect="1"/>
          </p:cNvGraphicFramePr>
          <p:nvPr>
            <p:extLst>
              <p:ext uri="{D42A27DB-BD31-4B8C-83A1-F6EECF244321}">
                <p14:modId xmlns:p14="http://schemas.microsoft.com/office/powerpoint/2010/main" val="527032483"/>
              </p:ext>
            </p:extLst>
          </p:nvPr>
        </p:nvGraphicFramePr>
        <p:xfrm>
          <a:off x="1714921" y="3232002"/>
          <a:ext cx="4019550" cy="457200"/>
        </p:xfrm>
        <a:graphic>
          <a:graphicData uri="http://schemas.openxmlformats.org/presentationml/2006/ole">
            <mc:AlternateContent xmlns:mc="http://schemas.openxmlformats.org/markup-compatibility/2006">
              <mc:Choice xmlns:v="urn:schemas-microsoft-com:vml" Requires="v">
                <p:oleObj spid="_x0000_s56478" name="公式" r:id="rId15" imgW="2006600" imgH="228600" progId="Equation.3">
                  <p:embed/>
                </p:oleObj>
              </mc:Choice>
              <mc:Fallback>
                <p:oleObj name="公式" r:id="rId15" imgW="20066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4921" y="3232002"/>
                        <a:ext cx="401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9" name="Object 9"/>
          <p:cNvGraphicFramePr>
            <a:graphicFrameLocks noChangeAspect="1"/>
          </p:cNvGraphicFramePr>
          <p:nvPr>
            <p:extLst>
              <p:ext uri="{D42A27DB-BD31-4B8C-83A1-F6EECF244321}">
                <p14:modId xmlns:p14="http://schemas.microsoft.com/office/powerpoint/2010/main" val="1977349749"/>
              </p:ext>
            </p:extLst>
          </p:nvPr>
        </p:nvGraphicFramePr>
        <p:xfrm>
          <a:off x="1691109" y="3725714"/>
          <a:ext cx="4329112" cy="457200"/>
        </p:xfrm>
        <a:graphic>
          <a:graphicData uri="http://schemas.openxmlformats.org/presentationml/2006/ole">
            <mc:AlternateContent xmlns:mc="http://schemas.openxmlformats.org/markup-compatibility/2006">
              <mc:Choice xmlns:v="urn:schemas-microsoft-com:vml" Requires="v">
                <p:oleObj spid="_x0000_s56479" name="公式" r:id="rId17" imgW="2159000" imgH="228600" progId="Equation.3">
                  <p:embed/>
                </p:oleObj>
              </mc:Choice>
              <mc:Fallback>
                <p:oleObj name="公式" r:id="rId17" imgW="21590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1109" y="3725714"/>
                        <a:ext cx="4329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0" name="Rectangle 50"/>
          <p:cNvSpPr>
            <a:spLocks noChangeArrowheads="1"/>
          </p:cNvSpPr>
          <p:nvPr/>
        </p:nvSpPr>
        <p:spPr bwMode="auto">
          <a:xfrm>
            <a:off x="676696" y="3200252"/>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有：</a:t>
            </a:r>
          </a:p>
        </p:txBody>
      </p:sp>
      <p:sp>
        <p:nvSpPr>
          <p:cNvPr id="133171" name="Rectangle 51"/>
          <p:cNvSpPr>
            <a:spLocks noChangeArrowheads="1"/>
          </p:cNvSpPr>
          <p:nvPr/>
        </p:nvSpPr>
        <p:spPr bwMode="auto">
          <a:xfrm>
            <a:off x="407988" y="4221088"/>
            <a:ext cx="2632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a:solidFill>
                  <a:schemeClr val="tx2"/>
                </a:solidFill>
              </a:rPr>
              <a:t>③ </a:t>
            </a:r>
            <a:r>
              <a:rPr lang="zh-CN" altLang="en-US" sz="2400" b="1">
                <a:solidFill>
                  <a:schemeClr val="tx2"/>
                </a:solidFill>
              </a:rPr>
              <a:t>计算聚类中心： </a:t>
            </a:r>
          </a:p>
        </p:txBody>
      </p:sp>
      <p:sp>
        <p:nvSpPr>
          <p:cNvPr id="91152" name="Rectangle 52"/>
          <p:cNvSpPr>
            <a:spLocks noChangeArrowheads="1"/>
          </p:cNvSpPr>
          <p:nvPr/>
        </p:nvSpPr>
        <p:spPr bwMode="auto">
          <a:xfrm>
            <a:off x="-23813" y="5722863"/>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graphicFrame>
        <p:nvGraphicFramePr>
          <p:cNvPr id="133173" name="Object 10"/>
          <p:cNvGraphicFramePr>
            <a:graphicFrameLocks noChangeAspect="1"/>
          </p:cNvGraphicFramePr>
          <p:nvPr>
            <p:extLst>
              <p:ext uri="{D42A27DB-BD31-4B8C-83A1-F6EECF244321}">
                <p14:modId xmlns:p14="http://schemas.microsoft.com/office/powerpoint/2010/main" val="2248660885"/>
              </p:ext>
            </p:extLst>
          </p:nvPr>
        </p:nvGraphicFramePr>
        <p:xfrm>
          <a:off x="1289050" y="4554463"/>
          <a:ext cx="6305550" cy="939800"/>
        </p:xfrm>
        <a:graphic>
          <a:graphicData uri="http://schemas.openxmlformats.org/presentationml/2006/ole">
            <mc:AlternateContent xmlns:mc="http://schemas.openxmlformats.org/markup-compatibility/2006">
              <mc:Choice xmlns:v="urn:schemas-microsoft-com:vml" Requires="v">
                <p:oleObj spid="_x0000_s56480" name="公式" r:id="rId19" imgW="3124200" imgH="469900" progId="Equation.3">
                  <p:embed/>
                </p:oleObj>
              </mc:Choice>
              <mc:Fallback>
                <p:oleObj name="公式" r:id="rId19" imgW="3124200" imgH="4699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89050" y="4554463"/>
                        <a:ext cx="63055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4" name="Rectangle 54"/>
          <p:cNvSpPr>
            <a:spLocks noChangeArrowheads="1"/>
          </p:cNvSpPr>
          <p:nvPr/>
        </p:nvSpPr>
        <p:spPr bwMode="auto">
          <a:xfrm>
            <a:off x="-23813" y="5727626"/>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graphicFrame>
        <p:nvGraphicFramePr>
          <p:cNvPr id="133175" name="Object 11"/>
          <p:cNvGraphicFramePr>
            <a:graphicFrameLocks noChangeAspect="1"/>
          </p:cNvGraphicFramePr>
          <p:nvPr>
            <p:extLst>
              <p:ext uri="{D42A27DB-BD31-4B8C-83A1-F6EECF244321}">
                <p14:modId xmlns:p14="http://schemas.microsoft.com/office/powerpoint/2010/main" val="3245259604"/>
              </p:ext>
            </p:extLst>
          </p:nvPr>
        </p:nvGraphicFramePr>
        <p:xfrm>
          <a:off x="1268413" y="5519663"/>
          <a:ext cx="6507162" cy="939800"/>
        </p:xfrm>
        <a:graphic>
          <a:graphicData uri="http://schemas.openxmlformats.org/presentationml/2006/ole">
            <mc:AlternateContent xmlns:mc="http://schemas.openxmlformats.org/markup-compatibility/2006">
              <mc:Choice xmlns:v="urn:schemas-microsoft-com:vml" Requires="v">
                <p:oleObj spid="_x0000_s56481" name="公式" r:id="rId21" imgW="3441700" imgH="469900" progId="Equation.3">
                  <p:embed/>
                </p:oleObj>
              </mc:Choice>
              <mc:Fallback>
                <p:oleObj name="公式" r:id="rId21" imgW="3441700" imgH="4699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68413" y="5519663"/>
                        <a:ext cx="650716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6" name="Rectangle 56"/>
          <p:cNvSpPr>
            <a:spLocks noChangeArrowheads="1"/>
          </p:cNvSpPr>
          <p:nvPr/>
        </p:nvSpPr>
        <p:spPr bwMode="auto">
          <a:xfrm>
            <a:off x="-23813" y="572603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grpSp>
        <p:nvGrpSpPr>
          <p:cNvPr id="21" name="组合 20"/>
          <p:cNvGrpSpPr/>
          <p:nvPr/>
        </p:nvGrpSpPr>
        <p:grpSpPr>
          <a:xfrm>
            <a:off x="0" y="6309320"/>
            <a:ext cx="9144000" cy="519113"/>
            <a:chOff x="0" y="6324600"/>
            <a:chExt cx="9144000" cy="519113"/>
          </a:xfrm>
        </p:grpSpPr>
        <p:grpSp>
          <p:nvGrpSpPr>
            <p:cNvPr id="22" name="组合 21"/>
            <p:cNvGrpSpPr>
              <a:grpSpLocks/>
            </p:cNvGrpSpPr>
            <p:nvPr/>
          </p:nvGrpSpPr>
          <p:grpSpPr bwMode="auto">
            <a:xfrm>
              <a:off x="0" y="6324600"/>
              <a:ext cx="9144000" cy="519113"/>
              <a:chOff x="0" y="6324600"/>
              <a:chExt cx="9144000" cy="518375"/>
            </a:xfrm>
          </p:grpSpPr>
          <p:sp>
            <p:nvSpPr>
              <p:cNvPr id="24" name="矩形 2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TextBox 2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23" name="TextBox 22"/>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32548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71"/>
                                        </p:tgtEl>
                                        <p:attrNameLst>
                                          <p:attrName>style.visibility</p:attrName>
                                        </p:attrNameLst>
                                      </p:cBhvr>
                                      <p:to>
                                        <p:strVal val="visible"/>
                                      </p:to>
                                    </p:set>
                                    <p:animEffect transition="in" filter="fade">
                                      <p:cBhvr>
                                        <p:cTn id="7" dur="500"/>
                                        <p:tgtEl>
                                          <p:spTgt spid="133171"/>
                                        </p:tgtEl>
                                      </p:cBhvr>
                                    </p:animEffect>
                                  </p:childTnLst>
                                </p:cTn>
                              </p:par>
                              <p:par>
                                <p:cTn id="8" presetID="10" presetClass="entr" presetSubtype="0" fill="hold" nodeType="withEffect">
                                  <p:stCondLst>
                                    <p:cond delay="0"/>
                                  </p:stCondLst>
                                  <p:childTnLst>
                                    <p:set>
                                      <p:cBhvr>
                                        <p:cTn id="9" dur="1" fill="hold">
                                          <p:stCondLst>
                                            <p:cond delay="0"/>
                                          </p:stCondLst>
                                        </p:cTn>
                                        <p:tgtEl>
                                          <p:spTgt spid="133173"/>
                                        </p:tgtEl>
                                        <p:attrNameLst>
                                          <p:attrName>style.visibility</p:attrName>
                                        </p:attrNameLst>
                                      </p:cBhvr>
                                      <p:to>
                                        <p:strVal val="visible"/>
                                      </p:to>
                                    </p:set>
                                    <p:animEffect transition="in" filter="fade">
                                      <p:cBhvr>
                                        <p:cTn id="10" dur="500"/>
                                        <p:tgtEl>
                                          <p:spTgt spid="133173"/>
                                        </p:tgtEl>
                                      </p:cBhvr>
                                    </p:animEffect>
                                  </p:childTnLst>
                                </p:cTn>
                              </p:par>
                              <p:par>
                                <p:cTn id="11" presetID="10" presetClass="entr" presetSubtype="0" fill="hold" nodeType="withEffect">
                                  <p:stCondLst>
                                    <p:cond delay="0"/>
                                  </p:stCondLst>
                                  <p:childTnLst>
                                    <p:set>
                                      <p:cBhvr>
                                        <p:cTn id="12" dur="1" fill="hold">
                                          <p:stCondLst>
                                            <p:cond delay="0"/>
                                          </p:stCondLst>
                                        </p:cTn>
                                        <p:tgtEl>
                                          <p:spTgt spid="133175"/>
                                        </p:tgtEl>
                                        <p:attrNameLst>
                                          <p:attrName>style.visibility</p:attrName>
                                        </p:attrNameLst>
                                      </p:cBhvr>
                                      <p:to>
                                        <p:strVal val="visible"/>
                                      </p:to>
                                    </p:set>
                                    <p:animEffect transition="in" filter="fade">
                                      <p:cBhvr>
                                        <p:cTn id="13" dur="500"/>
                                        <p:tgtEl>
                                          <p:spTgt spid="133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0" y="116632"/>
            <a:ext cx="9144000" cy="1143000"/>
          </a:xfrm>
          <a:solidFill>
            <a:schemeClr val="accent1">
              <a:lumMod val="60000"/>
              <a:lumOff val="40000"/>
            </a:schemeClr>
          </a:solidFill>
        </p:spPr>
        <p:txBody>
          <a:bodyPr/>
          <a:lstStyle/>
          <a:p>
            <a:r>
              <a:rPr lang="zh-CN" altLang="en-US" b="1" dirty="0" smtClean="0">
                <a:latin typeface="黑体" panose="02010609060101010101" pitchFamily="49" charset="-122"/>
                <a:ea typeface="黑体" panose="02010609060101010101" pitchFamily="49" charset="-122"/>
              </a:rPr>
              <a:t>相似性度量</a:t>
            </a:r>
          </a:p>
        </p:txBody>
      </p:sp>
      <p:sp>
        <p:nvSpPr>
          <p:cNvPr id="17411" name="内容占位符 2"/>
          <p:cNvSpPr>
            <a:spLocks noGrp="1"/>
          </p:cNvSpPr>
          <p:nvPr>
            <p:ph idx="1"/>
          </p:nvPr>
        </p:nvSpPr>
        <p:spPr/>
        <p:txBody>
          <a:bodyPr/>
          <a:lstStyle/>
          <a:p>
            <a:r>
              <a:rPr lang="zh-CN" altLang="en-US" b="1" dirty="0" smtClean="0">
                <a:latin typeface="黑体" panose="02010609060101010101" pitchFamily="49" charset="-122"/>
                <a:ea typeface="黑体" panose="02010609060101010101" pitchFamily="49" charset="-122"/>
              </a:rPr>
              <a:t>距离相似度度量</a:t>
            </a:r>
            <a:endParaRPr lang="en-US" altLang="zh-CN" b="1" dirty="0" smtClean="0">
              <a:latin typeface="黑体" panose="02010609060101010101" pitchFamily="49" charset="-122"/>
              <a:ea typeface="黑体" panose="02010609060101010101" pitchFamily="49" charset="-122"/>
            </a:endParaRPr>
          </a:p>
          <a:p>
            <a:pPr marL="0" indent="0">
              <a:buNone/>
            </a:pPr>
            <a:r>
              <a:rPr lang="en-US" altLang="zh-CN" sz="2800" b="1" dirty="0">
                <a:solidFill>
                  <a:schemeClr val="tx2">
                    <a:lumMod val="60000"/>
                    <a:lumOff val="40000"/>
                  </a:schemeClr>
                </a:solidFill>
                <a:latin typeface="黑体" panose="02010609060101010101" pitchFamily="49" charset="-122"/>
                <a:ea typeface="黑体" panose="02010609060101010101" pitchFamily="49" charset="-122"/>
              </a:rPr>
              <a:t> </a:t>
            </a:r>
            <a:r>
              <a:rPr lang="en-US" altLang="zh-CN" sz="2800" b="1" dirty="0" smtClean="0">
                <a:solidFill>
                  <a:schemeClr val="tx2">
                    <a:lumMod val="60000"/>
                    <a:lumOff val="40000"/>
                  </a:schemeClr>
                </a:solidFill>
                <a:latin typeface="黑体" panose="02010609060101010101" pitchFamily="49" charset="-122"/>
                <a:ea typeface="黑体" panose="02010609060101010101" pitchFamily="49" charset="-122"/>
              </a:rPr>
              <a:t>  ❶  </a:t>
            </a:r>
            <a:r>
              <a:rPr lang="zh-CN" altLang="en-US" sz="2800" b="1" dirty="0" smtClean="0">
                <a:solidFill>
                  <a:schemeClr val="tx2">
                    <a:lumMod val="60000"/>
                    <a:lumOff val="40000"/>
                  </a:schemeClr>
                </a:solidFill>
                <a:latin typeface="黑体" panose="02010609060101010101" pitchFamily="49" charset="-122"/>
                <a:ea typeface="黑体" panose="02010609060101010101" pitchFamily="49" charset="-122"/>
              </a:rPr>
              <a:t>欧式距离</a:t>
            </a:r>
            <a:endParaRPr lang="en-US" altLang="zh-CN" sz="2800" b="1" dirty="0" smtClean="0">
              <a:solidFill>
                <a:schemeClr val="tx2">
                  <a:lumMod val="60000"/>
                  <a:lumOff val="40000"/>
                </a:schemeClr>
              </a:solidFill>
              <a:latin typeface="黑体" panose="02010609060101010101" pitchFamily="49" charset="-122"/>
              <a:ea typeface="黑体" panose="02010609060101010101" pitchFamily="49" charset="-122"/>
            </a:endParaRPr>
          </a:p>
          <a:p>
            <a:pPr marL="0" indent="0">
              <a:buNone/>
            </a:pPr>
            <a:r>
              <a:rPr lang="en-US" altLang="zh-CN" sz="2800" b="1" dirty="0">
                <a:solidFill>
                  <a:schemeClr val="tx2">
                    <a:lumMod val="60000"/>
                    <a:lumOff val="40000"/>
                  </a:schemeClr>
                </a:solidFill>
                <a:latin typeface="黑体" panose="02010609060101010101" pitchFamily="49" charset="-122"/>
                <a:ea typeface="黑体" panose="02010609060101010101" pitchFamily="49" charset="-122"/>
              </a:rPr>
              <a:t> </a:t>
            </a:r>
            <a:r>
              <a:rPr lang="en-US" altLang="zh-CN" sz="2800" b="1" dirty="0" smtClean="0">
                <a:solidFill>
                  <a:schemeClr val="tx2">
                    <a:lumMod val="60000"/>
                    <a:lumOff val="40000"/>
                  </a:schemeClr>
                </a:solidFill>
                <a:latin typeface="黑体" panose="02010609060101010101" pitchFamily="49" charset="-122"/>
                <a:ea typeface="黑体" panose="02010609060101010101" pitchFamily="49" charset="-122"/>
              </a:rPr>
              <a:t>  ❷  </a:t>
            </a:r>
            <a:r>
              <a:rPr lang="zh-CN" altLang="en-US" sz="2800" b="1" dirty="0" smtClean="0">
                <a:solidFill>
                  <a:schemeClr val="tx2">
                    <a:lumMod val="60000"/>
                    <a:lumOff val="40000"/>
                  </a:schemeClr>
                </a:solidFill>
                <a:latin typeface="黑体" panose="02010609060101010101" pitchFamily="49" charset="-122"/>
                <a:ea typeface="黑体" panose="02010609060101010101" pitchFamily="49" charset="-122"/>
              </a:rPr>
              <a:t>马氏距离</a:t>
            </a:r>
            <a:endParaRPr lang="en-US" altLang="zh-CN" sz="2800" b="1" dirty="0" smtClean="0">
              <a:solidFill>
                <a:schemeClr val="tx2">
                  <a:lumMod val="60000"/>
                  <a:lumOff val="40000"/>
                </a:schemeClr>
              </a:solidFill>
              <a:latin typeface="黑体" panose="02010609060101010101" pitchFamily="49" charset="-122"/>
              <a:ea typeface="黑体" panose="02010609060101010101" pitchFamily="49" charset="-122"/>
            </a:endParaRPr>
          </a:p>
          <a:p>
            <a:pPr marL="0" indent="0">
              <a:buNone/>
            </a:pPr>
            <a:r>
              <a:rPr lang="en-US" altLang="zh-CN" sz="2800" b="1" dirty="0">
                <a:solidFill>
                  <a:schemeClr val="tx2">
                    <a:lumMod val="60000"/>
                    <a:lumOff val="40000"/>
                  </a:schemeClr>
                </a:solidFill>
                <a:latin typeface="黑体" panose="02010609060101010101" pitchFamily="49" charset="-122"/>
                <a:ea typeface="黑体" panose="02010609060101010101" pitchFamily="49" charset="-122"/>
              </a:rPr>
              <a:t> </a:t>
            </a:r>
            <a:r>
              <a:rPr lang="en-US" altLang="zh-CN" sz="2800" b="1" dirty="0" smtClean="0">
                <a:solidFill>
                  <a:schemeClr val="tx2">
                    <a:lumMod val="60000"/>
                    <a:lumOff val="40000"/>
                  </a:schemeClr>
                </a:solidFill>
                <a:latin typeface="黑体" panose="02010609060101010101" pitchFamily="49" charset="-122"/>
                <a:ea typeface="黑体" panose="02010609060101010101" pitchFamily="49" charset="-122"/>
              </a:rPr>
              <a:t>  ❸  </a:t>
            </a:r>
            <a:r>
              <a:rPr lang="zh-CN" altLang="en-US" sz="2800" b="1" dirty="0" smtClean="0">
                <a:solidFill>
                  <a:schemeClr val="tx2">
                    <a:lumMod val="60000"/>
                    <a:lumOff val="40000"/>
                  </a:schemeClr>
                </a:solidFill>
                <a:latin typeface="黑体" panose="02010609060101010101" pitchFamily="49" charset="-122"/>
                <a:ea typeface="黑体" panose="02010609060101010101" pitchFamily="49" charset="-122"/>
              </a:rPr>
              <a:t>点对称距离</a:t>
            </a:r>
            <a:endParaRPr lang="en-US" altLang="zh-CN" sz="2800" b="1" dirty="0" smtClean="0">
              <a:solidFill>
                <a:schemeClr val="tx2">
                  <a:lumMod val="60000"/>
                  <a:lumOff val="40000"/>
                </a:schemeClr>
              </a:solidFill>
              <a:latin typeface="黑体" panose="02010609060101010101" pitchFamily="49" charset="-122"/>
              <a:ea typeface="黑体" panose="02010609060101010101" pitchFamily="49" charset="-122"/>
            </a:endParaRPr>
          </a:p>
          <a:p>
            <a:pPr marL="0" indent="0">
              <a:buNone/>
            </a:pPr>
            <a:r>
              <a:rPr lang="en-US" altLang="zh-CN" sz="2800" b="1" dirty="0">
                <a:solidFill>
                  <a:schemeClr val="tx2">
                    <a:lumMod val="60000"/>
                    <a:lumOff val="40000"/>
                  </a:schemeClr>
                </a:solidFill>
                <a:latin typeface="黑体" panose="02010609060101010101" pitchFamily="49" charset="-122"/>
                <a:ea typeface="黑体" panose="02010609060101010101" pitchFamily="49" charset="-122"/>
              </a:rPr>
              <a:t> </a:t>
            </a:r>
            <a:r>
              <a:rPr lang="en-US" altLang="zh-CN" sz="2800" b="1" dirty="0" smtClean="0">
                <a:solidFill>
                  <a:schemeClr val="tx2">
                    <a:lumMod val="60000"/>
                    <a:lumOff val="40000"/>
                  </a:schemeClr>
                </a:solidFill>
                <a:latin typeface="黑体" panose="02010609060101010101" pitchFamily="49" charset="-122"/>
                <a:ea typeface="黑体" panose="02010609060101010101" pitchFamily="49" charset="-122"/>
              </a:rPr>
              <a:t>      ……</a:t>
            </a:r>
            <a:endParaRPr lang="en-US" altLang="zh-CN" dirty="0" smtClean="0">
              <a:solidFill>
                <a:schemeClr val="tx2">
                  <a:lumMod val="60000"/>
                  <a:lumOff val="40000"/>
                </a:schemeClr>
              </a:solidFill>
              <a:latin typeface="黑体" panose="02010609060101010101" pitchFamily="49" charset="-122"/>
              <a:ea typeface="黑体" panose="02010609060101010101" pitchFamily="49" charset="-122"/>
            </a:endParaRPr>
          </a:p>
          <a:p>
            <a:r>
              <a:rPr lang="zh-CN" altLang="en-US" b="1" dirty="0" smtClean="0">
                <a:latin typeface="黑体" panose="02010609060101010101" pitchFamily="49" charset="-122"/>
                <a:ea typeface="黑体" panose="02010609060101010101" pitchFamily="49" charset="-122"/>
              </a:rPr>
              <a:t>角度相似度度量</a:t>
            </a:r>
            <a:endParaRPr lang="en-US" altLang="zh-CN" b="1"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p:txBody>
      </p:sp>
      <p:grpSp>
        <p:nvGrpSpPr>
          <p:cNvPr id="4" name="组合 3"/>
          <p:cNvGrpSpPr>
            <a:grpSpLocks/>
          </p:cNvGrpSpPr>
          <p:nvPr/>
        </p:nvGrpSpPr>
        <p:grpSpPr bwMode="auto">
          <a:xfrm>
            <a:off x="0" y="6324600"/>
            <a:ext cx="9144000" cy="519113"/>
            <a:chOff x="0" y="6324600"/>
            <a:chExt cx="9144000" cy="518375"/>
          </a:xfrm>
        </p:grpSpPr>
        <p:sp>
          <p:nvSpPr>
            <p:cNvPr id="5" name="矩形 4"/>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7" name="TextBox 6"/>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333110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7411">
                                            <p:txEl>
                                              <p:pRg st="2" end="2"/>
                                            </p:txEl>
                                          </p:spTgt>
                                        </p:tgtEl>
                                        <p:attrNameLst>
                                          <p:attrName>style.visibility</p:attrName>
                                        </p:attrNameLst>
                                      </p:cBhvr>
                                      <p:to>
                                        <p:strVal val="visible"/>
                                      </p:to>
                                    </p:set>
                                    <p:anim calcmode="lin" valueType="num">
                                      <p:cBhvr additive="base">
                                        <p:cTn id="16"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 calcmode="lin" valueType="num">
                                      <p:cBhvr additive="base">
                                        <p:cTn id="20"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7411">
                                            <p:txEl>
                                              <p:pRg st="4" end="4"/>
                                            </p:txEl>
                                          </p:spTgt>
                                        </p:tgtEl>
                                        <p:attrNameLst>
                                          <p:attrName>style.visibility</p:attrName>
                                        </p:attrNameLst>
                                      </p:cBhvr>
                                      <p:to>
                                        <p:strVal val="visible"/>
                                      </p:to>
                                    </p:set>
                                    <p:anim calcmode="lin" valueType="num">
                                      <p:cBhvr additive="base">
                                        <p:cTn id="24"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411">
                                            <p:txEl>
                                              <p:pRg st="5" end="5"/>
                                            </p:txEl>
                                          </p:spTgt>
                                        </p:tgtEl>
                                        <p:attrNameLst>
                                          <p:attrName>style.visibility</p:attrName>
                                        </p:attrNameLst>
                                      </p:cBhvr>
                                      <p:to>
                                        <p:strVal val="visible"/>
                                      </p:to>
                                    </p:set>
                                    <p:animEffect transition="in" filter="fade">
                                      <p:cBhvr>
                                        <p:cTn id="30"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2" name="Object 2"/>
          <p:cNvGraphicFramePr>
            <a:graphicFrameLocks noChangeAspect="1"/>
          </p:cNvGraphicFramePr>
          <p:nvPr>
            <p:extLst>
              <p:ext uri="{D42A27DB-BD31-4B8C-83A1-F6EECF244321}">
                <p14:modId xmlns:p14="http://schemas.microsoft.com/office/powerpoint/2010/main" val="1391711063"/>
              </p:ext>
            </p:extLst>
          </p:nvPr>
        </p:nvGraphicFramePr>
        <p:xfrm>
          <a:off x="1079500" y="1125190"/>
          <a:ext cx="2030413" cy="482600"/>
        </p:xfrm>
        <a:graphic>
          <a:graphicData uri="http://schemas.openxmlformats.org/presentationml/2006/ole">
            <mc:AlternateContent xmlns:mc="http://schemas.openxmlformats.org/markup-compatibility/2006">
              <mc:Choice xmlns:v="urn:schemas-microsoft-com:vml" Requires="v">
                <p:oleObj spid="_x0000_s57451" name="公式" r:id="rId3" imgW="1028254" imgH="241195" progId="Equation.3">
                  <p:embed/>
                </p:oleObj>
              </mc:Choice>
              <mc:Fallback>
                <p:oleObj name="公式" r:id="rId3" imgW="1028254"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1125190"/>
                        <a:ext cx="2030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3" name="Object 3"/>
          <p:cNvGraphicFramePr>
            <a:graphicFrameLocks noChangeAspect="1"/>
          </p:cNvGraphicFramePr>
          <p:nvPr>
            <p:extLst>
              <p:ext uri="{D42A27DB-BD31-4B8C-83A1-F6EECF244321}">
                <p14:modId xmlns:p14="http://schemas.microsoft.com/office/powerpoint/2010/main" val="2330614892"/>
              </p:ext>
            </p:extLst>
          </p:nvPr>
        </p:nvGraphicFramePr>
        <p:xfrm>
          <a:off x="3387725" y="1171228"/>
          <a:ext cx="911225" cy="406400"/>
        </p:xfrm>
        <a:graphic>
          <a:graphicData uri="http://schemas.openxmlformats.org/presentationml/2006/ole">
            <mc:AlternateContent xmlns:mc="http://schemas.openxmlformats.org/markup-compatibility/2006">
              <mc:Choice xmlns:v="urn:schemas-microsoft-com:vml" Requires="v">
                <p:oleObj spid="_x0000_s57452" name="公式" r:id="rId5" imgW="444307" imgH="203112" progId="Equation.3">
                  <p:embed/>
                </p:oleObj>
              </mc:Choice>
              <mc:Fallback>
                <p:oleObj name="公式" r:id="rId5" imgW="44430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725" y="1171228"/>
                        <a:ext cx="911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4" name="Rectangle 16"/>
          <p:cNvSpPr>
            <a:spLocks noChangeArrowheads="1"/>
          </p:cNvSpPr>
          <p:nvPr/>
        </p:nvSpPr>
        <p:spPr bwMode="auto">
          <a:xfrm>
            <a:off x="552450" y="1141065"/>
            <a:ext cx="392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a:solidFill>
                  <a:schemeClr val="tx2"/>
                </a:solidFill>
              </a:rPr>
              <a:t>④ </a:t>
            </a:r>
          </a:p>
        </p:txBody>
      </p:sp>
      <p:sp>
        <p:nvSpPr>
          <p:cNvPr id="92165" name="Rectangle 18"/>
          <p:cNvSpPr>
            <a:spLocks noChangeArrowheads="1"/>
          </p:cNvSpPr>
          <p:nvPr/>
        </p:nvSpPr>
        <p:spPr bwMode="auto">
          <a:xfrm>
            <a:off x="992188" y="1695103"/>
            <a:ext cx="6834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r>
              <a:rPr lang="zh-CN" altLang="en-US" sz="2400" b="1">
                <a:solidFill>
                  <a:schemeClr val="tx2"/>
                </a:solidFill>
              </a:rPr>
              <a:t>返回第②步，以</a:t>
            </a:r>
            <a:r>
              <a:rPr lang="en-US" altLang="zh-CN" sz="2400" b="1" i="1">
                <a:solidFill>
                  <a:schemeClr val="tx2"/>
                </a:solidFill>
              </a:rPr>
              <a:t>Z</a:t>
            </a:r>
            <a:r>
              <a:rPr lang="en-US" altLang="zh-CN" sz="2400" b="1" baseline="-25000">
                <a:solidFill>
                  <a:schemeClr val="tx2"/>
                </a:solidFill>
              </a:rPr>
              <a:t>1</a:t>
            </a:r>
            <a:r>
              <a:rPr lang="en-US" altLang="zh-CN" sz="2400" b="1">
                <a:solidFill>
                  <a:schemeClr val="tx2"/>
                </a:solidFill>
              </a:rPr>
              <a:t>(3)</a:t>
            </a:r>
            <a:r>
              <a:rPr lang="zh-CN" altLang="en-US" sz="2400" b="1">
                <a:solidFill>
                  <a:schemeClr val="tx2"/>
                </a:solidFill>
              </a:rPr>
              <a:t>， </a:t>
            </a:r>
            <a:r>
              <a:rPr lang="en-US" altLang="zh-CN" sz="2400" b="1" i="1">
                <a:solidFill>
                  <a:schemeClr val="tx2"/>
                </a:solidFill>
              </a:rPr>
              <a:t>Z</a:t>
            </a:r>
            <a:r>
              <a:rPr lang="en-US" altLang="zh-CN" sz="2400" b="1" baseline="-25000">
                <a:solidFill>
                  <a:schemeClr val="tx2"/>
                </a:solidFill>
              </a:rPr>
              <a:t>2</a:t>
            </a:r>
            <a:r>
              <a:rPr lang="en-US" altLang="zh-CN" sz="2400" b="1">
                <a:solidFill>
                  <a:schemeClr val="tx2"/>
                </a:solidFill>
              </a:rPr>
              <a:t>(3)</a:t>
            </a:r>
            <a:r>
              <a:rPr lang="zh-CN" altLang="en-US" sz="2400" b="1">
                <a:solidFill>
                  <a:schemeClr val="tx2"/>
                </a:solidFill>
              </a:rPr>
              <a:t>为中心进行聚类。</a:t>
            </a:r>
          </a:p>
        </p:txBody>
      </p:sp>
      <p:sp>
        <p:nvSpPr>
          <p:cNvPr id="92166" name="Rectangle 21"/>
          <p:cNvSpPr>
            <a:spLocks noChangeArrowheads="1"/>
          </p:cNvSpPr>
          <p:nvPr/>
        </p:nvSpPr>
        <p:spPr bwMode="auto">
          <a:xfrm>
            <a:off x="533400" y="2117378"/>
            <a:ext cx="86868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en-US" altLang="zh-CN" sz="2400" b="1">
                <a:solidFill>
                  <a:schemeClr val="tx2"/>
                </a:solidFill>
              </a:rPr>
              <a:t>② </a:t>
            </a:r>
            <a:r>
              <a:rPr lang="zh-CN" altLang="en-US" sz="2400" b="1">
                <a:solidFill>
                  <a:schemeClr val="tx2"/>
                </a:solidFill>
              </a:rPr>
              <a:t>以新的聚类中心分类，求得的分类结果与前一次迭代结果相</a:t>
            </a:r>
          </a:p>
          <a:p>
            <a:pPr>
              <a:lnSpc>
                <a:spcPct val="130000"/>
              </a:lnSpc>
            </a:pPr>
            <a:r>
              <a:rPr lang="zh-CN" altLang="en-US" sz="2400" b="1">
                <a:solidFill>
                  <a:schemeClr val="tx2"/>
                </a:solidFill>
              </a:rPr>
              <a:t>     同：</a:t>
            </a:r>
          </a:p>
        </p:txBody>
      </p:sp>
      <p:graphicFrame>
        <p:nvGraphicFramePr>
          <p:cNvPr id="92167" name="Object 4"/>
          <p:cNvGraphicFramePr>
            <a:graphicFrameLocks noChangeAspect="1"/>
          </p:cNvGraphicFramePr>
          <p:nvPr>
            <p:extLst>
              <p:ext uri="{D42A27DB-BD31-4B8C-83A1-F6EECF244321}">
                <p14:modId xmlns:p14="http://schemas.microsoft.com/office/powerpoint/2010/main" val="753696081"/>
              </p:ext>
            </p:extLst>
          </p:nvPr>
        </p:nvGraphicFramePr>
        <p:xfrm>
          <a:off x="1449388" y="2692053"/>
          <a:ext cx="1673225" cy="431800"/>
        </p:xfrm>
        <a:graphic>
          <a:graphicData uri="http://schemas.openxmlformats.org/presentationml/2006/ole">
            <mc:AlternateContent xmlns:mc="http://schemas.openxmlformats.org/markup-compatibility/2006">
              <mc:Choice xmlns:v="urn:schemas-microsoft-com:vml" Requires="v">
                <p:oleObj spid="_x0000_s57453" name="公式" r:id="rId7" imgW="850531" imgH="215806" progId="Equation.3">
                  <p:embed/>
                </p:oleObj>
              </mc:Choice>
              <mc:Fallback>
                <p:oleObj name="公式" r:id="rId7" imgW="850531"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9388" y="2692053"/>
                        <a:ext cx="1673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8" name="Object 5"/>
          <p:cNvGraphicFramePr>
            <a:graphicFrameLocks noChangeAspect="1"/>
          </p:cNvGraphicFramePr>
          <p:nvPr>
            <p:extLst>
              <p:ext uri="{D42A27DB-BD31-4B8C-83A1-F6EECF244321}">
                <p14:modId xmlns:p14="http://schemas.microsoft.com/office/powerpoint/2010/main" val="1196569981"/>
              </p:ext>
            </p:extLst>
          </p:nvPr>
        </p:nvGraphicFramePr>
        <p:xfrm>
          <a:off x="3305175" y="2706340"/>
          <a:ext cx="1730375" cy="431800"/>
        </p:xfrm>
        <a:graphic>
          <a:graphicData uri="http://schemas.openxmlformats.org/presentationml/2006/ole">
            <mc:AlternateContent xmlns:mc="http://schemas.openxmlformats.org/markup-compatibility/2006">
              <mc:Choice xmlns:v="urn:schemas-microsoft-com:vml" Requires="v">
                <p:oleObj spid="_x0000_s57454" name="公式" r:id="rId9" imgW="875920" imgH="215806" progId="Equation.3">
                  <p:embed/>
                </p:oleObj>
              </mc:Choice>
              <mc:Fallback>
                <p:oleObj name="公式" r:id="rId9" imgW="875920"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5175" y="2706340"/>
                        <a:ext cx="1730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9" name="Rectangle 30"/>
          <p:cNvSpPr>
            <a:spLocks noChangeArrowheads="1"/>
          </p:cNvSpPr>
          <p:nvPr/>
        </p:nvSpPr>
        <p:spPr bwMode="auto">
          <a:xfrm>
            <a:off x="519113" y="3215928"/>
            <a:ext cx="8324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en-US" altLang="zh-CN" sz="2400" b="1">
                <a:solidFill>
                  <a:schemeClr val="tx2"/>
                </a:solidFill>
              </a:rPr>
              <a:t>③ </a:t>
            </a:r>
            <a:r>
              <a:rPr lang="zh-CN" altLang="en-US" sz="2400" b="1">
                <a:solidFill>
                  <a:schemeClr val="tx2"/>
                </a:solidFill>
              </a:rPr>
              <a:t>计算新聚类中心向量值，聚类中心与前一次结果相同，即： </a:t>
            </a:r>
          </a:p>
        </p:txBody>
      </p:sp>
      <p:graphicFrame>
        <p:nvGraphicFramePr>
          <p:cNvPr id="92170" name="Object 6"/>
          <p:cNvGraphicFramePr>
            <a:graphicFrameLocks noChangeAspect="1"/>
          </p:cNvGraphicFramePr>
          <p:nvPr>
            <p:extLst>
              <p:ext uri="{D42A27DB-BD31-4B8C-83A1-F6EECF244321}">
                <p14:modId xmlns:p14="http://schemas.microsoft.com/office/powerpoint/2010/main" val="1199994329"/>
              </p:ext>
            </p:extLst>
          </p:nvPr>
        </p:nvGraphicFramePr>
        <p:xfrm>
          <a:off x="2528888" y="3703290"/>
          <a:ext cx="3360737" cy="482600"/>
        </p:xfrm>
        <a:graphic>
          <a:graphicData uri="http://schemas.openxmlformats.org/presentationml/2006/ole">
            <mc:AlternateContent xmlns:mc="http://schemas.openxmlformats.org/markup-compatibility/2006">
              <mc:Choice xmlns:v="urn:schemas-microsoft-com:vml" Requires="v">
                <p:oleObj spid="_x0000_s57455" name="公式" r:id="rId11" imgW="1397000" imgH="241300" progId="Equation.3">
                  <p:embed/>
                </p:oleObj>
              </mc:Choice>
              <mc:Fallback>
                <p:oleObj name="公式" r:id="rId11" imgW="13970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8888" y="3703290"/>
                        <a:ext cx="3360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71" name="Object 7"/>
          <p:cNvGraphicFramePr>
            <a:graphicFrameLocks noChangeAspect="1"/>
          </p:cNvGraphicFramePr>
          <p:nvPr>
            <p:extLst>
              <p:ext uri="{D42A27DB-BD31-4B8C-83A1-F6EECF244321}">
                <p14:modId xmlns:p14="http://schemas.microsoft.com/office/powerpoint/2010/main" val="2811704115"/>
              </p:ext>
            </p:extLst>
          </p:nvPr>
        </p:nvGraphicFramePr>
        <p:xfrm>
          <a:off x="1093788" y="4146203"/>
          <a:ext cx="2025650" cy="482600"/>
        </p:xfrm>
        <a:graphic>
          <a:graphicData uri="http://schemas.openxmlformats.org/presentationml/2006/ole">
            <mc:AlternateContent xmlns:mc="http://schemas.openxmlformats.org/markup-compatibility/2006">
              <mc:Choice xmlns:v="urn:schemas-microsoft-com:vml" Requires="v">
                <p:oleObj spid="_x0000_s57456" name="公式" r:id="rId13" imgW="1028254" imgH="241195" progId="Equation.3">
                  <p:embed/>
                </p:oleObj>
              </mc:Choice>
              <mc:Fallback>
                <p:oleObj name="公式" r:id="rId13" imgW="1028254"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3788" y="4146203"/>
                        <a:ext cx="2025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72" name="Object 8"/>
          <p:cNvGraphicFramePr>
            <a:graphicFrameLocks noChangeAspect="1"/>
          </p:cNvGraphicFramePr>
          <p:nvPr>
            <p:extLst>
              <p:ext uri="{D42A27DB-BD31-4B8C-83A1-F6EECF244321}">
                <p14:modId xmlns:p14="http://schemas.microsoft.com/office/powerpoint/2010/main" val="4069829159"/>
              </p:ext>
            </p:extLst>
          </p:nvPr>
        </p:nvGraphicFramePr>
        <p:xfrm>
          <a:off x="2368550" y="4674840"/>
          <a:ext cx="3498850" cy="914400"/>
        </p:xfrm>
        <a:graphic>
          <a:graphicData uri="http://schemas.openxmlformats.org/presentationml/2006/ole">
            <mc:AlternateContent xmlns:mc="http://schemas.openxmlformats.org/markup-compatibility/2006">
              <mc:Choice xmlns:v="urn:schemas-microsoft-com:vml" Requires="v">
                <p:oleObj spid="_x0000_s57457" name="公式" r:id="rId15" imgW="1562100" imgH="457200" progId="Equation.3">
                  <p:embed/>
                </p:oleObj>
              </mc:Choice>
              <mc:Fallback>
                <p:oleObj name="公式" r:id="rId15" imgW="15621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8550" y="4674840"/>
                        <a:ext cx="3498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73" name="Rectangle 35"/>
          <p:cNvSpPr>
            <a:spLocks noChangeArrowheads="1"/>
          </p:cNvSpPr>
          <p:nvPr/>
        </p:nvSpPr>
        <p:spPr bwMode="auto">
          <a:xfrm>
            <a:off x="539552" y="4163665"/>
            <a:ext cx="392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dirty="0">
                <a:solidFill>
                  <a:schemeClr val="tx2"/>
                </a:solidFill>
              </a:rPr>
              <a:t>④ </a:t>
            </a:r>
          </a:p>
        </p:txBody>
      </p:sp>
      <p:sp>
        <p:nvSpPr>
          <p:cNvPr id="92174" name="Rectangle 36"/>
          <p:cNvSpPr>
            <a:spLocks noChangeArrowheads="1"/>
          </p:cNvSpPr>
          <p:nvPr/>
        </p:nvSpPr>
        <p:spPr bwMode="auto">
          <a:xfrm>
            <a:off x="2962275" y="4163665"/>
            <a:ext cx="4000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，故算法收敛，得聚类中心为</a:t>
            </a:r>
          </a:p>
        </p:txBody>
      </p:sp>
      <p:grpSp>
        <p:nvGrpSpPr>
          <p:cNvPr id="15" name="组合 14"/>
          <p:cNvGrpSpPr/>
          <p:nvPr/>
        </p:nvGrpSpPr>
        <p:grpSpPr>
          <a:xfrm>
            <a:off x="0" y="6324600"/>
            <a:ext cx="9144000" cy="519113"/>
            <a:chOff x="0" y="6324600"/>
            <a:chExt cx="9144000" cy="519113"/>
          </a:xfrm>
        </p:grpSpPr>
        <p:grpSp>
          <p:nvGrpSpPr>
            <p:cNvPr id="16" name="组合 15"/>
            <p:cNvGrpSpPr>
              <a:grpSpLocks/>
            </p:cNvGrpSpPr>
            <p:nvPr/>
          </p:nvGrpSpPr>
          <p:grpSpPr bwMode="auto">
            <a:xfrm>
              <a:off x="0" y="6324600"/>
              <a:ext cx="9144000" cy="519113"/>
              <a:chOff x="0" y="6324600"/>
              <a:chExt cx="9144000" cy="518375"/>
            </a:xfrm>
          </p:grpSpPr>
          <p:sp>
            <p:nvSpPr>
              <p:cNvPr id="18" name="矩形 1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Box 1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7" name="TextBox 16"/>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9842288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5"/>
          <p:cNvSpPr txBox="1">
            <a:spLocks noChangeArrowheads="1"/>
          </p:cNvSpPr>
          <p:nvPr/>
        </p:nvSpPr>
        <p:spPr bwMode="auto">
          <a:xfrm>
            <a:off x="2895600" y="5867400"/>
            <a:ext cx="35972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a:solidFill>
                  <a:schemeClr val="tx2"/>
                </a:solidFill>
              </a:rPr>
              <a:t>K-</a:t>
            </a:r>
            <a:r>
              <a:rPr lang="zh-CN" altLang="en-US" sz="2000" b="1">
                <a:solidFill>
                  <a:schemeClr val="tx2"/>
                </a:solidFill>
              </a:rPr>
              <a:t>均值算法聚类结果</a:t>
            </a:r>
          </a:p>
        </p:txBody>
      </p:sp>
      <p:grpSp>
        <p:nvGrpSpPr>
          <p:cNvPr id="93187" name="Group 6"/>
          <p:cNvGrpSpPr>
            <a:grpSpLocks/>
          </p:cNvGrpSpPr>
          <p:nvPr/>
        </p:nvGrpSpPr>
        <p:grpSpPr bwMode="auto">
          <a:xfrm>
            <a:off x="1573213" y="404813"/>
            <a:ext cx="6756400" cy="5337175"/>
            <a:chOff x="5293" y="1269"/>
            <a:chExt cx="5204" cy="4463"/>
          </a:xfrm>
        </p:grpSpPr>
        <p:grpSp>
          <p:nvGrpSpPr>
            <p:cNvPr id="93190" name="Group 7"/>
            <p:cNvGrpSpPr>
              <a:grpSpLocks/>
            </p:cNvGrpSpPr>
            <p:nvPr/>
          </p:nvGrpSpPr>
          <p:grpSpPr bwMode="auto">
            <a:xfrm>
              <a:off x="6031" y="1899"/>
              <a:ext cx="3258" cy="3407"/>
              <a:chOff x="6031" y="2153"/>
              <a:chExt cx="3258" cy="3153"/>
            </a:xfrm>
          </p:grpSpPr>
          <p:sp>
            <p:nvSpPr>
              <p:cNvPr id="93285" name="Line 8"/>
              <p:cNvSpPr>
                <a:spLocks noChangeShapeType="1"/>
              </p:cNvSpPr>
              <p:nvPr/>
            </p:nvSpPr>
            <p:spPr bwMode="auto">
              <a:xfrm>
                <a:off x="8942" y="2179"/>
                <a:ext cx="0" cy="310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6" name="Line 9"/>
              <p:cNvSpPr>
                <a:spLocks noChangeShapeType="1"/>
              </p:cNvSpPr>
              <p:nvPr/>
            </p:nvSpPr>
            <p:spPr bwMode="auto">
              <a:xfrm>
                <a:off x="8578" y="2179"/>
                <a:ext cx="0" cy="310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7" name="Line 10"/>
              <p:cNvSpPr>
                <a:spLocks noChangeShapeType="1"/>
              </p:cNvSpPr>
              <p:nvPr/>
            </p:nvSpPr>
            <p:spPr bwMode="auto">
              <a:xfrm>
                <a:off x="8214" y="2204"/>
                <a:ext cx="0" cy="310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8" name="Line 11"/>
              <p:cNvSpPr>
                <a:spLocks noChangeShapeType="1"/>
              </p:cNvSpPr>
              <p:nvPr/>
            </p:nvSpPr>
            <p:spPr bwMode="auto">
              <a:xfrm>
                <a:off x="7850" y="2191"/>
                <a:ext cx="0" cy="310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9" name="Line 12"/>
              <p:cNvSpPr>
                <a:spLocks noChangeShapeType="1"/>
              </p:cNvSpPr>
              <p:nvPr/>
            </p:nvSpPr>
            <p:spPr bwMode="auto">
              <a:xfrm>
                <a:off x="7487" y="2204"/>
                <a:ext cx="0" cy="310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0" name="Line 13"/>
              <p:cNvSpPr>
                <a:spLocks noChangeShapeType="1"/>
              </p:cNvSpPr>
              <p:nvPr/>
            </p:nvSpPr>
            <p:spPr bwMode="auto">
              <a:xfrm>
                <a:off x="7123" y="2153"/>
                <a:ext cx="0" cy="310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1" name="Line 14"/>
              <p:cNvSpPr>
                <a:spLocks noChangeShapeType="1"/>
              </p:cNvSpPr>
              <p:nvPr/>
            </p:nvSpPr>
            <p:spPr bwMode="auto">
              <a:xfrm>
                <a:off x="6759" y="2179"/>
                <a:ext cx="0" cy="310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2" name="Line 15"/>
              <p:cNvSpPr>
                <a:spLocks noChangeShapeType="1"/>
              </p:cNvSpPr>
              <p:nvPr/>
            </p:nvSpPr>
            <p:spPr bwMode="auto">
              <a:xfrm>
                <a:off x="6395" y="2179"/>
                <a:ext cx="0" cy="310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3" name="Line 16"/>
              <p:cNvSpPr>
                <a:spLocks noChangeShapeType="1"/>
              </p:cNvSpPr>
              <p:nvPr/>
            </p:nvSpPr>
            <p:spPr bwMode="auto">
              <a:xfrm>
                <a:off x="6031" y="2153"/>
                <a:ext cx="0" cy="310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4" name="Line 17"/>
              <p:cNvSpPr>
                <a:spLocks noChangeShapeType="1"/>
              </p:cNvSpPr>
              <p:nvPr/>
            </p:nvSpPr>
            <p:spPr bwMode="auto">
              <a:xfrm>
                <a:off x="9289" y="2175"/>
                <a:ext cx="0" cy="310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191" name="Group 18"/>
            <p:cNvGrpSpPr>
              <a:grpSpLocks/>
            </p:cNvGrpSpPr>
            <p:nvPr/>
          </p:nvGrpSpPr>
          <p:grpSpPr bwMode="auto">
            <a:xfrm>
              <a:off x="5673" y="1908"/>
              <a:ext cx="3633" cy="3102"/>
              <a:chOff x="5673" y="1908"/>
              <a:chExt cx="3633" cy="3102"/>
            </a:xfrm>
          </p:grpSpPr>
          <p:sp>
            <p:nvSpPr>
              <p:cNvPr id="93275" name="Line 19"/>
              <p:cNvSpPr>
                <a:spLocks noChangeShapeType="1"/>
              </p:cNvSpPr>
              <p:nvPr/>
            </p:nvSpPr>
            <p:spPr bwMode="auto">
              <a:xfrm>
                <a:off x="5697" y="2942"/>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6" name="Line 20"/>
              <p:cNvSpPr>
                <a:spLocks noChangeShapeType="1"/>
              </p:cNvSpPr>
              <p:nvPr/>
            </p:nvSpPr>
            <p:spPr bwMode="auto">
              <a:xfrm>
                <a:off x="5753" y="5010"/>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7" name="Line 21"/>
              <p:cNvSpPr>
                <a:spLocks noChangeShapeType="1"/>
              </p:cNvSpPr>
              <p:nvPr/>
            </p:nvSpPr>
            <p:spPr bwMode="auto">
              <a:xfrm>
                <a:off x="5719" y="2597"/>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8" name="Line 22"/>
              <p:cNvSpPr>
                <a:spLocks noChangeShapeType="1"/>
              </p:cNvSpPr>
              <p:nvPr/>
            </p:nvSpPr>
            <p:spPr bwMode="auto">
              <a:xfrm>
                <a:off x="5758" y="3286"/>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9" name="Line 23"/>
              <p:cNvSpPr>
                <a:spLocks noChangeShapeType="1"/>
              </p:cNvSpPr>
              <p:nvPr/>
            </p:nvSpPr>
            <p:spPr bwMode="auto">
              <a:xfrm>
                <a:off x="5758" y="3631"/>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0" name="Line 24"/>
              <p:cNvSpPr>
                <a:spLocks noChangeShapeType="1"/>
              </p:cNvSpPr>
              <p:nvPr/>
            </p:nvSpPr>
            <p:spPr bwMode="auto">
              <a:xfrm>
                <a:off x="5758" y="3976"/>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1" name="Line 25"/>
              <p:cNvSpPr>
                <a:spLocks noChangeShapeType="1"/>
              </p:cNvSpPr>
              <p:nvPr/>
            </p:nvSpPr>
            <p:spPr bwMode="auto">
              <a:xfrm>
                <a:off x="5745" y="4320"/>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2" name="Line 26"/>
              <p:cNvSpPr>
                <a:spLocks noChangeShapeType="1"/>
              </p:cNvSpPr>
              <p:nvPr/>
            </p:nvSpPr>
            <p:spPr bwMode="auto">
              <a:xfrm>
                <a:off x="5741" y="4665"/>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3" name="Line 27"/>
              <p:cNvSpPr>
                <a:spLocks noChangeShapeType="1"/>
              </p:cNvSpPr>
              <p:nvPr/>
            </p:nvSpPr>
            <p:spPr bwMode="auto">
              <a:xfrm>
                <a:off x="5673" y="1908"/>
                <a:ext cx="359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4" name="Line 28"/>
              <p:cNvSpPr>
                <a:spLocks noChangeShapeType="1"/>
              </p:cNvSpPr>
              <p:nvPr/>
            </p:nvSpPr>
            <p:spPr bwMode="auto">
              <a:xfrm>
                <a:off x="5681" y="2253"/>
                <a:ext cx="35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92" name="Freeform 29"/>
            <p:cNvSpPr>
              <a:spLocks/>
            </p:cNvSpPr>
            <p:nvPr/>
          </p:nvSpPr>
          <p:spPr bwMode="auto">
            <a:xfrm>
              <a:off x="5338" y="4263"/>
              <a:ext cx="2017" cy="1469"/>
            </a:xfrm>
            <a:custGeom>
              <a:avLst/>
              <a:gdLst>
                <a:gd name="T0" fmla="*/ 1832 w 2017"/>
                <a:gd name="T1" fmla="*/ 57 h 1469"/>
                <a:gd name="T2" fmla="*/ 767 w 2017"/>
                <a:gd name="T3" fmla="*/ 87 h 1469"/>
                <a:gd name="T4" fmla="*/ 152 w 2017"/>
                <a:gd name="T5" fmla="*/ 552 h 1469"/>
                <a:gd name="T6" fmla="*/ 137 w 2017"/>
                <a:gd name="T7" fmla="*/ 1332 h 1469"/>
                <a:gd name="T8" fmla="*/ 977 w 2017"/>
                <a:gd name="T9" fmla="*/ 1377 h 1469"/>
                <a:gd name="T10" fmla="*/ 1382 w 2017"/>
                <a:gd name="T11" fmla="*/ 822 h 1469"/>
                <a:gd name="T12" fmla="*/ 1877 w 2017"/>
                <a:gd name="T13" fmla="*/ 432 h 1469"/>
                <a:gd name="T14" fmla="*/ 1832 w 2017"/>
                <a:gd name="T15" fmla="*/ 57 h 1469"/>
                <a:gd name="T16" fmla="*/ 0 60000 65536"/>
                <a:gd name="T17" fmla="*/ 0 60000 65536"/>
                <a:gd name="T18" fmla="*/ 0 60000 65536"/>
                <a:gd name="T19" fmla="*/ 0 60000 65536"/>
                <a:gd name="T20" fmla="*/ 0 60000 65536"/>
                <a:gd name="T21" fmla="*/ 0 60000 65536"/>
                <a:gd name="T22" fmla="*/ 0 60000 65536"/>
                <a:gd name="T23" fmla="*/ 0 60000 65536"/>
                <a:gd name="T24" fmla="*/ 0 w 2017"/>
                <a:gd name="T25" fmla="*/ 0 h 1469"/>
                <a:gd name="T26" fmla="*/ 2017 w 2017"/>
                <a:gd name="T27" fmla="*/ 1469 h 14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7" h="1469">
                  <a:moveTo>
                    <a:pt x="1832" y="57"/>
                  </a:moveTo>
                  <a:cubicBezTo>
                    <a:pt x="1647" y="0"/>
                    <a:pt x="1047" y="5"/>
                    <a:pt x="767" y="87"/>
                  </a:cubicBezTo>
                  <a:cubicBezTo>
                    <a:pt x="487" y="169"/>
                    <a:pt x="257" y="345"/>
                    <a:pt x="152" y="552"/>
                  </a:cubicBezTo>
                  <a:cubicBezTo>
                    <a:pt x="47" y="759"/>
                    <a:pt x="0" y="1195"/>
                    <a:pt x="137" y="1332"/>
                  </a:cubicBezTo>
                  <a:cubicBezTo>
                    <a:pt x="274" y="1469"/>
                    <a:pt x="769" y="1462"/>
                    <a:pt x="977" y="1377"/>
                  </a:cubicBezTo>
                  <a:cubicBezTo>
                    <a:pt x="1185" y="1292"/>
                    <a:pt x="1232" y="979"/>
                    <a:pt x="1382" y="822"/>
                  </a:cubicBezTo>
                  <a:cubicBezTo>
                    <a:pt x="1532" y="665"/>
                    <a:pt x="1802" y="559"/>
                    <a:pt x="1877" y="432"/>
                  </a:cubicBezTo>
                  <a:cubicBezTo>
                    <a:pt x="1952" y="305"/>
                    <a:pt x="2017" y="114"/>
                    <a:pt x="1832" y="57"/>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3" name="Line 30"/>
            <p:cNvSpPr>
              <a:spLocks noChangeShapeType="1"/>
            </p:cNvSpPr>
            <p:nvPr/>
          </p:nvSpPr>
          <p:spPr bwMode="auto">
            <a:xfrm flipV="1">
              <a:off x="5677" y="1470"/>
              <a:ext cx="0" cy="389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4" name="Line 31"/>
            <p:cNvSpPr>
              <a:spLocks noChangeShapeType="1"/>
            </p:cNvSpPr>
            <p:nvPr/>
          </p:nvSpPr>
          <p:spPr bwMode="auto">
            <a:xfrm>
              <a:off x="5667" y="5367"/>
              <a:ext cx="444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5" name="Line 32"/>
            <p:cNvSpPr>
              <a:spLocks noChangeShapeType="1"/>
            </p:cNvSpPr>
            <p:nvPr/>
          </p:nvSpPr>
          <p:spPr bwMode="auto">
            <a:xfrm>
              <a:off x="5685" y="5010"/>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6" name="Line 33"/>
            <p:cNvSpPr>
              <a:spLocks noChangeShapeType="1"/>
            </p:cNvSpPr>
            <p:nvPr/>
          </p:nvSpPr>
          <p:spPr bwMode="auto">
            <a:xfrm>
              <a:off x="5737" y="5010"/>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7" name="Line 34"/>
            <p:cNvSpPr>
              <a:spLocks noChangeShapeType="1"/>
            </p:cNvSpPr>
            <p:nvPr/>
          </p:nvSpPr>
          <p:spPr bwMode="auto">
            <a:xfrm>
              <a:off x="5723" y="5019"/>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8" name="Line 35"/>
            <p:cNvSpPr>
              <a:spLocks noChangeShapeType="1"/>
            </p:cNvSpPr>
            <p:nvPr/>
          </p:nvSpPr>
          <p:spPr bwMode="auto">
            <a:xfrm>
              <a:off x="5679" y="4665"/>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36"/>
            <p:cNvSpPr>
              <a:spLocks noChangeShapeType="1"/>
            </p:cNvSpPr>
            <p:nvPr/>
          </p:nvSpPr>
          <p:spPr bwMode="auto">
            <a:xfrm>
              <a:off x="5687" y="2942"/>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Line 37"/>
            <p:cNvSpPr>
              <a:spLocks noChangeShapeType="1"/>
            </p:cNvSpPr>
            <p:nvPr/>
          </p:nvSpPr>
          <p:spPr bwMode="auto">
            <a:xfrm>
              <a:off x="5675" y="3286"/>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1" name="Line 38"/>
            <p:cNvSpPr>
              <a:spLocks noChangeShapeType="1"/>
            </p:cNvSpPr>
            <p:nvPr/>
          </p:nvSpPr>
          <p:spPr bwMode="auto">
            <a:xfrm>
              <a:off x="5683" y="3631"/>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Line 39"/>
            <p:cNvSpPr>
              <a:spLocks noChangeShapeType="1"/>
            </p:cNvSpPr>
            <p:nvPr/>
          </p:nvSpPr>
          <p:spPr bwMode="auto">
            <a:xfrm>
              <a:off x="5680" y="3976"/>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3" name="Line 40"/>
            <p:cNvSpPr>
              <a:spLocks noChangeShapeType="1"/>
            </p:cNvSpPr>
            <p:nvPr/>
          </p:nvSpPr>
          <p:spPr bwMode="auto">
            <a:xfrm>
              <a:off x="5681" y="4320"/>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Line 41"/>
            <p:cNvSpPr>
              <a:spLocks noChangeShapeType="1"/>
            </p:cNvSpPr>
            <p:nvPr/>
          </p:nvSpPr>
          <p:spPr bwMode="auto">
            <a:xfrm>
              <a:off x="5680" y="2597"/>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5" name="Line 42"/>
            <p:cNvSpPr>
              <a:spLocks noChangeShapeType="1"/>
            </p:cNvSpPr>
            <p:nvPr/>
          </p:nvSpPr>
          <p:spPr bwMode="auto">
            <a:xfrm>
              <a:off x="6031"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6" name="Line 43"/>
            <p:cNvSpPr>
              <a:spLocks noChangeShapeType="1"/>
            </p:cNvSpPr>
            <p:nvPr/>
          </p:nvSpPr>
          <p:spPr bwMode="auto">
            <a:xfrm>
              <a:off x="8942"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7" name="Line 44"/>
            <p:cNvSpPr>
              <a:spLocks noChangeShapeType="1"/>
            </p:cNvSpPr>
            <p:nvPr/>
          </p:nvSpPr>
          <p:spPr bwMode="auto">
            <a:xfrm>
              <a:off x="8578"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8" name="Line 45"/>
            <p:cNvSpPr>
              <a:spLocks noChangeShapeType="1"/>
            </p:cNvSpPr>
            <p:nvPr/>
          </p:nvSpPr>
          <p:spPr bwMode="auto">
            <a:xfrm>
              <a:off x="8214"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9" name="Line 46"/>
            <p:cNvSpPr>
              <a:spLocks noChangeShapeType="1"/>
            </p:cNvSpPr>
            <p:nvPr/>
          </p:nvSpPr>
          <p:spPr bwMode="auto">
            <a:xfrm>
              <a:off x="7850"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0" name="Line 47"/>
            <p:cNvSpPr>
              <a:spLocks noChangeShapeType="1"/>
            </p:cNvSpPr>
            <p:nvPr/>
          </p:nvSpPr>
          <p:spPr bwMode="auto">
            <a:xfrm>
              <a:off x="7487"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1" name="Line 48"/>
            <p:cNvSpPr>
              <a:spLocks noChangeShapeType="1"/>
            </p:cNvSpPr>
            <p:nvPr/>
          </p:nvSpPr>
          <p:spPr bwMode="auto">
            <a:xfrm>
              <a:off x="6759"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2" name="Line 49"/>
            <p:cNvSpPr>
              <a:spLocks noChangeShapeType="1"/>
            </p:cNvSpPr>
            <p:nvPr/>
          </p:nvSpPr>
          <p:spPr bwMode="auto">
            <a:xfrm>
              <a:off x="7123"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3" name="Line 50"/>
            <p:cNvSpPr>
              <a:spLocks noChangeShapeType="1"/>
            </p:cNvSpPr>
            <p:nvPr/>
          </p:nvSpPr>
          <p:spPr bwMode="auto">
            <a:xfrm>
              <a:off x="6395" y="5255"/>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4" name="Oval 51"/>
            <p:cNvSpPr>
              <a:spLocks noChangeArrowheads="1"/>
            </p:cNvSpPr>
            <p:nvPr/>
          </p:nvSpPr>
          <p:spPr bwMode="auto">
            <a:xfrm>
              <a:off x="5644" y="5319"/>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15" name="Oval 52"/>
            <p:cNvSpPr>
              <a:spLocks noChangeArrowheads="1"/>
            </p:cNvSpPr>
            <p:nvPr/>
          </p:nvSpPr>
          <p:spPr bwMode="auto">
            <a:xfrm>
              <a:off x="6008" y="4975"/>
              <a:ext cx="61" cy="69"/>
            </a:xfrm>
            <a:prstGeom prst="ellipse">
              <a:avLst/>
            </a:prstGeom>
            <a:solidFill>
              <a:srgbClr val="000000"/>
            </a:solidFill>
            <a:ln w="9525">
              <a:solidFill>
                <a:srgbClr val="000000"/>
              </a:solidFill>
              <a:round/>
              <a:headEnd/>
              <a:tailEnd/>
            </a:ln>
          </p:spPr>
          <p:txBody>
            <a:bodyPr/>
            <a:lstStyle/>
            <a:p>
              <a:endParaRPr lang="zh-CN" altLang="en-US"/>
            </a:p>
          </p:txBody>
        </p:sp>
        <p:sp>
          <p:nvSpPr>
            <p:cNvPr id="93216" name="Oval 53"/>
            <p:cNvSpPr>
              <a:spLocks noChangeArrowheads="1"/>
            </p:cNvSpPr>
            <p:nvPr/>
          </p:nvSpPr>
          <p:spPr bwMode="auto">
            <a:xfrm>
              <a:off x="6372" y="4630"/>
              <a:ext cx="61" cy="69"/>
            </a:xfrm>
            <a:prstGeom prst="ellipse">
              <a:avLst/>
            </a:prstGeom>
            <a:solidFill>
              <a:srgbClr val="000000"/>
            </a:solidFill>
            <a:ln w="9525">
              <a:solidFill>
                <a:srgbClr val="000000"/>
              </a:solidFill>
              <a:round/>
              <a:headEnd/>
              <a:tailEnd/>
            </a:ln>
          </p:spPr>
          <p:txBody>
            <a:bodyPr/>
            <a:lstStyle/>
            <a:p>
              <a:endParaRPr lang="zh-CN" altLang="en-US"/>
            </a:p>
          </p:txBody>
        </p:sp>
        <p:sp>
          <p:nvSpPr>
            <p:cNvPr id="93217" name="Oval 54"/>
            <p:cNvSpPr>
              <a:spLocks noChangeArrowheads="1"/>
            </p:cNvSpPr>
            <p:nvPr/>
          </p:nvSpPr>
          <p:spPr bwMode="auto">
            <a:xfrm>
              <a:off x="8541" y="3258"/>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18" name="Oval 55"/>
            <p:cNvSpPr>
              <a:spLocks noChangeArrowheads="1"/>
            </p:cNvSpPr>
            <p:nvPr/>
          </p:nvSpPr>
          <p:spPr bwMode="auto">
            <a:xfrm>
              <a:off x="8177" y="3261"/>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19" name="Oval 56"/>
            <p:cNvSpPr>
              <a:spLocks noChangeArrowheads="1"/>
            </p:cNvSpPr>
            <p:nvPr/>
          </p:nvSpPr>
          <p:spPr bwMode="auto">
            <a:xfrm>
              <a:off x="7823" y="2907"/>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20" name="Oval 57"/>
            <p:cNvSpPr>
              <a:spLocks noChangeArrowheads="1"/>
            </p:cNvSpPr>
            <p:nvPr/>
          </p:nvSpPr>
          <p:spPr bwMode="auto">
            <a:xfrm>
              <a:off x="7821" y="3252"/>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21" name="Oval 58"/>
            <p:cNvSpPr>
              <a:spLocks noChangeArrowheads="1"/>
            </p:cNvSpPr>
            <p:nvPr/>
          </p:nvSpPr>
          <p:spPr bwMode="auto">
            <a:xfrm>
              <a:off x="8180" y="2910"/>
              <a:ext cx="61" cy="69"/>
            </a:xfrm>
            <a:prstGeom prst="ellipse">
              <a:avLst/>
            </a:prstGeom>
            <a:solidFill>
              <a:srgbClr val="000000"/>
            </a:solidFill>
            <a:ln w="9525">
              <a:solidFill>
                <a:srgbClr val="000000"/>
              </a:solidFill>
              <a:round/>
              <a:headEnd/>
              <a:tailEnd/>
            </a:ln>
          </p:spPr>
          <p:txBody>
            <a:bodyPr/>
            <a:lstStyle/>
            <a:p>
              <a:endParaRPr lang="zh-CN" altLang="en-US"/>
            </a:p>
          </p:txBody>
        </p:sp>
        <p:sp>
          <p:nvSpPr>
            <p:cNvPr id="93222" name="Oval 59"/>
            <p:cNvSpPr>
              <a:spLocks noChangeArrowheads="1"/>
            </p:cNvSpPr>
            <p:nvPr/>
          </p:nvSpPr>
          <p:spPr bwMode="auto">
            <a:xfrm>
              <a:off x="8913" y="2910"/>
              <a:ext cx="61" cy="68"/>
            </a:xfrm>
            <a:prstGeom prst="ellipse">
              <a:avLst/>
            </a:prstGeom>
            <a:solidFill>
              <a:srgbClr val="000000"/>
            </a:solidFill>
            <a:ln w="9525">
              <a:solidFill>
                <a:srgbClr val="000000"/>
              </a:solidFill>
              <a:round/>
              <a:headEnd/>
              <a:tailEnd/>
            </a:ln>
          </p:spPr>
          <p:txBody>
            <a:bodyPr/>
            <a:lstStyle/>
            <a:p>
              <a:endParaRPr lang="zh-CN" altLang="en-US"/>
            </a:p>
          </p:txBody>
        </p:sp>
        <p:sp>
          <p:nvSpPr>
            <p:cNvPr id="93223" name="Oval 60"/>
            <p:cNvSpPr>
              <a:spLocks noChangeArrowheads="1"/>
            </p:cNvSpPr>
            <p:nvPr/>
          </p:nvSpPr>
          <p:spPr bwMode="auto">
            <a:xfrm>
              <a:off x="8541" y="2907"/>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24" name="Text Box 61"/>
            <p:cNvSpPr txBox="1">
              <a:spLocks noChangeArrowheads="1"/>
            </p:cNvSpPr>
            <p:nvPr/>
          </p:nvSpPr>
          <p:spPr bwMode="auto">
            <a:xfrm>
              <a:off x="5743" y="5040"/>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a:t>
              </a:r>
              <a:endParaRPr lang="en-US" altLang="zh-CN" sz="2000"/>
            </a:p>
          </p:txBody>
        </p:sp>
        <p:sp>
          <p:nvSpPr>
            <p:cNvPr id="93225" name="Text Box 62"/>
            <p:cNvSpPr txBox="1">
              <a:spLocks noChangeArrowheads="1"/>
            </p:cNvSpPr>
            <p:nvPr/>
          </p:nvSpPr>
          <p:spPr bwMode="auto">
            <a:xfrm>
              <a:off x="6091" y="4731"/>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4</a:t>
              </a:r>
              <a:endParaRPr lang="en-US" altLang="zh-CN" sz="2000"/>
            </a:p>
          </p:txBody>
        </p:sp>
        <p:sp>
          <p:nvSpPr>
            <p:cNvPr id="93226" name="Text Box 63"/>
            <p:cNvSpPr txBox="1">
              <a:spLocks noChangeArrowheads="1"/>
            </p:cNvSpPr>
            <p:nvPr/>
          </p:nvSpPr>
          <p:spPr bwMode="auto">
            <a:xfrm>
              <a:off x="5757" y="4719"/>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3</a:t>
              </a:r>
              <a:endParaRPr lang="en-US" altLang="zh-CN" sz="2000"/>
            </a:p>
          </p:txBody>
        </p:sp>
        <p:sp>
          <p:nvSpPr>
            <p:cNvPr id="93227" name="Text Box 64"/>
            <p:cNvSpPr txBox="1">
              <a:spLocks noChangeArrowheads="1"/>
            </p:cNvSpPr>
            <p:nvPr/>
          </p:nvSpPr>
          <p:spPr bwMode="auto">
            <a:xfrm>
              <a:off x="6455" y="4728"/>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5</a:t>
              </a:r>
              <a:endParaRPr lang="en-US" altLang="zh-CN" sz="2000"/>
            </a:p>
          </p:txBody>
        </p:sp>
        <p:sp>
          <p:nvSpPr>
            <p:cNvPr id="93228" name="Text Box 65"/>
            <p:cNvSpPr txBox="1">
              <a:spLocks noChangeArrowheads="1"/>
            </p:cNvSpPr>
            <p:nvPr/>
          </p:nvSpPr>
          <p:spPr bwMode="auto">
            <a:xfrm>
              <a:off x="6821" y="4374"/>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8</a:t>
              </a:r>
              <a:endParaRPr lang="en-US" altLang="zh-CN" sz="2000"/>
            </a:p>
          </p:txBody>
        </p:sp>
        <p:sp>
          <p:nvSpPr>
            <p:cNvPr id="93229" name="Text Box 66"/>
            <p:cNvSpPr txBox="1">
              <a:spLocks noChangeArrowheads="1"/>
            </p:cNvSpPr>
            <p:nvPr/>
          </p:nvSpPr>
          <p:spPr bwMode="auto">
            <a:xfrm>
              <a:off x="7885" y="2991"/>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9</a:t>
              </a:r>
              <a:endParaRPr lang="en-US" altLang="zh-CN" sz="2000"/>
            </a:p>
          </p:txBody>
        </p:sp>
        <p:sp>
          <p:nvSpPr>
            <p:cNvPr id="93230" name="Text Box 67"/>
            <p:cNvSpPr txBox="1">
              <a:spLocks noChangeArrowheads="1"/>
            </p:cNvSpPr>
            <p:nvPr/>
          </p:nvSpPr>
          <p:spPr bwMode="auto">
            <a:xfrm>
              <a:off x="6469" y="4362"/>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7</a:t>
              </a:r>
              <a:endParaRPr lang="en-US" altLang="zh-CN" sz="2000"/>
            </a:p>
          </p:txBody>
        </p:sp>
        <p:sp>
          <p:nvSpPr>
            <p:cNvPr id="93231" name="Text Box 68"/>
            <p:cNvSpPr txBox="1">
              <a:spLocks noChangeArrowheads="1"/>
            </p:cNvSpPr>
            <p:nvPr/>
          </p:nvSpPr>
          <p:spPr bwMode="auto">
            <a:xfrm>
              <a:off x="8245" y="2979"/>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10</a:t>
              </a:r>
              <a:endParaRPr lang="en-US" altLang="zh-CN" sz="2000"/>
            </a:p>
          </p:txBody>
        </p:sp>
        <p:sp>
          <p:nvSpPr>
            <p:cNvPr id="93232" name="Text Box 69"/>
            <p:cNvSpPr txBox="1">
              <a:spLocks noChangeArrowheads="1"/>
            </p:cNvSpPr>
            <p:nvPr/>
          </p:nvSpPr>
          <p:spPr bwMode="auto">
            <a:xfrm>
              <a:off x="6082" y="5055"/>
              <a:ext cx="36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2</a:t>
              </a:r>
              <a:endParaRPr lang="en-US" altLang="zh-CN" sz="2000"/>
            </a:p>
          </p:txBody>
        </p:sp>
        <p:sp>
          <p:nvSpPr>
            <p:cNvPr id="93233" name="Text Box 70"/>
            <p:cNvSpPr txBox="1">
              <a:spLocks noChangeArrowheads="1"/>
            </p:cNvSpPr>
            <p:nvPr/>
          </p:nvSpPr>
          <p:spPr bwMode="auto">
            <a:xfrm>
              <a:off x="6107" y="4368"/>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6</a:t>
              </a:r>
              <a:endParaRPr lang="en-US" altLang="zh-CN" sz="2000"/>
            </a:p>
          </p:txBody>
        </p:sp>
        <p:sp>
          <p:nvSpPr>
            <p:cNvPr id="93234" name="Text Box 71"/>
            <p:cNvSpPr txBox="1">
              <a:spLocks noChangeArrowheads="1"/>
            </p:cNvSpPr>
            <p:nvPr/>
          </p:nvSpPr>
          <p:spPr bwMode="auto">
            <a:xfrm>
              <a:off x="10185" y="5022"/>
              <a:ext cx="31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i="1"/>
                <a:t>x</a:t>
              </a:r>
              <a:r>
                <a:rPr lang="en-US" altLang="zh-CN" sz="2000" baseline="-25000"/>
                <a:t>1</a:t>
              </a:r>
              <a:endParaRPr lang="en-US" altLang="zh-CN" sz="2000"/>
            </a:p>
          </p:txBody>
        </p:sp>
        <p:sp>
          <p:nvSpPr>
            <p:cNvPr id="93235" name="Text Box 72"/>
            <p:cNvSpPr txBox="1">
              <a:spLocks noChangeArrowheads="1"/>
            </p:cNvSpPr>
            <p:nvPr/>
          </p:nvSpPr>
          <p:spPr bwMode="auto">
            <a:xfrm>
              <a:off x="5293" y="1269"/>
              <a:ext cx="31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i="1"/>
                <a:t>x</a:t>
              </a:r>
              <a:r>
                <a:rPr lang="en-US" altLang="zh-CN" sz="2000" baseline="-25000"/>
                <a:t>2</a:t>
              </a:r>
              <a:endParaRPr lang="en-US" altLang="zh-CN" sz="2000"/>
            </a:p>
          </p:txBody>
        </p:sp>
        <p:sp>
          <p:nvSpPr>
            <p:cNvPr id="93236" name="Freeform 73"/>
            <p:cNvSpPr>
              <a:spLocks/>
            </p:cNvSpPr>
            <p:nvPr/>
          </p:nvSpPr>
          <p:spPr bwMode="auto">
            <a:xfrm>
              <a:off x="7532" y="1805"/>
              <a:ext cx="1953" cy="1735"/>
            </a:xfrm>
            <a:custGeom>
              <a:avLst/>
              <a:gdLst>
                <a:gd name="T0" fmla="*/ 973 w 1953"/>
                <a:gd name="T1" fmla="*/ 70 h 1735"/>
                <a:gd name="T2" fmla="*/ 643 w 1953"/>
                <a:gd name="T3" fmla="*/ 535 h 1735"/>
                <a:gd name="T4" fmla="*/ 223 w 1953"/>
                <a:gd name="T5" fmla="*/ 880 h 1735"/>
                <a:gd name="T6" fmla="*/ 163 w 1953"/>
                <a:gd name="T7" fmla="*/ 1600 h 1735"/>
                <a:gd name="T8" fmla="*/ 1198 w 1953"/>
                <a:gd name="T9" fmla="*/ 1690 h 1735"/>
                <a:gd name="T10" fmla="*/ 1588 w 1953"/>
                <a:gd name="T11" fmla="*/ 1360 h 1735"/>
                <a:gd name="T12" fmla="*/ 1858 w 1953"/>
                <a:gd name="T13" fmla="*/ 1165 h 1735"/>
                <a:gd name="T14" fmla="*/ 1903 w 1953"/>
                <a:gd name="T15" fmla="*/ 670 h 1735"/>
                <a:gd name="T16" fmla="*/ 1798 w 1953"/>
                <a:gd name="T17" fmla="*/ 115 h 1735"/>
                <a:gd name="T18" fmla="*/ 973 w 1953"/>
                <a:gd name="T19" fmla="*/ 70 h 17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53"/>
                <a:gd name="T31" fmla="*/ 0 h 1735"/>
                <a:gd name="T32" fmla="*/ 1953 w 1953"/>
                <a:gd name="T33" fmla="*/ 1735 h 17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53" h="1735">
                  <a:moveTo>
                    <a:pt x="973" y="70"/>
                  </a:moveTo>
                  <a:cubicBezTo>
                    <a:pt x="781" y="140"/>
                    <a:pt x="768" y="400"/>
                    <a:pt x="643" y="535"/>
                  </a:cubicBezTo>
                  <a:cubicBezTo>
                    <a:pt x="518" y="670"/>
                    <a:pt x="303" y="703"/>
                    <a:pt x="223" y="880"/>
                  </a:cubicBezTo>
                  <a:cubicBezTo>
                    <a:pt x="143" y="1057"/>
                    <a:pt x="0" y="1465"/>
                    <a:pt x="163" y="1600"/>
                  </a:cubicBezTo>
                  <a:cubicBezTo>
                    <a:pt x="326" y="1735"/>
                    <a:pt x="961" y="1730"/>
                    <a:pt x="1198" y="1690"/>
                  </a:cubicBezTo>
                  <a:cubicBezTo>
                    <a:pt x="1435" y="1650"/>
                    <a:pt x="1478" y="1447"/>
                    <a:pt x="1588" y="1360"/>
                  </a:cubicBezTo>
                  <a:cubicBezTo>
                    <a:pt x="1698" y="1273"/>
                    <a:pt x="1806" y="1280"/>
                    <a:pt x="1858" y="1165"/>
                  </a:cubicBezTo>
                  <a:cubicBezTo>
                    <a:pt x="1910" y="1050"/>
                    <a:pt x="1913" y="845"/>
                    <a:pt x="1903" y="670"/>
                  </a:cubicBezTo>
                  <a:cubicBezTo>
                    <a:pt x="1893" y="495"/>
                    <a:pt x="1953" y="215"/>
                    <a:pt x="1798" y="115"/>
                  </a:cubicBezTo>
                  <a:cubicBezTo>
                    <a:pt x="1643" y="15"/>
                    <a:pt x="1165" y="0"/>
                    <a:pt x="973" y="70"/>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7" name="Line 74"/>
            <p:cNvSpPr>
              <a:spLocks noChangeShapeType="1"/>
            </p:cNvSpPr>
            <p:nvPr/>
          </p:nvSpPr>
          <p:spPr bwMode="auto">
            <a:xfrm>
              <a:off x="9295" y="5280"/>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8" name="Line 75"/>
            <p:cNvSpPr>
              <a:spLocks noChangeShapeType="1"/>
            </p:cNvSpPr>
            <p:nvPr/>
          </p:nvSpPr>
          <p:spPr bwMode="auto">
            <a:xfrm>
              <a:off x="5671" y="1914"/>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9" name="Line 76"/>
            <p:cNvSpPr>
              <a:spLocks noChangeShapeType="1"/>
            </p:cNvSpPr>
            <p:nvPr/>
          </p:nvSpPr>
          <p:spPr bwMode="auto">
            <a:xfrm>
              <a:off x="5677" y="2253"/>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40" name="Group 77"/>
            <p:cNvGrpSpPr>
              <a:grpSpLocks/>
            </p:cNvGrpSpPr>
            <p:nvPr/>
          </p:nvGrpSpPr>
          <p:grpSpPr bwMode="auto">
            <a:xfrm>
              <a:off x="5490" y="2142"/>
              <a:ext cx="219" cy="2988"/>
              <a:chOff x="5490" y="2142"/>
              <a:chExt cx="219" cy="2988"/>
            </a:xfrm>
          </p:grpSpPr>
          <p:sp>
            <p:nvSpPr>
              <p:cNvPr id="93270" name="Text Box 78"/>
              <p:cNvSpPr txBox="1">
                <a:spLocks noChangeArrowheads="1"/>
              </p:cNvSpPr>
              <p:nvPr/>
            </p:nvSpPr>
            <p:spPr bwMode="auto">
              <a:xfrm>
                <a:off x="5514" y="4887"/>
                <a:ext cx="11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1</a:t>
                </a:r>
              </a:p>
            </p:txBody>
          </p:sp>
          <p:sp>
            <p:nvSpPr>
              <p:cNvPr id="93271" name="Text Box 79"/>
              <p:cNvSpPr txBox="1">
                <a:spLocks noChangeArrowheads="1"/>
              </p:cNvSpPr>
              <p:nvPr/>
            </p:nvSpPr>
            <p:spPr bwMode="auto">
              <a:xfrm>
                <a:off x="5503" y="4200"/>
                <a:ext cx="16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3</a:t>
                </a:r>
              </a:p>
            </p:txBody>
          </p:sp>
          <p:sp>
            <p:nvSpPr>
              <p:cNvPr id="93272" name="Text Box 80"/>
              <p:cNvSpPr txBox="1">
                <a:spLocks noChangeArrowheads="1"/>
              </p:cNvSpPr>
              <p:nvPr/>
            </p:nvSpPr>
            <p:spPr bwMode="auto">
              <a:xfrm>
                <a:off x="5490" y="3493"/>
                <a:ext cx="1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5</a:t>
                </a:r>
              </a:p>
            </p:txBody>
          </p:sp>
          <p:sp>
            <p:nvSpPr>
              <p:cNvPr id="93273" name="Text Box 81"/>
              <p:cNvSpPr txBox="1">
                <a:spLocks noChangeArrowheads="1"/>
              </p:cNvSpPr>
              <p:nvPr/>
            </p:nvSpPr>
            <p:spPr bwMode="auto">
              <a:xfrm>
                <a:off x="5503" y="2778"/>
                <a:ext cx="1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7</a:t>
                </a:r>
              </a:p>
            </p:txBody>
          </p:sp>
          <p:sp>
            <p:nvSpPr>
              <p:cNvPr id="93274" name="Text Box 82"/>
              <p:cNvSpPr txBox="1">
                <a:spLocks noChangeArrowheads="1"/>
              </p:cNvSpPr>
              <p:nvPr/>
            </p:nvSpPr>
            <p:spPr bwMode="auto">
              <a:xfrm>
                <a:off x="5514" y="2142"/>
                <a:ext cx="1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9</a:t>
                </a:r>
              </a:p>
            </p:txBody>
          </p:sp>
        </p:grpSp>
        <p:sp>
          <p:nvSpPr>
            <p:cNvPr id="93241" name="Line 83"/>
            <p:cNvSpPr>
              <a:spLocks noChangeShapeType="1"/>
            </p:cNvSpPr>
            <p:nvPr/>
          </p:nvSpPr>
          <p:spPr bwMode="auto">
            <a:xfrm>
              <a:off x="5689" y="1905"/>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2" name="Line 84"/>
            <p:cNvSpPr>
              <a:spLocks noChangeShapeType="1"/>
            </p:cNvSpPr>
            <p:nvPr/>
          </p:nvSpPr>
          <p:spPr bwMode="auto">
            <a:xfrm>
              <a:off x="9297" y="5260"/>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3" name="Oval 85"/>
            <p:cNvSpPr>
              <a:spLocks noChangeArrowheads="1"/>
            </p:cNvSpPr>
            <p:nvPr/>
          </p:nvSpPr>
          <p:spPr bwMode="auto">
            <a:xfrm>
              <a:off x="6003" y="5331"/>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44" name="Oval 86"/>
            <p:cNvSpPr>
              <a:spLocks noChangeArrowheads="1"/>
            </p:cNvSpPr>
            <p:nvPr/>
          </p:nvSpPr>
          <p:spPr bwMode="auto">
            <a:xfrm>
              <a:off x="5645" y="4977"/>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45" name="Oval 87"/>
            <p:cNvSpPr>
              <a:spLocks noChangeArrowheads="1"/>
            </p:cNvSpPr>
            <p:nvPr/>
          </p:nvSpPr>
          <p:spPr bwMode="auto">
            <a:xfrm>
              <a:off x="6369" y="4977"/>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46" name="Oval 88"/>
            <p:cNvSpPr>
              <a:spLocks noChangeArrowheads="1"/>
            </p:cNvSpPr>
            <p:nvPr/>
          </p:nvSpPr>
          <p:spPr bwMode="auto">
            <a:xfrm>
              <a:off x="6013" y="4632"/>
              <a:ext cx="62" cy="69"/>
            </a:xfrm>
            <a:prstGeom prst="ellipse">
              <a:avLst/>
            </a:prstGeom>
            <a:solidFill>
              <a:srgbClr val="000000"/>
            </a:solidFill>
            <a:ln w="9525">
              <a:solidFill>
                <a:srgbClr val="000000"/>
              </a:solidFill>
              <a:round/>
              <a:headEnd/>
              <a:tailEnd/>
            </a:ln>
          </p:spPr>
          <p:txBody>
            <a:bodyPr/>
            <a:lstStyle/>
            <a:p>
              <a:endParaRPr lang="zh-CN" altLang="en-US"/>
            </a:p>
          </p:txBody>
        </p:sp>
        <p:sp>
          <p:nvSpPr>
            <p:cNvPr id="93247" name="Oval 89"/>
            <p:cNvSpPr>
              <a:spLocks noChangeArrowheads="1"/>
            </p:cNvSpPr>
            <p:nvPr/>
          </p:nvSpPr>
          <p:spPr bwMode="auto">
            <a:xfrm>
              <a:off x="6725" y="4626"/>
              <a:ext cx="62" cy="69"/>
            </a:xfrm>
            <a:prstGeom prst="ellipse">
              <a:avLst/>
            </a:prstGeom>
            <a:solidFill>
              <a:srgbClr val="000000"/>
            </a:solidFill>
            <a:ln w="9525">
              <a:solidFill>
                <a:srgbClr val="000000"/>
              </a:solidFill>
              <a:round/>
              <a:headEnd/>
              <a:tailEnd/>
            </a:ln>
          </p:spPr>
          <p:txBody>
            <a:bodyPr/>
            <a:lstStyle/>
            <a:p>
              <a:endParaRPr lang="zh-CN" altLang="en-US"/>
            </a:p>
          </p:txBody>
        </p:sp>
        <p:grpSp>
          <p:nvGrpSpPr>
            <p:cNvPr id="93248" name="Group 90"/>
            <p:cNvGrpSpPr>
              <a:grpSpLocks/>
            </p:cNvGrpSpPr>
            <p:nvPr/>
          </p:nvGrpSpPr>
          <p:grpSpPr bwMode="auto">
            <a:xfrm>
              <a:off x="5617" y="5364"/>
              <a:ext cx="3504" cy="294"/>
              <a:chOff x="5617" y="5433"/>
              <a:chExt cx="3504" cy="294"/>
            </a:xfrm>
          </p:grpSpPr>
          <p:sp>
            <p:nvSpPr>
              <p:cNvPr id="93264" name="Text Box 91"/>
              <p:cNvSpPr txBox="1">
                <a:spLocks noChangeArrowheads="1"/>
              </p:cNvSpPr>
              <p:nvPr/>
            </p:nvSpPr>
            <p:spPr bwMode="auto">
              <a:xfrm>
                <a:off x="5977" y="5459"/>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1</a:t>
                </a:r>
              </a:p>
            </p:txBody>
          </p:sp>
          <p:sp>
            <p:nvSpPr>
              <p:cNvPr id="93265" name="Text Box 92"/>
              <p:cNvSpPr txBox="1">
                <a:spLocks noChangeArrowheads="1"/>
              </p:cNvSpPr>
              <p:nvPr/>
            </p:nvSpPr>
            <p:spPr bwMode="auto">
              <a:xfrm>
                <a:off x="6730" y="5446"/>
                <a:ext cx="16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3</a:t>
                </a:r>
              </a:p>
            </p:txBody>
          </p:sp>
          <p:sp>
            <p:nvSpPr>
              <p:cNvPr id="93266" name="Text Box 93"/>
              <p:cNvSpPr txBox="1">
                <a:spLocks noChangeArrowheads="1"/>
              </p:cNvSpPr>
              <p:nvPr/>
            </p:nvSpPr>
            <p:spPr bwMode="auto">
              <a:xfrm>
                <a:off x="7445" y="5433"/>
                <a:ext cx="1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5</a:t>
                </a:r>
              </a:p>
            </p:txBody>
          </p:sp>
          <p:sp>
            <p:nvSpPr>
              <p:cNvPr id="93267" name="Text Box 94"/>
              <p:cNvSpPr txBox="1">
                <a:spLocks noChangeArrowheads="1"/>
              </p:cNvSpPr>
              <p:nvPr/>
            </p:nvSpPr>
            <p:spPr bwMode="auto">
              <a:xfrm>
                <a:off x="8173" y="5433"/>
                <a:ext cx="1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7</a:t>
                </a:r>
              </a:p>
            </p:txBody>
          </p:sp>
          <p:sp>
            <p:nvSpPr>
              <p:cNvPr id="93268" name="Text Box 95"/>
              <p:cNvSpPr txBox="1">
                <a:spLocks noChangeArrowheads="1"/>
              </p:cNvSpPr>
              <p:nvPr/>
            </p:nvSpPr>
            <p:spPr bwMode="auto">
              <a:xfrm>
                <a:off x="8926" y="5446"/>
                <a:ext cx="1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9</a:t>
                </a:r>
              </a:p>
            </p:txBody>
          </p:sp>
          <p:sp>
            <p:nvSpPr>
              <p:cNvPr id="93269" name="Text Box 96"/>
              <p:cNvSpPr txBox="1">
                <a:spLocks noChangeArrowheads="1"/>
              </p:cNvSpPr>
              <p:nvPr/>
            </p:nvSpPr>
            <p:spPr bwMode="auto">
              <a:xfrm>
                <a:off x="5617" y="5460"/>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t>0</a:t>
                </a:r>
              </a:p>
            </p:txBody>
          </p:sp>
        </p:grpSp>
        <p:sp>
          <p:nvSpPr>
            <p:cNvPr id="93249" name="Oval 97"/>
            <p:cNvSpPr>
              <a:spLocks noChangeArrowheads="1"/>
            </p:cNvSpPr>
            <p:nvPr/>
          </p:nvSpPr>
          <p:spPr bwMode="auto">
            <a:xfrm>
              <a:off x="8179" y="2569"/>
              <a:ext cx="61" cy="68"/>
            </a:xfrm>
            <a:prstGeom prst="ellipse">
              <a:avLst/>
            </a:prstGeom>
            <a:solidFill>
              <a:srgbClr val="000000"/>
            </a:solidFill>
            <a:ln w="9525">
              <a:solidFill>
                <a:srgbClr val="000000"/>
              </a:solidFill>
              <a:round/>
              <a:headEnd/>
              <a:tailEnd/>
            </a:ln>
          </p:spPr>
          <p:txBody>
            <a:bodyPr/>
            <a:lstStyle/>
            <a:p>
              <a:endParaRPr lang="zh-CN" altLang="en-US"/>
            </a:p>
          </p:txBody>
        </p:sp>
        <p:sp>
          <p:nvSpPr>
            <p:cNvPr id="93250" name="Oval 98"/>
            <p:cNvSpPr>
              <a:spLocks noChangeArrowheads="1"/>
            </p:cNvSpPr>
            <p:nvPr/>
          </p:nvSpPr>
          <p:spPr bwMode="auto">
            <a:xfrm>
              <a:off x="8542" y="2572"/>
              <a:ext cx="61" cy="68"/>
            </a:xfrm>
            <a:prstGeom prst="ellipse">
              <a:avLst/>
            </a:prstGeom>
            <a:solidFill>
              <a:srgbClr val="000000"/>
            </a:solidFill>
            <a:ln w="9525">
              <a:solidFill>
                <a:srgbClr val="000000"/>
              </a:solidFill>
              <a:round/>
              <a:headEnd/>
              <a:tailEnd/>
            </a:ln>
          </p:spPr>
          <p:txBody>
            <a:bodyPr/>
            <a:lstStyle/>
            <a:p>
              <a:endParaRPr lang="zh-CN" altLang="en-US"/>
            </a:p>
          </p:txBody>
        </p:sp>
        <p:sp>
          <p:nvSpPr>
            <p:cNvPr id="93251" name="Oval 99"/>
            <p:cNvSpPr>
              <a:spLocks noChangeArrowheads="1"/>
            </p:cNvSpPr>
            <p:nvPr/>
          </p:nvSpPr>
          <p:spPr bwMode="auto">
            <a:xfrm>
              <a:off x="8914" y="2565"/>
              <a:ext cx="61" cy="68"/>
            </a:xfrm>
            <a:prstGeom prst="ellipse">
              <a:avLst/>
            </a:prstGeom>
            <a:solidFill>
              <a:srgbClr val="000000"/>
            </a:solidFill>
            <a:ln w="9525">
              <a:solidFill>
                <a:srgbClr val="000000"/>
              </a:solidFill>
              <a:round/>
              <a:headEnd/>
              <a:tailEnd/>
            </a:ln>
          </p:spPr>
          <p:txBody>
            <a:bodyPr/>
            <a:lstStyle/>
            <a:p>
              <a:endParaRPr lang="zh-CN" altLang="en-US"/>
            </a:p>
          </p:txBody>
        </p:sp>
        <p:sp>
          <p:nvSpPr>
            <p:cNvPr id="93252" name="Oval 100"/>
            <p:cNvSpPr>
              <a:spLocks noChangeArrowheads="1"/>
            </p:cNvSpPr>
            <p:nvPr/>
          </p:nvSpPr>
          <p:spPr bwMode="auto">
            <a:xfrm>
              <a:off x="8539" y="2221"/>
              <a:ext cx="61" cy="68"/>
            </a:xfrm>
            <a:prstGeom prst="ellipse">
              <a:avLst/>
            </a:prstGeom>
            <a:solidFill>
              <a:srgbClr val="000000"/>
            </a:solidFill>
            <a:ln w="9525">
              <a:solidFill>
                <a:srgbClr val="000000"/>
              </a:solidFill>
              <a:round/>
              <a:headEnd/>
              <a:tailEnd/>
            </a:ln>
          </p:spPr>
          <p:txBody>
            <a:bodyPr/>
            <a:lstStyle/>
            <a:p>
              <a:endParaRPr lang="zh-CN" altLang="en-US"/>
            </a:p>
          </p:txBody>
        </p:sp>
        <p:sp>
          <p:nvSpPr>
            <p:cNvPr id="93253" name="Oval 101"/>
            <p:cNvSpPr>
              <a:spLocks noChangeArrowheads="1"/>
            </p:cNvSpPr>
            <p:nvPr/>
          </p:nvSpPr>
          <p:spPr bwMode="auto">
            <a:xfrm>
              <a:off x="8918" y="2220"/>
              <a:ext cx="61" cy="68"/>
            </a:xfrm>
            <a:prstGeom prst="ellipse">
              <a:avLst/>
            </a:prstGeom>
            <a:solidFill>
              <a:srgbClr val="000000"/>
            </a:solidFill>
            <a:ln w="9525">
              <a:solidFill>
                <a:srgbClr val="000000"/>
              </a:solidFill>
              <a:round/>
              <a:headEnd/>
              <a:tailEnd/>
            </a:ln>
          </p:spPr>
          <p:txBody>
            <a:bodyPr/>
            <a:lstStyle/>
            <a:p>
              <a:endParaRPr lang="zh-CN" altLang="en-US"/>
            </a:p>
          </p:txBody>
        </p:sp>
        <p:sp>
          <p:nvSpPr>
            <p:cNvPr id="93254" name="Text Box 102"/>
            <p:cNvSpPr txBox="1">
              <a:spLocks noChangeArrowheads="1"/>
            </p:cNvSpPr>
            <p:nvPr/>
          </p:nvSpPr>
          <p:spPr bwMode="auto">
            <a:xfrm>
              <a:off x="8603" y="2994"/>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11</a:t>
              </a:r>
              <a:endParaRPr lang="en-US" altLang="zh-CN" sz="2000"/>
            </a:p>
          </p:txBody>
        </p:sp>
        <p:sp>
          <p:nvSpPr>
            <p:cNvPr id="93255" name="Text Box 103"/>
            <p:cNvSpPr txBox="1">
              <a:spLocks noChangeArrowheads="1"/>
            </p:cNvSpPr>
            <p:nvPr/>
          </p:nvSpPr>
          <p:spPr bwMode="auto">
            <a:xfrm>
              <a:off x="7871" y="2653"/>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12</a:t>
              </a:r>
              <a:endParaRPr lang="en-US" altLang="zh-CN" sz="2000"/>
            </a:p>
          </p:txBody>
        </p:sp>
        <p:sp>
          <p:nvSpPr>
            <p:cNvPr id="93256" name="Text Box 104"/>
            <p:cNvSpPr txBox="1">
              <a:spLocks noChangeArrowheads="1"/>
            </p:cNvSpPr>
            <p:nvPr/>
          </p:nvSpPr>
          <p:spPr bwMode="auto">
            <a:xfrm>
              <a:off x="8231" y="2653"/>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13</a:t>
              </a:r>
              <a:endParaRPr lang="en-US" altLang="zh-CN" sz="2000"/>
            </a:p>
          </p:txBody>
        </p:sp>
        <p:sp>
          <p:nvSpPr>
            <p:cNvPr id="93257" name="Text Box 105"/>
            <p:cNvSpPr txBox="1">
              <a:spLocks noChangeArrowheads="1"/>
            </p:cNvSpPr>
            <p:nvPr/>
          </p:nvSpPr>
          <p:spPr bwMode="auto">
            <a:xfrm>
              <a:off x="8595" y="2662"/>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14</a:t>
              </a:r>
              <a:endParaRPr lang="en-US" altLang="zh-CN" sz="2000"/>
            </a:p>
          </p:txBody>
        </p:sp>
        <p:sp>
          <p:nvSpPr>
            <p:cNvPr id="93258" name="Text Box 106"/>
            <p:cNvSpPr txBox="1">
              <a:spLocks noChangeArrowheads="1"/>
            </p:cNvSpPr>
            <p:nvPr/>
          </p:nvSpPr>
          <p:spPr bwMode="auto">
            <a:xfrm>
              <a:off x="8965" y="2649"/>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15</a:t>
              </a:r>
              <a:endParaRPr lang="en-US" altLang="zh-CN" sz="2000"/>
            </a:p>
          </p:txBody>
        </p:sp>
        <p:sp>
          <p:nvSpPr>
            <p:cNvPr id="93259" name="Text Box 107"/>
            <p:cNvSpPr txBox="1">
              <a:spLocks noChangeArrowheads="1"/>
            </p:cNvSpPr>
            <p:nvPr/>
          </p:nvSpPr>
          <p:spPr bwMode="auto">
            <a:xfrm>
              <a:off x="8233" y="2305"/>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16</a:t>
              </a:r>
              <a:endParaRPr lang="en-US" altLang="zh-CN" sz="2000"/>
            </a:p>
          </p:txBody>
        </p:sp>
        <p:sp>
          <p:nvSpPr>
            <p:cNvPr id="93260" name="Text Box 108"/>
            <p:cNvSpPr txBox="1">
              <a:spLocks noChangeArrowheads="1"/>
            </p:cNvSpPr>
            <p:nvPr/>
          </p:nvSpPr>
          <p:spPr bwMode="auto">
            <a:xfrm>
              <a:off x="8603" y="2304"/>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17</a:t>
              </a:r>
              <a:endParaRPr lang="en-US" altLang="zh-CN" sz="2000"/>
            </a:p>
          </p:txBody>
        </p:sp>
        <p:sp>
          <p:nvSpPr>
            <p:cNvPr id="93261" name="Text Box 109"/>
            <p:cNvSpPr txBox="1">
              <a:spLocks noChangeArrowheads="1"/>
            </p:cNvSpPr>
            <p:nvPr/>
          </p:nvSpPr>
          <p:spPr bwMode="auto">
            <a:xfrm>
              <a:off x="8977" y="2316"/>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18</a:t>
              </a:r>
              <a:endParaRPr lang="en-US" altLang="zh-CN" sz="2000"/>
            </a:p>
          </p:txBody>
        </p:sp>
        <p:sp>
          <p:nvSpPr>
            <p:cNvPr id="93262" name="Text Box 110"/>
            <p:cNvSpPr txBox="1">
              <a:spLocks noChangeArrowheads="1"/>
            </p:cNvSpPr>
            <p:nvPr/>
          </p:nvSpPr>
          <p:spPr bwMode="auto">
            <a:xfrm>
              <a:off x="8589" y="1948"/>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19</a:t>
              </a:r>
              <a:endParaRPr lang="en-US" altLang="zh-CN" sz="2000"/>
            </a:p>
          </p:txBody>
        </p:sp>
        <p:sp>
          <p:nvSpPr>
            <p:cNvPr id="93263" name="Text Box 111"/>
            <p:cNvSpPr txBox="1">
              <a:spLocks noChangeArrowheads="1"/>
            </p:cNvSpPr>
            <p:nvPr/>
          </p:nvSpPr>
          <p:spPr bwMode="auto">
            <a:xfrm>
              <a:off x="8967" y="1960"/>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b="1" i="1"/>
                <a:t>X</a:t>
              </a:r>
              <a:r>
                <a:rPr lang="en-US" altLang="zh-CN" sz="2000" baseline="-25000"/>
                <a:t>20</a:t>
              </a:r>
              <a:endParaRPr lang="en-US" altLang="zh-CN" sz="2000"/>
            </a:p>
          </p:txBody>
        </p:sp>
      </p:grpSp>
      <p:graphicFrame>
        <p:nvGraphicFramePr>
          <p:cNvPr id="93188" name="Object 2"/>
          <p:cNvGraphicFramePr>
            <a:graphicFrameLocks noChangeAspect="1"/>
          </p:cNvGraphicFramePr>
          <p:nvPr/>
        </p:nvGraphicFramePr>
        <p:xfrm>
          <a:off x="7423150" y="2536825"/>
          <a:ext cx="1641475" cy="909638"/>
        </p:xfrm>
        <a:graphic>
          <a:graphicData uri="http://schemas.openxmlformats.org/presentationml/2006/ole">
            <mc:AlternateContent xmlns:mc="http://schemas.openxmlformats.org/markup-compatibility/2006">
              <mc:Choice xmlns:v="urn:schemas-microsoft-com:vml" Requires="v">
                <p:oleObj spid="_x0000_s58400" name="公式" r:id="rId3" imgW="736600" imgH="457200" progId="Equation.3">
                  <p:embed/>
                </p:oleObj>
              </mc:Choice>
              <mc:Fallback>
                <p:oleObj name="公式" r:id="rId3" imgW="7366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3150" y="2536825"/>
                        <a:ext cx="164147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89" name="Object 3"/>
          <p:cNvGraphicFramePr>
            <a:graphicFrameLocks noChangeAspect="1"/>
          </p:cNvGraphicFramePr>
          <p:nvPr/>
        </p:nvGraphicFramePr>
        <p:xfrm>
          <a:off x="7388225" y="3654425"/>
          <a:ext cx="1655763" cy="976313"/>
        </p:xfrm>
        <a:graphic>
          <a:graphicData uri="http://schemas.openxmlformats.org/presentationml/2006/ole">
            <mc:AlternateContent xmlns:mc="http://schemas.openxmlformats.org/markup-compatibility/2006">
              <mc:Choice xmlns:v="urn:schemas-microsoft-com:vml" Requires="v">
                <p:oleObj spid="_x0000_s58401" name="公式" r:id="rId5" imgW="774364" imgH="457002" progId="Equation.3">
                  <p:embed/>
                </p:oleObj>
              </mc:Choice>
              <mc:Fallback>
                <p:oleObj name="公式" r:id="rId5" imgW="774364" imgH="4570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8225" y="3654425"/>
                        <a:ext cx="1655763"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1" name="组合 110"/>
          <p:cNvGrpSpPr/>
          <p:nvPr/>
        </p:nvGrpSpPr>
        <p:grpSpPr>
          <a:xfrm>
            <a:off x="0" y="6324600"/>
            <a:ext cx="9144000" cy="519113"/>
            <a:chOff x="0" y="6324600"/>
            <a:chExt cx="9144000" cy="519113"/>
          </a:xfrm>
        </p:grpSpPr>
        <p:grpSp>
          <p:nvGrpSpPr>
            <p:cNvPr id="112" name="组合 111"/>
            <p:cNvGrpSpPr>
              <a:grpSpLocks/>
            </p:cNvGrpSpPr>
            <p:nvPr/>
          </p:nvGrpSpPr>
          <p:grpSpPr bwMode="auto">
            <a:xfrm>
              <a:off x="0" y="6324600"/>
              <a:ext cx="9144000" cy="519113"/>
              <a:chOff x="0" y="6324600"/>
              <a:chExt cx="9144000" cy="518375"/>
            </a:xfrm>
          </p:grpSpPr>
          <p:sp>
            <p:nvSpPr>
              <p:cNvPr id="114" name="矩形 11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TextBox 11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13" name="TextBox 112"/>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7358921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idx="4294967295"/>
          </p:nvPr>
        </p:nvSpPr>
        <p:spPr>
          <a:xfrm>
            <a:off x="990600" y="304800"/>
            <a:ext cx="7543800" cy="1527175"/>
          </a:xfrm>
        </p:spPr>
        <p:txBody>
          <a:bodyPr/>
          <a:lstStyle/>
          <a:p>
            <a:pPr eaLnBrk="1" hangingPunct="1"/>
            <a:r>
              <a:rPr lang="en-US" altLang="zh-CN" sz="4400" b="1" smtClean="0"/>
              <a:t>K</a:t>
            </a:r>
            <a:r>
              <a:rPr lang="zh-CN" altLang="en-US" sz="4400" b="1" smtClean="0"/>
              <a:t>均值算法</a:t>
            </a:r>
          </a:p>
        </p:txBody>
      </p:sp>
      <p:pic>
        <p:nvPicPr>
          <p:cNvPr id="942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7129463"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pic>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148635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8"/>
          <p:cNvSpPr>
            <a:spLocks noChangeArrowheads="1"/>
          </p:cNvSpPr>
          <p:nvPr/>
        </p:nvSpPr>
        <p:spPr bwMode="auto">
          <a:xfrm>
            <a:off x="314325" y="741363"/>
            <a:ext cx="880268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en-US" altLang="zh-CN" sz="2400" b="1" dirty="0">
                <a:solidFill>
                  <a:schemeClr val="tx2"/>
                </a:solidFill>
              </a:rPr>
              <a:t>        </a:t>
            </a:r>
            <a:r>
              <a:rPr lang="zh-CN" altLang="en-US" sz="2400" b="1" dirty="0">
                <a:solidFill>
                  <a:schemeClr val="tx2"/>
                </a:solidFill>
              </a:rPr>
              <a:t>上述</a:t>
            </a:r>
            <a:r>
              <a:rPr lang="en-US" altLang="zh-CN" sz="2400" b="1" dirty="0">
                <a:solidFill>
                  <a:schemeClr val="tx2"/>
                </a:solidFill>
              </a:rPr>
              <a:t>K-</a:t>
            </a:r>
            <a:r>
              <a:rPr lang="zh-CN" altLang="en-US" sz="2400" b="1" dirty="0">
                <a:solidFill>
                  <a:schemeClr val="tx2"/>
                </a:solidFill>
              </a:rPr>
              <a:t>均值算法，其类型数目假定已知为</a:t>
            </a:r>
            <a:r>
              <a:rPr lang="en-US" altLang="zh-CN" sz="2400" b="1" i="1" dirty="0">
                <a:solidFill>
                  <a:schemeClr val="tx2"/>
                </a:solidFill>
              </a:rPr>
              <a:t>K</a:t>
            </a:r>
            <a:r>
              <a:rPr lang="zh-CN" altLang="en-US" sz="2400" b="1" dirty="0">
                <a:solidFill>
                  <a:schemeClr val="tx2"/>
                </a:solidFill>
              </a:rPr>
              <a:t>个。当</a:t>
            </a:r>
            <a:r>
              <a:rPr lang="en-US" altLang="zh-CN" sz="2400" b="1" i="1" dirty="0">
                <a:solidFill>
                  <a:schemeClr val="tx2"/>
                </a:solidFill>
              </a:rPr>
              <a:t>K</a:t>
            </a:r>
            <a:r>
              <a:rPr lang="zh-CN" altLang="en-US" sz="2400" b="1" dirty="0">
                <a:solidFill>
                  <a:schemeClr val="tx2"/>
                </a:solidFill>
              </a:rPr>
              <a:t>未知时，</a:t>
            </a:r>
          </a:p>
          <a:p>
            <a:pPr>
              <a:lnSpc>
                <a:spcPct val="130000"/>
              </a:lnSpc>
            </a:pPr>
            <a:r>
              <a:rPr lang="zh-CN" altLang="en-US" sz="2400" b="1" dirty="0">
                <a:solidFill>
                  <a:schemeClr val="tx2"/>
                </a:solidFill>
              </a:rPr>
              <a:t>可以令</a:t>
            </a:r>
            <a:r>
              <a:rPr lang="en-US" altLang="zh-CN" sz="2400" b="1" i="1" dirty="0">
                <a:solidFill>
                  <a:schemeClr val="tx2"/>
                </a:solidFill>
              </a:rPr>
              <a:t>K</a:t>
            </a:r>
            <a:r>
              <a:rPr lang="zh-CN" altLang="en-US" sz="2400" b="1" dirty="0">
                <a:solidFill>
                  <a:schemeClr val="tx2"/>
                </a:solidFill>
              </a:rPr>
              <a:t>逐渐增加， 此时</a:t>
            </a:r>
            <a:r>
              <a:rPr lang="en-US" altLang="zh-CN" sz="2400" b="1" i="1" dirty="0">
                <a:solidFill>
                  <a:schemeClr val="tx2"/>
                </a:solidFill>
              </a:rPr>
              <a:t>J </a:t>
            </a:r>
            <a:r>
              <a:rPr lang="en-US" altLang="zh-CN" sz="2400" b="1" i="1" baseline="-25000" dirty="0" err="1">
                <a:solidFill>
                  <a:schemeClr val="tx2"/>
                </a:solidFill>
              </a:rPr>
              <a:t>j</a:t>
            </a:r>
            <a:r>
              <a:rPr lang="en-US" altLang="zh-CN" sz="2400" b="1" dirty="0">
                <a:solidFill>
                  <a:schemeClr val="tx2"/>
                </a:solidFill>
              </a:rPr>
              <a:t> </a:t>
            </a:r>
            <a:r>
              <a:rPr lang="zh-CN" altLang="en-US" sz="2400" b="1" dirty="0">
                <a:solidFill>
                  <a:schemeClr val="tx2"/>
                </a:solidFill>
              </a:rPr>
              <a:t>会单调减少。最初减小速度快，但当</a:t>
            </a:r>
          </a:p>
          <a:p>
            <a:pPr>
              <a:lnSpc>
                <a:spcPct val="130000"/>
              </a:lnSpc>
            </a:pPr>
            <a:r>
              <a:rPr lang="en-US" altLang="zh-CN" sz="2400" b="1" i="1" dirty="0">
                <a:solidFill>
                  <a:schemeClr val="tx2"/>
                </a:solidFill>
              </a:rPr>
              <a:t>K</a:t>
            </a:r>
            <a:r>
              <a:rPr lang="en-US" altLang="zh-CN" sz="2400" b="1" dirty="0">
                <a:solidFill>
                  <a:schemeClr val="tx2"/>
                </a:solidFill>
              </a:rPr>
              <a:t> </a:t>
            </a:r>
            <a:r>
              <a:rPr lang="zh-CN" altLang="en-US" sz="2400" b="1" dirty="0">
                <a:solidFill>
                  <a:schemeClr val="tx2"/>
                </a:solidFill>
              </a:rPr>
              <a:t>增加到一定数值时，减小速度会减慢，直到</a:t>
            </a:r>
            <a:r>
              <a:rPr lang="en-US" altLang="zh-CN" sz="2400" b="1" i="1" dirty="0">
                <a:solidFill>
                  <a:schemeClr val="tx2"/>
                </a:solidFill>
              </a:rPr>
              <a:t>K</a:t>
            </a:r>
            <a:r>
              <a:rPr lang="en-US" altLang="zh-CN" sz="2400" b="1" dirty="0">
                <a:solidFill>
                  <a:schemeClr val="tx2"/>
                </a:solidFill>
              </a:rPr>
              <a:t> =</a:t>
            </a:r>
            <a:r>
              <a:rPr lang="zh-CN" altLang="en-US" sz="2400" b="1" dirty="0">
                <a:solidFill>
                  <a:schemeClr val="tx2"/>
                </a:solidFill>
              </a:rPr>
              <a:t>总样本数</a:t>
            </a:r>
            <a:r>
              <a:rPr lang="en-US" altLang="zh-CN" sz="2400" b="1" i="1" dirty="0">
                <a:solidFill>
                  <a:schemeClr val="tx2"/>
                </a:solidFill>
              </a:rPr>
              <a:t>N </a:t>
            </a:r>
            <a:r>
              <a:rPr lang="zh-CN" altLang="en-US" sz="2400" b="1" dirty="0">
                <a:solidFill>
                  <a:schemeClr val="tx2"/>
                </a:solidFill>
              </a:rPr>
              <a:t>时，</a:t>
            </a:r>
            <a:r>
              <a:rPr lang="en-US" altLang="zh-CN" sz="2400" b="1" i="1" dirty="0" err="1">
                <a:solidFill>
                  <a:schemeClr val="tx2"/>
                </a:solidFill>
              </a:rPr>
              <a:t>J</a:t>
            </a:r>
            <a:r>
              <a:rPr lang="en-US" altLang="zh-CN" sz="2400" b="1" i="1" baseline="-25000" dirty="0" err="1">
                <a:solidFill>
                  <a:schemeClr val="tx2"/>
                </a:solidFill>
              </a:rPr>
              <a:t>j</a:t>
            </a:r>
            <a:r>
              <a:rPr lang="en-US" altLang="zh-CN" sz="2400" b="1" dirty="0">
                <a:solidFill>
                  <a:schemeClr val="tx2"/>
                </a:solidFill>
              </a:rPr>
              <a:t> = 0</a:t>
            </a:r>
            <a:r>
              <a:rPr lang="zh-CN" altLang="en-US" sz="2400" b="1" dirty="0">
                <a:solidFill>
                  <a:schemeClr val="tx2"/>
                </a:solidFill>
              </a:rPr>
              <a:t>。</a:t>
            </a:r>
            <a:r>
              <a:rPr lang="en-US" altLang="zh-CN" sz="2400" b="1" i="1" dirty="0" err="1">
                <a:solidFill>
                  <a:schemeClr val="tx2"/>
                </a:solidFill>
              </a:rPr>
              <a:t>J</a:t>
            </a:r>
            <a:r>
              <a:rPr lang="en-US" altLang="zh-CN" sz="2400" b="1" i="1" baseline="-25000" dirty="0" err="1">
                <a:solidFill>
                  <a:schemeClr val="tx2"/>
                </a:solidFill>
              </a:rPr>
              <a:t>j</a:t>
            </a:r>
            <a:r>
              <a:rPr lang="zh-CN" altLang="en-US" sz="2400" b="1" dirty="0">
                <a:solidFill>
                  <a:schemeClr val="tx2"/>
                </a:solidFill>
              </a:rPr>
              <a:t>－</a:t>
            </a:r>
            <a:r>
              <a:rPr lang="en-US" altLang="zh-CN" sz="2400" b="1" i="1" dirty="0">
                <a:solidFill>
                  <a:schemeClr val="tx2"/>
                </a:solidFill>
              </a:rPr>
              <a:t>K</a:t>
            </a:r>
            <a:r>
              <a:rPr lang="zh-CN" altLang="en-US" sz="2400" b="1" dirty="0">
                <a:solidFill>
                  <a:schemeClr val="tx2"/>
                </a:solidFill>
              </a:rPr>
              <a:t>关系曲线如下图：</a:t>
            </a:r>
          </a:p>
        </p:txBody>
      </p:sp>
      <p:sp>
        <p:nvSpPr>
          <p:cNvPr id="95235" name="Rectangle 13"/>
          <p:cNvSpPr>
            <a:spLocks noChangeArrowheads="1"/>
          </p:cNvSpPr>
          <p:nvPr/>
        </p:nvSpPr>
        <p:spPr bwMode="auto">
          <a:xfrm>
            <a:off x="200472" y="200253"/>
            <a:ext cx="7323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p>
            <a:r>
              <a:rPr lang="zh-CN" altLang="en-US" sz="3200" b="1" dirty="0" smtClean="0">
                <a:solidFill>
                  <a:srgbClr val="FF0000"/>
                </a:solidFill>
                <a:latin typeface="黑体" panose="02010609060101010101" pitchFamily="49" charset="-122"/>
                <a:ea typeface="黑体" panose="02010609060101010101" pitchFamily="49" charset="-122"/>
              </a:rPr>
              <a:t>聚类</a:t>
            </a:r>
            <a:r>
              <a:rPr lang="zh-CN" altLang="en-US" sz="3200" b="1" dirty="0">
                <a:solidFill>
                  <a:srgbClr val="FF0000"/>
                </a:solidFill>
                <a:latin typeface="黑体" panose="02010609060101010101" pitchFamily="49" charset="-122"/>
                <a:ea typeface="黑体" panose="02010609060101010101" pitchFamily="49" charset="-122"/>
              </a:rPr>
              <a:t>准则</a:t>
            </a:r>
            <a:r>
              <a:rPr lang="zh-CN" altLang="en-US" sz="3200" b="1" dirty="0" smtClean="0">
                <a:solidFill>
                  <a:srgbClr val="FF0000"/>
                </a:solidFill>
                <a:latin typeface="黑体" panose="02010609060101010101" pitchFamily="49" charset="-122"/>
                <a:ea typeface="黑体" panose="02010609060101010101" pitchFamily="49" charset="-122"/>
              </a:rPr>
              <a:t>函数 </a:t>
            </a:r>
            <a:r>
              <a:rPr lang="en-US" altLang="zh-CN" sz="3200" b="1" i="1" dirty="0" err="1" smtClean="0">
                <a:solidFill>
                  <a:srgbClr val="FF0000"/>
                </a:solidFill>
                <a:latin typeface="黑体" panose="02010609060101010101" pitchFamily="49" charset="-122"/>
                <a:ea typeface="黑体" panose="02010609060101010101" pitchFamily="49" charset="-122"/>
              </a:rPr>
              <a:t>J</a:t>
            </a:r>
            <a:r>
              <a:rPr lang="en-US" altLang="zh-CN" sz="3200" b="1" i="1" baseline="-25000" dirty="0" err="1" smtClean="0">
                <a:solidFill>
                  <a:srgbClr val="FF0000"/>
                </a:solidFill>
                <a:latin typeface="黑体" panose="02010609060101010101" pitchFamily="49" charset="-122"/>
                <a:ea typeface="黑体" panose="02010609060101010101" pitchFamily="49" charset="-122"/>
              </a:rPr>
              <a:t>j</a:t>
            </a:r>
            <a:r>
              <a:rPr lang="en-US" altLang="zh-CN" sz="3200" b="1" i="1" baseline="-25000" dirty="0" smtClean="0">
                <a:solidFill>
                  <a:srgbClr val="FF0000"/>
                </a:solidFill>
                <a:latin typeface="黑体" panose="02010609060101010101" pitchFamily="49" charset="-122"/>
                <a:ea typeface="黑体" panose="02010609060101010101" pitchFamily="49" charset="-122"/>
              </a:rPr>
              <a:t> </a:t>
            </a:r>
            <a:r>
              <a:rPr lang="zh-CN" altLang="en-US" sz="3200" b="1" dirty="0" smtClean="0">
                <a:solidFill>
                  <a:srgbClr val="FF0000"/>
                </a:solidFill>
                <a:latin typeface="黑体" panose="02010609060101010101" pitchFamily="49" charset="-122"/>
                <a:ea typeface="黑体" panose="02010609060101010101" pitchFamily="49" charset="-122"/>
              </a:rPr>
              <a:t>与 </a:t>
            </a:r>
            <a:r>
              <a:rPr lang="en-US" altLang="zh-CN" sz="3200" b="1" i="1" dirty="0" smtClean="0">
                <a:solidFill>
                  <a:srgbClr val="FF0000"/>
                </a:solidFill>
                <a:latin typeface="黑体" panose="02010609060101010101" pitchFamily="49" charset="-122"/>
                <a:ea typeface="黑体" panose="02010609060101010101" pitchFamily="49" charset="-122"/>
              </a:rPr>
              <a:t>K </a:t>
            </a:r>
            <a:r>
              <a:rPr lang="zh-CN" altLang="en-US" sz="3200" b="1" dirty="0" smtClean="0">
                <a:solidFill>
                  <a:srgbClr val="FF0000"/>
                </a:solidFill>
                <a:latin typeface="黑体" panose="02010609060101010101" pitchFamily="49" charset="-122"/>
                <a:ea typeface="黑体" panose="02010609060101010101" pitchFamily="49" charset="-122"/>
              </a:rPr>
              <a:t>的</a:t>
            </a:r>
            <a:r>
              <a:rPr lang="zh-CN" altLang="en-US" sz="3200" b="1" dirty="0">
                <a:solidFill>
                  <a:srgbClr val="FF0000"/>
                </a:solidFill>
                <a:latin typeface="黑体" panose="02010609060101010101" pitchFamily="49" charset="-122"/>
                <a:ea typeface="黑体" panose="02010609060101010101" pitchFamily="49" charset="-122"/>
              </a:rPr>
              <a:t>关系曲线</a:t>
            </a:r>
          </a:p>
        </p:txBody>
      </p:sp>
      <p:grpSp>
        <p:nvGrpSpPr>
          <p:cNvPr id="95236" name="Group 76"/>
          <p:cNvGrpSpPr>
            <a:grpSpLocks/>
          </p:cNvGrpSpPr>
          <p:nvPr/>
        </p:nvGrpSpPr>
        <p:grpSpPr bwMode="auto">
          <a:xfrm>
            <a:off x="467544" y="2492896"/>
            <a:ext cx="5880100" cy="4019550"/>
            <a:chOff x="1102" y="1757"/>
            <a:chExt cx="3704" cy="2532"/>
          </a:xfrm>
        </p:grpSpPr>
        <p:sp>
          <p:nvSpPr>
            <p:cNvPr id="95238" name="Freeform 35"/>
            <p:cNvSpPr>
              <a:spLocks/>
            </p:cNvSpPr>
            <p:nvPr/>
          </p:nvSpPr>
          <p:spPr bwMode="auto">
            <a:xfrm>
              <a:off x="1575" y="2134"/>
              <a:ext cx="2462" cy="1854"/>
            </a:xfrm>
            <a:custGeom>
              <a:avLst/>
              <a:gdLst>
                <a:gd name="T0" fmla="*/ 0 w 3774"/>
                <a:gd name="T1" fmla="*/ 0 h 2403"/>
                <a:gd name="T2" fmla="*/ 51 w 3774"/>
                <a:gd name="T3" fmla="*/ 419 h 2403"/>
                <a:gd name="T4" fmla="*/ 100 w 3774"/>
                <a:gd name="T5" fmla="*/ 559 h 2403"/>
                <a:gd name="T6" fmla="*/ 154 w 3774"/>
                <a:gd name="T7" fmla="*/ 599 h 2403"/>
                <a:gd name="T8" fmla="*/ 446 w 3774"/>
                <a:gd name="T9" fmla="*/ 657 h 2403"/>
                <a:gd name="T10" fmla="*/ 0 60000 65536"/>
                <a:gd name="T11" fmla="*/ 0 60000 65536"/>
                <a:gd name="T12" fmla="*/ 0 60000 65536"/>
                <a:gd name="T13" fmla="*/ 0 60000 65536"/>
                <a:gd name="T14" fmla="*/ 0 60000 65536"/>
                <a:gd name="T15" fmla="*/ 0 w 3774"/>
                <a:gd name="T16" fmla="*/ 0 h 2403"/>
                <a:gd name="T17" fmla="*/ 3774 w 3774"/>
                <a:gd name="T18" fmla="*/ 2403 h 2403"/>
              </a:gdLst>
              <a:ahLst/>
              <a:cxnLst>
                <a:cxn ang="T10">
                  <a:pos x="T0" y="T1"/>
                </a:cxn>
                <a:cxn ang="T11">
                  <a:pos x="T2" y="T3"/>
                </a:cxn>
                <a:cxn ang="T12">
                  <a:pos x="T4" y="T5"/>
                </a:cxn>
                <a:cxn ang="T13">
                  <a:pos x="T6" y="T7"/>
                </a:cxn>
                <a:cxn ang="T14">
                  <a:pos x="T8" y="T9"/>
                </a:cxn>
              </a:cxnLst>
              <a:rect l="T15" t="T16" r="T17" b="T18"/>
              <a:pathLst>
                <a:path w="3774" h="2403">
                  <a:moveTo>
                    <a:pt x="0" y="0"/>
                  </a:moveTo>
                  <a:lnTo>
                    <a:pt x="428" y="1533"/>
                  </a:lnTo>
                  <a:lnTo>
                    <a:pt x="848" y="2043"/>
                  </a:lnTo>
                  <a:lnTo>
                    <a:pt x="1298" y="2193"/>
                  </a:lnTo>
                  <a:lnTo>
                    <a:pt x="3774" y="240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9" name="Text Box 36"/>
            <p:cNvSpPr txBox="1">
              <a:spLocks noChangeArrowheads="1"/>
            </p:cNvSpPr>
            <p:nvPr/>
          </p:nvSpPr>
          <p:spPr bwMode="auto">
            <a:xfrm>
              <a:off x="1102" y="1757"/>
              <a:ext cx="235"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i="1">
                  <a:solidFill>
                    <a:schemeClr val="tx2"/>
                  </a:solidFill>
                </a:rPr>
                <a:t>J</a:t>
              </a:r>
              <a:r>
                <a:rPr lang="en-US" altLang="zh-CN" sz="2000" i="1" baseline="-25000">
                  <a:solidFill>
                    <a:schemeClr val="tx2"/>
                  </a:solidFill>
                </a:rPr>
                <a:t>j</a:t>
              </a:r>
              <a:endParaRPr lang="en-US" altLang="zh-CN" sz="2000">
                <a:solidFill>
                  <a:schemeClr val="tx2"/>
                </a:solidFill>
              </a:endParaRPr>
            </a:p>
          </p:txBody>
        </p:sp>
        <p:sp>
          <p:nvSpPr>
            <p:cNvPr id="95240" name="Oval 37"/>
            <p:cNvSpPr>
              <a:spLocks noChangeArrowheads="1"/>
            </p:cNvSpPr>
            <p:nvPr/>
          </p:nvSpPr>
          <p:spPr bwMode="auto">
            <a:xfrm>
              <a:off x="1291" y="3956"/>
              <a:ext cx="46" cy="63"/>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41" name="Text Box 38"/>
            <p:cNvSpPr txBox="1">
              <a:spLocks noChangeArrowheads="1"/>
            </p:cNvSpPr>
            <p:nvPr/>
          </p:nvSpPr>
          <p:spPr bwMode="auto">
            <a:xfrm>
              <a:off x="2168" y="3458"/>
              <a:ext cx="27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i="1">
                  <a:solidFill>
                    <a:schemeClr val="tx2"/>
                  </a:solidFill>
                </a:rPr>
                <a:t>A</a:t>
              </a:r>
              <a:endParaRPr lang="en-US" altLang="zh-CN" sz="2000">
                <a:solidFill>
                  <a:schemeClr val="tx2"/>
                </a:solidFill>
              </a:endParaRPr>
            </a:p>
          </p:txBody>
        </p:sp>
        <p:grpSp>
          <p:nvGrpSpPr>
            <p:cNvPr id="95242" name="Group 39"/>
            <p:cNvGrpSpPr>
              <a:grpSpLocks/>
            </p:cNvGrpSpPr>
            <p:nvPr/>
          </p:nvGrpSpPr>
          <p:grpSpPr bwMode="auto">
            <a:xfrm>
              <a:off x="1309" y="1847"/>
              <a:ext cx="3101" cy="2153"/>
              <a:chOff x="6122" y="10845"/>
              <a:chExt cx="4755" cy="2790"/>
            </a:xfrm>
          </p:grpSpPr>
          <p:sp>
            <p:nvSpPr>
              <p:cNvPr id="95265" name="Line 40"/>
              <p:cNvSpPr>
                <a:spLocks noChangeShapeType="1"/>
              </p:cNvSpPr>
              <p:nvPr/>
            </p:nvSpPr>
            <p:spPr bwMode="auto">
              <a:xfrm flipV="1">
                <a:off x="6122" y="10845"/>
                <a:ext cx="1" cy="279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66" name="Line 41"/>
              <p:cNvSpPr>
                <a:spLocks noChangeShapeType="1"/>
              </p:cNvSpPr>
              <p:nvPr/>
            </p:nvSpPr>
            <p:spPr bwMode="auto">
              <a:xfrm>
                <a:off x="6122" y="13629"/>
                <a:ext cx="475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5267" name="Group 42"/>
              <p:cNvGrpSpPr>
                <a:grpSpLocks/>
              </p:cNvGrpSpPr>
              <p:nvPr/>
            </p:nvGrpSpPr>
            <p:grpSpPr bwMode="auto">
              <a:xfrm>
                <a:off x="6542" y="13587"/>
                <a:ext cx="3781" cy="22"/>
                <a:chOff x="6542" y="13541"/>
                <a:chExt cx="3781" cy="68"/>
              </a:xfrm>
            </p:grpSpPr>
            <p:sp>
              <p:nvSpPr>
                <p:cNvPr id="95268" name="Line 43"/>
                <p:cNvSpPr>
                  <a:spLocks noChangeShapeType="1"/>
                </p:cNvSpPr>
                <p:nvPr/>
              </p:nvSpPr>
              <p:spPr bwMode="auto">
                <a:xfrm>
                  <a:off x="6542" y="13541"/>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9" name="Line 44"/>
                <p:cNvSpPr>
                  <a:spLocks noChangeShapeType="1"/>
                </p:cNvSpPr>
                <p:nvPr/>
              </p:nvSpPr>
              <p:spPr bwMode="auto">
                <a:xfrm>
                  <a:off x="9062" y="13541"/>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0" name="Line 45"/>
                <p:cNvSpPr>
                  <a:spLocks noChangeShapeType="1"/>
                </p:cNvSpPr>
                <p:nvPr/>
              </p:nvSpPr>
              <p:spPr bwMode="auto">
                <a:xfrm>
                  <a:off x="8642" y="13541"/>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1" name="Line 46"/>
                <p:cNvSpPr>
                  <a:spLocks noChangeShapeType="1"/>
                </p:cNvSpPr>
                <p:nvPr/>
              </p:nvSpPr>
              <p:spPr bwMode="auto">
                <a:xfrm>
                  <a:off x="8222" y="13541"/>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2" name="Line 47"/>
                <p:cNvSpPr>
                  <a:spLocks noChangeShapeType="1"/>
                </p:cNvSpPr>
                <p:nvPr/>
              </p:nvSpPr>
              <p:spPr bwMode="auto">
                <a:xfrm>
                  <a:off x="7382" y="13541"/>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3" name="Line 48"/>
                <p:cNvSpPr>
                  <a:spLocks noChangeShapeType="1"/>
                </p:cNvSpPr>
                <p:nvPr/>
              </p:nvSpPr>
              <p:spPr bwMode="auto">
                <a:xfrm>
                  <a:off x="7802" y="13541"/>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4" name="Line 49"/>
                <p:cNvSpPr>
                  <a:spLocks noChangeShapeType="1"/>
                </p:cNvSpPr>
                <p:nvPr/>
              </p:nvSpPr>
              <p:spPr bwMode="auto">
                <a:xfrm>
                  <a:off x="6962" y="13541"/>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5" name="Line 50"/>
                <p:cNvSpPr>
                  <a:spLocks noChangeShapeType="1"/>
                </p:cNvSpPr>
                <p:nvPr/>
              </p:nvSpPr>
              <p:spPr bwMode="auto">
                <a:xfrm>
                  <a:off x="10323" y="13542"/>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6" name="Line 51"/>
                <p:cNvSpPr>
                  <a:spLocks noChangeShapeType="1"/>
                </p:cNvSpPr>
                <p:nvPr/>
              </p:nvSpPr>
              <p:spPr bwMode="auto">
                <a:xfrm>
                  <a:off x="9903" y="13542"/>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7" name="Line 52"/>
                <p:cNvSpPr>
                  <a:spLocks noChangeShapeType="1"/>
                </p:cNvSpPr>
                <p:nvPr/>
              </p:nvSpPr>
              <p:spPr bwMode="auto">
                <a:xfrm>
                  <a:off x="9483" y="13542"/>
                  <a:ext cx="0"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5243" name="Text Box 54"/>
            <p:cNvSpPr txBox="1">
              <a:spLocks noChangeArrowheads="1"/>
            </p:cNvSpPr>
            <p:nvPr/>
          </p:nvSpPr>
          <p:spPr bwMode="auto">
            <a:xfrm>
              <a:off x="1547" y="4021"/>
              <a:ext cx="8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1</a:t>
              </a:r>
            </a:p>
          </p:txBody>
        </p:sp>
        <p:sp>
          <p:nvSpPr>
            <p:cNvPr id="95244" name="Text Box 55"/>
            <p:cNvSpPr txBox="1">
              <a:spLocks noChangeArrowheads="1"/>
            </p:cNvSpPr>
            <p:nvPr/>
          </p:nvSpPr>
          <p:spPr bwMode="auto">
            <a:xfrm>
              <a:off x="2114" y="4012"/>
              <a:ext cx="12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3</a:t>
              </a:r>
            </a:p>
          </p:txBody>
        </p:sp>
        <p:sp>
          <p:nvSpPr>
            <p:cNvPr id="95245" name="Text Box 56"/>
            <p:cNvSpPr txBox="1">
              <a:spLocks noChangeArrowheads="1"/>
            </p:cNvSpPr>
            <p:nvPr/>
          </p:nvSpPr>
          <p:spPr bwMode="auto">
            <a:xfrm>
              <a:off x="2652" y="4012"/>
              <a:ext cx="14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5</a:t>
              </a:r>
            </a:p>
          </p:txBody>
        </p:sp>
        <p:sp>
          <p:nvSpPr>
            <p:cNvPr id="95246" name="Text Box 57"/>
            <p:cNvSpPr txBox="1">
              <a:spLocks noChangeArrowheads="1"/>
            </p:cNvSpPr>
            <p:nvPr/>
          </p:nvSpPr>
          <p:spPr bwMode="auto">
            <a:xfrm>
              <a:off x="3202" y="4005"/>
              <a:ext cx="14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7</a:t>
              </a:r>
            </a:p>
          </p:txBody>
        </p:sp>
        <p:sp>
          <p:nvSpPr>
            <p:cNvPr id="95247" name="Text Box 58"/>
            <p:cNvSpPr txBox="1">
              <a:spLocks noChangeArrowheads="1"/>
            </p:cNvSpPr>
            <p:nvPr/>
          </p:nvSpPr>
          <p:spPr bwMode="auto">
            <a:xfrm>
              <a:off x="1829" y="4014"/>
              <a:ext cx="8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2</a:t>
              </a:r>
            </a:p>
          </p:txBody>
        </p:sp>
        <p:sp>
          <p:nvSpPr>
            <p:cNvPr id="95248" name="Text Box 59"/>
            <p:cNvSpPr txBox="1">
              <a:spLocks noChangeArrowheads="1"/>
            </p:cNvSpPr>
            <p:nvPr/>
          </p:nvSpPr>
          <p:spPr bwMode="auto">
            <a:xfrm>
              <a:off x="2385" y="4012"/>
              <a:ext cx="12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4</a:t>
              </a:r>
            </a:p>
          </p:txBody>
        </p:sp>
        <p:sp>
          <p:nvSpPr>
            <p:cNvPr id="95249" name="Text Box 60"/>
            <p:cNvSpPr txBox="1">
              <a:spLocks noChangeArrowheads="1"/>
            </p:cNvSpPr>
            <p:nvPr/>
          </p:nvSpPr>
          <p:spPr bwMode="auto">
            <a:xfrm>
              <a:off x="2923" y="4016"/>
              <a:ext cx="14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6</a:t>
              </a:r>
            </a:p>
          </p:txBody>
        </p:sp>
        <p:sp>
          <p:nvSpPr>
            <p:cNvPr id="95250" name="Text Box 61"/>
            <p:cNvSpPr txBox="1">
              <a:spLocks noChangeArrowheads="1"/>
            </p:cNvSpPr>
            <p:nvPr/>
          </p:nvSpPr>
          <p:spPr bwMode="auto">
            <a:xfrm>
              <a:off x="1277" y="4023"/>
              <a:ext cx="27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0</a:t>
              </a:r>
            </a:p>
          </p:txBody>
        </p:sp>
        <p:sp>
          <p:nvSpPr>
            <p:cNvPr id="95251" name="Text Box 62"/>
            <p:cNvSpPr txBox="1">
              <a:spLocks noChangeArrowheads="1"/>
            </p:cNvSpPr>
            <p:nvPr/>
          </p:nvSpPr>
          <p:spPr bwMode="auto">
            <a:xfrm>
              <a:off x="3476" y="4000"/>
              <a:ext cx="14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8</a:t>
              </a:r>
            </a:p>
          </p:txBody>
        </p:sp>
        <p:sp>
          <p:nvSpPr>
            <p:cNvPr id="95252" name="Text Box 63"/>
            <p:cNvSpPr txBox="1">
              <a:spLocks noChangeArrowheads="1"/>
            </p:cNvSpPr>
            <p:nvPr/>
          </p:nvSpPr>
          <p:spPr bwMode="auto">
            <a:xfrm>
              <a:off x="3995" y="4000"/>
              <a:ext cx="32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10</a:t>
              </a:r>
            </a:p>
          </p:txBody>
        </p:sp>
        <p:sp>
          <p:nvSpPr>
            <p:cNvPr id="95253" name="Text Box 64"/>
            <p:cNvSpPr txBox="1">
              <a:spLocks noChangeArrowheads="1"/>
            </p:cNvSpPr>
            <p:nvPr/>
          </p:nvSpPr>
          <p:spPr bwMode="auto">
            <a:xfrm>
              <a:off x="3746" y="4005"/>
              <a:ext cx="14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a:solidFill>
                    <a:schemeClr val="tx2"/>
                  </a:solidFill>
                </a:rPr>
                <a:t>9</a:t>
              </a:r>
            </a:p>
          </p:txBody>
        </p:sp>
        <p:grpSp>
          <p:nvGrpSpPr>
            <p:cNvPr id="95254" name="Group 65"/>
            <p:cNvGrpSpPr>
              <a:grpSpLocks/>
            </p:cNvGrpSpPr>
            <p:nvPr/>
          </p:nvGrpSpPr>
          <p:grpSpPr bwMode="auto">
            <a:xfrm>
              <a:off x="1557" y="2132"/>
              <a:ext cx="2255" cy="1845"/>
              <a:chOff x="6503" y="11214"/>
              <a:chExt cx="3457" cy="2391"/>
            </a:xfrm>
          </p:grpSpPr>
          <p:sp>
            <p:nvSpPr>
              <p:cNvPr id="95256" name="Oval 66"/>
              <p:cNvSpPr>
                <a:spLocks noChangeArrowheads="1"/>
              </p:cNvSpPr>
              <p:nvPr/>
            </p:nvSpPr>
            <p:spPr bwMode="auto">
              <a:xfrm>
                <a:off x="6914" y="12692"/>
                <a:ext cx="89" cy="82"/>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57" name="Oval 67"/>
              <p:cNvSpPr>
                <a:spLocks noChangeArrowheads="1"/>
              </p:cNvSpPr>
              <p:nvPr/>
            </p:nvSpPr>
            <p:spPr bwMode="auto">
              <a:xfrm>
                <a:off x="7343" y="13220"/>
                <a:ext cx="90" cy="82"/>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58" name="Oval 68"/>
              <p:cNvSpPr>
                <a:spLocks noChangeArrowheads="1"/>
              </p:cNvSpPr>
              <p:nvPr/>
            </p:nvSpPr>
            <p:spPr bwMode="auto">
              <a:xfrm>
                <a:off x="7772" y="13365"/>
                <a:ext cx="89" cy="81"/>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59" name="Oval 69"/>
              <p:cNvSpPr>
                <a:spLocks noChangeArrowheads="1"/>
              </p:cNvSpPr>
              <p:nvPr/>
            </p:nvSpPr>
            <p:spPr bwMode="auto">
              <a:xfrm>
                <a:off x="8187" y="13410"/>
                <a:ext cx="88" cy="79"/>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60" name="Oval 70"/>
              <p:cNvSpPr>
                <a:spLocks noChangeArrowheads="1"/>
              </p:cNvSpPr>
              <p:nvPr/>
            </p:nvSpPr>
            <p:spPr bwMode="auto">
              <a:xfrm>
                <a:off x="8601" y="13437"/>
                <a:ext cx="88" cy="81"/>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61" name="Oval 71"/>
              <p:cNvSpPr>
                <a:spLocks noChangeArrowheads="1"/>
              </p:cNvSpPr>
              <p:nvPr/>
            </p:nvSpPr>
            <p:spPr bwMode="auto">
              <a:xfrm>
                <a:off x="9035" y="13463"/>
                <a:ext cx="88" cy="79"/>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62" name="Oval 72"/>
              <p:cNvSpPr>
                <a:spLocks noChangeArrowheads="1"/>
              </p:cNvSpPr>
              <p:nvPr/>
            </p:nvSpPr>
            <p:spPr bwMode="auto">
              <a:xfrm>
                <a:off x="9453" y="13497"/>
                <a:ext cx="88" cy="81"/>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63" name="Oval 73"/>
              <p:cNvSpPr>
                <a:spLocks noChangeArrowheads="1"/>
              </p:cNvSpPr>
              <p:nvPr/>
            </p:nvSpPr>
            <p:spPr bwMode="auto">
              <a:xfrm>
                <a:off x="9871" y="13524"/>
                <a:ext cx="89" cy="81"/>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sp>
            <p:nvSpPr>
              <p:cNvPr id="95264" name="Oval 74"/>
              <p:cNvSpPr>
                <a:spLocks noChangeArrowheads="1"/>
              </p:cNvSpPr>
              <p:nvPr/>
            </p:nvSpPr>
            <p:spPr bwMode="auto">
              <a:xfrm>
                <a:off x="6503" y="11214"/>
                <a:ext cx="88" cy="81"/>
              </a:xfrm>
              <a:prstGeom prst="ellipse">
                <a:avLst/>
              </a:prstGeom>
              <a:solidFill>
                <a:srgbClr val="000000"/>
              </a:solidFill>
              <a:ln w="9525">
                <a:solidFill>
                  <a:srgbClr val="000000"/>
                </a:solidFill>
                <a:round/>
                <a:headEnd/>
                <a:tailEnd/>
              </a:ln>
            </p:spPr>
            <p:txBody>
              <a:bodyPr/>
              <a:lstStyle/>
              <a:p>
                <a:endParaRPr lang="zh-CN" altLang="en-US">
                  <a:solidFill>
                    <a:schemeClr val="tx2"/>
                  </a:solidFill>
                </a:endParaRPr>
              </a:p>
            </p:txBody>
          </p:sp>
        </p:grpSp>
        <p:sp>
          <p:nvSpPr>
            <p:cNvPr id="95255" name="Text Box 75"/>
            <p:cNvSpPr txBox="1">
              <a:spLocks noChangeArrowheads="1"/>
            </p:cNvSpPr>
            <p:nvPr/>
          </p:nvSpPr>
          <p:spPr bwMode="auto">
            <a:xfrm>
              <a:off x="4450" y="3810"/>
              <a:ext cx="356"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000" i="1">
                  <a:solidFill>
                    <a:schemeClr val="tx2"/>
                  </a:solidFill>
                </a:rPr>
                <a:t>K</a:t>
              </a:r>
            </a:p>
          </p:txBody>
        </p:sp>
      </p:grpSp>
      <p:sp>
        <p:nvSpPr>
          <p:cNvPr id="135245" name="Rectangle 77"/>
          <p:cNvSpPr>
            <a:spLocks noChangeArrowheads="1"/>
          </p:cNvSpPr>
          <p:nvPr/>
        </p:nvSpPr>
        <p:spPr bwMode="auto">
          <a:xfrm>
            <a:off x="4144963" y="2832100"/>
            <a:ext cx="4999037"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en-US" altLang="zh-CN" sz="2400" b="1" dirty="0">
                <a:solidFill>
                  <a:schemeClr val="tx2"/>
                </a:solidFill>
              </a:rPr>
              <a:t>       </a:t>
            </a:r>
            <a:r>
              <a:rPr lang="zh-CN" altLang="en-US" sz="2400" b="1" dirty="0">
                <a:solidFill>
                  <a:schemeClr val="tx2"/>
                </a:solidFill>
              </a:rPr>
              <a:t>曲线的拐点 </a:t>
            </a:r>
            <a:r>
              <a:rPr lang="en-US" altLang="zh-CN" sz="2400" b="1" dirty="0">
                <a:solidFill>
                  <a:schemeClr val="tx2"/>
                </a:solidFill>
              </a:rPr>
              <a:t>A </a:t>
            </a:r>
            <a:r>
              <a:rPr lang="zh-CN" altLang="en-US" sz="2400" b="1" dirty="0">
                <a:solidFill>
                  <a:schemeClr val="tx2"/>
                </a:solidFill>
              </a:rPr>
              <a:t>对应着接近最优</a:t>
            </a:r>
          </a:p>
          <a:p>
            <a:pPr>
              <a:lnSpc>
                <a:spcPct val="130000"/>
              </a:lnSpc>
            </a:pPr>
            <a:r>
              <a:rPr lang="zh-CN" altLang="en-US" sz="2400" b="1" dirty="0">
                <a:solidFill>
                  <a:schemeClr val="tx2"/>
                </a:solidFill>
              </a:rPr>
              <a:t>的</a:t>
            </a:r>
            <a:r>
              <a:rPr lang="en-US" altLang="zh-CN" sz="2400" b="1" i="1" dirty="0">
                <a:solidFill>
                  <a:schemeClr val="tx2"/>
                </a:solidFill>
              </a:rPr>
              <a:t>K</a:t>
            </a:r>
            <a:r>
              <a:rPr lang="zh-CN" altLang="en-US" sz="2400" b="1" dirty="0">
                <a:solidFill>
                  <a:schemeClr val="tx2"/>
                </a:solidFill>
              </a:rPr>
              <a:t>值（</a:t>
            </a:r>
            <a:r>
              <a:rPr lang="en-US" altLang="zh-CN" sz="2400" b="1" i="1" dirty="0">
                <a:solidFill>
                  <a:schemeClr val="tx2"/>
                </a:solidFill>
              </a:rPr>
              <a:t>J</a:t>
            </a:r>
            <a:r>
              <a:rPr lang="en-US" altLang="zh-CN" sz="2400" b="1" dirty="0">
                <a:solidFill>
                  <a:schemeClr val="tx2"/>
                </a:solidFill>
              </a:rPr>
              <a:t> </a:t>
            </a:r>
            <a:r>
              <a:rPr lang="zh-CN" altLang="en-US" sz="2400" b="1" dirty="0">
                <a:solidFill>
                  <a:schemeClr val="tx2"/>
                </a:solidFill>
              </a:rPr>
              <a:t>值减小量、计算量以及</a:t>
            </a:r>
          </a:p>
          <a:p>
            <a:pPr>
              <a:lnSpc>
                <a:spcPct val="130000"/>
              </a:lnSpc>
            </a:pPr>
            <a:r>
              <a:rPr lang="zh-CN" altLang="en-US" sz="2400" b="1" dirty="0">
                <a:solidFill>
                  <a:schemeClr val="tx2"/>
                </a:solidFill>
              </a:rPr>
              <a:t>分类效果的权衡）。</a:t>
            </a:r>
          </a:p>
          <a:p>
            <a:pPr>
              <a:lnSpc>
                <a:spcPct val="130000"/>
              </a:lnSpc>
            </a:pPr>
            <a:r>
              <a:rPr lang="zh-CN" altLang="en-US" sz="2400" b="1" dirty="0">
                <a:solidFill>
                  <a:schemeClr val="tx2"/>
                </a:solidFill>
              </a:rPr>
              <a:t>        并非所有的情况都容易找到关</a:t>
            </a:r>
          </a:p>
          <a:p>
            <a:pPr>
              <a:lnSpc>
                <a:spcPct val="130000"/>
              </a:lnSpc>
            </a:pPr>
            <a:r>
              <a:rPr lang="zh-CN" altLang="en-US" sz="2400" b="1" dirty="0">
                <a:solidFill>
                  <a:schemeClr val="tx2"/>
                </a:solidFill>
              </a:rPr>
              <a:t>系曲线的拐点。迭代自组织的数据</a:t>
            </a:r>
          </a:p>
          <a:p>
            <a:pPr>
              <a:lnSpc>
                <a:spcPct val="130000"/>
              </a:lnSpc>
            </a:pPr>
            <a:r>
              <a:rPr lang="zh-CN" altLang="en-US" sz="2400" b="1" dirty="0">
                <a:solidFill>
                  <a:schemeClr val="tx2"/>
                </a:solidFill>
              </a:rPr>
              <a:t>分析算法可以确定模式类的个数</a:t>
            </a:r>
            <a:r>
              <a:rPr lang="en-US" altLang="zh-CN" sz="2400" b="1" i="1" dirty="0">
                <a:solidFill>
                  <a:schemeClr val="tx2"/>
                </a:solidFill>
              </a:rPr>
              <a:t>K</a:t>
            </a:r>
            <a:r>
              <a:rPr lang="en-US" altLang="zh-CN" sz="2400" b="1" dirty="0">
                <a:solidFill>
                  <a:schemeClr val="tx2"/>
                </a:solidFill>
              </a:rPr>
              <a:t> </a:t>
            </a:r>
            <a:r>
              <a:rPr lang="zh-CN" altLang="en-US" sz="2400" b="1" dirty="0">
                <a:solidFill>
                  <a:schemeClr val="tx2"/>
                </a:solidFill>
              </a:rPr>
              <a:t>。</a:t>
            </a:r>
          </a:p>
        </p:txBody>
      </p:sp>
      <p:grpSp>
        <p:nvGrpSpPr>
          <p:cNvPr id="46" name="组合 45"/>
          <p:cNvGrpSpPr/>
          <p:nvPr/>
        </p:nvGrpSpPr>
        <p:grpSpPr>
          <a:xfrm>
            <a:off x="0" y="6324600"/>
            <a:ext cx="9144000" cy="519113"/>
            <a:chOff x="0" y="6324600"/>
            <a:chExt cx="9144000" cy="519113"/>
          </a:xfrm>
        </p:grpSpPr>
        <p:grpSp>
          <p:nvGrpSpPr>
            <p:cNvPr id="47" name="组合 46"/>
            <p:cNvGrpSpPr>
              <a:grpSpLocks/>
            </p:cNvGrpSpPr>
            <p:nvPr/>
          </p:nvGrpSpPr>
          <p:grpSpPr bwMode="auto">
            <a:xfrm>
              <a:off x="0" y="6324600"/>
              <a:ext cx="9144000" cy="519113"/>
              <a:chOff x="0" y="6324600"/>
              <a:chExt cx="9144000" cy="518375"/>
            </a:xfrm>
          </p:grpSpPr>
          <p:sp>
            <p:nvSpPr>
              <p:cNvPr id="49" name="矩形 4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TextBox 4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48" name="TextBox 4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92043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fade">
                                      <p:cBhvr>
                                        <p:cTn id="7" dur="500"/>
                                        <p:tgtEl>
                                          <p:spTgt spid="95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5245"/>
                                        </p:tgtEl>
                                        <p:attrNameLst>
                                          <p:attrName>style.visibility</p:attrName>
                                        </p:attrNameLst>
                                      </p:cBhvr>
                                      <p:to>
                                        <p:strVal val="visible"/>
                                      </p:to>
                                    </p:set>
                                    <p:animEffect transition="in" filter="fade">
                                      <p:cBhvr>
                                        <p:cTn id="12" dur="500"/>
                                        <p:tgtEl>
                                          <p:spTgt spid="13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4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idx="4294967295"/>
          </p:nvPr>
        </p:nvSpPr>
        <p:spPr>
          <a:xfrm>
            <a:off x="35496" y="404664"/>
            <a:ext cx="8229600" cy="926976"/>
          </a:xfrm>
        </p:spPr>
        <p:txBody>
          <a:bodyPr>
            <a:normAutofit/>
          </a:bodyPr>
          <a:lstStyle/>
          <a:p>
            <a:pPr marL="571500" indent="-571500" algn="l" eaLnBrk="1" hangingPunct="1">
              <a:buFont typeface="Wingdings" panose="05000000000000000000" pitchFamily="2" charset="2"/>
              <a:buChar char="u"/>
            </a:pPr>
            <a:r>
              <a:rPr lang="en-US" altLang="zh-CN" sz="3600" b="1" dirty="0" smtClean="0">
                <a:solidFill>
                  <a:schemeClr val="tx2">
                    <a:lumMod val="60000"/>
                    <a:lumOff val="40000"/>
                  </a:schemeClr>
                </a:solidFill>
                <a:latin typeface="黑体" panose="02010609060101010101" pitchFamily="49" charset="-122"/>
                <a:ea typeface="黑体" panose="02010609060101010101" pitchFamily="49" charset="-122"/>
              </a:rPr>
              <a:t>K-</a:t>
            </a:r>
            <a:r>
              <a:rPr lang="zh-CN" altLang="en-US" sz="3600" b="1" dirty="0" smtClean="0">
                <a:solidFill>
                  <a:schemeClr val="tx2">
                    <a:lumMod val="60000"/>
                    <a:lumOff val="40000"/>
                  </a:schemeClr>
                </a:solidFill>
                <a:latin typeface="黑体" panose="02010609060101010101" pitchFamily="49" charset="-122"/>
                <a:ea typeface="黑体" panose="02010609060101010101" pitchFamily="49" charset="-122"/>
              </a:rPr>
              <a:t>中心聚类 （</a:t>
            </a:r>
            <a:r>
              <a:rPr lang="en-US" altLang="zh-CN" sz="3600" b="1" dirty="0" smtClean="0">
                <a:solidFill>
                  <a:schemeClr val="tx2">
                    <a:lumMod val="60000"/>
                    <a:lumOff val="40000"/>
                  </a:schemeClr>
                </a:solidFill>
                <a:latin typeface="黑体" panose="02010609060101010101" pitchFamily="49" charset="-122"/>
                <a:ea typeface="黑体" panose="02010609060101010101" pitchFamily="49" charset="-122"/>
              </a:rPr>
              <a:t>k-</a:t>
            </a:r>
            <a:r>
              <a:rPr lang="en-US" altLang="zh-CN" sz="3600" b="1" dirty="0" err="1" smtClean="0">
                <a:solidFill>
                  <a:schemeClr val="tx2">
                    <a:lumMod val="60000"/>
                    <a:lumOff val="40000"/>
                  </a:schemeClr>
                </a:solidFill>
                <a:latin typeface="黑体" panose="02010609060101010101" pitchFamily="49" charset="-122"/>
                <a:ea typeface="黑体" panose="02010609060101010101" pitchFamily="49" charset="-122"/>
              </a:rPr>
              <a:t>medoids</a:t>
            </a:r>
            <a:r>
              <a:rPr lang="zh-CN" altLang="en-US" sz="3600" b="1" dirty="0" smtClean="0">
                <a:solidFill>
                  <a:schemeClr val="tx2">
                    <a:lumMod val="60000"/>
                    <a:lumOff val="40000"/>
                  </a:schemeClr>
                </a:solidFill>
                <a:latin typeface="黑体" panose="02010609060101010101" pitchFamily="49" charset="-122"/>
                <a:ea typeface="黑体" panose="02010609060101010101" pitchFamily="49" charset="-122"/>
              </a:rPr>
              <a:t>）</a:t>
            </a:r>
          </a:p>
        </p:txBody>
      </p:sp>
      <p:sp>
        <p:nvSpPr>
          <p:cNvPr id="96259" name="Rectangle 3"/>
          <p:cNvSpPr>
            <a:spLocks noGrp="1" noRot="1" noChangeArrowheads="1"/>
          </p:cNvSpPr>
          <p:nvPr>
            <p:ph idx="4294967295"/>
          </p:nvPr>
        </p:nvSpPr>
        <p:spPr>
          <a:xfrm>
            <a:off x="301625" y="1556792"/>
            <a:ext cx="8540750" cy="4403725"/>
          </a:xfrm>
        </p:spPr>
        <p:txBody>
          <a:bodyPr/>
          <a:lstStyle/>
          <a:p>
            <a:pPr eaLnBrk="1" hangingPunct="1">
              <a:spcAft>
                <a:spcPct val="20000"/>
              </a:spcAft>
            </a:pPr>
            <a:r>
              <a:rPr lang="zh-CN" altLang="en-US" dirty="0" smtClean="0">
                <a:latin typeface="黑体" panose="02010609060101010101" pitchFamily="49" charset="-122"/>
                <a:ea typeface="黑体" panose="02010609060101010101" pitchFamily="49" charset="-122"/>
              </a:rPr>
              <a:t>每个聚类由靠近该聚类中心的样本来表示</a:t>
            </a:r>
          </a:p>
          <a:p>
            <a:pPr lvl="1" eaLnBrk="1" hangingPunct="1">
              <a:spcAft>
                <a:spcPct val="20000"/>
              </a:spcAft>
            </a:pPr>
            <a:r>
              <a:rPr lang="zh-CN" altLang="en-US" dirty="0" smtClean="0">
                <a:solidFill>
                  <a:srgbClr val="000066"/>
                </a:solidFill>
                <a:latin typeface="黑体" panose="02010609060101010101" pitchFamily="49" charset="-122"/>
                <a:ea typeface="黑体" panose="02010609060101010101" pitchFamily="49" charset="-122"/>
              </a:rPr>
              <a:t>步骤</a:t>
            </a:r>
            <a:r>
              <a:rPr lang="en-US" altLang="zh-CN" dirty="0" smtClean="0">
                <a:solidFill>
                  <a:srgbClr val="000066"/>
                </a:solidFill>
                <a:latin typeface="黑体" panose="02010609060101010101" pitchFamily="49" charset="-122"/>
                <a:ea typeface="黑体" panose="02010609060101010101" pitchFamily="49" charset="-122"/>
              </a:rPr>
              <a:t>1</a:t>
            </a:r>
            <a:r>
              <a:rPr lang="zh-CN" altLang="en-US" dirty="0" smtClean="0">
                <a:solidFill>
                  <a:srgbClr val="000066"/>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随机选择</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个</a:t>
            </a:r>
            <a:r>
              <a:rPr lang="zh-CN" altLang="en-US" dirty="0" smtClean="0">
                <a:solidFill>
                  <a:schemeClr val="hlink"/>
                </a:solidFill>
                <a:latin typeface="黑体" panose="02010609060101010101" pitchFamily="49" charset="-122"/>
                <a:ea typeface="黑体" panose="02010609060101010101" pitchFamily="49" charset="-122"/>
              </a:rPr>
              <a:t>样本</a:t>
            </a:r>
            <a:r>
              <a:rPr lang="zh-CN" altLang="en-US" dirty="0" smtClean="0">
                <a:latin typeface="黑体" panose="02010609060101010101" pitchFamily="49" charset="-122"/>
                <a:ea typeface="黑体" panose="02010609060101010101" pitchFamily="49" charset="-122"/>
              </a:rPr>
              <a:t>作为</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个聚类的中心</a:t>
            </a:r>
          </a:p>
          <a:p>
            <a:pPr lvl="1" eaLnBrk="1" hangingPunct="1">
              <a:spcAft>
                <a:spcPct val="20000"/>
              </a:spcAft>
            </a:pPr>
            <a:r>
              <a:rPr lang="zh-CN" altLang="en-US" dirty="0" smtClean="0">
                <a:solidFill>
                  <a:srgbClr val="000066"/>
                </a:solidFill>
                <a:latin typeface="黑体" panose="02010609060101010101" pitchFamily="49" charset="-122"/>
                <a:ea typeface="黑体" panose="02010609060101010101" pitchFamily="49" charset="-122"/>
              </a:rPr>
              <a:t>步骤</a:t>
            </a:r>
            <a:r>
              <a:rPr lang="en-US" altLang="zh-CN" dirty="0" smtClean="0">
                <a:solidFill>
                  <a:srgbClr val="000066"/>
                </a:solidFill>
                <a:latin typeface="黑体" panose="02010609060101010101" pitchFamily="49" charset="-122"/>
                <a:ea typeface="黑体" panose="02010609060101010101" pitchFamily="49" charset="-122"/>
              </a:rPr>
              <a:t>2</a:t>
            </a:r>
            <a:r>
              <a:rPr lang="zh-CN" altLang="en-US" dirty="0" smtClean="0">
                <a:solidFill>
                  <a:srgbClr val="000066"/>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对剩余的每一个样本，将其划分入距离该样本中心最近的聚类</a:t>
            </a:r>
          </a:p>
          <a:p>
            <a:pPr lvl="1" eaLnBrk="1" hangingPunct="1">
              <a:spcAft>
                <a:spcPct val="20000"/>
              </a:spcAft>
            </a:pPr>
            <a:r>
              <a:rPr lang="zh-CN" altLang="en-US" dirty="0" smtClean="0">
                <a:solidFill>
                  <a:srgbClr val="000066"/>
                </a:solidFill>
                <a:latin typeface="黑体" panose="02010609060101010101" pitchFamily="49" charset="-122"/>
                <a:ea typeface="黑体" panose="02010609060101010101" pitchFamily="49" charset="-122"/>
              </a:rPr>
              <a:t>步骤</a:t>
            </a:r>
            <a:r>
              <a:rPr lang="en-US" altLang="zh-CN" dirty="0" smtClean="0">
                <a:solidFill>
                  <a:srgbClr val="000066"/>
                </a:solidFill>
                <a:latin typeface="黑体" panose="02010609060101010101" pitchFamily="49" charset="-122"/>
                <a:ea typeface="黑体" panose="02010609060101010101" pitchFamily="49" charset="-122"/>
              </a:rPr>
              <a:t>3</a:t>
            </a:r>
            <a:r>
              <a:rPr lang="zh-CN" altLang="en-US" dirty="0" smtClean="0">
                <a:solidFill>
                  <a:srgbClr val="000066"/>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计算每个聚类的</a:t>
            </a:r>
            <a:r>
              <a:rPr lang="en-US" altLang="zh-CN" dirty="0" err="1" smtClean="0">
                <a:solidFill>
                  <a:schemeClr val="hlink"/>
                </a:solidFill>
                <a:latin typeface="黑体" panose="02010609060101010101" pitchFamily="49" charset="-122"/>
                <a:ea typeface="黑体" panose="02010609060101010101" pitchFamily="49" charset="-122"/>
              </a:rPr>
              <a:t>medoid</a:t>
            </a:r>
            <a:r>
              <a:rPr lang="zh-CN" altLang="en-US" dirty="0" smtClean="0">
                <a:solidFill>
                  <a:schemeClr val="hlink"/>
                </a:solidFill>
                <a:latin typeface="黑体" panose="02010609060101010101" pitchFamily="49" charset="-122"/>
                <a:ea typeface="黑体" panose="02010609060101010101" pitchFamily="49" charset="-122"/>
              </a:rPr>
              <a:t>（即距离均值最近的样本）</a:t>
            </a:r>
          </a:p>
          <a:p>
            <a:pPr lvl="1" eaLnBrk="1" hangingPunct="1">
              <a:spcAft>
                <a:spcPct val="20000"/>
              </a:spcAft>
            </a:pPr>
            <a:r>
              <a:rPr lang="zh-CN" altLang="en-US" dirty="0" smtClean="0">
                <a:solidFill>
                  <a:srgbClr val="000066"/>
                </a:solidFill>
                <a:latin typeface="黑体" panose="02010609060101010101" pitchFamily="49" charset="-122"/>
                <a:ea typeface="黑体" panose="02010609060101010101" pitchFamily="49" charset="-122"/>
              </a:rPr>
              <a:t>步骤</a:t>
            </a:r>
            <a:r>
              <a:rPr lang="en-US" altLang="zh-CN" dirty="0" smtClean="0">
                <a:solidFill>
                  <a:srgbClr val="000066"/>
                </a:solidFill>
                <a:latin typeface="黑体" panose="02010609060101010101" pitchFamily="49" charset="-122"/>
                <a:ea typeface="黑体" panose="02010609060101010101" pitchFamily="49" charset="-122"/>
              </a:rPr>
              <a:t>4</a:t>
            </a:r>
            <a:r>
              <a:rPr lang="zh-CN" altLang="en-US" dirty="0" smtClean="0">
                <a:solidFill>
                  <a:srgbClr val="000066"/>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如果聚类的</a:t>
            </a:r>
            <a:r>
              <a:rPr lang="en-US" altLang="zh-CN" dirty="0" err="1" smtClean="0">
                <a:latin typeface="黑体" panose="02010609060101010101" pitchFamily="49" charset="-122"/>
                <a:ea typeface="黑体" panose="02010609060101010101" pitchFamily="49" charset="-122"/>
              </a:rPr>
              <a:t>medoid</a:t>
            </a:r>
            <a:r>
              <a:rPr lang="zh-CN" altLang="en-US" dirty="0" smtClean="0">
                <a:latin typeface="黑体" panose="02010609060101010101" pitchFamily="49" charset="-122"/>
                <a:ea typeface="黑体" panose="02010609060101010101" pitchFamily="49" charset="-122"/>
              </a:rPr>
              <a:t>没有任何改变，算法停止， 否则回到步骤</a:t>
            </a:r>
            <a:r>
              <a:rPr lang="en-US" altLang="zh-CN" dirty="0" smtClean="0">
                <a:latin typeface="黑体" panose="02010609060101010101" pitchFamily="49" charset="-122"/>
                <a:ea typeface="黑体" panose="02010609060101010101" pitchFamily="49" charset="-122"/>
              </a:rPr>
              <a:t>2</a:t>
            </a:r>
          </a:p>
        </p:txBody>
      </p:sp>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5788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anim calcmode="lin" valueType="num">
                                      <p:cBhvr additive="base">
                                        <p:cTn id="11"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 calcmode="lin" valueType="num">
                                      <p:cBhvr additive="base">
                                        <p:cTn id="15"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anim calcmode="lin" valueType="num">
                                      <p:cBhvr additive="base">
                                        <p:cTn id="19"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 calcmode="lin" valueType="num">
                                      <p:cBhvr additive="base">
                                        <p:cTn id="23"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idx="4294967295"/>
          </p:nvPr>
        </p:nvSpPr>
        <p:spPr/>
        <p:txBody>
          <a:bodyPr/>
          <a:lstStyle/>
          <a:p>
            <a:pPr eaLnBrk="1" hangingPunct="1"/>
            <a:r>
              <a:rPr lang="en-US" altLang="zh-CN" b="1" dirty="0" smtClean="0"/>
              <a:t>K-</a:t>
            </a:r>
            <a:r>
              <a:rPr lang="zh-CN" altLang="en-US" b="1" dirty="0" smtClean="0"/>
              <a:t>中心聚类</a:t>
            </a:r>
            <a:r>
              <a:rPr lang="zh-CN" altLang="en-US" dirty="0" smtClean="0"/>
              <a:t> （</a:t>
            </a:r>
            <a:r>
              <a:rPr lang="en-US" altLang="zh-CN" b="1" dirty="0" smtClean="0"/>
              <a:t>k-</a:t>
            </a:r>
            <a:r>
              <a:rPr lang="en-US" altLang="zh-CN" b="1" dirty="0" err="1" smtClean="0"/>
              <a:t>medoids</a:t>
            </a:r>
            <a:r>
              <a:rPr lang="zh-CN" altLang="en-US" dirty="0" smtClean="0"/>
              <a:t>）</a:t>
            </a:r>
          </a:p>
        </p:txBody>
      </p:sp>
      <p:pic>
        <p:nvPicPr>
          <p:cNvPr id="972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84784"/>
            <a:ext cx="7426325"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miter lim="800000"/>
                <a:headEnd/>
                <a:tailEnd/>
              </a14:hiddenLine>
            </a:ext>
          </a:extLst>
        </p:spPr>
      </p:pic>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5148494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Rot="1" noChangeArrowheads="1"/>
          </p:cNvSpPr>
          <p:nvPr>
            <p:ph idx="4294967295"/>
          </p:nvPr>
        </p:nvSpPr>
        <p:spPr>
          <a:xfrm>
            <a:off x="685800" y="1219200"/>
            <a:ext cx="7696200" cy="5162550"/>
          </a:xfrm>
        </p:spPr>
        <p:txBody>
          <a:bodyPr/>
          <a:lstStyle/>
          <a:p>
            <a:pPr lvl="1" eaLnBrk="1" hangingPunct="1">
              <a:lnSpc>
                <a:spcPct val="90000"/>
              </a:lnSpc>
            </a:pPr>
            <a:endParaRPr lang="en-US" altLang="zh-CN" b="1" dirty="0" smtClean="0">
              <a:latin typeface="黑体" panose="02010609060101010101" pitchFamily="49" charset="-122"/>
              <a:ea typeface="黑体" panose="02010609060101010101" pitchFamily="49" charset="-122"/>
            </a:endParaRPr>
          </a:p>
          <a:p>
            <a:pPr marL="457200" lvl="1" indent="0" eaLnBrk="1" hangingPunct="1">
              <a:lnSpc>
                <a:spcPct val="90000"/>
              </a:lnSpc>
              <a:buNone/>
            </a:pPr>
            <a:r>
              <a:rPr lang="en-US" altLang="zh-CN" sz="3200" b="1" dirty="0" smtClean="0">
                <a:solidFill>
                  <a:srgbClr val="FF0000"/>
                </a:solidFill>
                <a:latin typeface="黑体" panose="02010609060101010101" pitchFamily="49" charset="-122"/>
                <a:ea typeface="黑体" panose="02010609060101010101" pitchFamily="49" charset="-122"/>
              </a:rPr>
              <a:t>k-</a:t>
            </a:r>
            <a:r>
              <a:rPr lang="zh-CN" altLang="en-US" sz="3200" dirty="0" smtClean="0">
                <a:solidFill>
                  <a:srgbClr val="FF0000"/>
                </a:solidFill>
                <a:latin typeface="黑体" panose="02010609060101010101" pitchFamily="49" charset="-122"/>
                <a:ea typeface="黑体" panose="02010609060101010101" pitchFamily="49" charset="-122"/>
              </a:rPr>
              <a:t>均值</a:t>
            </a:r>
            <a:endParaRPr lang="en-US" altLang="zh-CN" sz="3200" dirty="0" smtClean="0">
              <a:solidFill>
                <a:srgbClr val="FF0000"/>
              </a:solidFill>
              <a:latin typeface="黑体" panose="02010609060101010101" pitchFamily="49" charset="-122"/>
              <a:ea typeface="黑体" panose="02010609060101010101" pitchFamily="49" charset="-122"/>
            </a:endParaRPr>
          </a:p>
          <a:p>
            <a:pPr lvl="1" eaLnBrk="1" hangingPunct="1">
              <a:lnSpc>
                <a:spcPct val="90000"/>
              </a:lnSpc>
            </a:pPr>
            <a:r>
              <a:rPr lang="en-US" altLang="zh-CN" b="1"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每个聚类由其所包含的样本的</a:t>
            </a:r>
            <a:r>
              <a:rPr lang="zh-CN" altLang="en-US" b="1" dirty="0" smtClean="0">
                <a:solidFill>
                  <a:srgbClr val="9900CC"/>
                </a:solidFill>
                <a:latin typeface="黑体" panose="02010609060101010101" pitchFamily="49" charset="-122"/>
                <a:ea typeface="黑体" panose="02010609060101010101" pitchFamily="49" charset="-122"/>
              </a:rPr>
              <a:t>均值</a:t>
            </a:r>
            <a:r>
              <a:rPr lang="zh-CN" altLang="en-US" b="1" dirty="0" smtClean="0">
                <a:latin typeface="黑体" panose="02010609060101010101" pitchFamily="49" charset="-122"/>
                <a:ea typeface="黑体" panose="02010609060101010101" pitchFamily="49" charset="-122"/>
              </a:rPr>
              <a:t>来表示</a:t>
            </a:r>
          </a:p>
          <a:p>
            <a:pPr lvl="1" eaLnBrk="1" hangingPunct="1">
              <a:lnSpc>
                <a:spcPct val="90000"/>
              </a:lnSpc>
            </a:pPr>
            <a:endParaRPr lang="en-US" altLang="zh-CN" b="1" dirty="0" smtClean="0">
              <a:latin typeface="黑体" panose="02010609060101010101" pitchFamily="49" charset="-122"/>
              <a:ea typeface="黑体" panose="02010609060101010101" pitchFamily="49" charset="-122"/>
            </a:endParaRPr>
          </a:p>
          <a:p>
            <a:pPr marL="457200" lvl="1" indent="0" eaLnBrk="1" hangingPunct="1">
              <a:lnSpc>
                <a:spcPct val="90000"/>
              </a:lnSpc>
              <a:buNone/>
            </a:pPr>
            <a:r>
              <a:rPr lang="en-US" altLang="zh-CN" b="1" dirty="0" smtClean="0">
                <a:solidFill>
                  <a:srgbClr val="FF0000"/>
                </a:solidFill>
                <a:latin typeface="黑体" panose="02010609060101010101" pitchFamily="49" charset="-122"/>
                <a:ea typeface="黑体" panose="02010609060101010101" pitchFamily="49" charset="-122"/>
              </a:rPr>
              <a:t>K-</a:t>
            </a:r>
            <a:r>
              <a:rPr lang="zh-CN" altLang="en-US" b="1" dirty="0" smtClean="0">
                <a:solidFill>
                  <a:srgbClr val="FF0000"/>
                </a:solidFill>
                <a:latin typeface="黑体" panose="02010609060101010101" pitchFamily="49" charset="-122"/>
                <a:ea typeface="黑体" panose="02010609060101010101" pitchFamily="49" charset="-122"/>
              </a:rPr>
              <a:t>中心聚类</a:t>
            </a:r>
            <a:endParaRPr lang="en-US" altLang="zh-CN" b="1" dirty="0" smtClean="0">
              <a:solidFill>
                <a:srgbClr val="FF0000"/>
              </a:solidFill>
              <a:latin typeface="黑体" panose="02010609060101010101" pitchFamily="49" charset="-122"/>
              <a:ea typeface="黑体" panose="02010609060101010101" pitchFamily="49" charset="-122"/>
            </a:endParaRPr>
          </a:p>
          <a:p>
            <a:pPr lvl="1" eaLnBrk="1" hangingPunct="1">
              <a:lnSpc>
                <a:spcPct val="90000"/>
              </a:lnSpc>
            </a:pPr>
            <a:r>
              <a:rPr lang="zh-CN" altLang="en-US" b="1" dirty="0" smtClean="0">
                <a:latin typeface="黑体" panose="02010609060101010101" pitchFamily="49" charset="-122"/>
                <a:ea typeface="黑体" panose="02010609060101010101" pitchFamily="49" charset="-122"/>
              </a:rPr>
              <a:t>    每个聚类由靠近该聚类中心的</a:t>
            </a:r>
            <a:r>
              <a:rPr lang="zh-CN" altLang="en-US" b="1" dirty="0" smtClean="0">
                <a:solidFill>
                  <a:srgbClr val="9900CC"/>
                </a:solidFill>
                <a:latin typeface="黑体" panose="02010609060101010101" pitchFamily="49" charset="-122"/>
                <a:ea typeface="黑体" panose="02010609060101010101" pitchFamily="49" charset="-122"/>
              </a:rPr>
              <a:t>样本</a:t>
            </a:r>
            <a:r>
              <a:rPr lang="zh-CN" altLang="en-US" b="1" dirty="0" smtClean="0">
                <a:latin typeface="黑体" panose="02010609060101010101" pitchFamily="49" charset="-122"/>
                <a:ea typeface="黑体" panose="02010609060101010101" pitchFamily="49" charset="-122"/>
              </a:rPr>
              <a:t>（中心点）来表示</a:t>
            </a:r>
            <a:endParaRPr lang="en-US" altLang="zh-CN" b="1" dirty="0" smtClean="0">
              <a:latin typeface="黑体" panose="02010609060101010101" pitchFamily="49" charset="-122"/>
              <a:ea typeface="黑体" panose="02010609060101010101" pitchFamily="49" charset="-122"/>
            </a:endParaRPr>
          </a:p>
          <a:p>
            <a:pPr lvl="2" eaLnBrk="1" hangingPunct="1">
              <a:lnSpc>
                <a:spcPct val="90000"/>
              </a:lnSpc>
            </a:pPr>
            <a:endParaRPr lang="en-US" altLang="zh-CN" dirty="0" smtClean="0">
              <a:latin typeface="黑体" panose="02010609060101010101" pitchFamily="49" charset="-122"/>
              <a:ea typeface="黑体" panose="02010609060101010101" pitchFamily="49" charset="-122"/>
            </a:endParaRPr>
          </a:p>
          <a:p>
            <a:pPr lvl="2" eaLnBrk="1" hangingPunct="1">
              <a:lnSpc>
                <a:spcPct val="90000"/>
              </a:lnSpc>
            </a:pPr>
            <a:endParaRPr lang="zh-CN" altLang="en-US" b="1" dirty="0" smtClean="0">
              <a:latin typeface="黑体" panose="02010609060101010101" pitchFamily="49" charset="-122"/>
              <a:ea typeface="黑体" panose="02010609060101010101" pitchFamily="49" charset="-122"/>
            </a:endParaRPr>
          </a:p>
        </p:txBody>
      </p:sp>
      <p:grpSp>
        <p:nvGrpSpPr>
          <p:cNvPr id="3" name="组合 2"/>
          <p:cNvGrpSpPr/>
          <p:nvPr/>
        </p:nvGrpSpPr>
        <p:grpSpPr>
          <a:xfrm>
            <a:off x="0" y="6324600"/>
            <a:ext cx="9144000" cy="519113"/>
            <a:chOff x="0" y="6324600"/>
            <a:chExt cx="9144000" cy="519113"/>
          </a:xfrm>
        </p:grpSpPr>
        <p:grpSp>
          <p:nvGrpSpPr>
            <p:cNvPr id="4" name="组合 3"/>
            <p:cNvGrpSpPr>
              <a:grpSpLocks/>
            </p:cNvGrpSpPr>
            <p:nvPr/>
          </p:nvGrpSpPr>
          <p:grpSpPr bwMode="auto">
            <a:xfrm>
              <a:off x="0" y="6324600"/>
              <a:ext cx="9144000" cy="519113"/>
              <a:chOff x="0" y="6324600"/>
              <a:chExt cx="9144000" cy="518375"/>
            </a:xfrm>
          </p:grpSpPr>
          <p:sp>
            <p:nvSpPr>
              <p:cNvPr id="6" name="矩形 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5" name="TextBox 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87860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6">
                                            <p:txEl>
                                              <p:pRg st="4" end="4"/>
                                            </p:txEl>
                                          </p:spTgt>
                                        </p:tgtEl>
                                        <p:attrNameLst>
                                          <p:attrName>style.visibility</p:attrName>
                                        </p:attrNameLst>
                                      </p:cBhvr>
                                      <p:to>
                                        <p:strVal val="visible"/>
                                      </p:to>
                                    </p:set>
                                    <p:anim calcmode="lin" valueType="num">
                                      <p:cBhvr additive="base">
                                        <p:cTn id="7" dur="500" fill="hold"/>
                                        <p:tgtEl>
                                          <p:spTgt spid="9830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06">
                                            <p:txEl>
                                              <p:pRg st="5" end="5"/>
                                            </p:txEl>
                                          </p:spTgt>
                                        </p:tgtEl>
                                        <p:attrNameLst>
                                          <p:attrName>style.visibility</p:attrName>
                                        </p:attrNameLst>
                                      </p:cBhvr>
                                      <p:to>
                                        <p:strVal val="visible"/>
                                      </p:to>
                                    </p:set>
                                    <p:anim calcmode="lin" valueType="num">
                                      <p:cBhvr additive="base">
                                        <p:cTn id="11" dur="500" fill="hold"/>
                                        <p:tgtEl>
                                          <p:spTgt spid="9830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ChangeArrowheads="1"/>
          </p:cNvSpPr>
          <p:nvPr/>
        </p:nvSpPr>
        <p:spPr bwMode="auto">
          <a:xfrm>
            <a:off x="1588" y="443106"/>
            <a:ext cx="8416925"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marL="571500" indent="-571500">
              <a:lnSpc>
                <a:spcPct val="130000"/>
              </a:lnSpc>
              <a:buFont typeface="Wingdings" panose="05000000000000000000" pitchFamily="2" charset="2"/>
              <a:buChar char="u"/>
            </a:pPr>
            <a:r>
              <a:rPr lang="zh-CN" altLang="en-US" sz="3600" b="1" dirty="0">
                <a:solidFill>
                  <a:schemeClr val="tx2">
                    <a:lumMod val="60000"/>
                    <a:lumOff val="40000"/>
                  </a:schemeClr>
                </a:solidFill>
                <a:latin typeface="黑体" panose="02010609060101010101" pitchFamily="49" charset="-122"/>
                <a:ea typeface="黑体" panose="02010609060101010101" pitchFamily="49" charset="-122"/>
              </a:rPr>
              <a:t>迭代自组织的数据分析算法</a:t>
            </a:r>
            <a:r>
              <a:rPr lang="en-US" altLang="zh-CN" sz="3600" b="1" dirty="0">
                <a:solidFill>
                  <a:schemeClr val="tx2">
                    <a:lumMod val="60000"/>
                    <a:lumOff val="40000"/>
                  </a:schemeClr>
                </a:solidFill>
                <a:latin typeface="黑体" panose="02010609060101010101" pitchFamily="49" charset="-122"/>
                <a:ea typeface="黑体" panose="02010609060101010101" pitchFamily="49" charset="-122"/>
              </a:rPr>
              <a:t>(ISODATA)</a:t>
            </a:r>
          </a:p>
        </p:txBody>
      </p:sp>
      <p:sp>
        <p:nvSpPr>
          <p:cNvPr id="99331" name="Rectangle 7"/>
          <p:cNvSpPr>
            <a:spLocks noChangeArrowheads="1"/>
          </p:cNvSpPr>
          <p:nvPr/>
        </p:nvSpPr>
        <p:spPr bwMode="auto">
          <a:xfrm>
            <a:off x="504825" y="1448475"/>
            <a:ext cx="789146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3200" b="1" dirty="0">
                <a:solidFill>
                  <a:srgbClr val="FF0000"/>
                </a:solidFill>
                <a:latin typeface="黑体" panose="02010609060101010101" pitchFamily="49" charset="-122"/>
                <a:ea typeface="黑体" panose="02010609060101010101" pitchFamily="49" charset="-122"/>
              </a:rPr>
              <a:t>算法特点</a:t>
            </a:r>
          </a:p>
          <a:p>
            <a:pPr>
              <a:lnSpc>
                <a:spcPct val="130000"/>
              </a:lnSpc>
            </a:pPr>
            <a:r>
              <a:rPr lang="zh-CN" altLang="en-US" sz="2400" b="1" dirty="0">
                <a:solidFill>
                  <a:schemeClr val="tx2"/>
                </a:solidFill>
                <a:latin typeface="黑体" panose="02010609060101010101" pitchFamily="49" charset="-122"/>
                <a:ea typeface="黑体" panose="02010609060101010101" pitchFamily="49" charset="-122"/>
              </a:rPr>
              <a:t>   </a:t>
            </a:r>
            <a:r>
              <a:rPr lang="zh-CN" altLang="en-US" sz="2400" b="1" dirty="0" smtClean="0">
                <a:solidFill>
                  <a:schemeClr val="tx2"/>
                </a:solidFill>
                <a:latin typeface="黑体" panose="02010609060101010101" pitchFamily="49" charset="-122"/>
                <a:ea typeface="黑体" panose="02010609060101010101" pitchFamily="49" charset="-122"/>
              </a:rPr>
              <a:t>  </a:t>
            </a:r>
            <a:r>
              <a:rPr lang="zh-CN" altLang="en-US" sz="2400" dirty="0" smtClean="0">
                <a:solidFill>
                  <a:schemeClr val="tx2"/>
                </a:solidFill>
                <a:latin typeface="黑体" panose="02010609060101010101" pitchFamily="49" charset="-122"/>
                <a:ea typeface="黑体" panose="02010609060101010101" pitchFamily="49" charset="-122"/>
              </a:rPr>
              <a:t>加入</a:t>
            </a:r>
            <a:r>
              <a:rPr lang="zh-CN" altLang="en-US" sz="2400" dirty="0">
                <a:solidFill>
                  <a:schemeClr val="tx2"/>
                </a:solidFill>
                <a:latin typeface="黑体" panose="02010609060101010101" pitchFamily="49" charset="-122"/>
                <a:ea typeface="黑体" panose="02010609060101010101" pitchFamily="49" charset="-122"/>
              </a:rPr>
              <a:t>了试探性步骤，组成人机交互的结构；</a:t>
            </a:r>
          </a:p>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   </a:t>
            </a:r>
            <a:r>
              <a:rPr lang="zh-CN" altLang="en-US" sz="2400" dirty="0" smtClean="0">
                <a:solidFill>
                  <a:schemeClr val="tx2"/>
                </a:solidFill>
                <a:latin typeface="黑体" panose="02010609060101010101" pitchFamily="49" charset="-122"/>
                <a:ea typeface="黑体" panose="02010609060101010101" pitchFamily="49" charset="-122"/>
              </a:rPr>
              <a:t>  可以</a:t>
            </a:r>
            <a:r>
              <a:rPr lang="zh-CN" altLang="en-US" sz="2400" dirty="0">
                <a:solidFill>
                  <a:schemeClr val="tx2"/>
                </a:solidFill>
                <a:latin typeface="黑体" panose="02010609060101010101" pitchFamily="49" charset="-122"/>
                <a:ea typeface="黑体" panose="02010609060101010101" pitchFamily="49" charset="-122"/>
              </a:rPr>
              <a:t>通过类的自动合并与分裂得到较合理的类别数。 </a:t>
            </a:r>
          </a:p>
        </p:txBody>
      </p:sp>
      <p:sp>
        <p:nvSpPr>
          <p:cNvPr id="132107" name="Rectangle 11"/>
          <p:cNvSpPr>
            <a:spLocks noChangeArrowheads="1"/>
          </p:cNvSpPr>
          <p:nvPr/>
        </p:nvSpPr>
        <p:spPr bwMode="auto">
          <a:xfrm>
            <a:off x="444500" y="3941026"/>
            <a:ext cx="7974013" cy="144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相似：聚类中心的位置均通过样本均值的迭代运算决定。</a:t>
            </a:r>
          </a:p>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相异： </a:t>
            </a:r>
            <a:r>
              <a:rPr lang="en-US" altLang="zh-CN" sz="2400" dirty="0">
                <a:solidFill>
                  <a:schemeClr val="tx2"/>
                </a:solidFill>
                <a:latin typeface="黑体" panose="02010609060101010101" pitchFamily="49" charset="-122"/>
                <a:ea typeface="黑体" panose="02010609060101010101" pitchFamily="49" charset="-122"/>
              </a:rPr>
              <a:t>K-</a:t>
            </a:r>
            <a:r>
              <a:rPr lang="zh-CN" altLang="en-US" sz="2400" dirty="0">
                <a:solidFill>
                  <a:schemeClr val="tx2"/>
                </a:solidFill>
                <a:latin typeface="黑体" panose="02010609060101010101" pitchFamily="49" charset="-122"/>
                <a:ea typeface="黑体" panose="02010609060101010101" pitchFamily="49" charset="-122"/>
              </a:rPr>
              <a:t>均值算法的聚类中心个数不变；</a:t>
            </a:r>
          </a:p>
          <a:p>
            <a:pPr>
              <a:lnSpc>
                <a:spcPct val="130000"/>
              </a:lnSpc>
            </a:pPr>
            <a:r>
              <a:rPr lang="zh-CN" altLang="en-US" sz="2400" dirty="0">
                <a:solidFill>
                  <a:schemeClr val="tx2"/>
                </a:solidFill>
                <a:latin typeface="黑体" panose="02010609060101010101" pitchFamily="49" charset="-122"/>
                <a:ea typeface="黑体" panose="02010609060101010101" pitchFamily="49" charset="-122"/>
              </a:rPr>
              <a:t>       </a:t>
            </a:r>
            <a:r>
              <a:rPr lang="en-US" altLang="zh-CN" sz="2400" dirty="0" smtClean="0">
                <a:solidFill>
                  <a:schemeClr val="tx2"/>
                </a:solidFill>
                <a:latin typeface="黑体" panose="02010609060101010101" pitchFamily="49" charset="-122"/>
                <a:ea typeface="黑体" panose="02010609060101010101" pitchFamily="49" charset="-122"/>
              </a:rPr>
              <a:t>ISODATA</a:t>
            </a:r>
            <a:r>
              <a:rPr lang="zh-CN" altLang="en-US" sz="2400" dirty="0">
                <a:solidFill>
                  <a:schemeClr val="tx2"/>
                </a:solidFill>
                <a:latin typeface="黑体" panose="02010609060101010101" pitchFamily="49" charset="-122"/>
                <a:ea typeface="黑体" panose="02010609060101010101" pitchFamily="49" charset="-122"/>
              </a:rPr>
              <a:t>的聚类中心个数变化。 </a:t>
            </a:r>
          </a:p>
        </p:txBody>
      </p:sp>
      <p:sp>
        <p:nvSpPr>
          <p:cNvPr id="132108" name="Rectangle 12"/>
          <p:cNvSpPr>
            <a:spLocks noChangeArrowheads="1"/>
          </p:cNvSpPr>
          <p:nvPr/>
        </p:nvSpPr>
        <p:spPr bwMode="auto">
          <a:xfrm>
            <a:off x="463550" y="3324225"/>
            <a:ext cx="3247684"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spAutoFit/>
          </a:bodyPr>
          <a:lstStyle/>
          <a:p>
            <a:pPr>
              <a:lnSpc>
                <a:spcPct val="125000"/>
              </a:lnSpc>
            </a:pPr>
            <a:r>
              <a:rPr lang="zh-CN" altLang="en-US" sz="2800" b="1" dirty="0">
                <a:solidFill>
                  <a:srgbClr val="FF0000"/>
                </a:solidFill>
                <a:latin typeface="黑体" panose="02010609060101010101" pitchFamily="49" charset="-122"/>
                <a:ea typeface="黑体" panose="02010609060101010101" pitchFamily="49" charset="-122"/>
              </a:rPr>
              <a:t>与</a:t>
            </a:r>
            <a:r>
              <a:rPr lang="en-US" altLang="zh-CN" sz="2800" b="1" dirty="0">
                <a:solidFill>
                  <a:srgbClr val="FF0000"/>
                </a:solidFill>
                <a:latin typeface="黑体" panose="02010609060101010101" pitchFamily="49" charset="-122"/>
                <a:ea typeface="黑体" panose="02010609060101010101" pitchFamily="49" charset="-122"/>
              </a:rPr>
              <a:t>K-</a:t>
            </a:r>
            <a:r>
              <a:rPr lang="zh-CN" altLang="en-US" sz="2800" b="1" dirty="0">
                <a:solidFill>
                  <a:srgbClr val="FF0000"/>
                </a:solidFill>
                <a:latin typeface="黑体" panose="02010609060101010101" pitchFamily="49" charset="-122"/>
                <a:ea typeface="黑体" panose="02010609060101010101" pitchFamily="49" charset="-122"/>
              </a:rPr>
              <a:t>均值算法比较：</a:t>
            </a:r>
          </a:p>
        </p:txBody>
      </p:sp>
      <p:grpSp>
        <p:nvGrpSpPr>
          <p:cNvPr id="6" name="组合 5"/>
          <p:cNvGrpSpPr/>
          <p:nvPr/>
        </p:nvGrpSpPr>
        <p:grpSpPr>
          <a:xfrm>
            <a:off x="0" y="6324600"/>
            <a:ext cx="9144000" cy="519113"/>
            <a:chOff x="0" y="6324600"/>
            <a:chExt cx="9144000" cy="519113"/>
          </a:xfrm>
        </p:grpSpPr>
        <p:grpSp>
          <p:nvGrpSpPr>
            <p:cNvPr id="7" name="组合 6"/>
            <p:cNvGrpSpPr>
              <a:grpSpLocks/>
            </p:cNvGrpSpPr>
            <p:nvPr/>
          </p:nvGrpSpPr>
          <p:grpSpPr bwMode="auto">
            <a:xfrm>
              <a:off x="0" y="6324600"/>
              <a:ext cx="9144000" cy="519113"/>
              <a:chOff x="0" y="6324600"/>
              <a:chExt cx="9144000" cy="518375"/>
            </a:xfrm>
          </p:grpSpPr>
          <p:sp>
            <p:nvSpPr>
              <p:cNvPr id="9" name="矩形 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8" name="TextBox 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19538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ppt_x"/>
                                          </p:val>
                                        </p:tav>
                                        <p:tav tm="100000">
                                          <p:val>
                                            <p:strVal val="#ppt_x"/>
                                          </p:val>
                                        </p:tav>
                                      </p:tavLst>
                                    </p:anim>
                                    <p:anim calcmode="lin" valueType="num">
                                      <p:cBhvr additive="base">
                                        <p:cTn id="8"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2108"/>
                                        </p:tgtEl>
                                        <p:attrNameLst>
                                          <p:attrName>style.visibility</p:attrName>
                                        </p:attrNameLst>
                                      </p:cBhvr>
                                      <p:to>
                                        <p:strVal val="visible"/>
                                      </p:to>
                                    </p:set>
                                    <p:animEffect transition="in" filter="fade">
                                      <p:cBhvr>
                                        <p:cTn id="13" dur="500"/>
                                        <p:tgtEl>
                                          <p:spTgt spid="13210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2107"/>
                                        </p:tgtEl>
                                        <p:attrNameLst>
                                          <p:attrName>style.visibility</p:attrName>
                                        </p:attrNameLst>
                                      </p:cBhvr>
                                      <p:to>
                                        <p:strVal val="visible"/>
                                      </p:to>
                                    </p:set>
                                    <p:animEffect transition="in" filter="fade">
                                      <p:cBhvr>
                                        <p:cTn id="18" dur="500"/>
                                        <p:tgtEl>
                                          <p:spTgt spid="13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132107" grpId="0"/>
      <p:bldP spid="13210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ChangeArrowheads="1"/>
          </p:cNvSpPr>
          <p:nvPr/>
        </p:nvSpPr>
        <p:spPr bwMode="auto">
          <a:xfrm>
            <a:off x="152400" y="1196752"/>
            <a:ext cx="86915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25000"/>
              </a:lnSpc>
            </a:pPr>
            <a:r>
              <a:rPr lang="zh-CN" altLang="en-US" sz="2400" b="1">
                <a:solidFill>
                  <a:schemeClr val="tx2"/>
                </a:solidFill>
              </a:rPr>
              <a:t>（</a:t>
            </a:r>
            <a:r>
              <a:rPr lang="en-US" altLang="zh-CN" sz="2400" b="1">
                <a:solidFill>
                  <a:schemeClr val="tx2"/>
                </a:solidFill>
              </a:rPr>
              <a:t>1</a:t>
            </a:r>
            <a:r>
              <a:rPr lang="zh-CN" altLang="en-US" sz="2400" b="1">
                <a:solidFill>
                  <a:schemeClr val="tx2"/>
                </a:solidFill>
              </a:rPr>
              <a:t>）选择初始值</a:t>
            </a:r>
            <a:r>
              <a:rPr lang="en-US" altLang="zh-CN" sz="2400" b="1">
                <a:solidFill>
                  <a:schemeClr val="tx2"/>
                </a:solidFill>
              </a:rPr>
              <a:t>——</a:t>
            </a:r>
            <a:r>
              <a:rPr lang="zh-CN" altLang="en-US" sz="2400" b="1">
                <a:solidFill>
                  <a:schemeClr val="tx2"/>
                </a:solidFill>
              </a:rPr>
              <a:t>包括若干聚类中心及一些指标。可在迭代运 算过程中人为修改，据此将</a:t>
            </a:r>
            <a:r>
              <a:rPr lang="en-US" altLang="zh-CN" sz="2400" b="1" i="1">
                <a:solidFill>
                  <a:schemeClr val="tx2"/>
                </a:solidFill>
              </a:rPr>
              <a:t>N</a:t>
            </a:r>
            <a:r>
              <a:rPr lang="zh-CN" altLang="en-US" sz="2400" b="1">
                <a:solidFill>
                  <a:schemeClr val="tx2"/>
                </a:solidFill>
              </a:rPr>
              <a:t>个模式样本分配到各个聚类中          心去。</a:t>
            </a:r>
          </a:p>
        </p:txBody>
      </p:sp>
      <p:sp>
        <p:nvSpPr>
          <p:cNvPr id="100355" name="Rectangle 6"/>
          <p:cNvSpPr>
            <a:spLocks noChangeArrowheads="1"/>
          </p:cNvSpPr>
          <p:nvPr/>
        </p:nvSpPr>
        <p:spPr bwMode="auto">
          <a:xfrm>
            <a:off x="201613" y="3044602"/>
            <a:ext cx="87042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25000"/>
              </a:lnSpc>
            </a:pPr>
            <a:r>
              <a:rPr lang="zh-CN" altLang="en-US" sz="2400" b="1">
                <a:solidFill>
                  <a:schemeClr val="tx2"/>
                </a:solidFill>
              </a:rPr>
              <a:t>（</a:t>
            </a:r>
            <a:r>
              <a:rPr lang="en-US" altLang="zh-CN" sz="2400" b="1">
                <a:solidFill>
                  <a:schemeClr val="tx2"/>
                </a:solidFill>
              </a:rPr>
              <a:t>3</a:t>
            </a:r>
            <a:r>
              <a:rPr lang="zh-CN" altLang="en-US" sz="2400" b="1">
                <a:solidFill>
                  <a:schemeClr val="tx2"/>
                </a:solidFill>
              </a:rPr>
              <a:t>）聚类后的处理：计算各类中的距离函数等指标，按照给定的要求，将前次获得的聚类集进行分裂或合并处理，以获得新          的聚类中心，即调整聚类中心的个数。</a:t>
            </a:r>
          </a:p>
        </p:txBody>
      </p:sp>
      <p:sp>
        <p:nvSpPr>
          <p:cNvPr id="100356" name="Rectangle 7"/>
          <p:cNvSpPr>
            <a:spLocks noChangeArrowheads="1"/>
          </p:cNvSpPr>
          <p:nvPr/>
        </p:nvSpPr>
        <p:spPr bwMode="auto">
          <a:xfrm>
            <a:off x="188913" y="4562252"/>
            <a:ext cx="54276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25000"/>
              </a:lnSpc>
            </a:pPr>
            <a:r>
              <a:rPr lang="zh-CN" altLang="en-US" sz="2400" b="1">
                <a:solidFill>
                  <a:schemeClr val="tx2"/>
                </a:solidFill>
              </a:rPr>
              <a:t>（</a:t>
            </a:r>
            <a:r>
              <a:rPr lang="en-US" altLang="zh-CN" sz="2400" b="1">
                <a:solidFill>
                  <a:schemeClr val="tx2"/>
                </a:solidFill>
              </a:rPr>
              <a:t>4</a:t>
            </a:r>
            <a:r>
              <a:rPr lang="zh-CN" altLang="en-US" sz="2400" b="1">
                <a:solidFill>
                  <a:schemeClr val="tx2"/>
                </a:solidFill>
              </a:rPr>
              <a:t>）判断结果是否符合要求：</a:t>
            </a:r>
          </a:p>
          <a:p>
            <a:pPr>
              <a:lnSpc>
                <a:spcPct val="125000"/>
              </a:lnSpc>
            </a:pPr>
            <a:r>
              <a:rPr lang="zh-CN" altLang="en-US" sz="2400" b="1">
                <a:solidFill>
                  <a:schemeClr val="tx2"/>
                </a:solidFill>
              </a:rPr>
              <a:t>                  符合，结束；</a:t>
            </a:r>
          </a:p>
          <a:p>
            <a:pPr>
              <a:lnSpc>
                <a:spcPct val="125000"/>
              </a:lnSpc>
            </a:pPr>
            <a:r>
              <a:rPr lang="zh-CN" altLang="en-US" sz="2400" b="1">
                <a:solidFill>
                  <a:schemeClr val="tx2"/>
                </a:solidFill>
              </a:rPr>
              <a:t>                  否则，回到（</a:t>
            </a:r>
            <a:r>
              <a:rPr lang="en-US" altLang="zh-CN" sz="2400" b="1">
                <a:solidFill>
                  <a:schemeClr val="tx2"/>
                </a:solidFill>
              </a:rPr>
              <a:t>2</a:t>
            </a:r>
            <a:r>
              <a:rPr lang="zh-CN" altLang="en-US" sz="2400" b="1">
                <a:solidFill>
                  <a:schemeClr val="tx2"/>
                </a:solidFill>
              </a:rPr>
              <a:t>）。 </a:t>
            </a:r>
          </a:p>
        </p:txBody>
      </p:sp>
      <p:sp>
        <p:nvSpPr>
          <p:cNvPr id="100357" name="Rectangle 8"/>
          <p:cNvSpPr>
            <a:spLocks noChangeArrowheads="1"/>
          </p:cNvSpPr>
          <p:nvPr/>
        </p:nvSpPr>
        <p:spPr bwMode="auto">
          <a:xfrm>
            <a:off x="192088" y="2515965"/>
            <a:ext cx="4171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a:t>
            </a:r>
            <a:r>
              <a:rPr lang="en-US" altLang="zh-CN" sz="2400" b="1">
                <a:solidFill>
                  <a:schemeClr val="tx2"/>
                </a:solidFill>
              </a:rPr>
              <a:t>2</a:t>
            </a:r>
            <a:r>
              <a:rPr lang="zh-CN" altLang="en-US" sz="2400" b="1">
                <a:solidFill>
                  <a:schemeClr val="tx2"/>
                </a:solidFill>
              </a:rPr>
              <a:t>）按最近邻规则进行分类。</a:t>
            </a:r>
          </a:p>
        </p:txBody>
      </p:sp>
      <p:sp>
        <p:nvSpPr>
          <p:cNvPr id="7" name="Rectangle 16"/>
          <p:cNvSpPr>
            <a:spLocks noChangeArrowheads="1"/>
          </p:cNvSpPr>
          <p:nvPr/>
        </p:nvSpPr>
        <p:spPr bwMode="auto">
          <a:xfrm>
            <a:off x="304800" y="476672"/>
            <a:ext cx="1647887"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a:lnSpc>
                <a:spcPct val="130000"/>
              </a:lnSpc>
            </a:pPr>
            <a:r>
              <a:rPr lang="zh-CN" altLang="en-US" sz="3200" b="1" dirty="0" smtClean="0">
                <a:solidFill>
                  <a:srgbClr val="FF0000"/>
                </a:solidFill>
                <a:latin typeface="黑体" panose="02010609060101010101" pitchFamily="49" charset="-122"/>
                <a:ea typeface="黑体" panose="02010609060101010101" pitchFamily="49" charset="-122"/>
              </a:rPr>
              <a:t>算法</a:t>
            </a:r>
            <a:r>
              <a:rPr lang="zh-CN" altLang="en-US" sz="3200" b="1" dirty="0">
                <a:solidFill>
                  <a:srgbClr val="FF0000"/>
                </a:solidFill>
                <a:latin typeface="黑体" panose="02010609060101010101" pitchFamily="49" charset="-122"/>
                <a:ea typeface="黑体" panose="02010609060101010101" pitchFamily="49" charset="-122"/>
              </a:rPr>
              <a:t>简介</a:t>
            </a:r>
          </a:p>
        </p:txBody>
      </p:sp>
      <p:grpSp>
        <p:nvGrpSpPr>
          <p:cNvPr id="8" name="组合 7"/>
          <p:cNvGrpSpPr/>
          <p:nvPr/>
        </p:nvGrpSpPr>
        <p:grpSpPr>
          <a:xfrm>
            <a:off x="0" y="6324600"/>
            <a:ext cx="9144000" cy="519113"/>
            <a:chOff x="0" y="6324600"/>
            <a:chExt cx="9144000" cy="519113"/>
          </a:xfrm>
        </p:grpSpPr>
        <p:grpSp>
          <p:nvGrpSpPr>
            <p:cNvPr id="9" name="组合 8"/>
            <p:cNvGrpSpPr>
              <a:grpSpLocks/>
            </p:cNvGrpSpPr>
            <p:nvPr/>
          </p:nvGrpSpPr>
          <p:grpSpPr bwMode="auto">
            <a:xfrm>
              <a:off x="0" y="6324600"/>
              <a:ext cx="9144000" cy="519113"/>
              <a:chOff x="0" y="6324600"/>
              <a:chExt cx="9144000" cy="518375"/>
            </a:xfrm>
          </p:grpSpPr>
          <p:sp>
            <p:nvSpPr>
              <p:cNvPr id="11" name="矩形 1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0" name="TextBox 9"/>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041439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ChangeArrowheads="1"/>
          </p:cNvSpPr>
          <p:nvPr/>
        </p:nvSpPr>
        <p:spPr bwMode="auto">
          <a:xfrm>
            <a:off x="449263" y="334963"/>
            <a:ext cx="7491412"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30000"/>
              </a:lnSpc>
            </a:pPr>
            <a:r>
              <a:rPr lang="zh-CN" altLang="en-US" sz="2400" b="1" dirty="0">
                <a:solidFill>
                  <a:schemeClr val="tx2"/>
                </a:solidFill>
              </a:rPr>
              <a:t>算法共分十四步：</a:t>
            </a:r>
          </a:p>
          <a:p>
            <a:pPr>
              <a:lnSpc>
                <a:spcPct val="130000"/>
              </a:lnSpc>
            </a:pPr>
            <a:r>
              <a:rPr lang="zh-CN" altLang="en-US" sz="2400" b="1" dirty="0">
                <a:solidFill>
                  <a:schemeClr val="tx2"/>
                </a:solidFill>
              </a:rPr>
              <a:t>        第一 </a:t>
            </a:r>
            <a:r>
              <a:rPr lang="en-US" altLang="zh-CN" sz="2400" b="1" dirty="0">
                <a:solidFill>
                  <a:schemeClr val="tx2"/>
                </a:solidFill>
              </a:rPr>
              <a:t>~ </a:t>
            </a:r>
            <a:r>
              <a:rPr lang="zh-CN" altLang="en-US" sz="2400" b="1" dirty="0">
                <a:solidFill>
                  <a:schemeClr val="tx2"/>
                </a:solidFill>
              </a:rPr>
              <a:t>六步：预选参数，进行初始分类。</a:t>
            </a:r>
          </a:p>
          <a:p>
            <a:pPr>
              <a:lnSpc>
                <a:spcPct val="130000"/>
              </a:lnSpc>
            </a:pPr>
            <a:r>
              <a:rPr lang="zh-CN" altLang="en-US" sz="2400" b="1" dirty="0">
                <a:solidFill>
                  <a:schemeClr val="tx2"/>
                </a:solidFill>
              </a:rPr>
              <a:t>                                为合并和分裂准备必要的数据。</a:t>
            </a:r>
          </a:p>
          <a:p>
            <a:pPr>
              <a:lnSpc>
                <a:spcPct val="130000"/>
              </a:lnSpc>
            </a:pPr>
            <a:r>
              <a:rPr lang="zh-CN" altLang="en-US" sz="2400" b="1" dirty="0">
                <a:solidFill>
                  <a:schemeClr val="tx2"/>
                </a:solidFill>
              </a:rPr>
              <a:t>        第七步：决定下一步是进行合并还是进行分裂。</a:t>
            </a:r>
          </a:p>
          <a:p>
            <a:pPr>
              <a:lnSpc>
                <a:spcPct val="130000"/>
              </a:lnSpc>
            </a:pPr>
            <a:r>
              <a:rPr lang="zh-CN" altLang="en-US" sz="2400" b="1" dirty="0">
                <a:solidFill>
                  <a:schemeClr val="tx2"/>
                </a:solidFill>
              </a:rPr>
              <a:t>        第八 </a:t>
            </a:r>
            <a:r>
              <a:rPr lang="en-US" altLang="zh-CN" sz="2400" b="1" dirty="0">
                <a:solidFill>
                  <a:schemeClr val="tx2"/>
                </a:solidFill>
              </a:rPr>
              <a:t>~ </a:t>
            </a:r>
            <a:r>
              <a:rPr lang="zh-CN" altLang="en-US" sz="2400" b="1" dirty="0">
                <a:solidFill>
                  <a:schemeClr val="tx2"/>
                </a:solidFill>
              </a:rPr>
              <a:t>十步：分裂算法。</a:t>
            </a:r>
          </a:p>
          <a:p>
            <a:pPr>
              <a:lnSpc>
                <a:spcPct val="130000"/>
              </a:lnSpc>
            </a:pPr>
            <a:r>
              <a:rPr lang="zh-CN" altLang="en-US" sz="2400" b="1" dirty="0">
                <a:solidFill>
                  <a:schemeClr val="tx2"/>
                </a:solidFill>
              </a:rPr>
              <a:t>        第十一 </a:t>
            </a:r>
            <a:r>
              <a:rPr lang="en-US" altLang="zh-CN" sz="2400" b="1" dirty="0">
                <a:solidFill>
                  <a:schemeClr val="tx2"/>
                </a:solidFill>
              </a:rPr>
              <a:t>~ </a:t>
            </a:r>
            <a:r>
              <a:rPr lang="zh-CN" altLang="en-US" sz="2400" b="1" dirty="0">
                <a:solidFill>
                  <a:schemeClr val="tx2"/>
                </a:solidFill>
              </a:rPr>
              <a:t>十三步：合并算法。</a:t>
            </a:r>
          </a:p>
          <a:p>
            <a:pPr>
              <a:lnSpc>
                <a:spcPct val="130000"/>
              </a:lnSpc>
            </a:pPr>
            <a:r>
              <a:rPr lang="zh-CN" altLang="en-US" sz="2400" b="1" dirty="0">
                <a:solidFill>
                  <a:schemeClr val="tx2"/>
                </a:solidFill>
              </a:rPr>
              <a:t>        第十四步：决定算法是否结束。 </a:t>
            </a:r>
          </a:p>
        </p:txBody>
      </p:sp>
      <p:sp>
        <p:nvSpPr>
          <p:cNvPr id="186373" name="Rectangle 5"/>
          <p:cNvSpPr>
            <a:spLocks noChangeArrowheads="1"/>
          </p:cNvSpPr>
          <p:nvPr/>
        </p:nvSpPr>
        <p:spPr bwMode="auto">
          <a:xfrm>
            <a:off x="452438" y="3717032"/>
            <a:ext cx="171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en-US" altLang="zh-CN" sz="2400" b="1">
                <a:solidFill>
                  <a:schemeClr val="tx2"/>
                </a:solidFill>
              </a:rPr>
              <a:t>2</a:t>
            </a:r>
            <a:r>
              <a:rPr lang="zh-CN" altLang="en-US" sz="2400" b="1">
                <a:solidFill>
                  <a:schemeClr val="tx2"/>
                </a:solidFill>
              </a:rPr>
              <a:t>．算法描述</a:t>
            </a:r>
          </a:p>
        </p:txBody>
      </p:sp>
      <p:sp>
        <p:nvSpPr>
          <p:cNvPr id="186374" name="Rectangle 6"/>
          <p:cNvSpPr>
            <a:spLocks noChangeArrowheads="1"/>
          </p:cNvSpPr>
          <p:nvPr/>
        </p:nvSpPr>
        <p:spPr bwMode="auto">
          <a:xfrm>
            <a:off x="642938" y="4210744"/>
            <a:ext cx="499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设有</a:t>
            </a:r>
            <a:r>
              <a:rPr lang="en-US" altLang="zh-CN" sz="2400" b="1" i="1">
                <a:solidFill>
                  <a:schemeClr val="tx2"/>
                </a:solidFill>
              </a:rPr>
              <a:t>N</a:t>
            </a:r>
            <a:r>
              <a:rPr lang="zh-CN" altLang="en-US" sz="2400" b="1">
                <a:solidFill>
                  <a:schemeClr val="tx2"/>
                </a:solidFill>
              </a:rPr>
              <a:t>个模式样本</a:t>
            </a:r>
            <a:r>
              <a:rPr lang="en-US" altLang="zh-CN" sz="2400" b="1" i="1">
                <a:solidFill>
                  <a:schemeClr val="tx2"/>
                </a:solidFill>
              </a:rPr>
              <a:t>X</a:t>
            </a:r>
            <a:r>
              <a:rPr lang="en-US" altLang="zh-CN" sz="2400" b="1" baseline="-25000">
                <a:solidFill>
                  <a:schemeClr val="tx2"/>
                </a:solidFill>
              </a:rPr>
              <a:t>1</a:t>
            </a:r>
            <a:r>
              <a:rPr lang="zh-CN" altLang="en-US" sz="2400" b="1">
                <a:solidFill>
                  <a:schemeClr val="tx2"/>
                </a:solidFill>
              </a:rPr>
              <a:t>，</a:t>
            </a:r>
            <a:r>
              <a:rPr lang="en-US" altLang="zh-CN" sz="2400" b="1" i="1">
                <a:solidFill>
                  <a:schemeClr val="tx2"/>
                </a:solidFill>
              </a:rPr>
              <a:t>X</a:t>
            </a:r>
            <a:r>
              <a:rPr lang="en-US" altLang="zh-CN" sz="2400" b="1" baseline="-25000">
                <a:solidFill>
                  <a:schemeClr val="tx2"/>
                </a:solidFill>
              </a:rPr>
              <a:t>2</a:t>
            </a:r>
            <a:r>
              <a:rPr lang="zh-CN" altLang="en-US" sz="2400" b="1">
                <a:solidFill>
                  <a:schemeClr val="tx2"/>
                </a:solidFill>
              </a:rPr>
              <a:t>，</a:t>
            </a:r>
            <a:r>
              <a:rPr lang="en-US" altLang="zh-CN" sz="2400" b="1">
                <a:solidFill>
                  <a:schemeClr val="tx2"/>
                </a:solidFill>
              </a:rPr>
              <a:t>…</a:t>
            </a:r>
            <a:r>
              <a:rPr lang="zh-CN" altLang="en-US" sz="2400" b="1">
                <a:solidFill>
                  <a:schemeClr val="tx2"/>
                </a:solidFill>
              </a:rPr>
              <a:t>，</a:t>
            </a:r>
            <a:r>
              <a:rPr lang="en-US" altLang="zh-CN" sz="2400" b="1" i="1">
                <a:solidFill>
                  <a:schemeClr val="tx2"/>
                </a:solidFill>
              </a:rPr>
              <a:t>X</a:t>
            </a:r>
            <a:r>
              <a:rPr lang="en-US" altLang="zh-CN" sz="2400" b="1" i="1" baseline="-25000">
                <a:solidFill>
                  <a:schemeClr val="tx2"/>
                </a:solidFill>
              </a:rPr>
              <a:t>N</a:t>
            </a:r>
            <a:r>
              <a:rPr lang="en-US" altLang="zh-CN" sz="2400" b="1" i="1">
                <a:solidFill>
                  <a:schemeClr val="tx2"/>
                </a:solidFill>
              </a:rPr>
              <a:t> </a:t>
            </a:r>
            <a:r>
              <a:rPr lang="zh-CN" altLang="en-US" sz="2400" b="1">
                <a:solidFill>
                  <a:schemeClr val="tx2"/>
                </a:solidFill>
              </a:rPr>
              <a:t>。</a:t>
            </a:r>
          </a:p>
        </p:txBody>
      </p:sp>
      <p:sp>
        <p:nvSpPr>
          <p:cNvPr id="186381" name="Rectangle 13"/>
          <p:cNvSpPr>
            <a:spLocks noChangeArrowheads="1"/>
          </p:cNvSpPr>
          <p:nvPr/>
        </p:nvSpPr>
        <p:spPr bwMode="auto">
          <a:xfrm>
            <a:off x="609600" y="4725094"/>
            <a:ext cx="3765550" cy="514350"/>
          </a:xfrm>
          <a:prstGeom prst="rect">
            <a:avLst/>
          </a:prstGeom>
          <a:gradFill rotWithShape="1">
            <a:gsLst>
              <a:gs pos="0">
                <a:schemeClr val="bg1">
                  <a:gamma/>
                  <a:shade val="63529"/>
                  <a:invGamma/>
                </a:schemeClr>
              </a:gs>
              <a:gs pos="50000">
                <a:schemeClr val="bg1"/>
              </a:gs>
              <a:gs pos="100000">
                <a:schemeClr val="bg1">
                  <a:gamma/>
                  <a:shade val="63529"/>
                  <a:invGamma/>
                </a:schemeClr>
              </a:gs>
            </a:gsLst>
            <a:lin ang="5400000" scaled="1"/>
          </a:gradFill>
          <a:ln w="9525" algn="ctr">
            <a:noFill/>
            <a:miter lim="800000"/>
            <a:headEnd/>
            <a:tailEnd/>
          </a:ln>
          <a:effectLst/>
        </p:spPr>
        <p:txBody>
          <a:bodyPr wrap="none" lIns="72000" tIns="72000" rIns="0" bIns="72000" anchorCtr="1">
            <a:spAutoFit/>
          </a:bodyPr>
          <a:lstStyle/>
          <a:p>
            <a:pPr>
              <a:defRPr/>
            </a:pPr>
            <a:r>
              <a:rPr lang="zh-CN" altLang="en-US" sz="2400" b="1">
                <a:solidFill>
                  <a:schemeClr val="tx2"/>
                </a:solidFill>
                <a:ea typeface="宋体" pitchFamily="2" charset="-122"/>
              </a:rPr>
              <a:t>预选参数，进行初始分类。</a:t>
            </a:r>
          </a:p>
        </p:txBody>
      </p:sp>
      <p:grpSp>
        <p:nvGrpSpPr>
          <p:cNvPr id="2" name="Group 17"/>
          <p:cNvGrpSpPr>
            <a:grpSpLocks/>
          </p:cNvGrpSpPr>
          <p:nvPr/>
        </p:nvGrpSpPr>
        <p:grpSpPr bwMode="auto">
          <a:xfrm>
            <a:off x="611560" y="5301208"/>
            <a:ext cx="8426450" cy="923925"/>
            <a:chOff x="329" y="3561"/>
            <a:chExt cx="5308" cy="582"/>
          </a:xfrm>
        </p:grpSpPr>
        <p:sp>
          <p:nvSpPr>
            <p:cNvPr id="101383" name="Rectangle 15"/>
            <p:cNvSpPr>
              <a:spLocks noChangeArrowheads="1"/>
            </p:cNvSpPr>
            <p:nvPr/>
          </p:nvSpPr>
          <p:spPr bwMode="auto">
            <a:xfrm>
              <a:off x="329" y="3561"/>
              <a:ext cx="530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25000"/>
                </a:lnSpc>
              </a:pPr>
              <a:r>
                <a:rPr lang="zh-CN" altLang="en-US" sz="2400" b="1" dirty="0">
                  <a:solidFill>
                    <a:schemeClr val="tx2"/>
                  </a:solidFill>
                  <a:cs typeface="Times New Roman" pitchFamily="18" charset="0"/>
                </a:rPr>
                <a:t>第一步：预选</a:t>
              </a:r>
              <a:r>
                <a:rPr lang="en-US" altLang="zh-CN" sz="2400" b="1" i="1" dirty="0">
                  <a:solidFill>
                    <a:schemeClr val="tx2"/>
                  </a:solidFill>
                </a:rPr>
                <a:t>N</a:t>
              </a:r>
              <a:r>
                <a:rPr lang="en-US" altLang="zh-CN" sz="2400" b="1" i="1" baseline="-30000" dirty="0">
                  <a:solidFill>
                    <a:schemeClr val="tx2"/>
                  </a:solidFill>
                </a:rPr>
                <a:t>C</a:t>
              </a:r>
              <a:r>
                <a:rPr lang="zh-CN" altLang="en-US" sz="2400" b="1" dirty="0">
                  <a:solidFill>
                    <a:schemeClr val="tx2"/>
                  </a:solidFill>
                  <a:cs typeface="Times New Roman" pitchFamily="18" charset="0"/>
                </a:rPr>
                <a:t>个聚类中心                           ， </a:t>
              </a:r>
              <a:r>
                <a:rPr lang="en-US" altLang="zh-CN" sz="2400" b="1" i="1" dirty="0">
                  <a:solidFill>
                    <a:schemeClr val="tx2"/>
                  </a:solidFill>
                </a:rPr>
                <a:t>N</a:t>
              </a:r>
              <a:r>
                <a:rPr lang="en-US" altLang="zh-CN" sz="2400" b="1" i="1" baseline="-25000" dirty="0">
                  <a:solidFill>
                    <a:schemeClr val="tx2"/>
                  </a:solidFill>
                </a:rPr>
                <a:t>C</a:t>
              </a:r>
              <a:r>
                <a:rPr lang="zh-CN" altLang="en-US" sz="2400" b="1" dirty="0">
                  <a:solidFill>
                    <a:schemeClr val="tx2"/>
                  </a:solidFill>
                </a:rPr>
                <a:t>也是聚类过程中实际的聚类中心个数。预选指标： </a:t>
              </a:r>
            </a:p>
          </p:txBody>
        </p:sp>
        <p:graphicFrame>
          <p:nvGraphicFramePr>
            <p:cNvPr id="101384" name="Object 2"/>
            <p:cNvGraphicFramePr>
              <a:graphicFrameLocks noChangeAspect="1"/>
            </p:cNvGraphicFramePr>
            <p:nvPr/>
          </p:nvGraphicFramePr>
          <p:xfrm>
            <a:off x="2703" y="3564"/>
            <a:ext cx="1302" cy="283"/>
          </p:xfrm>
          <a:graphic>
            <a:graphicData uri="http://schemas.openxmlformats.org/presentationml/2006/ole">
              <mc:AlternateContent xmlns:mc="http://schemas.openxmlformats.org/markup-compatibility/2006">
                <mc:Choice xmlns:v="urn:schemas-microsoft-com:vml" Requires="v">
                  <p:oleObj spid="_x0000_s61455" name="公式" r:id="rId3" imgW="1066800" imgH="241300" progId="Equation.3">
                    <p:embed/>
                  </p:oleObj>
                </mc:Choice>
                <mc:Fallback>
                  <p:oleObj name="公式" r:id="rId3" imgW="10668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 y="3564"/>
                          <a:ext cx="130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 name="组合 8"/>
          <p:cNvGrpSpPr/>
          <p:nvPr/>
        </p:nvGrpSpPr>
        <p:grpSpPr>
          <a:xfrm>
            <a:off x="0" y="6324600"/>
            <a:ext cx="9144000" cy="519113"/>
            <a:chOff x="0" y="6324600"/>
            <a:chExt cx="9144000" cy="519113"/>
          </a:xfrm>
        </p:grpSpPr>
        <p:grpSp>
          <p:nvGrpSpPr>
            <p:cNvPr id="10" name="组合 9"/>
            <p:cNvGrpSpPr>
              <a:grpSpLocks/>
            </p:cNvGrpSpPr>
            <p:nvPr/>
          </p:nvGrpSpPr>
          <p:grpSpPr bwMode="auto">
            <a:xfrm>
              <a:off x="0" y="6324600"/>
              <a:ext cx="9144000" cy="519113"/>
              <a:chOff x="0" y="6324600"/>
              <a:chExt cx="9144000" cy="518375"/>
            </a:xfrm>
          </p:grpSpPr>
          <p:sp>
            <p:nvSpPr>
              <p:cNvPr id="12" name="矩形 11"/>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1" name="TextBox 10"/>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437341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fade">
                                      <p:cBhvr>
                                        <p:cTn id="7" dur="500"/>
                                        <p:tgtEl>
                                          <p:spTgt spid="1863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6374"/>
                                        </p:tgtEl>
                                        <p:attrNameLst>
                                          <p:attrName>style.visibility</p:attrName>
                                        </p:attrNameLst>
                                      </p:cBhvr>
                                      <p:to>
                                        <p:strVal val="visible"/>
                                      </p:to>
                                    </p:set>
                                    <p:animEffect transition="in" filter="fade">
                                      <p:cBhvr>
                                        <p:cTn id="10" dur="500"/>
                                        <p:tgtEl>
                                          <p:spTgt spid="1863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6381"/>
                                        </p:tgtEl>
                                        <p:attrNameLst>
                                          <p:attrName>style.visibility</p:attrName>
                                        </p:attrNameLst>
                                      </p:cBhvr>
                                      <p:to>
                                        <p:strVal val="visible"/>
                                      </p:to>
                                    </p:set>
                                    <p:animEffect transition="in" filter="fade">
                                      <p:cBhvr>
                                        <p:cTn id="13" dur="500"/>
                                        <p:tgtEl>
                                          <p:spTgt spid="186381"/>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p:bldP spid="186374" grpId="0"/>
      <p:bldP spid="1863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8824" y="332656"/>
            <a:ext cx="8229600" cy="1143000"/>
          </a:xfrm>
        </p:spPr>
        <p:txBody>
          <a:bodyPr/>
          <a:lstStyle/>
          <a:p>
            <a:pPr algn="l" eaLnBrk="1" hangingPunct="1">
              <a:defRPr/>
            </a:pPr>
            <a:r>
              <a:rPr lang="zh-CN" altLang="en-US" b="1" dirty="0" smtClean="0">
                <a:solidFill>
                  <a:schemeClr val="tx2">
                    <a:lumMod val="60000"/>
                    <a:lumOff val="40000"/>
                  </a:schemeClr>
                </a:solidFill>
                <a:latin typeface="黑体" panose="02010609060101010101" pitchFamily="49" charset="-122"/>
                <a:ea typeface="黑体" panose="02010609060101010101" pitchFamily="49" charset="-122"/>
              </a:rPr>
              <a:t> 距离相似性度量</a:t>
            </a:r>
          </a:p>
        </p:txBody>
      </p:sp>
      <p:sp>
        <p:nvSpPr>
          <p:cNvPr id="18435" name="Rectangle 3"/>
          <p:cNvSpPr>
            <a:spLocks noGrp="1" noChangeArrowheads="1"/>
          </p:cNvSpPr>
          <p:nvPr>
            <p:ph type="body" idx="1"/>
          </p:nvPr>
        </p:nvSpPr>
        <p:spPr>
          <a:xfrm>
            <a:off x="1219200" y="1484784"/>
            <a:ext cx="7315200" cy="4876800"/>
          </a:xfrm>
        </p:spPr>
        <p:txBody>
          <a:bodyPr/>
          <a:lstStyle/>
          <a:p>
            <a:pPr eaLnBrk="1" hangingPunct="1">
              <a:lnSpc>
                <a:spcPts val="4000"/>
              </a:lnSpc>
              <a:spcAft>
                <a:spcPts val="1200"/>
              </a:spcAft>
            </a:pPr>
            <a:r>
              <a:rPr lang="zh-CN" altLang="en-US" sz="2800" b="1" dirty="0" smtClean="0">
                <a:latin typeface="黑体" panose="02010609060101010101" pitchFamily="49" charset="-122"/>
                <a:ea typeface="黑体" panose="02010609060101010101" pitchFamily="49" charset="-122"/>
              </a:rPr>
              <a:t>一个模式样本，对应特征空间里的一个点。</a:t>
            </a:r>
            <a:endParaRPr lang="en-US" altLang="zh-CN" sz="2800" b="1" dirty="0" smtClean="0">
              <a:latin typeface="黑体" panose="02010609060101010101" pitchFamily="49" charset="-122"/>
              <a:ea typeface="黑体" panose="02010609060101010101" pitchFamily="49" charset="-122"/>
            </a:endParaRPr>
          </a:p>
          <a:p>
            <a:pPr eaLnBrk="1" hangingPunct="1">
              <a:lnSpc>
                <a:spcPts val="4000"/>
              </a:lnSpc>
              <a:spcAft>
                <a:spcPts val="1200"/>
              </a:spcAft>
            </a:pPr>
            <a:r>
              <a:rPr lang="zh-CN" altLang="en-US" sz="2800" b="1" dirty="0" smtClean="0">
                <a:latin typeface="黑体" panose="02010609060101010101" pitchFamily="49" charset="-122"/>
                <a:ea typeface="黑体" panose="02010609060101010101" pitchFamily="49" charset="-122"/>
              </a:rPr>
              <a:t>当模式的特征选择合适时，同类样本就会密集地分布在一个区域里，不同类的模式样本就会远离。</a:t>
            </a:r>
            <a:endParaRPr lang="en-US" altLang="zh-CN" sz="2800" b="1" dirty="0" smtClean="0">
              <a:latin typeface="黑体" panose="02010609060101010101" pitchFamily="49" charset="-122"/>
              <a:ea typeface="黑体" panose="02010609060101010101" pitchFamily="49" charset="-122"/>
            </a:endParaRPr>
          </a:p>
          <a:p>
            <a:pPr eaLnBrk="1" hangingPunct="1">
              <a:lnSpc>
                <a:spcPts val="4000"/>
              </a:lnSpc>
              <a:spcAft>
                <a:spcPts val="1200"/>
              </a:spcAft>
            </a:pPr>
            <a:r>
              <a:rPr lang="zh-CN" altLang="en-US" sz="2800" b="1" dirty="0" smtClean="0">
                <a:latin typeface="黑体" panose="02010609060101010101" pitchFamily="49" charset="-122"/>
                <a:ea typeface="黑体" panose="02010609060101010101" pitchFamily="49" charset="-122"/>
              </a:rPr>
              <a:t>点间距离远近反映了相应模式样本所属类型有无差异，可以作为样本相似性度量。</a:t>
            </a:r>
            <a:endParaRPr lang="en-US" altLang="zh-CN" sz="2800" b="1" dirty="0" smtClean="0">
              <a:latin typeface="黑体" panose="02010609060101010101" pitchFamily="49" charset="-122"/>
              <a:ea typeface="黑体" panose="02010609060101010101" pitchFamily="49" charset="-122"/>
            </a:endParaRPr>
          </a:p>
          <a:p>
            <a:pPr eaLnBrk="1" hangingPunct="1">
              <a:lnSpc>
                <a:spcPts val="4000"/>
              </a:lnSpc>
              <a:spcAft>
                <a:spcPts val="1200"/>
              </a:spcAft>
            </a:pPr>
            <a:r>
              <a:rPr lang="zh-CN" altLang="en-US" sz="2800" b="1" dirty="0" smtClean="0">
                <a:latin typeface="黑体" panose="02010609060101010101" pitchFamily="49" charset="-122"/>
                <a:ea typeface="黑体" panose="02010609060101010101" pitchFamily="49" charset="-122"/>
              </a:rPr>
              <a:t>聚类分析中，最常用的就是距离相似性。</a:t>
            </a:r>
          </a:p>
        </p:txBody>
      </p:sp>
      <p:grpSp>
        <p:nvGrpSpPr>
          <p:cNvPr id="18436" name="组合 3"/>
          <p:cNvGrpSpPr>
            <a:grpSpLocks/>
          </p:cNvGrpSpPr>
          <p:nvPr/>
        </p:nvGrpSpPr>
        <p:grpSpPr bwMode="auto">
          <a:xfrm>
            <a:off x="0" y="6324600"/>
            <a:ext cx="9144000" cy="519113"/>
            <a:chOff x="0" y="6324600"/>
            <a:chExt cx="9144000" cy="518375"/>
          </a:xfrm>
        </p:grpSpPr>
        <p:sp>
          <p:nvSpPr>
            <p:cNvPr id="5" name="矩形 4"/>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38" name="TextBox 5"/>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黑体" pitchFamily="49" charset="-122"/>
                  <a:ea typeface="黑体" pitchFamily="49" charset="-122"/>
                </a:rPr>
                <a:t>非监督学习</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聚类</a:t>
              </a:r>
            </a:p>
          </p:txBody>
        </p:sp>
      </p:grpSp>
      <p:sp>
        <p:nvSpPr>
          <p:cNvPr id="7" name="TextBox 6"/>
          <p:cNvSpPr txBox="1">
            <a:spLocks noChangeArrowheads="1"/>
          </p:cNvSpPr>
          <p:nvPr/>
        </p:nvSpPr>
        <p:spPr bwMode="auto">
          <a:xfrm>
            <a:off x="179512" y="6424432"/>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smtClean="0">
                <a:solidFill>
                  <a:srgbClr val="00B0F0"/>
                </a:solidFill>
                <a:latin typeface="黑体" pitchFamily="49" charset="-122"/>
                <a:ea typeface="黑体" pitchFamily="49" charset="-122"/>
              </a:rPr>
              <a:t>相似性度量</a:t>
            </a:r>
            <a:endParaRPr lang="zh-CN" altLang="en-US" sz="2000" b="1" dirty="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val="188968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75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75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75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75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
          <p:cNvSpPr>
            <a:spLocks noChangeArrowheads="1"/>
          </p:cNvSpPr>
          <p:nvPr/>
        </p:nvSpPr>
        <p:spPr bwMode="auto">
          <a:xfrm>
            <a:off x="76200" y="461963"/>
            <a:ext cx="42433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indent="304800" algn="just">
              <a:lnSpc>
                <a:spcPct val="130000"/>
              </a:lnSpc>
            </a:pPr>
            <a:r>
              <a:rPr lang="en-US" altLang="zh-CN" sz="2400" b="1" i="1">
                <a:solidFill>
                  <a:schemeClr val="tx2"/>
                </a:solidFill>
              </a:rPr>
              <a:t>K</a:t>
            </a:r>
            <a:r>
              <a:rPr lang="zh-CN" altLang="en-US" sz="2400" b="1">
                <a:solidFill>
                  <a:schemeClr val="tx2"/>
                </a:solidFill>
              </a:rPr>
              <a:t>：希望的聚类中心的数目。</a:t>
            </a:r>
          </a:p>
        </p:txBody>
      </p:sp>
      <p:sp>
        <p:nvSpPr>
          <p:cNvPr id="102403" name="Rectangle 11"/>
          <p:cNvSpPr>
            <a:spLocks noChangeArrowheads="1"/>
          </p:cNvSpPr>
          <p:nvPr/>
        </p:nvSpPr>
        <p:spPr bwMode="auto">
          <a:xfrm>
            <a:off x="354013" y="1044575"/>
            <a:ext cx="838676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gn="just">
              <a:lnSpc>
                <a:spcPct val="130000"/>
              </a:lnSpc>
            </a:pPr>
            <a:r>
              <a:rPr lang="el-GR" altLang="zh-CN" sz="2400" b="1" i="1">
                <a:solidFill>
                  <a:schemeClr val="tx2"/>
                </a:solidFill>
                <a:cs typeface="Times New Roman" pitchFamily="18" charset="0"/>
              </a:rPr>
              <a:t>θ</a:t>
            </a:r>
            <a:r>
              <a:rPr lang="el-GR" altLang="zh-CN" sz="2400" b="1" i="1" baseline="-25000">
                <a:solidFill>
                  <a:schemeClr val="tx2"/>
                </a:solidFill>
                <a:cs typeface="Times New Roman" pitchFamily="18" charset="0"/>
              </a:rPr>
              <a:t>N</a:t>
            </a:r>
            <a:r>
              <a:rPr lang="zh-CN" altLang="en-US" sz="2400" b="1">
                <a:solidFill>
                  <a:schemeClr val="tx2"/>
                </a:solidFill>
              </a:rPr>
              <a:t>：每个聚类中应具有的最少样本数。若样本少于</a:t>
            </a:r>
            <a:r>
              <a:rPr lang="el-GR" altLang="zh-CN" sz="2400" b="1" i="1">
                <a:solidFill>
                  <a:schemeClr val="tx2"/>
                </a:solidFill>
              </a:rPr>
              <a:t>θ</a:t>
            </a:r>
            <a:r>
              <a:rPr lang="el-GR" altLang="zh-CN" sz="2400" b="1" i="1" baseline="-25000">
                <a:solidFill>
                  <a:schemeClr val="tx2"/>
                </a:solidFill>
              </a:rPr>
              <a:t>N</a:t>
            </a:r>
            <a:r>
              <a:rPr lang="el-GR" altLang="zh-CN" sz="2400" b="1" i="1">
                <a:solidFill>
                  <a:schemeClr val="tx2"/>
                </a:solidFill>
              </a:rPr>
              <a:t> </a:t>
            </a:r>
            <a:r>
              <a:rPr lang="zh-CN" altLang="en-US" sz="2400" b="1">
                <a:solidFill>
                  <a:schemeClr val="tx2"/>
                </a:solidFill>
              </a:rPr>
              <a:t>，则该</a:t>
            </a:r>
          </a:p>
          <a:p>
            <a:pPr algn="just">
              <a:lnSpc>
                <a:spcPct val="130000"/>
              </a:lnSpc>
            </a:pPr>
            <a:r>
              <a:rPr lang="zh-CN" altLang="en-US" sz="2400" b="1">
                <a:solidFill>
                  <a:schemeClr val="tx2"/>
                </a:solidFill>
              </a:rPr>
              <a:t>          类不能作为一个独立的聚类，应删去。</a:t>
            </a:r>
          </a:p>
        </p:txBody>
      </p:sp>
      <p:sp>
        <p:nvSpPr>
          <p:cNvPr id="102404" name="Rectangle 13"/>
          <p:cNvSpPr>
            <a:spLocks noChangeArrowheads="1"/>
          </p:cNvSpPr>
          <p:nvPr/>
        </p:nvSpPr>
        <p:spPr bwMode="auto">
          <a:xfrm>
            <a:off x="-236538" y="2054225"/>
            <a:ext cx="9380538"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indent="609600" algn="just">
              <a:lnSpc>
                <a:spcPct val="130000"/>
              </a:lnSpc>
            </a:pPr>
            <a:r>
              <a:rPr lang="el-GR" altLang="zh-CN" sz="2400" b="1" i="1">
                <a:solidFill>
                  <a:schemeClr val="tx2"/>
                </a:solidFill>
              </a:rPr>
              <a:t>θ</a:t>
            </a:r>
            <a:r>
              <a:rPr lang="el-GR" altLang="zh-CN" sz="2400" b="1" i="1" baseline="-25000">
                <a:solidFill>
                  <a:schemeClr val="tx2"/>
                </a:solidFill>
              </a:rPr>
              <a:t>S</a:t>
            </a:r>
            <a:r>
              <a:rPr lang="en-US" altLang="zh-CN" sz="2400" b="1">
                <a:solidFill>
                  <a:schemeClr val="tx2"/>
                </a:solidFill>
              </a:rPr>
              <a:t> </a:t>
            </a:r>
            <a:r>
              <a:rPr lang="zh-CN" altLang="en-US" sz="2400" b="1">
                <a:solidFill>
                  <a:schemeClr val="tx2"/>
                </a:solidFill>
              </a:rPr>
              <a:t>：一个聚类域中样本距离分布的标准差阈值。标准差向量的</a:t>
            </a:r>
          </a:p>
          <a:p>
            <a:pPr indent="609600" algn="just">
              <a:lnSpc>
                <a:spcPct val="130000"/>
              </a:lnSpc>
            </a:pPr>
            <a:r>
              <a:rPr lang="zh-CN" altLang="en-US" sz="2400" b="1">
                <a:solidFill>
                  <a:schemeClr val="tx2"/>
                </a:solidFill>
              </a:rPr>
              <a:t>          每一分量反映样本在特征空间的相应维上，与聚类中心的</a:t>
            </a:r>
          </a:p>
          <a:p>
            <a:pPr indent="609600" algn="just">
              <a:lnSpc>
                <a:spcPct val="130000"/>
              </a:lnSpc>
            </a:pPr>
            <a:r>
              <a:rPr lang="zh-CN" altLang="en-US" sz="2400" b="1">
                <a:solidFill>
                  <a:schemeClr val="tx2"/>
                </a:solidFill>
              </a:rPr>
              <a:t>          位置偏差（分散程度）。要求每一聚类内，其所有分量中</a:t>
            </a:r>
          </a:p>
          <a:p>
            <a:pPr indent="609600" algn="just">
              <a:lnSpc>
                <a:spcPct val="130000"/>
              </a:lnSpc>
            </a:pPr>
            <a:r>
              <a:rPr lang="zh-CN" altLang="en-US" sz="2400" b="1">
                <a:solidFill>
                  <a:schemeClr val="tx2"/>
                </a:solidFill>
              </a:rPr>
              <a:t>          的最大分量应小于</a:t>
            </a:r>
            <a:r>
              <a:rPr lang="el-GR" altLang="zh-CN" sz="2400" b="1" i="1">
                <a:solidFill>
                  <a:schemeClr val="tx2"/>
                </a:solidFill>
              </a:rPr>
              <a:t>θ</a:t>
            </a:r>
            <a:r>
              <a:rPr lang="el-GR" altLang="zh-CN" sz="2400" b="1" i="1" baseline="-25000">
                <a:solidFill>
                  <a:schemeClr val="tx2"/>
                </a:solidFill>
              </a:rPr>
              <a:t>S</a:t>
            </a:r>
            <a:r>
              <a:rPr lang="zh-CN" altLang="en-US" sz="2400" b="1">
                <a:solidFill>
                  <a:schemeClr val="tx2"/>
                </a:solidFill>
              </a:rPr>
              <a:t>，否则该类将被分裂为两类。</a:t>
            </a:r>
          </a:p>
        </p:txBody>
      </p:sp>
      <p:sp>
        <p:nvSpPr>
          <p:cNvPr id="102405" name="Rectangle 37"/>
          <p:cNvSpPr>
            <a:spLocks noChangeArrowheads="1"/>
          </p:cNvSpPr>
          <p:nvPr/>
        </p:nvSpPr>
        <p:spPr bwMode="auto">
          <a:xfrm>
            <a:off x="395288" y="4137025"/>
            <a:ext cx="81391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algn="just">
              <a:lnSpc>
                <a:spcPct val="130000"/>
              </a:lnSpc>
            </a:pPr>
            <a:r>
              <a:rPr lang="el-GR" altLang="zh-CN" sz="2400" b="1" i="1">
                <a:solidFill>
                  <a:schemeClr val="tx2"/>
                </a:solidFill>
              </a:rPr>
              <a:t>θ</a:t>
            </a:r>
            <a:r>
              <a:rPr lang="el-GR" altLang="zh-CN" sz="2400" b="1" i="1" baseline="-25000">
                <a:solidFill>
                  <a:schemeClr val="tx2"/>
                </a:solidFill>
              </a:rPr>
              <a:t>C</a:t>
            </a:r>
            <a:r>
              <a:rPr lang="en-US" altLang="zh-CN" sz="2400" b="1">
                <a:solidFill>
                  <a:schemeClr val="tx2"/>
                </a:solidFill>
              </a:rPr>
              <a:t> </a:t>
            </a:r>
            <a:r>
              <a:rPr lang="zh-CN" altLang="en-US" sz="2400" b="1">
                <a:solidFill>
                  <a:schemeClr val="tx2"/>
                </a:solidFill>
              </a:rPr>
              <a:t>：两聚类中心之间的最小距离。若两类中心之间距离小于</a:t>
            </a:r>
          </a:p>
          <a:p>
            <a:pPr algn="just">
              <a:lnSpc>
                <a:spcPct val="130000"/>
              </a:lnSpc>
            </a:pPr>
            <a:r>
              <a:rPr lang="zh-CN" altLang="en-US" sz="2400" b="1">
                <a:solidFill>
                  <a:schemeClr val="tx2"/>
                </a:solidFill>
              </a:rPr>
              <a:t>          </a:t>
            </a:r>
            <a:r>
              <a:rPr lang="el-GR" altLang="zh-CN" sz="2400" b="1" i="1">
                <a:solidFill>
                  <a:schemeClr val="tx2"/>
                </a:solidFill>
              </a:rPr>
              <a:t>θ</a:t>
            </a:r>
            <a:r>
              <a:rPr lang="el-GR" altLang="zh-CN" sz="2400" b="1" i="1" baseline="-25000">
                <a:solidFill>
                  <a:schemeClr val="tx2"/>
                </a:solidFill>
              </a:rPr>
              <a:t>C</a:t>
            </a:r>
            <a:r>
              <a:rPr lang="zh-CN" altLang="en-US" sz="2400" b="1">
                <a:solidFill>
                  <a:schemeClr val="tx2"/>
                </a:solidFill>
              </a:rPr>
              <a:t>，则合并为一类。</a:t>
            </a:r>
            <a:endParaRPr lang="zh-CN" altLang="en-US" sz="2400" b="1" i="1">
              <a:solidFill>
                <a:schemeClr val="tx2"/>
              </a:solidFill>
            </a:endParaRPr>
          </a:p>
        </p:txBody>
      </p:sp>
      <p:sp>
        <p:nvSpPr>
          <p:cNvPr id="102406" name="Rectangle 38"/>
          <p:cNvSpPr>
            <a:spLocks noChangeArrowheads="1"/>
          </p:cNvSpPr>
          <p:nvPr/>
        </p:nvSpPr>
        <p:spPr bwMode="auto">
          <a:xfrm>
            <a:off x="166688" y="5191125"/>
            <a:ext cx="73009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indent="304800" algn="just" eaLnBrk="0" hangingPunct="0">
              <a:lnSpc>
                <a:spcPct val="130000"/>
              </a:lnSpc>
            </a:pPr>
            <a:r>
              <a:rPr lang="en-US" altLang="zh-CN" sz="2400" b="1" i="1">
                <a:solidFill>
                  <a:schemeClr val="tx2"/>
                </a:solidFill>
              </a:rPr>
              <a:t>L</a:t>
            </a:r>
            <a:r>
              <a:rPr lang="zh-CN" altLang="en-US" sz="2400" b="1">
                <a:solidFill>
                  <a:schemeClr val="tx2"/>
                </a:solidFill>
              </a:rPr>
              <a:t>：在一次迭代中允许合并的聚类中心的最大对数。</a:t>
            </a:r>
          </a:p>
          <a:p>
            <a:pPr indent="304800" algn="just" eaLnBrk="0" hangingPunct="0">
              <a:lnSpc>
                <a:spcPct val="130000"/>
              </a:lnSpc>
            </a:pPr>
            <a:r>
              <a:rPr lang="zh-CN" altLang="en-US" sz="2400" b="1" i="1">
                <a:solidFill>
                  <a:schemeClr val="tx2"/>
                </a:solidFill>
              </a:rPr>
              <a:t> </a:t>
            </a:r>
            <a:r>
              <a:rPr lang="en-US" altLang="zh-CN" sz="2400" b="1" i="1">
                <a:solidFill>
                  <a:schemeClr val="tx2"/>
                </a:solidFill>
              </a:rPr>
              <a:t>I</a:t>
            </a:r>
            <a:r>
              <a:rPr lang="zh-CN" altLang="en-US" sz="2400" b="1">
                <a:solidFill>
                  <a:schemeClr val="tx2"/>
                </a:solidFill>
              </a:rPr>
              <a:t>：允许迭代的次数。</a:t>
            </a:r>
          </a:p>
        </p:txBody>
      </p:sp>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0" name="矩形 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9" name="TextBox 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0238310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5"/>
          <p:cNvSpPr>
            <a:spLocks noChangeArrowheads="1"/>
          </p:cNvSpPr>
          <p:nvPr/>
        </p:nvSpPr>
        <p:spPr bwMode="auto">
          <a:xfrm>
            <a:off x="333375" y="412750"/>
            <a:ext cx="6173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000" b="1">
                <a:solidFill>
                  <a:schemeClr val="tx2"/>
                </a:solidFill>
              </a:rPr>
              <a:t>第二步：把</a:t>
            </a:r>
            <a:r>
              <a:rPr lang="en-US" altLang="zh-CN" sz="2000" b="1" i="1">
                <a:solidFill>
                  <a:schemeClr val="tx2"/>
                </a:solidFill>
              </a:rPr>
              <a:t>N</a:t>
            </a:r>
            <a:r>
              <a:rPr lang="zh-CN" altLang="en-US" sz="2000" b="1">
                <a:solidFill>
                  <a:schemeClr val="tx2"/>
                </a:solidFill>
              </a:rPr>
              <a:t>个样本按最近邻规则分配到</a:t>
            </a:r>
            <a:r>
              <a:rPr lang="en-US" altLang="zh-CN" sz="2000" b="1" i="1">
                <a:solidFill>
                  <a:schemeClr val="tx2"/>
                </a:solidFill>
              </a:rPr>
              <a:t>N</a:t>
            </a:r>
            <a:r>
              <a:rPr lang="en-US" altLang="zh-CN" sz="2000" b="1" i="1" baseline="-25000">
                <a:solidFill>
                  <a:schemeClr val="tx2"/>
                </a:solidFill>
              </a:rPr>
              <a:t>C</a:t>
            </a:r>
            <a:r>
              <a:rPr lang="zh-CN" altLang="en-US" sz="2000" b="1">
                <a:solidFill>
                  <a:schemeClr val="tx2"/>
                </a:solidFill>
              </a:rPr>
              <a:t>个聚类中。</a:t>
            </a:r>
          </a:p>
        </p:txBody>
      </p:sp>
      <p:grpSp>
        <p:nvGrpSpPr>
          <p:cNvPr id="103427" name="Group 22"/>
          <p:cNvGrpSpPr>
            <a:grpSpLocks/>
          </p:cNvGrpSpPr>
          <p:nvPr/>
        </p:nvGrpSpPr>
        <p:grpSpPr bwMode="auto">
          <a:xfrm>
            <a:off x="955675" y="871538"/>
            <a:ext cx="6443663" cy="550862"/>
            <a:chOff x="620" y="540"/>
            <a:chExt cx="4059" cy="347"/>
          </a:xfrm>
        </p:grpSpPr>
        <p:graphicFrame>
          <p:nvGraphicFramePr>
            <p:cNvPr id="103445" name="Object 10"/>
            <p:cNvGraphicFramePr>
              <a:graphicFrameLocks noChangeAspect="1"/>
            </p:cNvGraphicFramePr>
            <p:nvPr/>
          </p:nvGraphicFramePr>
          <p:xfrm>
            <a:off x="1466" y="540"/>
            <a:ext cx="3213" cy="347"/>
          </p:xfrm>
          <a:graphic>
            <a:graphicData uri="http://schemas.openxmlformats.org/presentationml/2006/ole">
              <mc:AlternateContent xmlns:mc="http://schemas.openxmlformats.org/markup-compatibility/2006">
                <mc:Choice xmlns:v="urn:schemas-microsoft-com:vml" Requires="v">
                  <p:oleObj spid="_x0000_s62583" name="公式" r:id="rId3" imgW="2476500" imgH="279400" progId="Equation.3">
                    <p:embed/>
                  </p:oleObj>
                </mc:Choice>
                <mc:Fallback>
                  <p:oleObj name="公式" r:id="rId3" imgW="24765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 y="540"/>
                          <a:ext cx="321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6" name="Rectangle 18"/>
            <p:cNvSpPr>
              <a:spLocks noChangeArrowheads="1"/>
            </p:cNvSpPr>
            <p:nvPr/>
          </p:nvSpPr>
          <p:spPr bwMode="auto">
            <a:xfrm>
              <a:off x="620" y="580"/>
              <a:ext cx="2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000" b="1">
                  <a:solidFill>
                    <a:schemeClr val="tx2"/>
                  </a:solidFill>
                </a:rPr>
                <a:t>若 </a:t>
              </a:r>
            </a:p>
          </p:txBody>
        </p:sp>
      </p:grpSp>
      <p:grpSp>
        <p:nvGrpSpPr>
          <p:cNvPr id="103428" name="Group 21"/>
          <p:cNvGrpSpPr>
            <a:grpSpLocks/>
          </p:cNvGrpSpPr>
          <p:nvPr/>
        </p:nvGrpSpPr>
        <p:grpSpPr bwMode="auto">
          <a:xfrm>
            <a:off x="962025" y="1431925"/>
            <a:ext cx="2270125" cy="492125"/>
            <a:chOff x="606" y="929"/>
            <a:chExt cx="1430" cy="310"/>
          </a:xfrm>
        </p:grpSpPr>
        <p:graphicFrame>
          <p:nvGraphicFramePr>
            <p:cNvPr id="103443" name="Object 9"/>
            <p:cNvGraphicFramePr>
              <a:graphicFrameLocks noChangeAspect="1"/>
            </p:cNvGraphicFramePr>
            <p:nvPr/>
          </p:nvGraphicFramePr>
          <p:xfrm>
            <a:off x="1464" y="939"/>
            <a:ext cx="572" cy="300"/>
          </p:xfrm>
          <a:graphic>
            <a:graphicData uri="http://schemas.openxmlformats.org/presentationml/2006/ole">
              <mc:AlternateContent xmlns:mc="http://schemas.openxmlformats.org/markup-compatibility/2006">
                <mc:Choice xmlns:v="urn:schemas-microsoft-com:vml" Requires="v">
                  <p:oleObj spid="_x0000_s62584" name="公式" r:id="rId5" imgW="457200" imgH="241300" progId="Equation.3">
                    <p:embed/>
                  </p:oleObj>
                </mc:Choice>
                <mc:Fallback>
                  <p:oleObj name="公式" r:id="rId5" imgW="4572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 y="939"/>
                          <a:ext cx="57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4" name="Rectangle 19"/>
            <p:cNvSpPr>
              <a:spLocks noChangeArrowheads="1"/>
            </p:cNvSpPr>
            <p:nvPr/>
          </p:nvSpPr>
          <p:spPr bwMode="auto">
            <a:xfrm>
              <a:off x="606" y="929"/>
              <a:ext cx="2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000" b="1">
                  <a:solidFill>
                    <a:schemeClr val="tx2"/>
                  </a:solidFill>
                </a:rPr>
                <a:t>则 </a:t>
              </a:r>
            </a:p>
          </p:txBody>
        </p:sp>
      </p:grpSp>
      <p:sp>
        <p:nvSpPr>
          <p:cNvPr id="136216" name="Rectangle 24"/>
          <p:cNvSpPr>
            <a:spLocks noChangeArrowheads="1"/>
          </p:cNvSpPr>
          <p:nvPr/>
        </p:nvSpPr>
        <p:spPr bwMode="auto">
          <a:xfrm>
            <a:off x="328613" y="1931988"/>
            <a:ext cx="8575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000" b="1">
                <a:solidFill>
                  <a:schemeClr val="tx2"/>
                </a:solidFill>
                <a:cs typeface="Times New Roman" pitchFamily="18" charset="0"/>
              </a:rPr>
              <a:t>第三步：若</a:t>
            </a:r>
            <a:r>
              <a:rPr lang="en-US" altLang="zh-CN" sz="2000" b="1" i="1">
                <a:solidFill>
                  <a:schemeClr val="tx2"/>
                </a:solidFill>
              </a:rPr>
              <a:t>S</a:t>
            </a:r>
            <a:r>
              <a:rPr lang="en-US" altLang="zh-CN" sz="2000" b="1" i="1" baseline="-30000">
                <a:solidFill>
                  <a:schemeClr val="tx2"/>
                </a:solidFill>
              </a:rPr>
              <a:t>j</a:t>
            </a:r>
            <a:r>
              <a:rPr lang="zh-CN" altLang="en-US" sz="2000" b="1">
                <a:solidFill>
                  <a:schemeClr val="tx2"/>
                </a:solidFill>
                <a:cs typeface="Times New Roman" pitchFamily="18" charset="0"/>
              </a:rPr>
              <a:t>中样本数</a:t>
            </a:r>
            <a:r>
              <a:rPr lang="en-US" altLang="zh-CN" sz="2000" b="1" i="1">
                <a:solidFill>
                  <a:schemeClr val="tx2"/>
                </a:solidFill>
                <a:cs typeface="Times New Roman" pitchFamily="18" charset="0"/>
              </a:rPr>
              <a:t>N</a:t>
            </a:r>
            <a:r>
              <a:rPr lang="en-US" altLang="zh-CN" sz="2000" b="1" i="1" baseline="-25000">
                <a:solidFill>
                  <a:schemeClr val="tx2"/>
                </a:solidFill>
                <a:cs typeface="Times New Roman" pitchFamily="18" charset="0"/>
              </a:rPr>
              <a:t>j</a:t>
            </a:r>
            <a:r>
              <a:rPr lang="en-US" altLang="zh-CN" sz="2000" b="1">
                <a:solidFill>
                  <a:schemeClr val="tx2"/>
                </a:solidFill>
                <a:cs typeface="Times New Roman" pitchFamily="18" charset="0"/>
              </a:rPr>
              <a:t>&lt;</a:t>
            </a:r>
            <a:r>
              <a:rPr lang="el-GR" altLang="zh-CN" sz="2000" b="1" i="1">
                <a:solidFill>
                  <a:schemeClr val="tx2"/>
                </a:solidFill>
                <a:cs typeface="Times New Roman" pitchFamily="18" charset="0"/>
              </a:rPr>
              <a:t>θ</a:t>
            </a:r>
            <a:r>
              <a:rPr lang="el-GR" altLang="zh-CN" sz="2000" b="1" i="1" baseline="-25000">
                <a:solidFill>
                  <a:schemeClr val="tx2"/>
                </a:solidFill>
                <a:cs typeface="Times New Roman" pitchFamily="18" charset="0"/>
              </a:rPr>
              <a:t>N</a:t>
            </a:r>
            <a:r>
              <a:rPr lang="en-US" altLang="zh-CN" sz="2000" b="1">
                <a:solidFill>
                  <a:schemeClr val="tx2"/>
                </a:solidFill>
                <a:cs typeface="Times New Roman" pitchFamily="18" charset="0"/>
              </a:rPr>
              <a:t> </a:t>
            </a:r>
            <a:r>
              <a:rPr lang="zh-CN" altLang="en-US" sz="2000" b="1">
                <a:solidFill>
                  <a:schemeClr val="tx2"/>
                </a:solidFill>
              </a:rPr>
              <a:t>，则取消该类的中心，</a:t>
            </a:r>
            <a:r>
              <a:rPr lang="en-US" altLang="zh-CN" sz="2000" b="1" i="1">
                <a:solidFill>
                  <a:schemeClr val="tx2"/>
                </a:solidFill>
              </a:rPr>
              <a:t> N</a:t>
            </a:r>
            <a:r>
              <a:rPr lang="en-US" altLang="zh-CN" sz="2000" b="1" i="1" baseline="-25000">
                <a:solidFill>
                  <a:schemeClr val="tx2"/>
                </a:solidFill>
              </a:rPr>
              <a:t>C </a:t>
            </a:r>
            <a:r>
              <a:rPr lang="en-US" altLang="zh-CN" sz="2000" b="1">
                <a:solidFill>
                  <a:schemeClr val="tx2"/>
                </a:solidFill>
              </a:rPr>
              <a:t>=</a:t>
            </a:r>
            <a:r>
              <a:rPr lang="en-US" altLang="zh-CN" sz="2000" b="1" i="1">
                <a:solidFill>
                  <a:schemeClr val="tx2"/>
                </a:solidFill>
              </a:rPr>
              <a:t>N</a:t>
            </a:r>
            <a:r>
              <a:rPr lang="en-US" altLang="zh-CN" sz="2000" b="1" i="1" baseline="-25000">
                <a:solidFill>
                  <a:schemeClr val="tx2"/>
                </a:solidFill>
              </a:rPr>
              <a:t>C</a:t>
            </a:r>
            <a:r>
              <a:rPr lang="en-US" altLang="zh-CN" sz="2000" b="1" i="1">
                <a:solidFill>
                  <a:schemeClr val="tx2"/>
                </a:solidFill>
              </a:rPr>
              <a:t>-1</a:t>
            </a:r>
            <a:r>
              <a:rPr lang="zh-CN" altLang="en-US" sz="2000" b="1" i="1">
                <a:solidFill>
                  <a:schemeClr val="tx2"/>
                </a:solidFill>
              </a:rPr>
              <a:t>，</a:t>
            </a:r>
            <a:r>
              <a:rPr lang="zh-CN" altLang="en-US" sz="2000" b="1">
                <a:solidFill>
                  <a:schemeClr val="tx2"/>
                </a:solidFill>
              </a:rPr>
              <a:t>转第二步。 </a:t>
            </a:r>
            <a:endParaRPr lang="el-GR" altLang="zh-CN" sz="2000" b="1">
              <a:solidFill>
                <a:schemeClr val="tx2"/>
              </a:solidFill>
              <a:cs typeface="Times New Roman" pitchFamily="18" charset="0"/>
            </a:endParaRPr>
          </a:p>
        </p:txBody>
      </p:sp>
      <p:graphicFrame>
        <p:nvGraphicFramePr>
          <p:cNvPr id="136219" name="Object 2"/>
          <p:cNvGraphicFramePr>
            <a:graphicFrameLocks noChangeAspect="1"/>
          </p:cNvGraphicFramePr>
          <p:nvPr/>
        </p:nvGraphicFramePr>
        <p:xfrm>
          <a:off x="1881188" y="2792413"/>
          <a:ext cx="2032000" cy="931862"/>
        </p:xfrm>
        <a:graphic>
          <a:graphicData uri="http://schemas.openxmlformats.org/presentationml/2006/ole">
            <mc:AlternateContent xmlns:mc="http://schemas.openxmlformats.org/markup-compatibility/2006">
              <mc:Choice xmlns:v="urn:schemas-microsoft-com:vml" Requires="v">
                <p:oleObj spid="_x0000_s62585" name="公式" r:id="rId7" imgW="952500" imgH="457200" progId="Equation.3">
                  <p:embed/>
                </p:oleObj>
              </mc:Choice>
              <mc:Fallback>
                <p:oleObj name="公式" r:id="rId7" imgW="9525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1188" y="2792413"/>
                        <a:ext cx="20320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18" name="Object 3"/>
          <p:cNvGraphicFramePr>
            <a:graphicFrameLocks noChangeAspect="1"/>
          </p:cNvGraphicFramePr>
          <p:nvPr/>
        </p:nvGraphicFramePr>
        <p:xfrm>
          <a:off x="4333875" y="2971800"/>
          <a:ext cx="1731963" cy="466725"/>
        </p:xfrm>
        <a:graphic>
          <a:graphicData uri="http://schemas.openxmlformats.org/presentationml/2006/ole">
            <mc:AlternateContent xmlns:mc="http://schemas.openxmlformats.org/markup-compatibility/2006">
              <mc:Choice xmlns:v="urn:schemas-microsoft-com:vml" Requires="v">
                <p:oleObj spid="_x0000_s62586" name="公式" r:id="rId9" imgW="863225" imgH="228501" progId="Equation.3">
                  <p:embed/>
                </p:oleObj>
              </mc:Choice>
              <mc:Fallback>
                <p:oleObj name="公式" r:id="rId9" imgW="863225"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875" y="2971800"/>
                        <a:ext cx="17319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220" name="Rectangle 28"/>
          <p:cNvSpPr>
            <a:spLocks noChangeArrowheads="1"/>
          </p:cNvSpPr>
          <p:nvPr/>
        </p:nvSpPr>
        <p:spPr bwMode="auto">
          <a:xfrm>
            <a:off x="322263" y="2443163"/>
            <a:ext cx="3354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000" b="1">
                <a:solidFill>
                  <a:schemeClr val="tx2"/>
                </a:solidFill>
              </a:rPr>
              <a:t>第四步：修正各聚类中心值。</a:t>
            </a:r>
          </a:p>
        </p:txBody>
      </p:sp>
      <p:grpSp>
        <p:nvGrpSpPr>
          <p:cNvPr id="4" name="Group 50"/>
          <p:cNvGrpSpPr>
            <a:grpSpLocks/>
          </p:cNvGrpSpPr>
          <p:nvPr/>
        </p:nvGrpSpPr>
        <p:grpSpPr bwMode="auto">
          <a:xfrm>
            <a:off x="323850" y="3716338"/>
            <a:ext cx="4513263" cy="550862"/>
            <a:chOff x="204" y="2341"/>
            <a:chExt cx="2843" cy="347"/>
          </a:xfrm>
        </p:grpSpPr>
        <p:sp>
          <p:nvSpPr>
            <p:cNvPr id="103441" name="Rectangle 30"/>
            <p:cNvSpPr>
              <a:spLocks noChangeArrowheads="1"/>
            </p:cNvSpPr>
            <p:nvPr/>
          </p:nvSpPr>
          <p:spPr bwMode="auto">
            <a:xfrm>
              <a:off x="204" y="2341"/>
              <a:ext cx="28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000" b="1" dirty="0">
                  <a:solidFill>
                    <a:schemeClr val="tx2"/>
                  </a:solidFill>
                </a:rPr>
                <a:t>第五步：计算</a:t>
              </a:r>
              <a:r>
                <a:rPr lang="en-US" altLang="zh-CN" sz="2000" b="1" i="1" dirty="0" err="1">
                  <a:solidFill>
                    <a:schemeClr val="tx2"/>
                  </a:solidFill>
                </a:rPr>
                <a:t>S</a:t>
              </a:r>
              <a:r>
                <a:rPr lang="en-US" altLang="zh-CN" sz="2000" b="1" i="1" baseline="-25000" dirty="0" err="1">
                  <a:solidFill>
                    <a:schemeClr val="tx2"/>
                  </a:solidFill>
                </a:rPr>
                <a:t>j</a:t>
              </a:r>
              <a:r>
                <a:rPr lang="zh-CN" altLang="en-US" sz="2000" b="1" dirty="0">
                  <a:solidFill>
                    <a:schemeClr val="tx2"/>
                  </a:solidFill>
                </a:rPr>
                <a:t>类的类内平均距离     。 </a:t>
              </a:r>
            </a:p>
          </p:txBody>
        </p:sp>
        <p:graphicFrame>
          <p:nvGraphicFramePr>
            <p:cNvPr id="103442" name="Object 8"/>
            <p:cNvGraphicFramePr>
              <a:graphicFrameLocks noChangeAspect="1"/>
            </p:cNvGraphicFramePr>
            <p:nvPr/>
          </p:nvGraphicFramePr>
          <p:xfrm>
            <a:off x="2592" y="2371"/>
            <a:ext cx="272" cy="317"/>
          </p:xfrm>
          <a:graphic>
            <a:graphicData uri="http://schemas.openxmlformats.org/presentationml/2006/ole">
              <mc:AlternateContent xmlns:mc="http://schemas.openxmlformats.org/markup-compatibility/2006">
                <mc:Choice xmlns:v="urn:schemas-microsoft-com:vml" Requires="v">
                  <p:oleObj spid="_x0000_s62587" name="公式" r:id="rId11" imgW="228501" imgH="266584" progId="Equation.3">
                    <p:embed/>
                  </p:oleObj>
                </mc:Choice>
                <mc:Fallback>
                  <p:oleObj name="公式" r:id="rId11" imgW="228501" imgH="26658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2371"/>
                          <a:ext cx="27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6228" name="Object 4"/>
          <p:cNvGraphicFramePr>
            <a:graphicFrameLocks noChangeAspect="1"/>
          </p:cNvGraphicFramePr>
          <p:nvPr>
            <p:extLst>
              <p:ext uri="{D42A27DB-BD31-4B8C-83A1-F6EECF244321}">
                <p14:modId xmlns:p14="http://schemas.microsoft.com/office/powerpoint/2010/main" val="4002704049"/>
              </p:ext>
            </p:extLst>
          </p:nvPr>
        </p:nvGraphicFramePr>
        <p:xfrm>
          <a:off x="1836738" y="4005064"/>
          <a:ext cx="2720975" cy="911225"/>
        </p:xfrm>
        <a:graphic>
          <a:graphicData uri="http://schemas.openxmlformats.org/presentationml/2006/ole">
            <mc:AlternateContent xmlns:mc="http://schemas.openxmlformats.org/markup-compatibility/2006">
              <mc:Choice xmlns:v="urn:schemas-microsoft-com:vml" Requires="v">
                <p:oleObj spid="_x0000_s62588" name="公式" r:id="rId13" imgW="1346200" imgH="457200" progId="Equation.3">
                  <p:embed/>
                </p:oleObj>
              </mc:Choice>
              <mc:Fallback>
                <p:oleObj name="公式" r:id="rId13" imgW="13462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6738" y="4005064"/>
                        <a:ext cx="272097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27" name="Object 5"/>
          <p:cNvGraphicFramePr>
            <a:graphicFrameLocks noChangeAspect="1"/>
          </p:cNvGraphicFramePr>
          <p:nvPr>
            <p:extLst>
              <p:ext uri="{D42A27DB-BD31-4B8C-83A1-F6EECF244321}">
                <p14:modId xmlns:p14="http://schemas.microsoft.com/office/powerpoint/2010/main" val="2746467082"/>
              </p:ext>
            </p:extLst>
          </p:nvPr>
        </p:nvGraphicFramePr>
        <p:xfrm>
          <a:off x="4778375" y="4221088"/>
          <a:ext cx="1720850" cy="457200"/>
        </p:xfrm>
        <a:graphic>
          <a:graphicData uri="http://schemas.openxmlformats.org/presentationml/2006/ole">
            <mc:AlternateContent xmlns:mc="http://schemas.openxmlformats.org/markup-compatibility/2006">
              <mc:Choice xmlns:v="urn:schemas-microsoft-com:vml" Requires="v">
                <p:oleObj spid="_x0000_s62589" name="公式" r:id="rId15" imgW="876300" imgH="228600" progId="Equation.3">
                  <p:embed/>
                </p:oleObj>
              </mc:Choice>
              <mc:Fallback>
                <p:oleObj name="公式" r:id="rId15" imgW="8763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78375" y="4221088"/>
                        <a:ext cx="172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1"/>
          <p:cNvGrpSpPr>
            <a:grpSpLocks/>
          </p:cNvGrpSpPr>
          <p:nvPr/>
        </p:nvGrpSpPr>
        <p:grpSpPr bwMode="auto">
          <a:xfrm>
            <a:off x="296862" y="4869166"/>
            <a:ext cx="8020051" cy="806451"/>
            <a:chOff x="187" y="3120"/>
            <a:chExt cx="5052" cy="508"/>
          </a:xfrm>
        </p:grpSpPr>
        <p:sp>
          <p:nvSpPr>
            <p:cNvPr id="103439" name="Rectangle 42"/>
            <p:cNvSpPr>
              <a:spLocks noChangeArrowheads="1"/>
            </p:cNvSpPr>
            <p:nvPr/>
          </p:nvSpPr>
          <p:spPr bwMode="auto">
            <a:xfrm>
              <a:off x="187" y="3143"/>
              <a:ext cx="5052"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p>
              <a:pPr>
                <a:lnSpc>
                  <a:spcPct val="125000"/>
                </a:lnSpc>
              </a:pPr>
              <a:r>
                <a:rPr lang="zh-CN" altLang="en-US" sz="2000" b="1" dirty="0">
                  <a:solidFill>
                    <a:schemeClr val="tx2"/>
                  </a:solidFill>
                </a:rPr>
                <a:t>第六步：计算总体平均距离    ，即全部样本到各自聚类中心</a:t>
              </a:r>
              <a:r>
                <a:rPr lang="zh-CN" altLang="en-US" sz="2000" b="1" dirty="0" smtClean="0">
                  <a:solidFill>
                    <a:schemeClr val="tx2"/>
                  </a:solidFill>
                </a:rPr>
                <a:t>距离</a:t>
              </a:r>
              <a:r>
                <a:rPr lang="zh-CN" altLang="en-US" sz="2000" b="1" dirty="0">
                  <a:solidFill>
                    <a:schemeClr val="tx2"/>
                  </a:solidFill>
                </a:rPr>
                <a:t>的平均距离。</a:t>
              </a:r>
            </a:p>
          </p:txBody>
        </p:sp>
        <p:graphicFrame>
          <p:nvGraphicFramePr>
            <p:cNvPr id="103440" name="Object 7"/>
            <p:cNvGraphicFramePr>
              <a:graphicFrameLocks noChangeAspect="1"/>
            </p:cNvGraphicFramePr>
            <p:nvPr/>
          </p:nvGraphicFramePr>
          <p:xfrm>
            <a:off x="2165" y="3120"/>
            <a:ext cx="187" cy="231"/>
          </p:xfrm>
          <a:graphic>
            <a:graphicData uri="http://schemas.openxmlformats.org/presentationml/2006/ole">
              <mc:AlternateContent xmlns:mc="http://schemas.openxmlformats.org/markup-compatibility/2006">
                <mc:Choice xmlns:v="urn:schemas-microsoft-com:vml" Requires="v">
                  <p:oleObj spid="_x0000_s62590" name="公式" r:id="rId17" imgW="164957" imgH="203024" progId="Equation.3">
                    <p:embed/>
                  </p:oleObj>
                </mc:Choice>
                <mc:Fallback>
                  <p:oleObj name="公式" r:id="rId17" imgW="164957" imgH="20302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5" y="3120"/>
                          <a:ext cx="1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6236" name="Object 6"/>
          <p:cNvGraphicFramePr>
            <a:graphicFrameLocks noChangeAspect="1"/>
          </p:cNvGraphicFramePr>
          <p:nvPr>
            <p:extLst>
              <p:ext uri="{D42A27DB-BD31-4B8C-83A1-F6EECF244321}">
                <p14:modId xmlns:p14="http://schemas.microsoft.com/office/powerpoint/2010/main" val="1090794032"/>
              </p:ext>
            </p:extLst>
          </p:nvPr>
        </p:nvGraphicFramePr>
        <p:xfrm>
          <a:off x="2483768" y="5373216"/>
          <a:ext cx="4365625" cy="917575"/>
        </p:xfrm>
        <a:graphic>
          <a:graphicData uri="http://schemas.openxmlformats.org/presentationml/2006/ole">
            <mc:AlternateContent xmlns:mc="http://schemas.openxmlformats.org/markup-compatibility/2006">
              <mc:Choice xmlns:v="urn:schemas-microsoft-com:vml" Requires="v">
                <p:oleObj spid="_x0000_s62591" name="公式" r:id="rId19" imgW="2273300" imgH="482600" progId="Equation.3">
                  <p:embed/>
                </p:oleObj>
              </mc:Choice>
              <mc:Fallback>
                <p:oleObj name="公式" r:id="rId19" imgW="2273300" imgH="482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3768" y="5373216"/>
                        <a:ext cx="43656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8" name="Rectangle 46"/>
          <p:cNvSpPr>
            <a:spLocks noChangeArrowheads="1"/>
          </p:cNvSpPr>
          <p:nvPr/>
        </p:nvSpPr>
        <p:spPr bwMode="auto">
          <a:xfrm>
            <a:off x="6580188" y="2627313"/>
            <a:ext cx="2181225" cy="700087"/>
          </a:xfrm>
          <a:prstGeom prst="rect">
            <a:avLst/>
          </a:prstGeom>
          <a:noFill/>
          <a:ln w="9525"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72000" rIns="72000" bIns="72000" anchorCtr="1">
            <a:spAutoFit/>
          </a:bodyPr>
          <a:lstStyle/>
          <a:p>
            <a:r>
              <a:rPr lang="el-GR" altLang="zh-CN" b="1" i="1">
                <a:solidFill>
                  <a:schemeClr val="tx2"/>
                </a:solidFill>
              </a:rPr>
              <a:t>θ</a:t>
            </a:r>
            <a:r>
              <a:rPr lang="el-GR" altLang="zh-CN" b="1" i="1" baseline="-25000">
                <a:solidFill>
                  <a:schemeClr val="tx2"/>
                </a:solidFill>
              </a:rPr>
              <a:t>N</a:t>
            </a:r>
            <a:r>
              <a:rPr lang="zh-CN" altLang="en-US" b="1">
                <a:solidFill>
                  <a:schemeClr val="tx2"/>
                </a:solidFill>
              </a:rPr>
              <a:t>：每类应具有的</a:t>
            </a:r>
          </a:p>
          <a:p>
            <a:r>
              <a:rPr lang="zh-CN" altLang="en-US" b="1">
                <a:solidFill>
                  <a:schemeClr val="tx2"/>
                </a:solidFill>
              </a:rPr>
              <a:t>          最少样本数。</a:t>
            </a:r>
          </a:p>
        </p:txBody>
      </p:sp>
      <p:grpSp>
        <p:nvGrpSpPr>
          <p:cNvPr id="23" name="组合 22"/>
          <p:cNvGrpSpPr/>
          <p:nvPr/>
        </p:nvGrpSpPr>
        <p:grpSpPr>
          <a:xfrm>
            <a:off x="0" y="6324600"/>
            <a:ext cx="9144000" cy="519113"/>
            <a:chOff x="0" y="6324600"/>
            <a:chExt cx="9144000" cy="519113"/>
          </a:xfrm>
        </p:grpSpPr>
        <p:grpSp>
          <p:nvGrpSpPr>
            <p:cNvPr id="24" name="组合 23"/>
            <p:cNvGrpSpPr>
              <a:grpSpLocks/>
            </p:cNvGrpSpPr>
            <p:nvPr/>
          </p:nvGrpSpPr>
          <p:grpSpPr bwMode="auto">
            <a:xfrm>
              <a:off x="0" y="6324600"/>
              <a:ext cx="9144000" cy="519113"/>
              <a:chOff x="0" y="6324600"/>
              <a:chExt cx="9144000" cy="518375"/>
            </a:xfrm>
          </p:grpSpPr>
          <p:sp>
            <p:nvSpPr>
              <p:cNvPr id="26" name="矩形 25"/>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TextBox 26"/>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25" name="TextBox 24"/>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116376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6216"/>
                                        </p:tgtEl>
                                        <p:attrNameLst>
                                          <p:attrName>style.visibility</p:attrName>
                                        </p:attrNameLst>
                                      </p:cBhvr>
                                      <p:to>
                                        <p:strVal val="visible"/>
                                      </p:to>
                                    </p:set>
                                    <p:animEffect transition="in" filter="fade">
                                      <p:cBhvr>
                                        <p:cTn id="7" dur="500"/>
                                        <p:tgtEl>
                                          <p:spTgt spid="136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6219"/>
                                        </p:tgtEl>
                                        <p:attrNameLst>
                                          <p:attrName>style.visibility</p:attrName>
                                        </p:attrNameLst>
                                      </p:cBhvr>
                                      <p:to>
                                        <p:strVal val="visible"/>
                                      </p:to>
                                    </p:set>
                                    <p:animEffect transition="in" filter="fade">
                                      <p:cBhvr>
                                        <p:cTn id="12" dur="500"/>
                                        <p:tgtEl>
                                          <p:spTgt spid="136219"/>
                                        </p:tgtEl>
                                      </p:cBhvr>
                                    </p:animEffect>
                                  </p:childTnLst>
                                </p:cTn>
                              </p:par>
                              <p:par>
                                <p:cTn id="13" presetID="10" presetClass="entr" presetSubtype="0" fill="hold" nodeType="withEffect">
                                  <p:stCondLst>
                                    <p:cond delay="0"/>
                                  </p:stCondLst>
                                  <p:childTnLst>
                                    <p:set>
                                      <p:cBhvr>
                                        <p:cTn id="14" dur="1" fill="hold">
                                          <p:stCondLst>
                                            <p:cond delay="0"/>
                                          </p:stCondLst>
                                        </p:cTn>
                                        <p:tgtEl>
                                          <p:spTgt spid="136218"/>
                                        </p:tgtEl>
                                        <p:attrNameLst>
                                          <p:attrName>style.visibility</p:attrName>
                                        </p:attrNameLst>
                                      </p:cBhvr>
                                      <p:to>
                                        <p:strVal val="visible"/>
                                      </p:to>
                                    </p:set>
                                    <p:animEffect transition="in" filter="fade">
                                      <p:cBhvr>
                                        <p:cTn id="15" dur="500"/>
                                        <p:tgtEl>
                                          <p:spTgt spid="1362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6220"/>
                                        </p:tgtEl>
                                        <p:attrNameLst>
                                          <p:attrName>style.visibility</p:attrName>
                                        </p:attrNameLst>
                                      </p:cBhvr>
                                      <p:to>
                                        <p:strVal val="visible"/>
                                      </p:to>
                                    </p:set>
                                    <p:animEffect transition="in" filter="fade">
                                      <p:cBhvr>
                                        <p:cTn id="18" dur="500"/>
                                        <p:tgtEl>
                                          <p:spTgt spid="1362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136228"/>
                                        </p:tgtEl>
                                        <p:attrNameLst>
                                          <p:attrName>style.visibility</p:attrName>
                                        </p:attrNameLst>
                                      </p:cBhvr>
                                      <p:to>
                                        <p:strVal val="visible"/>
                                      </p:to>
                                    </p:set>
                                    <p:animEffect transition="in" filter="fade">
                                      <p:cBhvr>
                                        <p:cTn id="26" dur="500"/>
                                        <p:tgtEl>
                                          <p:spTgt spid="136228"/>
                                        </p:tgtEl>
                                      </p:cBhvr>
                                    </p:animEffect>
                                  </p:childTnLst>
                                </p:cTn>
                              </p:par>
                              <p:par>
                                <p:cTn id="27" presetID="10" presetClass="entr" presetSubtype="0" fill="hold" nodeType="withEffect">
                                  <p:stCondLst>
                                    <p:cond delay="0"/>
                                  </p:stCondLst>
                                  <p:childTnLst>
                                    <p:set>
                                      <p:cBhvr>
                                        <p:cTn id="28" dur="1" fill="hold">
                                          <p:stCondLst>
                                            <p:cond delay="0"/>
                                          </p:stCondLst>
                                        </p:cTn>
                                        <p:tgtEl>
                                          <p:spTgt spid="136227"/>
                                        </p:tgtEl>
                                        <p:attrNameLst>
                                          <p:attrName>style.visibility</p:attrName>
                                        </p:attrNameLst>
                                      </p:cBhvr>
                                      <p:to>
                                        <p:strVal val="visible"/>
                                      </p:to>
                                    </p:set>
                                    <p:animEffect transition="in" filter="fade">
                                      <p:cBhvr>
                                        <p:cTn id="29" dur="500"/>
                                        <p:tgtEl>
                                          <p:spTgt spid="1362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136236"/>
                                        </p:tgtEl>
                                        <p:attrNameLst>
                                          <p:attrName>style.visibility</p:attrName>
                                        </p:attrNameLst>
                                      </p:cBhvr>
                                      <p:to>
                                        <p:strVal val="visible"/>
                                      </p:to>
                                    </p:set>
                                    <p:animEffect transition="in" filter="fade">
                                      <p:cBhvr>
                                        <p:cTn id="37" dur="500"/>
                                        <p:tgtEl>
                                          <p:spTgt spid="136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6" grpId="0"/>
      <p:bldP spid="13622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16" name="Rectangle 24"/>
          <p:cNvSpPr>
            <a:spLocks noChangeArrowheads="1"/>
          </p:cNvSpPr>
          <p:nvPr/>
        </p:nvSpPr>
        <p:spPr bwMode="auto">
          <a:xfrm>
            <a:off x="347663" y="3217863"/>
            <a:ext cx="82629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25000"/>
              </a:lnSpc>
            </a:pPr>
            <a:r>
              <a:rPr lang="en-US" altLang="zh-CN" sz="2400" b="1">
                <a:solidFill>
                  <a:schemeClr val="tx2"/>
                </a:solidFill>
              </a:rPr>
              <a:t> 3) </a:t>
            </a:r>
            <a:r>
              <a:rPr lang="zh-CN" altLang="en-US" sz="2400" b="1">
                <a:solidFill>
                  <a:schemeClr val="tx2"/>
                </a:solidFill>
              </a:rPr>
              <a:t>若</a:t>
            </a:r>
            <a:r>
              <a:rPr lang="en-US" altLang="zh-CN" sz="2400" b="1" i="1">
                <a:solidFill>
                  <a:schemeClr val="tx2"/>
                </a:solidFill>
              </a:rPr>
              <a:t>N</a:t>
            </a:r>
            <a:r>
              <a:rPr lang="en-US" altLang="zh-CN" sz="2400" b="1" i="1" baseline="-25000">
                <a:solidFill>
                  <a:schemeClr val="tx2"/>
                </a:solidFill>
              </a:rPr>
              <a:t>C</a:t>
            </a:r>
            <a:r>
              <a:rPr lang="en-US" altLang="en-US" sz="2400" b="1">
                <a:solidFill>
                  <a:schemeClr val="tx2"/>
                </a:solidFill>
              </a:rPr>
              <a:t>≥</a:t>
            </a:r>
            <a:r>
              <a:rPr lang="en-US" altLang="zh-CN" sz="2400" b="1">
                <a:solidFill>
                  <a:schemeClr val="tx2"/>
                </a:solidFill>
              </a:rPr>
              <a:t>2</a:t>
            </a:r>
            <a:r>
              <a:rPr lang="en-US" altLang="zh-CN" sz="2400" b="1" i="1">
                <a:solidFill>
                  <a:schemeClr val="tx2"/>
                </a:solidFill>
              </a:rPr>
              <a:t>K</a:t>
            </a:r>
            <a:r>
              <a:rPr lang="zh-CN" altLang="en-US" sz="2400" b="1">
                <a:solidFill>
                  <a:schemeClr val="tx2"/>
                </a:solidFill>
              </a:rPr>
              <a:t>，即聚类中心数目大于或等于希望数的两倍，</a:t>
            </a:r>
            <a:endParaRPr lang="en-US" altLang="zh-CN" sz="2400" b="1">
              <a:solidFill>
                <a:schemeClr val="tx2"/>
              </a:solidFill>
            </a:endParaRPr>
          </a:p>
          <a:p>
            <a:pPr>
              <a:lnSpc>
                <a:spcPct val="125000"/>
              </a:lnSpc>
            </a:pPr>
            <a:r>
              <a:rPr lang="en-US" altLang="zh-CN" sz="2400" b="1">
                <a:solidFill>
                  <a:schemeClr val="tx2"/>
                </a:solidFill>
              </a:rPr>
              <a:t>    </a:t>
            </a:r>
            <a:r>
              <a:rPr lang="zh-CN" altLang="en-US" sz="2400" b="1">
                <a:solidFill>
                  <a:schemeClr val="tx2"/>
                </a:solidFill>
              </a:rPr>
              <a:t> 则跳到第十一步</a:t>
            </a:r>
            <a:r>
              <a:rPr lang="en-US" altLang="zh-CN" sz="2400" b="1">
                <a:solidFill>
                  <a:schemeClr val="tx2"/>
                </a:solidFill>
              </a:rPr>
              <a:t>(</a:t>
            </a:r>
            <a:r>
              <a:rPr lang="zh-CN" altLang="en-US" sz="2400" b="1">
                <a:solidFill>
                  <a:schemeClr val="tx2"/>
                </a:solidFill>
              </a:rPr>
              <a:t>合并</a:t>
            </a:r>
            <a:r>
              <a:rPr lang="en-US" altLang="zh-CN" sz="2400" b="1">
                <a:solidFill>
                  <a:schemeClr val="tx2"/>
                </a:solidFill>
              </a:rPr>
              <a:t>)</a:t>
            </a:r>
            <a:r>
              <a:rPr lang="zh-CN" altLang="en-US" sz="2400" b="1">
                <a:solidFill>
                  <a:schemeClr val="tx2"/>
                </a:solidFill>
              </a:rPr>
              <a:t>。</a:t>
            </a:r>
            <a:endParaRPr lang="en-US" altLang="zh-CN" sz="2400" b="1">
              <a:solidFill>
                <a:schemeClr val="tx2"/>
              </a:solidFill>
            </a:endParaRPr>
          </a:p>
          <a:p>
            <a:pPr>
              <a:lnSpc>
                <a:spcPct val="125000"/>
              </a:lnSpc>
            </a:pPr>
            <a:r>
              <a:rPr lang="en-US" altLang="zh-CN" sz="2400" b="1">
                <a:solidFill>
                  <a:schemeClr val="tx2"/>
                </a:solidFill>
              </a:rPr>
              <a:t> 4 )</a:t>
            </a:r>
            <a:r>
              <a:rPr lang="zh-CN" altLang="en-US" sz="2400" b="1">
                <a:solidFill>
                  <a:schemeClr val="tx2"/>
                </a:solidFill>
              </a:rPr>
              <a:t>若</a:t>
            </a:r>
            <a:r>
              <a:rPr lang="en-US" altLang="zh-CN" sz="2400" b="1" i="1">
                <a:solidFill>
                  <a:schemeClr val="tx2"/>
                </a:solidFill>
              </a:rPr>
              <a:t>K</a:t>
            </a:r>
            <a:r>
              <a:rPr lang="en-US" altLang="zh-CN" sz="2400" b="1">
                <a:solidFill>
                  <a:schemeClr val="tx2"/>
                </a:solidFill>
              </a:rPr>
              <a:t>/2 ≤ </a:t>
            </a:r>
            <a:r>
              <a:rPr lang="en-US" altLang="zh-CN" sz="2400" b="1" i="1">
                <a:solidFill>
                  <a:schemeClr val="tx2"/>
                </a:solidFill>
              </a:rPr>
              <a:t>N</a:t>
            </a:r>
            <a:r>
              <a:rPr lang="en-US" altLang="zh-CN" sz="2400" b="1" i="1" baseline="-25000">
                <a:solidFill>
                  <a:schemeClr val="tx2"/>
                </a:solidFill>
              </a:rPr>
              <a:t>C</a:t>
            </a:r>
            <a:r>
              <a:rPr lang="en-US" altLang="zh-CN" sz="2400" b="1">
                <a:solidFill>
                  <a:schemeClr val="tx2"/>
                </a:solidFill>
              </a:rPr>
              <a:t>≤ 2</a:t>
            </a:r>
            <a:r>
              <a:rPr lang="en-US" altLang="zh-CN" sz="2400" b="1" i="1">
                <a:solidFill>
                  <a:schemeClr val="tx2"/>
                </a:solidFill>
              </a:rPr>
              <a:t>K</a:t>
            </a:r>
            <a:r>
              <a:rPr lang="zh-CN" altLang="en-US" sz="2400" b="1" i="1">
                <a:solidFill>
                  <a:schemeClr val="tx2"/>
                </a:solidFill>
              </a:rPr>
              <a:t>，</a:t>
            </a:r>
            <a:r>
              <a:rPr lang="en-US" altLang="zh-CN" sz="2400" b="1">
                <a:solidFill>
                  <a:schemeClr val="tx2"/>
                </a:solidFill>
              </a:rPr>
              <a:t> </a:t>
            </a:r>
            <a:r>
              <a:rPr lang="zh-CN" altLang="en-US" sz="2400" b="1">
                <a:solidFill>
                  <a:schemeClr val="tx2"/>
                </a:solidFill>
              </a:rPr>
              <a:t>当迭代次数为奇数时转到分裂处理，为</a:t>
            </a:r>
            <a:endParaRPr lang="en-US" altLang="zh-CN" sz="2400" b="1">
              <a:solidFill>
                <a:schemeClr val="tx2"/>
              </a:solidFill>
            </a:endParaRPr>
          </a:p>
          <a:p>
            <a:pPr>
              <a:lnSpc>
                <a:spcPct val="125000"/>
              </a:lnSpc>
            </a:pPr>
            <a:r>
              <a:rPr lang="en-US" altLang="zh-CN" sz="2400" b="1">
                <a:solidFill>
                  <a:schemeClr val="tx2"/>
                </a:solidFill>
              </a:rPr>
              <a:t>     </a:t>
            </a:r>
            <a:r>
              <a:rPr lang="zh-CN" altLang="en-US" sz="2400" b="1">
                <a:solidFill>
                  <a:schemeClr val="tx2"/>
                </a:solidFill>
              </a:rPr>
              <a:t>偶数时转到合并处理。</a:t>
            </a:r>
          </a:p>
        </p:txBody>
      </p:sp>
      <p:sp>
        <p:nvSpPr>
          <p:cNvPr id="104451" name="Rectangle 12"/>
          <p:cNvSpPr>
            <a:spLocks noChangeArrowheads="1"/>
          </p:cNvSpPr>
          <p:nvPr/>
        </p:nvSpPr>
        <p:spPr bwMode="auto">
          <a:xfrm>
            <a:off x="365125" y="1087438"/>
            <a:ext cx="80025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a:lnSpc>
                <a:spcPct val="125000"/>
              </a:lnSpc>
            </a:pPr>
            <a:r>
              <a:rPr lang="zh-CN" altLang="en-US" sz="2400" b="1">
                <a:solidFill>
                  <a:schemeClr val="tx2"/>
                </a:solidFill>
              </a:rPr>
              <a:t>第七步：判决是进行分裂还是进行合并，决定迭代步骤等。</a:t>
            </a:r>
          </a:p>
        </p:txBody>
      </p:sp>
      <p:sp>
        <p:nvSpPr>
          <p:cNvPr id="187405" name="Rectangle 13"/>
          <p:cNvSpPr>
            <a:spLocks noChangeArrowheads="1"/>
          </p:cNvSpPr>
          <p:nvPr/>
        </p:nvSpPr>
        <p:spPr bwMode="auto">
          <a:xfrm>
            <a:off x="396875" y="393700"/>
            <a:ext cx="2814638" cy="508000"/>
          </a:xfrm>
          <a:prstGeom prst="rect">
            <a:avLst/>
          </a:prstGeom>
          <a:gradFill rotWithShape="1">
            <a:gsLst>
              <a:gs pos="0">
                <a:schemeClr val="bg1">
                  <a:gamma/>
                  <a:shade val="63529"/>
                  <a:invGamma/>
                </a:schemeClr>
              </a:gs>
              <a:gs pos="50000">
                <a:schemeClr val="bg1"/>
              </a:gs>
              <a:gs pos="100000">
                <a:schemeClr val="bg1">
                  <a:gamma/>
                  <a:shade val="63529"/>
                  <a:invGamma/>
                </a:schemeClr>
              </a:gs>
            </a:gsLst>
            <a:lin ang="5400000" scaled="1"/>
          </a:gradFill>
          <a:ln w="9525" algn="ctr">
            <a:noFill/>
            <a:miter lim="800000"/>
            <a:headEnd/>
            <a:tailEnd/>
          </a:ln>
          <a:effectLst/>
        </p:spPr>
        <p:txBody>
          <a:bodyPr wrap="none" lIns="72000" tIns="72000" rIns="0" bIns="72000" anchorCtr="1">
            <a:spAutoFit/>
          </a:bodyPr>
          <a:lstStyle/>
          <a:p>
            <a:pPr>
              <a:defRPr/>
            </a:pPr>
            <a:r>
              <a:rPr lang="zh-CN" altLang="en-US" sz="2400">
                <a:solidFill>
                  <a:srgbClr val="663300"/>
                </a:solidFill>
                <a:ea typeface="宋体" pitchFamily="2" charset="-122"/>
              </a:rPr>
              <a:t>判断分裂还是合并。</a:t>
            </a:r>
          </a:p>
        </p:txBody>
      </p:sp>
      <p:sp>
        <p:nvSpPr>
          <p:cNvPr id="187410" name="Rectangle 18"/>
          <p:cNvSpPr>
            <a:spLocks noChangeArrowheads="1"/>
          </p:cNvSpPr>
          <p:nvPr/>
        </p:nvSpPr>
        <p:spPr bwMode="auto">
          <a:xfrm>
            <a:off x="419100" y="1720850"/>
            <a:ext cx="87249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25000"/>
              </a:lnSpc>
            </a:pPr>
            <a:r>
              <a:rPr lang="en-US" altLang="zh-CN" sz="2400" b="1">
                <a:solidFill>
                  <a:schemeClr val="tx2"/>
                </a:solidFill>
              </a:rPr>
              <a:t>1) </a:t>
            </a:r>
            <a:r>
              <a:rPr lang="zh-CN" altLang="en-US" sz="2400" b="1">
                <a:solidFill>
                  <a:schemeClr val="tx2"/>
                </a:solidFill>
              </a:rPr>
              <a:t>如迭代已达</a:t>
            </a:r>
            <a:r>
              <a:rPr lang="en-US" altLang="zh-CN" sz="2400" b="1" i="1">
                <a:solidFill>
                  <a:schemeClr val="tx2"/>
                </a:solidFill>
              </a:rPr>
              <a:t>I</a:t>
            </a:r>
            <a:r>
              <a:rPr lang="zh-CN" altLang="en-US" sz="2400" b="1">
                <a:solidFill>
                  <a:schemeClr val="tx2"/>
                </a:solidFill>
              </a:rPr>
              <a:t>次</a:t>
            </a:r>
            <a:r>
              <a:rPr lang="en-US" altLang="zh-CN" sz="2400" b="1">
                <a:solidFill>
                  <a:schemeClr val="tx2"/>
                </a:solidFill>
              </a:rPr>
              <a:t>(</a:t>
            </a:r>
            <a:r>
              <a:rPr lang="zh-CN" altLang="en-US" sz="2400" b="1">
                <a:solidFill>
                  <a:schemeClr val="tx2"/>
                </a:solidFill>
              </a:rPr>
              <a:t>最后一次</a:t>
            </a:r>
            <a:r>
              <a:rPr lang="en-US" altLang="zh-CN" sz="2400" b="1">
                <a:solidFill>
                  <a:schemeClr val="tx2"/>
                </a:solidFill>
              </a:rPr>
              <a:t>)</a:t>
            </a:r>
            <a:r>
              <a:rPr lang="zh-CN" altLang="en-US" sz="2400" b="1">
                <a:solidFill>
                  <a:schemeClr val="tx2"/>
                </a:solidFill>
              </a:rPr>
              <a:t>，则算法结束。</a:t>
            </a:r>
            <a:endParaRPr lang="el-GR" altLang="zh-CN" sz="2400" b="1">
              <a:solidFill>
                <a:schemeClr val="tx2"/>
              </a:solidFill>
            </a:endParaRPr>
          </a:p>
        </p:txBody>
      </p:sp>
      <p:sp>
        <p:nvSpPr>
          <p:cNvPr id="187413" name="Rectangle 21"/>
          <p:cNvSpPr>
            <a:spLocks noChangeArrowheads="1"/>
          </p:cNvSpPr>
          <p:nvPr/>
        </p:nvSpPr>
        <p:spPr bwMode="auto">
          <a:xfrm>
            <a:off x="412750" y="2317750"/>
            <a:ext cx="8459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nSpc>
                <a:spcPct val="125000"/>
              </a:lnSpc>
            </a:pPr>
            <a:r>
              <a:rPr lang="en-US" altLang="zh-CN" sz="2400" b="1" dirty="0">
                <a:solidFill>
                  <a:schemeClr val="tx2"/>
                </a:solidFill>
              </a:rPr>
              <a:t>2) </a:t>
            </a:r>
            <a:r>
              <a:rPr lang="zh-CN" altLang="en-US" sz="2400" b="1" dirty="0">
                <a:solidFill>
                  <a:schemeClr val="tx2"/>
                </a:solidFill>
              </a:rPr>
              <a:t>若</a:t>
            </a:r>
            <a:r>
              <a:rPr lang="en-US" altLang="zh-CN" sz="2400" b="1" i="1" dirty="0">
                <a:solidFill>
                  <a:schemeClr val="tx2"/>
                </a:solidFill>
              </a:rPr>
              <a:t>N</a:t>
            </a:r>
            <a:r>
              <a:rPr lang="en-US" altLang="zh-CN" sz="2400" b="1" i="1" baseline="-25000" dirty="0">
                <a:solidFill>
                  <a:schemeClr val="tx2"/>
                </a:solidFill>
              </a:rPr>
              <a:t>C</a:t>
            </a:r>
            <a:r>
              <a:rPr lang="en-US" altLang="zh-CN" sz="2400" b="1" dirty="0">
                <a:solidFill>
                  <a:schemeClr val="tx2"/>
                </a:solidFill>
              </a:rPr>
              <a:t>≤</a:t>
            </a:r>
            <a:r>
              <a:rPr lang="en-US" altLang="zh-CN" sz="2400" b="1" i="1" dirty="0">
                <a:solidFill>
                  <a:schemeClr val="tx2"/>
                </a:solidFill>
              </a:rPr>
              <a:t>K</a:t>
            </a:r>
            <a:r>
              <a:rPr lang="en-US" altLang="zh-CN" sz="2400" b="1" dirty="0">
                <a:solidFill>
                  <a:schemeClr val="tx2"/>
                </a:solidFill>
              </a:rPr>
              <a:t>/2</a:t>
            </a:r>
            <a:r>
              <a:rPr lang="zh-CN" altLang="en-US" sz="2400" b="1" dirty="0">
                <a:solidFill>
                  <a:schemeClr val="tx2"/>
                </a:solidFill>
              </a:rPr>
              <a:t>，即聚类中心小于或等于希望数的一半，进入</a:t>
            </a:r>
          </a:p>
          <a:p>
            <a:pPr>
              <a:lnSpc>
                <a:spcPct val="125000"/>
              </a:lnSpc>
            </a:pPr>
            <a:r>
              <a:rPr lang="zh-CN" altLang="en-US" sz="2400" b="1" dirty="0">
                <a:solidFill>
                  <a:schemeClr val="tx2"/>
                </a:solidFill>
              </a:rPr>
              <a:t>    第八步</a:t>
            </a:r>
            <a:r>
              <a:rPr lang="en-US" altLang="zh-CN" sz="2400" b="1" dirty="0">
                <a:solidFill>
                  <a:schemeClr val="tx2"/>
                </a:solidFill>
              </a:rPr>
              <a:t>(</a:t>
            </a:r>
            <a:r>
              <a:rPr lang="zh-CN" altLang="en-US" sz="2400" b="1" dirty="0">
                <a:solidFill>
                  <a:schemeClr val="tx2"/>
                </a:solidFill>
              </a:rPr>
              <a:t>分裂</a:t>
            </a:r>
            <a:r>
              <a:rPr lang="en-US" altLang="zh-CN" sz="2400" b="1" dirty="0">
                <a:solidFill>
                  <a:schemeClr val="tx2"/>
                </a:solidFill>
              </a:rPr>
              <a:t>) </a:t>
            </a:r>
            <a:r>
              <a:rPr lang="zh-CN" altLang="en-US" sz="2400" b="1" dirty="0">
                <a:solidFill>
                  <a:schemeClr val="tx2"/>
                </a:solidFill>
              </a:rPr>
              <a:t>。</a:t>
            </a:r>
          </a:p>
        </p:txBody>
      </p:sp>
      <p:sp>
        <p:nvSpPr>
          <p:cNvPr id="187428" name="Rectangle 36"/>
          <p:cNvSpPr>
            <a:spLocks noChangeArrowheads="1"/>
          </p:cNvSpPr>
          <p:nvPr/>
        </p:nvSpPr>
        <p:spPr bwMode="auto">
          <a:xfrm>
            <a:off x="4052888" y="5093122"/>
            <a:ext cx="4064000" cy="457200"/>
          </a:xfrm>
          <a:prstGeom prst="rect">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72000" rIns="0" bIns="72000" anchorCtr="1">
            <a:spAutoFit/>
          </a:bodyPr>
          <a:lstStyle/>
          <a:p>
            <a:r>
              <a:rPr lang="el-GR" altLang="zh-CN" sz="2000" b="1" i="1">
                <a:solidFill>
                  <a:schemeClr val="tx2"/>
                </a:solidFill>
              </a:rPr>
              <a:t>θ</a:t>
            </a:r>
            <a:r>
              <a:rPr lang="el-GR" altLang="zh-CN" sz="2000" b="1" i="1" baseline="-25000">
                <a:solidFill>
                  <a:schemeClr val="tx2"/>
                </a:solidFill>
              </a:rPr>
              <a:t>C</a:t>
            </a:r>
            <a:r>
              <a:rPr lang="en-US" altLang="zh-CN" sz="2000" b="1">
                <a:solidFill>
                  <a:schemeClr val="tx2"/>
                </a:solidFill>
              </a:rPr>
              <a:t> </a:t>
            </a:r>
            <a:r>
              <a:rPr lang="zh-CN" altLang="en-US" sz="2000" b="1">
                <a:solidFill>
                  <a:schemeClr val="tx2"/>
                </a:solidFill>
              </a:rPr>
              <a:t>：两聚类中心之间的最小距离。</a:t>
            </a:r>
          </a:p>
        </p:txBody>
      </p:sp>
      <p:sp>
        <p:nvSpPr>
          <p:cNvPr id="187429" name="Rectangle 37"/>
          <p:cNvSpPr>
            <a:spLocks noChangeArrowheads="1"/>
          </p:cNvSpPr>
          <p:nvPr/>
        </p:nvSpPr>
        <p:spPr bwMode="auto">
          <a:xfrm>
            <a:off x="785813" y="5707484"/>
            <a:ext cx="2946400" cy="452438"/>
          </a:xfrm>
          <a:prstGeom prst="rect">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72000" rIns="0" bIns="72000" anchorCtr="1">
            <a:spAutoFit/>
          </a:bodyPr>
          <a:lstStyle/>
          <a:p>
            <a:r>
              <a:rPr lang="en-US" altLang="zh-CN" sz="2000" b="1" i="1">
                <a:solidFill>
                  <a:schemeClr val="tx2"/>
                </a:solidFill>
              </a:rPr>
              <a:t>N</a:t>
            </a:r>
            <a:r>
              <a:rPr lang="en-US" altLang="zh-CN" sz="2000" b="1" i="1" baseline="-25000">
                <a:solidFill>
                  <a:schemeClr val="tx2"/>
                </a:solidFill>
              </a:rPr>
              <a:t>C</a:t>
            </a:r>
            <a:r>
              <a:rPr lang="zh-CN" altLang="en-US" sz="2000" b="1">
                <a:solidFill>
                  <a:schemeClr val="tx2"/>
                </a:solidFill>
              </a:rPr>
              <a:t>：预选的聚类中心数。</a:t>
            </a:r>
          </a:p>
        </p:txBody>
      </p:sp>
      <p:sp>
        <p:nvSpPr>
          <p:cNvPr id="187432" name="Rectangle 40"/>
          <p:cNvSpPr>
            <a:spLocks noChangeArrowheads="1"/>
          </p:cNvSpPr>
          <p:nvPr/>
        </p:nvSpPr>
        <p:spPr bwMode="auto">
          <a:xfrm>
            <a:off x="735013" y="5085184"/>
            <a:ext cx="2451100" cy="428625"/>
          </a:xfrm>
          <a:prstGeom prst="rect">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36000" rIns="0" bIns="36000" anchorCtr="1">
            <a:spAutoFit/>
          </a:bodyPr>
          <a:lstStyle/>
          <a:p>
            <a:pPr eaLnBrk="0" hangingPunct="0">
              <a:lnSpc>
                <a:spcPct val="130000"/>
              </a:lnSpc>
            </a:pPr>
            <a:r>
              <a:rPr lang="en-US" altLang="zh-CN" sz="2000" b="1" i="1">
                <a:solidFill>
                  <a:schemeClr val="tx2"/>
                </a:solidFill>
              </a:rPr>
              <a:t>I</a:t>
            </a:r>
            <a:r>
              <a:rPr lang="zh-CN" altLang="en-US" sz="2000" b="1">
                <a:solidFill>
                  <a:schemeClr val="tx2"/>
                </a:solidFill>
              </a:rPr>
              <a:t>：允许迭代的次数。</a:t>
            </a:r>
          </a:p>
        </p:txBody>
      </p:sp>
      <p:sp>
        <p:nvSpPr>
          <p:cNvPr id="187433" name="Rectangle 41"/>
          <p:cNvSpPr>
            <a:spLocks noChangeArrowheads="1"/>
          </p:cNvSpPr>
          <p:nvPr/>
        </p:nvSpPr>
        <p:spPr bwMode="auto">
          <a:xfrm>
            <a:off x="4041775" y="5691609"/>
            <a:ext cx="3355975" cy="454025"/>
          </a:xfrm>
          <a:prstGeom prst="rect">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72000" rIns="0" bIns="72000" anchor="ctr">
            <a:spAutoFit/>
          </a:bodyPr>
          <a:lstStyle/>
          <a:p>
            <a:r>
              <a:rPr lang="en-US" altLang="zh-CN" sz="2000" b="1" i="1">
                <a:solidFill>
                  <a:schemeClr val="tx2"/>
                </a:solidFill>
              </a:rPr>
              <a:t>K</a:t>
            </a:r>
            <a:r>
              <a:rPr lang="zh-CN" altLang="en-US" sz="2000" b="1">
                <a:solidFill>
                  <a:schemeClr val="tx2"/>
                </a:solidFill>
              </a:rPr>
              <a:t>：希望的聚类中心的数目。</a:t>
            </a:r>
          </a:p>
        </p:txBody>
      </p:sp>
      <p:grpSp>
        <p:nvGrpSpPr>
          <p:cNvPr id="11" name="组合 10"/>
          <p:cNvGrpSpPr/>
          <p:nvPr/>
        </p:nvGrpSpPr>
        <p:grpSpPr>
          <a:xfrm>
            <a:off x="0" y="6324600"/>
            <a:ext cx="9144000" cy="519113"/>
            <a:chOff x="0" y="6324600"/>
            <a:chExt cx="9144000" cy="519113"/>
          </a:xfrm>
        </p:grpSpPr>
        <p:grpSp>
          <p:nvGrpSpPr>
            <p:cNvPr id="12" name="组合 11"/>
            <p:cNvGrpSpPr>
              <a:grpSpLocks/>
            </p:cNvGrpSpPr>
            <p:nvPr/>
          </p:nvGrpSpPr>
          <p:grpSpPr bwMode="auto">
            <a:xfrm>
              <a:off x="0" y="6324600"/>
              <a:ext cx="9144000" cy="519113"/>
              <a:chOff x="0" y="6324600"/>
              <a:chExt cx="9144000" cy="518375"/>
            </a:xfrm>
          </p:grpSpPr>
          <p:sp>
            <p:nvSpPr>
              <p:cNvPr id="14" name="矩形 13"/>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4"/>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3" name="TextBox 12"/>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43853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7410"/>
                                        </p:tgtEl>
                                        <p:attrNameLst>
                                          <p:attrName>style.visibility</p:attrName>
                                        </p:attrNameLst>
                                      </p:cBhvr>
                                      <p:to>
                                        <p:strVal val="visible"/>
                                      </p:to>
                                    </p:set>
                                    <p:animEffect transition="in" filter="fade">
                                      <p:cBhvr>
                                        <p:cTn id="7" dur="500"/>
                                        <p:tgtEl>
                                          <p:spTgt spid="1874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7432"/>
                                        </p:tgtEl>
                                        <p:attrNameLst>
                                          <p:attrName>style.visibility</p:attrName>
                                        </p:attrNameLst>
                                      </p:cBhvr>
                                      <p:to>
                                        <p:strVal val="visible"/>
                                      </p:to>
                                    </p:set>
                                    <p:animEffect transition="in" filter="fade">
                                      <p:cBhvr>
                                        <p:cTn id="10" dur="500"/>
                                        <p:tgtEl>
                                          <p:spTgt spid="1874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7428"/>
                                        </p:tgtEl>
                                        <p:attrNameLst>
                                          <p:attrName>style.visibility</p:attrName>
                                        </p:attrNameLst>
                                      </p:cBhvr>
                                      <p:to>
                                        <p:strVal val="visible"/>
                                      </p:to>
                                    </p:set>
                                    <p:animEffect transition="in" filter="fade">
                                      <p:cBhvr>
                                        <p:cTn id="13" dur="500"/>
                                        <p:tgtEl>
                                          <p:spTgt spid="1874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7413"/>
                                        </p:tgtEl>
                                        <p:attrNameLst>
                                          <p:attrName>style.visibility</p:attrName>
                                        </p:attrNameLst>
                                      </p:cBhvr>
                                      <p:to>
                                        <p:strVal val="visible"/>
                                      </p:to>
                                    </p:set>
                                    <p:animEffect transition="in" filter="fade">
                                      <p:cBhvr>
                                        <p:cTn id="18" dur="500"/>
                                        <p:tgtEl>
                                          <p:spTgt spid="1874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7429"/>
                                        </p:tgtEl>
                                        <p:attrNameLst>
                                          <p:attrName>style.visibility</p:attrName>
                                        </p:attrNameLst>
                                      </p:cBhvr>
                                      <p:to>
                                        <p:strVal val="visible"/>
                                      </p:to>
                                    </p:set>
                                    <p:animEffect transition="in" filter="fade">
                                      <p:cBhvr>
                                        <p:cTn id="21" dur="500"/>
                                        <p:tgtEl>
                                          <p:spTgt spid="1874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7433"/>
                                        </p:tgtEl>
                                        <p:attrNameLst>
                                          <p:attrName>style.visibility</p:attrName>
                                        </p:attrNameLst>
                                      </p:cBhvr>
                                      <p:to>
                                        <p:strVal val="visible"/>
                                      </p:to>
                                    </p:set>
                                    <p:animEffect transition="in" filter="fade">
                                      <p:cBhvr>
                                        <p:cTn id="24" dur="500"/>
                                        <p:tgtEl>
                                          <p:spTgt spid="18743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7416"/>
                                        </p:tgtEl>
                                        <p:attrNameLst>
                                          <p:attrName>style.visibility</p:attrName>
                                        </p:attrNameLst>
                                      </p:cBhvr>
                                      <p:to>
                                        <p:strVal val="visible"/>
                                      </p:to>
                                    </p:set>
                                    <p:animEffect transition="in" filter="fade">
                                      <p:cBhvr>
                                        <p:cTn id="29" dur="500"/>
                                        <p:tgtEl>
                                          <p:spTgt spid="18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6" grpId="0"/>
      <p:bldP spid="187410" grpId="0"/>
      <p:bldP spid="187413" grpId="0"/>
      <p:bldP spid="187428" grpId="0" animBg="1"/>
      <p:bldP spid="187429" grpId="0" animBg="1"/>
      <p:bldP spid="187432" grpId="0" animBg="1"/>
      <p:bldP spid="18743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ChangeArrowheads="1"/>
          </p:cNvSpPr>
          <p:nvPr/>
        </p:nvSpPr>
        <p:spPr bwMode="auto">
          <a:xfrm>
            <a:off x="425450" y="488950"/>
            <a:ext cx="1595438" cy="508000"/>
          </a:xfrm>
          <a:prstGeom prst="rect">
            <a:avLst/>
          </a:prstGeom>
          <a:gradFill rotWithShape="1">
            <a:gsLst>
              <a:gs pos="0">
                <a:schemeClr val="bg1">
                  <a:gamma/>
                  <a:shade val="63529"/>
                  <a:invGamma/>
                </a:schemeClr>
              </a:gs>
              <a:gs pos="50000">
                <a:schemeClr val="bg1"/>
              </a:gs>
              <a:gs pos="100000">
                <a:schemeClr val="bg1">
                  <a:gamma/>
                  <a:shade val="63529"/>
                  <a:invGamma/>
                </a:schemeClr>
              </a:gs>
            </a:gsLst>
            <a:lin ang="5400000" scaled="1"/>
          </a:gradFill>
          <a:ln w="9525" algn="ctr">
            <a:noFill/>
            <a:miter lim="800000"/>
            <a:headEnd/>
            <a:tailEnd/>
          </a:ln>
          <a:effectLst/>
        </p:spPr>
        <p:txBody>
          <a:bodyPr wrap="none" lIns="72000" tIns="72000" rIns="0" bIns="72000" anchorCtr="1">
            <a:spAutoFit/>
          </a:bodyPr>
          <a:lstStyle/>
          <a:p>
            <a:pPr>
              <a:defRPr/>
            </a:pPr>
            <a:r>
              <a:rPr lang="zh-CN" altLang="en-US" sz="2400">
                <a:solidFill>
                  <a:srgbClr val="663300"/>
                </a:solidFill>
                <a:ea typeface="宋体" pitchFamily="2" charset="-122"/>
              </a:rPr>
              <a:t>分裂处理。</a:t>
            </a:r>
          </a:p>
        </p:txBody>
      </p:sp>
      <p:sp>
        <p:nvSpPr>
          <p:cNvPr id="105475" name="Rectangle 5"/>
          <p:cNvSpPr>
            <a:spLocks noChangeArrowheads="1"/>
          </p:cNvSpPr>
          <p:nvPr/>
        </p:nvSpPr>
        <p:spPr bwMode="auto">
          <a:xfrm>
            <a:off x="390525" y="1173163"/>
            <a:ext cx="8251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第八步：计算每个聚类中样本距离的标准差向量。对第</a:t>
            </a:r>
            <a:r>
              <a:rPr lang="en-US" altLang="zh-CN" sz="2400" b="1" i="1">
                <a:solidFill>
                  <a:schemeClr val="tx2"/>
                </a:solidFill>
              </a:rPr>
              <a:t>S</a:t>
            </a:r>
            <a:r>
              <a:rPr lang="en-US" altLang="zh-CN" sz="2400" b="1" i="1" baseline="-25000">
                <a:solidFill>
                  <a:schemeClr val="tx2"/>
                </a:solidFill>
              </a:rPr>
              <a:t>j</a:t>
            </a:r>
            <a:r>
              <a:rPr lang="zh-CN" altLang="en-US" sz="2400" b="1">
                <a:solidFill>
                  <a:schemeClr val="tx2"/>
                </a:solidFill>
              </a:rPr>
              <a:t>类有</a:t>
            </a:r>
          </a:p>
        </p:txBody>
      </p:sp>
      <p:graphicFrame>
        <p:nvGraphicFramePr>
          <p:cNvPr id="105476" name="Object 2"/>
          <p:cNvGraphicFramePr>
            <a:graphicFrameLocks noChangeAspect="1"/>
          </p:cNvGraphicFramePr>
          <p:nvPr/>
        </p:nvGraphicFramePr>
        <p:xfrm>
          <a:off x="3111500" y="1681163"/>
          <a:ext cx="2435225" cy="487362"/>
        </p:xfrm>
        <a:graphic>
          <a:graphicData uri="http://schemas.openxmlformats.org/presentationml/2006/ole">
            <mc:AlternateContent xmlns:mc="http://schemas.openxmlformats.org/markup-compatibility/2006">
              <mc:Choice xmlns:v="urn:schemas-microsoft-com:vml" Requires="v">
                <p:oleObj spid="_x0000_s63542" name="公式" r:id="rId3" imgW="1371600" imgH="266700" progId="Equation.3">
                  <p:embed/>
                </p:oleObj>
              </mc:Choice>
              <mc:Fallback>
                <p:oleObj name="公式" r:id="rId3" imgW="1371600" imgH="26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0" y="1681163"/>
                        <a:ext cx="24352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5477" name="Group 8"/>
          <p:cNvGrpSpPr>
            <a:grpSpLocks/>
          </p:cNvGrpSpPr>
          <p:nvPr/>
        </p:nvGrpSpPr>
        <p:grpSpPr bwMode="auto">
          <a:xfrm>
            <a:off x="1350963" y="2451100"/>
            <a:ext cx="6194425" cy="1038225"/>
            <a:chOff x="1108" y="756"/>
            <a:chExt cx="3902" cy="654"/>
          </a:xfrm>
        </p:grpSpPr>
        <p:graphicFrame>
          <p:nvGraphicFramePr>
            <p:cNvPr id="105485" name="Object 5"/>
            <p:cNvGraphicFramePr>
              <a:graphicFrameLocks noChangeAspect="1"/>
            </p:cNvGraphicFramePr>
            <p:nvPr/>
          </p:nvGraphicFramePr>
          <p:xfrm>
            <a:off x="1590" y="756"/>
            <a:ext cx="3420" cy="654"/>
          </p:xfrm>
          <a:graphic>
            <a:graphicData uri="http://schemas.openxmlformats.org/presentationml/2006/ole">
              <mc:AlternateContent xmlns:mc="http://schemas.openxmlformats.org/markup-compatibility/2006">
                <mc:Choice xmlns:v="urn:schemas-microsoft-com:vml" Requires="v">
                  <p:oleObj spid="_x0000_s63543" name="公式" r:id="rId5" imgW="2120900" imgH="508000" progId="Equation.3">
                    <p:embed/>
                  </p:oleObj>
                </mc:Choice>
                <mc:Fallback>
                  <p:oleObj name="公式" r:id="rId5" imgW="21209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0" y="756"/>
                          <a:ext cx="342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6" name="Rectangle 10"/>
            <p:cNvSpPr>
              <a:spLocks noChangeArrowheads="1"/>
            </p:cNvSpPr>
            <p:nvPr/>
          </p:nvSpPr>
          <p:spPr bwMode="auto">
            <a:xfrm>
              <a:off x="1108" y="935"/>
              <a:ext cx="6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分量： </a:t>
              </a:r>
            </a:p>
          </p:txBody>
        </p:sp>
      </p:grpSp>
      <p:grpSp>
        <p:nvGrpSpPr>
          <p:cNvPr id="105478" name="Group 20"/>
          <p:cNvGrpSpPr>
            <a:grpSpLocks/>
          </p:cNvGrpSpPr>
          <p:nvPr/>
        </p:nvGrpSpPr>
        <p:grpSpPr bwMode="auto">
          <a:xfrm>
            <a:off x="1271588" y="3641725"/>
            <a:ext cx="3629025" cy="454025"/>
            <a:chOff x="252" y="2222"/>
            <a:chExt cx="2286" cy="286"/>
          </a:xfrm>
        </p:grpSpPr>
        <p:graphicFrame>
          <p:nvGraphicFramePr>
            <p:cNvPr id="105483" name="Object 4"/>
            <p:cNvGraphicFramePr>
              <a:graphicFrameLocks noChangeAspect="1"/>
            </p:cNvGraphicFramePr>
            <p:nvPr/>
          </p:nvGraphicFramePr>
          <p:xfrm>
            <a:off x="252" y="2222"/>
            <a:ext cx="1301" cy="286"/>
          </p:xfrm>
          <a:graphic>
            <a:graphicData uri="http://schemas.openxmlformats.org/presentationml/2006/ole">
              <mc:AlternateContent xmlns:mc="http://schemas.openxmlformats.org/markup-compatibility/2006">
                <mc:Choice xmlns:v="urn:schemas-microsoft-com:vml" Requires="v">
                  <p:oleObj spid="_x0000_s63544" name="公式" r:id="rId7" imgW="863225" imgH="228501" progId="Equation.3">
                    <p:embed/>
                  </p:oleObj>
                </mc:Choice>
                <mc:Fallback>
                  <p:oleObj name="公式" r:id="rId7" imgW="863225"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 y="2222"/>
                          <a:ext cx="13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4" name="Rectangle 14"/>
            <p:cNvSpPr>
              <a:spLocks noChangeArrowheads="1"/>
            </p:cNvSpPr>
            <p:nvPr/>
          </p:nvSpPr>
          <p:spPr bwMode="auto">
            <a:xfrm>
              <a:off x="1569" y="2235"/>
              <a:ext cx="9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cs typeface="Times New Roman" pitchFamily="18" charset="0"/>
                </a:rPr>
                <a:t>是聚类数；</a:t>
              </a:r>
              <a:endParaRPr lang="zh-CN" altLang="en-US" sz="2400" b="1">
                <a:solidFill>
                  <a:schemeClr val="tx2"/>
                </a:solidFill>
              </a:endParaRPr>
            </a:p>
          </p:txBody>
        </p:sp>
      </p:grpSp>
      <p:grpSp>
        <p:nvGrpSpPr>
          <p:cNvPr id="105479" name="Group 19"/>
          <p:cNvGrpSpPr>
            <a:grpSpLocks/>
          </p:cNvGrpSpPr>
          <p:nvPr/>
        </p:nvGrpSpPr>
        <p:grpSpPr bwMode="auto">
          <a:xfrm>
            <a:off x="1357313" y="4352925"/>
            <a:ext cx="4889500" cy="433388"/>
            <a:chOff x="2519" y="2229"/>
            <a:chExt cx="3080" cy="273"/>
          </a:xfrm>
        </p:grpSpPr>
        <p:graphicFrame>
          <p:nvGraphicFramePr>
            <p:cNvPr id="105481" name="Object 3"/>
            <p:cNvGraphicFramePr>
              <a:graphicFrameLocks noChangeAspect="1"/>
            </p:cNvGraphicFramePr>
            <p:nvPr/>
          </p:nvGraphicFramePr>
          <p:xfrm>
            <a:off x="2519" y="2251"/>
            <a:ext cx="1039" cy="251"/>
          </p:xfrm>
          <a:graphic>
            <a:graphicData uri="http://schemas.openxmlformats.org/presentationml/2006/ole">
              <mc:AlternateContent xmlns:mc="http://schemas.openxmlformats.org/markup-compatibility/2006">
                <mc:Choice xmlns:v="urn:schemas-microsoft-com:vml" Requires="v">
                  <p:oleObj spid="_x0000_s63545" name="公式" r:id="rId9" imgW="723586" imgH="203112" progId="Equation.3">
                    <p:embed/>
                  </p:oleObj>
                </mc:Choice>
                <mc:Fallback>
                  <p:oleObj name="公式" r:id="rId9" imgW="723586"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9" y="2251"/>
                          <a:ext cx="103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2" name="Rectangle 15"/>
            <p:cNvSpPr>
              <a:spLocks noChangeArrowheads="1"/>
            </p:cNvSpPr>
            <p:nvPr/>
          </p:nvSpPr>
          <p:spPr bwMode="auto">
            <a:xfrm>
              <a:off x="3553" y="2229"/>
              <a:ext cx="20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cs typeface="Times New Roman" pitchFamily="18" charset="0"/>
                </a:rPr>
                <a:t>是维数（</a:t>
              </a:r>
              <a:r>
                <a:rPr lang="zh-CN" altLang="en-US" sz="2400" b="1">
                  <a:solidFill>
                    <a:schemeClr val="tx2"/>
                  </a:solidFill>
                </a:rPr>
                <a:t>特征个数 </a:t>
              </a:r>
              <a:r>
                <a:rPr lang="zh-CN" altLang="en-US" sz="2400" b="1">
                  <a:solidFill>
                    <a:schemeClr val="tx2"/>
                  </a:solidFill>
                  <a:cs typeface="Times New Roman" pitchFamily="18" charset="0"/>
                </a:rPr>
                <a:t>）。</a:t>
              </a:r>
              <a:r>
                <a:rPr lang="zh-CN" altLang="en-US" sz="2400" b="1">
                  <a:solidFill>
                    <a:schemeClr val="tx2"/>
                  </a:solidFill>
                </a:rPr>
                <a:t> </a:t>
              </a:r>
            </a:p>
          </p:txBody>
        </p:sp>
      </p:grpSp>
      <p:sp>
        <p:nvSpPr>
          <p:cNvPr id="196624" name="Rectangle 16"/>
          <p:cNvSpPr>
            <a:spLocks noChangeArrowheads="1"/>
          </p:cNvSpPr>
          <p:nvPr/>
        </p:nvSpPr>
        <p:spPr bwMode="auto">
          <a:xfrm>
            <a:off x="433388" y="5019675"/>
            <a:ext cx="795496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a:lnSpc>
                <a:spcPct val="130000"/>
              </a:lnSpc>
            </a:pPr>
            <a:r>
              <a:rPr lang="zh-CN" altLang="en-US" sz="2400" b="1">
                <a:solidFill>
                  <a:schemeClr val="tx2"/>
                </a:solidFill>
              </a:rPr>
              <a:t>第九步：求每个标准差向量的最大分量。</a:t>
            </a:r>
            <a:r>
              <a:rPr lang="el-GR" altLang="zh-CN" sz="2400" b="1" i="1">
                <a:solidFill>
                  <a:schemeClr val="tx2"/>
                </a:solidFill>
              </a:rPr>
              <a:t>σ</a:t>
            </a:r>
            <a:r>
              <a:rPr lang="el-GR" altLang="zh-CN" sz="2400" b="1" i="1" baseline="-25000">
                <a:solidFill>
                  <a:schemeClr val="tx2"/>
                </a:solidFill>
              </a:rPr>
              <a:t>j</a:t>
            </a:r>
            <a:r>
              <a:rPr lang="zh-CN" altLang="en-US" sz="2400" b="1">
                <a:solidFill>
                  <a:schemeClr val="tx2"/>
                </a:solidFill>
              </a:rPr>
              <a:t>的最大分量记为</a:t>
            </a:r>
          </a:p>
          <a:p>
            <a:pPr>
              <a:lnSpc>
                <a:spcPct val="130000"/>
              </a:lnSpc>
            </a:pPr>
            <a:r>
              <a:rPr lang="zh-CN" altLang="en-US" sz="2400" b="1">
                <a:solidFill>
                  <a:schemeClr val="tx2"/>
                </a:solidFill>
              </a:rPr>
              <a:t>                </a:t>
            </a:r>
            <a:r>
              <a:rPr lang="el-GR" altLang="zh-CN" sz="2400" b="1" i="1">
                <a:solidFill>
                  <a:schemeClr val="tx2"/>
                </a:solidFill>
              </a:rPr>
              <a:t>σ</a:t>
            </a:r>
            <a:r>
              <a:rPr lang="el-GR" altLang="zh-CN" sz="2400" b="1" i="1" baseline="-25000">
                <a:solidFill>
                  <a:schemeClr val="tx2"/>
                </a:solidFill>
              </a:rPr>
              <a:t>j</a:t>
            </a:r>
            <a:r>
              <a:rPr lang="el-GR" altLang="zh-CN" sz="2400" b="1" baseline="-25000">
                <a:solidFill>
                  <a:schemeClr val="tx2"/>
                </a:solidFill>
              </a:rPr>
              <a:t>max</a:t>
            </a:r>
            <a:r>
              <a:rPr lang="zh-CN" altLang="el-GR" sz="2400" b="1">
                <a:solidFill>
                  <a:schemeClr val="tx2"/>
                </a:solidFill>
              </a:rPr>
              <a:t>，</a:t>
            </a:r>
            <a:r>
              <a:rPr lang="zh-CN" altLang="en-US" sz="2400" b="1" i="1">
                <a:solidFill>
                  <a:schemeClr val="tx2"/>
                </a:solidFill>
              </a:rPr>
              <a:t> </a:t>
            </a:r>
            <a:r>
              <a:rPr lang="el-GR" altLang="zh-CN" sz="2400" b="1" i="1">
                <a:solidFill>
                  <a:schemeClr val="tx2"/>
                </a:solidFill>
              </a:rPr>
              <a:t>j</a:t>
            </a:r>
            <a:r>
              <a:rPr lang="en-US" altLang="zh-CN" sz="2400" b="1">
                <a:solidFill>
                  <a:schemeClr val="tx2"/>
                </a:solidFill>
              </a:rPr>
              <a:t>=1,2, …,</a:t>
            </a:r>
            <a:r>
              <a:rPr lang="en-US" altLang="zh-CN" sz="2400" b="1" i="1">
                <a:solidFill>
                  <a:schemeClr val="tx2"/>
                </a:solidFill>
              </a:rPr>
              <a:t>N</a:t>
            </a:r>
            <a:r>
              <a:rPr lang="en-US" altLang="zh-CN" sz="2400" b="1" i="1" baseline="-25000">
                <a:solidFill>
                  <a:schemeClr val="tx2"/>
                </a:solidFill>
              </a:rPr>
              <a:t>C</a:t>
            </a:r>
            <a:r>
              <a:rPr lang="zh-CN" altLang="en-US" sz="2400" b="1" i="1" baseline="-25000">
                <a:solidFill>
                  <a:schemeClr val="tx2"/>
                </a:solidFill>
              </a:rPr>
              <a:t>。</a:t>
            </a:r>
            <a:endParaRPr lang="zh-CN" altLang="en-US" sz="2400" b="1">
              <a:solidFill>
                <a:schemeClr val="tx2"/>
              </a:solidFill>
            </a:endParaRPr>
          </a:p>
        </p:txBody>
      </p:sp>
      <p:grpSp>
        <p:nvGrpSpPr>
          <p:cNvPr id="15" name="组合 14"/>
          <p:cNvGrpSpPr/>
          <p:nvPr/>
        </p:nvGrpSpPr>
        <p:grpSpPr>
          <a:xfrm>
            <a:off x="0" y="6324600"/>
            <a:ext cx="9144000" cy="519113"/>
            <a:chOff x="0" y="6324600"/>
            <a:chExt cx="9144000" cy="519113"/>
          </a:xfrm>
        </p:grpSpPr>
        <p:grpSp>
          <p:nvGrpSpPr>
            <p:cNvPr id="16" name="组合 15"/>
            <p:cNvGrpSpPr>
              <a:grpSpLocks/>
            </p:cNvGrpSpPr>
            <p:nvPr/>
          </p:nvGrpSpPr>
          <p:grpSpPr bwMode="auto">
            <a:xfrm>
              <a:off x="0" y="6324600"/>
              <a:ext cx="9144000" cy="519113"/>
              <a:chOff x="0" y="6324600"/>
              <a:chExt cx="9144000" cy="518375"/>
            </a:xfrm>
          </p:grpSpPr>
          <p:sp>
            <p:nvSpPr>
              <p:cNvPr id="18" name="矩形 17"/>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Box 18"/>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7" name="TextBox 16"/>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72403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624"/>
                                        </p:tgtEl>
                                        <p:attrNameLst>
                                          <p:attrName>style.visibility</p:attrName>
                                        </p:attrNameLst>
                                      </p:cBhvr>
                                      <p:to>
                                        <p:strVal val="visible"/>
                                      </p:to>
                                    </p:set>
                                    <p:animEffect transition="in" filter="fade">
                                      <p:cBhvr>
                                        <p:cTn id="7" dur="500"/>
                                        <p:tgtEl>
                                          <p:spTgt spid="196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8"/>
          <p:cNvSpPr>
            <a:spLocks noChangeArrowheads="1"/>
          </p:cNvSpPr>
          <p:nvPr/>
        </p:nvSpPr>
        <p:spPr bwMode="auto">
          <a:xfrm>
            <a:off x="203200" y="394772"/>
            <a:ext cx="85696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dirty="0">
                <a:solidFill>
                  <a:schemeClr val="tx2"/>
                </a:solidFill>
              </a:rPr>
              <a:t>第十步：在最大分量集                                    </a:t>
            </a:r>
            <a:r>
              <a:rPr lang="zh-CN" altLang="en-US" sz="2400" b="1" dirty="0" smtClean="0">
                <a:solidFill>
                  <a:schemeClr val="tx2"/>
                </a:solidFill>
              </a:rPr>
              <a:t>   中</a:t>
            </a:r>
            <a:r>
              <a:rPr lang="zh-CN" altLang="en-US" sz="2400" b="1" dirty="0">
                <a:solidFill>
                  <a:schemeClr val="tx2"/>
                </a:solidFill>
              </a:rPr>
              <a:t>，如有               </a:t>
            </a:r>
            <a:r>
              <a:rPr lang="zh-CN" altLang="en-US" sz="2400" b="1" dirty="0" smtClean="0">
                <a:solidFill>
                  <a:schemeClr val="tx2"/>
                </a:solidFill>
              </a:rPr>
              <a:t>   </a:t>
            </a:r>
            <a:r>
              <a:rPr lang="zh-CN" altLang="en-US" sz="2400" b="1" dirty="0">
                <a:solidFill>
                  <a:schemeClr val="tx2"/>
                </a:solidFill>
              </a:rPr>
              <a:t>，</a:t>
            </a:r>
          </a:p>
        </p:txBody>
      </p:sp>
      <p:graphicFrame>
        <p:nvGraphicFramePr>
          <p:cNvPr id="106499" name="Object 2"/>
          <p:cNvGraphicFramePr>
            <a:graphicFrameLocks noChangeAspect="1"/>
          </p:cNvGraphicFramePr>
          <p:nvPr/>
        </p:nvGraphicFramePr>
        <p:xfrm>
          <a:off x="3238500" y="327025"/>
          <a:ext cx="2703513" cy="522288"/>
        </p:xfrm>
        <a:graphic>
          <a:graphicData uri="http://schemas.openxmlformats.org/presentationml/2006/ole">
            <mc:AlternateContent xmlns:mc="http://schemas.openxmlformats.org/markup-compatibility/2006">
              <mc:Choice xmlns:v="urn:schemas-microsoft-com:vml" Requires="v">
                <p:oleObj spid="_x0000_s64654" name="公式" r:id="rId3" imgW="1435100" imgH="241300" progId="Equation.3">
                  <p:embed/>
                </p:oleObj>
              </mc:Choice>
              <mc:Fallback>
                <p:oleObj name="公式" r:id="rId3" imgW="1435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327025"/>
                        <a:ext cx="2703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0" name="Object 3"/>
          <p:cNvGraphicFramePr>
            <a:graphicFrameLocks noChangeAspect="1"/>
          </p:cNvGraphicFramePr>
          <p:nvPr>
            <p:extLst>
              <p:ext uri="{D42A27DB-BD31-4B8C-83A1-F6EECF244321}">
                <p14:modId xmlns:p14="http://schemas.microsoft.com/office/powerpoint/2010/main" val="2101902680"/>
              </p:ext>
            </p:extLst>
          </p:nvPr>
        </p:nvGraphicFramePr>
        <p:xfrm>
          <a:off x="7173416" y="342900"/>
          <a:ext cx="1143000" cy="522288"/>
        </p:xfrm>
        <a:graphic>
          <a:graphicData uri="http://schemas.openxmlformats.org/presentationml/2006/ole">
            <mc:AlternateContent xmlns:mc="http://schemas.openxmlformats.org/markup-compatibility/2006">
              <mc:Choice xmlns:v="urn:schemas-microsoft-com:vml" Requires="v">
                <p:oleObj spid="_x0000_s64655" name="公式" r:id="rId5" imgW="685800" imgH="241300" progId="Equation.3">
                  <p:embed/>
                </p:oleObj>
              </mc:Choice>
              <mc:Fallback>
                <p:oleObj name="公式" r:id="rId5" imgW="6858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3416" y="342900"/>
                        <a:ext cx="1143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6501" name="Group 59"/>
          <p:cNvGrpSpPr>
            <a:grpSpLocks/>
          </p:cNvGrpSpPr>
          <p:nvPr/>
        </p:nvGrpSpPr>
        <p:grpSpPr bwMode="auto">
          <a:xfrm>
            <a:off x="476250" y="1268760"/>
            <a:ext cx="8667750" cy="1439862"/>
            <a:chOff x="300" y="1190"/>
            <a:chExt cx="5460" cy="907"/>
          </a:xfrm>
        </p:grpSpPr>
        <p:sp>
          <p:nvSpPr>
            <p:cNvPr id="106519" name="Rectangle 45"/>
            <p:cNvSpPr>
              <a:spLocks noChangeArrowheads="1"/>
            </p:cNvSpPr>
            <p:nvPr/>
          </p:nvSpPr>
          <p:spPr bwMode="auto">
            <a:xfrm>
              <a:off x="300" y="1190"/>
              <a:ext cx="5460"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eaLnBrk="0" hangingPunct="0">
                <a:lnSpc>
                  <a:spcPct val="130000"/>
                </a:lnSpc>
              </a:pPr>
              <a:endParaRPr lang="en-US" altLang="zh-CN" sz="2400" b="1" dirty="0">
                <a:solidFill>
                  <a:schemeClr val="tx2"/>
                </a:solidFill>
              </a:endParaRPr>
            </a:p>
            <a:p>
              <a:pPr eaLnBrk="0" hangingPunct="0">
                <a:lnSpc>
                  <a:spcPct val="130000"/>
                </a:lnSpc>
              </a:pPr>
              <a:r>
                <a:rPr lang="en-US" altLang="zh-CN" sz="2400" b="1" dirty="0">
                  <a:solidFill>
                    <a:schemeClr val="tx2"/>
                  </a:solidFill>
                </a:rPr>
                <a:t>1)              </a:t>
              </a:r>
              <a:r>
                <a:rPr lang="en-US" altLang="zh-CN" sz="2400" b="1" dirty="0" smtClean="0">
                  <a:solidFill>
                    <a:schemeClr val="tx2"/>
                  </a:solidFill>
                </a:rPr>
                <a:t>   </a:t>
              </a:r>
              <a:r>
                <a:rPr lang="zh-CN" altLang="en-US" sz="2400" b="1" dirty="0" smtClean="0">
                  <a:solidFill>
                    <a:schemeClr val="tx2"/>
                  </a:solidFill>
                </a:rPr>
                <a:t>和                           ，即</a:t>
              </a:r>
              <a:r>
                <a:rPr lang="zh-CN" altLang="en-US" sz="2400" b="1" dirty="0">
                  <a:solidFill>
                    <a:schemeClr val="tx2"/>
                  </a:solidFill>
                </a:rPr>
                <a:t>类内平均距离大于总体平均距离，并且</a:t>
              </a:r>
              <a:r>
                <a:rPr lang="en-US" altLang="zh-CN" sz="2400" b="1" i="1" dirty="0" err="1">
                  <a:solidFill>
                    <a:schemeClr val="tx2"/>
                  </a:solidFill>
                </a:rPr>
                <a:t>S</a:t>
              </a:r>
              <a:r>
                <a:rPr lang="en-US" altLang="zh-CN" sz="2400" b="1" i="1" baseline="-25000" dirty="0" err="1">
                  <a:solidFill>
                    <a:schemeClr val="tx2"/>
                  </a:solidFill>
                </a:rPr>
                <a:t>j</a:t>
              </a:r>
              <a:r>
                <a:rPr lang="zh-CN" altLang="en-US" sz="2400" b="1" dirty="0">
                  <a:solidFill>
                    <a:schemeClr val="tx2"/>
                  </a:solidFill>
                </a:rPr>
                <a:t>类中样本数很大。</a:t>
              </a:r>
            </a:p>
          </p:txBody>
        </p:sp>
        <p:graphicFrame>
          <p:nvGraphicFramePr>
            <p:cNvPr id="106520" name="Object 10"/>
            <p:cNvGraphicFramePr>
              <a:graphicFrameLocks noChangeAspect="1"/>
            </p:cNvGraphicFramePr>
            <p:nvPr/>
          </p:nvGraphicFramePr>
          <p:xfrm>
            <a:off x="528" y="1503"/>
            <a:ext cx="624" cy="330"/>
          </p:xfrm>
          <a:graphic>
            <a:graphicData uri="http://schemas.openxmlformats.org/presentationml/2006/ole">
              <mc:AlternateContent xmlns:mc="http://schemas.openxmlformats.org/markup-compatibility/2006">
                <mc:Choice xmlns:v="urn:schemas-microsoft-com:vml" Requires="v">
                  <p:oleObj spid="_x0000_s64656" name="公式" r:id="rId7" imgW="507780" imgH="266584" progId="Equation.3">
                    <p:embed/>
                  </p:oleObj>
                </mc:Choice>
                <mc:Fallback>
                  <p:oleObj name="公式" r:id="rId7" imgW="507780" imgH="26658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1503"/>
                          <a:ext cx="6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21" name="Object 11"/>
            <p:cNvGraphicFramePr>
              <a:graphicFrameLocks noChangeAspect="1"/>
            </p:cNvGraphicFramePr>
            <p:nvPr/>
          </p:nvGraphicFramePr>
          <p:xfrm>
            <a:off x="1392" y="1503"/>
            <a:ext cx="1104" cy="302"/>
          </p:xfrm>
          <a:graphic>
            <a:graphicData uri="http://schemas.openxmlformats.org/presentationml/2006/ole">
              <mc:AlternateContent xmlns:mc="http://schemas.openxmlformats.org/markup-compatibility/2006">
                <mc:Choice xmlns:v="urn:schemas-microsoft-com:vml" Requires="v">
                  <p:oleObj spid="_x0000_s64657" name="公式" r:id="rId9" imgW="952087" imgH="241195" progId="Equation.3">
                    <p:embed/>
                  </p:oleObj>
                </mc:Choice>
                <mc:Fallback>
                  <p:oleObj name="公式" r:id="rId9" imgW="95208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1503"/>
                          <a:ext cx="110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6502" name="Rectangle 40"/>
          <p:cNvSpPr>
            <a:spLocks noChangeArrowheads="1"/>
          </p:cNvSpPr>
          <p:nvPr/>
        </p:nvSpPr>
        <p:spPr bwMode="auto">
          <a:xfrm>
            <a:off x="1111250" y="823913"/>
            <a:ext cx="763746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indent="304800">
              <a:lnSpc>
                <a:spcPct val="130000"/>
              </a:lnSpc>
            </a:pPr>
            <a:r>
              <a:rPr lang="zh-CN" altLang="en-US" sz="2400" b="1">
                <a:solidFill>
                  <a:schemeClr val="tx2"/>
                </a:solidFill>
              </a:rPr>
              <a:t>说明</a:t>
            </a:r>
            <a:r>
              <a:rPr lang="en-US" altLang="zh-CN" sz="2400" b="1" i="1">
                <a:solidFill>
                  <a:schemeClr val="tx2"/>
                </a:solidFill>
              </a:rPr>
              <a:t>S</a:t>
            </a:r>
            <a:r>
              <a:rPr lang="en-US" altLang="zh-CN" sz="2400" b="1" i="1" baseline="-30000">
                <a:solidFill>
                  <a:schemeClr val="tx2"/>
                </a:solidFill>
              </a:rPr>
              <a:t>j</a:t>
            </a:r>
            <a:r>
              <a:rPr lang="zh-CN" altLang="en-US" sz="2400" b="1">
                <a:solidFill>
                  <a:schemeClr val="tx2"/>
                </a:solidFill>
              </a:rPr>
              <a:t>类样本在对应方向上的标准差大于允许的值。此</a:t>
            </a:r>
          </a:p>
          <a:p>
            <a:pPr indent="304800">
              <a:lnSpc>
                <a:spcPct val="130000"/>
              </a:lnSpc>
            </a:pPr>
            <a:r>
              <a:rPr lang="zh-CN" altLang="en-US" sz="2400" b="1">
                <a:solidFill>
                  <a:schemeClr val="tx2"/>
                </a:solidFill>
              </a:rPr>
              <a:t>时，又满足以下两个条件之一：</a:t>
            </a:r>
          </a:p>
        </p:txBody>
      </p:sp>
      <p:grpSp>
        <p:nvGrpSpPr>
          <p:cNvPr id="106503" name="Group 60"/>
          <p:cNvGrpSpPr>
            <a:grpSpLocks/>
          </p:cNvGrpSpPr>
          <p:nvPr/>
        </p:nvGrpSpPr>
        <p:grpSpPr bwMode="auto">
          <a:xfrm>
            <a:off x="173038" y="2573685"/>
            <a:ext cx="7735887" cy="442912"/>
            <a:chOff x="109" y="2012"/>
            <a:chExt cx="4873" cy="279"/>
          </a:xfrm>
        </p:grpSpPr>
        <p:sp>
          <p:nvSpPr>
            <p:cNvPr id="106517" name="Rectangle 42"/>
            <p:cNvSpPr>
              <a:spLocks noChangeArrowheads="1"/>
            </p:cNvSpPr>
            <p:nvPr/>
          </p:nvSpPr>
          <p:spPr bwMode="auto">
            <a:xfrm>
              <a:off x="109" y="2015"/>
              <a:ext cx="48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indent="304800" eaLnBrk="0" hangingPunct="0"/>
              <a:r>
                <a:rPr lang="en-US" altLang="zh-CN" sz="2400" b="1" dirty="0">
                  <a:solidFill>
                    <a:schemeClr val="tx2"/>
                  </a:solidFill>
                </a:rPr>
                <a:t>2)                   </a:t>
              </a:r>
              <a:r>
                <a:rPr lang="zh-CN" altLang="en-US" sz="2400" b="1" dirty="0">
                  <a:solidFill>
                    <a:schemeClr val="tx2"/>
                  </a:solidFill>
                </a:rPr>
                <a:t>，即聚类数小于或等于希望数目的一半。</a:t>
              </a:r>
            </a:p>
          </p:txBody>
        </p:sp>
        <p:graphicFrame>
          <p:nvGraphicFramePr>
            <p:cNvPr id="106518" name="Object 9"/>
            <p:cNvGraphicFramePr>
              <a:graphicFrameLocks noChangeAspect="1"/>
            </p:cNvGraphicFramePr>
            <p:nvPr/>
          </p:nvGraphicFramePr>
          <p:xfrm>
            <a:off x="503" y="2012"/>
            <a:ext cx="807" cy="279"/>
          </p:xfrm>
          <a:graphic>
            <a:graphicData uri="http://schemas.openxmlformats.org/presentationml/2006/ole">
              <mc:AlternateContent xmlns:mc="http://schemas.openxmlformats.org/markup-compatibility/2006">
                <mc:Choice xmlns:v="urn:schemas-microsoft-com:vml" Requires="v">
                  <p:oleObj spid="_x0000_s64658" name="公式" r:id="rId11" imgW="672808" imgH="228501" progId="Equation.3">
                    <p:embed/>
                  </p:oleObj>
                </mc:Choice>
                <mc:Fallback>
                  <p:oleObj name="公式" r:id="rId11" imgW="672808"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 y="2012"/>
                          <a:ext cx="80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47"/>
          <p:cNvGrpSpPr>
            <a:grpSpLocks/>
          </p:cNvGrpSpPr>
          <p:nvPr/>
        </p:nvGrpSpPr>
        <p:grpSpPr bwMode="auto">
          <a:xfrm>
            <a:off x="484188" y="3070572"/>
            <a:ext cx="8643937" cy="538163"/>
            <a:chOff x="220" y="377"/>
            <a:chExt cx="5445" cy="339"/>
          </a:xfrm>
        </p:grpSpPr>
        <p:sp>
          <p:nvSpPr>
            <p:cNvPr id="106514" name="Rectangle 48"/>
            <p:cNvSpPr>
              <a:spLocks noChangeArrowheads="1"/>
            </p:cNvSpPr>
            <p:nvPr/>
          </p:nvSpPr>
          <p:spPr bwMode="auto">
            <a:xfrm>
              <a:off x="220" y="410"/>
              <a:ext cx="54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则将</a:t>
              </a:r>
              <a:r>
                <a:rPr lang="en-US" altLang="zh-CN" sz="2400" b="1" i="1">
                  <a:solidFill>
                    <a:schemeClr val="tx2"/>
                  </a:solidFill>
                </a:rPr>
                <a:t>Z</a:t>
              </a:r>
              <a:r>
                <a:rPr lang="en-US" altLang="zh-CN" sz="2400" b="1" i="1" baseline="-30000">
                  <a:solidFill>
                    <a:schemeClr val="tx2"/>
                  </a:solidFill>
                </a:rPr>
                <a:t>j</a:t>
              </a:r>
              <a:r>
                <a:rPr lang="zh-CN" altLang="en-US" sz="2400" b="1">
                  <a:solidFill>
                    <a:schemeClr val="tx2"/>
                  </a:solidFill>
                </a:rPr>
                <a:t>分裂成两个新的聚类中心     和      ，且</a:t>
              </a:r>
              <a:r>
                <a:rPr lang="en-US" altLang="zh-CN" sz="2400" b="1" i="1">
                  <a:solidFill>
                    <a:schemeClr val="tx2"/>
                  </a:solidFill>
                </a:rPr>
                <a:t>N</a:t>
              </a:r>
              <a:r>
                <a:rPr lang="en-US" altLang="zh-CN" sz="2400" b="1" i="1" baseline="-25000">
                  <a:solidFill>
                    <a:schemeClr val="tx2"/>
                  </a:solidFill>
                </a:rPr>
                <a:t>C </a:t>
              </a:r>
              <a:r>
                <a:rPr lang="en-US" altLang="zh-CN" sz="2400" b="1">
                  <a:solidFill>
                    <a:schemeClr val="tx2"/>
                  </a:solidFill>
                </a:rPr>
                <a:t>=</a:t>
              </a:r>
              <a:r>
                <a:rPr lang="en-US" altLang="zh-CN" sz="2400" b="1" i="1">
                  <a:solidFill>
                    <a:schemeClr val="tx2"/>
                  </a:solidFill>
                </a:rPr>
                <a:t>N</a:t>
              </a:r>
              <a:r>
                <a:rPr lang="en-US" altLang="zh-CN" sz="2400" b="1" i="1" baseline="-25000">
                  <a:solidFill>
                    <a:schemeClr val="tx2"/>
                  </a:solidFill>
                </a:rPr>
                <a:t>C</a:t>
              </a:r>
              <a:r>
                <a:rPr lang="en-US" altLang="zh-CN" sz="2400" b="1" i="1">
                  <a:solidFill>
                    <a:schemeClr val="tx2"/>
                  </a:solidFill>
                </a:rPr>
                <a:t>+1 </a:t>
              </a:r>
              <a:r>
                <a:rPr lang="zh-CN" altLang="en-US" sz="2400" b="1">
                  <a:solidFill>
                    <a:schemeClr val="tx2"/>
                  </a:solidFill>
                </a:rPr>
                <a:t>。其中</a:t>
              </a:r>
            </a:p>
          </p:txBody>
        </p:sp>
        <p:graphicFrame>
          <p:nvGraphicFramePr>
            <p:cNvPr id="106515" name="Object 7"/>
            <p:cNvGraphicFramePr>
              <a:graphicFrameLocks noChangeAspect="1"/>
            </p:cNvGraphicFramePr>
            <p:nvPr/>
          </p:nvGraphicFramePr>
          <p:xfrm>
            <a:off x="2845" y="377"/>
            <a:ext cx="286" cy="336"/>
          </p:xfrm>
          <a:graphic>
            <a:graphicData uri="http://schemas.openxmlformats.org/presentationml/2006/ole">
              <mc:AlternateContent xmlns:mc="http://schemas.openxmlformats.org/markup-compatibility/2006">
                <mc:Choice xmlns:v="urn:schemas-microsoft-com:vml" Requires="v">
                  <p:oleObj spid="_x0000_s64659" name="公式" r:id="rId13" imgW="215713" imgH="253780" progId="Equation.3">
                    <p:embed/>
                  </p:oleObj>
                </mc:Choice>
                <mc:Fallback>
                  <p:oleObj name="公式" r:id="rId13" imgW="215713" imgH="2537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5" y="377"/>
                          <a:ext cx="28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16" name="Object 8"/>
            <p:cNvGraphicFramePr>
              <a:graphicFrameLocks noChangeAspect="1"/>
            </p:cNvGraphicFramePr>
            <p:nvPr/>
          </p:nvGraphicFramePr>
          <p:xfrm>
            <a:off x="3292" y="380"/>
            <a:ext cx="286" cy="336"/>
          </p:xfrm>
          <a:graphic>
            <a:graphicData uri="http://schemas.openxmlformats.org/presentationml/2006/ole">
              <mc:AlternateContent xmlns:mc="http://schemas.openxmlformats.org/markup-compatibility/2006">
                <mc:Choice xmlns:v="urn:schemas-microsoft-com:vml" Requires="v">
                  <p:oleObj spid="_x0000_s64660" name="公式" r:id="rId15" imgW="215713" imgH="253780" progId="Equation.3">
                    <p:embed/>
                  </p:oleObj>
                </mc:Choice>
                <mc:Fallback>
                  <p:oleObj name="公式" r:id="rId15" imgW="215713" imgH="2537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2" y="380"/>
                          <a:ext cx="28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6505" name="Rectangle 52"/>
          <p:cNvSpPr>
            <a:spLocks noChangeArrowheads="1"/>
          </p:cNvSpPr>
          <p:nvPr/>
        </p:nvSpPr>
        <p:spPr bwMode="auto">
          <a:xfrm>
            <a:off x="1588209" y="5733256"/>
            <a:ext cx="4508500" cy="457200"/>
          </a:xfrm>
          <a:prstGeom prst="rect">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72000" rIns="0" bIns="72000" anchorCtr="1">
            <a:spAutoFit/>
          </a:bodyPr>
          <a:lstStyle/>
          <a:p>
            <a:r>
              <a:rPr lang="el-GR" altLang="zh-CN" sz="2000" b="1" i="1" dirty="0">
                <a:solidFill>
                  <a:schemeClr val="tx2"/>
                </a:solidFill>
              </a:rPr>
              <a:t>θ</a:t>
            </a:r>
            <a:r>
              <a:rPr lang="el-GR" altLang="zh-CN" sz="2000" b="1" i="1" baseline="-25000" dirty="0">
                <a:solidFill>
                  <a:schemeClr val="tx2"/>
                </a:solidFill>
              </a:rPr>
              <a:t>N</a:t>
            </a:r>
            <a:r>
              <a:rPr lang="zh-CN" altLang="en-US" sz="2000" b="1" dirty="0">
                <a:solidFill>
                  <a:schemeClr val="tx2"/>
                </a:solidFill>
              </a:rPr>
              <a:t>：每个聚类中应具有的最少样本数。</a:t>
            </a:r>
          </a:p>
        </p:txBody>
      </p:sp>
      <p:sp>
        <p:nvSpPr>
          <p:cNvPr id="106506" name="Rectangle 56"/>
          <p:cNvSpPr>
            <a:spLocks noChangeArrowheads="1"/>
          </p:cNvSpPr>
          <p:nvPr/>
        </p:nvSpPr>
        <p:spPr bwMode="auto">
          <a:xfrm>
            <a:off x="1592263" y="5229200"/>
            <a:ext cx="5030787" cy="457200"/>
          </a:xfrm>
          <a:prstGeom prst="rect">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72000" rIns="0" bIns="72000" anchorCtr="1">
            <a:spAutoFit/>
          </a:bodyPr>
          <a:lstStyle/>
          <a:p>
            <a:r>
              <a:rPr lang="el-GR" altLang="zh-CN" sz="2000" b="1" i="1">
                <a:solidFill>
                  <a:schemeClr val="tx2"/>
                </a:solidFill>
              </a:rPr>
              <a:t>θ</a:t>
            </a:r>
            <a:r>
              <a:rPr lang="el-GR" altLang="zh-CN" sz="2000" b="1" i="1" baseline="-25000">
                <a:solidFill>
                  <a:schemeClr val="tx2"/>
                </a:solidFill>
              </a:rPr>
              <a:t>S</a:t>
            </a:r>
            <a:r>
              <a:rPr lang="en-US" altLang="zh-CN" sz="2000" b="1" baseline="-25000">
                <a:solidFill>
                  <a:schemeClr val="tx2"/>
                </a:solidFill>
              </a:rPr>
              <a:t> </a:t>
            </a:r>
            <a:r>
              <a:rPr lang="zh-CN" altLang="en-US" sz="2000" b="1">
                <a:solidFill>
                  <a:schemeClr val="tx2"/>
                </a:solidFill>
              </a:rPr>
              <a:t>：聚类域中样本距离分布的标准差阈值。</a:t>
            </a:r>
          </a:p>
        </p:txBody>
      </p:sp>
      <p:graphicFrame>
        <p:nvGraphicFramePr>
          <p:cNvPr id="188477" name="Object 4"/>
          <p:cNvGraphicFramePr>
            <a:graphicFrameLocks noChangeAspect="1"/>
          </p:cNvGraphicFramePr>
          <p:nvPr>
            <p:extLst>
              <p:ext uri="{D42A27DB-BD31-4B8C-83A1-F6EECF244321}">
                <p14:modId xmlns:p14="http://schemas.microsoft.com/office/powerpoint/2010/main" val="3284148697"/>
              </p:ext>
            </p:extLst>
          </p:nvPr>
        </p:nvGraphicFramePr>
        <p:xfrm>
          <a:off x="1125538" y="3600797"/>
          <a:ext cx="3773487" cy="482600"/>
        </p:xfrm>
        <a:graphic>
          <a:graphicData uri="http://schemas.openxmlformats.org/presentationml/2006/ole">
            <mc:AlternateContent xmlns:mc="http://schemas.openxmlformats.org/markup-compatibility/2006">
              <mc:Choice xmlns:v="urn:schemas-microsoft-com:vml" Requires="v">
                <p:oleObj spid="_x0000_s64661" name="公式" r:id="rId17" imgW="1981200" imgH="254000" progId="Equation.3">
                  <p:embed/>
                </p:oleObj>
              </mc:Choice>
              <mc:Fallback>
                <p:oleObj name="公式" r:id="rId17" imgW="1981200" imgH="2540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5538" y="3600797"/>
                        <a:ext cx="3773487" cy="482600"/>
                      </a:xfrm>
                      <a:prstGeom prst="rect">
                        <a:avLst/>
                      </a:prstGeom>
                      <a:noFill/>
                      <a:ln>
                        <a:noFill/>
                      </a:ln>
                    </p:spPr>
                  </p:pic>
                </p:oleObj>
              </mc:Fallback>
            </mc:AlternateContent>
          </a:graphicData>
        </a:graphic>
      </p:graphicFrame>
      <p:graphicFrame>
        <p:nvGraphicFramePr>
          <p:cNvPr id="188478" name="Object 5"/>
          <p:cNvGraphicFramePr>
            <a:graphicFrameLocks noChangeAspect="1"/>
          </p:cNvGraphicFramePr>
          <p:nvPr>
            <p:extLst>
              <p:ext uri="{D42A27DB-BD31-4B8C-83A1-F6EECF244321}">
                <p14:modId xmlns:p14="http://schemas.microsoft.com/office/powerpoint/2010/main" val="2765783205"/>
              </p:ext>
            </p:extLst>
          </p:nvPr>
        </p:nvGraphicFramePr>
        <p:xfrm>
          <a:off x="1058863" y="4100860"/>
          <a:ext cx="3773487" cy="482600"/>
        </p:xfrm>
        <a:graphic>
          <a:graphicData uri="http://schemas.openxmlformats.org/presentationml/2006/ole">
            <mc:AlternateContent xmlns:mc="http://schemas.openxmlformats.org/markup-compatibility/2006">
              <mc:Choice xmlns:v="urn:schemas-microsoft-com:vml" Requires="v">
                <p:oleObj spid="_x0000_s64662" name="公式" r:id="rId19" imgW="1981200" imgH="254000" progId="Equation.3">
                  <p:embed/>
                </p:oleObj>
              </mc:Choice>
              <mc:Fallback>
                <p:oleObj name="公式" r:id="rId19" imgW="1981200" imgH="2540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58863" y="4100860"/>
                        <a:ext cx="3773487" cy="482600"/>
                      </a:xfrm>
                      <a:prstGeom prst="rect">
                        <a:avLst/>
                      </a:prstGeom>
                      <a:noFill/>
                      <a:ln>
                        <a:noFill/>
                      </a:ln>
                    </p:spPr>
                  </p:pic>
                </p:oleObj>
              </mc:Fallback>
            </mc:AlternateContent>
          </a:graphicData>
        </a:graphic>
      </p:graphicFrame>
      <p:grpSp>
        <p:nvGrpSpPr>
          <p:cNvPr id="5" name="Group 68"/>
          <p:cNvGrpSpPr>
            <a:grpSpLocks/>
          </p:cNvGrpSpPr>
          <p:nvPr/>
        </p:nvGrpSpPr>
        <p:grpSpPr bwMode="auto">
          <a:xfrm>
            <a:off x="5605463" y="3710335"/>
            <a:ext cx="2557462" cy="396875"/>
            <a:chOff x="3468" y="2971"/>
            <a:chExt cx="1611" cy="250"/>
          </a:xfrm>
        </p:grpSpPr>
        <p:graphicFrame>
          <p:nvGraphicFramePr>
            <p:cNvPr id="106512" name="Object 6"/>
            <p:cNvGraphicFramePr>
              <a:graphicFrameLocks noChangeAspect="1"/>
            </p:cNvGraphicFramePr>
            <p:nvPr/>
          </p:nvGraphicFramePr>
          <p:xfrm>
            <a:off x="3468" y="2985"/>
            <a:ext cx="607" cy="236"/>
          </p:xfrm>
          <a:graphic>
            <a:graphicData uri="http://schemas.openxmlformats.org/presentationml/2006/ole">
              <mc:AlternateContent xmlns:mc="http://schemas.openxmlformats.org/markup-compatibility/2006">
                <mc:Choice xmlns:v="urn:schemas-microsoft-com:vml" Requires="v">
                  <p:oleObj spid="_x0000_s64663" name="公式" r:id="rId21" imgW="571004" imgH="177646" progId="Equation.3">
                    <p:embed/>
                  </p:oleObj>
                </mc:Choice>
                <mc:Fallback>
                  <p:oleObj name="公式" r:id="rId21" imgW="571004" imgH="17764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68" y="2985"/>
                          <a:ext cx="60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13" name="Rectangle 65"/>
            <p:cNvSpPr>
              <a:spLocks noChangeArrowheads="1"/>
            </p:cNvSpPr>
            <p:nvPr/>
          </p:nvSpPr>
          <p:spPr bwMode="auto">
            <a:xfrm>
              <a:off x="4110" y="2971"/>
              <a:ext cx="9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：分裂系数</a:t>
              </a:r>
            </a:p>
          </p:txBody>
        </p:sp>
      </p:grpSp>
      <p:sp>
        <p:nvSpPr>
          <p:cNvPr id="188482" name="Rectangle 66"/>
          <p:cNvSpPr>
            <a:spLocks noChangeArrowheads="1"/>
          </p:cNvSpPr>
          <p:nvPr/>
        </p:nvSpPr>
        <p:spPr bwMode="auto">
          <a:xfrm>
            <a:off x="457200" y="4789835"/>
            <a:ext cx="8482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若完成了分裂运算，迭代次数加</a:t>
            </a:r>
            <a:r>
              <a:rPr lang="en-US" altLang="zh-CN" sz="2400" b="1">
                <a:solidFill>
                  <a:schemeClr val="tx2"/>
                </a:solidFill>
              </a:rPr>
              <a:t>1</a:t>
            </a:r>
            <a:r>
              <a:rPr lang="zh-CN" altLang="en-US" sz="2400" b="1">
                <a:solidFill>
                  <a:schemeClr val="tx2"/>
                </a:solidFill>
              </a:rPr>
              <a:t>，跳回第二步；否则，继续。</a:t>
            </a:r>
          </a:p>
        </p:txBody>
      </p:sp>
      <p:sp>
        <p:nvSpPr>
          <p:cNvPr id="188483" name="AutoShape 67"/>
          <p:cNvSpPr>
            <a:spLocks noChangeArrowheads="1"/>
          </p:cNvSpPr>
          <p:nvPr/>
        </p:nvSpPr>
        <p:spPr bwMode="auto">
          <a:xfrm>
            <a:off x="6388100" y="4226272"/>
            <a:ext cx="2032000" cy="363538"/>
          </a:xfrm>
          <a:prstGeom prst="wedgeRoundRectCallout">
            <a:avLst>
              <a:gd name="adj1" fmla="val -44611"/>
              <a:gd name="adj2" fmla="val 101963"/>
              <a:gd name="adj3" fmla="val 16667"/>
            </a:avLst>
          </a:prstGeom>
          <a:solidFill>
            <a:schemeClr val="accent1"/>
          </a:solidFill>
          <a:ln w="9525" algn="ctr">
            <a:solidFill>
              <a:schemeClr val="tx1"/>
            </a:solidFill>
            <a:miter lim="800000"/>
            <a:headEnd/>
            <a:tailEnd/>
          </a:ln>
        </p:spPr>
        <p:txBody>
          <a:bodyPr lIns="0" tIns="0" rIns="0" bIns="0" anchor="ctr" anchorCtr="1"/>
          <a:lstStyle/>
          <a:p>
            <a:pPr algn="ctr"/>
            <a:r>
              <a:rPr lang="zh-CN" altLang="en-US" sz="2000" b="1">
                <a:solidFill>
                  <a:schemeClr val="tx2"/>
                </a:solidFill>
              </a:rPr>
              <a:t>按邻近规则聚类</a:t>
            </a:r>
          </a:p>
        </p:txBody>
      </p:sp>
      <p:grpSp>
        <p:nvGrpSpPr>
          <p:cNvPr id="26" name="组合 25"/>
          <p:cNvGrpSpPr/>
          <p:nvPr/>
        </p:nvGrpSpPr>
        <p:grpSpPr>
          <a:xfrm>
            <a:off x="0" y="6324600"/>
            <a:ext cx="9144000" cy="519113"/>
            <a:chOff x="0" y="6324600"/>
            <a:chExt cx="9144000" cy="519113"/>
          </a:xfrm>
        </p:grpSpPr>
        <p:grpSp>
          <p:nvGrpSpPr>
            <p:cNvPr id="27" name="组合 26"/>
            <p:cNvGrpSpPr>
              <a:grpSpLocks/>
            </p:cNvGrpSpPr>
            <p:nvPr/>
          </p:nvGrpSpPr>
          <p:grpSpPr bwMode="auto">
            <a:xfrm>
              <a:off x="0" y="6324600"/>
              <a:ext cx="9144000" cy="519113"/>
              <a:chOff x="0" y="6324600"/>
              <a:chExt cx="9144000" cy="518375"/>
            </a:xfrm>
          </p:grpSpPr>
          <p:sp>
            <p:nvSpPr>
              <p:cNvPr id="29" name="矩形 2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TextBox 2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28" name="TextBox 2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184924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88477"/>
                                        </p:tgtEl>
                                        <p:attrNameLst>
                                          <p:attrName>style.visibility</p:attrName>
                                        </p:attrNameLst>
                                      </p:cBhvr>
                                      <p:to>
                                        <p:strVal val="visible"/>
                                      </p:to>
                                    </p:set>
                                    <p:animEffect transition="in" filter="fade">
                                      <p:cBhvr>
                                        <p:cTn id="10" dur="500"/>
                                        <p:tgtEl>
                                          <p:spTgt spid="188477"/>
                                        </p:tgtEl>
                                      </p:cBhvr>
                                    </p:animEffect>
                                  </p:childTnLst>
                                </p:cTn>
                              </p:par>
                              <p:par>
                                <p:cTn id="11" presetID="10" presetClass="entr" presetSubtype="0" fill="hold" nodeType="withEffect">
                                  <p:stCondLst>
                                    <p:cond delay="0"/>
                                  </p:stCondLst>
                                  <p:childTnLst>
                                    <p:set>
                                      <p:cBhvr>
                                        <p:cTn id="12" dur="1" fill="hold">
                                          <p:stCondLst>
                                            <p:cond delay="0"/>
                                          </p:stCondLst>
                                        </p:cTn>
                                        <p:tgtEl>
                                          <p:spTgt spid="188478"/>
                                        </p:tgtEl>
                                        <p:attrNameLst>
                                          <p:attrName>style.visibility</p:attrName>
                                        </p:attrNameLst>
                                      </p:cBhvr>
                                      <p:to>
                                        <p:strVal val="visible"/>
                                      </p:to>
                                    </p:set>
                                    <p:animEffect transition="in" filter="fade">
                                      <p:cBhvr>
                                        <p:cTn id="13" dur="500"/>
                                        <p:tgtEl>
                                          <p:spTgt spid="188478"/>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8482"/>
                                        </p:tgtEl>
                                        <p:attrNameLst>
                                          <p:attrName>style.visibility</p:attrName>
                                        </p:attrNameLst>
                                      </p:cBhvr>
                                      <p:to>
                                        <p:strVal val="visible"/>
                                      </p:to>
                                    </p:set>
                                    <p:animEffect transition="in" filter="fade">
                                      <p:cBhvr>
                                        <p:cTn id="21" dur="500"/>
                                        <p:tgtEl>
                                          <p:spTgt spid="18848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8483"/>
                                        </p:tgtEl>
                                        <p:attrNameLst>
                                          <p:attrName>style.visibility</p:attrName>
                                        </p:attrNameLst>
                                      </p:cBhvr>
                                      <p:to>
                                        <p:strVal val="visible"/>
                                      </p:to>
                                    </p:set>
                                    <p:animEffect transition="in" filter="fade">
                                      <p:cBhvr>
                                        <p:cTn id="24" dur="500"/>
                                        <p:tgtEl>
                                          <p:spTgt spid="18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82" grpId="0"/>
      <p:bldP spid="18848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431800" y="363538"/>
            <a:ext cx="1611313" cy="514350"/>
          </a:xfrm>
          <a:prstGeom prst="rect">
            <a:avLst/>
          </a:prstGeom>
          <a:gradFill rotWithShape="1">
            <a:gsLst>
              <a:gs pos="0">
                <a:schemeClr val="bg1">
                  <a:gamma/>
                  <a:shade val="63529"/>
                  <a:invGamma/>
                </a:schemeClr>
              </a:gs>
              <a:gs pos="50000">
                <a:schemeClr val="bg1"/>
              </a:gs>
              <a:gs pos="100000">
                <a:schemeClr val="bg1">
                  <a:gamma/>
                  <a:shade val="63529"/>
                  <a:invGamma/>
                </a:schemeClr>
              </a:gs>
            </a:gsLst>
            <a:lin ang="5400000" scaled="1"/>
          </a:gradFill>
          <a:ln w="9525" algn="ctr">
            <a:noFill/>
            <a:miter lim="800000"/>
            <a:headEnd/>
            <a:tailEnd/>
          </a:ln>
          <a:effectLst/>
        </p:spPr>
        <p:txBody>
          <a:bodyPr wrap="none" lIns="72000" tIns="72000" rIns="0" bIns="72000" anchorCtr="1">
            <a:spAutoFit/>
          </a:bodyPr>
          <a:lstStyle/>
          <a:p>
            <a:pPr>
              <a:defRPr/>
            </a:pPr>
            <a:r>
              <a:rPr lang="zh-CN" altLang="en-US" sz="2400" b="1">
                <a:solidFill>
                  <a:schemeClr val="tx2"/>
                </a:solidFill>
                <a:ea typeface="宋体" pitchFamily="2" charset="-122"/>
              </a:rPr>
              <a:t>合并处理。</a:t>
            </a:r>
          </a:p>
        </p:txBody>
      </p:sp>
      <p:grpSp>
        <p:nvGrpSpPr>
          <p:cNvPr id="107523" name="Group 32"/>
          <p:cNvGrpSpPr>
            <a:grpSpLocks/>
          </p:cNvGrpSpPr>
          <p:nvPr/>
        </p:nvGrpSpPr>
        <p:grpSpPr bwMode="auto">
          <a:xfrm>
            <a:off x="1960563" y="2041525"/>
            <a:ext cx="6308725" cy="522288"/>
            <a:chOff x="1226" y="2501"/>
            <a:chExt cx="4194" cy="329"/>
          </a:xfrm>
        </p:grpSpPr>
        <p:graphicFrame>
          <p:nvGraphicFramePr>
            <p:cNvPr id="107533" name="Object 6"/>
            <p:cNvGraphicFramePr>
              <a:graphicFrameLocks noChangeAspect="1"/>
            </p:cNvGraphicFramePr>
            <p:nvPr/>
          </p:nvGraphicFramePr>
          <p:xfrm>
            <a:off x="1226" y="2502"/>
            <a:ext cx="1309" cy="328"/>
          </p:xfrm>
          <a:graphic>
            <a:graphicData uri="http://schemas.openxmlformats.org/presentationml/2006/ole">
              <mc:AlternateContent xmlns:mc="http://schemas.openxmlformats.org/markup-compatibility/2006">
                <mc:Choice xmlns:v="urn:schemas-microsoft-com:vml" Requires="v">
                  <p:oleObj spid="_x0000_s65629" name="公式" r:id="rId3" imgW="914400" imgH="279400" progId="Equation.3">
                    <p:embed/>
                  </p:oleObj>
                </mc:Choice>
                <mc:Fallback>
                  <p:oleObj name="公式" r:id="rId3" imgW="9144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 y="2502"/>
                          <a:ext cx="130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34" name="Object 7"/>
            <p:cNvGraphicFramePr>
              <a:graphicFrameLocks noChangeAspect="1"/>
            </p:cNvGraphicFramePr>
            <p:nvPr/>
          </p:nvGraphicFramePr>
          <p:xfrm>
            <a:off x="2843" y="2528"/>
            <a:ext cx="1187" cy="287"/>
          </p:xfrm>
          <a:graphic>
            <a:graphicData uri="http://schemas.openxmlformats.org/presentationml/2006/ole">
              <mc:AlternateContent xmlns:mc="http://schemas.openxmlformats.org/markup-compatibility/2006">
                <mc:Choice xmlns:v="urn:schemas-microsoft-com:vml" Requires="v">
                  <p:oleObj spid="_x0000_s65630" name="公式" r:id="rId5" imgW="1040948" imgH="228501" progId="Equation.3">
                    <p:embed/>
                  </p:oleObj>
                </mc:Choice>
                <mc:Fallback>
                  <p:oleObj name="公式" r:id="rId5" imgW="1040948"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 y="2528"/>
                          <a:ext cx="118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35" name="Object 8"/>
            <p:cNvGraphicFramePr>
              <a:graphicFrameLocks noChangeAspect="1"/>
            </p:cNvGraphicFramePr>
            <p:nvPr/>
          </p:nvGraphicFramePr>
          <p:xfrm>
            <a:off x="4251" y="2501"/>
            <a:ext cx="1169" cy="311"/>
          </p:xfrm>
          <a:graphic>
            <a:graphicData uri="http://schemas.openxmlformats.org/presentationml/2006/ole">
              <mc:AlternateContent xmlns:mc="http://schemas.openxmlformats.org/markup-compatibility/2006">
                <mc:Choice xmlns:v="urn:schemas-microsoft-com:vml" Requires="v">
                  <p:oleObj spid="_x0000_s65631" name="公式" r:id="rId7" imgW="939800" imgH="228600" progId="Equation.3">
                    <p:embed/>
                  </p:oleObj>
                </mc:Choice>
                <mc:Fallback>
                  <p:oleObj name="公式" r:id="rId7" imgW="939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1" y="2501"/>
                          <a:ext cx="116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7524" name="Rectangle 29"/>
          <p:cNvSpPr>
            <a:spLocks noChangeArrowheads="1"/>
          </p:cNvSpPr>
          <p:nvPr/>
        </p:nvSpPr>
        <p:spPr bwMode="auto">
          <a:xfrm>
            <a:off x="444500" y="1055688"/>
            <a:ext cx="81946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a:lnSpc>
                <a:spcPct val="130000"/>
              </a:lnSpc>
            </a:pPr>
            <a:r>
              <a:rPr lang="zh-CN" altLang="en-US" sz="2400" b="1">
                <a:solidFill>
                  <a:schemeClr val="tx2"/>
                </a:solidFill>
              </a:rPr>
              <a:t>第十一步：计算所有聚类中心之间的距离。</a:t>
            </a:r>
            <a:r>
              <a:rPr lang="en-US" altLang="zh-CN" sz="2400" b="1" i="1">
                <a:solidFill>
                  <a:schemeClr val="tx2"/>
                </a:solidFill>
              </a:rPr>
              <a:t>S</a:t>
            </a:r>
            <a:r>
              <a:rPr lang="en-US" altLang="zh-CN" sz="2400" b="1" i="1" baseline="-30000">
                <a:solidFill>
                  <a:schemeClr val="tx2"/>
                </a:solidFill>
              </a:rPr>
              <a:t>i</a:t>
            </a:r>
            <a:r>
              <a:rPr lang="zh-CN" altLang="en-US" sz="2400" b="1">
                <a:solidFill>
                  <a:schemeClr val="tx2"/>
                </a:solidFill>
              </a:rPr>
              <a:t>类和</a:t>
            </a:r>
            <a:r>
              <a:rPr lang="en-US" altLang="zh-CN" sz="2400" b="1" i="1">
                <a:solidFill>
                  <a:schemeClr val="tx2"/>
                </a:solidFill>
              </a:rPr>
              <a:t>S</a:t>
            </a:r>
            <a:r>
              <a:rPr lang="en-US" altLang="zh-CN" sz="2400" b="1" i="1" baseline="-30000">
                <a:solidFill>
                  <a:schemeClr val="tx2"/>
                </a:solidFill>
              </a:rPr>
              <a:t>j</a:t>
            </a:r>
            <a:r>
              <a:rPr lang="zh-CN" altLang="en-US" sz="2400" b="1">
                <a:solidFill>
                  <a:schemeClr val="tx2"/>
                </a:solidFill>
              </a:rPr>
              <a:t>类中心间</a:t>
            </a:r>
          </a:p>
          <a:p>
            <a:pPr>
              <a:lnSpc>
                <a:spcPct val="130000"/>
              </a:lnSpc>
            </a:pPr>
            <a:r>
              <a:rPr lang="zh-CN" altLang="en-US" sz="2400" b="1">
                <a:solidFill>
                  <a:schemeClr val="tx2"/>
                </a:solidFill>
              </a:rPr>
              <a:t>                    的距离为</a:t>
            </a:r>
          </a:p>
        </p:txBody>
      </p:sp>
      <p:sp>
        <p:nvSpPr>
          <p:cNvPr id="189475" name="Rectangle 35"/>
          <p:cNvSpPr>
            <a:spLocks noChangeArrowheads="1"/>
          </p:cNvSpPr>
          <p:nvPr/>
        </p:nvSpPr>
        <p:spPr bwMode="auto">
          <a:xfrm>
            <a:off x="400050" y="2741613"/>
            <a:ext cx="8205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第十二步：比较所有</a:t>
            </a:r>
            <a:r>
              <a:rPr lang="en-US" altLang="zh-CN" sz="2400" b="1" i="1">
                <a:solidFill>
                  <a:schemeClr val="tx2"/>
                </a:solidFill>
              </a:rPr>
              <a:t>D</a:t>
            </a:r>
            <a:r>
              <a:rPr lang="en-US" altLang="zh-CN" sz="2400" b="1" i="1" baseline="-30000">
                <a:solidFill>
                  <a:schemeClr val="tx2"/>
                </a:solidFill>
              </a:rPr>
              <a:t>ij</a:t>
            </a:r>
            <a:r>
              <a:rPr lang="zh-CN" altLang="en-US" sz="2400" b="1">
                <a:solidFill>
                  <a:schemeClr val="tx2"/>
                </a:solidFill>
              </a:rPr>
              <a:t>与</a:t>
            </a:r>
            <a:r>
              <a:rPr lang="el-GR" altLang="zh-CN" sz="2400" b="1" i="1">
                <a:solidFill>
                  <a:schemeClr val="tx2"/>
                </a:solidFill>
                <a:cs typeface="Times New Roman" pitchFamily="18" charset="0"/>
              </a:rPr>
              <a:t>θ</a:t>
            </a:r>
            <a:r>
              <a:rPr lang="el-GR" altLang="zh-CN" sz="2400" b="1" i="1" baseline="-25000">
                <a:solidFill>
                  <a:schemeClr val="tx2"/>
                </a:solidFill>
                <a:cs typeface="Times New Roman" pitchFamily="18" charset="0"/>
              </a:rPr>
              <a:t>C</a:t>
            </a:r>
            <a:r>
              <a:rPr lang="zh-CN" altLang="en-US" sz="2400" b="1">
                <a:solidFill>
                  <a:schemeClr val="tx2"/>
                </a:solidFill>
              </a:rPr>
              <a:t>的值，将小于</a:t>
            </a:r>
            <a:r>
              <a:rPr lang="el-GR" altLang="zh-CN" sz="2400" b="1" i="1">
                <a:solidFill>
                  <a:schemeClr val="tx2"/>
                </a:solidFill>
              </a:rPr>
              <a:t>θ</a:t>
            </a:r>
            <a:r>
              <a:rPr lang="el-GR" altLang="zh-CN" sz="2400" b="1" i="1" baseline="-25000">
                <a:solidFill>
                  <a:schemeClr val="tx2"/>
                </a:solidFill>
              </a:rPr>
              <a:t>C</a:t>
            </a:r>
            <a:r>
              <a:rPr lang="zh-CN" altLang="en-US" sz="2400" b="1">
                <a:solidFill>
                  <a:schemeClr val="tx2"/>
                </a:solidFill>
              </a:rPr>
              <a:t>的</a:t>
            </a:r>
            <a:r>
              <a:rPr lang="en-US" altLang="zh-CN" sz="2400" b="1" i="1">
                <a:solidFill>
                  <a:schemeClr val="tx2"/>
                </a:solidFill>
              </a:rPr>
              <a:t>D</a:t>
            </a:r>
            <a:r>
              <a:rPr lang="en-US" altLang="zh-CN" sz="2400" b="1" i="1" baseline="-25000">
                <a:solidFill>
                  <a:schemeClr val="tx2"/>
                </a:solidFill>
              </a:rPr>
              <a:t>ij</a:t>
            </a:r>
            <a:r>
              <a:rPr lang="zh-CN" altLang="en-US" sz="2400" b="1">
                <a:solidFill>
                  <a:schemeClr val="tx2"/>
                </a:solidFill>
              </a:rPr>
              <a:t>按升序排列 </a:t>
            </a:r>
          </a:p>
        </p:txBody>
      </p:sp>
      <p:graphicFrame>
        <p:nvGraphicFramePr>
          <p:cNvPr id="189478" name="Object 2"/>
          <p:cNvGraphicFramePr>
            <a:graphicFrameLocks noChangeAspect="1"/>
          </p:cNvGraphicFramePr>
          <p:nvPr/>
        </p:nvGraphicFramePr>
        <p:xfrm>
          <a:off x="3121025" y="3305175"/>
          <a:ext cx="3005138" cy="460375"/>
        </p:xfrm>
        <a:graphic>
          <a:graphicData uri="http://schemas.openxmlformats.org/presentationml/2006/ole">
            <mc:AlternateContent xmlns:mc="http://schemas.openxmlformats.org/markup-compatibility/2006">
              <mc:Choice xmlns:v="urn:schemas-microsoft-com:vml" Requires="v">
                <p:oleObj spid="_x0000_s65632" name="公式" r:id="rId9" imgW="1282700" imgH="241300" progId="Equation.3">
                  <p:embed/>
                </p:oleObj>
              </mc:Choice>
              <mc:Fallback>
                <p:oleObj name="公式" r:id="rId9" imgW="12827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1025" y="3305175"/>
                        <a:ext cx="3005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81" name="Rectangle 41"/>
          <p:cNvSpPr>
            <a:spLocks noChangeArrowheads="1"/>
          </p:cNvSpPr>
          <p:nvPr/>
        </p:nvSpPr>
        <p:spPr bwMode="auto">
          <a:xfrm>
            <a:off x="417513" y="3867150"/>
            <a:ext cx="82883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第十三步：如果将距离为       的两类合并，得到新的聚类中心</a:t>
            </a:r>
          </a:p>
          <a:p>
            <a:r>
              <a:rPr lang="zh-CN" altLang="en-US" sz="2400" b="1">
                <a:solidFill>
                  <a:schemeClr val="tx2"/>
                </a:solidFill>
              </a:rPr>
              <a:t>                    为</a:t>
            </a:r>
          </a:p>
        </p:txBody>
      </p:sp>
      <p:graphicFrame>
        <p:nvGraphicFramePr>
          <p:cNvPr id="189482" name="Object 3"/>
          <p:cNvGraphicFramePr>
            <a:graphicFrameLocks noChangeAspect="1"/>
          </p:cNvGraphicFramePr>
          <p:nvPr/>
        </p:nvGraphicFramePr>
        <p:xfrm>
          <a:off x="3717925" y="3849688"/>
          <a:ext cx="655638" cy="495300"/>
        </p:xfrm>
        <a:graphic>
          <a:graphicData uri="http://schemas.openxmlformats.org/presentationml/2006/ole">
            <mc:AlternateContent xmlns:mc="http://schemas.openxmlformats.org/markup-compatibility/2006">
              <mc:Choice xmlns:v="urn:schemas-microsoft-com:vml" Requires="v">
                <p:oleObj spid="_x0000_s65633" name="公式" r:id="rId11" imgW="291973" imgH="241195" progId="Equation.3">
                  <p:embed/>
                </p:oleObj>
              </mc:Choice>
              <mc:Fallback>
                <p:oleObj name="公式" r:id="rId11" imgW="291973"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7925" y="3849688"/>
                        <a:ext cx="6556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87" name="Rectangle 47"/>
          <p:cNvSpPr>
            <a:spLocks noChangeArrowheads="1"/>
          </p:cNvSpPr>
          <p:nvPr/>
        </p:nvSpPr>
        <p:spPr bwMode="auto">
          <a:xfrm>
            <a:off x="4283968" y="5639594"/>
            <a:ext cx="4753472" cy="514738"/>
          </a:xfrm>
          <a:prstGeom prst="rect">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72000" rIns="0" bIns="72000" anchorCtr="1">
            <a:spAutoFit/>
          </a:bodyPr>
          <a:lstStyle/>
          <a:p>
            <a:r>
              <a:rPr lang="el-GR" altLang="zh-CN" sz="2400" b="1" i="1">
                <a:solidFill>
                  <a:schemeClr val="tx2"/>
                </a:solidFill>
              </a:rPr>
              <a:t>θ</a:t>
            </a:r>
            <a:r>
              <a:rPr lang="el-GR" altLang="zh-CN" sz="2400" b="1" i="1" baseline="-25000">
                <a:solidFill>
                  <a:schemeClr val="tx2"/>
                </a:solidFill>
              </a:rPr>
              <a:t>C</a:t>
            </a:r>
            <a:r>
              <a:rPr lang="en-US" altLang="zh-CN" sz="2400" b="1">
                <a:solidFill>
                  <a:schemeClr val="tx2"/>
                </a:solidFill>
              </a:rPr>
              <a:t> </a:t>
            </a:r>
            <a:r>
              <a:rPr lang="zh-CN" altLang="en-US" sz="2400" b="1">
                <a:solidFill>
                  <a:schemeClr val="tx2"/>
                </a:solidFill>
              </a:rPr>
              <a:t>：两聚类中心之间的最小距离。</a:t>
            </a:r>
          </a:p>
        </p:txBody>
      </p:sp>
      <p:graphicFrame>
        <p:nvGraphicFramePr>
          <p:cNvPr id="189489" name="Object 4"/>
          <p:cNvGraphicFramePr>
            <a:graphicFrameLocks noChangeAspect="1"/>
          </p:cNvGraphicFramePr>
          <p:nvPr/>
        </p:nvGraphicFramePr>
        <p:xfrm>
          <a:off x="1893888" y="4645025"/>
          <a:ext cx="4070350" cy="938213"/>
        </p:xfrm>
        <a:graphic>
          <a:graphicData uri="http://schemas.openxmlformats.org/presentationml/2006/ole">
            <mc:AlternateContent xmlns:mc="http://schemas.openxmlformats.org/markup-compatibility/2006">
              <mc:Choice xmlns:v="urn:schemas-microsoft-com:vml" Requires="v">
                <p:oleObj spid="_x0000_s65634" name="公式" r:id="rId13" imgW="1968500" imgH="457200" progId="Equation.3">
                  <p:embed/>
                </p:oleObj>
              </mc:Choice>
              <mc:Fallback>
                <p:oleObj name="公式" r:id="rId13" imgW="1968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3888" y="4645025"/>
                        <a:ext cx="40703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490" name="Object 5"/>
          <p:cNvGraphicFramePr>
            <a:graphicFrameLocks noChangeAspect="1"/>
          </p:cNvGraphicFramePr>
          <p:nvPr/>
        </p:nvGraphicFramePr>
        <p:xfrm>
          <a:off x="6416675" y="4868863"/>
          <a:ext cx="1676400" cy="452437"/>
        </p:xfrm>
        <a:graphic>
          <a:graphicData uri="http://schemas.openxmlformats.org/presentationml/2006/ole">
            <mc:AlternateContent xmlns:mc="http://schemas.openxmlformats.org/markup-compatibility/2006">
              <mc:Choice xmlns:v="urn:schemas-microsoft-com:vml" Requires="v">
                <p:oleObj spid="_x0000_s65635" name="公式" r:id="rId15" imgW="761669" imgH="203112" progId="Equation.3">
                  <p:embed/>
                </p:oleObj>
              </mc:Choice>
              <mc:Fallback>
                <p:oleObj name="公式" r:id="rId15" imgW="761669"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16675" y="4868863"/>
                        <a:ext cx="1676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91" name="Rectangle 51"/>
          <p:cNvSpPr>
            <a:spLocks noChangeArrowheads="1"/>
          </p:cNvSpPr>
          <p:nvPr/>
        </p:nvSpPr>
        <p:spPr bwMode="auto">
          <a:xfrm>
            <a:off x="465138" y="5683250"/>
            <a:ext cx="350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r>
              <a:rPr lang="zh-CN" altLang="en-US" sz="2400" b="1">
                <a:solidFill>
                  <a:schemeClr val="tx2"/>
                </a:solidFill>
              </a:rPr>
              <a:t>每合并一对，</a:t>
            </a:r>
            <a:r>
              <a:rPr lang="en-US" altLang="zh-CN" sz="2400" b="1" i="1">
                <a:solidFill>
                  <a:schemeClr val="tx2"/>
                </a:solidFill>
              </a:rPr>
              <a:t>N</a:t>
            </a:r>
            <a:r>
              <a:rPr lang="en-US" altLang="zh-CN" sz="2400" b="1" i="1" baseline="-25000">
                <a:solidFill>
                  <a:schemeClr val="tx2"/>
                </a:solidFill>
              </a:rPr>
              <a:t>C </a:t>
            </a:r>
            <a:r>
              <a:rPr lang="en-US" altLang="zh-CN" sz="2400" b="1">
                <a:solidFill>
                  <a:schemeClr val="tx2"/>
                </a:solidFill>
              </a:rPr>
              <a:t>=</a:t>
            </a:r>
            <a:r>
              <a:rPr lang="en-US" altLang="zh-CN" sz="2400" b="1" i="1">
                <a:solidFill>
                  <a:schemeClr val="tx2"/>
                </a:solidFill>
              </a:rPr>
              <a:t>N</a:t>
            </a:r>
            <a:r>
              <a:rPr lang="en-US" altLang="zh-CN" sz="2400" b="1" i="1" baseline="-25000">
                <a:solidFill>
                  <a:schemeClr val="tx2"/>
                </a:solidFill>
              </a:rPr>
              <a:t>C</a:t>
            </a:r>
            <a:r>
              <a:rPr lang="en-US" altLang="zh-CN" sz="2400" b="1" i="1">
                <a:solidFill>
                  <a:schemeClr val="tx2"/>
                </a:solidFill>
              </a:rPr>
              <a:t>-1 </a:t>
            </a:r>
            <a:r>
              <a:rPr lang="zh-CN" altLang="en-US" sz="2400" b="1">
                <a:solidFill>
                  <a:schemeClr val="tx2"/>
                </a:solidFill>
              </a:rPr>
              <a:t>。</a:t>
            </a:r>
          </a:p>
        </p:txBody>
      </p:sp>
      <p:grpSp>
        <p:nvGrpSpPr>
          <p:cNvPr id="16" name="组合 15"/>
          <p:cNvGrpSpPr/>
          <p:nvPr/>
        </p:nvGrpSpPr>
        <p:grpSpPr>
          <a:xfrm>
            <a:off x="0" y="6324600"/>
            <a:ext cx="9144000" cy="519113"/>
            <a:chOff x="0" y="6324600"/>
            <a:chExt cx="9144000" cy="519113"/>
          </a:xfrm>
        </p:grpSpPr>
        <p:grpSp>
          <p:nvGrpSpPr>
            <p:cNvPr id="17" name="组合 16"/>
            <p:cNvGrpSpPr>
              <a:grpSpLocks/>
            </p:cNvGrpSpPr>
            <p:nvPr/>
          </p:nvGrpSpPr>
          <p:grpSpPr bwMode="auto">
            <a:xfrm>
              <a:off x="0" y="6324600"/>
              <a:ext cx="9144000" cy="519113"/>
              <a:chOff x="0" y="6324600"/>
              <a:chExt cx="9144000" cy="518375"/>
            </a:xfrm>
          </p:grpSpPr>
          <p:sp>
            <p:nvSpPr>
              <p:cNvPr id="19" name="矩形 1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1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8" name="TextBox 1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41715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475"/>
                                        </p:tgtEl>
                                        <p:attrNameLst>
                                          <p:attrName>style.visibility</p:attrName>
                                        </p:attrNameLst>
                                      </p:cBhvr>
                                      <p:to>
                                        <p:strVal val="visible"/>
                                      </p:to>
                                    </p:set>
                                    <p:animEffect transition="in" filter="fade">
                                      <p:cBhvr>
                                        <p:cTn id="7" dur="500"/>
                                        <p:tgtEl>
                                          <p:spTgt spid="189475"/>
                                        </p:tgtEl>
                                      </p:cBhvr>
                                    </p:animEffect>
                                  </p:childTnLst>
                                </p:cTn>
                              </p:par>
                              <p:par>
                                <p:cTn id="8" presetID="10" presetClass="entr" presetSubtype="0" fill="hold" nodeType="withEffect">
                                  <p:stCondLst>
                                    <p:cond delay="0"/>
                                  </p:stCondLst>
                                  <p:childTnLst>
                                    <p:set>
                                      <p:cBhvr>
                                        <p:cTn id="9" dur="1" fill="hold">
                                          <p:stCondLst>
                                            <p:cond delay="0"/>
                                          </p:stCondLst>
                                        </p:cTn>
                                        <p:tgtEl>
                                          <p:spTgt spid="189478"/>
                                        </p:tgtEl>
                                        <p:attrNameLst>
                                          <p:attrName>style.visibility</p:attrName>
                                        </p:attrNameLst>
                                      </p:cBhvr>
                                      <p:to>
                                        <p:strVal val="visible"/>
                                      </p:to>
                                    </p:set>
                                    <p:animEffect transition="in" filter="fade">
                                      <p:cBhvr>
                                        <p:cTn id="10" dur="500"/>
                                        <p:tgtEl>
                                          <p:spTgt spid="1894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9481"/>
                                        </p:tgtEl>
                                        <p:attrNameLst>
                                          <p:attrName>style.visibility</p:attrName>
                                        </p:attrNameLst>
                                      </p:cBhvr>
                                      <p:to>
                                        <p:strVal val="visible"/>
                                      </p:to>
                                    </p:set>
                                    <p:animEffect transition="in" filter="fade">
                                      <p:cBhvr>
                                        <p:cTn id="13" dur="500"/>
                                        <p:tgtEl>
                                          <p:spTgt spid="189481"/>
                                        </p:tgtEl>
                                      </p:cBhvr>
                                    </p:animEffect>
                                  </p:childTnLst>
                                </p:cTn>
                              </p:par>
                              <p:par>
                                <p:cTn id="14" presetID="10" presetClass="entr" presetSubtype="0" fill="hold" nodeType="withEffect">
                                  <p:stCondLst>
                                    <p:cond delay="0"/>
                                  </p:stCondLst>
                                  <p:childTnLst>
                                    <p:set>
                                      <p:cBhvr>
                                        <p:cTn id="15" dur="1" fill="hold">
                                          <p:stCondLst>
                                            <p:cond delay="0"/>
                                          </p:stCondLst>
                                        </p:cTn>
                                        <p:tgtEl>
                                          <p:spTgt spid="189482"/>
                                        </p:tgtEl>
                                        <p:attrNameLst>
                                          <p:attrName>style.visibility</p:attrName>
                                        </p:attrNameLst>
                                      </p:cBhvr>
                                      <p:to>
                                        <p:strVal val="visible"/>
                                      </p:to>
                                    </p:set>
                                    <p:animEffect transition="in" filter="fade">
                                      <p:cBhvr>
                                        <p:cTn id="16" dur="500"/>
                                        <p:tgtEl>
                                          <p:spTgt spid="18948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9487"/>
                                        </p:tgtEl>
                                        <p:attrNameLst>
                                          <p:attrName>style.visibility</p:attrName>
                                        </p:attrNameLst>
                                      </p:cBhvr>
                                      <p:to>
                                        <p:strVal val="visible"/>
                                      </p:to>
                                    </p:set>
                                    <p:animEffect transition="in" filter="fade">
                                      <p:cBhvr>
                                        <p:cTn id="19" dur="500"/>
                                        <p:tgtEl>
                                          <p:spTgt spid="189487"/>
                                        </p:tgtEl>
                                      </p:cBhvr>
                                    </p:animEffect>
                                  </p:childTnLst>
                                </p:cTn>
                              </p:par>
                              <p:par>
                                <p:cTn id="20" presetID="10" presetClass="entr" presetSubtype="0" fill="hold" nodeType="withEffect">
                                  <p:stCondLst>
                                    <p:cond delay="0"/>
                                  </p:stCondLst>
                                  <p:childTnLst>
                                    <p:set>
                                      <p:cBhvr>
                                        <p:cTn id="21" dur="1" fill="hold">
                                          <p:stCondLst>
                                            <p:cond delay="0"/>
                                          </p:stCondLst>
                                        </p:cTn>
                                        <p:tgtEl>
                                          <p:spTgt spid="189489"/>
                                        </p:tgtEl>
                                        <p:attrNameLst>
                                          <p:attrName>style.visibility</p:attrName>
                                        </p:attrNameLst>
                                      </p:cBhvr>
                                      <p:to>
                                        <p:strVal val="visible"/>
                                      </p:to>
                                    </p:set>
                                    <p:animEffect transition="in" filter="fade">
                                      <p:cBhvr>
                                        <p:cTn id="22" dur="500"/>
                                        <p:tgtEl>
                                          <p:spTgt spid="189489"/>
                                        </p:tgtEl>
                                      </p:cBhvr>
                                    </p:animEffect>
                                  </p:childTnLst>
                                </p:cTn>
                              </p:par>
                              <p:par>
                                <p:cTn id="23" presetID="10" presetClass="entr" presetSubtype="0" fill="hold" nodeType="withEffect">
                                  <p:stCondLst>
                                    <p:cond delay="0"/>
                                  </p:stCondLst>
                                  <p:childTnLst>
                                    <p:set>
                                      <p:cBhvr>
                                        <p:cTn id="24" dur="1" fill="hold">
                                          <p:stCondLst>
                                            <p:cond delay="0"/>
                                          </p:stCondLst>
                                        </p:cTn>
                                        <p:tgtEl>
                                          <p:spTgt spid="189490"/>
                                        </p:tgtEl>
                                        <p:attrNameLst>
                                          <p:attrName>style.visibility</p:attrName>
                                        </p:attrNameLst>
                                      </p:cBhvr>
                                      <p:to>
                                        <p:strVal val="visible"/>
                                      </p:to>
                                    </p:set>
                                    <p:animEffect transition="in" filter="fade">
                                      <p:cBhvr>
                                        <p:cTn id="25" dur="500"/>
                                        <p:tgtEl>
                                          <p:spTgt spid="18949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9491"/>
                                        </p:tgtEl>
                                        <p:attrNameLst>
                                          <p:attrName>style.visibility</p:attrName>
                                        </p:attrNameLst>
                                      </p:cBhvr>
                                      <p:to>
                                        <p:strVal val="visible"/>
                                      </p:to>
                                    </p:set>
                                    <p:animEffect transition="in" filter="fade">
                                      <p:cBhvr>
                                        <p:cTn id="28" dur="500"/>
                                        <p:tgtEl>
                                          <p:spTgt spid="18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75" grpId="0"/>
      <p:bldP spid="189481" grpId="0"/>
      <p:bldP spid="189487" grpId="0" animBg="1"/>
      <p:bldP spid="18949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2" name="Rectangle 8"/>
          <p:cNvSpPr>
            <a:spLocks noChangeArrowheads="1"/>
          </p:cNvSpPr>
          <p:nvPr/>
        </p:nvSpPr>
        <p:spPr bwMode="auto">
          <a:xfrm>
            <a:off x="427038" y="781050"/>
            <a:ext cx="1611312" cy="514350"/>
          </a:xfrm>
          <a:prstGeom prst="rect">
            <a:avLst/>
          </a:prstGeom>
          <a:gradFill rotWithShape="1">
            <a:gsLst>
              <a:gs pos="0">
                <a:schemeClr val="bg1">
                  <a:gamma/>
                  <a:shade val="63529"/>
                  <a:invGamma/>
                </a:schemeClr>
              </a:gs>
              <a:gs pos="50000">
                <a:schemeClr val="bg1"/>
              </a:gs>
              <a:gs pos="100000">
                <a:schemeClr val="bg1">
                  <a:gamma/>
                  <a:shade val="63529"/>
                  <a:invGamma/>
                </a:schemeClr>
              </a:gs>
            </a:gsLst>
            <a:lin ang="5400000" scaled="1"/>
          </a:gradFill>
          <a:ln w="9525" algn="ctr">
            <a:noFill/>
            <a:miter lim="800000"/>
            <a:headEnd/>
            <a:tailEnd/>
          </a:ln>
          <a:effectLst/>
        </p:spPr>
        <p:txBody>
          <a:bodyPr wrap="none" lIns="72000" tIns="72000" rIns="0" bIns="72000" anchorCtr="1">
            <a:spAutoFit/>
          </a:bodyPr>
          <a:lstStyle/>
          <a:p>
            <a:pPr>
              <a:defRPr/>
            </a:pPr>
            <a:r>
              <a:rPr lang="zh-CN" altLang="en-US" sz="2400" b="1">
                <a:solidFill>
                  <a:schemeClr val="tx2"/>
                </a:solidFill>
                <a:ea typeface="宋体" pitchFamily="2" charset="-122"/>
              </a:rPr>
              <a:t>判断结束。</a:t>
            </a:r>
          </a:p>
        </p:txBody>
      </p:sp>
      <p:sp>
        <p:nvSpPr>
          <p:cNvPr id="108547" name="Rectangle 12"/>
          <p:cNvSpPr>
            <a:spLocks noChangeArrowheads="1"/>
          </p:cNvSpPr>
          <p:nvPr/>
        </p:nvSpPr>
        <p:spPr bwMode="auto">
          <a:xfrm>
            <a:off x="436563" y="1503363"/>
            <a:ext cx="776128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a:lnSpc>
                <a:spcPct val="130000"/>
              </a:lnSpc>
            </a:pPr>
            <a:r>
              <a:rPr lang="zh-CN" altLang="en-US" sz="2400" b="1">
                <a:solidFill>
                  <a:schemeClr val="tx2"/>
                </a:solidFill>
              </a:rPr>
              <a:t>第十四步：若是最后一次运算</a:t>
            </a:r>
            <a:r>
              <a:rPr lang="en-US" altLang="zh-CN" sz="2400" b="1">
                <a:solidFill>
                  <a:schemeClr val="tx2"/>
                </a:solidFill>
              </a:rPr>
              <a:t>(</a:t>
            </a:r>
            <a:r>
              <a:rPr lang="zh-CN" altLang="en-US" sz="2400" b="1">
                <a:solidFill>
                  <a:schemeClr val="tx2"/>
                </a:solidFill>
              </a:rPr>
              <a:t>迭代次数为</a:t>
            </a:r>
            <a:r>
              <a:rPr lang="en-US" altLang="zh-CN" sz="2400" b="1" i="1">
                <a:solidFill>
                  <a:schemeClr val="tx2"/>
                </a:solidFill>
              </a:rPr>
              <a:t>I </a:t>
            </a:r>
            <a:r>
              <a:rPr lang="en-US" altLang="zh-CN" sz="2400" b="1">
                <a:solidFill>
                  <a:schemeClr val="tx2"/>
                </a:solidFill>
              </a:rPr>
              <a:t>)</a:t>
            </a:r>
            <a:r>
              <a:rPr lang="zh-CN" altLang="en-US" sz="2400" b="1">
                <a:solidFill>
                  <a:schemeClr val="tx2"/>
                </a:solidFill>
              </a:rPr>
              <a:t>，算法结束。</a:t>
            </a:r>
          </a:p>
          <a:p>
            <a:pPr>
              <a:lnSpc>
                <a:spcPct val="130000"/>
              </a:lnSpc>
            </a:pPr>
            <a:r>
              <a:rPr lang="zh-CN" altLang="en-US" sz="2400" b="1">
                <a:solidFill>
                  <a:schemeClr val="tx2"/>
                </a:solidFill>
              </a:rPr>
              <a:t>                    否则，有两种情况：</a:t>
            </a:r>
          </a:p>
        </p:txBody>
      </p:sp>
      <p:sp>
        <p:nvSpPr>
          <p:cNvPr id="108548" name="Rectangle 13"/>
          <p:cNvSpPr>
            <a:spLocks noChangeArrowheads="1"/>
          </p:cNvSpPr>
          <p:nvPr/>
        </p:nvSpPr>
        <p:spPr bwMode="auto">
          <a:xfrm>
            <a:off x="182563" y="2428875"/>
            <a:ext cx="86518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pPr indent="304800">
              <a:lnSpc>
                <a:spcPct val="130000"/>
              </a:lnSpc>
            </a:pPr>
            <a:r>
              <a:rPr lang="en-US" altLang="zh-CN" sz="2400" b="1">
                <a:solidFill>
                  <a:schemeClr val="tx2"/>
                </a:solidFill>
              </a:rPr>
              <a:t>1)  </a:t>
            </a:r>
            <a:r>
              <a:rPr lang="zh-CN" altLang="en-US" sz="2400" b="1">
                <a:solidFill>
                  <a:schemeClr val="tx2"/>
                </a:solidFill>
              </a:rPr>
              <a:t>需要由操作者修改输入参数时</a:t>
            </a:r>
            <a:r>
              <a:rPr lang="en-US" altLang="zh-CN" sz="2400" b="1">
                <a:solidFill>
                  <a:schemeClr val="tx2"/>
                </a:solidFill>
              </a:rPr>
              <a:t>(</a:t>
            </a:r>
            <a:r>
              <a:rPr lang="zh-CN" altLang="en-US" sz="2400" b="1">
                <a:solidFill>
                  <a:schemeClr val="tx2"/>
                </a:solidFill>
              </a:rPr>
              <a:t>试探性步骤</a:t>
            </a:r>
            <a:r>
              <a:rPr lang="en-US" altLang="zh-CN" sz="2400" b="1">
                <a:solidFill>
                  <a:schemeClr val="tx2"/>
                </a:solidFill>
              </a:rPr>
              <a:t>)</a:t>
            </a:r>
            <a:r>
              <a:rPr lang="zh-CN" altLang="en-US" sz="2400" b="1">
                <a:solidFill>
                  <a:schemeClr val="tx2"/>
                </a:solidFill>
              </a:rPr>
              <a:t>，跳到第一步；</a:t>
            </a:r>
          </a:p>
          <a:p>
            <a:pPr indent="304800">
              <a:lnSpc>
                <a:spcPct val="130000"/>
              </a:lnSpc>
            </a:pPr>
            <a:r>
              <a:rPr lang="en-US" altLang="zh-CN" sz="2400" b="1">
                <a:solidFill>
                  <a:schemeClr val="tx2"/>
                </a:solidFill>
              </a:rPr>
              <a:t>2)  </a:t>
            </a:r>
            <a:r>
              <a:rPr lang="zh-CN" altLang="en-US" sz="2400" b="1">
                <a:solidFill>
                  <a:schemeClr val="tx2"/>
                </a:solidFill>
              </a:rPr>
              <a:t>输入参数不需改变时，跳到第二步。</a:t>
            </a:r>
          </a:p>
        </p:txBody>
      </p:sp>
      <p:sp>
        <p:nvSpPr>
          <p:cNvPr id="108549" name="AutoShape 14"/>
          <p:cNvSpPr>
            <a:spLocks noChangeArrowheads="1"/>
          </p:cNvSpPr>
          <p:nvPr/>
        </p:nvSpPr>
        <p:spPr bwMode="auto">
          <a:xfrm>
            <a:off x="6346825" y="3135313"/>
            <a:ext cx="2032000" cy="363537"/>
          </a:xfrm>
          <a:prstGeom prst="wedgeRoundRectCallout">
            <a:avLst>
              <a:gd name="adj1" fmla="val -83593"/>
              <a:gd name="adj2" fmla="val -49125"/>
              <a:gd name="adj3" fmla="val 16667"/>
            </a:avLst>
          </a:prstGeom>
          <a:solidFill>
            <a:schemeClr val="accent1"/>
          </a:solidFill>
          <a:ln w="9525" algn="ctr">
            <a:solidFill>
              <a:schemeClr val="tx1"/>
            </a:solidFill>
            <a:miter lim="800000"/>
            <a:headEnd/>
            <a:tailEnd/>
          </a:ln>
        </p:spPr>
        <p:txBody>
          <a:bodyPr lIns="0" tIns="0" rIns="0" bIns="0" anchor="ctr" anchorCtr="1"/>
          <a:lstStyle/>
          <a:p>
            <a:pPr algn="ctr"/>
            <a:r>
              <a:rPr lang="zh-CN" altLang="en-US" sz="2000" b="1">
                <a:solidFill>
                  <a:schemeClr val="tx2"/>
                </a:solidFill>
              </a:rPr>
              <a:t>按邻近规则聚类</a:t>
            </a:r>
          </a:p>
        </p:txBody>
      </p:sp>
      <p:sp>
        <p:nvSpPr>
          <p:cNvPr id="108550" name="Rectangle 16"/>
          <p:cNvSpPr>
            <a:spLocks noChangeArrowheads="1"/>
          </p:cNvSpPr>
          <p:nvPr/>
        </p:nvSpPr>
        <p:spPr bwMode="auto">
          <a:xfrm>
            <a:off x="539750" y="3535363"/>
            <a:ext cx="7866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spAutoFit/>
          </a:bodyPr>
          <a:lstStyle/>
          <a:p>
            <a:pPr>
              <a:lnSpc>
                <a:spcPct val="130000"/>
              </a:lnSpc>
            </a:pPr>
            <a:r>
              <a:rPr lang="zh-CN" altLang="en-US" sz="2400" b="1">
                <a:solidFill>
                  <a:schemeClr val="tx2"/>
                </a:solidFill>
              </a:rPr>
              <a:t>此时，选择两者之一，迭代次数加</a:t>
            </a:r>
            <a:r>
              <a:rPr lang="en-US" altLang="zh-CN" sz="2400" b="1">
                <a:solidFill>
                  <a:schemeClr val="tx2"/>
                </a:solidFill>
              </a:rPr>
              <a:t>1</a:t>
            </a:r>
            <a:r>
              <a:rPr lang="zh-CN" altLang="en-US" sz="2400" b="1">
                <a:solidFill>
                  <a:schemeClr val="tx2"/>
                </a:solidFill>
              </a:rPr>
              <a:t>，然后继续进行运算。</a:t>
            </a:r>
          </a:p>
        </p:txBody>
      </p:sp>
      <p:grpSp>
        <p:nvGrpSpPr>
          <p:cNvPr id="7" name="组合 6"/>
          <p:cNvGrpSpPr/>
          <p:nvPr/>
        </p:nvGrpSpPr>
        <p:grpSpPr>
          <a:xfrm>
            <a:off x="0" y="6324600"/>
            <a:ext cx="9144000" cy="519113"/>
            <a:chOff x="0" y="6324600"/>
            <a:chExt cx="9144000" cy="519113"/>
          </a:xfrm>
        </p:grpSpPr>
        <p:grpSp>
          <p:nvGrpSpPr>
            <p:cNvPr id="8" name="组合 7"/>
            <p:cNvGrpSpPr>
              <a:grpSpLocks/>
            </p:cNvGrpSpPr>
            <p:nvPr/>
          </p:nvGrpSpPr>
          <p:grpSpPr bwMode="auto">
            <a:xfrm>
              <a:off x="0" y="6324600"/>
              <a:ext cx="9144000" cy="519113"/>
              <a:chOff x="0" y="6324600"/>
              <a:chExt cx="9144000" cy="518375"/>
            </a:xfrm>
          </p:grpSpPr>
          <p:sp>
            <p:nvSpPr>
              <p:cNvPr id="10" name="矩形 9"/>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Box 10"/>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9" name="TextBox 8"/>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4659277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52400" y="544289"/>
            <a:ext cx="6400800" cy="652463"/>
          </a:xfrm>
        </p:spPr>
        <p:txBody>
          <a:bodyPr>
            <a:normAutofit/>
          </a:bodyPr>
          <a:lstStyle/>
          <a:p>
            <a:pPr marL="571500" indent="-571500" algn="l">
              <a:buFont typeface="Wingdings" panose="05000000000000000000" pitchFamily="2" charset="2"/>
              <a:buChar char="u"/>
              <a:defRPr/>
            </a:pPr>
            <a:r>
              <a:rPr lang="zh-CN" altLang="en-US" sz="3600" dirty="0" smtClean="0">
                <a:solidFill>
                  <a:schemeClr val="tx2">
                    <a:lumMod val="60000"/>
                    <a:lumOff val="40000"/>
                  </a:schemeClr>
                </a:solidFill>
                <a:latin typeface="黑体" panose="02010609060101010101" pitchFamily="49" charset="-122"/>
                <a:ea typeface="黑体" panose="02010609060101010101" pitchFamily="49" charset="-122"/>
              </a:rPr>
              <a:t>模糊</a:t>
            </a:r>
            <a:r>
              <a:rPr lang="en-US" altLang="zh-CN" sz="3600" dirty="0" smtClean="0">
                <a:solidFill>
                  <a:schemeClr val="tx2">
                    <a:lumMod val="60000"/>
                    <a:lumOff val="40000"/>
                  </a:schemeClr>
                </a:solidFill>
                <a:latin typeface="黑体" panose="02010609060101010101" pitchFamily="49" charset="-122"/>
                <a:ea typeface="黑体" panose="02010609060101010101" pitchFamily="49" charset="-122"/>
              </a:rPr>
              <a:t>C</a:t>
            </a:r>
            <a:r>
              <a:rPr lang="zh-CN" altLang="en-US" sz="3600" dirty="0" smtClean="0">
                <a:solidFill>
                  <a:schemeClr val="tx2">
                    <a:lumMod val="60000"/>
                    <a:lumOff val="40000"/>
                  </a:schemeClr>
                </a:solidFill>
                <a:latin typeface="黑体" panose="02010609060101010101" pitchFamily="49" charset="-122"/>
                <a:ea typeface="黑体" panose="02010609060101010101" pitchFamily="49" charset="-122"/>
              </a:rPr>
              <a:t>均值聚类算法 </a:t>
            </a:r>
          </a:p>
        </p:txBody>
      </p:sp>
      <p:sp>
        <p:nvSpPr>
          <p:cNvPr id="111619" name="AutoShape 8" descr="C:\Documents and Settings\Administrator\Application Data\Tencent\Users\414231686\QQ\WinTemp\RichOle\)S)5CJR(P`{3J@H`Z`ANT.jpg"/>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620" name="TextBox 6"/>
          <p:cNvSpPr txBox="1">
            <a:spLocks noChangeArrowheads="1"/>
          </p:cNvSpPr>
          <p:nvPr/>
        </p:nvSpPr>
        <p:spPr bwMode="auto">
          <a:xfrm>
            <a:off x="539553" y="1402898"/>
            <a:ext cx="792088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2800" dirty="0">
                <a:latin typeface="黑体" panose="02010609060101010101" pitchFamily="49" charset="-122"/>
                <a:ea typeface="黑体" panose="02010609060101010101" pitchFamily="49" charset="-122"/>
              </a:rPr>
              <a:t>    </a:t>
            </a:r>
            <a:r>
              <a:rPr lang="en-US" altLang="zh-CN" sz="2800" dirty="0" smtClean="0">
                <a:latin typeface="黑体" panose="02010609060101010101" pitchFamily="49" charset="-122"/>
                <a:ea typeface="黑体" panose="02010609060101010101" pitchFamily="49" charset="-122"/>
              </a:rPr>
              <a:t>FCM</a:t>
            </a:r>
            <a:r>
              <a:rPr lang="zh-CN" altLang="en-US" sz="2800" dirty="0">
                <a:latin typeface="黑体" panose="02010609060101010101" pitchFamily="49" charset="-122"/>
                <a:ea typeface="黑体" panose="02010609060101010101" pitchFamily="49" charset="-122"/>
              </a:rPr>
              <a:t>算法是一种</a:t>
            </a:r>
            <a:r>
              <a:rPr lang="zh-CN" altLang="en-US" sz="2800" dirty="0">
                <a:solidFill>
                  <a:srgbClr val="FF0000"/>
                </a:solidFill>
                <a:latin typeface="黑体" panose="02010609060101010101" pitchFamily="49" charset="-122"/>
                <a:ea typeface="黑体" panose="02010609060101010101" pitchFamily="49" charset="-122"/>
              </a:rPr>
              <a:t>基于划分的聚类算法</a:t>
            </a:r>
            <a:r>
              <a:rPr lang="zh-CN" altLang="en-US" sz="2800" dirty="0">
                <a:latin typeface="黑体" panose="02010609060101010101" pitchFamily="49" charset="-122"/>
                <a:ea typeface="黑体" panose="02010609060101010101" pitchFamily="49" charset="-122"/>
              </a:rPr>
              <a:t>，它的思想就是使得被划分到同一簇的对象之间</a:t>
            </a:r>
            <a:r>
              <a:rPr lang="zh-CN" altLang="en-US" sz="2800" dirty="0">
                <a:solidFill>
                  <a:srgbClr val="FF0000"/>
                </a:solidFill>
                <a:latin typeface="黑体" panose="02010609060101010101" pitchFamily="49" charset="-122"/>
                <a:ea typeface="黑体" panose="02010609060101010101" pitchFamily="49" charset="-122"/>
              </a:rPr>
              <a:t>相似度最大</a:t>
            </a:r>
            <a:r>
              <a:rPr lang="zh-CN" altLang="en-US" sz="2800" dirty="0">
                <a:latin typeface="黑体" panose="02010609060101010101" pitchFamily="49" charset="-122"/>
                <a:ea typeface="黑体" panose="02010609060101010101" pitchFamily="49" charset="-122"/>
              </a:rPr>
              <a:t>，而不同簇之间的</a:t>
            </a:r>
            <a:r>
              <a:rPr lang="zh-CN" altLang="en-US" sz="2800" dirty="0">
                <a:solidFill>
                  <a:srgbClr val="FF0000"/>
                </a:solidFill>
                <a:latin typeface="黑体" panose="02010609060101010101" pitchFamily="49" charset="-122"/>
                <a:ea typeface="黑体" panose="02010609060101010101" pitchFamily="49" charset="-122"/>
              </a:rPr>
              <a:t>相似度最小</a:t>
            </a:r>
            <a:r>
              <a:rPr lang="zh-CN" altLang="en-US" sz="2800" dirty="0">
                <a:latin typeface="黑体" panose="02010609060101010101" pitchFamily="49" charset="-122"/>
                <a:ea typeface="黑体" panose="02010609060101010101" pitchFamily="49" charset="-122"/>
              </a:rPr>
              <a:t>。</a:t>
            </a:r>
          </a:p>
          <a:p>
            <a:pPr eaLnBrk="1" hangingPunct="1">
              <a:lnSpc>
                <a:spcPct val="150000"/>
              </a:lnSpc>
            </a:pPr>
            <a:r>
              <a:rPr lang="zh-CN" altLang="en-US" sz="2800" dirty="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模糊</a:t>
            </a:r>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均值算法是普通</a:t>
            </a:r>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均值算法的改进，普通</a:t>
            </a:r>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均值算法对于数据的划分是</a:t>
            </a:r>
            <a:r>
              <a:rPr lang="zh-CN" altLang="en-US" sz="2800" dirty="0">
                <a:solidFill>
                  <a:srgbClr val="FF0000"/>
                </a:solidFill>
                <a:latin typeface="黑体" panose="02010609060101010101" pitchFamily="49" charset="-122"/>
                <a:ea typeface="黑体" panose="02010609060101010101" pitchFamily="49" charset="-122"/>
              </a:rPr>
              <a:t>硬性的</a:t>
            </a:r>
            <a:r>
              <a:rPr lang="zh-CN" altLang="en-US" sz="2800" dirty="0">
                <a:latin typeface="黑体" panose="02010609060101010101" pitchFamily="49" charset="-122"/>
                <a:ea typeface="黑体" panose="02010609060101010101" pitchFamily="49" charset="-122"/>
              </a:rPr>
              <a:t>，而</a:t>
            </a:r>
            <a:r>
              <a:rPr lang="en-US" altLang="zh-CN" sz="2800" dirty="0">
                <a:latin typeface="黑体" panose="02010609060101010101" pitchFamily="49" charset="-122"/>
                <a:ea typeface="黑体" panose="02010609060101010101" pitchFamily="49" charset="-122"/>
              </a:rPr>
              <a:t>FCM</a:t>
            </a:r>
            <a:r>
              <a:rPr lang="zh-CN" altLang="en-US" sz="2800" dirty="0">
                <a:latin typeface="黑体" panose="02010609060101010101" pitchFamily="49" charset="-122"/>
                <a:ea typeface="黑体" panose="02010609060101010101" pitchFamily="49" charset="-122"/>
              </a:rPr>
              <a:t>则是</a:t>
            </a:r>
            <a:r>
              <a:rPr lang="zh-CN" altLang="en-US" sz="2800" dirty="0">
                <a:solidFill>
                  <a:srgbClr val="FF0000"/>
                </a:solidFill>
                <a:latin typeface="黑体" panose="02010609060101010101" pitchFamily="49" charset="-122"/>
                <a:ea typeface="黑体" panose="02010609060101010101" pitchFamily="49" charset="-122"/>
              </a:rPr>
              <a:t>一种柔性的模糊划分</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lnSpc>
                <a:spcPct val="150000"/>
              </a:lnSpc>
            </a:pPr>
            <a:endParaRPr lang="zh-CN" altLang="en-US" sz="2800" dirty="0">
              <a:latin typeface="黑体" panose="02010609060101010101" pitchFamily="49" charset="-122"/>
              <a:ea typeface="黑体" panose="02010609060101010101" pitchFamily="49" charset="-122"/>
            </a:endParaRPr>
          </a:p>
        </p:txBody>
      </p:sp>
      <p:sp>
        <p:nvSpPr>
          <p:cNvPr id="11162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8" name="组合 7"/>
          <p:cNvGrpSpPr/>
          <p:nvPr/>
        </p:nvGrpSpPr>
        <p:grpSpPr>
          <a:xfrm>
            <a:off x="0" y="6324600"/>
            <a:ext cx="9144000" cy="519113"/>
            <a:chOff x="0" y="6324600"/>
            <a:chExt cx="9144000" cy="519113"/>
          </a:xfrm>
        </p:grpSpPr>
        <p:grpSp>
          <p:nvGrpSpPr>
            <p:cNvPr id="9" name="组合 8"/>
            <p:cNvGrpSpPr>
              <a:grpSpLocks/>
            </p:cNvGrpSpPr>
            <p:nvPr/>
          </p:nvGrpSpPr>
          <p:grpSpPr bwMode="auto">
            <a:xfrm>
              <a:off x="0" y="6324600"/>
              <a:ext cx="9144000" cy="519113"/>
              <a:chOff x="0" y="6324600"/>
              <a:chExt cx="9144000" cy="518375"/>
            </a:xfrm>
          </p:grpSpPr>
          <p:sp>
            <p:nvSpPr>
              <p:cNvPr id="11" name="矩形 10"/>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0" name="TextBox 9"/>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35829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additive="base">
                                        <p:cTn id="7" dur="500" fill="hold"/>
                                        <p:tgtEl>
                                          <p:spTgt spid="111620"/>
                                        </p:tgtEl>
                                        <p:attrNameLst>
                                          <p:attrName>ppt_x</p:attrName>
                                        </p:attrNameLst>
                                      </p:cBhvr>
                                      <p:tavLst>
                                        <p:tav tm="0">
                                          <p:val>
                                            <p:strVal val="#ppt_x"/>
                                          </p:val>
                                        </p:tav>
                                        <p:tav tm="100000">
                                          <p:val>
                                            <p:strVal val="#ppt_x"/>
                                          </p:val>
                                        </p:tav>
                                      </p:tavLst>
                                    </p:anim>
                                    <p:anim calcmode="lin" valueType="num">
                                      <p:cBhvr additive="base">
                                        <p:cTn id="8" dur="500" fill="hold"/>
                                        <p:tgtEl>
                                          <p:spTgt spid="11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324600"/>
            <a:ext cx="9144000" cy="519113"/>
            <a:chOff x="0" y="6324600"/>
            <a:chExt cx="9144000" cy="519113"/>
          </a:xfrm>
        </p:grpSpPr>
        <p:grpSp>
          <p:nvGrpSpPr>
            <p:cNvPr id="5" name="组合 4"/>
            <p:cNvGrpSpPr>
              <a:grpSpLocks/>
            </p:cNvGrpSpPr>
            <p:nvPr/>
          </p:nvGrpSpPr>
          <p:grpSpPr bwMode="auto">
            <a:xfrm>
              <a:off x="0" y="6324600"/>
              <a:ext cx="9144000" cy="519113"/>
              <a:chOff x="0" y="6324600"/>
              <a:chExt cx="9144000" cy="518375"/>
            </a:xfrm>
          </p:grpSpPr>
          <p:sp>
            <p:nvSpPr>
              <p:cNvPr id="7" name="矩形 6"/>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6" name="TextBox 5"/>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
        <p:nvSpPr>
          <p:cNvPr id="9" name="TextBox 7"/>
          <p:cNvSpPr txBox="1">
            <a:spLocks noChangeArrowheads="1"/>
          </p:cNvSpPr>
          <p:nvPr/>
        </p:nvSpPr>
        <p:spPr bwMode="auto">
          <a:xfrm>
            <a:off x="530801" y="1052736"/>
            <a:ext cx="757237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50000"/>
              </a:lnSpc>
            </a:pPr>
            <a:r>
              <a:rPr lang="zh-CN" altLang="en-US" sz="2400" dirty="0" smtClean="0">
                <a:latin typeface="黑体" panose="02010609060101010101" pitchFamily="49" charset="-122"/>
                <a:ea typeface="黑体" panose="02010609060101010101" pitchFamily="49" charset="-122"/>
              </a:rPr>
              <a:t>   表示</a:t>
            </a:r>
            <a:r>
              <a:rPr lang="zh-CN" altLang="en-US" sz="2400" dirty="0">
                <a:latin typeface="黑体" panose="02010609060101010101" pitchFamily="49" charset="-122"/>
                <a:ea typeface="黑体" panose="02010609060101010101" pitchFamily="49" charset="-122"/>
              </a:rPr>
              <a:t>一个对象</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隶属于集合</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的程度的函数，通常记做</a:t>
            </a:r>
            <a:r>
              <a:rPr lang="en-US" altLang="zh-CN" sz="2400" dirty="0" err="1">
                <a:latin typeface="黑体" panose="02010609060101010101" pitchFamily="49" charset="-122"/>
                <a:ea typeface="黑体" panose="02010609060101010101" pitchFamily="49" charset="-122"/>
              </a:rPr>
              <a:t>μ</a:t>
            </a:r>
            <a:r>
              <a:rPr lang="en-US" altLang="zh-CN" sz="2400" baseline="-25000" dirty="0" err="1">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，其自变量范围是所有可能属于集合</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的对象（即集合</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所在空间中的所有点），取值范围是</a:t>
            </a:r>
            <a:r>
              <a:rPr lang="en-US" altLang="zh-CN" sz="2400" dirty="0">
                <a:latin typeface="黑体" panose="02010609060101010101" pitchFamily="49" charset="-122"/>
                <a:ea typeface="黑体" panose="02010609060101010101" pitchFamily="49" charset="-122"/>
              </a:rPr>
              <a:t>[0,1]</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0&lt;=1</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μ</a:t>
            </a:r>
            <a:r>
              <a:rPr lang="en-US" altLang="zh-CN" sz="2400" baseline="-25000" dirty="0" err="1">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(x)&lt;=1</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μ</a:t>
            </a:r>
            <a:r>
              <a:rPr lang="en-US" altLang="zh-CN" sz="2400" baseline="-25000" dirty="0" err="1">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(x)=1</a:t>
            </a:r>
            <a:r>
              <a:rPr lang="zh-CN" altLang="en-US" sz="2400" dirty="0">
                <a:latin typeface="黑体" panose="02010609060101010101" pitchFamily="49" charset="-122"/>
                <a:ea typeface="黑体" panose="02010609060101010101" pitchFamily="49" charset="-122"/>
              </a:rPr>
              <a:t>表示</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完全隶属于集合</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，相当于传统集合概念上的</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。一个定义在空间</a:t>
            </a:r>
            <a:r>
              <a:rPr lang="en-US" altLang="zh-CN" sz="2400" dirty="0">
                <a:latin typeface="黑体" panose="02010609060101010101" pitchFamily="49" charset="-122"/>
                <a:ea typeface="黑体" panose="02010609060101010101" pitchFamily="49" charset="-122"/>
              </a:rPr>
              <a:t>X={x}</a:t>
            </a:r>
            <a:r>
              <a:rPr lang="zh-CN" altLang="en-US" sz="2400" dirty="0">
                <a:latin typeface="黑体" panose="02010609060101010101" pitchFamily="49" charset="-122"/>
                <a:ea typeface="黑体" panose="02010609060101010101" pitchFamily="49" charset="-122"/>
              </a:rPr>
              <a:t>上的隶属度函数就定义了一个模糊集合</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，或者叫定义在论域</a:t>
            </a:r>
            <a:r>
              <a:rPr lang="en-US" altLang="zh-CN" sz="2400" dirty="0">
                <a:latin typeface="黑体" panose="02010609060101010101" pitchFamily="49" charset="-122"/>
                <a:ea typeface="黑体" panose="02010609060101010101" pitchFamily="49" charset="-122"/>
              </a:rPr>
              <a:t>X={x}</a:t>
            </a:r>
            <a:r>
              <a:rPr lang="zh-CN" altLang="en-US" sz="2400" dirty="0">
                <a:latin typeface="黑体" panose="02010609060101010101" pitchFamily="49" charset="-122"/>
                <a:ea typeface="黑体" panose="02010609060101010101" pitchFamily="49" charset="-122"/>
              </a:rPr>
              <a:t>上的模糊子集</a:t>
            </a: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。对于有限个对象</a:t>
            </a:r>
            <a:r>
              <a:rPr lang="en-US" altLang="zh-CN" sz="2400" dirty="0">
                <a:latin typeface="黑体" panose="02010609060101010101" pitchFamily="49" charset="-122"/>
                <a:ea typeface="黑体" panose="02010609060101010101" pitchFamily="49" charset="-122"/>
              </a:rPr>
              <a:t>x</a:t>
            </a:r>
            <a:r>
              <a:rPr lang="en-US" altLang="zh-CN" sz="2400" baseline="-250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x</a:t>
            </a:r>
            <a:r>
              <a:rPr lang="en-US" altLang="zh-CN" sz="2400" baseline="-250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x</a:t>
            </a:r>
            <a:r>
              <a:rPr lang="en-US" altLang="zh-CN" sz="2400" baseline="-25000" dirty="0" err="1">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模糊</a:t>
            </a:r>
            <a:r>
              <a:rPr lang="zh-CN" altLang="en-US" sz="2400" dirty="0" smtClean="0">
                <a:latin typeface="黑体" panose="02010609060101010101" pitchFamily="49" charset="-122"/>
                <a:ea typeface="黑体" panose="02010609060101010101" pitchFamily="49" charset="-122"/>
              </a:rPr>
              <a:t>集合可以</a:t>
            </a:r>
            <a:r>
              <a:rPr lang="zh-CN" altLang="en-US" sz="2400" dirty="0">
                <a:latin typeface="黑体" panose="02010609060101010101" pitchFamily="49" charset="-122"/>
                <a:ea typeface="黑体" panose="02010609060101010101" pitchFamily="49" charset="-122"/>
              </a:rPr>
              <a:t>表示为：</a:t>
            </a:r>
          </a:p>
          <a:p>
            <a:pPr algn="just" eaLnBrk="1" hangingPunct="1">
              <a:lnSpc>
                <a:spcPct val="150000"/>
              </a:lnSpc>
            </a:pPr>
            <a:endParaRPr lang="zh-CN" altLang="en-US" sz="2400" dirty="0">
              <a:latin typeface="黑体" panose="02010609060101010101" pitchFamily="49" charset="-122"/>
              <a:ea typeface="黑体" panose="02010609060101010101" pitchFamily="49" charset="-122"/>
            </a:endParaRPr>
          </a:p>
        </p:txBody>
      </p:sp>
      <p:sp>
        <p:nvSpPr>
          <p:cNvPr id="10" name="矩形 9"/>
          <p:cNvSpPr/>
          <p:nvPr/>
        </p:nvSpPr>
        <p:spPr>
          <a:xfrm>
            <a:off x="258098" y="476672"/>
            <a:ext cx="2441694" cy="584775"/>
          </a:xfrm>
          <a:prstGeom prst="rect">
            <a:avLst/>
          </a:prstGeom>
        </p:spPr>
        <p:txBody>
          <a:bodyPr wrap="none">
            <a:spAutoFit/>
          </a:bodyPr>
          <a:lstStyle/>
          <a:p>
            <a:r>
              <a:rPr lang="zh-CN" altLang="en-US" sz="3200" dirty="0" smtClean="0">
                <a:latin typeface="黑体" panose="02010609060101010101" pitchFamily="49" charset="-122"/>
                <a:ea typeface="黑体" panose="02010609060101010101" pitchFamily="49" charset="-122"/>
              </a:rPr>
              <a:t> </a:t>
            </a:r>
            <a:r>
              <a:rPr lang="zh-CN" altLang="en-US" sz="3200" dirty="0" smtClean="0">
                <a:solidFill>
                  <a:srgbClr val="FF0000"/>
                </a:solidFill>
                <a:latin typeface="黑体" panose="02010609060101010101" pitchFamily="49" charset="-122"/>
                <a:ea typeface="黑体" panose="02010609060101010101" pitchFamily="49" charset="-122"/>
              </a:rPr>
              <a:t>隶属度函数</a:t>
            </a:r>
            <a:endParaRPr lang="zh-CN" altLang="en-US" sz="3200" dirty="0"/>
          </a:p>
        </p:txBody>
      </p:sp>
      <p:graphicFrame>
        <p:nvGraphicFramePr>
          <p:cNvPr id="11" name="对象 10"/>
          <p:cNvGraphicFramePr>
            <a:graphicFrameLocks noChangeAspect="1"/>
          </p:cNvGraphicFramePr>
          <p:nvPr>
            <p:extLst>
              <p:ext uri="{D42A27DB-BD31-4B8C-83A1-F6EECF244321}">
                <p14:modId xmlns:p14="http://schemas.microsoft.com/office/powerpoint/2010/main" val="3929891216"/>
              </p:ext>
            </p:extLst>
          </p:nvPr>
        </p:nvGraphicFramePr>
        <p:xfrm>
          <a:off x="2514004" y="5514429"/>
          <a:ext cx="3786188" cy="650875"/>
        </p:xfrm>
        <a:graphic>
          <a:graphicData uri="http://schemas.openxmlformats.org/presentationml/2006/ole">
            <mc:AlternateContent xmlns:mc="http://schemas.openxmlformats.org/markup-compatibility/2006">
              <mc:Choice xmlns:v="urn:schemas-microsoft-com:vml" Requires="v">
                <p:oleObj spid="_x0000_s60434" name="公式" r:id="rId3" imgW="1548728" imgH="266584" progId="Equation.3">
                  <p:embed/>
                </p:oleObj>
              </mc:Choice>
              <mc:Fallback>
                <p:oleObj name="公式" r:id="rId3" imgW="1548728" imgH="26658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004" y="5514429"/>
                        <a:ext cx="3786188" cy="650875"/>
                      </a:xfrm>
                      <a:prstGeom prst="rect">
                        <a:avLst/>
                      </a:prstGeom>
                      <a:solidFill>
                        <a:schemeClr val="tx2">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12086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矩形 4"/>
          <p:cNvSpPr>
            <a:spLocks noChangeArrowheads="1"/>
          </p:cNvSpPr>
          <p:nvPr/>
        </p:nvSpPr>
        <p:spPr bwMode="auto">
          <a:xfrm>
            <a:off x="454442" y="825858"/>
            <a:ext cx="7215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solidFill>
                  <a:schemeClr val="tx2">
                    <a:lumMod val="60000"/>
                    <a:lumOff val="40000"/>
                  </a:schemeClr>
                </a:solidFill>
                <a:latin typeface="黑体" panose="02010609060101010101" pitchFamily="49" charset="-122"/>
                <a:ea typeface="黑体" panose="02010609060101010101" pitchFamily="49" charset="-122"/>
              </a:rPr>
              <a:t>FCM</a:t>
            </a:r>
            <a:r>
              <a:rPr lang="zh-CN" altLang="en-US" sz="2800" dirty="0">
                <a:solidFill>
                  <a:schemeClr val="tx2">
                    <a:lumMod val="60000"/>
                    <a:lumOff val="40000"/>
                  </a:schemeClr>
                </a:solidFill>
                <a:latin typeface="黑体" panose="02010609060101010101" pitchFamily="49" charset="-122"/>
                <a:ea typeface="黑体" panose="02010609060101010101" pitchFamily="49" charset="-122"/>
              </a:rPr>
              <a:t>的目标函数一般化形式：</a:t>
            </a:r>
          </a:p>
        </p:txBody>
      </p:sp>
      <p:sp>
        <p:nvSpPr>
          <p:cNvPr id="11264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12644" name="Object 5"/>
          <p:cNvGraphicFramePr>
            <a:graphicFrameLocks noChangeAspect="1"/>
          </p:cNvGraphicFramePr>
          <p:nvPr>
            <p:extLst>
              <p:ext uri="{D42A27DB-BD31-4B8C-83A1-F6EECF244321}">
                <p14:modId xmlns:p14="http://schemas.microsoft.com/office/powerpoint/2010/main" val="2314217482"/>
              </p:ext>
            </p:extLst>
          </p:nvPr>
        </p:nvGraphicFramePr>
        <p:xfrm>
          <a:off x="1331640" y="1772816"/>
          <a:ext cx="6734098" cy="932413"/>
        </p:xfrm>
        <a:graphic>
          <a:graphicData uri="http://schemas.openxmlformats.org/presentationml/2006/ole">
            <mc:AlternateContent xmlns:mc="http://schemas.openxmlformats.org/markup-compatibility/2006">
              <mc:Choice xmlns:v="urn:schemas-microsoft-com:vml" Requires="v">
                <p:oleObj spid="_x0000_s66586" name="Equation" r:id="rId3" imgW="2235200" imgH="444500" progId="Equation.DSMT4">
                  <p:embed/>
                </p:oleObj>
              </mc:Choice>
              <mc:Fallback>
                <p:oleObj name="Equation" r:id="rId3" imgW="22352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772816"/>
                        <a:ext cx="6734098" cy="932413"/>
                      </a:xfrm>
                      <a:prstGeom prst="rect">
                        <a:avLst/>
                      </a:prstGeom>
                      <a:noFill/>
                      <a:ln w="28575">
                        <a:solidFill>
                          <a:srgbClr val="FF0000"/>
                        </a:solidFill>
                        <a:prstDash val="lgDashDot"/>
                      </a:ln>
                    </p:spPr>
                  </p:pic>
                </p:oleObj>
              </mc:Fallback>
            </mc:AlternateContent>
          </a:graphicData>
        </a:graphic>
      </p:graphicFrame>
      <p:sp>
        <p:nvSpPr>
          <p:cNvPr id="112645" name="Rectangle 8"/>
          <p:cNvSpPr>
            <a:spLocks noChangeArrowheads="1"/>
          </p:cNvSpPr>
          <p:nvPr/>
        </p:nvSpPr>
        <p:spPr bwMode="auto">
          <a:xfrm>
            <a:off x="525164" y="3053859"/>
            <a:ext cx="801317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lnSpc>
                <a:spcPct val="150000"/>
              </a:lnSpc>
            </a:pPr>
            <a:r>
              <a:rPr lang="en-US" altLang="zh-CN" sz="2800" dirty="0">
                <a:latin typeface="黑体" panose="02010609060101010101" pitchFamily="49" charset="-122"/>
                <a:ea typeface="黑体" panose="02010609060101010101" pitchFamily="49" charset="-122"/>
                <a:cs typeface="Times New Roman" pitchFamily="18" charset="0"/>
              </a:rPr>
              <a:t>    </a:t>
            </a:r>
            <a:r>
              <a:rPr lang="zh-CN" altLang="en-US" sz="2800" dirty="0" smtClean="0">
                <a:latin typeface="黑体" panose="02010609060101010101" pitchFamily="49" charset="-122"/>
                <a:ea typeface="黑体" panose="02010609060101010101" pitchFamily="49" charset="-122"/>
                <a:cs typeface="Times New Roman" pitchFamily="18" charset="0"/>
              </a:rPr>
              <a:t>模糊隶属度</a:t>
            </a:r>
            <a:r>
              <a:rPr lang="en-US" altLang="zh-CN" sz="2800" dirty="0" err="1" smtClean="0">
                <a:latin typeface="黑体" panose="02010609060101010101" pitchFamily="49" charset="-122"/>
                <a:ea typeface="黑体" panose="02010609060101010101" pitchFamily="49" charset="-122"/>
                <a:cs typeface="Times New Roman" pitchFamily="18" charset="0"/>
              </a:rPr>
              <a:t>u</a:t>
            </a:r>
            <a:r>
              <a:rPr lang="en-US" altLang="zh-CN" sz="2800" baseline="-30000" dirty="0" err="1" smtClean="0">
                <a:latin typeface="黑体" panose="02010609060101010101" pitchFamily="49" charset="-122"/>
                <a:ea typeface="黑体" panose="02010609060101010101" pitchFamily="49" charset="-122"/>
                <a:cs typeface="Times New Roman" pitchFamily="18" charset="0"/>
              </a:rPr>
              <a:t>ij</a:t>
            </a:r>
            <a:r>
              <a:rPr lang="zh-CN" altLang="en-US" sz="2800" dirty="0">
                <a:latin typeface="黑体" panose="02010609060101010101" pitchFamily="49" charset="-122"/>
                <a:ea typeface="黑体" panose="02010609060101010101" pitchFamily="49" charset="-122"/>
                <a:cs typeface="Times New Roman" pitchFamily="18" charset="0"/>
              </a:rPr>
              <a:t>介于</a:t>
            </a:r>
            <a:r>
              <a:rPr lang="en-US" altLang="zh-CN" sz="2800" dirty="0">
                <a:latin typeface="黑体" panose="02010609060101010101" pitchFamily="49" charset="-122"/>
                <a:ea typeface="黑体" panose="02010609060101010101" pitchFamily="49" charset="-122"/>
                <a:cs typeface="Times New Roman" pitchFamily="18" charset="0"/>
              </a:rPr>
              <a:t>0</a:t>
            </a:r>
            <a:r>
              <a:rPr lang="zh-CN" altLang="en-US" sz="2800" dirty="0">
                <a:latin typeface="黑体" panose="02010609060101010101" pitchFamily="49" charset="-122"/>
                <a:ea typeface="黑体" panose="02010609060101010101" pitchFamily="49" charset="-122"/>
                <a:cs typeface="Times New Roman" pitchFamily="18" charset="0"/>
              </a:rPr>
              <a:t>，</a:t>
            </a:r>
            <a:r>
              <a:rPr lang="en-US" altLang="zh-CN" sz="2800" dirty="0">
                <a:latin typeface="黑体" panose="02010609060101010101" pitchFamily="49" charset="-122"/>
                <a:ea typeface="黑体" panose="02010609060101010101" pitchFamily="49" charset="-122"/>
                <a:cs typeface="Times New Roman" pitchFamily="18" charset="0"/>
              </a:rPr>
              <a:t>1</a:t>
            </a:r>
            <a:r>
              <a:rPr lang="zh-CN" altLang="en-US" sz="2800" dirty="0">
                <a:latin typeface="黑体" panose="02010609060101010101" pitchFamily="49" charset="-122"/>
                <a:ea typeface="黑体" panose="02010609060101010101" pitchFamily="49" charset="-122"/>
                <a:cs typeface="Times New Roman" pitchFamily="18" charset="0"/>
              </a:rPr>
              <a:t>间；</a:t>
            </a:r>
            <a:r>
              <a:rPr lang="en-US" altLang="zh-CN" sz="2800" dirty="0">
                <a:latin typeface="黑体" panose="02010609060101010101" pitchFamily="49" charset="-122"/>
                <a:ea typeface="黑体" panose="02010609060101010101" pitchFamily="49" charset="-122"/>
                <a:cs typeface="Times New Roman" pitchFamily="18" charset="0"/>
              </a:rPr>
              <a:t>c</a:t>
            </a:r>
            <a:r>
              <a:rPr lang="en-US" altLang="zh-CN" sz="2800" baseline="-30000" dirty="0">
                <a:latin typeface="黑体" panose="02010609060101010101" pitchFamily="49" charset="-122"/>
                <a:ea typeface="黑体" panose="02010609060101010101" pitchFamily="49" charset="-122"/>
                <a:cs typeface="Times New Roman" pitchFamily="18" charset="0"/>
              </a:rPr>
              <a:t>i</a:t>
            </a:r>
            <a:r>
              <a:rPr lang="zh-CN" altLang="en-US" sz="2800" dirty="0">
                <a:latin typeface="黑体" panose="02010609060101010101" pitchFamily="49" charset="-122"/>
                <a:ea typeface="黑体" panose="02010609060101010101" pitchFamily="49" charset="-122"/>
                <a:cs typeface="Times New Roman" pitchFamily="18" charset="0"/>
              </a:rPr>
              <a:t>为模糊</a:t>
            </a:r>
            <a:r>
              <a:rPr lang="zh-CN" altLang="en-US" sz="2800" dirty="0" smtClean="0">
                <a:latin typeface="黑体" panose="02010609060101010101" pitchFamily="49" charset="-122"/>
                <a:ea typeface="黑体" panose="02010609060101010101" pitchFamily="49" charset="-122"/>
                <a:cs typeface="Times New Roman" pitchFamily="18" charset="0"/>
              </a:rPr>
              <a:t>组</a:t>
            </a:r>
            <a:r>
              <a:rPr lang="en-US" altLang="zh-CN" sz="2800" dirty="0" smtClean="0">
                <a:latin typeface="黑体" panose="02010609060101010101" pitchFamily="49" charset="-122"/>
                <a:ea typeface="黑体" panose="02010609060101010101" pitchFamily="49" charset="-122"/>
                <a:cs typeface="Times New Roman" pitchFamily="18" charset="0"/>
              </a:rPr>
              <a:t>i</a:t>
            </a:r>
            <a:r>
              <a:rPr lang="zh-CN" altLang="en-US" sz="2800" dirty="0" smtClean="0">
                <a:latin typeface="黑体" panose="02010609060101010101" pitchFamily="49" charset="-122"/>
                <a:ea typeface="黑体" panose="02010609060101010101" pitchFamily="49" charset="-122"/>
                <a:cs typeface="Times New Roman" pitchFamily="18" charset="0"/>
              </a:rPr>
              <a:t>的</a:t>
            </a:r>
            <a:r>
              <a:rPr lang="zh-CN" altLang="en-US" sz="2800" dirty="0">
                <a:latin typeface="黑体" panose="02010609060101010101" pitchFamily="49" charset="-122"/>
                <a:ea typeface="黑体" panose="02010609060101010101" pitchFamily="49" charset="-122"/>
                <a:cs typeface="Times New Roman" pitchFamily="18" charset="0"/>
              </a:rPr>
              <a:t>聚类中心，</a:t>
            </a:r>
            <a:r>
              <a:rPr lang="en-US" altLang="zh-CN" sz="2800" dirty="0" err="1">
                <a:latin typeface="黑体" panose="02010609060101010101" pitchFamily="49" charset="-122"/>
                <a:ea typeface="黑体" panose="02010609060101010101" pitchFamily="49" charset="-122"/>
                <a:cs typeface="Times New Roman" pitchFamily="18" charset="0"/>
              </a:rPr>
              <a:t>d</a:t>
            </a:r>
            <a:r>
              <a:rPr lang="en-US" altLang="zh-CN" sz="2800" baseline="-30000" dirty="0" err="1">
                <a:latin typeface="黑体" panose="02010609060101010101" pitchFamily="49" charset="-122"/>
                <a:ea typeface="黑体" panose="02010609060101010101" pitchFamily="49" charset="-122"/>
                <a:cs typeface="Times New Roman" pitchFamily="18" charset="0"/>
              </a:rPr>
              <a:t>ij</a:t>
            </a:r>
            <a:r>
              <a:rPr lang="en-US" altLang="zh-CN" sz="2800" dirty="0">
                <a:latin typeface="黑体" panose="02010609060101010101" pitchFamily="49" charset="-122"/>
                <a:ea typeface="黑体" panose="02010609060101010101" pitchFamily="49" charset="-122"/>
                <a:cs typeface="Times New Roman" pitchFamily="18" charset="0"/>
              </a:rPr>
              <a:t>=||c</a:t>
            </a:r>
            <a:r>
              <a:rPr lang="en-US" altLang="zh-CN" sz="2800" baseline="-30000" dirty="0">
                <a:latin typeface="黑体" panose="02010609060101010101" pitchFamily="49" charset="-122"/>
                <a:ea typeface="黑体" panose="02010609060101010101" pitchFamily="49" charset="-122"/>
                <a:cs typeface="Times New Roman" pitchFamily="18" charset="0"/>
              </a:rPr>
              <a:t>i</a:t>
            </a:r>
            <a:r>
              <a:rPr lang="en-US" altLang="zh-CN" sz="2800" dirty="0">
                <a:latin typeface="黑体" panose="02010609060101010101" pitchFamily="49" charset="-122"/>
                <a:ea typeface="黑体" panose="02010609060101010101" pitchFamily="49" charset="-122"/>
                <a:cs typeface="Times New Roman" pitchFamily="18" charset="0"/>
              </a:rPr>
              <a:t>-</a:t>
            </a:r>
            <a:r>
              <a:rPr lang="en-US" altLang="zh-CN" sz="2800" dirty="0" err="1">
                <a:latin typeface="黑体" panose="02010609060101010101" pitchFamily="49" charset="-122"/>
                <a:ea typeface="黑体" panose="02010609060101010101" pitchFamily="49" charset="-122"/>
                <a:cs typeface="Times New Roman" pitchFamily="18" charset="0"/>
              </a:rPr>
              <a:t>x</a:t>
            </a:r>
            <a:r>
              <a:rPr lang="en-US" altLang="zh-CN" sz="2800" baseline="-30000" dirty="0" err="1">
                <a:latin typeface="黑体" panose="02010609060101010101" pitchFamily="49" charset="-122"/>
                <a:ea typeface="黑体" panose="02010609060101010101" pitchFamily="49" charset="-122"/>
                <a:cs typeface="Times New Roman" pitchFamily="18" charset="0"/>
              </a:rPr>
              <a:t>j</a:t>
            </a:r>
            <a:r>
              <a:rPr lang="en-US" altLang="zh-CN" sz="2800" dirty="0">
                <a:latin typeface="黑体" panose="02010609060101010101" pitchFamily="49" charset="-122"/>
                <a:ea typeface="黑体" panose="02010609060101010101" pitchFamily="49" charset="-122"/>
                <a:cs typeface="Times New Roman" pitchFamily="18" charset="0"/>
              </a:rPr>
              <a:t>||</a:t>
            </a:r>
            <a:r>
              <a:rPr lang="zh-CN" altLang="en-US" sz="2800" dirty="0">
                <a:latin typeface="黑体" panose="02010609060101010101" pitchFamily="49" charset="-122"/>
                <a:ea typeface="黑体" panose="02010609060101010101" pitchFamily="49" charset="-122"/>
                <a:cs typeface="Times New Roman" pitchFamily="18" charset="0"/>
              </a:rPr>
              <a:t>为</a:t>
            </a:r>
            <a:r>
              <a:rPr lang="zh-CN" altLang="en-US" sz="2800" dirty="0" smtClean="0">
                <a:latin typeface="黑体" panose="02010609060101010101" pitchFamily="49" charset="-122"/>
                <a:ea typeface="黑体" panose="02010609060101010101" pitchFamily="49" charset="-122"/>
                <a:cs typeface="Times New Roman" pitchFamily="18" charset="0"/>
              </a:rPr>
              <a:t>第</a:t>
            </a:r>
            <a:r>
              <a:rPr lang="en-US" altLang="zh-CN" sz="2800" dirty="0" err="1" smtClean="0">
                <a:latin typeface="黑体" panose="02010609060101010101" pitchFamily="49" charset="-122"/>
                <a:ea typeface="黑体" panose="02010609060101010101" pitchFamily="49" charset="-122"/>
                <a:cs typeface="Times New Roman" pitchFamily="18" charset="0"/>
              </a:rPr>
              <a:t>i</a:t>
            </a:r>
            <a:r>
              <a:rPr lang="zh-CN" altLang="en-US" sz="2800" dirty="0" smtClean="0">
                <a:latin typeface="黑体" panose="02010609060101010101" pitchFamily="49" charset="-122"/>
                <a:ea typeface="黑体" panose="02010609060101010101" pitchFamily="49" charset="-122"/>
                <a:cs typeface="Times New Roman" pitchFamily="18" charset="0"/>
              </a:rPr>
              <a:t>个</a:t>
            </a:r>
            <a:r>
              <a:rPr lang="zh-CN" altLang="en-US" sz="2800" dirty="0">
                <a:latin typeface="黑体" panose="02010609060101010101" pitchFamily="49" charset="-122"/>
                <a:ea typeface="黑体" panose="02010609060101010101" pitchFamily="49" charset="-122"/>
                <a:cs typeface="Times New Roman" pitchFamily="18" charset="0"/>
              </a:rPr>
              <a:t>聚类中心与第</a:t>
            </a:r>
            <a:r>
              <a:rPr lang="en-US" altLang="zh-CN" sz="2800" dirty="0">
                <a:latin typeface="黑体" panose="02010609060101010101" pitchFamily="49" charset="-122"/>
                <a:ea typeface="黑体" panose="02010609060101010101" pitchFamily="49" charset="-122"/>
                <a:cs typeface="Times New Roman" pitchFamily="18" charset="0"/>
              </a:rPr>
              <a:t>j</a:t>
            </a:r>
            <a:r>
              <a:rPr lang="zh-CN" altLang="en-US" sz="2800" dirty="0">
                <a:latin typeface="黑体" panose="02010609060101010101" pitchFamily="49" charset="-122"/>
                <a:ea typeface="黑体" panose="02010609060101010101" pitchFamily="49" charset="-122"/>
                <a:cs typeface="Times New Roman" pitchFamily="18" charset="0"/>
              </a:rPr>
              <a:t>个数据点间的欧几里德距离；且</a:t>
            </a:r>
            <a:r>
              <a:rPr lang="en-US" altLang="zh-CN" sz="2800" dirty="0">
                <a:latin typeface="黑体" panose="02010609060101010101" pitchFamily="49" charset="-122"/>
                <a:ea typeface="黑体" panose="02010609060101010101" pitchFamily="49" charset="-122"/>
                <a:cs typeface="Times New Roman" pitchFamily="18" charset="0"/>
              </a:rPr>
              <a:t>m&gt;1</a:t>
            </a:r>
            <a:r>
              <a:rPr lang="zh-CN" altLang="en-US" sz="2800" dirty="0">
                <a:latin typeface="黑体" panose="02010609060101010101" pitchFamily="49" charset="-122"/>
                <a:ea typeface="黑体" panose="02010609060101010101" pitchFamily="49" charset="-122"/>
                <a:cs typeface="Times New Roman" pitchFamily="18" charset="0"/>
              </a:rPr>
              <a:t>是一个加权</a:t>
            </a:r>
            <a:r>
              <a:rPr lang="zh-CN" altLang="en-US" sz="2800" dirty="0" smtClean="0">
                <a:latin typeface="黑体" panose="02010609060101010101" pitchFamily="49" charset="-122"/>
                <a:ea typeface="黑体" panose="02010609060101010101" pitchFamily="49" charset="-122"/>
                <a:cs typeface="Times New Roman" pitchFamily="18" charset="0"/>
              </a:rPr>
              <a:t>指数。</a:t>
            </a:r>
            <a:endParaRPr lang="zh-CN" altLang="en-US" sz="2800" dirty="0">
              <a:latin typeface="黑体" panose="02010609060101010101" pitchFamily="49" charset="-122"/>
              <a:ea typeface="黑体" panose="02010609060101010101" pitchFamily="49" charset="-122"/>
            </a:endParaRPr>
          </a:p>
        </p:txBody>
      </p:sp>
      <p:sp>
        <p:nvSpPr>
          <p:cNvPr id="11264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26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265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16" name="组合 15"/>
          <p:cNvGrpSpPr/>
          <p:nvPr/>
        </p:nvGrpSpPr>
        <p:grpSpPr>
          <a:xfrm>
            <a:off x="0" y="6324600"/>
            <a:ext cx="9144000" cy="519113"/>
            <a:chOff x="0" y="6324600"/>
            <a:chExt cx="9144000" cy="519113"/>
          </a:xfrm>
        </p:grpSpPr>
        <p:grpSp>
          <p:nvGrpSpPr>
            <p:cNvPr id="17" name="组合 16"/>
            <p:cNvGrpSpPr>
              <a:grpSpLocks/>
            </p:cNvGrpSpPr>
            <p:nvPr/>
          </p:nvGrpSpPr>
          <p:grpSpPr bwMode="auto">
            <a:xfrm>
              <a:off x="0" y="6324600"/>
              <a:ext cx="9144000" cy="519113"/>
              <a:chOff x="0" y="6324600"/>
              <a:chExt cx="9144000" cy="518375"/>
            </a:xfrm>
          </p:grpSpPr>
          <p:sp>
            <p:nvSpPr>
              <p:cNvPr id="19" name="矩形 18"/>
              <p:cNvSpPr/>
              <p:nvPr/>
            </p:nvSpPr>
            <p:spPr>
              <a:xfrm>
                <a:off x="0" y="6324600"/>
                <a:ext cx="9144000" cy="76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19"/>
              <p:cNvSpPr txBox="1">
                <a:spLocks noChangeArrowheads="1"/>
              </p:cNvSpPr>
              <p:nvPr/>
            </p:nvSpPr>
            <p:spPr bwMode="auto">
              <a:xfrm>
                <a:off x="6472169" y="6442865"/>
                <a:ext cx="267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latin typeface="黑体" pitchFamily="49" charset="-122"/>
                    <a:ea typeface="黑体" pitchFamily="49" charset="-122"/>
                  </a:rPr>
                  <a:t>非监督学习</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聚类</a:t>
                </a:r>
              </a:p>
            </p:txBody>
          </p:sp>
        </p:grpSp>
        <p:sp>
          <p:nvSpPr>
            <p:cNvPr id="18" name="TextBox 17"/>
            <p:cNvSpPr txBox="1">
              <a:spLocks noChangeArrowheads="1"/>
            </p:cNvSpPr>
            <p:nvPr/>
          </p:nvSpPr>
          <p:spPr bwMode="auto">
            <a:xfrm>
              <a:off x="323529" y="6435159"/>
              <a:ext cx="3744415" cy="40011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00B0F0"/>
                  </a:solidFill>
                  <a:latin typeface="黑体" pitchFamily="49" charset="-122"/>
                  <a:ea typeface="黑体" pitchFamily="49" charset="-122"/>
                </a:rPr>
                <a:t>动态</a:t>
              </a:r>
              <a:r>
                <a:rPr lang="zh-CN" altLang="en-US" sz="2000" b="1" dirty="0" smtClean="0">
                  <a:solidFill>
                    <a:srgbClr val="00B0F0"/>
                  </a:solidFill>
                  <a:latin typeface="黑体" pitchFamily="49" charset="-122"/>
                  <a:ea typeface="黑体" pitchFamily="49" charset="-122"/>
                </a:rPr>
                <a:t>聚类法</a:t>
              </a:r>
              <a:endParaRPr lang="zh-CN" altLang="en-US" sz="2000" b="1" dirty="0">
                <a:solidFill>
                  <a:srgbClr val="00B0F0"/>
                </a:solidFill>
                <a:latin typeface="黑体" pitchFamily="49" charset="-122"/>
                <a:ea typeface="黑体" pitchFamily="49" charset="-122"/>
              </a:endParaRPr>
            </a:p>
          </p:txBody>
        </p:sp>
      </p:grpSp>
    </p:spTree>
    <p:extLst>
      <p:ext uri="{BB962C8B-B14F-4D97-AF65-F5344CB8AC3E}">
        <p14:creationId xmlns:p14="http://schemas.microsoft.com/office/powerpoint/2010/main" val="248054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ppt_x"/>
                                          </p:val>
                                        </p:tav>
                                        <p:tav tm="100000">
                                          <p:val>
                                            <p:strVal val="#ppt_x"/>
                                          </p:val>
                                        </p:tav>
                                      </p:tavLst>
                                    </p:anim>
                                    <p:anim calcmode="lin" valueType="num">
                                      <p:cBhvr additive="base">
                                        <p:cTn id="8" dur="500" fill="hold"/>
                                        <p:tgtEl>
                                          <p:spTgt spid="1126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45"/>
                                        </p:tgtEl>
                                        <p:attrNameLst>
                                          <p:attrName>style.visibility</p:attrName>
                                        </p:attrNameLst>
                                      </p:cBhvr>
                                      <p:to>
                                        <p:strVal val="visible"/>
                                      </p:to>
                                    </p:set>
                                    <p:anim calcmode="lin" valueType="num">
                                      <p:cBhvr additive="base">
                                        <p:cTn id="13" dur="500" fill="hold"/>
                                        <p:tgtEl>
                                          <p:spTgt spid="112645"/>
                                        </p:tgtEl>
                                        <p:attrNameLst>
                                          <p:attrName>ppt_x</p:attrName>
                                        </p:attrNameLst>
                                      </p:cBhvr>
                                      <p:tavLst>
                                        <p:tav tm="0">
                                          <p:val>
                                            <p:strVal val="#ppt_x"/>
                                          </p:val>
                                        </p:tav>
                                        <p:tav tm="100000">
                                          <p:val>
                                            <p:strVal val="#ppt_x"/>
                                          </p:val>
                                        </p:tav>
                                      </p:tavLst>
                                    </p:anim>
                                    <p:anim calcmode="lin" valueType="num">
                                      <p:cBhvr additive="base">
                                        <p:cTn id="14" dur="500" fill="hold"/>
                                        <p:tgtEl>
                                          <p:spTgt spid="1126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6374</Words>
  <Application>Microsoft Office PowerPoint</Application>
  <PresentationFormat>全屏显示(4:3)</PresentationFormat>
  <Paragraphs>793</Paragraphs>
  <Slides>108</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108</vt:i4>
      </vt:variant>
    </vt:vector>
  </HeadingPairs>
  <TitlesOfParts>
    <vt:vector size="113" baseType="lpstr">
      <vt:lpstr>Office 主题​​</vt:lpstr>
      <vt:lpstr>公式</vt:lpstr>
      <vt:lpstr>位图图像</vt:lpstr>
      <vt:lpstr>Equation</vt:lpstr>
      <vt:lpstr>MathType 6.0 Equation</vt:lpstr>
      <vt:lpstr>非监督学习                       ——聚类  </vt:lpstr>
      <vt:lpstr>什么是聚类</vt:lpstr>
      <vt:lpstr>PowerPoint 演示文稿</vt:lpstr>
      <vt:lpstr>PowerPoint 演示文稿</vt:lpstr>
      <vt:lpstr>PowerPoint 演示文稿</vt:lpstr>
      <vt:lpstr>PowerPoint 演示文稿</vt:lpstr>
      <vt:lpstr>PowerPoint 演示文稿</vt:lpstr>
      <vt:lpstr>相似性度量</vt:lpstr>
      <vt:lpstr> 距离相似性度量</vt:lpstr>
      <vt:lpstr>PowerPoint 演示文稿</vt:lpstr>
      <vt:lpstr>PowerPoint 演示文稿</vt:lpstr>
      <vt:lpstr>欧氏距离</vt:lpstr>
      <vt:lpstr>PowerPoint 演示文稿</vt:lpstr>
      <vt:lpstr>PowerPoint 演示文稿</vt:lpstr>
      <vt:lpstr>PowerPoint 演示文稿</vt:lpstr>
      <vt:lpstr>马氏距离（Mahalanobis）</vt:lpstr>
      <vt:lpstr>明氏（Minkowsky）距离   </vt:lpstr>
      <vt:lpstr> 角度相似性度量</vt:lpstr>
      <vt:lpstr>PowerPoint 演示文稿</vt:lpstr>
      <vt:lpstr>PowerPoint 演示文稿</vt:lpstr>
      <vt:lpstr>聚类准则函数</vt:lpstr>
      <vt:lpstr>PowerPoint 演示文稿</vt:lpstr>
      <vt:lpstr>（1）误差平方和准则</vt:lpstr>
      <vt:lpstr>PowerPoint 演示文稿</vt:lpstr>
      <vt:lpstr>PowerPoint 演示文稿</vt:lpstr>
      <vt:lpstr>PowerPoint 演示文稿</vt:lpstr>
      <vt:lpstr>PowerPoint 演示文稿</vt:lpstr>
      <vt:lpstr>PowerPoint 演示文稿</vt:lpstr>
      <vt:lpstr>PowerPoint 演示文稿</vt:lpstr>
      <vt:lpstr>（2）加权平均平方距离和准则</vt:lpstr>
      <vt:lpstr>PowerPoint 演示文稿</vt:lpstr>
      <vt:lpstr>PowerPoint 演示文稿</vt:lpstr>
      <vt:lpstr>PowerPoint 演示文稿</vt:lpstr>
      <vt:lpstr>PowerPoint 演示文稿</vt:lpstr>
      <vt:lpstr>（3）类间距离和准则</vt:lpstr>
      <vt:lpstr>PowerPoint 演示文稿</vt:lpstr>
      <vt:lpstr>（4）散射矩阵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K均值算法</vt:lpstr>
      <vt:lpstr>PowerPoint 演示文稿</vt:lpstr>
      <vt:lpstr>K-中心聚类 （k-medoids）</vt:lpstr>
      <vt:lpstr>K-中心聚类 （k-medoids）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模糊C均值聚类算法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非监督学习                       ——聚类</dc:title>
  <dc:creator>HP</dc:creator>
  <cp:lastModifiedBy>HP</cp:lastModifiedBy>
  <cp:revision>39</cp:revision>
  <dcterms:created xsi:type="dcterms:W3CDTF">2017-05-29T05:56:05Z</dcterms:created>
  <dcterms:modified xsi:type="dcterms:W3CDTF">2017-06-13T01:00:45Z</dcterms:modified>
</cp:coreProperties>
</file>