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64" r:id="rId9"/>
    <p:sldId id="262" r:id="rId10"/>
    <p:sldId id="265" r:id="rId11"/>
    <p:sldId id="268" r:id="rId12"/>
    <p:sldId id="267" r:id="rId13"/>
    <p:sldId id="269" r:id="rId14"/>
    <p:sldId id="270" r:id="rId15"/>
    <p:sldId id="271" r:id="rId16"/>
    <p:sldId id="272" r:id="rId17"/>
    <p:sldId id="274" r:id="rId18"/>
    <p:sldId id="273" r:id="rId19"/>
    <p:sldId id="275" r:id="rId20"/>
    <p:sldId id="276" r:id="rId21"/>
    <p:sldId id="277" r:id="rId22"/>
    <p:sldId id="278" r:id="rId23"/>
    <p:sldId id="27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655440-C2CB-45F2-A852-5F1C1E93175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2DD96E57-7133-40B1-AC67-949709006A6F}" type="datetimeFigureOut">
              <a:rPr lang="zh-CN" altLang="en-US" smtClean="0"/>
              <a:t>2017/6/20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7D655440-C2CB-45F2-A852-5F1C1E931756}"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DD96E57-7133-40B1-AC67-949709006A6F}" type="datetimeFigureOut">
              <a:rPr lang="zh-CN" altLang="en-US" smtClean="0"/>
              <a:t>2017/6/20</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655440-C2CB-45F2-A852-5F1C1E931756}"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792" y="1371600"/>
            <a:ext cx="7851648" cy="1828800"/>
          </a:xfrm>
        </p:spPr>
        <p:txBody>
          <a:bodyPr>
            <a:normAutofit/>
          </a:bodyPr>
          <a:lstStyle/>
          <a:p>
            <a:pPr algn="ctr"/>
            <a:r>
              <a:rPr lang="zh-CN" altLang="en-US" sz="4800" dirty="0" smtClean="0">
                <a:solidFill>
                  <a:schemeClr val="tx1"/>
                </a:solidFill>
              </a:rPr>
              <a:t>决策树</a:t>
            </a:r>
            <a:endParaRPr lang="zh-CN" altLang="en-US" sz="4800" dirty="0">
              <a:solidFill>
                <a:schemeClr val="tx1"/>
              </a:solidFill>
            </a:endParaRPr>
          </a:p>
        </p:txBody>
      </p:sp>
      <p:sp>
        <p:nvSpPr>
          <p:cNvPr id="4" name="TextBox 3"/>
          <p:cNvSpPr txBox="1"/>
          <p:nvPr/>
        </p:nvSpPr>
        <p:spPr>
          <a:xfrm>
            <a:off x="2771800" y="3356992"/>
            <a:ext cx="3744416" cy="769441"/>
          </a:xfrm>
          <a:prstGeom prst="rect">
            <a:avLst/>
          </a:prstGeom>
          <a:noFill/>
        </p:spPr>
        <p:txBody>
          <a:bodyPr wrap="square" rtlCol="0">
            <a:spAutoFit/>
          </a:bodyPr>
          <a:lstStyle/>
          <a:p>
            <a:r>
              <a:rPr lang="en-US" altLang="zh-CN" sz="4400" dirty="0" smtClean="0"/>
              <a:t>(Decision Tree)</a:t>
            </a:r>
            <a:endParaRPr lang="zh-CN" altLang="en-US" sz="4400" dirty="0"/>
          </a:p>
        </p:txBody>
      </p:sp>
    </p:spTree>
    <p:extLst>
      <p:ext uri="{BB962C8B-B14F-4D97-AF65-F5344CB8AC3E}">
        <p14:creationId xmlns:p14="http://schemas.microsoft.com/office/powerpoint/2010/main" val="722851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normAutofit/>
          </a:bodyPr>
          <a:lstStyle/>
          <a:p>
            <a:r>
              <a:rPr lang="zh-CN" altLang="en-US" sz="3600" dirty="0" smtClean="0"/>
              <a:t>通用决策树学习算法</a:t>
            </a:r>
            <a:endParaRPr lang="zh-CN" altLang="en-US" sz="3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03416"/>
            <a:ext cx="7566955" cy="5307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32040" y="2731731"/>
            <a:ext cx="3816424" cy="338554"/>
          </a:xfrm>
          <a:prstGeom prst="rect">
            <a:avLst/>
          </a:prstGeom>
          <a:noFill/>
        </p:spPr>
        <p:txBody>
          <a:bodyPr wrap="square" rtlCol="0">
            <a:spAutoFit/>
          </a:bodyPr>
          <a:lstStyle/>
          <a:p>
            <a:r>
              <a:rPr lang="zh-CN" altLang="en-US" sz="1600" dirty="0" smtClean="0">
                <a:solidFill>
                  <a:srgbClr val="FF0000"/>
                </a:solidFill>
              </a:rPr>
              <a:t>当前节点包含样本同属一类，无需划分</a:t>
            </a:r>
            <a:endParaRPr lang="zh-CN" altLang="en-US" sz="1600" dirty="0">
              <a:solidFill>
                <a:srgbClr val="FF0000"/>
              </a:solidFill>
            </a:endParaRPr>
          </a:p>
        </p:txBody>
      </p:sp>
      <p:sp>
        <p:nvSpPr>
          <p:cNvPr id="5" name="TextBox 4"/>
          <p:cNvSpPr txBox="1"/>
          <p:nvPr/>
        </p:nvSpPr>
        <p:spPr>
          <a:xfrm>
            <a:off x="2339752" y="3717032"/>
            <a:ext cx="4104456" cy="338554"/>
          </a:xfrm>
          <a:prstGeom prst="rect">
            <a:avLst/>
          </a:prstGeom>
          <a:noFill/>
        </p:spPr>
        <p:txBody>
          <a:bodyPr wrap="square" rtlCol="0">
            <a:spAutoFit/>
          </a:bodyPr>
          <a:lstStyle/>
          <a:p>
            <a:r>
              <a:rPr lang="zh-CN" altLang="en-US" sz="1600" dirty="0" smtClean="0">
                <a:solidFill>
                  <a:srgbClr val="FF0000"/>
                </a:solidFill>
              </a:rPr>
              <a:t>属性为空或属性值相同，无法划分</a:t>
            </a:r>
            <a:endParaRPr lang="zh-CN" altLang="en-US" sz="1600" dirty="0">
              <a:solidFill>
                <a:srgbClr val="FF0000"/>
              </a:solidFill>
            </a:endParaRPr>
          </a:p>
        </p:txBody>
      </p:sp>
      <p:sp>
        <p:nvSpPr>
          <p:cNvPr id="6" name="TextBox 5"/>
          <p:cNvSpPr txBox="1"/>
          <p:nvPr/>
        </p:nvSpPr>
        <p:spPr>
          <a:xfrm>
            <a:off x="2483768" y="5229200"/>
            <a:ext cx="5760640" cy="338554"/>
          </a:xfrm>
          <a:prstGeom prst="rect">
            <a:avLst/>
          </a:prstGeom>
          <a:noFill/>
        </p:spPr>
        <p:txBody>
          <a:bodyPr wrap="square" rtlCol="0">
            <a:spAutoFit/>
          </a:bodyPr>
          <a:lstStyle/>
          <a:p>
            <a:r>
              <a:rPr lang="zh-CN" altLang="en-US" sz="1600" dirty="0" smtClean="0">
                <a:solidFill>
                  <a:srgbClr val="FF0000"/>
                </a:solidFill>
              </a:rPr>
              <a:t>利用父节点的样本分布作为当前节点的先验分布</a:t>
            </a:r>
            <a:endParaRPr lang="zh-CN" altLang="en-US" sz="1600" dirty="0">
              <a:solidFill>
                <a:srgbClr val="FF0000"/>
              </a:solidFill>
            </a:endParaRPr>
          </a:p>
        </p:txBody>
      </p:sp>
      <p:sp>
        <p:nvSpPr>
          <p:cNvPr id="8" name="矩形 7"/>
          <p:cNvSpPr/>
          <p:nvPr/>
        </p:nvSpPr>
        <p:spPr>
          <a:xfrm>
            <a:off x="827584" y="4030325"/>
            <a:ext cx="7632848" cy="2627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0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43000"/>
          </a:xfrm>
        </p:spPr>
        <p:txBody>
          <a:bodyPr>
            <a:normAutofit/>
          </a:bodyPr>
          <a:lstStyle/>
          <a:p>
            <a:r>
              <a:rPr lang="zh-CN" altLang="en-US" sz="3600" dirty="0" smtClean="0"/>
              <a:t>决策树学习中的关键问题：</a:t>
            </a:r>
            <a:endParaRPr lang="zh-CN" altLang="en-US" sz="3600"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dirty="0" smtClean="0">
                <a:solidFill>
                  <a:srgbClr val="00B0F0"/>
                </a:solidFill>
              </a:rPr>
              <a:t> 划分属性的选择</a:t>
            </a:r>
            <a:endParaRPr lang="en-US" altLang="zh-CN" dirty="0" smtClean="0">
              <a:solidFill>
                <a:srgbClr val="00B0F0"/>
              </a:solidFill>
            </a:endParaRPr>
          </a:p>
          <a:p>
            <a:pPr lvl="1">
              <a:buFont typeface="Wingdings" panose="05000000000000000000" pitchFamily="2" charset="2"/>
              <a:buChar char="ü"/>
            </a:pPr>
            <a:r>
              <a:rPr lang="zh-CN" altLang="en-US" dirty="0" smtClean="0"/>
              <a:t> 决定决策树的树形结构；</a:t>
            </a:r>
            <a:endParaRPr lang="en-US" altLang="zh-CN" dirty="0" smtClean="0"/>
          </a:p>
          <a:p>
            <a:pPr lvl="1">
              <a:buFont typeface="Wingdings" panose="05000000000000000000" pitchFamily="2" charset="2"/>
              <a:buChar char="ü"/>
            </a:pPr>
            <a:r>
              <a:rPr lang="zh-CN" altLang="en-US" dirty="0" smtClean="0"/>
              <a:t> 决定决策树的分类性能。</a:t>
            </a:r>
            <a:endParaRPr lang="en-US" altLang="zh-CN" dirty="0" smtClean="0"/>
          </a:p>
          <a:p>
            <a:pPr>
              <a:buFont typeface="Wingdings" panose="05000000000000000000" pitchFamily="2" charset="2"/>
              <a:buChar char="u"/>
            </a:pPr>
            <a:r>
              <a:rPr lang="zh-CN" altLang="en-US" dirty="0" smtClean="0"/>
              <a:t> </a:t>
            </a:r>
            <a:r>
              <a:rPr lang="zh-CN" altLang="en-US" dirty="0" smtClean="0">
                <a:solidFill>
                  <a:srgbClr val="00B0F0"/>
                </a:solidFill>
              </a:rPr>
              <a:t>分支停止准则的确定</a:t>
            </a:r>
            <a:endParaRPr lang="en-US" altLang="zh-CN" dirty="0" smtClean="0">
              <a:solidFill>
                <a:srgbClr val="00B0F0"/>
              </a:solidFill>
            </a:endParaRPr>
          </a:p>
          <a:p>
            <a:pPr lvl="1">
              <a:buFont typeface="Wingdings" panose="05000000000000000000" pitchFamily="2" charset="2"/>
              <a:buChar char="ü"/>
            </a:pPr>
            <a:r>
              <a:rPr lang="en-US" altLang="zh-CN" dirty="0" smtClean="0"/>
              <a:t> </a:t>
            </a:r>
            <a:r>
              <a:rPr lang="zh-CN" altLang="en-US" dirty="0" smtClean="0"/>
              <a:t>过晚停止</a:t>
            </a:r>
            <a:r>
              <a:rPr lang="en-US" altLang="zh-CN" dirty="0" smtClean="0"/>
              <a:t>——</a:t>
            </a:r>
            <a:r>
              <a:rPr lang="zh-CN" altLang="en-US" dirty="0" smtClean="0"/>
              <a:t>过拟合</a:t>
            </a:r>
            <a:endParaRPr lang="en-US" altLang="zh-CN" dirty="0" smtClean="0"/>
          </a:p>
          <a:p>
            <a:pPr lvl="1">
              <a:buFont typeface="Wingdings" panose="05000000000000000000" pitchFamily="2" charset="2"/>
              <a:buChar char="ü"/>
            </a:pPr>
            <a:r>
              <a:rPr lang="en-US" altLang="zh-CN" dirty="0"/>
              <a:t> </a:t>
            </a:r>
            <a:r>
              <a:rPr lang="zh-CN" altLang="en-US" dirty="0" smtClean="0"/>
              <a:t>过早停止</a:t>
            </a:r>
            <a:r>
              <a:rPr lang="en-US" altLang="zh-CN" dirty="0" smtClean="0"/>
              <a:t>——</a:t>
            </a:r>
            <a:r>
              <a:rPr lang="zh-CN" altLang="en-US" dirty="0" smtClean="0"/>
              <a:t>精度差</a:t>
            </a:r>
            <a:endParaRPr lang="en-US" altLang="zh-CN" dirty="0" smtClean="0"/>
          </a:p>
          <a:p>
            <a:pPr>
              <a:buFont typeface="Wingdings" panose="05000000000000000000" pitchFamily="2" charset="2"/>
              <a:buChar char="u"/>
            </a:pPr>
            <a:r>
              <a:rPr lang="zh-CN" altLang="en-US" dirty="0" smtClean="0"/>
              <a:t> </a:t>
            </a:r>
            <a:r>
              <a:rPr lang="zh-CN" altLang="en-US" dirty="0" smtClean="0">
                <a:solidFill>
                  <a:srgbClr val="00B0F0"/>
                </a:solidFill>
              </a:rPr>
              <a:t>剪枝处理</a:t>
            </a:r>
            <a:endParaRPr lang="en-US" altLang="zh-CN" dirty="0">
              <a:solidFill>
                <a:srgbClr val="00B0F0"/>
              </a:solidFill>
            </a:endParaRPr>
          </a:p>
          <a:p>
            <a:pPr lvl="1">
              <a:buFont typeface="Wingdings" panose="05000000000000000000" pitchFamily="2" charset="2"/>
              <a:buChar char="ü"/>
            </a:pPr>
            <a:r>
              <a:rPr lang="en-US" altLang="zh-CN" dirty="0" smtClean="0">
                <a:solidFill>
                  <a:srgbClr val="00B0F0"/>
                </a:solidFill>
              </a:rPr>
              <a:t> </a:t>
            </a:r>
            <a:r>
              <a:rPr lang="zh-CN" altLang="en-US" dirty="0" smtClean="0"/>
              <a:t>分支过多</a:t>
            </a:r>
            <a:r>
              <a:rPr lang="en-US" altLang="zh-CN" dirty="0" smtClean="0"/>
              <a:t>——</a:t>
            </a:r>
            <a:r>
              <a:rPr lang="zh-CN" altLang="en-US" dirty="0" smtClean="0"/>
              <a:t>过拟合</a:t>
            </a:r>
            <a:endParaRPr lang="zh-CN" altLang="en-US" dirty="0"/>
          </a:p>
        </p:txBody>
      </p:sp>
    </p:spTree>
    <p:extLst>
      <p:ext uri="{BB962C8B-B14F-4D97-AF65-F5344CB8AC3E}">
        <p14:creationId xmlns:p14="http://schemas.microsoft.com/office/powerpoint/2010/main" val="358392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722344"/>
          </a:xfrm>
        </p:spPr>
        <p:txBody>
          <a:bodyPr>
            <a:normAutofit/>
          </a:bodyPr>
          <a:lstStyle/>
          <a:p>
            <a:r>
              <a:rPr lang="zh-CN" altLang="en-US" sz="3600" dirty="0" smtClean="0"/>
              <a:t>划分属性的选择</a:t>
            </a:r>
            <a:endParaRPr lang="zh-CN" altLang="en-US" sz="3600" dirty="0"/>
          </a:p>
        </p:txBody>
      </p:sp>
      <p:sp>
        <p:nvSpPr>
          <p:cNvPr id="3" name="内容占位符 2"/>
          <p:cNvSpPr>
            <a:spLocks noGrp="1"/>
          </p:cNvSpPr>
          <p:nvPr>
            <p:ph idx="1"/>
          </p:nvPr>
        </p:nvSpPr>
        <p:spPr>
          <a:xfrm>
            <a:off x="457200" y="1935480"/>
            <a:ext cx="8229600" cy="701432"/>
          </a:xfrm>
        </p:spPr>
        <p:txBody>
          <a:bodyPr>
            <a:noAutofit/>
          </a:bodyPr>
          <a:lstStyle/>
          <a:p>
            <a:r>
              <a:rPr lang="zh-CN" altLang="en-US" sz="3200" dirty="0" smtClean="0">
                <a:solidFill>
                  <a:srgbClr val="00B0F0"/>
                </a:solidFill>
              </a:rPr>
              <a:t>在每个节点处应该选择测试或查询哪一个属性？</a:t>
            </a:r>
            <a:endParaRPr lang="en-US" altLang="zh-CN" sz="3200" dirty="0" smtClean="0">
              <a:solidFill>
                <a:srgbClr val="00B0F0"/>
              </a:solidFill>
            </a:endParaRPr>
          </a:p>
          <a:p>
            <a:endParaRPr lang="zh-CN" altLang="en-US" sz="3200" dirty="0">
              <a:solidFill>
                <a:srgbClr val="00B0F0"/>
              </a:solidFill>
            </a:endParaRPr>
          </a:p>
        </p:txBody>
      </p:sp>
      <p:sp>
        <p:nvSpPr>
          <p:cNvPr id="6" name="TextBox 5"/>
          <p:cNvSpPr txBox="1"/>
          <p:nvPr/>
        </p:nvSpPr>
        <p:spPr>
          <a:xfrm>
            <a:off x="827584" y="3265820"/>
            <a:ext cx="7848872" cy="523220"/>
          </a:xfrm>
          <a:prstGeom prst="rect">
            <a:avLst/>
          </a:prstGeom>
          <a:solidFill>
            <a:schemeClr val="accent6">
              <a:lumMod val="40000"/>
              <a:lumOff val="60000"/>
            </a:schemeClr>
          </a:solidFill>
        </p:spPr>
        <p:txBody>
          <a:bodyPr wrap="square" rtlCol="0">
            <a:spAutoFit/>
          </a:bodyPr>
          <a:lstStyle/>
          <a:p>
            <a:r>
              <a:rPr lang="zh-CN" altLang="en-US" sz="2800" b="1" dirty="0" smtClean="0"/>
              <a:t>希望决策树的分支节点的“</a:t>
            </a:r>
            <a:r>
              <a:rPr lang="zh-CN" altLang="en-US" sz="2800" b="1" dirty="0" smtClean="0">
                <a:solidFill>
                  <a:srgbClr val="FF0000"/>
                </a:solidFill>
              </a:rPr>
              <a:t>纯度</a:t>
            </a:r>
            <a:r>
              <a:rPr lang="zh-CN" altLang="en-US" sz="2800" b="1" dirty="0" smtClean="0"/>
              <a:t>”越来越高</a:t>
            </a:r>
            <a:endParaRPr lang="zh-CN" altLang="en-US" sz="2800" b="1" dirty="0"/>
          </a:p>
        </p:txBody>
      </p:sp>
      <p:sp>
        <p:nvSpPr>
          <p:cNvPr id="8" name="圆角矩形标注 7"/>
          <p:cNvSpPr/>
          <p:nvPr/>
        </p:nvSpPr>
        <p:spPr>
          <a:xfrm>
            <a:off x="3419872" y="4725144"/>
            <a:ext cx="2304256" cy="1440160"/>
          </a:xfrm>
          <a:prstGeom prst="wedgeRoundRectCallout">
            <a:avLst>
              <a:gd name="adj1" fmla="val 42126"/>
              <a:gd name="adj2" fmla="val -109664"/>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节点所包含的样本尽可能属于同一类别</a:t>
            </a:r>
            <a:endParaRPr lang="zh-CN" altLang="en-US" sz="2400" dirty="0"/>
          </a:p>
        </p:txBody>
      </p:sp>
    </p:spTree>
    <p:extLst>
      <p:ext uri="{BB962C8B-B14F-4D97-AF65-F5344CB8AC3E}">
        <p14:creationId xmlns:p14="http://schemas.microsoft.com/office/powerpoint/2010/main" val="9526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1421512"/>
          </a:xfrm>
        </p:spPr>
        <p:txBody>
          <a:bodyPr/>
          <a:lstStyle/>
          <a:p>
            <a:r>
              <a:rPr lang="en-US" altLang="zh-CN" sz="2800" b="1" dirty="0" smtClean="0">
                <a:solidFill>
                  <a:schemeClr val="bg2">
                    <a:lumMod val="75000"/>
                  </a:schemeClr>
                </a:solidFill>
              </a:rPr>
              <a:t> </a:t>
            </a:r>
            <a:r>
              <a:rPr lang="zh-CN" altLang="en-US" sz="2800" b="1" dirty="0" smtClean="0">
                <a:solidFill>
                  <a:schemeClr val="bg2">
                    <a:lumMod val="75000"/>
                  </a:schemeClr>
                </a:solidFill>
              </a:rPr>
              <a:t>信息增益（</a:t>
            </a:r>
            <a:r>
              <a:rPr lang="en-US" altLang="zh-CN" sz="2800" b="1" dirty="0" smtClean="0">
                <a:solidFill>
                  <a:schemeClr val="bg2">
                    <a:lumMod val="75000"/>
                  </a:schemeClr>
                </a:solidFill>
              </a:rPr>
              <a:t>information gain</a:t>
            </a:r>
            <a:r>
              <a:rPr lang="zh-CN" altLang="en-US" sz="2800" b="1" dirty="0" smtClean="0">
                <a:solidFill>
                  <a:schemeClr val="bg2">
                    <a:lumMod val="75000"/>
                  </a:schemeClr>
                </a:solidFill>
              </a:rPr>
              <a:t>）</a:t>
            </a:r>
            <a:endParaRPr lang="en-US" altLang="zh-CN" sz="2800" b="1" dirty="0" smtClean="0">
              <a:solidFill>
                <a:schemeClr val="bg2">
                  <a:lumMod val="75000"/>
                </a:schemeClr>
              </a:solidFill>
            </a:endParaRPr>
          </a:p>
          <a:p>
            <a:pPr marL="0" indent="0">
              <a:buNone/>
            </a:pPr>
            <a:r>
              <a:rPr lang="en-US" altLang="zh-CN" dirty="0"/>
              <a:t> </a:t>
            </a:r>
            <a:r>
              <a:rPr lang="en-US" altLang="zh-CN" dirty="0" smtClean="0"/>
              <a:t>   </a:t>
            </a:r>
            <a:r>
              <a:rPr lang="zh-CN" altLang="en-US" dirty="0" smtClean="0"/>
              <a:t>“信息熵”（</a:t>
            </a:r>
            <a:r>
              <a:rPr lang="en-US" altLang="zh-CN" dirty="0" smtClean="0"/>
              <a:t>information entropy</a:t>
            </a:r>
            <a:r>
              <a:rPr lang="zh-CN" altLang="en-US" dirty="0" smtClean="0"/>
              <a:t>）是度量样本集合纯度最常用的一种指标。</a:t>
            </a: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smtClean="0"/>
              <a:t>划分属性的选择</a:t>
            </a:r>
            <a:endParaRPr lang="zh-CN" altLang="en-US" sz="3600" dirty="0"/>
          </a:p>
        </p:txBody>
      </p:sp>
      <p:graphicFrame>
        <p:nvGraphicFramePr>
          <p:cNvPr id="6" name="对象 5"/>
          <p:cNvGraphicFramePr>
            <a:graphicFrameLocks noChangeAspect="1"/>
          </p:cNvGraphicFramePr>
          <p:nvPr>
            <p:extLst>
              <p:ext uri="{D42A27DB-BD31-4B8C-83A1-F6EECF244321}">
                <p14:modId xmlns:p14="http://schemas.microsoft.com/office/powerpoint/2010/main" val="1778897680"/>
              </p:ext>
            </p:extLst>
          </p:nvPr>
        </p:nvGraphicFramePr>
        <p:xfrm>
          <a:off x="2915816" y="3391272"/>
          <a:ext cx="2489200" cy="685800"/>
        </p:xfrm>
        <a:graphic>
          <a:graphicData uri="http://schemas.openxmlformats.org/presentationml/2006/ole">
            <mc:AlternateContent xmlns:mc="http://schemas.openxmlformats.org/markup-compatibility/2006">
              <mc:Choice xmlns:v="urn:schemas-microsoft-com:vml" Requires="v">
                <p:oleObj spid="_x0000_s2076" name="Equation" r:id="rId3" imgW="2489040" imgH="685800" progId="Equation.DSMT4">
                  <p:embed/>
                </p:oleObj>
              </mc:Choice>
              <mc:Fallback>
                <p:oleObj name="Equation" r:id="rId3" imgW="2489040" imgH="685800" progId="Equation.DSMT4">
                  <p:embed/>
                  <p:pic>
                    <p:nvPicPr>
                      <p:cNvPr id="0" name=""/>
                      <p:cNvPicPr/>
                      <p:nvPr/>
                    </p:nvPicPr>
                    <p:blipFill>
                      <a:blip r:embed="rId4"/>
                      <a:stretch>
                        <a:fillRect/>
                      </a:stretch>
                    </p:blipFill>
                    <p:spPr>
                      <a:xfrm>
                        <a:off x="2915816" y="3391272"/>
                        <a:ext cx="2489200" cy="685800"/>
                      </a:xfrm>
                      <a:prstGeom prst="rect">
                        <a:avLst/>
                      </a:prstGeom>
                    </p:spPr>
                  </p:pic>
                </p:oleObj>
              </mc:Fallback>
            </mc:AlternateContent>
          </a:graphicData>
        </a:graphic>
      </p:graphicFrame>
      <p:sp>
        <p:nvSpPr>
          <p:cNvPr id="7" name="TextBox 6"/>
          <p:cNvSpPr txBox="1"/>
          <p:nvPr/>
        </p:nvSpPr>
        <p:spPr>
          <a:xfrm>
            <a:off x="899592" y="4129409"/>
            <a:ext cx="4320480" cy="492443"/>
          </a:xfrm>
          <a:prstGeom prst="rect">
            <a:avLst/>
          </a:prstGeom>
          <a:noFill/>
        </p:spPr>
        <p:txBody>
          <a:bodyPr wrap="square" rtlCol="0">
            <a:spAutoFit/>
          </a:bodyPr>
          <a:lstStyle/>
          <a:p>
            <a:r>
              <a:rPr lang="zh-CN" altLang="en-US" sz="2600" dirty="0" smtClean="0"/>
              <a:t>信息增益：</a:t>
            </a:r>
            <a:endParaRPr lang="zh-CN" altLang="en-US" sz="2600" dirty="0"/>
          </a:p>
        </p:txBody>
      </p:sp>
      <p:graphicFrame>
        <p:nvGraphicFramePr>
          <p:cNvPr id="8" name="对象 7"/>
          <p:cNvGraphicFramePr>
            <a:graphicFrameLocks noChangeAspect="1"/>
          </p:cNvGraphicFramePr>
          <p:nvPr>
            <p:extLst>
              <p:ext uri="{D42A27DB-BD31-4B8C-83A1-F6EECF244321}">
                <p14:modId xmlns:p14="http://schemas.microsoft.com/office/powerpoint/2010/main" val="2732991264"/>
              </p:ext>
            </p:extLst>
          </p:nvPr>
        </p:nvGraphicFramePr>
        <p:xfrm>
          <a:off x="2699792" y="4595920"/>
          <a:ext cx="4025900" cy="709290"/>
        </p:xfrm>
        <a:graphic>
          <a:graphicData uri="http://schemas.openxmlformats.org/presentationml/2006/ole">
            <mc:AlternateContent xmlns:mc="http://schemas.openxmlformats.org/markup-compatibility/2006">
              <mc:Choice xmlns:v="urn:schemas-microsoft-com:vml" Requires="v">
                <p:oleObj spid="_x0000_s2077" name="Equation" r:id="rId5" imgW="4025880" imgH="698400" progId="Equation.DSMT4">
                  <p:embed/>
                </p:oleObj>
              </mc:Choice>
              <mc:Fallback>
                <p:oleObj name="Equation" r:id="rId5" imgW="4025880" imgH="698400" progId="Equation.DSMT4">
                  <p:embed/>
                  <p:pic>
                    <p:nvPicPr>
                      <p:cNvPr id="0" name=""/>
                      <p:cNvPicPr/>
                      <p:nvPr/>
                    </p:nvPicPr>
                    <p:blipFill>
                      <a:blip r:embed="rId6"/>
                      <a:stretch>
                        <a:fillRect/>
                      </a:stretch>
                    </p:blipFill>
                    <p:spPr>
                      <a:xfrm>
                        <a:off x="2699792" y="4595920"/>
                        <a:ext cx="4025900" cy="709290"/>
                      </a:xfrm>
                      <a:prstGeom prst="rect">
                        <a:avLst/>
                      </a:prstGeom>
                    </p:spPr>
                  </p:pic>
                </p:oleObj>
              </mc:Fallback>
            </mc:AlternateContent>
          </a:graphicData>
        </a:graphic>
      </p:graphicFrame>
      <p:sp>
        <p:nvSpPr>
          <p:cNvPr id="9" name="右箭头 8"/>
          <p:cNvSpPr/>
          <p:nvPr/>
        </p:nvSpPr>
        <p:spPr>
          <a:xfrm>
            <a:off x="5796136" y="3573016"/>
            <a:ext cx="1008112" cy="36004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948264" y="3356992"/>
            <a:ext cx="1944216" cy="707886"/>
          </a:xfrm>
          <a:prstGeom prst="rect">
            <a:avLst/>
          </a:prstGeom>
          <a:noFill/>
          <a:ln w="28575">
            <a:solidFill>
              <a:schemeClr val="tx1"/>
            </a:solidFill>
            <a:prstDash val="dash"/>
          </a:ln>
        </p:spPr>
        <p:txBody>
          <a:bodyPr wrap="square" rtlCol="0">
            <a:spAutoFit/>
          </a:bodyPr>
          <a:lstStyle/>
          <a:p>
            <a:r>
              <a:rPr lang="en-US" altLang="zh-CN" sz="2000" dirty="0" err="1" smtClean="0"/>
              <a:t>Ent</a:t>
            </a:r>
            <a:r>
              <a:rPr lang="en-US" altLang="zh-CN" sz="2000" dirty="0" smtClean="0"/>
              <a:t>(D)</a:t>
            </a:r>
            <a:r>
              <a:rPr lang="zh-CN" altLang="en-US" sz="2000" dirty="0" smtClean="0"/>
              <a:t>值越小，</a:t>
            </a:r>
            <a:r>
              <a:rPr lang="en-US" altLang="zh-CN" sz="2000" dirty="0" smtClean="0"/>
              <a:t>D</a:t>
            </a:r>
            <a:r>
              <a:rPr lang="zh-CN" altLang="en-US" sz="2000" dirty="0" smtClean="0"/>
              <a:t>的纯度越高</a:t>
            </a:r>
            <a:endParaRPr lang="zh-CN" altLang="en-US" sz="2000" dirty="0"/>
          </a:p>
        </p:txBody>
      </p:sp>
      <p:sp>
        <p:nvSpPr>
          <p:cNvPr id="11" name="TextBox 10"/>
          <p:cNvSpPr txBox="1"/>
          <p:nvPr/>
        </p:nvSpPr>
        <p:spPr>
          <a:xfrm>
            <a:off x="1043608" y="5805264"/>
            <a:ext cx="7848872" cy="400110"/>
          </a:xfrm>
          <a:prstGeom prst="rect">
            <a:avLst/>
          </a:prstGeom>
          <a:noFill/>
          <a:ln w="28575">
            <a:solidFill>
              <a:schemeClr val="tx1"/>
            </a:solidFill>
          </a:ln>
        </p:spPr>
        <p:txBody>
          <a:bodyPr wrap="square" rtlCol="0">
            <a:spAutoFit/>
          </a:bodyPr>
          <a:lstStyle/>
          <a:p>
            <a:r>
              <a:rPr lang="zh-CN" altLang="en-US" sz="2000" dirty="0" smtClean="0"/>
              <a:t>信息增益越大，意味着使用属性</a:t>
            </a:r>
            <a:r>
              <a:rPr lang="en-US" altLang="zh-CN" sz="2000" dirty="0" smtClean="0"/>
              <a:t>a</a:t>
            </a:r>
            <a:r>
              <a:rPr lang="zh-CN" altLang="en-US" sz="2000" dirty="0" smtClean="0"/>
              <a:t>划分所获得的“纯度提升”越大。</a:t>
            </a:r>
            <a:endParaRPr lang="zh-CN" altLang="en-US" sz="2000" dirty="0"/>
          </a:p>
        </p:txBody>
      </p:sp>
      <p:sp>
        <p:nvSpPr>
          <p:cNvPr id="12" name="下箭头 11"/>
          <p:cNvSpPr/>
          <p:nvPr/>
        </p:nvSpPr>
        <p:spPr>
          <a:xfrm>
            <a:off x="4217023" y="5159978"/>
            <a:ext cx="360040" cy="576064"/>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爆炸形 2 12"/>
          <p:cNvSpPr/>
          <p:nvPr/>
        </p:nvSpPr>
        <p:spPr>
          <a:xfrm>
            <a:off x="5811833" y="404664"/>
            <a:ext cx="2499465" cy="2160240"/>
          </a:xfrm>
          <a:prstGeom prst="irregularSeal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ID3</a:t>
            </a:r>
            <a:r>
              <a:rPr lang="zh-CN" altLang="en-US" sz="2000" dirty="0" smtClean="0"/>
              <a:t>决策树学习算法</a:t>
            </a:r>
            <a:endParaRPr lang="zh-CN" altLang="en-US" sz="2000" dirty="0"/>
          </a:p>
        </p:txBody>
      </p:sp>
    </p:spTree>
    <p:extLst>
      <p:ext uri="{BB962C8B-B14F-4D97-AF65-F5344CB8AC3E}">
        <p14:creationId xmlns:p14="http://schemas.microsoft.com/office/powerpoint/2010/main" val="28834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92" y="764704"/>
            <a:ext cx="4347231" cy="3384376"/>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44008" y="913222"/>
            <a:ext cx="3384376" cy="400110"/>
          </a:xfrm>
          <a:prstGeom prst="rect">
            <a:avLst/>
          </a:prstGeom>
          <a:solidFill>
            <a:schemeClr val="bg2"/>
          </a:solidFill>
        </p:spPr>
        <p:txBody>
          <a:bodyPr wrap="square" rtlCol="0">
            <a:spAutoFit/>
          </a:bodyPr>
          <a:lstStyle/>
          <a:p>
            <a:r>
              <a:rPr lang="zh-CN" altLang="en-US" sz="2000" dirty="0" smtClean="0"/>
              <a:t>决策：</a:t>
            </a:r>
            <a:r>
              <a:rPr lang="zh-CN" altLang="en-US" sz="2000" dirty="0" smtClean="0">
                <a:solidFill>
                  <a:srgbClr val="FF0000"/>
                </a:solidFill>
              </a:rPr>
              <a:t>是好瓜</a:t>
            </a:r>
            <a:r>
              <a:rPr lang="en-US" altLang="zh-CN" sz="2000" dirty="0" smtClean="0">
                <a:solidFill>
                  <a:srgbClr val="FF0000"/>
                </a:solidFill>
              </a:rPr>
              <a:t>/</a:t>
            </a:r>
            <a:r>
              <a:rPr lang="zh-CN" altLang="en-US" sz="2000" dirty="0" smtClean="0">
                <a:solidFill>
                  <a:srgbClr val="FF0000"/>
                </a:solidFill>
              </a:rPr>
              <a:t>不是好瓜</a:t>
            </a:r>
            <a:endParaRPr lang="zh-CN" altLang="en-US" sz="2000" dirty="0">
              <a:solidFill>
                <a:srgbClr val="FF0000"/>
              </a:solidFill>
            </a:endParaRPr>
          </a:p>
        </p:txBody>
      </p:sp>
      <p:sp>
        <p:nvSpPr>
          <p:cNvPr id="5" name="TextBox 4"/>
          <p:cNvSpPr txBox="1"/>
          <p:nvPr/>
        </p:nvSpPr>
        <p:spPr>
          <a:xfrm>
            <a:off x="4644008" y="1556792"/>
            <a:ext cx="4104456" cy="646331"/>
          </a:xfrm>
          <a:prstGeom prst="rect">
            <a:avLst/>
          </a:prstGeom>
          <a:noFill/>
        </p:spPr>
        <p:txBody>
          <a:bodyPr wrap="square" rtlCol="0">
            <a:spAutoFit/>
          </a:bodyPr>
          <a:lstStyle/>
          <a:p>
            <a:r>
              <a:rPr lang="zh-CN" altLang="en-US" dirty="0" smtClean="0"/>
              <a:t>根节点包含所有样例，</a:t>
            </a:r>
            <a:r>
              <a:rPr lang="en-US" altLang="zh-CN" dirty="0" smtClean="0"/>
              <a:t>+</a:t>
            </a:r>
            <a:r>
              <a:rPr lang="zh-CN" altLang="en-US" dirty="0" smtClean="0"/>
              <a:t>：</a:t>
            </a:r>
            <a:r>
              <a:rPr lang="en-US" altLang="zh-CN" dirty="0" smtClean="0"/>
              <a:t>8</a:t>
            </a:r>
            <a:r>
              <a:rPr lang="zh-CN" altLang="en-US" dirty="0" smtClean="0"/>
              <a:t>；</a:t>
            </a:r>
            <a:r>
              <a:rPr lang="en-US" altLang="zh-CN" dirty="0" smtClean="0"/>
              <a:t>-</a:t>
            </a:r>
            <a:r>
              <a:rPr lang="zh-CN" altLang="en-US" dirty="0" smtClean="0"/>
              <a:t>：</a:t>
            </a:r>
            <a:r>
              <a:rPr lang="en-US" altLang="zh-CN" dirty="0" smtClean="0"/>
              <a:t>9</a:t>
            </a:r>
          </a:p>
          <a:p>
            <a:r>
              <a:rPr lang="zh-CN" altLang="en-US" dirty="0" smtClean="0"/>
              <a:t>选择合适的属性作为根节点属性</a:t>
            </a:r>
            <a:endParaRPr lang="zh-CN" alt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4840" y="2276872"/>
            <a:ext cx="4396458" cy="56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16016" y="3286725"/>
            <a:ext cx="4248472" cy="646331"/>
          </a:xfrm>
          <a:prstGeom prst="rect">
            <a:avLst/>
          </a:prstGeom>
          <a:noFill/>
        </p:spPr>
        <p:txBody>
          <a:bodyPr wrap="square" rtlCol="0">
            <a:spAutoFit/>
          </a:bodyPr>
          <a:lstStyle/>
          <a:p>
            <a:r>
              <a:rPr lang="zh-CN" altLang="en-US" dirty="0" smtClean="0"/>
              <a:t>针对每个属性（色泽、根蒂、敲声、纹理、脐部、触感）计算各自的信息增益。</a:t>
            </a:r>
            <a:endParaRPr lang="zh-CN" altLang="en-US" dirty="0"/>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386662"/>
            <a:ext cx="4516754" cy="1274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4509943"/>
            <a:ext cx="4235948" cy="107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4365104"/>
            <a:ext cx="8712968" cy="20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9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3077"/>
                                        </p:tgtEl>
                                        <p:attrNameLst>
                                          <p:attrName>style.visibility</p:attrName>
                                        </p:attrNameLst>
                                      </p:cBhvr>
                                      <p:to>
                                        <p:strVal val="visible"/>
                                      </p:to>
                                    </p:set>
                                    <p:animEffect transition="in" filter="fade">
                                      <p:cBhvr>
                                        <p:cTn id="10" dur="500"/>
                                        <p:tgtEl>
                                          <p:spTgt spid="307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 calcmode="lin" valueType="num">
                                      <p:cBhvr additive="base">
                                        <p:cTn id="15" dur="500" fill="hold"/>
                                        <p:tgtEl>
                                          <p:spTgt spid="3078"/>
                                        </p:tgtEl>
                                        <p:attrNameLst>
                                          <p:attrName>ppt_x</p:attrName>
                                        </p:attrNameLst>
                                      </p:cBhvr>
                                      <p:tavLst>
                                        <p:tav tm="0">
                                          <p:val>
                                            <p:strVal val="#ppt_x"/>
                                          </p:val>
                                        </p:tav>
                                        <p:tav tm="100000">
                                          <p:val>
                                            <p:strVal val="#ppt_x"/>
                                          </p:val>
                                        </p:tav>
                                      </p:tavLst>
                                    </p:anim>
                                    <p:anim calcmode="lin" valueType="num">
                                      <p:cBhvr additive="base">
                                        <p:cTn id="16"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88840"/>
            <a:ext cx="8229600" cy="4389120"/>
          </a:xfrm>
          <a:noFill/>
        </p:spPr>
        <p:txBody>
          <a:bodyPr/>
          <a:lstStyle/>
          <a:p>
            <a:r>
              <a:rPr lang="zh-CN" altLang="en-US" sz="2800" b="1" dirty="0" smtClean="0">
                <a:solidFill>
                  <a:schemeClr val="bg2">
                    <a:lumMod val="75000"/>
                  </a:schemeClr>
                </a:solidFill>
              </a:rPr>
              <a:t>增益率（</a:t>
            </a:r>
            <a:r>
              <a:rPr lang="en-US" altLang="zh-CN" sz="2800" b="1" dirty="0" smtClean="0">
                <a:solidFill>
                  <a:schemeClr val="bg2">
                    <a:lumMod val="75000"/>
                  </a:schemeClr>
                </a:solidFill>
              </a:rPr>
              <a:t>gain ratio</a:t>
            </a:r>
            <a:r>
              <a:rPr lang="zh-CN" altLang="en-US" sz="2800" b="1" dirty="0" smtClean="0">
                <a:solidFill>
                  <a:schemeClr val="bg2">
                    <a:lumMod val="75000"/>
                  </a:schemeClr>
                </a:solidFill>
              </a:rPr>
              <a:t>）</a:t>
            </a:r>
            <a:endParaRPr lang="en-US" altLang="zh-CN" sz="2800" b="1" dirty="0" smtClean="0">
              <a:solidFill>
                <a:schemeClr val="bg2">
                  <a:lumMod val="75000"/>
                </a:schemeClr>
              </a:solidFill>
            </a:endParaRPr>
          </a:p>
          <a:p>
            <a:pPr marL="0" indent="0">
              <a:buNone/>
            </a:pPr>
            <a:r>
              <a:rPr lang="zh-CN" altLang="en-US" dirty="0" smtClean="0"/>
              <a:t>       减少对可取值数目较多的属性有所偏好可能带来的不利影响。</a:t>
            </a: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smtClean="0"/>
              <a:t>划分属性的选择</a:t>
            </a:r>
            <a:endParaRPr lang="zh-CN" altLang="en-US" sz="3600" dirty="0"/>
          </a:p>
        </p:txBody>
      </p:sp>
      <p:graphicFrame>
        <p:nvGraphicFramePr>
          <p:cNvPr id="5" name="对象 4"/>
          <p:cNvGraphicFramePr>
            <a:graphicFrameLocks noChangeAspect="1"/>
          </p:cNvGraphicFramePr>
          <p:nvPr>
            <p:extLst>
              <p:ext uri="{D42A27DB-BD31-4B8C-83A1-F6EECF244321}">
                <p14:modId xmlns:p14="http://schemas.microsoft.com/office/powerpoint/2010/main" val="2677379493"/>
              </p:ext>
            </p:extLst>
          </p:nvPr>
        </p:nvGraphicFramePr>
        <p:xfrm>
          <a:off x="2771800" y="3501008"/>
          <a:ext cx="3251200" cy="660400"/>
        </p:xfrm>
        <a:graphic>
          <a:graphicData uri="http://schemas.openxmlformats.org/presentationml/2006/ole">
            <mc:AlternateContent xmlns:mc="http://schemas.openxmlformats.org/markup-compatibility/2006">
              <mc:Choice xmlns:v="urn:schemas-microsoft-com:vml" Requires="v">
                <p:oleObj spid="_x0000_s4120" name="Equation" r:id="rId3" imgW="3251160" imgH="660240" progId="Equation.DSMT4">
                  <p:embed/>
                </p:oleObj>
              </mc:Choice>
              <mc:Fallback>
                <p:oleObj name="Equation" r:id="rId3" imgW="3251160" imgH="660240" progId="Equation.DSMT4">
                  <p:embed/>
                  <p:pic>
                    <p:nvPicPr>
                      <p:cNvPr id="0" name=""/>
                      <p:cNvPicPr/>
                      <p:nvPr/>
                    </p:nvPicPr>
                    <p:blipFill>
                      <a:blip r:embed="rId4"/>
                      <a:stretch>
                        <a:fillRect/>
                      </a:stretch>
                    </p:blipFill>
                    <p:spPr>
                      <a:xfrm>
                        <a:off x="2771800" y="3501008"/>
                        <a:ext cx="3251200" cy="660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01771148"/>
              </p:ext>
            </p:extLst>
          </p:nvPr>
        </p:nvGraphicFramePr>
        <p:xfrm>
          <a:off x="2987824" y="4653136"/>
          <a:ext cx="2794000" cy="698500"/>
        </p:xfrm>
        <a:graphic>
          <a:graphicData uri="http://schemas.openxmlformats.org/presentationml/2006/ole">
            <mc:AlternateContent xmlns:mc="http://schemas.openxmlformats.org/markup-compatibility/2006">
              <mc:Choice xmlns:v="urn:schemas-microsoft-com:vml" Requires="v">
                <p:oleObj spid="_x0000_s4121" name="Equation" r:id="rId5" imgW="2793960" imgH="698400" progId="Equation.DSMT4">
                  <p:embed/>
                </p:oleObj>
              </mc:Choice>
              <mc:Fallback>
                <p:oleObj name="Equation" r:id="rId5" imgW="2793960" imgH="698400" progId="Equation.DSMT4">
                  <p:embed/>
                  <p:pic>
                    <p:nvPicPr>
                      <p:cNvPr id="0" name=""/>
                      <p:cNvPicPr/>
                      <p:nvPr/>
                    </p:nvPicPr>
                    <p:blipFill>
                      <a:blip r:embed="rId6"/>
                      <a:stretch>
                        <a:fillRect/>
                      </a:stretch>
                    </p:blipFill>
                    <p:spPr>
                      <a:xfrm>
                        <a:off x="2987824" y="4653136"/>
                        <a:ext cx="2794000" cy="698500"/>
                      </a:xfrm>
                      <a:prstGeom prst="rect">
                        <a:avLst/>
                      </a:prstGeom>
                    </p:spPr>
                  </p:pic>
                </p:oleObj>
              </mc:Fallback>
            </mc:AlternateContent>
          </a:graphicData>
        </a:graphic>
      </p:graphicFrame>
      <p:sp>
        <p:nvSpPr>
          <p:cNvPr id="7" name="TextBox 6"/>
          <p:cNvSpPr txBox="1"/>
          <p:nvPr/>
        </p:nvSpPr>
        <p:spPr>
          <a:xfrm>
            <a:off x="1115616" y="4088685"/>
            <a:ext cx="1368152" cy="492443"/>
          </a:xfrm>
          <a:prstGeom prst="rect">
            <a:avLst/>
          </a:prstGeom>
          <a:noFill/>
        </p:spPr>
        <p:txBody>
          <a:bodyPr wrap="square" rtlCol="0">
            <a:spAutoFit/>
          </a:bodyPr>
          <a:lstStyle/>
          <a:p>
            <a:r>
              <a:rPr lang="zh-CN" altLang="en-US" sz="2600" dirty="0" smtClean="0"/>
              <a:t>其中：</a:t>
            </a:r>
            <a:endParaRPr lang="zh-CN" altLang="en-US" sz="2600" dirty="0"/>
          </a:p>
        </p:txBody>
      </p:sp>
      <p:sp>
        <p:nvSpPr>
          <p:cNvPr id="8" name="七角星 7"/>
          <p:cNvSpPr/>
          <p:nvPr/>
        </p:nvSpPr>
        <p:spPr>
          <a:xfrm>
            <a:off x="6372200" y="4067208"/>
            <a:ext cx="2016224" cy="2160240"/>
          </a:xfrm>
          <a:prstGeom prst="star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C4.5</a:t>
            </a:r>
            <a:r>
              <a:rPr lang="zh-CN" altLang="en-US" sz="2000" dirty="0" smtClean="0"/>
              <a:t>决策树算法</a:t>
            </a:r>
            <a:endParaRPr lang="zh-CN" altLang="en-US" sz="2000" dirty="0"/>
          </a:p>
        </p:txBody>
      </p:sp>
    </p:spTree>
    <p:extLst>
      <p:ext uri="{BB962C8B-B14F-4D97-AF65-F5344CB8AC3E}">
        <p14:creationId xmlns:p14="http://schemas.microsoft.com/office/powerpoint/2010/main" val="158978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en-US" dirty="0" smtClean="0"/>
              <a:t>基尼指数（</a:t>
            </a:r>
            <a:r>
              <a:rPr lang="en-US" altLang="zh-CN" dirty="0" err="1" smtClean="0"/>
              <a:t>Gini</a:t>
            </a:r>
            <a:r>
              <a:rPr lang="en-US" altLang="zh-CN" dirty="0" smtClean="0"/>
              <a:t> index</a:t>
            </a:r>
            <a:r>
              <a:rPr lang="zh-CN" altLang="en-US" dirty="0" smtClean="0"/>
              <a:t>）</a:t>
            </a:r>
            <a:endParaRPr lang="en-US" altLang="zh-CN" dirty="0" smtClean="0"/>
          </a:p>
          <a:p>
            <a:pPr marL="0" indent="0">
              <a:buNone/>
            </a:pPr>
            <a:endParaRPr lang="en-US" altLang="zh-CN" dirty="0" smtClean="0"/>
          </a:p>
          <a:p>
            <a:pPr marL="0" indent="0">
              <a:buNone/>
            </a:pP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smtClean="0"/>
              <a:t>划分属性的选择</a:t>
            </a:r>
            <a:endParaRPr lang="zh-CN" altLang="en-US" sz="3600" dirty="0"/>
          </a:p>
        </p:txBody>
      </p:sp>
      <p:graphicFrame>
        <p:nvGraphicFramePr>
          <p:cNvPr id="5" name="对象 4"/>
          <p:cNvGraphicFramePr>
            <a:graphicFrameLocks noChangeAspect="1"/>
          </p:cNvGraphicFramePr>
          <p:nvPr>
            <p:extLst>
              <p:ext uri="{D42A27DB-BD31-4B8C-83A1-F6EECF244321}">
                <p14:modId xmlns:p14="http://schemas.microsoft.com/office/powerpoint/2010/main" val="3552415743"/>
              </p:ext>
            </p:extLst>
          </p:nvPr>
        </p:nvGraphicFramePr>
        <p:xfrm>
          <a:off x="1835696" y="2582634"/>
          <a:ext cx="2489324" cy="1557566"/>
        </p:xfrm>
        <a:graphic>
          <a:graphicData uri="http://schemas.openxmlformats.org/presentationml/2006/ole">
            <mc:AlternateContent xmlns:mc="http://schemas.openxmlformats.org/markup-compatibility/2006">
              <mc:Choice xmlns:v="urn:schemas-microsoft-com:vml" Requires="v">
                <p:oleObj spid="_x0000_s5155" name="Equation" r:id="rId3" imgW="2273040" imgH="1422360" progId="Equation.DSMT4">
                  <p:embed/>
                </p:oleObj>
              </mc:Choice>
              <mc:Fallback>
                <p:oleObj name="Equation" r:id="rId3" imgW="2273040" imgH="1422360" progId="Equation.DSMT4">
                  <p:embed/>
                  <p:pic>
                    <p:nvPicPr>
                      <p:cNvPr id="0" name=""/>
                      <p:cNvPicPr/>
                      <p:nvPr/>
                    </p:nvPicPr>
                    <p:blipFill>
                      <a:blip r:embed="rId4"/>
                      <a:stretch>
                        <a:fillRect/>
                      </a:stretch>
                    </p:blipFill>
                    <p:spPr>
                      <a:xfrm>
                        <a:off x="1835696" y="2582634"/>
                        <a:ext cx="2489324" cy="1557566"/>
                      </a:xfrm>
                      <a:prstGeom prst="rect">
                        <a:avLst/>
                      </a:prstGeom>
                    </p:spPr>
                  </p:pic>
                </p:oleObj>
              </mc:Fallback>
            </mc:AlternateContent>
          </a:graphicData>
        </a:graphic>
      </p:graphicFrame>
      <p:sp>
        <p:nvSpPr>
          <p:cNvPr id="6" name="TextBox 5"/>
          <p:cNvSpPr txBox="1"/>
          <p:nvPr/>
        </p:nvSpPr>
        <p:spPr>
          <a:xfrm>
            <a:off x="4716016" y="2276872"/>
            <a:ext cx="3816424" cy="1323439"/>
          </a:xfrm>
          <a:prstGeom prst="rect">
            <a:avLst/>
          </a:prstGeom>
          <a:noFill/>
          <a:ln w="19050">
            <a:solidFill>
              <a:schemeClr val="tx1"/>
            </a:solidFill>
            <a:prstDash val="dashDot"/>
          </a:ln>
        </p:spPr>
        <p:txBody>
          <a:bodyPr wrap="square" rtlCol="0">
            <a:spAutoFit/>
          </a:bodyPr>
          <a:lstStyle/>
          <a:p>
            <a:r>
              <a:rPr lang="en-US" altLang="zh-CN" sz="2000" dirty="0" err="1" smtClean="0"/>
              <a:t>Gini</a:t>
            </a:r>
            <a:r>
              <a:rPr lang="en-US" altLang="zh-CN" sz="2000" dirty="0" smtClean="0"/>
              <a:t>(D</a:t>
            </a:r>
            <a:r>
              <a:rPr lang="en-US" altLang="zh-CN" sz="2000" dirty="0"/>
              <a:t>)</a:t>
            </a:r>
            <a:r>
              <a:rPr lang="zh-CN" altLang="en-US" sz="2000" dirty="0" smtClean="0"/>
              <a:t>反映了从数据集</a:t>
            </a:r>
            <a:r>
              <a:rPr lang="en-US" altLang="zh-CN" sz="2000" dirty="0" smtClean="0"/>
              <a:t>D</a:t>
            </a:r>
            <a:r>
              <a:rPr lang="zh-CN" altLang="en-US" sz="2000" dirty="0" smtClean="0"/>
              <a:t>中随机抽取两个样本，其类别标记不一致的概率。</a:t>
            </a:r>
            <a:r>
              <a:rPr lang="en-US" altLang="zh-CN" sz="2000" dirty="0" err="1" smtClean="0"/>
              <a:t>Gini</a:t>
            </a:r>
            <a:r>
              <a:rPr lang="en-US" altLang="zh-CN" sz="2000" dirty="0" smtClean="0"/>
              <a:t>(D)</a:t>
            </a:r>
            <a:r>
              <a:rPr lang="zh-CN" altLang="en-US" sz="2000" dirty="0" smtClean="0"/>
              <a:t>越少，则数据集</a:t>
            </a:r>
            <a:r>
              <a:rPr lang="en-US" altLang="zh-CN" sz="2000" dirty="0" smtClean="0"/>
              <a:t>D</a:t>
            </a:r>
            <a:r>
              <a:rPr lang="zh-CN" altLang="en-US" sz="2000" dirty="0" smtClean="0"/>
              <a:t>的纯度越高。</a:t>
            </a:r>
            <a:endParaRPr lang="zh-CN" altLang="en-US" sz="2000" dirty="0"/>
          </a:p>
        </p:txBody>
      </p:sp>
      <p:graphicFrame>
        <p:nvGraphicFramePr>
          <p:cNvPr id="7" name="对象 6"/>
          <p:cNvGraphicFramePr>
            <a:graphicFrameLocks noChangeAspect="1"/>
          </p:cNvGraphicFramePr>
          <p:nvPr>
            <p:extLst>
              <p:ext uri="{D42A27DB-BD31-4B8C-83A1-F6EECF244321}">
                <p14:modId xmlns:p14="http://schemas.microsoft.com/office/powerpoint/2010/main" val="1409515341"/>
              </p:ext>
            </p:extLst>
          </p:nvPr>
        </p:nvGraphicFramePr>
        <p:xfrm>
          <a:off x="1907704" y="4149080"/>
          <a:ext cx="3860800" cy="698500"/>
        </p:xfrm>
        <a:graphic>
          <a:graphicData uri="http://schemas.openxmlformats.org/presentationml/2006/ole">
            <mc:AlternateContent xmlns:mc="http://schemas.openxmlformats.org/markup-compatibility/2006">
              <mc:Choice xmlns:v="urn:schemas-microsoft-com:vml" Requires="v">
                <p:oleObj spid="_x0000_s5156" name="Equation" r:id="rId5" imgW="3860640" imgH="698400" progId="Equation.DSMT4">
                  <p:embed/>
                </p:oleObj>
              </mc:Choice>
              <mc:Fallback>
                <p:oleObj name="Equation" r:id="rId5" imgW="3860640" imgH="698400" progId="Equation.DSMT4">
                  <p:embed/>
                  <p:pic>
                    <p:nvPicPr>
                      <p:cNvPr id="0" name=""/>
                      <p:cNvPicPr/>
                      <p:nvPr/>
                    </p:nvPicPr>
                    <p:blipFill>
                      <a:blip r:embed="rId6"/>
                      <a:stretch>
                        <a:fillRect/>
                      </a:stretch>
                    </p:blipFill>
                    <p:spPr>
                      <a:xfrm>
                        <a:off x="1907704" y="4149080"/>
                        <a:ext cx="3860800" cy="698500"/>
                      </a:xfrm>
                      <a:prstGeom prst="rect">
                        <a:avLst/>
                      </a:prstGeom>
                    </p:spPr>
                  </p:pic>
                </p:oleObj>
              </mc:Fallback>
            </mc:AlternateContent>
          </a:graphicData>
        </a:graphic>
      </p:graphicFrame>
      <p:sp>
        <p:nvSpPr>
          <p:cNvPr id="8" name="TextBox 7"/>
          <p:cNvSpPr txBox="1"/>
          <p:nvPr/>
        </p:nvSpPr>
        <p:spPr>
          <a:xfrm>
            <a:off x="1043608" y="5013176"/>
            <a:ext cx="7355160" cy="400110"/>
          </a:xfrm>
          <a:prstGeom prst="rect">
            <a:avLst/>
          </a:prstGeom>
          <a:solidFill>
            <a:srgbClr val="FFC000"/>
          </a:solidFill>
        </p:spPr>
        <p:txBody>
          <a:bodyPr wrap="square" rtlCol="0">
            <a:spAutoFit/>
          </a:bodyPr>
          <a:lstStyle/>
          <a:p>
            <a:r>
              <a:rPr lang="zh-CN" altLang="en-US" sz="2000" dirty="0" smtClean="0"/>
              <a:t>选择那个使得划分后基尼指数最小的属性作为最优划分属性。</a:t>
            </a:r>
            <a:endParaRPr lang="zh-CN" altLang="en-US" sz="2000" dirty="0"/>
          </a:p>
        </p:txBody>
      </p:sp>
      <p:graphicFrame>
        <p:nvGraphicFramePr>
          <p:cNvPr id="9" name="对象 8"/>
          <p:cNvGraphicFramePr>
            <a:graphicFrameLocks noChangeAspect="1"/>
          </p:cNvGraphicFramePr>
          <p:nvPr>
            <p:extLst>
              <p:ext uri="{D42A27DB-BD31-4B8C-83A1-F6EECF244321}">
                <p14:modId xmlns:p14="http://schemas.microsoft.com/office/powerpoint/2010/main" val="505465770"/>
              </p:ext>
            </p:extLst>
          </p:nvPr>
        </p:nvGraphicFramePr>
        <p:xfrm>
          <a:off x="2771800" y="5661248"/>
          <a:ext cx="4048528" cy="613916"/>
        </p:xfrm>
        <a:graphic>
          <a:graphicData uri="http://schemas.openxmlformats.org/presentationml/2006/ole">
            <mc:AlternateContent xmlns:mc="http://schemas.openxmlformats.org/markup-compatibility/2006">
              <mc:Choice xmlns:v="urn:schemas-microsoft-com:vml" Requires="v">
                <p:oleObj spid="_x0000_s5157" name="Equation" r:id="rId7" imgW="3098520" imgH="469800" progId="Equation.DSMT4">
                  <p:embed/>
                </p:oleObj>
              </mc:Choice>
              <mc:Fallback>
                <p:oleObj name="Equation" r:id="rId7" imgW="3098520" imgH="469800" progId="Equation.DSMT4">
                  <p:embed/>
                  <p:pic>
                    <p:nvPicPr>
                      <p:cNvPr id="0" name=""/>
                      <p:cNvPicPr/>
                      <p:nvPr/>
                    </p:nvPicPr>
                    <p:blipFill>
                      <a:blip r:embed="rId8"/>
                      <a:stretch>
                        <a:fillRect/>
                      </a:stretch>
                    </p:blipFill>
                    <p:spPr>
                      <a:xfrm>
                        <a:off x="2771800" y="5661248"/>
                        <a:ext cx="4048528" cy="613916"/>
                      </a:xfrm>
                      <a:prstGeom prst="rect">
                        <a:avLst/>
                      </a:prstGeom>
                      <a:solidFill>
                        <a:schemeClr val="accent2">
                          <a:lumMod val="40000"/>
                          <a:lumOff val="60000"/>
                        </a:schemeClr>
                      </a:solidFill>
                    </p:spPr>
                  </p:pic>
                </p:oleObj>
              </mc:Fallback>
            </mc:AlternateContent>
          </a:graphicData>
        </a:graphic>
      </p:graphicFrame>
      <p:sp>
        <p:nvSpPr>
          <p:cNvPr id="10" name="横卷形 9"/>
          <p:cNvSpPr/>
          <p:nvPr/>
        </p:nvSpPr>
        <p:spPr>
          <a:xfrm>
            <a:off x="5508104" y="1124744"/>
            <a:ext cx="2160240"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CART</a:t>
            </a:r>
            <a:r>
              <a:rPr lang="zh-CN" altLang="en-US" dirty="0" smtClean="0"/>
              <a:t>决策树</a:t>
            </a:r>
            <a:endParaRPr lang="zh-CN" altLang="en-US" dirty="0"/>
          </a:p>
        </p:txBody>
      </p:sp>
    </p:spTree>
    <p:extLst>
      <p:ext uri="{BB962C8B-B14F-4D97-AF65-F5344CB8AC3E}">
        <p14:creationId xmlns:p14="http://schemas.microsoft.com/office/powerpoint/2010/main" val="8665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chemeClr val="bg2">
                    <a:lumMod val="75000"/>
                  </a:schemeClr>
                </a:solidFill>
              </a:rPr>
              <a:t>验证和交叉验证</a:t>
            </a:r>
            <a:endParaRPr lang="en-US" altLang="zh-CN" dirty="0" smtClean="0">
              <a:solidFill>
                <a:schemeClr val="bg2">
                  <a:lumMod val="75000"/>
                </a:schemeClr>
              </a:solidFill>
            </a:endParaRPr>
          </a:p>
          <a:p>
            <a:pPr marL="365760" lvl="1" indent="0">
              <a:buNone/>
            </a:pPr>
            <a:r>
              <a:rPr lang="en-US" altLang="zh-CN" dirty="0" smtClean="0"/>
              <a:t>——</a:t>
            </a:r>
            <a:r>
              <a:rPr lang="zh-CN" altLang="en-US" dirty="0" smtClean="0"/>
              <a:t>验证技术：将样本集合分为训练样本集合和测试样本集合两部分，持续节点分支，直至</a:t>
            </a:r>
            <a:r>
              <a:rPr lang="zh-CN" altLang="en-US" dirty="0" smtClean="0"/>
              <a:t>对于</a:t>
            </a:r>
            <a:r>
              <a:rPr lang="zh-CN" altLang="en-US" dirty="0"/>
              <a:t>测试</a:t>
            </a:r>
            <a:r>
              <a:rPr lang="zh-CN" altLang="en-US" dirty="0" smtClean="0"/>
              <a:t>样本</a:t>
            </a:r>
            <a:r>
              <a:rPr lang="zh-CN" altLang="en-US" dirty="0" smtClean="0"/>
              <a:t>集合的分类误差最小化。</a:t>
            </a:r>
            <a:endParaRPr lang="en-US" altLang="zh-CN" dirty="0" smtClean="0"/>
          </a:p>
          <a:p>
            <a:pPr marL="365760" lvl="1" indent="0">
              <a:buNone/>
            </a:pPr>
            <a:endParaRPr lang="en-US" altLang="zh-CN" dirty="0" smtClean="0"/>
          </a:p>
          <a:p>
            <a:pPr marL="365760" lvl="1" indent="0">
              <a:buNone/>
            </a:pPr>
            <a:r>
              <a:rPr lang="en-US" altLang="zh-CN" dirty="0" smtClean="0"/>
              <a:t>——</a:t>
            </a:r>
            <a:r>
              <a:rPr lang="zh-CN" altLang="en-US" dirty="0" smtClean="0"/>
              <a:t>交叉验证：将样本分成</a:t>
            </a:r>
            <a:r>
              <a:rPr lang="en-US" altLang="zh-CN" dirty="0" smtClean="0"/>
              <a:t>n</a:t>
            </a:r>
            <a:r>
              <a:rPr lang="zh-CN" altLang="en-US" dirty="0" smtClean="0"/>
              <a:t>份，每次拿出</a:t>
            </a:r>
            <a:r>
              <a:rPr lang="en-US" altLang="zh-CN" dirty="0" smtClean="0"/>
              <a:t>n-1</a:t>
            </a:r>
            <a:r>
              <a:rPr lang="zh-CN" altLang="en-US" dirty="0" smtClean="0"/>
              <a:t>份作为训练样本，剩下一份作为测试样本集合，称为</a:t>
            </a:r>
            <a:r>
              <a:rPr lang="en-US" altLang="zh-CN" dirty="0" smtClean="0"/>
              <a:t>n</a:t>
            </a:r>
            <a:r>
              <a:rPr lang="zh-CN" altLang="en-US" dirty="0" smtClean="0"/>
              <a:t>次交叉验证。持续节点分支，直至</a:t>
            </a:r>
            <a:r>
              <a:rPr lang="zh-CN" altLang="en-US" dirty="0" smtClean="0"/>
              <a:t>对样本</a:t>
            </a:r>
            <a:r>
              <a:rPr lang="zh-CN" altLang="en-US" dirty="0" smtClean="0"/>
              <a:t>集合的分类误差最小化为止。</a:t>
            </a: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a:t> 分支停止准则的确定</a:t>
            </a:r>
          </a:p>
        </p:txBody>
      </p:sp>
    </p:spTree>
    <p:extLst>
      <p:ext uri="{BB962C8B-B14F-4D97-AF65-F5344CB8AC3E}">
        <p14:creationId xmlns:p14="http://schemas.microsoft.com/office/powerpoint/2010/main" val="1187036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229600" cy="4389120"/>
          </a:xfrm>
        </p:spPr>
        <p:txBody>
          <a:bodyPr/>
          <a:lstStyle/>
          <a:p>
            <a:pPr>
              <a:buFont typeface="Wingdings" panose="05000000000000000000" pitchFamily="2" charset="2"/>
              <a:buChar char="n"/>
            </a:pPr>
            <a:r>
              <a:rPr lang="zh-CN" altLang="en-US" sz="2800" dirty="0" smtClean="0">
                <a:solidFill>
                  <a:schemeClr val="bg2">
                    <a:lumMod val="75000"/>
                  </a:schemeClr>
                </a:solidFill>
              </a:rPr>
              <a:t>设置不纯度下降差的门限值</a:t>
            </a:r>
            <a:endParaRPr lang="en-US" altLang="zh-CN" sz="2800" dirty="0" smtClean="0">
              <a:solidFill>
                <a:schemeClr val="bg2">
                  <a:lumMod val="75000"/>
                </a:schemeClr>
              </a:solidFill>
            </a:endParaRPr>
          </a:p>
          <a:p>
            <a:pPr marL="0" indent="0">
              <a:buNone/>
            </a:pPr>
            <a:r>
              <a:rPr lang="zh-CN" altLang="en-US" dirty="0" smtClean="0"/>
              <a:t>        当候选分支使得节点不存度的下降差小于预先设定的门限时，停止分支。</a:t>
            </a:r>
            <a:endParaRPr lang="en-US" altLang="zh-CN" dirty="0" smtClean="0"/>
          </a:p>
          <a:p>
            <a:pPr marL="0" indent="0">
              <a:buNone/>
            </a:pPr>
            <a:r>
              <a:rPr lang="zh-CN" altLang="en-US" dirty="0" smtClean="0">
                <a:solidFill>
                  <a:schemeClr val="bg2">
                    <a:lumMod val="75000"/>
                  </a:schemeClr>
                </a:solidFill>
              </a:rPr>
              <a:t>优点：</a:t>
            </a:r>
            <a:endParaRPr lang="en-US" altLang="zh-CN" dirty="0" smtClean="0">
              <a:solidFill>
                <a:schemeClr val="bg2">
                  <a:lumMod val="75000"/>
                </a:schemeClr>
              </a:solidFill>
            </a:endParaRPr>
          </a:p>
          <a:p>
            <a:pPr>
              <a:buFont typeface="Wingdings" panose="05000000000000000000" pitchFamily="2" charset="2"/>
              <a:buChar char="Ø"/>
            </a:pPr>
            <a:r>
              <a:rPr lang="zh-CN" altLang="en-US" dirty="0" smtClean="0"/>
              <a:t>与交叉验证不同，该方法可以使用所有样本进行训练；</a:t>
            </a:r>
            <a:endParaRPr lang="en-US" altLang="zh-CN" dirty="0" smtClean="0"/>
          </a:p>
          <a:p>
            <a:pPr>
              <a:buFont typeface="Wingdings" panose="05000000000000000000" pitchFamily="2" charset="2"/>
              <a:buChar char="Ø"/>
            </a:pPr>
            <a:r>
              <a:rPr lang="zh-CN" altLang="en-US" dirty="0"/>
              <a:t>树</a:t>
            </a:r>
            <a:r>
              <a:rPr lang="zh-CN" altLang="en-US" dirty="0" smtClean="0"/>
              <a:t>中各层上都可能存在叶子节点，这对输入数据中存在不同复杂度的情况非常关键</a:t>
            </a:r>
            <a:endParaRPr lang="en-US" altLang="zh-CN" dirty="0" smtClean="0"/>
          </a:p>
          <a:p>
            <a:pPr marL="0" indent="0">
              <a:buNone/>
            </a:pPr>
            <a:r>
              <a:rPr lang="zh-CN" altLang="en-US" dirty="0">
                <a:solidFill>
                  <a:schemeClr val="bg2">
                    <a:lumMod val="75000"/>
                  </a:schemeClr>
                </a:solidFill>
              </a:rPr>
              <a:t>缺</a:t>
            </a:r>
            <a:r>
              <a:rPr lang="zh-CN" altLang="en-US" dirty="0" smtClean="0">
                <a:solidFill>
                  <a:schemeClr val="bg2">
                    <a:lumMod val="75000"/>
                  </a:schemeClr>
                </a:solidFill>
              </a:rPr>
              <a:t>点：</a:t>
            </a:r>
            <a:endParaRPr lang="en-US" altLang="zh-CN" dirty="0" smtClean="0">
              <a:solidFill>
                <a:schemeClr val="bg2">
                  <a:lumMod val="75000"/>
                </a:schemeClr>
              </a:solidFill>
            </a:endParaRPr>
          </a:p>
          <a:p>
            <a:pPr>
              <a:buFont typeface="Wingdings" panose="05000000000000000000" pitchFamily="2" charset="2"/>
              <a:buChar char="Ø"/>
            </a:pPr>
            <a:r>
              <a:rPr lang="zh-CN" altLang="en-US" dirty="0" smtClean="0"/>
              <a:t>不纯度下降差的门限值难以确定。</a:t>
            </a:r>
            <a:endParaRPr lang="en-US" altLang="zh-CN" dirty="0"/>
          </a:p>
          <a:p>
            <a:pPr marL="0" indent="0">
              <a:buNone/>
            </a:pP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a:t> 分支停止准则的确定</a:t>
            </a:r>
          </a:p>
        </p:txBody>
      </p:sp>
    </p:spTree>
    <p:extLst>
      <p:ext uri="{BB962C8B-B14F-4D97-AF65-F5344CB8AC3E}">
        <p14:creationId xmlns:p14="http://schemas.microsoft.com/office/powerpoint/2010/main" val="188050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smtClean="0">
                <a:solidFill>
                  <a:schemeClr val="bg2">
                    <a:lumMod val="75000"/>
                  </a:schemeClr>
                </a:solidFill>
              </a:rPr>
              <a:t>其他分支停止准则</a:t>
            </a:r>
            <a:endParaRPr lang="en-US" altLang="zh-CN" sz="2800" dirty="0" smtClean="0">
              <a:solidFill>
                <a:schemeClr val="bg2">
                  <a:lumMod val="75000"/>
                </a:schemeClr>
              </a:solidFill>
            </a:endParaRPr>
          </a:p>
          <a:p>
            <a:pPr>
              <a:buFont typeface="Wingdings" panose="05000000000000000000" pitchFamily="2" charset="2"/>
              <a:buChar char="Ø"/>
            </a:pPr>
            <a:r>
              <a:rPr lang="en-US" altLang="zh-CN" dirty="0" smtClean="0"/>
              <a:t> </a:t>
            </a:r>
            <a:r>
              <a:rPr lang="zh-CN" altLang="en-US" dirty="0" smtClean="0"/>
              <a:t>最小化全局指标</a:t>
            </a:r>
            <a:endParaRPr lang="en-US" altLang="zh-CN" dirty="0" smtClean="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smtClean="0"/>
              <a:t>不纯度下降的统计显著性分析</a:t>
            </a:r>
            <a:endParaRPr lang="en-US" altLang="zh-CN" dirty="0" smtClean="0"/>
          </a:p>
          <a:p>
            <a:pPr lvl="1">
              <a:buFont typeface="Arial" panose="020B0604020202020204" pitchFamily="34" charset="0"/>
              <a:buChar char="•"/>
            </a:pPr>
            <a:r>
              <a:rPr lang="zh-CN" altLang="en-US" dirty="0" smtClean="0"/>
              <a:t>估计不纯度下降的总体分布。对某一候选节点的分支而言，若它与总体分布相比较，不纯度下降的统计差异不显著，停止分支</a:t>
            </a:r>
            <a:endParaRPr lang="en-US" altLang="zh-CN" dirty="0" smtClean="0"/>
          </a:p>
          <a:p>
            <a:pPr lvl="1">
              <a:buFont typeface="Arial" panose="020B0604020202020204" pitchFamily="34" charset="0"/>
              <a:buChar char="•"/>
            </a:pPr>
            <a:r>
              <a:rPr lang="zh-CN" altLang="en-US" dirty="0" smtClean="0"/>
              <a:t>判断候选节点的分支是否明显有别于一次随机分支，若不明显则停止分支。</a:t>
            </a: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a:t> 分支停止准则的确定</a:t>
            </a:r>
          </a:p>
        </p:txBody>
      </p:sp>
    </p:spTree>
    <p:extLst>
      <p:ext uri="{BB962C8B-B14F-4D97-AF65-F5344CB8AC3E}">
        <p14:creationId xmlns:p14="http://schemas.microsoft.com/office/powerpoint/2010/main" val="144002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50336"/>
          </a:xfrm>
        </p:spPr>
        <p:txBody>
          <a:bodyPr>
            <a:normAutofit fontScale="90000"/>
          </a:bodyPr>
          <a:lstStyle/>
          <a:p>
            <a:pPr algn="ctr"/>
            <a:r>
              <a:rPr lang="zh-CN" altLang="en-US" sz="4000" dirty="0" smtClean="0"/>
              <a:t>引言</a:t>
            </a:r>
            <a:endParaRPr lang="zh-CN" altLang="en-US" sz="4000" dirty="0"/>
          </a:p>
        </p:txBody>
      </p:sp>
      <p:sp>
        <p:nvSpPr>
          <p:cNvPr id="3" name="内容占位符 2"/>
          <p:cNvSpPr>
            <a:spLocks noGrp="1"/>
          </p:cNvSpPr>
          <p:nvPr>
            <p:ph idx="1"/>
          </p:nvPr>
        </p:nvSpPr>
        <p:spPr>
          <a:xfrm>
            <a:off x="457200" y="1685528"/>
            <a:ext cx="8229600" cy="4767808"/>
          </a:xfrm>
        </p:spPr>
        <p:txBody>
          <a:bodyPr>
            <a:normAutofit/>
          </a:bodyPr>
          <a:lstStyle/>
          <a:p>
            <a:pPr>
              <a:lnSpc>
                <a:spcPts val="3500"/>
              </a:lnSpc>
              <a:buFont typeface="Wingdings" panose="05000000000000000000" pitchFamily="2" charset="2"/>
              <a:buChar char="p"/>
            </a:pPr>
            <a:r>
              <a:rPr lang="zh-CN" altLang="en-US" dirty="0" smtClean="0"/>
              <a:t> 度量方法：</a:t>
            </a:r>
            <a:endParaRPr lang="en-US" altLang="zh-CN" dirty="0" smtClean="0"/>
          </a:p>
          <a:p>
            <a:pPr lvl="1">
              <a:lnSpc>
                <a:spcPts val="3500"/>
              </a:lnSpc>
              <a:buFont typeface="Wingdings" panose="05000000000000000000" pitchFamily="2" charset="2"/>
              <a:buChar char="ü"/>
            </a:pPr>
            <a:r>
              <a:rPr lang="en-US" altLang="zh-CN" dirty="0"/>
              <a:t> </a:t>
            </a:r>
            <a:r>
              <a:rPr lang="zh-CN" altLang="en-US" dirty="0" smtClean="0"/>
              <a:t>特征以连续或离散的方式描述；</a:t>
            </a:r>
            <a:endParaRPr lang="en-US" altLang="zh-CN" dirty="0" smtClean="0"/>
          </a:p>
          <a:p>
            <a:pPr lvl="1">
              <a:lnSpc>
                <a:spcPts val="3500"/>
              </a:lnSpc>
              <a:buFont typeface="Wingdings" panose="05000000000000000000" pitchFamily="2" charset="2"/>
              <a:buChar char="ü"/>
            </a:pPr>
            <a:r>
              <a:rPr lang="en-US" altLang="zh-CN" dirty="0"/>
              <a:t> </a:t>
            </a:r>
            <a:r>
              <a:rPr lang="zh-CN" altLang="en-US" dirty="0" smtClean="0"/>
              <a:t>样本可看做是度量空间中的点；</a:t>
            </a:r>
            <a:endParaRPr lang="en-US" altLang="zh-CN" dirty="0" smtClean="0"/>
          </a:p>
          <a:p>
            <a:pPr lvl="1">
              <a:lnSpc>
                <a:spcPts val="3500"/>
              </a:lnSpc>
              <a:buFont typeface="Wingdings" panose="05000000000000000000" pitchFamily="2" charset="2"/>
              <a:buChar char="ü"/>
            </a:pPr>
            <a:r>
              <a:rPr lang="zh-CN" altLang="en-US" dirty="0" smtClean="0"/>
              <a:t> 样本之间的距离可以作为相似性的度量；</a:t>
            </a:r>
            <a:endParaRPr lang="en-US" altLang="zh-CN" dirty="0" smtClean="0"/>
          </a:p>
          <a:p>
            <a:pPr lvl="1">
              <a:lnSpc>
                <a:spcPts val="3500"/>
              </a:lnSpc>
              <a:buFont typeface="Wingdings" panose="05000000000000000000" pitchFamily="2" charset="2"/>
              <a:buChar char="ü"/>
            </a:pPr>
            <a:r>
              <a:rPr lang="zh-CN" altLang="en-US" dirty="0" smtClean="0"/>
              <a:t> 可采用统计学的方法构造识别器。</a:t>
            </a:r>
            <a:endParaRPr lang="en-US" altLang="zh-CN" dirty="0" smtClean="0"/>
          </a:p>
          <a:p>
            <a:pPr>
              <a:lnSpc>
                <a:spcPts val="3500"/>
              </a:lnSpc>
              <a:buFont typeface="Wingdings" panose="05000000000000000000" pitchFamily="2" charset="2"/>
              <a:buChar char="p"/>
            </a:pPr>
            <a:r>
              <a:rPr lang="zh-CN" altLang="en-US" dirty="0" smtClean="0"/>
              <a:t> 非度量方法：</a:t>
            </a:r>
            <a:endParaRPr lang="en-US" altLang="zh-CN" dirty="0" smtClean="0"/>
          </a:p>
          <a:p>
            <a:pPr lvl="1">
              <a:lnSpc>
                <a:spcPts val="3500"/>
              </a:lnSpc>
              <a:buFont typeface="Wingdings" panose="05000000000000000000" pitchFamily="2" charset="2"/>
              <a:buChar char="ü"/>
            </a:pPr>
            <a:r>
              <a:rPr lang="zh-CN" altLang="en-US" dirty="0" smtClean="0"/>
              <a:t> 特征（属性）可以是数值，也可以是符号；</a:t>
            </a:r>
            <a:endParaRPr lang="en-US" altLang="zh-CN" dirty="0" smtClean="0"/>
          </a:p>
          <a:p>
            <a:pPr lvl="1">
              <a:lnSpc>
                <a:spcPts val="3500"/>
              </a:lnSpc>
              <a:buFont typeface="Wingdings" panose="05000000000000000000" pitchFamily="2" charset="2"/>
              <a:buChar char="ü"/>
            </a:pPr>
            <a:r>
              <a:rPr lang="zh-CN" altLang="en-US" dirty="0" smtClean="0"/>
              <a:t>很难定义距离来衡量属性之间的相似程度。</a:t>
            </a:r>
            <a:endParaRPr lang="en-US" altLang="zh-CN" dirty="0" smtClean="0"/>
          </a:p>
          <a:p>
            <a:pPr marL="0" indent="0">
              <a:buNone/>
            </a:pPr>
            <a:endParaRPr lang="en-US" altLang="zh-CN" dirty="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33720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剪枝（</a:t>
            </a:r>
            <a:r>
              <a:rPr lang="en-US" altLang="zh-CN" dirty="0" smtClean="0"/>
              <a:t>pruning</a:t>
            </a:r>
            <a:r>
              <a:rPr lang="zh-CN" altLang="en-US" dirty="0" smtClean="0"/>
              <a:t>）是决策树学习算法对付“过拟合”的主要手段。</a:t>
            </a:r>
            <a:endParaRPr lang="en-US" altLang="zh-CN" dirty="0" smtClean="0"/>
          </a:p>
          <a:p>
            <a:endParaRPr lang="en-US" altLang="zh-CN" dirty="0"/>
          </a:p>
          <a:p>
            <a:r>
              <a:rPr lang="zh-CN" altLang="en-US" dirty="0" smtClean="0"/>
              <a:t>决策树剪枝的基本策略包含：</a:t>
            </a:r>
            <a:endParaRPr lang="en-US" altLang="zh-CN" dirty="0" smtClean="0"/>
          </a:p>
          <a:p>
            <a:pPr lvl="1">
              <a:buFont typeface="Wingdings" panose="05000000000000000000" pitchFamily="2" charset="2"/>
              <a:buChar char="Ø"/>
            </a:pPr>
            <a:r>
              <a:rPr lang="zh-CN" altLang="en-US" dirty="0" smtClean="0"/>
              <a:t>预剪枝（</a:t>
            </a:r>
            <a:r>
              <a:rPr lang="en-US" altLang="zh-CN" dirty="0" err="1" smtClean="0"/>
              <a:t>prepruning</a:t>
            </a:r>
            <a:r>
              <a:rPr lang="zh-CN" altLang="en-US" dirty="0" smtClean="0"/>
              <a:t>）</a:t>
            </a:r>
            <a:endParaRPr lang="en-US" altLang="zh-CN" dirty="0" smtClean="0"/>
          </a:p>
          <a:p>
            <a:pPr lvl="1">
              <a:buFont typeface="Wingdings" panose="05000000000000000000" pitchFamily="2" charset="2"/>
              <a:buChar char="Ø"/>
            </a:pPr>
            <a:r>
              <a:rPr lang="zh-CN" altLang="en-US" dirty="0"/>
              <a:t>后</a:t>
            </a:r>
            <a:r>
              <a:rPr lang="zh-CN" altLang="en-US" dirty="0" smtClean="0"/>
              <a:t>剪枝（</a:t>
            </a:r>
            <a:r>
              <a:rPr lang="en-US" altLang="zh-CN" dirty="0" err="1" smtClean="0"/>
              <a:t>postpruning</a:t>
            </a:r>
            <a:r>
              <a:rPr lang="zh-CN" altLang="en-US" dirty="0" smtClean="0"/>
              <a:t>）</a:t>
            </a:r>
            <a:endParaRPr lang="zh-CN" altLang="en-US" dirty="0"/>
          </a:p>
        </p:txBody>
      </p:sp>
      <p:sp>
        <p:nvSpPr>
          <p:cNvPr id="4" name="标题 1"/>
          <p:cNvSpPr txBox="1">
            <a:spLocks/>
          </p:cNvSpPr>
          <p:nvPr/>
        </p:nvSpPr>
        <p:spPr>
          <a:xfrm>
            <a:off x="457200" y="836712"/>
            <a:ext cx="8229600" cy="72234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3600" dirty="0"/>
              <a:t> </a:t>
            </a:r>
            <a:r>
              <a:rPr lang="zh-CN" altLang="en-US" sz="3600" dirty="0" smtClean="0"/>
              <a:t>剪枝处理</a:t>
            </a:r>
            <a:endParaRPr lang="zh-CN" altLang="en-US" sz="3600" dirty="0"/>
          </a:p>
        </p:txBody>
      </p:sp>
      <p:sp>
        <p:nvSpPr>
          <p:cNvPr id="5" name="TextBox 4"/>
          <p:cNvSpPr txBox="1"/>
          <p:nvPr/>
        </p:nvSpPr>
        <p:spPr>
          <a:xfrm>
            <a:off x="812413" y="4941168"/>
            <a:ext cx="2175411" cy="954107"/>
          </a:xfrm>
          <a:prstGeom prst="rect">
            <a:avLst/>
          </a:prstGeom>
          <a:solidFill>
            <a:srgbClr val="92D050"/>
          </a:solidFill>
          <a:ln>
            <a:noFill/>
          </a:ln>
        </p:spPr>
        <p:txBody>
          <a:bodyPr wrap="square" rtlCol="0">
            <a:spAutoFit/>
          </a:bodyPr>
          <a:lstStyle/>
          <a:p>
            <a:r>
              <a:rPr lang="zh-CN" altLang="en-US" sz="2800" dirty="0" smtClean="0"/>
              <a:t>提高决策树的泛化能力</a:t>
            </a:r>
            <a:endParaRPr lang="zh-CN" altLang="en-US" sz="2800" dirty="0"/>
          </a:p>
        </p:txBody>
      </p:sp>
      <p:sp>
        <p:nvSpPr>
          <p:cNvPr id="6" name="TextBox 5"/>
          <p:cNvSpPr txBox="1"/>
          <p:nvPr/>
        </p:nvSpPr>
        <p:spPr>
          <a:xfrm>
            <a:off x="3851920" y="4721184"/>
            <a:ext cx="2664296" cy="1384995"/>
          </a:xfrm>
          <a:prstGeom prst="rect">
            <a:avLst/>
          </a:prstGeom>
          <a:solidFill>
            <a:schemeClr val="tx2">
              <a:lumMod val="20000"/>
              <a:lumOff val="80000"/>
            </a:schemeClr>
          </a:solidFill>
          <a:ln>
            <a:noFill/>
          </a:ln>
        </p:spPr>
        <p:txBody>
          <a:bodyPr wrap="square" rtlCol="0">
            <a:spAutoFit/>
          </a:bodyPr>
          <a:lstStyle/>
          <a:p>
            <a:r>
              <a:rPr lang="zh-CN" altLang="en-US" sz="2800" dirty="0" smtClean="0"/>
              <a:t>如何判决决策树的泛化性能是否提高？</a:t>
            </a:r>
            <a:endParaRPr lang="zh-CN" altLang="en-US" sz="2800" dirty="0"/>
          </a:p>
        </p:txBody>
      </p:sp>
      <p:sp>
        <p:nvSpPr>
          <p:cNvPr id="7" name="右箭头 6"/>
          <p:cNvSpPr/>
          <p:nvPr/>
        </p:nvSpPr>
        <p:spPr>
          <a:xfrm>
            <a:off x="3131840" y="5157192"/>
            <a:ext cx="504056"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6660232" y="5142810"/>
            <a:ext cx="504056"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380312" y="5085184"/>
            <a:ext cx="1584176" cy="523220"/>
          </a:xfrm>
          <a:prstGeom prst="rect">
            <a:avLst/>
          </a:prstGeom>
          <a:solidFill>
            <a:srgbClr val="00B0F0"/>
          </a:solidFill>
        </p:spPr>
        <p:txBody>
          <a:bodyPr wrap="square" rtlCol="0">
            <a:spAutoFit/>
          </a:bodyPr>
          <a:lstStyle/>
          <a:p>
            <a:r>
              <a:rPr lang="zh-CN" altLang="en-US" sz="2800" dirty="0" smtClean="0"/>
              <a:t>留一法</a:t>
            </a:r>
            <a:endParaRPr lang="zh-CN" altLang="en-US" sz="2800" dirty="0"/>
          </a:p>
        </p:txBody>
      </p:sp>
    </p:spTree>
    <p:extLst>
      <p:ext uri="{BB962C8B-B14F-4D97-AF65-F5344CB8AC3E}">
        <p14:creationId xmlns:p14="http://schemas.microsoft.com/office/powerpoint/2010/main" val="544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476672"/>
            <a:ext cx="3825668" cy="461665"/>
          </a:xfrm>
          <a:prstGeom prst="rect">
            <a:avLst/>
          </a:prstGeom>
          <a:solidFill>
            <a:srgbClr val="92D050"/>
          </a:solidFill>
        </p:spPr>
        <p:txBody>
          <a:bodyPr wrap="square">
            <a:spAutoFit/>
          </a:bodyPr>
          <a:lstStyle/>
          <a:p>
            <a:pPr lvl="1"/>
            <a:r>
              <a:rPr lang="zh-CN" altLang="en-US" sz="2400" dirty="0" smtClean="0"/>
              <a:t>预剪枝（</a:t>
            </a:r>
            <a:r>
              <a:rPr lang="en-US" altLang="zh-CN" sz="2400" dirty="0" err="1" smtClean="0"/>
              <a:t>prepruning</a:t>
            </a:r>
            <a:r>
              <a:rPr lang="zh-CN" altLang="en-US" sz="2400" dirty="0" smtClean="0"/>
              <a:t>）</a:t>
            </a:r>
            <a:endParaRPr lang="en-US" altLang="zh-CN" sz="2400" dirty="0" smtClean="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34" y="1124744"/>
            <a:ext cx="3701470" cy="33123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C:\Users\Administrator\AppData\Roaming\Tencent\Users\475615427\QQ\WinTemp\RichOle\0CEJ33IBACVI[[I47MNX7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858416"/>
            <a:ext cx="4668579" cy="26425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Administrator\AppData\Roaming\Tencent\Users\475615427\QQ\WinTemp\RichOle\K55MT20F4H9TER8@RV)[27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717032"/>
            <a:ext cx="4774174" cy="215466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395536" y="4581128"/>
            <a:ext cx="4032448" cy="1584176"/>
            <a:chOff x="395536" y="4581128"/>
            <a:chExt cx="4032448" cy="1584176"/>
          </a:xfrm>
        </p:grpSpPr>
        <p:sp>
          <p:nvSpPr>
            <p:cNvPr id="5" name="TextBox 4"/>
            <p:cNvSpPr txBox="1"/>
            <p:nvPr/>
          </p:nvSpPr>
          <p:spPr>
            <a:xfrm>
              <a:off x="467544" y="4653136"/>
              <a:ext cx="3908250" cy="646331"/>
            </a:xfrm>
            <a:prstGeom prst="rect">
              <a:avLst/>
            </a:prstGeom>
            <a:noFill/>
          </p:spPr>
          <p:txBody>
            <a:bodyPr wrap="square" rtlCol="0">
              <a:spAutoFit/>
            </a:bodyPr>
            <a:lstStyle/>
            <a:p>
              <a:r>
                <a:rPr lang="zh-CN" altLang="en-US" dirty="0" smtClean="0"/>
                <a:t>预剪枝降低过拟合风险，减少了训练</a:t>
              </a:r>
              <a:r>
                <a:rPr lang="en-US" altLang="zh-CN" dirty="0" smtClean="0"/>
                <a:t>/</a:t>
              </a:r>
              <a:r>
                <a:rPr lang="zh-CN" altLang="en-US" dirty="0" smtClean="0"/>
                <a:t>测试时间开销。</a:t>
              </a:r>
              <a:endParaRPr lang="zh-CN" altLang="en-US" dirty="0"/>
            </a:p>
          </p:txBody>
        </p:sp>
        <p:sp>
          <p:nvSpPr>
            <p:cNvPr id="6" name="TextBox 5"/>
            <p:cNvSpPr txBox="1"/>
            <p:nvPr/>
          </p:nvSpPr>
          <p:spPr>
            <a:xfrm>
              <a:off x="519734" y="5445224"/>
              <a:ext cx="3701470" cy="646331"/>
            </a:xfrm>
            <a:prstGeom prst="rect">
              <a:avLst/>
            </a:prstGeom>
            <a:noFill/>
          </p:spPr>
          <p:txBody>
            <a:bodyPr wrap="square" rtlCol="0">
              <a:spAutoFit/>
            </a:bodyPr>
            <a:lstStyle/>
            <a:p>
              <a:r>
                <a:rPr lang="zh-CN" altLang="en-US" dirty="0" smtClean="0"/>
                <a:t>预剪枝决策树有可能会导致欠拟合的风险。</a:t>
              </a:r>
              <a:endParaRPr lang="zh-CN" altLang="en-US" dirty="0"/>
            </a:p>
          </p:txBody>
        </p:sp>
        <p:sp>
          <p:nvSpPr>
            <p:cNvPr id="7" name="矩形 6"/>
            <p:cNvSpPr/>
            <p:nvPr/>
          </p:nvSpPr>
          <p:spPr>
            <a:xfrm>
              <a:off x="395536" y="4581128"/>
              <a:ext cx="4032448" cy="158417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175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260" y="476672"/>
            <a:ext cx="3825668" cy="461665"/>
          </a:xfrm>
          <a:prstGeom prst="rect">
            <a:avLst/>
          </a:prstGeom>
          <a:solidFill>
            <a:srgbClr val="92D050"/>
          </a:solidFill>
        </p:spPr>
        <p:txBody>
          <a:bodyPr wrap="square">
            <a:spAutoFit/>
          </a:bodyPr>
          <a:lstStyle/>
          <a:p>
            <a:pPr lvl="1"/>
            <a:r>
              <a:rPr lang="zh-CN" altLang="en-US" sz="2400" dirty="0"/>
              <a:t>后</a:t>
            </a:r>
            <a:r>
              <a:rPr lang="zh-CN" altLang="en-US" sz="2400" dirty="0" smtClean="0"/>
              <a:t>剪枝（</a:t>
            </a:r>
            <a:r>
              <a:rPr lang="en-US" altLang="zh-CN" sz="2400" dirty="0" err="1"/>
              <a:t>post</a:t>
            </a:r>
            <a:r>
              <a:rPr lang="en-US" altLang="zh-CN" sz="2400" dirty="0" err="1" smtClean="0"/>
              <a:t>pruning</a:t>
            </a:r>
            <a:r>
              <a:rPr lang="zh-CN" altLang="en-US" sz="2400" dirty="0" smtClean="0"/>
              <a:t>）</a:t>
            </a:r>
            <a:endParaRPr lang="en-US" altLang="zh-CN" sz="2400" dirty="0" smtClean="0"/>
          </a:p>
        </p:txBody>
      </p:sp>
      <p:pic>
        <p:nvPicPr>
          <p:cNvPr id="5" name="Picture 3" descr="C:\Users\Administrator\AppData\Roaming\Tencent\Users\475615427\QQ\WinTemp\RichOle\0CEJ33IBACVI[[I47MNX7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990" y="49022"/>
            <a:ext cx="5208010" cy="2947930"/>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1" descr="C:\Users\Administrator\AppData\Roaming\Tencent\Users\475615427\QQ\WinTemp\RichOle\GO[`6YSKM4~T`76I7[%PLQ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51" y="3212976"/>
            <a:ext cx="7247514" cy="3066256"/>
          </a:xfrm>
          <a:prstGeom prst="rect">
            <a:avLst/>
          </a:prstGeom>
          <a:noFill/>
          <a:extLst>
            <a:ext uri="{909E8E84-426E-40DD-AFC4-6F175D3DCCD1}">
              <a14:hiddenFill xmlns:a14="http://schemas.microsoft.com/office/drawing/2010/main">
                <a:solidFill>
                  <a:srgbClr val="FFFFFF"/>
                </a:solidFill>
              </a14:hiddenFill>
            </a:ext>
          </a:extLst>
        </p:spPr>
      </p:pic>
      <p:sp>
        <p:nvSpPr>
          <p:cNvPr id="6" name="左弧形箭头 5"/>
          <p:cNvSpPr/>
          <p:nvPr/>
        </p:nvSpPr>
        <p:spPr>
          <a:xfrm rot="2627545">
            <a:off x="2758874" y="1202224"/>
            <a:ext cx="1295185" cy="24335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6"/>
          <p:cNvSpPr txBox="1"/>
          <p:nvPr/>
        </p:nvSpPr>
        <p:spPr>
          <a:xfrm>
            <a:off x="611560" y="1196752"/>
            <a:ext cx="1944216" cy="2862322"/>
          </a:xfrm>
          <a:prstGeom prst="rect">
            <a:avLst/>
          </a:prstGeom>
          <a:solidFill>
            <a:schemeClr val="tx2">
              <a:lumMod val="20000"/>
              <a:lumOff val="80000"/>
            </a:schemeClr>
          </a:solidFill>
        </p:spPr>
        <p:txBody>
          <a:bodyPr wrap="square" rtlCol="0">
            <a:spAutoFit/>
          </a:bodyPr>
          <a:lstStyle/>
          <a:p>
            <a:r>
              <a:rPr lang="zh-CN" altLang="en-US" sz="2000" dirty="0"/>
              <a:t>后</a:t>
            </a:r>
            <a:r>
              <a:rPr lang="zh-CN" altLang="en-US" sz="2000" dirty="0" smtClean="0"/>
              <a:t>剪枝比预剪枝保留了更多分支，欠拟合的风险很小，泛化性能往往优于预剪枝决策树。但是，训练时间开销大得多。</a:t>
            </a:r>
            <a:endParaRPr lang="zh-CN" altLang="en-US" sz="2000" dirty="0"/>
          </a:p>
        </p:txBody>
      </p:sp>
    </p:spTree>
    <p:extLst>
      <p:ext uri="{BB962C8B-B14F-4D97-AF65-F5344CB8AC3E}">
        <p14:creationId xmlns:p14="http://schemas.microsoft.com/office/powerpoint/2010/main" val="27240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normAutofit/>
          </a:bodyPr>
          <a:lstStyle/>
          <a:p>
            <a:pPr algn="ctr"/>
            <a:r>
              <a:rPr lang="zh-CN" altLang="en-US" sz="3600" dirty="0" smtClean="0"/>
              <a:t>总结</a:t>
            </a:r>
            <a:endParaRPr lang="zh-CN" altLang="en-US" sz="3600" dirty="0"/>
          </a:p>
        </p:txBody>
      </p:sp>
      <p:sp>
        <p:nvSpPr>
          <p:cNvPr id="3" name="内容占位符 2"/>
          <p:cNvSpPr>
            <a:spLocks noGrp="1"/>
          </p:cNvSpPr>
          <p:nvPr>
            <p:ph idx="1"/>
          </p:nvPr>
        </p:nvSpPr>
        <p:spPr/>
        <p:txBody>
          <a:bodyPr/>
          <a:lstStyle/>
          <a:p>
            <a:pPr marL="0" indent="0">
              <a:lnSpc>
                <a:spcPts val="3500"/>
              </a:lnSpc>
              <a:buNone/>
            </a:pPr>
            <a:r>
              <a:rPr lang="zh-CN" altLang="en-US" dirty="0" smtClean="0"/>
              <a:t>（</a:t>
            </a:r>
            <a:r>
              <a:rPr lang="en-US" altLang="zh-CN" dirty="0" smtClean="0"/>
              <a:t>1</a:t>
            </a:r>
            <a:r>
              <a:rPr lang="zh-CN" altLang="en-US" dirty="0" smtClean="0"/>
              <a:t>）决策树的概念、组成</a:t>
            </a:r>
            <a:endParaRPr lang="en-US" altLang="zh-CN" dirty="0" smtClean="0"/>
          </a:p>
          <a:p>
            <a:pPr marL="0" indent="0">
              <a:lnSpc>
                <a:spcPts val="3500"/>
              </a:lnSpc>
              <a:buNone/>
            </a:pPr>
            <a:r>
              <a:rPr lang="zh-CN" altLang="en-US" dirty="0" smtClean="0"/>
              <a:t>（</a:t>
            </a:r>
            <a:r>
              <a:rPr lang="en-US" altLang="zh-CN" dirty="0" smtClean="0"/>
              <a:t>2</a:t>
            </a:r>
            <a:r>
              <a:rPr lang="zh-CN" altLang="en-US" dirty="0" smtClean="0"/>
              <a:t>）决策树的通用学习方法</a:t>
            </a:r>
            <a:endParaRPr lang="en-US" altLang="zh-CN" dirty="0" smtClean="0"/>
          </a:p>
          <a:p>
            <a:pPr marL="0" indent="0">
              <a:lnSpc>
                <a:spcPts val="3500"/>
              </a:lnSpc>
              <a:buNone/>
            </a:pPr>
            <a:r>
              <a:rPr lang="zh-CN" altLang="en-US" dirty="0" smtClean="0"/>
              <a:t>（</a:t>
            </a:r>
            <a:r>
              <a:rPr lang="en-US" altLang="zh-CN" dirty="0" smtClean="0"/>
              <a:t>3</a:t>
            </a:r>
            <a:r>
              <a:rPr lang="zh-CN" altLang="en-US" dirty="0" smtClean="0"/>
              <a:t>）划分属性选择准则</a:t>
            </a:r>
            <a:endParaRPr lang="en-US" altLang="zh-CN" dirty="0" smtClean="0"/>
          </a:p>
          <a:p>
            <a:pPr marL="0" indent="0">
              <a:lnSpc>
                <a:spcPts val="3500"/>
              </a:lnSpc>
              <a:buNone/>
            </a:pPr>
            <a:r>
              <a:rPr lang="zh-CN" altLang="en-US" dirty="0" smtClean="0"/>
              <a:t>（</a:t>
            </a:r>
            <a:r>
              <a:rPr lang="en-US" altLang="zh-CN" dirty="0" smtClean="0"/>
              <a:t>4</a:t>
            </a:r>
            <a:r>
              <a:rPr lang="zh-CN" altLang="en-US" dirty="0" smtClean="0"/>
              <a:t>）分支停止准则</a:t>
            </a:r>
            <a:endParaRPr lang="en-US" altLang="zh-CN" dirty="0" smtClean="0"/>
          </a:p>
          <a:p>
            <a:pPr marL="0" indent="0">
              <a:lnSpc>
                <a:spcPts val="3500"/>
              </a:lnSpc>
              <a:buNone/>
            </a:pPr>
            <a:r>
              <a:rPr lang="zh-CN" altLang="en-US" dirty="0" smtClean="0"/>
              <a:t>（</a:t>
            </a:r>
            <a:r>
              <a:rPr lang="en-US" altLang="zh-CN" dirty="0" smtClean="0"/>
              <a:t>5</a:t>
            </a:r>
            <a:r>
              <a:rPr lang="zh-CN" altLang="en-US" dirty="0" smtClean="0"/>
              <a:t>）剪枝处理</a:t>
            </a:r>
            <a:endParaRPr lang="zh-CN" altLang="en-US" dirty="0"/>
          </a:p>
        </p:txBody>
      </p:sp>
    </p:spTree>
    <p:extLst>
      <p:ext uri="{BB962C8B-B14F-4D97-AF65-F5344CB8AC3E}">
        <p14:creationId xmlns:p14="http://schemas.microsoft.com/office/powerpoint/2010/main" val="1015928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normAutofit/>
          </a:bodyPr>
          <a:lstStyle/>
          <a:p>
            <a:pPr algn="ctr"/>
            <a:r>
              <a:rPr lang="zh-CN" altLang="en-US" sz="3600" dirty="0"/>
              <a:t>非度量</a:t>
            </a:r>
            <a:r>
              <a:rPr lang="zh-CN" altLang="en-US" sz="3600" dirty="0" smtClean="0"/>
              <a:t>方法</a:t>
            </a:r>
            <a:endParaRPr lang="zh-CN" altLang="en-US" sz="3600" dirty="0"/>
          </a:p>
        </p:txBody>
      </p:sp>
      <p:sp>
        <p:nvSpPr>
          <p:cNvPr id="3" name="内容占位符 2"/>
          <p:cNvSpPr>
            <a:spLocks noGrp="1"/>
          </p:cNvSpPr>
          <p:nvPr>
            <p:ph idx="1"/>
          </p:nvPr>
        </p:nvSpPr>
        <p:spPr/>
        <p:txBody>
          <a:bodyPr/>
          <a:lstStyle/>
          <a:p>
            <a:pPr marL="0" indent="720000">
              <a:buNone/>
            </a:pPr>
            <a:r>
              <a:rPr lang="zh-CN" altLang="en-US" dirty="0" smtClean="0"/>
              <a:t>现实的模式问题中，样本的属性并不一定是可度量的、有偏序关系的量，还可以是非度量的语义属性，该属性没有相似性的概念也没有次序的关系。</a:t>
            </a:r>
            <a:endParaRPr lang="en-US" altLang="zh-CN" dirty="0" smtClean="0"/>
          </a:p>
          <a:p>
            <a:pPr marL="0" indent="720000">
              <a:buNone/>
            </a:pPr>
            <a:endParaRPr lang="en-US" altLang="zh-CN" dirty="0" smtClean="0"/>
          </a:p>
          <a:p>
            <a:pPr>
              <a:buFont typeface="Wingdings" panose="05000000000000000000" pitchFamily="2" charset="2"/>
              <a:buChar char="Ø"/>
            </a:pPr>
            <a:r>
              <a:rPr lang="zh-CN" altLang="en-US" dirty="0" smtClean="0"/>
              <a:t>常用的非度量方法：</a:t>
            </a:r>
            <a:endParaRPr lang="en-US" altLang="zh-CN" dirty="0" smtClean="0"/>
          </a:p>
          <a:p>
            <a:pPr marL="365760" lvl="1" indent="0">
              <a:buNone/>
            </a:pPr>
            <a:r>
              <a:rPr lang="en-US" altLang="zh-CN" dirty="0" smtClean="0"/>
              <a:t>—— </a:t>
            </a:r>
            <a:r>
              <a:rPr lang="zh-CN" altLang="en-US" b="1" dirty="0">
                <a:solidFill>
                  <a:srgbClr val="FF0000"/>
                </a:solidFill>
              </a:rPr>
              <a:t>决策</a:t>
            </a:r>
            <a:r>
              <a:rPr lang="zh-CN" altLang="en-US" b="1" dirty="0" smtClean="0">
                <a:solidFill>
                  <a:srgbClr val="FF0000"/>
                </a:solidFill>
              </a:rPr>
              <a:t>树</a:t>
            </a:r>
            <a:endParaRPr lang="en-US" altLang="zh-CN" b="1" dirty="0" smtClean="0">
              <a:solidFill>
                <a:srgbClr val="FF0000"/>
              </a:solidFill>
            </a:endParaRPr>
          </a:p>
          <a:p>
            <a:pPr marL="365760" lvl="1" indent="0">
              <a:buNone/>
            </a:pPr>
            <a:r>
              <a:rPr lang="en-US" altLang="zh-CN" dirty="0" smtClean="0"/>
              <a:t>—— </a:t>
            </a:r>
            <a:r>
              <a:rPr lang="zh-CN" altLang="en-US" dirty="0" smtClean="0"/>
              <a:t>串匹配</a:t>
            </a:r>
            <a:endParaRPr lang="en-US" altLang="zh-CN" dirty="0" smtClean="0"/>
          </a:p>
          <a:p>
            <a:pPr marL="365760" lvl="1" indent="0">
              <a:buNone/>
            </a:pPr>
            <a:r>
              <a:rPr lang="en-US" altLang="zh-CN" dirty="0" smtClean="0"/>
              <a:t>—— </a:t>
            </a:r>
            <a:r>
              <a:rPr lang="zh-CN" altLang="en-US" dirty="0" smtClean="0"/>
              <a:t>文法方法（结构模式识别）</a:t>
            </a:r>
            <a:endParaRPr lang="en-US" altLang="zh-CN" dirty="0" smtClean="0"/>
          </a:p>
          <a:p>
            <a:pPr marL="365760" lvl="1" indent="0">
              <a:buNone/>
            </a:pPr>
            <a:r>
              <a:rPr lang="en-US" altLang="zh-CN" dirty="0" smtClean="0"/>
              <a:t>……</a:t>
            </a:r>
          </a:p>
        </p:txBody>
      </p:sp>
    </p:spTree>
    <p:extLst>
      <p:ext uri="{BB962C8B-B14F-4D97-AF65-F5344CB8AC3E}">
        <p14:creationId xmlns:p14="http://schemas.microsoft.com/office/powerpoint/2010/main" val="265009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normAutofit/>
          </a:bodyPr>
          <a:lstStyle/>
          <a:p>
            <a:pPr algn="ctr"/>
            <a:r>
              <a:rPr lang="zh-CN" altLang="en-US" sz="3600" dirty="0" smtClean="0"/>
              <a:t>决策树</a:t>
            </a:r>
            <a:endParaRPr lang="zh-CN" altLang="en-US" sz="3600" dirty="0"/>
          </a:p>
        </p:txBody>
      </p:sp>
      <p:sp>
        <p:nvSpPr>
          <p:cNvPr id="3" name="内容占位符 2"/>
          <p:cNvSpPr>
            <a:spLocks noGrp="1"/>
          </p:cNvSpPr>
          <p:nvPr>
            <p:ph idx="1"/>
          </p:nvPr>
        </p:nvSpPr>
        <p:spPr>
          <a:xfrm>
            <a:off x="457200" y="1628800"/>
            <a:ext cx="8229600" cy="4695800"/>
          </a:xfrm>
        </p:spPr>
        <p:txBody>
          <a:bodyPr>
            <a:normAutofit/>
          </a:bodyPr>
          <a:lstStyle/>
          <a:p>
            <a:pPr>
              <a:lnSpc>
                <a:spcPts val="3300"/>
              </a:lnSpc>
            </a:pPr>
            <a:r>
              <a:rPr lang="zh-CN" altLang="en-US" sz="2400" dirty="0"/>
              <a:t>决策</a:t>
            </a:r>
            <a:r>
              <a:rPr lang="zh-CN" altLang="en-US" sz="2400" dirty="0" smtClean="0"/>
              <a:t>树（</a:t>
            </a:r>
            <a:r>
              <a:rPr lang="en-US" altLang="zh-CN" sz="2400" dirty="0" smtClean="0"/>
              <a:t>Decision Tree</a:t>
            </a:r>
            <a:r>
              <a:rPr lang="zh-CN" altLang="en-US" sz="2400" dirty="0" smtClean="0"/>
              <a:t>）</a:t>
            </a:r>
            <a:endParaRPr lang="en-US" altLang="zh-CN" sz="2400" dirty="0" smtClean="0"/>
          </a:p>
          <a:p>
            <a:pPr marL="0" indent="0">
              <a:lnSpc>
                <a:spcPts val="3300"/>
              </a:lnSpc>
              <a:buNone/>
            </a:pPr>
            <a:r>
              <a:rPr lang="en-US" altLang="zh-CN" sz="2400" dirty="0"/>
              <a:t> </a:t>
            </a:r>
            <a:r>
              <a:rPr lang="en-US" altLang="zh-CN" sz="2400" dirty="0" smtClean="0"/>
              <a:t>  </a:t>
            </a:r>
            <a:r>
              <a:rPr lang="zh-CN" altLang="en-US" sz="2400" dirty="0" smtClean="0"/>
              <a:t>别名：判定树、多级分类器。</a:t>
            </a:r>
            <a:endParaRPr lang="en-US" altLang="zh-CN" sz="2400" dirty="0" smtClean="0"/>
          </a:p>
          <a:p>
            <a:pPr>
              <a:lnSpc>
                <a:spcPts val="3300"/>
              </a:lnSpc>
              <a:buFont typeface="Wingdings" panose="05000000000000000000" pitchFamily="2" charset="2"/>
              <a:buChar char="u"/>
            </a:pPr>
            <a:r>
              <a:rPr lang="zh-CN" altLang="en-US" sz="2400" dirty="0"/>
              <a:t> 模式识别中进行分类的一种有效方法。首先对数据进行处理，</a:t>
            </a:r>
            <a:r>
              <a:rPr lang="zh-CN" altLang="en-US" sz="2400" dirty="0" smtClean="0"/>
              <a:t>利用归纳</a:t>
            </a:r>
            <a:r>
              <a:rPr lang="zh-CN" altLang="en-US" sz="2400" dirty="0"/>
              <a:t>算法生成可读的规则和决策树，然后使用决策对新数据</a:t>
            </a:r>
            <a:r>
              <a:rPr lang="zh-CN" altLang="en-US" sz="2400" dirty="0" smtClean="0"/>
              <a:t>进行分析</a:t>
            </a:r>
            <a:r>
              <a:rPr lang="zh-CN" altLang="en-US" sz="2400" dirty="0"/>
              <a:t>。</a:t>
            </a:r>
            <a:r>
              <a:rPr lang="zh-CN" altLang="en-US" sz="2400" dirty="0">
                <a:solidFill>
                  <a:srgbClr val="FF0000"/>
                </a:solidFill>
              </a:rPr>
              <a:t>本质上决策树是通过一系列规则对数据进行分类的过程。</a:t>
            </a:r>
          </a:p>
          <a:p>
            <a:pPr>
              <a:lnSpc>
                <a:spcPts val="3300"/>
              </a:lnSpc>
              <a:buFont typeface="Wingdings" panose="05000000000000000000" pitchFamily="2" charset="2"/>
              <a:buChar char="u"/>
            </a:pPr>
            <a:r>
              <a:rPr lang="zh-CN" altLang="en-US" sz="2400" dirty="0" smtClean="0"/>
              <a:t> 利用一系列查询回答来判断某一模式的类别是非常直观和自然的做法。后一个问题的提法依赖于前一个问题的回答。</a:t>
            </a:r>
            <a:endParaRPr lang="en-US" altLang="zh-CN" sz="2400" dirty="0" smtClean="0"/>
          </a:p>
          <a:p>
            <a:pPr>
              <a:lnSpc>
                <a:spcPts val="3300"/>
              </a:lnSpc>
              <a:buFont typeface="Wingdings" panose="05000000000000000000" pitchFamily="2" charset="2"/>
              <a:buChar char="u"/>
            </a:pPr>
            <a:r>
              <a:rPr lang="en-US" altLang="zh-CN" sz="2400" dirty="0"/>
              <a:t> </a:t>
            </a:r>
            <a:r>
              <a:rPr lang="zh-CN" altLang="en-US" sz="2400" dirty="0" smtClean="0"/>
              <a:t>这种问答方式对非度量数据特别有效，回答问题中不涉及任何距离度量。</a:t>
            </a:r>
            <a:endParaRPr lang="zh-CN" altLang="en-US" sz="2400" dirty="0"/>
          </a:p>
        </p:txBody>
      </p:sp>
    </p:spTree>
    <p:extLst>
      <p:ext uri="{BB962C8B-B14F-4D97-AF65-F5344CB8AC3E}">
        <p14:creationId xmlns:p14="http://schemas.microsoft.com/office/powerpoint/2010/main" val="319722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extLst>
              <p:ext uri="{D42A27DB-BD31-4B8C-83A1-F6EECF244321}">
                <p14:modId xmlns:p14="http://schemas.microsoft.com/office/powerpoint/2010/main" val="305075415"/>
              </p:ext>
            </p:extLst>
          </p:nvPr>
        </p:nvGraphicFramePr>
        <p:xfrm>
          <a:off x="179512" y="1988840"/>
          <a:ext cx="8785225" cy="2899410"/>
        </p:xfrm>
        <a:graphic>
          <a:graphicData uri="http://schemas.openxmlformats.org/drawingml/2006/table">
            <a:tbl>
              <a:tblPr/>
              <a:tblGrid>
                <a:gridCol w="976313"/>
                <a:gridCol w="974725"/>
                <a:gridCol w="977900"/>
                <a:gridCol w="976312"/>
                <a:gridCol w="974725"/>
                <a:gridCol w="976313"/>
                <a:gridCol w="977900"/>
                <a:gridCol w="974725"/>
                <a:gridCol w="976312"/>
              </a:tblGrid>
              <a:tr h="6397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名称</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体温</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表皮覆盖</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胎生</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水生动物</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飞行动物</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有腿</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冬眠</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类标号</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人类</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恒温</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毛发</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哺乳动物</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海龟</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冷血</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鳞片</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半</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爬行类</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鸽子</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恒温</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羽毛</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鸟类</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鲸</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恒温</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毛发</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是</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哺乳类</a:t>
                      </a:r>
                      <a:endParaRPr kumimoji="0" lang="zh-CN"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右大括号 4"/>
          <p:cNvSpPr/>
          <p:nvPr/>
        </p:nvSpPr>
        <p:spPr>
          <a:xfrm rot="5400000">
            <a:off x="3707904" y="1484784"/>
            <a:ext cx="792088" cy="7704856"/>
          </a:xfrm>
          <a:prstGeom prst="righ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3707904" y="5661248"/>
            <a:ext cx="936104" cy="461665"/>
          </a:xfrm>
          <a:prstGeom prst="rect">
            <a:avLst/>
          </a:prstGeom>
          <a:noFill/>
        </p:spPr>
        <p:txBody>
          <a:bodyPr wrap="square" rtlCol="0">
            <a:spAutoFit/>
          </a:bodyPr>
          <a:lstStyle/>
          <a:p>
            <a:r>
              <a:rPr lang="zh-CN" altLang="en-US" sz="2400" b="1" dirty="0" smtClean="0">
                <a:solidFill>
                  <a:schemeClr val="bg2">
                    <a:lumMod val="50000"/>
                  </a:schemeClr>
                </a:solidFill>
              </a:rPr>
              <a:t>属性</a:t>
            </a:r>
            <a:endParaRPr lang="zh-CN" altLang="en-US" sz="2400" b="1" dirty="0">
              <a:solidFill>
                <a:schemeClr val="bg2">
                  <a:lumMod val="50000"/>
                </a:schemeClr>
              </a:solidFill>
            </a:endParaRPr>
          </a:p>
        </p:txBody>
      </p:sp>
      <p:sp>
        <p:nvSpPr>
          <p:cNvPr id="7" name="TextBox 6"/>
          <p:cNvSpPr txBox="1"/>
          <p:nvPr/>
        </p:nvSpPr>
        <p:spPr>
          <a:xfrm>
            <a:off x="8100392" y="5661248"/>
            <a:ext cx="936104" cy="461665"/>
          </a:xfrm>
          <a:prstGeom prst="rect">
            <a:avLst/>
          </a:prstGeom>
          <a:noFill/>
        </p:spPr>
        <p:txBody>
          <a:bodyPr wrap="square" rtlCol="0">
            <a:spAutoFit/>
          </a:bodyPr>
          <a:lstStyle/>
          <a:p>
            <a:r>
              <a:rPr lang="zh-CN" altLang="en-US" sz="2400" b="1" dirty="0">
                <a:solidFill>
                  <a:schemeClr val="bg2">
                    <a:lumMod val="50000"/>
                  </a:schemeClr>
                </a:solidFill>
              </a:rPr>
              <a:t>类别</a:t>
            </a:r>
          </a:p>
        </p:txBody>
      </p:sp>
      <p:sp>
        <p:nvSpPr>
          <p:cNvPr id="8" name="右大括号 7"/>
          <p:cNvSpPr/>
          <p:nvPr/>
        </p:nvSpPr>
        <p:spPr>
          <a:xfrm rot="5400000">
            <a:off x="8100392" y="4797153"/>
            <a:ext cx="792088" cy="108012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78345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
          <p:cNvGraphicFramePr>
            <a:graphicFrameLocks noGrp="1"/>
          </p:cNvGraphicFramePr>
          <p:nvPr>
            <p:extLst>
              <p:ext uri="{D42A27DB-BD31-4B8C-83A1-F6EECF244321}">
                <p14:modId xmlns:p14="http://schemas.microsoft.com/office/powerpoint/2010/main" val="302763814"/>
              </p:ext>
            </p:extLst>
          </p:nvPr>
        </p:nvGraphicFramePr>
        <p:xfrm>
          <a:off x="467617" y="1725960"/>
          <a:ext cx="4343400" cy="1871663"/>
        </p:xfrm>
        <a:graphic>
          <a:graphicData uri="http://schemas.openxmlformats.org/drawingml/2006/table">
            <a:tbl>
              <a:tblPr/>
              <a:tblGrid>
                <a:gridCol w="868363"/>
                <a:gridCol w="868362"/>
                <a:gridCol w="869950"/>
                <a:gridCol w="868363"/>
                <a:gridCol w="868362"/>
              </a:tblGrid>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TID</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A1</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A2</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A3</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类</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1</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Y</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100</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L</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2</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125</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S</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3</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Y</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400</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L</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Y</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4</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415</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M</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51"/>
          <p:cNvGraphicFramePr>
            <a:graphicFrameLocks noGrp="1"/>
          </p:cNvGraphicFramePr>
          <p:nvPr>
            <p:extLst>
              <p:ext uri="{D42A27DB-BD31-4B8C-83A1-F6EECF244321}">
                <p14:modId xmlns:p14="http://schemas.microsoft.com/office/powerpoint/2010/main" val="2601151413"/>
              </p:ext>
            </p:extLst>
          </p:nvPr>
        </p:nvGraphicFramePr>
        <p:xfrm>
          <a:off x="540642" y="4318347"/>
          <a:ext cx="4343400" cy="1871663"/>
        </p:xfrm>
        <a:graphic>
          <a:graphicData uri="http://schemas.openxmlformats.org/drawingml/2006/table">
            <a:tbl>
              <a:tblPr/>
              <a:tblGrid>
                <a:gridCol w="868363"/>
                <a:gridCol w="868362"/>
                <a:gridCol w="869950"/>
                <a:gridCol w="868363"/>
                <a:gridCol w="868362"/>
              </a:tblGrid>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ea typeface="宋体" pitchFamily="2" charset="-122"/>
                        </a:rPr>
                        <a:t>TID</a:t>
                      </a:r>
                      <a:endParaRPr kumimoji="0" lang="en-US"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A1</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A2</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A3</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类</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5</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ea typeface="宋体" pitchFamily="2" charset="-122"/>
                        </a:rPr>
                        <a:t>150</a:t>
                      </a:r>
                      <a:endParaRPr kumimoji="0" lang="en-US"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M</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6</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Y</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ea typeface="宋体" pitchFamily="2" charset="-122"/>
                        </a:rPr>
                        <a:t>225</a:t>
                      </a:r>
                      <a:endParaRPr kumimoji="0" lang="en-US" sz="18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L</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7</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320</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S</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8</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N</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100</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ea typeface="宋体" pitchFamily="2" charset="-122"/>
                        </a:rPr>
                        <a:t>L</a:t>
                      </a:r>
                      <a:endParaRPr kumimoji="0" lang="en-US"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0" lang="zh-CN" sz="18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Text Box 97"/>
          <p:cNvSpPr txBox="1">
            <a:spLocks noChangeArrowheads="1"/>
          </p:cNvSpPr>
          <p:nvPr/>
        </p:nvSpPr>
        <p:spPr bwMode="auto">
          <a:xfrm>
            <a:off x="1116905" y="126876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r>
              <a:rPr lang="zh-CN" altLang="en-US"/>
              <a:t>训练集（类标号已知）</a:t>
            </a:r>
          </a:p>
        </p:txBody>
      </p:sp>
      <p:sp>
        <p:nvSpPr>
          <p:cNvPr id="13" name="Text Box 98"/>
          <p:cNvSpPr txBox="1">
            <a:spLocks noChangeArrowheads="1"/>
          </p:cNvSpPr>
          <p:nvPr/>
        </p:nvSpPr>
        <p:spPr bwMode="auto">
          <a:xfrm>
            <a:off x="1188342" y="3886547"/>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r>
              <a:rPr lang="zh-CN" altLang="en-US"/>
              <a:t>检验集（类标号未知）</a:t>
            </a:r>
          </a:p>
        </p:txBody>
      </p:sp>
      <p:grpSp>
        <p:nvGrpSpPr>
          <p:cNvPr id="21" name="组合 20"/>
          <p:cNvGrpSpPr/>
          <p:nvPr/>
        </p:nvGrpSpPr>
        <p:grpSpPr>
          <a:xfrm>
            <a:off x="4933255" y="1437035"/>
            <a:ext cx="3959225" cy="4202112"/>
            <a:chOff x="4933255" y="1581051"/>
            <a:chExt cx="3959225" cy="4202112"/>
          </a:xfrm>
        </p:grpSpPr>
        <p:sp>
          <p:nvSpPr>
            <p:cNvPr id="5" name="Rectangle 51"/>
            <p:cNvSpPr>
              <a:spLocks noChangeArrowheads="1"/>
            </p:cNvSpPr>
            <p:nvPr/>
          </p:nvSpPr>
          <p:spPr bwMode="auto">
            <a:xfrm>
              <a:off x="5941317" y="1581051"/>
              <a:ext cx="1439863" cy="576262"/>
            </a:xfrm>
            <a:prstGeom prst="rect">
              <a:avLst/>
            </a:prstGeom>
            <a:solidFill>
              <a:schemeClr val="accent1"/>
            </a:solidFill>
            <a:ln w="9525" cmpd="sng">
              <a:solidFill>
                <a:schemeClr val="tx1"/>
              </a:solidFill>
              <a:miter lim="800000"/>
              <a:headEnd/>
              <a:tailEnd/>
            </a:ln>
          </p:spPr>
          <p:txBody>
            <a:bodyPr wrap="none" anchor="ctr"/>
            <a:lstStyle/>
            <a:p>
              <a:pPr algn="ctr"/>
              <a:r>
                <a:rPr lang="zh-CN" altLang="en-US"/>
                <a:t>学习算法</a:t>
              </a:r>
            </a:p>
          </p:txBody>
        </p:sp>
        <p:sp>
          <p:nvSpPr>
            <p:cNvPr id="6" name="Rectangle 53"/>
            <p:cNvSpPr>
              <a:spLocks noChangeArrowheads="1"/>
            </p:cNvSpPr>
            <p:nvPr/>
          </p:nvSpPr>
          <p:spPr bwMode="auto">
            <a:xfrm>
              <a:off x="5941317" y="2806601"/>
              <a:ext cx="1439863" cy="576262"/>
            </a:xfrm>
            <a:prstGeom prst="rect">
              <a:avLst/>
            </a:prstGeom>
            <a:solidFill>
              <a:schemeClr val="accent1"/>
            </a:solidFill>
            <a:ln w="9525" cmpd="sng">
              <a:solidFill>
                <a:schemeClr val="tx1"/>
              </a:solidFill>
              <a:miter lim="800000"/>
              <a:headEnd/>
              <a:tailEnd/>
            </a:ln>
          </p:spPr>
          <p:txBody>
            <a:bodyPr wrap="none" anchor="ctr"/>
            <a:lstStyle/>
            <a:p>
              <a:pPr algn="ctr"/>
              <a:r>
                <a:rPr lang="zh-CN" altLang="en-US" dirty="0"/>
                <a:t>学习模型</a:t>
              </a:r>
            </a:p>
          </p:txBody>
        </p:sp>
        <p:sp>
          <p:nvSpPr>
            <p:cNvPr id="7" name="Rectangle 54"/>
            <p:cNvSpPr>
              <a:spLocks noChangeArrowheads="1"/>
            </p:cNvSpPr>
            <p:nvPr/>
          </p:nvSpPr>
          <p:spPr bwMode="auto">
            <a:xfrm>
              <a:off x="8027292" y="3309838"/>
              <a:ext cx="865188" cy="647700"/>
            </a:xfrm>
            <a:prstGeom prst="rect">
              <a:avLst/>
            </a:prstGeom>
            <a:solidFill>
              <a:srgbClr val="CC0099"/>
            </a:solidFill>
            <a:ln w="9525" cmpd="sng">
              <a:solidFill>
                <a:schemeClr val="tx1"/>
              </a:solidFill>
              <a:miter lim="800000"/>
              <a:headEnd/>
              <a:tailEnd/>
            </a:ln>
          </p:spPr>
          <p:txBody>
            <a:bodyPr wrap="none" anchor="ctr"/>
            <a:lstStyle/>
            <a:p>
              <a:endParaRPr lang="zh-CN" altLang="en-US"/>
            </a:p>
          </p:txBody>
        </p:sp>
        <p:sp>
          <p:nvSpPr>
            <p:cNvPr id="8" name="Rectangle 55"/>
            <p:cNvSpPr>
              <a:spLocks noChangeArrowheads="1"/>
            </p:cNvSpPr>
            <p:nvPr/>
          </p:nvSpPr>
          <p:spPr bwMode="auto">
            <a:xfrm>
              <a:off x="7884417" y="3381276"/>
              <a:ext cx="865188" cy="647700"/>
            </a:xfrm>
            <a:prstGeom prst="rect">
              <a:avLst/>
            </a:prstGeom>
            <a:solidFill>
              <a:srgbClr val="CC0099"/>
            </a:solidFill>
            <a:ln w="9525" cmpd="sng">
              <a:solidFill>
                <a:schemeClr val="tx1"/>
              </a:solidFill>
              <a:miter lim="800000"/>
              <a:headEnd/>
              <a:tailEnd/>
            </a:ln>
          </p:spPr>
          <p:txBody>
            <a:bodyPr wrap="none" anchor="ctr"/>
            <a:lstStyle/>
            <a:p>
              <a:endParaRPr lang="zh-CN" altLang="en-US"/>
            </a:p>
          </p:txBody>
        </p:sp>
        <p:sp>
          <p:nvSpPr>
            <p:cNvPr id="9" name="Rectangle 56"/>
            <p:cNvSpPr>
              <a:spLocks noChangeArrowheads="1"/>
            </p:cNvSpPr>
            <p:nvPr/>
          </p:nvSpPr>
          <p:spPr bwMode="auto">
            <a:xfrm>
              <a:off x="7738367" y="3454301"/>
              <a:ext cx="865188" cy="647700"/>
            </a:xfrm>
            <a:prstGeom prst="rect">
              <a:avLst/>
            </a:prstGeom>
            <a:solidFill>
              <a:srgbClr val="CC0099"/>
            </a:solidFill>
            <a:ln w="9525" cmpd="sng">
              <a:solidFill>
                <a:schemeClr val="tx1"/>
              </a:solidFill>
              <a:miter lim="800000"/>
              <a:headEnd/>
              <a:tailEnd/>
            </a:ln>
          </p:spPr>
          <p:txBody>
            <a:bodyPr wrap="none" anchor="ctr"/>
            <a:lstStyle/>
            <a:p>
              <a:pPr algn="ctr"/>
              <a:r>
                <a:rPr lang="zh-CN" altLang="en-US" dirty="0">
                  <a:solidFill>
                    <a:schemeClr val="bg1"/>
                  </a:solidFill>
                </a:rPr>
                <a:t>模型</a:t>
              </a:r>
            </a:p>
          </p:txBody>
        </p:sp>
        <p:sp>
          <p:nvSpPr>
            <p:cNvPr id="10" name="Rectangle 58"/>
            <p:cNvSpPr>
              <a:spLocks noChangeArrowheads="1"/>
            </p:cNvSpPr>
            <p:nvPr/>
          </p:nvSpPr>
          <p:spPr bwMode="auto">
            <a:xfrm>
              <a:off x="5941317" y="4317901"/>
              <a:ext cx="1439863" cy="576262"/>
            </a:xfrm>
            <a:prstGeom prst="rect">
              <a:avLst/>
            </a:prstGeom>
            <a:solidFill>
              <a:schemeClr val="accent1"/>
            </a:solidFill>
            <a:ln w="9525" cmpd="sng">
              <a:solidFill>
                <a:schemeClr val="tx1"/>
              </a:solidFill>
              <a:miter lim="800000"/>
              <a:headEnd/>
              <a:tailEnd/>
            </a:ln>
          </p:spPr>
          <p:txBody>
            <a:bodyPr wrap="none" anchor="ctr"/>
            <a:lstStyle/>
            <a:p>
              <a:pPr algn="ctr"/>
              <a:r>
                <a:rPr lang="zh-CN" altLang="en-US"/>
                <a:t>应用模型</a:t>
              </a:r>
            </a:p>
          </p:txBody>
        </p:sp>
        <p:sp>
          <p:nvSpPr>
            <p:cNvPr id="14" name="Line 99"/>
            <p:cNvSpPr>
              <a:spLocks noChangeShapeType="1"/>
            </p:cNvSpPr>
            <p:nvPr/>
          </p:nvSpPr>
          <p:spPr bwMode="auto">
            <a:xfrm>
              <a:off x="6589017" y="2157313"/>
              <a:ext cx="0" cy="64928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00"/>
            <p:cNvSpPr>
              <a:spLocks noChangeShapeType="1"/>
            </p:cNvSpPr>
            <p:nvPr/>
          </p:nvSpPr>
          <p:spPr bwMode="auto">
            <a:xfrm>
              <a:off x="6589017" y="3381276"/>
              <a:ext cx="1079500" cy="28892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01"/>
            <p:cNvSpPr>
              <a:spLocks noChangeShapeType="1"/>
            </p:cNvSpPr>
            <p:nvPr/>
          </p:nvSpPr>
          <p:spPr bwMode="auto">
            <a:xfrm flipH="1">
              <a:off x="6660455" y="3957538"/>
              <a:ext cx="1081087" cy="36036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02"/>
            <p:cNvSpPr>
              <a:spLocks noChangeShapeType="1"/>
            </p:cNvSpPr>
            <p:nvPr/>
          </p:nvSpPr>
          <p:spPr bwMode="auto">
            <a:xfrm>
              <a:off x="4933255" y="2733576"/>
              <a:ext cx="935037" cy="36036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03"/>
            <p:cNvSpPr>
              <a:spLocks noChangeShapeType="1"/>
            </p:cNvSpPr>
            <p:nvPr/>
          </p:nvSpPr>
          <p:spPr bwMode="auto">
            <a:xfrm flipH="1">
              <a:off x="5004692" y="4894163"/>
              <a:ext cx="1655763" cy="64770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04"/>
            <p:cNvSpPr txBox="1">
              <a:spLocks noChangeArrowheads="1"/>
            </p:cNvSpPr>
            <p:nvPr/>
          </p:nvSpPr>
          <p:spPr bwMode="auto">
            <a:xfrm>
              <a:off x="5004692" y="30939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r>
                <a:rPr lang="zh-CN" altLang="en-US"/>
                <a:t>归纳</a:t>
              </a:r>
            </a:p>
          </p:txBody>
        </p:sp>
        <p:sp>
          <p:nvSpPr>
            <p:cNvPr id="20" name="Text Box 105"/>
            <p:cNvSpPr txBox="1">
              <a:spLocks noChangeArrowheads="1"/>
            </p:cNvSpPr>
            <p:nvPr/>
          </p:nvSpPr>
          <p:spPr bwMode="auto">
            <a:xfrm>
              <a:off x="5219005" y="53259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r>
                <a:rPr lang="zh-CN" altLang="en-US"/>
                <a:t>推论</a:t>
              </a:r>
            </a:p>
          </p:txBody>
        </p:sp>
      </p:grpSp>
      <p:sp>
        <p:nvSpPr>
          <p:cNvPr id="22" name="TextBox 21"/>
          <p:cNvSpPr txBox="1"/>
          <p:nvPr/>
        </p:nvSpPr>
        <p:spPr>
          <a:xfrm>
            <a:off x="5256025" y="5598463"/>
            <a:ext cx="3745483" cy="1200329"/>
          </a:xfrm>
          <a:prstGeom prst="rect">
            <a:avLst/>
          </a:prstGeom>
          <a:solidFill>
            <a:srgbClr val="FFFF00"/>
          </a:solidFill>
        </p:spPr>
        <p:txBody>
          <a:bodyPr wrap="square" rtlCol="0">
            <a:spAutoFit/>
          </a:bodyPr>
          <a:lstStyle/>
          <a:p>
            <a:r>
              <a:rPr lang="zh-CN" altLang="en-US" sz="2400" dirty="0"/>
              <a:t>在</a:t>
            </a:r>
            <a:r>
              <a:rPr lang="zh-CN" altLang="en-US" sz="2400" dirty="0" smtClean="0"/>
              <a:t>训练样本集上归纳学习得到决策树，利用该决策树对测试样本进行分类。</a:t>
            </a:r>
            <a:endParaRPr lang="zh-CN" altLang="en-US" sz="2400" dirty="0"/>
          </a:p>
        </p:txBody>
      </p:sp>
    </p:spTree>
    <p:extLst>
      <p:ext uri="{BB962C8B-B14F-4D97-AF65-F5344CB8AC3E}">
        <p14:creationId xmlns:p14="http://schemas.microsoft.com/office/powerpoint/2010/main" val="222517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extLst>
              <p:ext uri="{D42A27DB-BD31-4B8C-83A1-F6EECF244321}">
                <p14:modId xmlns:p14="http://schemas.microsoft.com/office/powerpoint/2010/main" val="4001501516"/>
              </p:ext>
            </p:extLst>
          </p:nvPr>
        </p:nvGraphicFramePr>
        <p:xfrm>
          <a:off x="358650" y="1340768"/>
          <a:ext cx="4514850" cy="5090160"/>
        </p:xfrm>
        <a:graphic>
          <a:graphicData uri="http://schemas.openxmlformats.org/drawingml/2006/table">
            <a:tbl>
              <a:tblPr/>
              <a:tblGrid>
                <a:gridCol w="511175"/>
                <a:gridCol w="555625"/>
                <a:gridCol w="609600"/>
                <a:gridCol w="609600"/>
                <a:gridCol w="685800"/>
                <a:gridCol w="1543050"/>
              </a:tblGrid>
              <a:tr h="51752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bg1"/>
                          </a:solidFill>
                          <a:effectLst/>
                          <a:latin typeface="Times New Roman" pitchFamily="18" charset="0"/>
                          <a:ea typeface="宋体" pitchFamily="2" charset="-122"/>
                        </a:rPr>
                        <a:t>计数</a:t>
                      </a:r>
                      <a:endParaRPr kumimoji="0" lang="zh-CN" sz="1400" b="0" i="0" u="none" strike="noStrike" cap="none" normalizeH="0" baseline="0" dirty="0" smtClean="0">
                        <a:ln>
                          <a:noFill/>
                        </a:ln>
                        <a:solidFill>
                          <a:schemeClr val="bg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bg1"/>
                          </a:solidFill>
                          <a:effectLst/>
                          <a:latin typeface="Times New Roman" pitchFamily="18" charset="0"/>
                          <a:ea typeface="宋体" pitchFamily="2" charset="-122"/>
                        </a:rPr>
                        <a:t>年龄</a:t>
                      </a:r>
                      <a:endParaRPr kumimoji="0" lang="zh-CN" sz="1400" b="0" i="0" u="none" strike="noStrike" cap="none" normalizeH="0" baseline="0" smtClean="0">
                        <a:ln>
                          <a:noFill/>
                        </a:ln>
                        <a:solidFill>
                          <a:schemeClr val="bg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bg1"/>
                          </a:solidFill>
                          <a:effectLst/>
                          <a:latin typeface="Times New Roman" pitchFamily="18" charset="0"/>
                          <a:ea typeface="宋体" pitchFamily="2" charset="-122"/>
                        </a:rPr>
                        <a:t>收入</a:t>
                      </a:r>
                      <a:endParaRPr kumimoji="0" lang="zh-CN" sz="1400" b="0" i="0" u="none" strike="noStrike" cap="none" normalizeH="0" baseline="0" smtClean="0">
                        <a:ln>
                          <a:noFill/>
                        </a:ln>
                        <a:solidFill>
                          <a:schemeClr val="bg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bg1"/>
                          </a:solidFill>
                          <a:effectLst/>
                          <a:latin typeface="Times New Roman" pitchFamily="18" charset="0"/>
                          <a:ea typeface="宋体" pitchFamily="2" charset="-122"/>
                        </a:rPr>
                        <a:t>学生</a:t>
                      </a:r>
                      <a:endParaRPr kumimoji="0" lang="zh-CN" sz="1400" b="0" i="0" u="none" strike="noStrike" cap="none" normalizeH="0" baseline="0" smtClean="0">
                        <a:ln>
                          <a:noFill/>
                        </a:ln>
                        <a:solidFill>
                          <a:schemeClr val="bg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bg1"/>
                          </a:solidFill>
                          <a:effectLst/>
                          <a:latin typeface="Times New Roman" pitchFamily="18" charset="0"/>
                          <a:ea typeface="宋体" pitchFamily="2" charset="-122"/>
                        </a:rPr>
                        <a:t>信誉</a:t>
                      </a:r>
                      <a:endParaRPr kumimoji="0" lang="zh-CN" sz="1400" b="0" i="0" u="none" strike="noStrike" cap="none" normalizeH="0" baseline="0" smtClean="0">
                        <a:ln>
                          <a:noFill/>
                        </a:ln>
                        <a:solidFill>
                          <a:schemeClr val="bg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bg1"/>
                          </a:solidFill>
                          <a:effectLst/>
                          <a:latin typeface="Times New Roman" pitchFamily="18" charset="0"/>
                          <a:ea typeface="宋体" pitchFamily="2" charset="-122"/>
                        </a:rPr>
                        <a:t>归类：买计算机？</a:t>
                      </a:r>
                      <a:endParaRPr kumimoji="0" lang="zh-CN" sz="1400" b="0" i="0" u="none" strike="noStrike" cap="none" normalizeH="0" baseline="0" dirty="0" smtClean="0">
                        <a:ln>
                          <a:noFill/>
                        </a:ln>
                        <a:solidFill>
                          <a:schemeClr val="bg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青</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不买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青</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不买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128</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60</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老</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老</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低</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老</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低</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不买</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低</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128</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青</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不买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青</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低</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132</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老</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64</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青</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32</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32</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良</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63</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老</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不买</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1 </a:t>
                      </a:r>
                      <a:endParaRPr kumimoji="0" lang="en-US"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老</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中</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否</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优</a:t>
                      </a:r>
                      <a:endParaRPr kumimoji="0" lang="zh-CN" sz="1400" b="0" i="0" u="none" strike="noStrike" cap="none" normalizeH="0" baseline="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0" lang="zh-CN" sz="1400" b="1" i="0" u="none" strike="noStrike" cap="none" normalizeH="0" baseline="0" dirty="0" smtClean="0">
                          <a:ln>
                            <a:noFill/>
                          </a:ln>
                          <a:solidFill>
                            <a:schemeClr val="tx1"/>
                          </a:solidFill>
                          <a:effectLst/>
                          <a:latin typeface="Times New Roman" pitchFamily="18" charset="0"/>
                          <a:ea typeface="宋体" pitchFamily="2" charset="-122"/>
                        </a:rPr>
                        <a:t>买</a:t>
                      </a:r>
                      <a:endParaRPr kumimoji="0" lang="zh-CN" sz="1400" b="0" i="0" u="none" strike="noStrike" cap="none" normalizeH="0" baseline="0" dirty="0" smtClean="0">
                        <a:ln>
                          <a:noFill/>
                        </a:ln>
                        <a:solidFill>
                          <a:schemeClr val="tx1"/>
                        </a:solidFill>
                        <a:effectLst/>
                        <a:latin typeface="Century Schoolbook"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5" name="Text Box 128"/>
          <p:cNvSpPr txBox="1">
            <a:spLocks noChangeArrowheads="1"/>
          </p:cNvSpPr>
          <p:nvPr/>
        </p:nvSpPr>
        <p:spPr bwMode="auto">
          <a:xfrm>
            <a:off x="5078288" y="1507456"/>
            <a:ext cx="3581400" cy="519112"/>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2800">
                <a:solidFill>
                  <a:schemeClr val="bg1"/>
                </a:solidFill>
                <a:ea typeface="宋体" pitchFamily="2" charset="-122"/>
              </a:rPr>
              <a:t>谁在买计算机？</a:t>
            </a:r>
          </a:p>
        </p:txBody>
      </p:sp>
      <p:sp>
        <p:nvSpPr>
          <p:cNvPr id="6" name="Text Box 131"/>
          <p:cNvSpPr txBox="1">
            <a:spLocks noChangeArrowheads="1"/>
          </p:cNvSpPr>
          <p:nvPr/>
        </p:nvSpPr>
        <p:spPr bwMode="auto">
          <a:xfrm>
            <a:off x="6373688" y="2117056"/>
            <a:ext cx="857250" cy="314325"/>
          </a:xfrm>
          <a:prstGeom prst="rect">
            <a:avLst/>
          </a:prstGeom>
          <a:solidFill>
            <a:srgbClr val="66FFFF"/>
          </a:solidFill>
          <a:ln w="9525" cmpd="sng">
            <a:solidFill>
              <a:srgbClr val="000000"/>
            </a:solidFill>
            <a:miter lim="800000"/>
            <a:headEnd/>
            <a:tailEnd/>
          </a:ln>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年龄？</a:t>
            </a:r>
          </a:p>
        </p:txBody>
      </p:sp>
      <p:sp>
        <p:nvSpPr>
          <p:cNvPr id="7" name="Text Box 132"/>
          <p:cNvSpPr txBox="1">
            <a:spLocks noChangeArrowheads="1"/>
          </p:cNvSpPr>
          <p:nvPr/>
        </p:nvSpPr>
        <p:spPr bwMode="auto">
          <a:xfrm>
            <a:off x="5211638" y="3336256"/>
            <a:ext cx="914400" cy="314325"/>
          </a:xfrm>
          <a:prstGeom prst="rect">
            <a:avLst/>
          </a:prstGeom>
          <a:solidFill>
            <a:srgbClr val="66FFFF"/>
          </a:solidFill>
          <a:ln w="9525" cmpd="sng">
            <a:solidFill>
              <a:srgbClr val="000000"/>
            </a:solidFill>
            <a:miter lim="800000"/>
            <a:headEnd/>
            <a:tailEnd/>
          </a:ln>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学生？</a:t>
            </a:r>
          </a:p>
        </p:txBody>
      </p:sp>
      <p:sp>
        <p:nvSpPr>
          <p:cNvPr id="8" name="Text Box 133"/>
          <p:cNvSpPr txBox="1">
            <a:spLocks noChangeArrowheads="1"/>
          </p:cNvSpPr>
          <p:nvPr/>
        </p:nvSpPr>
        <p:spPr bwMode="auto">
          <a:xfrm>
            <a:off x="7592888" y="3336256"/>
            <a:ext cx="838200" cy="314325"/>
          </a:xfrm>
          <a:prstGeom prst="rect">
            <a:avLst/>
          </a:prstGeom>
          <a:solidFill>
            <a:srgbClr val="66FFFF"/>
          </a:solidFill>
          <a:ln w="9525" cmpd="sng">
            <a:solidFill>
              <a:srgbClr val="000000"/>
            </a:solidFill>
            <a:miter lim="800000"/>
            <a:headEnd/>
            <a:tailEnd/>
          </a:ln>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信誉？</a:t>
            </a:r>
          </a:p>
        </p:txBody>
      </p:sp>
      <p:grpSp>
        <p:nvGrpSpPr>
          <p:cNvPr id="9" name="Group 134"/>
          <p:cNvGrpSpPr>
            <a:grpSpLocks/>
          </p:cNvGrpSpPr>
          <p:nvPr/>
        </p:nvGrpSpPr>
        <p:grpSpPr bwMode="auto">
          <a:xfrm>
            <a:off x="6297488" y="3315618"/>
            <a:ext cx="914400" cy="381000"/>
            <a:chOff x="0" y="0"/>
            <a:chExt cx="576" cy="240"/>
          </a:xfrm>
        </p:grpSpPr>
        <p:sp>
          <p:nvSpPr>
            <p:cNvPr id="10" name="Oval 135"/>
            <p:cNvSpPr>
              <a:spLocks noChangeArrowheads="1"/>
            </p:cNvSpPr>
            <p:nvPr/>
          </p:nvSpPr>
          <p:spPr bwMode="auto">
            <a:xfrm>
              <a:off x="0" y="0"/>
              <a:ext cx="576" cy="240"/>
            </a:xfrm>
            <a:prstGeom prst="ellipse">
              <a:avLst/>
            </a:prstGeom>
            <a:solidFill>
              <a:srgbClr val="66FFFF"/>
            </a:solidFill>
            <a:ln w="9525" cmpd="sng">
              <a:solidFill>
                <a:schemeClr val="tx1"/>
              </a:solidFill>
              <a:round/>
              <a:headEnd/>
              <a:tailEnd/>
            </a:ln>
          </p:spPr>
          <p:txBody>
            <a:bodyPr wrap="none" anchor="ctr"/>
            <a:lstStyle/>
            <a:p>
              <a:endParaRPr lang="zh-CN" altLang="en-US"/>
            </a:p>
          </p:txBody>
        </p:sp>
        <p:sp>
          <p:nvSpPr>
            <p:cNvPr id="11" name="Text Box 136"/>
            <p:cNvSpPr txBox="1">
              <a:spLocks noChangeArrowheads="1"/>
            </p:cNvSpPr>
            <p:nvPr/>
          </p:nvSpPr>
          <p:spPr bwMode="auto">
            <a:xfrm>
              <a:off x="144" y="13"/>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买</a:t>
              </a:r>
            </a:p>
          </p:txBody>
        </p:sp>
      </p:grpSp>
      <p:sp>
        <p:nvSpPr>
          <p:cNvPr id="12" name="Line 137"/>
          <p:cNvSpPr>
            <a:spLocks noChangeShapeType="1"/>
          </p:cNvSpPr>
          <p:nvPr/>
        </p:nvSpPr>
        <p:spPr bwMode="auto">
          <a:xfrm flipH="1">
            <a:off x="5668838" y="2421856"/>
            <a:ext cx="1066800" cy="9144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38"/>
          <p:cNvSpPr>
            <a:spLocks noChangeShapeType="1"/>
          </p:cNvSpPr>
          <p:nvPr/>
        </p:nvSpPr>
        <p:spPr bwMode="auto">
          <a:xfrm>
            <a:off x="6735638" y="2421856"/>
            <a:ext cx="0" cy="9144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39"/>
          <p:cNvSpPr>
            <a:spLocks noChangeShapeType="1"/>
          </p:cNvSpPr>
          <p:nvPr/>
        </p:nvSpPr>
        <p:spPr bwMode="auto">
          <a:xfrm>
            <a:off x="6754688" y="2421856"/>
            <a:ext cx="1123950" cy="9144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40"/>
          <p:cNvSpPr>
            <a:spLocks noChangeShapeType="1"/>
          </p:cNvSpPr>
          <p:nvPr/>
        </p:nvSpPr>
        <p:spPr bwMode="auto">
          <a:xfrm flipH="1">
            <a:off x="5287838" y="3717256"/>
            <a:ext cx="304800" cy="7620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41"/>
          <p:cNvSpPr>
            <a:spLocks noChangeShapeType="1"/>
          </p:cNvSpPr>
          <p:nvPr/>
        </p:nvSpPr>
        <p:spPr bwMode="auto">
          <a:xfrm>
            <a:off x="5745038" y="3717256"/>
            <a:ext cx="457200" cy="7620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42"/>
          <p:cNvSpPr>
            <a:spLocks noChangeShapeType="1"/>
          </p:cNvSpPr>
          <p:nvPr/>
        </p:nvSpPr>
        <p:spPr bwMode="auto">
          <a:xfrm flipH="1">
            <a:off x="7497638" y="3717256"/>
            <a:ext cx="381000" cy="7620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43"/>
          <p:cNvSpPr>
            <a:spLocks noChangeShapeType="1"/>
          </p:cNvSpPr>
          <p:nvPr/>
        </p:nvSpPr>
        <p:spPr bwMode="auto">
          <a:xfrm>
            <a:off x="8031038" y="3717256"/>
            <a:ext cx="457200" cy="762000"/>
          </a:xfrm>
          <a:prstGeom prst="line">
            <a:avLst/>
          </a:prstGeom>
          <a:noFill/>
          <a:ln w="1905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Rectangle 144"/>
          <p:cNvSpPr>
            <a:spLocks noChangeArrowheads="1"/>
          </p:cNvSpPr>
          <p:nvPr/>
        </p:nvSpPr>
        <p:spPr bwMode="auto">
          <a:xfrm>
            <a:off x="5668838" y="262346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青</a:t>
            </a:r>
          </a:p>
        </p:txBody>
      </p:sp>
      <p:sp>
        <p:nvSpPr>
          <p:cNvPr id="20" name="Rectangle 145"/>
          <p:cNvSpPr>
            <a:spLocks noChangeArrowheads="1"/>
          </p:cNvSpPr>
          <p:nvPr/>
        </p:nvSpPr>
        <p:spPr bwMode="auto">
          <a:xfrm>
            <a:off x="6430838" y="277586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中</a:t>
            </a:r>
          </a:p>
        </p:txBody>
      </p:sp>
      <p:sp>
        <p:nvSpPr>
          <p:cNvPr id="21" name="Rectangle 146"/>
          <p:cNvSpPr>
            <a:spLocks noChangeArrowheads="1"/>
          </p:cNvSpPr>
          <p:nvPr/>
        </p:nvSpPr>
        <p:spPr bwMode="auto">
          <a:xfrm>
            <a:off x="7288088" y="269966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老</a:t>
            </a:r>
          </a:p>
        </p:txBody>
      </p:sp>
      <p:sp>
        <p:nvSpPr>
          <p:cNvPr id="22" name="Rectangle 147"/>
          <p:cNvSpPr>
            <a:spLocks noChangeArrowheads="1"/>
          </p:cNvSpPr>
          <p:nvPr/>
        </p:nvSpPr>
        <p:spPr bwMode="auto">
          <a:xfrm>
            <a:off x="5116388" y="3898231"/>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否</a:t>
            </a:r>
          </a:p>
        </p:txBody>
      </p:sp>
      <p:sp>
        <p:nvSpPr>
          <p:cNvPr id="23" name="Rectangle 148"/>
          <p:cNvSpPr>
            <a:spLocks noChangeArrowheads="1"/>
          </p:cNvSpPr>
          <p:nvPr/>
        </p:nvSpPr>
        <p:spPr bwMode="auto">
          <a:xfrm>
            <a:off x="5843463" y="389029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是</a:t>
            </a:r>
          </a:p>
        </p:txBody>
      </p:sp>
      <p:sp>
        <p:nvSpPr>
          <p:cNvPr id="24" name="Rectangle 149"/>
          <p:cNvSpPr>
            <a:spLocks noChangeArrowheads="1"/>
          </p:cNvSpPr>
          <p:nvPr/>
        </p:nvSpPr>
        <p:spPr bwMode="auto">
          <a:xfrm>
            <a:off x="7288088" y="391886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优</a:t>
            </a:r>
          </a:p>
        </p:txBody>
      </p:sp>
      <p:sp>
        <p:nvSpPr>
          <p:cNvPr id="25" name="Rectangle 150"/>
          <p:cNvSpPr>
            <a:spLocks noChangeArrowheads="1"/>
          </p:cNvSpPr>
          <p:nvPr/>
        </p:nvSpPr>
        <p:spPr bwMode="auto">
          <a:xfrm>
            <a:off x="8202488" y="391886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ea typeface="宋体" pitchFamily="2" charset="-122"/>
              </a:rPr>
              <a:t>良</a:t>
            </a:r>
          </a:p>
        </p:txBody>
      </p:sp>
      <p:grpSp>
        <p:nvGrpSpPr>
          <p:cNvPr id="26" name="Group 151"/>
          <p:cNvGrpSpPr>
            <a:grpSpLocks/>
          </p:cNvGrpSpPr>
          <p:nvPr/>
        </p:nvGrpSpPr>
        <p:grpSpPr bwMode="auto">
          <a:xfrm>
            <a:off x="4830638" y="4458618"/>
            <a:ext cx="914400" cy="381000"/>
            <a:chOff x="0" y="0"/>
            <a:chExt cx="576" cy="240"/>
          </a:xfrm>
        </p:grpSpPr>
        <p:sp>
          <p:nvSpPr>
            <p:cNvPr id="27" name="Oval 152"/>
            <p:cNvSpPr>
              <a:spLocks noChangeArrowheads="1"/>
            </p:cNvSpPr>
            <p:nvPr/>
          </p:nvSpPr>
          <p:spPr bwMode="auto">
            <a:xfrm>
              <a:off x="0" y="0"/>
              <a:ext cx="576" cy="240"/>
            </a:xfrm>
            <a:prstGeom prst="ellipse">
              <a:avLst/>
            </a:prstGeom>
            <a:solidFill>
              <a:srgbClr val="66FFFF"/>
            </a:solidFill>
            <a:ln w="9525" cmpd="sng">
              <a:solidFill>
                <a:schemeClr val="tx1"/>
              </a:solidFill>
              <a:round/>
              <a:headEnd/>
              <a:tailEnd/>
            </a:ln>
          </p:spPr>
          <p:txBody>
            <a:bodyPr wrap="none" anchor="ctr"/>
            <a:lstStyle/>
            <a:p>
              <a:endParaRPr lang="zh-CN" altLang="en-US"/>
            </a:p>
          </p:txBody>
        </p:sp>
        <p:sp>
          <p:nvSpPr>
            <p:cNvPr id="28" name="Text Box 153"/>
            <p:cNvSpPr txBox="1">
              <a:spLocks noChangeArrowheads="1"/>
            </p:cNvSpPr>
            <p:nvPr/>
          </p:nvSpPr>
          <p:spPr bwMode="auto">
            <a:xfrm>
              <a:off x="96" y="19"/>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不买</a:t>
              </a:r>
            </a:p>
          </p:txBody>
        </p:sp>
      </p:grpSp>
      <p:grpSp>
        <p:nvGrpSpPr>
          <p:cNvPr id="29" name="Group 154"/>
          <p:cNvGrpSpPr>
            <a:grpSpLocks/>
          </p:cNvGrpSpPr>
          <p:nvPr/>
        </p:nvGrpSpPr>
        <p:grpSpPr bwMode="auto">
          <a:xfrm>
            <a:off x="8050088" y="4460206"/>
            <a:ext cx="914400" cy="381000"/>
            <a:chOff x="0" y="0"/>
            <a:chExt cx="576" cy="240"/>
          </a:xfrm>
        </p:grpSpPr>
        <p:sp>
          <p:nvSpPr>
            <p:cNvPr id="30" name="Oval 155"/>
            <p:cNvSpPr>
              <a:spLocks noChangeArrowheads="1"/>
            </p:cNvSpPr>
            <p:nvPr/>
          </p:nvSpPr>
          <p:spPr bwMode="auto">
            <a:xfrm>
              <a:off x="0" y="0"/>
              <a:ext cx="576" cy="240"/>
            </a:xfrm>
            <a:prstGeom prst="ellipse">
              <a:avLst/>
            </a:prstGeom>
            <a:solidFill>
              <a:srgbClr val="66FFFF"/>
            </a:solidFill>
            <a:ln w="9525" cmpd="sng">
              <a:solidFill>
                <a:schemeClr val="tx1"/>
              </a:solidFill>
              <a:round/>
              <a:headEnd/>
              <a:tailEnd/>
            </a:ln>
          </p:spPr>
          <p:txBody>
            <a:bodyPr wrap="none" anchor="ctr"/>
            <a:lstStyle/>
            <a:p>
              <a:endParaRPr lang="zh-CN" altLang="en-US"/>
            </a:p>
          </p:txBody>
        </p:sp>
        <p:sp>
          <p:nvSpPr>
            <p:cNvPr id="31" name="Text Box 156"/>
            <p:cNvSpPr txBox="1">
              <a:spLocks noChangeArrowheads="1"/>
            </p:cNvSpPr>
            <p:nvPr/>
          </p:nvSpPr>
          <p:spPr bwMode="auto">
            <a:xfrm>
              <a:off x="144" y="13"/>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买</a:t>
              </a:r>
            </a:p>
          </p:txBody>
        </p:sp>
      </p:grpSp>
      <p:grpSp>
        <p:nvGrpSpPr>
          <p:cNvPr id="32" name="Group 157"/>
          <p:cNvGrpSpPr>
            <a:grpSpLocks/>
          </p:cNvGrpSpPr>
          <p:nvPr/>
        </p:nvGrpSpPr>
        <p:grpSpPr bwMode="auto">
          <a:xfrm>
            <a:off x="5838700" y="4458618"/>
            <a:ext cx="914400" cy="381000"/>
            <a:chOff x="0" y="0"/>
            <a:chExt cx="576" cy="240"/>
          </a:xfrm>
        </p:grpSpPr>
        <p:sp>
          <p:nvSpPr>
            <p:cNvPr id="33" name="Oval 158"/>
            <p:cNvSpPr>
              <a:spLocks noChangeArrowheads="1"/>
            </p:cNvSpPr>
            <p:nvPr/>
          </p:nvSpPr>
          <p:spPr bwMode="auto">
            <a:xfrm>
              <a:off x="0" y="0"/>
              <a:ext cx="576" cy="240"/>
            </a:xfrm>
            <a:prstGeom prst="ellipse">
              <a:avLst/>
            </a:prstGeom>
            <a:solidFill>
              <a:srgbClr val="66FFFF"/>
            </a:solidFill>
            <a:ln w="9525" cmpd="sng">
              <a:solidFill>
                <a:schemeClr val="tx1"/>
              </a:solidFill>
              <a:round/>
              <a:headEnd/>
              <a:tailEnd/>
            </a:ln>
          </p:spPr>
          <p:txBody>
            <a:bodyPr wrap="none" anchor="ctr"/>
            <a:lstStyle/>
            <a:p>
              <a:endParaRPr lang="zh-CN" altLang="en-US"/>
            </a:p>
          </p:txBody>
        </p:sp>
        <p:sp>
          <p:nvSpPr>
            <p:cNvPr id="34" name="Text Box 159"/>
            <p:cNvSpPr txBox="1">
              <a:spLocks noChangeArrowheads="1"/>
            </p:cNvSpPr>
            <p:nvPr/>
          </p:nvSpPr>
          <p:spPr bwMode="auto">
            <a:xfrm>
              <a:off x="144" y="13"/>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买</a:t>
              </a:r>
            </a:p>
          </p:txBody>
        </p:sp>
      </p:grpSp>
      <p:grpSp>
        <p:nvGrpSpPr>
          <p:cNvPr id="35" name="Group 160"/>
          <p:cNvGrpSpPr>
            <a:grpSpLocks/>
          </p:cNvGrpSpPr>
          <p:nvPr/>
        </p:nvGrpSpPr>
        <p:grpSpPr bwMode="auto">
          <a:xfrm>
            <a:off x="6983288" y="4479256"/>
            <a:ext cx="914400" cy="381000"/>
            <a:chOff x="0" y="0"/>
            <a:chExt cx="576" cy="240"/>
          </a:xfrm>
        </p:grpSpPr>
        <p:sp>
          <p:nvSpPr>
            <p:cNvPr id="36" name="Oval 161"/>
            <p:cNvSpPr>
              <a:spLocks noChangeArrowheads="1"/>
            </p:cNvSpPr>
            <p:nvPr/>
          </p:nvSpPr>
          <p:spPr bwMode="auto">
            <a:xfrm>
              <a:off x="0" y="0"/>
              <a:ext cx="576" cy="240"/>
            </a:xfrm>
            <a:prstGeom prst="ellipse">
              <a:avLst/>
            </a:prstGeom>
            <a:solidFill>
              <a:srgbClr val="B4B6B0"/>
            </a:solidFill>
            <a:ln w="9525" cmpd="sng">
              <a:solidFill>
                <a:schemeClr val="tx1"/>
              </a:solidFill>
              <a:round/>
              <a:headEnd/>
              <a:tailEnd/>
            </a:ln>
          </p:spPr>
          <p:txBody>
            <a:bodyPr wrap="none" anchor="ctr"/>
            <a:lstStyle/>
            <a:p>
              <a:endParaRPr lang="zh-CN" altLang="en-US"/>
            </a:p>
          </p:txBody>
        </p:sp>
        <p:sp>
          <p:nvSpPr>
            <p:cNvPr id="37" name="Text Box 162"/>
            <p:cNvSpPr txBox="1">
              <a:spLocks noChangeArrowheads="1"/>
            </p:cNvSpPr>
            <p:nvPr/>
          </p:nvSpPr>
          <p:spPr bwMode="auto">
            <a:xfrm>
              <a:off x="96" y="19"/>
              <a:ext cx="384" cy="192"/>
            </a:xfrm>
            <a:prstGeom prst="rect">
              <a:avLst/>
            </a:prstGeom>
            <a:solidFill>
              <a:srgbClr val="B4B6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华文新魏" pitchFamily="2" charset="-122"/>
                </a:defRPr>
              </a:lvl1pPr>
              <a:lvl2pPr marL="742950" indent="-285750" eaLnBrk="0" hangingPunct="0">
                <a:defRPr sz="2400" b="1">
                  <a:solidFill>
                    <a:schemeClr val="tx1"/>
                  </a:solidFill>
                  <a:latin typeface="Times New Roman" pitchFamily="18" charset="0"/>
                  <a:ea typeface="华文新魏" pitchFamily="2" charset="-122"/>
                </a:defRPr>
              </a:lvl2pPr>
              <a:lvl3pPr marL="1143000" indent="-228600" eaLnBrk="0" hangingPunct="0">
                <a:defRPr sz="2400" b="1">
                  <a:solidFill>
                    <a:schemeClr val="tx1"/>
                  </a:solidFill>
                  <a:latin typeface="Times New Roman" pitchFamily="18" charset="0"/>
                  <a:ea typeface="华文新魏" pitchFamily="2" charset="-122"/>
                </a:defRPr>
              </a:lvl3pPr>
              <a:lvl4pPr marL="1600200" indent="-228600" eaLnBrk="0" hangingPunct="0">
                <a:defRPr sz="2400" b="1">
                  <a:solidFill>
                    <a:schemeClr val="tx1"/>
                  </a:solidFill>
                  <a:latin typeface="Times New Roman" pitchFamily="18" charset="0"/>
                  <a:ea typeface="华文新魏" pitchFamily="2" charset="-122"/>
                </a:defRPr>
              </a:lvl4pPr>
              <a:lvl5pPr marL="2057400" indent="-228600" eaLnBrk="0" hangingPunct="0">
                <a:defRPr sz="2400" b="1">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华文新魏" pitchFamily="2" charset="-122"/>
                </a:defRPr>
              </a:lvl9pPr>
            </a:lstStyle>
            <a:p>
              <a:pPr eaLnBrk="1" hangingPunct="1">
                <a:spcBef>
                  <a:spcPct val="50000"/>
                </a:spcBef>
              </a:pPr>
              <a:r>
                <a:rPr lang="zh-CN" altLang="en-US" sz="1400">
                  <a:ea typeface="宋体" pitchFamily="2" charset="-122"/>
                </a:rPr>
                <a:t>不买</a:t>
              </a:r>
            </a:p>
          </p:txBody>
        </p:sp>
      </p:grpSp>
      <p:sp>
        <p:nvSpPr>
          <p:cNvPr id="38" name="TextBox 37"/>
          <p:cNvSpPr txBox="1"/>
          <p:nvPr/>
        </p:nvSpPr>
        <p:spPr>
          <a:xfrm>
            <a:off x="251520" y="764704"/>
            <a:ext cx="4464496" cy="461665"/>
          </a:xfrm>
          <a:prstGeom prst="rect">
            <a:avLst/>
          </a:prstGeom>
          <a:noFill/>
        </p:spPr>
        <p:txBody>
          <a:bodyPr wrap="square" rtlCol="0">
            <a:spAutoFit/>
          </a:bodyPr>
          <a:lstStyle/>
          <a:p>
            <a:r>
              <a:rPr lang="zh-CN" altLang="en-US" sz="2400" b="1" dirty="0" smtClean="0"/>
              <a:t>决策树求解问题示例：</a:t>
            </a:r>
            <a:endParaRPr lang="zh-CN" altLang="en-US" sz="2400" b="1" dirty="0"/>
          </a:p>
        </p:txBody>
      </p:sp>
    </p:spTree>
    <p:extLst>
      <p:ext uri="{BB962C8B-B14F-4D97-AF65-F5344CB8AC3E}">
        <p14:creationId xmlns:p14="http://schemas.microsoft.com/office/powerpoint/2010/main" val="24059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r>
              <a:rPr lang="zh-CN" altLang="en-US" sz="3600" dirty="0" smtClean="0"/>
              <a:t>决策树的特点：</a:t>
            </a:r>
            <a:endParaRPr lang="zh-CN" altLang="en-US" sz="3600" dirty="0"/>
          </a:p>
        </p:txBody>
      </p:sp>
      <p:sp>
        <p:nvSpPr>
          <p:cNvPr id="3" name="内容占位符 2"/>
          <p:cNvSpPr>
            <a:spLocks noGrp="1"/>
          </p:cNvSpPr>
          <p:nvPr>
            <p:ph idx="1"/>
          </p:nvPr>
        </p:nvSpPr>
        <p:spPr>
          <a:xfrm>
            <a:off x="457200" y="1920200"/>
            <a:ext cx="8229600" cy="4389120"/>
          </a:xfrm>
        </p:spPr>
        <p:txBody>
          <a:bodyPr/>
          <a:lstStyle/>
          <a:p>
            <a:pPr>
              <a:lnSpc>
                <a:spcPts val="3500"/>
              </a:lnSpc>
            </a:pPr>
            <a:r>
              <a:rPr lang="zh-CN" altLang="en-US" dirty="0" smtClean="0"/>
              <a:t>每个中间节点对应一个属性，节点下的分支为该属性的可能取值；</a:t>
            </a:r>
            <a:endParaRPr lang="en-US" altLang="zh-CN" dirty="0" smtClean="0"/>
          </a:p>
          <a:p>
            <a:pPr>
              <a:lnSpc>
                <a:spcPts val="3500"/>
              </a:lnSpc>
            </a:pPr>
            <a:r>
              <a:rPr lang="zh-CN" altLang="en-US" dirty="0"/>
              <a:t>叶</a:t>
            </a:r>
            <a:r>
              <a:rPr lang="zh-CN" altLang="en-US" dirty="0" smtClean="0"/>
              <a:t>节点代表一个类别标记，每个叶节点到根节点的路径代表着一条判别规则；</a:t>
            </a:r>
            <a:endParaRPr lang="en-US" altLang="zh-CN" dirty="0" smtClean="0"/>
          </a:p>
          <a:p>
            <a:pPr>
              <a:lnSpc>
                <a:spcPts val="3500"/>
              </a:lnSpc>
            </a:pPr>
            <a:r>
              <a:rPr lang="zh-CN" altLang="en-US" dirty="0" smtClean="0"/>
              <a:t>决策树的产生规则是完备的，对于任何可分的问题，均可构造相应的判定树对其进行分类；</a:t>
            </a:r>
            <a:endParaRPr lang="en-US" altLang="zh-CN" dirty="0" smtClean="0"/>
          </a:p>
          <a:p>
            <a:endParaRPr lang="zh-CN" altLang="en-US" dirty="0"/>
          </a:p>
        </p:txBody>
      </p:sp>
    </p:spTree>
    <p:extLst>
      <p:ext uri="{BB962C8B-B14F-4D97-AF65-F5344CB8AC3E}">
        <p14:creationId xmlns:p14="http://schemas.microsoft.com/office/powerpoint/2010/main" val="3671116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1720840"/>
            <a:ext cx="7776864" cy="4154984"/>
          </a:xfrm>
          <a:prstGeom prst="rect">
            <a:avLst/>
          </a:prstGeom>
        </p:spPr>
        <p:txBody>
          <a:bodyPr wrap="square">
            <a:spAutoFit/>
          </a:bodyPr>
          <a:lstStyle/>
          <a:p>
            <a:endParaRPr lang="zh-CN" altLang="en-US" sz="2400" dirty="0" smtClean="0"/>
          </a:p>
          <a:p>
            <a:r>
              <a:rPr lang="en-US" altLang="zh-CN" sz="2400" dirty="0" smtClean="0"/>
              <a:t>1</a:t>
            </a:r>
            <a:r>
              <a:rPr lang="zh-CN" altLang="en-US" sz="2400" dirty="0" smtClean="0"/>
              <a:t>、推理过程容易理解，决策推理过程可以表示成</a:t>
            </a:r>
            <a:r>
              <a:rPr lang="en-US" altLang="zh-CN" sz="2400" dirty="0" smtClean="0"/>
              <a:t>If Then</a:t>
            </a:r>
            <a:r>
              <a:rPr lang="zh-CN" altLang="en-US" sz="2400" dirty="0" smtClean="0"/>
              <a:t>形式。</a:t>
            </a:r>
          </a:p>
          <a:p>
            <a:endParaRPr lang="zh-CN" altLang="en-US" sz="2400" dirty="0" smtClean="0"/>
          </a:p>
          <a:p>
            <a:r>
              <a:rPr lang="en-US" altLang="zh-CN" sz="2400" dirty="0" smtClean="0"/>
              <a:t>2</a:t>
            </a:r>
            <a:r>
              <a:rPr lang="zh-CN" altLang="en-US" sz="2400" dirty="0" smtClean="0"/>
              <a:t>、推理过程完全依赖于属性变量的取值特点。</a:t>
            </a:r>
          </a:p>
          <a:p>
            <a:endParaRPr lang="zh-CN" altLang="en-US" sz="2400" dirty="0" smtClean="0"/>
          </a:p>
          <a:p>
            <a:r>
              <a:rPr lang="en-US" altLang="zh-CN" sz="2400" dirty="0" smtClean="0"/>
              <a:t>3</a:t>
            </a:r>
            <a:r>
              <a:rPr lang="zh-CN" altLang="en-US" sz="2400" dirty="0" smtClean="0"/>
              <a:t>、可自动忽略目标变量没有贡献的属性变量，也为判断属性变量的重要性，减少变量的数目提供参考。</a:t>
            </a:r>
            <a:endParaRPr lang="en-US" altLang="zh-CN" sz="2400" dirty="0" smtClean="0"/>
          </a:p>
          <a:p>
            <a:endParaRPr lang="en-US" altLang="zh-CN" sz="2400" dirty="0"/>
          </a:p>
          <a:p>
            <a:r>
              <a:rPr lang="en-US" altLang="zh-CN" sz="2400" dirty="0" smtClean="0"/>
              <a:t>4</a:t>
            </a:r>
            <a:r>
              <a:rPr lang="zh-CN" altLang="en-US" sz="2400" dirty="0" smtClean="0"/>
              <a:t>、分类速度快，当问题比较简单以及训练样本比较少时，利用专家知识十分有效。</a:t>
            </a:r>
            <a:endParaRPr lang="zh-CN" altLang="en-US" sz="2400" dirty="0"/>
          </a:p>
        </p:txBody>
      </p:sp>
      <p:sp>
        <p:nvSpPr>
          <p:cNvPr id="7" name="标题 1"/>
          <p:cNvSpPr>
            <a:spLocks noGrp="1"/>
          </p:cNvSpPr>
          <p:nvPr>
            <p:ph type="title"/>
          </p:nvPr>
        </p:nvSpPr>
        <p:spPr>
          <a:xfrm>
            <a:off x="457200" y="485800"/>
            <a:ext cx="8229600" cy="1143000"/>
          </a:xfrm>
        </p:spPr>
        <p:txBody>
          <a:bodyPr>
            <a:normAutofit/>
          </a:bodyPr>
          <a:lstStyle/>
          <a:p>
            <a:r>
              <a:rPr lang="zh-CN" altLang="en-US" sz="3600" dirty="0"/>
              <a:t>决策树的优点：</a:t>
            </a:r>
          </a:p>
        </p:txBody>
      </p:sp>
    </p:spTree>
    <p:extLst>
      <p:ext uri="{BB962C8B-B14F-4D97-AF65-F5344CB8AC3E}">
        <p14:creationId xmlns:p14="http://schemas.microsoft.com/office/powerpoint/2010/main" val="631703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元素">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273</TotalTime>
  <Words>1445</Words>
  <Application>Microsoft Office PowerPoint</Application>
  <PresentationFormat>全屏显示(4:3)</PresentationFormat>
  <Paragraphs>335</Paragraphs>
  <Slides>23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流畅</vt:lpstr>
      <vt:lpstr>Equation</vt:lpstr>
      <vt:lpstr>决策树</vt:lpstr>
      <vt:lpstr>引言</vt:lpstr>
      <vt:lpstr>非度量方法</vt:lpstr>
      <vt:lpstr>决策树</vt:lpstr>
      <vt:lpstr>PowerPoint 演示文稿</vt:lpstr>
      <vt:lpstr>PowerPoint 演示文稿</vt:lpstr>
      <vt:lpstr>PowerPoint 演示文稿</vt:lpstr>
      <vt:lpstr>决策树的特点：</vt:lpstr>
      <vt:lpstr>决策树的优点：</vt:lpstr>
      <vt:lpstr>通用决策树学习算法</vt:lpstr>
      <vt:lpstr>决策树学习中的关键问题：</vt:lpstr>
      <vt:lpstr>划分属性的选择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dc:title>
  <dc:creator>HP</dc:creator>
  <cp:lastModifiedBy>HP</cp:lastModifiedBy>
  <cp:revision>26</cp:revision>
  <dcterms:created xsi:type="dcterms:W3CDTF">2017-06-13T06:47:23Z</dcterms:created>
  <dcterms:modified xsi:type="dcterms:W3CDTF">2017-06-20T00:27:09Z</dcterms:modified>
</cp:coreProperties>
</file>