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56" r:id="rId3"/>
    <p:sldId id="441" r:id="rId4"/>
    <p:sldId id="257" r:id="rId5"/>
    <p:sldId id="258" r:id="rId6"/>
    <p:sldId id="259" r:id="rId7"/>
    <p:sldId id="260" r:id="rId8"/>
    <p:sldId id="471" r:id="rId9"/>
    <p:sldId id="442" r:id="rId10"/>
    <p:sldId id="440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rgbClr val="807F83"/>
        </a:solidFill>
        <a:latin typeface="Arial" panose="0208060402020202020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rgbClr val="807F83"/>
        </a:solidFill>
        <a:latin typeface="Arial" panose="0208060402020202020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rgbClr val="807F83"/>
        </a:solidFill>
        <a:latin typeface="Arial" panose="0208060402020202020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rgbClr val="807F83"/>
        </a:solidFill>
        <a:latin typeface="Arial" panose="0208060402020202020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rgbClr val="807F83"/>
        </a:solidFill>
        <a:latin typeface="Arial" panose="0208060402020202020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600" kern="1200">
        <a:solidFill>
          <a:srgbClr val="807F83"/>
        </a:solidFill>
        <a:latin typeface="Arial" panose="0208060402020202020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600" kern="1200">
        <a:solidFill>
          <a:srgbClr val="807F83"/>
        </a:solidFill>
        <a:latin typeface="Arial" panose="0208060402020202020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600" kern="1200">
        <a:solidFill>
          <a:srgbClr val="807F83"/>
        </a:solidFill>
        <a:latin typeface="Arial" panose="0208060402020202020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600" kern="1200">
        <a:solidFill>
          <a:srgbClr val="807F83"/>
        </a:solidFill>
        <a:latin typeface="Arial" panose="0208060402020202020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3"/>
    <p:restoredTop sz="94674"/>
  </p:normalViewPr>
  <p:slideViewPr>
    <p:cSldViewPr>
      <p:cViewPr varScale="1">
        <p:scale>
          <a:sx n="184" d="100"/>
          <a:sy n="184" d="100"/>
        </p:scale>
        <p:origin x="48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-325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806040202020202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806040202020202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806040202020202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790B5A0A-B8D0-6947-BC9E-3C984AA20B7A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030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solidFill>
                  <a:schemeClr val="tx1"/>
                </a:solidFill>
                <a:latin typeface="Arial" panose="020806040202020202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solidFill>
                  <a:schemeClr val="tx1"/>
                </a:solidFill>
                <a:latin typeface="Arial" panose="020806040202020202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solidFill>
                  <a:schemeClr val="tx1"/>
                </a:solidFill>
                <a:latin typeface="Arial" panose="020806040202020202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561E153-476A-724F-AD4E-B9D87B6DDEDD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982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charset="0"/>
        <a:ea typeface="MS PGothic" panose="020B0600070205080204" pitchFamily="34" charset="-128"/>
        <a:cs typeface="MS PGothic" panose="020B0600070205080204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charset="0"/>
        <a:ea typeface="MS PGothic" panose="020B0600070205080204" pitchFamily="34" charset="-128"/>
        <a:cs typeface="MS PGothic" panose="020B0600070205080204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charset="0"/>
        <a:ea typeface="MS PGothic" panose="020B0600070205080204" pitchFamily="34" charset="-128"/>
        <a:cs typeface="MS PGothic" panose="020B0600070205080204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charset="0"/>
        <a:ea typeface="MS PGothic" panose="020B0600070205080204" pitchFamily="34" charset="-128"/>
        <a:cs typeface="MS PGothic" panose="020B0600070205080204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791200"/>
            <a:ext cx="3233738" cy="6810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01783"/>
            <a:ext cx="7426036" cy="218901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486890"/>
            <a:ext cx="7426036" cy="94211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052514" y="4128655"/>
            <a:ext cx="4350760" cy="2078181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7ACC0BF-9978-544F-B440-97F99177DF0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Closing Slide blu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791200"/>
            <a:ext cx="3233738" cy="6810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01783"/>
            <a:ext cx="7426036" cy="218901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486890"/>
            <a:ext cx="7426036" cy="94211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052514" y="4128655"/>
            <a:ext cx="4350760" cy="20781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534C1AF5-847C-A841-8A94-52580188922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CDB8C652-473F-BD4F-BC06-5D530C49F15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6957E04-A59C-2143-87E8-34AF94C72BF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EFBE50EA-7609-D045-8528-5478A1C3C2C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E70D7FFA-C0DD-A944-BFD7-E75452FEE20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>
                <a:solidFill>
                  <a:srgbClr val="000000"/>
                </a:solidFill>
                <a:cs typeface="Arial" panose="02080604020202020204" charset="0"/>
              </a:defRPr>
            </a:lvl1pPr>
          </a:lstStyle>
          <a:p>
            <a:fld id="{6719F297-D52E-D84E-969B-1162FD9AE061}" type="datetimeFigureOut">
              <a:rPr lang="en-US" altLang="en-US"/>
              <a:t>7/4/2018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mtClean="0">
                <a:cs typeface="Arial" panose="0208060402020202020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cs typeface="Arial" panose="02080604020202020204" charset="0"/>
              </a:defRPr>
            </a:lvl1pPr>
          </a:lstStyle>
          <a:p>
            <a:fld id="{F9ECCF2B-DCBF-9A43-8830-FF2C50DE702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6" y="5791200"/>
            <a:ext cx="3233738" cy="6810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01783"/>
            <a:ext cx="7426036" cy="2189018"/>
          </a:xfrm>
        </p:spPr>
        <p:txBody>
          <a:bodyPr anchor="b">
            <a:normAutofit/>
          </a:bodyPr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486890"/>
            <a:ext cx="7426036" cy="94211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052514" y="4128657"/>
            <a:ext cx="4350760" cy="2078181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7ACC0BF-9978-544F-B440-97F99177DF0C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26829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C2C38271-C80B-EC45-BF03-BE894D38DF8E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19699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_black_2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6330952"/>
            <a:ext cx="19431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7A37CE22-EFE2-054D-A2D6-D2855BA14829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2347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_blue_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6330952"/>
            <a:ext cx="19431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D4E782F-7C53-4C4C-91C9-9A8C650FA7D5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3472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C2C38271-C80B-EC45-BF03-BE894D38DF8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ransition_Whit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5" y="2231760"/>
            <a:ext cx="7772400" cy="1362075"/>
          </a:xfrm>
        </p:spPr>
        <p:txBody>
          <a:bodyPr anchor="b">
            <a:normAutofit/>
          </a:bodyPr>
          <a:lstStyle>
            <a:lvl1pPr algn="ctr">
              <a:defRPr sz="2700" b="1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168" y="3557900"/>
            <a:ext cx="77724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AED92A74-240D-DE42-AE12-AB8132A1768D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1386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ransition_Blu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6330952"/>
            <a:ext cx="19431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5" y="2231760"/>
            <a:ext cx="7772400" cy="1362075"/>
          </a:xfrm>
        </p:spPr>
        <p:txBody>
          <a:bodyPr anchor="b">
            <a:normAutofit/>
          </a:bodyPr>
          <a:lstStyle>
            <a:lvl1pPr algn="ctr">
              <a:defRPr sz="27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168" y="3557900"/>
            <a:ext cx="77724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7D955BFD-560D-B445-8005-4B6A91B08DBD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58109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845DA115-4AF1-DF41-B5ED-AAFBE65C631F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18175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615ADF14-1448-8C48-8AAD-64C48A94E28A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84132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3C7BCB9E-ACD3-AF4D-9195-6178A4F2128D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31679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Closing Slide blu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6" y="5791200"/>
            <a:ext cx="3233738" cy="6810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01783"/>
            <a:ext cx="7426036" cy="2189018"/>
          </a:xfrm>
        </p:spPr>
        <p:txBody>
          <a:bodyPr anchor="b">
            <a:normAutofit/>
          </a:bodyPr>
          <a:lstStyle>
            <a:lvl1pPr algn="l"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486890"/>
            <a:ext cx="7426036" cy="94211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052514" y="4128657"/>
            <a:ext cx="4350760" cy="2078181"/>
          </a:xfrm>
        </p:spPr>
        <p:txBody>
          <a:bodyPr>
            <a:normAutofit/>
          </a:bodyPr>
          <a:lstStyle>
            <a:lvl1pPr marL="0" indent="0"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534C1AF5-847C-A841-8A94-525801889223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14171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CDB8C652-473F-BD4F-BC06-5D530C49F15A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67111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6957E04-A59C-2143-87E8-34AF94C72BF7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5310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EFBE50EA-7609-D045-8528-5478A1C3C2C0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27518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E70D7FFA-C0DD-A944-BFD7-E75452FEE204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41858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_black_2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6330950"/>
            <a:ext cx="19431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7A37CE22-EFE2-054D-A2D6-D2855BA1482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350">
                <a:solidFill>
                  <a:srgbClr val="000000"/>
                </a:solidFill>
                <a:cs typeface="Arial" panose="02080604020202020204" charset="0"/>
              </a:defRPr>
            </a:lvl1pPr>
          </a:lstStyle>
          <a:p>
            <a:fld id="{6719F297-D52E-D84E-969B-1162FD9AE061}" type="datetimeFigureOut">
              <a:rPr lang="en-US" altLang="en-US"/>
              <a:t>7/4/2018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mtClean="0">
                <a:cs typeface="Arial" panose="0208060402020202020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cs typeface="Arial" panose="02080604020202020204" charset="0"/>
              </a:defRPr>
            </a:lvl1pPr>
          </a:lstStyle>
          <a:p>
            <a:fld id="{F9ECCF2B-DCBF-9A43-8830-FF2C50DE702C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4559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_blue_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6330950"/>
            <a:ext cx="19431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D4E782F-7C53-4C4C-91C9-9A8C650FA7D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ransition_Whit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5" y="2231758"/>
            <a:ext cx="7772400" cy="1362075"/>
          </a:xfrm>
        </p:spPr>
        <p:txBody>
          <a:bodyPr anchor="b">
            <a:normAutofit/>
          </a:bodyPr>
          <a:lstStyle>
            <a:lvl1pPr algn="ctr">
              <a:defRPr sz="3600" b="1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168" y="3557898"/>
            <a:ext cx="77724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AED92A74-240D-DE42-AE12-AB8132A1768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ransition_Blu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6330950"/>
            <a:ext cx="19431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5" y="2231758"/>
            <a:ext cx="7772400" cy="1362075"/>
          </a:xfrm>
        </p:spPr>
        <p:txBody>
          <a:bodyPr anchor="b">
            <a:normAutofit/>
          </a:bodyPr>
          <a:lstStyle>
            <a:lvl1pPr algn="ctr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168" y="3557898"/>
            <a:ext cx="77724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7D955BFD-560D-B445-8005-4B6A91B08DB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845DA115-4AF1-DF41-B5ED-AAFBE65C631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615ADF14-1448-8C48-8AAD-64C48A94E28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3C7BCB9E-ACD3-AF4D-9195-6178A4F2128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7038"/>
            <a:ext cx="822960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2363"/>
            <a:ext cx="8229600" cy="5003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  <a:latin typeface="Arial" panose="020806040202020202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43C6E83-4C9F-C645-AAAF-3751936AF4EB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0" name="Picture 7" descr="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6330950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8060402020202020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8060402020202020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8060402020202020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8060402020202020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8060402020202020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8060402020202020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8060402020202020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806040202020202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–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–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»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7040"/>
            <a:ext cx="8229600" cy="625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2363"/>
            <a:ext cx="8229600" cy="5003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 smtClean="0">
                <a:solidFill>
                  <a:srgbClr val="898989"/>
                </a:solidFill>
                <a:latin typeface="Arial" panose="020806040202020202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E43C6E83-4C9F-C645-AAAF-3751936AF4EB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0" name="Picture 7" descr="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633095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6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 kern="12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anose="0208060402020202020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anose="0208060402020202020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anose="0208060402020202020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anose="0208060402020202020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anose="0208060402020202020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anose="0208060402020202020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anose="0208060402020202020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anose="0208060402020202020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–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•"/>
        <a:defRPr sz="1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–"/>
        <a:defRPr sz="10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80604020202020204" charset="0"/>
        <a:buChar char="»"/>
        <a:defRPr sz="10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6A35-FCF0-0E41-8F72-962854E9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Standard for Neuron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EE13-F293-304F-995D-968D46AA2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23622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Four levels of readiness for neuron reconstruction are defined.</a:t>
            </a:r>
          </a:p>
          <a:p>
            <a:r>
              <a:rPr lang="en-US" altLang="zh-CN" dirty="0"/>
              <a:t>Level-0: Location of Soma, Dendrite area and Axon Terminal site of Long projection;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Level-1: Dendrite, Major branches of Axon and Long projection axon without detail cluster;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Level-2: Level-1 and clusters of axon in detail;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Level-3 in future: Level-2 and Spine information (distribution and length).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6426-9490-8F4B-819F-FEDC238483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38271-C80B-EC45-BF03-BE894D38DF8E}" type="slidenum">
              <a:rPr lang="en-US" altLang="en-US" smtClean="0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500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F3C8E-D717-4706-9D09-2791C98F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Detailed Standard for Level-0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EB935-0173-405D-8E03-C85E013C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Soma</a:t>
            </a:r>
            <a:r>
              <a:rPr lang="zh-CN" altLang="en-US" dirty="0"/>
              <a:t>： </a:t>
            </a:r>
            <a:r>
              <a:rPr lang="en-US" altLang="zh-CN" dirty="0"/>
              <a:t>Location of the neuron (Allen Brain Atlas).</a:t>
            </a:r>
          </a:p>
          <a:p>
            <a:r>
              <a:rPr lang="en-US" altLang="zh-CN" dirty="0"/>
              <a:t>Dendrite: The Scope of Dendritic tree.</a:t>
            </a:r>
          </a:p>
          <a:p>
            <a:r>
              <a:rPr lang="en-US" altLang="zh-CN" dirty="0"/>
              <a:t>Axon: Long projection terminal site.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Workflow for Level-0</a:t>
            </a:r>
          </a:p>
          <a:p>
            <a:r>
              <a:rPr lang="en-US" altLang="zh-CN" dirty="0" err="1"/>
              <a:t>Autotrace</a:t>
            </a:r>
            <a:r>
              <a:rPr lang="en-US" altLang="zh-CN" dirty="0"/>
              <a:t> can make Level-0 done first.</a:t>
            </a:r>
          </a:p>
          <a:p>
            <a:r>
              <a:rPr lang="en-US" altLang="zh-CN" dirty="0"/>
              <a:t>Clean the extra signal near the neuron by annotator if necessary.</a:t>
            </a:r>
          </a:p>
          <a:p>
            <a:r>
              <a:rPr lang="en-US" altLang="zh-CN" dirty="0"/>
              <a:t>Analyze the scope of dendrite and check the location and Axon terminal site.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83DFB-F539-47D7-97CC-2AA5D0A4D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38271-C80B-EC45-BF03-BE894D38DF8E}" type="slidenum">
              <a:rPr lang="en-US" altLang="en-US" smtClean="0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9637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A344-2B2C-D045-B7CA-0E945994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Detailed Standard for Level-1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05A5-CD3C-E242-9042-57257781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2957" y="1109803"/>
            <a:ext cx="4267200" cy="4973637"/>
          </a:xfrm>
        </p:spPr>
        <p:txBody>
          <a:bodyPr/>
          <a:lstStyle/>
          <a:p>
            <a:pPr lvl="1"/>
            <a:r>
              <a:rPr lang="en-US" altLang="en-US" sz="2000" dirty="0"/>
              <a:t>Dendrites: </a:t>
            </a:r>
          </a:p>
          <a:p>
            <a:pPr lvl="2"/>
            <a:r>
              <a:rPr lang="en-US" altLang="en-US" dirty="0"/>
              <a:t>The complete distribution of dendrites is traced (100% finished).</a:t>
            </a:r>
          </a:p>
          <a:p>
            <a:pPr lvl="1"/>
            <a:r>
              <a:rPr lang="en-US" altLang="en-US" sz="2000" dirty="0"/>
              <a:t>Axons:</a:t>
            </a:r>
          </a:p>
          <a:p>
            <a:pPr lvl="2"/>
            <a:r>
              <a:rPr lang="en-US" altLang="en-US" dirty="0"/>
              <a:t>Local axon branches (nearby its own soma area) are </a:t>
            </a:r>
            <a:r>
              <a:rPr lang="en-US" altLang="zh-CN" dirty="0"/>
              <a:t>completely traced. </a:t>
            </a:r>
          </a:p>
          <a:p>
            <a:pPr lvl="2"/>
            <a:r>
              <a:rPr lang="en-US" altLang="en-US" dirty="0"/>
              <a:t>All the long projections are traced. These projections reach areas registered in Allen Atlas.</a:t>
            </a:r>
          </a:p>
          <a:p>
            <a:pPr lvl="2"/>
            <a:r>
              <a:rPr lang="en-US" altLang="en-US" dirty="0"/>
              <a:t>In each registered area, multiple branches which form a cluster are traced. However, axons in clusters might be incomplete.</a:t>
            </a:r>
          </a:p>
          <a:p>
            <a:pPr lvl="1"/>
            <a:r>
              <a:rPr lang="en-US" altLang="en-US" sz="2000" dirty="0"/>
              <a:t>No loop is allowed </a:t>
            </a:r>
          </a:p>
          <a:p>
            <a:pPr lvl="2"/>
            <a:r>
              <a:rPr lang="en-US" altLang="en-US" dirty="0"/>
              <a:t>Vaa3D will enable automatic loop detection function!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70CBF-B863-AF41-B9FE-2EFEC1C2B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38271-C80B-EC45-BF03-BE894D38DF8E}" type="slidenum">
              <a:rPr lang="en-US" altLang="en-US" smtClean="0"/>
              <a:t>3</a:t>
            </a:fld>
            <a:endParaRPr lang="en-US" altLang="en-US"/>
          </a:p>
        </p:txBody>
      </p:sp>
      <p:grpSp>
        <p:nvGrpSpPr>
          <p:cNvPr id="5" name="组合 27">
            <a:extLst>
              <a:ext uri="{FF2B5EF4-FFF2-40B4-BE49-F238E27FC236}">
                <a16:creationId xmlns:a16="http://schemas.microsoft.com/office/drawing/2014/main" id="{CC1839EF-78F0-FB48-972B-2E5BAE7B227D}"/>
              </a:ext>
            </a:extLst>
          </p:cNvPr>
          <p:cNvGrpSpPr/>
          <p:nvPr/>
        </p:nvGrpSpPr>
        <p:grpSpPr>
          <a:xfrm>
            <a:off x="4154243" y="1052513"/>
            <a:ext cx="4837176" cy="5057478"/>
            <a:chOff x="6787381" y="1376735"/>
            <a:chExt cx="5098721" cy="5410200"/>
          </a:xfrm>
        </p:grpSpPr>
        <p:pic>
          <p:nvPicPr>
            <p:cNvPr id="6" name="图片 26">
              <a:extLst>
                <a:ext uri="{FF2B5EF4-FFF2-40B4-BE49-F238E27FC236}">
                  <a16:creationId xmlns:a16="http://schemas.microsoft.com/office/drawing/2014/main" id="{63538FE9-DC9E-E14F-B031-C5724F631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7381" y="1376735"/>
              <a:ext cx="5098721" cy="5410200"/>
            </a:xfrm>
            <a:prstGeom prst="rect">
              <a:avLst/>
            </a:prstGeom>
          </p:spPr>
        </p:pic>
        <p:cxnSp>
          <p:nvCxnSpPr>
            <p:cNvPr id="7" name="直接箭头连接符 8">
              <a:extLst>
                <a:ext uri="{FF2B5EF4-FFF2-40B4-BE49-F238E27FC236}">
                  <a16:creationId xmlns:a16="http://schemas.microsoft.com/office/drawing/2014/main" id="{C759348E-DA15-6F4B-8CCF-227346A95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3470" y="2447365"/>
              <a:ext cx="0" cy="48409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9">
              <a:extLst>
                <a:ext uri="{FF2B5EF4-FFF2-40B4-BE49-F238E27FC236}">
                  <a16:creationId xmlns:a16="http://schemas.microsoft.com/office/drawing/2014/main" id="{FF43416C-8247-7140-AED8-4F456A65624B}"/>
                </a:ext>
              </a:extLst>
            </p:cNvPr>
            <p:cNvSpPr txBox="1"/>
            <p:nvPr/>
          </p:nvSpPr>
          <p:spPr>
            <a:xfrm>
              <a:off x="6903336" y="1577788"/>
              <a:ext cx="17395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</a:rPr>
                <a:t>Dendrite-Blue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Axon-Red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12">
              <a:extLst>
                <a:ext uri="{FF2B5EF4-FFF2-40B4-BE49-F238E27FC236}">
                  <a16:creationId xmlns:a16="http://schemas.microsoft.com/office/drawing/2014/main" id="{EF649388-EB0E-634E-A935-4A6468A5B071}"/>
                </a:ext>
              </a:extLst>
            </p:cNvPr>
            <p:cNvSpPr txBox="1"/>
            <p:nvPr/>
          </p:nvSpPr>
          <p:spPr>
            <a:xfrm>
              <a:off x="10676955" y="2886638"/>
              <a:ext cx="1026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Local Axon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17">
              <a:extLst>
                <a:ext uri="{FF2B5EF4-FFF2-40B4-BE49-F238E27FC236}">
                  <a16:creationId xmlns:a16="http://schemas.microsoft.com/office/drawing/2014/main" id="{F6D81B83-F27F-4041-8A79-7EC384386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9542" y="3491754"/>
              <a:ext cx="457200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9">
              <a:extLst>
                <a:ext uri="{FF2B5EF4-FFF2-40B4-BE49-F238E27FC236}">
                  <a16:creationId xmlns:a16="http://schemas.microsoft.com/office/drawing/2014/main" id="{0B0AFFD7-CDA0-0846-8B60-A56610552F8D}"/>
                </a:ext>
              </a:extLst>
            </p:cNvPr>
            <p:cNvSpPr/>
            <p:nvPr/>
          </p:nvSpPr>
          <p:spPr>
            <a:xfrm>
              <a:off x="9354288" y="3310973"/>
              <a:ext cx="10390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400" dirty="0">
                  <a:solidFill>
                    <a:srgbClr val="FF0000"/>
                  </a:solidFill>
                </a:rPr>
                <a:t>Projections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20">
              <a:extLst>
                <a:ext uri="{FF2B5EF4-FFF2-40B4-BE49-F238E27FC236}">
                  <a16:creationId xmlns:a16="http://schemas.microsoft.com/office/drawing/2014/main" id="{DF9B4A85-6156-F34B-B4D6-314EE2AEA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5483" y="6064624"/>
              <a:ext cx="457200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21">
              <a:extLst>
                <a:ext uri="{FF2B5EF4-FFF2-40B4-BE49-F238E27FC236}">
                  <a16:creationId xmlns:a16="http://schemas.microsoft.com/office/drawing/2014/main" id="{88B220FB-D102-CC42-8D48-644D51A18212}"/>
                </a:ext>
              </a:extLst>
            </p:cNvPr>
            <p:cNvSpPr/>
            <p:nvPr/>
          </p:nvSpPr>
          <p:spPr>
            <a:xfrm>
              <a:off x="8462337" y="5901771"/>
              <a:ext cx="1853914" cy="329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400">
                  <a:solidFill>
                    <a:srgbClr val="FF0000"/>
                  </a:solidFill>
                </a:rPr>
                <a:t>Incomplete Clusters 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22">
              <a:extLst>
                <a:ext uri="{FF2B5EF4-FFF2-40B4-BE49-F238E27FC236}">
                  <a16:creationId xmlns:a16="http://schemas.microsoft.com/office/drawing/2014/main" id="{79584AC0-9681-CD43-ACD1-FF9CD99FCC73}"/>
                </a:ext>
              </a:extLst>
            </p:cNvPr>
            <p:cNvCxnSpPr>
              <a:cxnSpLocks/>
            </p:cNvCxnSpPr>
            <p:nvPr/>
          </p:nvCxnSpPr>
          <p:spPr>
            <a:xfrm>
              <a:off x="10318376" y="2076494"/>
              <a:ext cx="483292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4">
              <a:extLst>
                <a:ext uri="{FF2B5EF4-FFF2-40B4-BE49-F238E27FC236}">
                  <a16:creationId xmlns:a16="http://schemas.microsoft.com/office/drawing/2014/main" id="{86CFB79D-64EF-674C-B04A-48C61A59333D}"/>
                </a:ext>
              </a:extLst>
            </p:cNvPr>
            <p:cNvSpPr/>
            <p:nvPr/>
          </p:nvSpPr>
          <p:spPr>
            <a:xfrm>
              <a:off x="9463655" y="1919294"/>
              <a:ext cx="8547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0000FF"/>
                  </a:solidFill>
                </a:rPr>
                <a:t>Dendrite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0710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8C85-0FC2-884A-8292-B599421F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Tracing Workflow of Level-1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8A52-6861-BC4D-8700-22AB07CC9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annotator traces the neuron, and adds markers at unfinished locations. </a:t>
            </a:r>
            <a:r>
              <a:rPr lang="en-US" sz="1600" dirty="0"/>
              <a:t>（File:Level_1A）</a:t>
            </a:r>
          </a:p>
          <a:p>
            <a:r>
              <a:rPr lang="en-US" dirty="0"/>
              <a:t>Second annotator checks the tracing result, and makes necessary modifications. </a:t>
            </a:r>
            <a:r>
              <a:rPr lang="en-US" altLang="zh-CN" sz="1600" dirty="0"/>
              <a:t>（File:Level_1B）</a:t>
            </a:r>
            <a:endParaRPr lang="en-US" sz="1600" dirty="0"/>
          </a:p>
          <a:p>
            <a:pPr lvl="1"/>
            <a:r>
              <a:rPr lang="en-US" dirty="0"/>
              <a:t>Some automatic algorithms could help to check the result (e.g. automatically detect missing branch point, false connection, etc..)</a:t>
            </a:r>
          </a:p>
          <a:p>
            <a:r>
              <a:rPr lang="en-US" dirty="0"/>
              <a:t>First annotator confirms the modifications from second annotator, and do reconstruction again. </a:t>
            </a:r>
            <a:r>
              <a:rPr lang="en-US" altLang="zh-CN" sz="1600" dirty="0"/>
              <a:t>（File:Level_1C）</a:t>
            </a:r>
            <a:endParaRPr lang="en-US" sz="1600" dirty="0"/>
          </a:p>
          <a:p>
            <a:r>
              <a:rPr lang="en-US" dirty="0"/>
              <a:t>Third annotator checks the tracing result and make modifications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(all above should happen at Nanjing)</a:t>
            </a:r>
            <a:r>
              <a:rPr lang="en-US" altLang="zh-CN" dirty="0"/>
              <a:t> </a:t>
            </a:r>
            <a:r>
              <a:rPr lang="en-US" altLang="zh-CN" sz="1600" dirty="0"/>
              <a:t>（File:Level_1D）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Gatekeeper checks the neurons randomly (at least 30% should be rechecked), and release the data.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7160A-2ACF-1B4A-9212-2832D9AB8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38271-C80B-EC45-BF03-BE894D38DF8E}" type="slidenum">
              <a:rPr lang="en-US" altLang="en-US" smtClean="0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3120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2D0E-1C58-6445-AF1D-9AA0F220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Detailed Standard for Level-2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3E0A-5F5F-BF40-B89F-FC859DD17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2363"/>
            <a:ext cx="3581400" cy="4821237"/>
          </a:xfrm>
        </p:spPr>
        <p:txBody>
          <a:bodyPr/>
          <a:lstStyle/>
          <a:p>
            <a:r>
              <a:rPr lang="en-US" dirty="0"/>
              <a:t>All the level-1 structures are traced.</a:t>
            </a:r>
          </a:p>
          <a:p>
            <a:r>
              <a:rPr lang="en-US" dirty="0"/>
              <a:t>All axons signals in clusters are traced.</a:t>
            </a:r>
          </a:p>
          <a:p>
            <a:r>
              <a:rPr lang="en-US" dirty="0"/>
              <a:t>No loop is allowed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1A92E-6AE3-D042-A2C7-AA984A5402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38271-C80B-EC45-BF03-BE894D38DF8E}" type="slidenum">
              <a:rPr lang="en-US" altLang="en-US" smtClean="0"/>
              <a:t>5</a:t>
            </a:fld>
            <a:endParaRPr lang="en-US" altLang="en-US"/>
          </a:p>
        </p:txBody>
      </p:sp>
      <p:grpSp>
        <p:nvGrpSpPr>
          <p:cNvPr id="16" name="组合 4">
            <a:extLst>
              <a:ext uri="{FF2B5EF4-FFF2-40B4-BE49-F238E27FC236}">
                <a16:creationId xmlns:a16="http://schemas.microsoft.com/office/drawing/2014/main" id="{EF8E8AA1-45A3-624E-9E9D-C73D36A1A3AE}"/>
              </a:ext>
            </a:extLst>
          </p:cNvPr>
          <p:cNvGrpSpPr/>
          <p:nvPr/>
        </p:nvGrpSpPr>
        <p:grpSpPr>
          <a:xfrm>
            <a:off x="3910384" y="1169661"/>
            <a:ext cx="4799862" cy="5069541"/>
            <a:chOff x="6903336" y="1577788"/>
            <a:chExt cx="4799862" cy="5069541"/>
          </a:xfrm>
        </p:grpSpPr>
        <p:pic>
          <p:nvPicPr>
            <p:cNvPr id="17" name="图片 5">
              <a:extLst>
                <a:ext uri="{FF2B5EF4-FFF2-40B4-BE49-F238E27FC236}">
                  <a16:creationId xmlns:a16="http://schemas.microsoft.com/office/drawing/2014/main" id="{55DC7C67-E9D8-BF44-8059-3CD974D7F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3336" y="1577788"/>
              <a:ext cx="4777674" cy="5069541"/>
            </a:xfrm>
            <a:prstGeom prst="rect">
              <a:avLst/>
            </a:prstGeom>
          </p:spPr>
        </p:pic>
        <p:cxnSp>
          <p:nvCxnSpPr>
            <p:cNvPr id="18" name="直接箭头连接符 6">
              <a:extLst>
                <a:ext uri="{FF2B5EF4-FFF2-40B4-BE49-F238E27FC236}">
                  <a16:creationId xmlns:a16="http://schemas.microsoft.com/office/drawing/2014/main" id="{0BBC1F5A-35D7-E341-A41F-08D8D57BB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3470" y="2447365"/>
              <a:ext cx="0" cy="48409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7">
              <a:extLst>
                <a:ext uri="{FF2B5EF4-FFF2-40B4-BE49-F238E27FC236}">
                  <a16:creationId xmlns:a16="http://schemas.microsoft.com/office/drawing/2014/main" id="{BD533A1E-C06E-1845-AD2E-8482FB73A622}"/>
                </a:ext>
              </a:extLst>
            </p:cNvPr>
            <p:cNvSpPr txBox="1"/>
            <p:nvPr/>
          </p:nvSpPr>
          <p:spPr>
            <a:xfrm>
              <a:off x="6903336" y="1577788"/>
              <a:ext cx="17395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</a:rPr>
                <a:t>Dendrite-Blue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Axon-Red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8">
              <a:extLst>
                <a:ext uri="{FF2B5EF4-FFF2-40B4-BE49-F238E27FC236}">
                  <a16:creationId xmlns:a16="http://schemas.microsoft.com/office/drawing/2014/main" id="{C14B7EE8-A2A2-8C40-9445-04BC26A44F76}"/>
                </a:ext>
              </a:extLst>
            </p:cNvPr>
            <p:cNvSpPr txBox="1"/>
            <p:nvPr/>
          </p:nvSpPr>
          <p:spPr>
            <a:xfrm>
              <a:off x="10676955" y="2886638"/>
              <a:ext cx="1026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Local Axon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9">
              <a:extLst>
                <a:ext uri="{FF2B5EF4-FFF2-40B4-BE49-F238E27FC236}">
                  <a16:creationId xmlns:a16="http://schemas.microsoft.com/office/drawing/2014/main" id="{B41035D9-F47C-BD41-BCEF-1094691B1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9542" y="3491754"/>
              <a:ext cx="457200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0">
              <a:extLst>
                <a:ext uri="{FF2B5EF4-FFF2-40B4-BE49-F238E27FC236}">
                  <a16:creationId xmlns:a16="http://schemas.microsoft.com/office/drawing/2014/main" id="{625001B3-5518-254F-BD0D-EE3A14646C45}"/>
                </a:ext>
              </a:extLst>
            </p:cNvPr>
            <p:cNvSpPr/>
            <p:nvPr/>
          </p:nvSpPr>
          <p:spPr>
            <a:xfrm>
              <a:off x="9354288" y="3310973"/>
              <a:ext cx="10390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400" dirty="0">
                  <a:solidFill>
                    <a:srgbClr val="FF0000"/>
                  </a:solidFill>
                </a:rPr>
                <a:t>Projections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箭头连接符 11">
              <a:extLst>
                <a:ext uri="{FF2B5EF4-FFF2-40B4-BE49-F238E27FC236}">
                  <a16:creationId xmlns:a16="http://schemas.microsoft.com/office/drawing/2014/main" id="{396DE491-4FB0-BF45-A62C-BF4663603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5483" y="6064624"/>
              <a:ext cx="457200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12">
              <a:extLst>
                <a:ext uri="{FF2B5EF4-FFF2-40B4-BE49-F238E27FC236}">
                  <a16:creationId xmlns:a16="http://schemas.microsoft.com/office/drawing/2014/main" id="{37F88C56-0D72-634E-A559-7CE6044817D7}"/>
                </a:ext>
              </a:extLst>
            </p:cNvPr>
            <p:cNvSpPr/>
            <p:nvPr/>
          </p:nvSpPr>
          <p:spPr>
            <a:xfrm>
              <a:off x="8462337" y="5901771"/>
              <a:ext cx="7938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400" dirty="0">
                  <a:solidFill>
                    <a:srgbClr val="FF0000"/>
                  </a:solidFill>
                </a:rPr>
                <a:t>Clusters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直接箭头连接符 13">
              <a:extLst>
                <a:ext uri="{FF2B5EF4-FFF2-40B4-BE49-F238E27FC236}">
                  <a16:creationId xmlns:a16="http://schemas.microsoft.com/office/drawing/2014/main" id="{41B59B35-FFA0-BD43-8121-998A38DCED9D}"/>
                </a:ext>
              </a:extLst>
            </p:cNvPr>
            <p:cNvCxnSpPr>
              <a:cxnSpLocks/>
            </p:cNvCxnSpPr>
            <p:nvPr/>
          </p:nvCxnSpPr>
          <p:spPr>
            <a:xfrm>
              <a:off x="10318376" y="2076494"/>
              <a:ext cx="483292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14">
              <a:extLst>
                <a:ext uri="{FF2B5EF4-FFF2-40B4-BE49-F238E27FC236}">
                  <a16:creationId xmlns:a16="http://schemas.microsoft.com/office/drawing/2014/main" id="{89E179F5-7C2E-7E41-ACB6-6E85A6238B0A}"/>
                </a:ext>
              </a:extLst>
            </p:cNvPr>
            <p:cNvSpPr/>
            <p:nvPr/>
          </p:nvSpPr>
          <p:spPr>
            <a:xfrm>
              <a:off x="9463655" y="1919294"/>
              <a:ext cx="8547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0000FF"/>
                  </a:solidFill>
                </a:rPr>
                <a:t>Dendrite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48911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F48D-65D8-0145-AB31-0B42F122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Tracing Workflow of Level-2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DB97-9C5F-C14C-9A2D-7EDB080DB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03800"/>
          </a:xfrm>
        </p:spPr>
        <p:txBody>
          <a:bodyPr/>
          <a:lstStyle/>
          <a:p>
            <a:r>
              <a:rPr lang="en-US" dirty="0"/>
              <a:t>First annotator traces the neuron. </a:t>
            </a:r>
            <a:r>
              <a:rPr lang="en-US" dirty="0">
                <a:solidFill>
                  <a:srgbClr val="0000FF"/>
                </a:solidFill>
              </a:rPr>
              <a:t>(based on traced neuron)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600" dirty="0"/>
              <a:t>（File:Level_2A）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dirty="0"/>
              <a:t>A set of markers are automatically generated and placed on the below positions: </a:t>
            </a:r>
            <a:r>
              <a:rPr lang="en-US" altLang="zh-CN" sz="1600" dirty="0"/>
              <a:t>（File:Level_2B）  </a:t>
            </a:r>
            <a:r>
              <a:rPr lang="en-US" altLang="zh-CN" dirty="0"/>
              <a:t>  </a:t>
            </a:r>
            <a:endParaRPr lang="en-US" dirty="0"/>
          </a:p>
          <a:p>
            <a:pPr lvl="1"/>
            <a:r>
              <a:rPr lang="en-US" dirty="0"/>
              <a:t>Tips (N1 markers) </a:t>
            </a:r>
            <a:r>
              <a:rPr lang="en-US" dirty="0">
                <a:solidFill>
                  <a:srgbClr val="0000FF"/>
                </a:solidFill>
              </a:rPr>
              <a:t>(auto)</a:t>
            </a:r>
          </a:p>
          <a:p>
            <a:pPr lvl="1"/>
            <a:r>
              <a:rPr lang="en-US" dirty="0"/>
              <a:t>Branch points (N2 markers) </a:t>
            </a:r>
            <a:r>
              <a:rPr lang="en-US" dirty="0">
                <a:solidFill>
                  <a:srgbClr val="0000FF"/>
                </a:solidFill>
              </a:rPr>
              <a:t>(auto)</a:t>
            </a:r>
          </a:p>
          <a:p>
            <a:pPr lvl="1"/>
            <a:r>
              <a:rPr lang="en-US" dirty="0"/>
              <a:t>Potentially missed branch points (N3 markers) </a:t>
            </a:r>
            <a:r>
              <a:rPr lang="en-US" dirty="0">
                <a:solidFill>
                  <a:srgbClr val="0000FF"/>
                </a:solidFill>
              </a:rPr>
              <a:t>(need algorithm </a:t>
            </a:r>
            <a:r>
              <a:rPr lang="en-US" dirty="0" err="1">
                <a:solidFill>
                  <a:srgbClr val="0000FF"/>
                </a:solidFill>
              </a:rPr>
              <a:t>dev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Overlapping neurites (N4 markers) </a:t>
            </a:r>
            <a:r>
              <a:rPr lang="en-US" dirty="0">
                <a:solidFill>
                  <a:srgbClr val="0000FF"/>
                </a:solidFill>
              </a:rPr>
              <a:t>(need algorithm dev)</a:t>
            </a:r>
          </a:p>
          <a:p>
            <a:r>
              <a:rPr lang="en-US" altLang="zh-CN" dirty="0"/>
              <a:t>Markers manually set by first annotator for</a:t>
            </a:r>
            <a:r>
              <a:rPr lang="zh-CN" altLang="en-US" dirty="0"/>
              <a:t> </a:t>
            </a:r>
            <a:r>
              <a:rPr lang="en-US" altLang="zh-CN" dirty="0"/>
              <a:t>uncertain locations (N5 markers)</a:t>
            </a:r>
            <a:endParaRPr lang="en-US" dirty="0"/>
          </a:p>
          <a:p>
            <a:r>
              <a:rPr lang="en-US" dirty="0"/>
              <a:t>Second annotator checks </a:t>
            </a:r>
            <a:r>
              <a:rPr lang="en-US" dirty="0">
                <a:solidFill>
                  <a:srgbClr val="FF0000"/>
                </a:solidFill>
              </a:rPr>
              <a:t>30% </a:t>
            </a:r>
            <a:r>
              <a:rPr lang="en-US" dirty="0"/>
              <a:t>markers for each category. </a:t>
            </a:r>
          </a:p>
          <a:p>
            <a:pPr marL="0" indent="0">
              <a:buNone/>
            </a:pPr>
            <a:r>
              <a:rPr lang="en-US" altLang="zh-CN" sz="1600" dirty="0"/>
              <a:t>      （File:Level_2C）</a:t>
            </a:r>
            <a:endParaRPr lang="en-US" dirty="0"/>
          </a:p>
          <a:p>
            <a:pPr lvl="1"/>
            <a:r>
              <a:rPr lang="en-US" dirty="0"/>
              <a:t>If all these regions are correctly traced, the neuron is considered completely traced. </a:t>
            </a:r>
          </a:p>
          <a:p>
            <a:pPr lvl="1"/>
            <a:r>
              <a:rPr lang="en-US" dirty="0"/>
              <a:t>Otherwise, if there are errors in certain category, second annotator makes necessary modifications, and checks extra 30% markers for that category.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646B0-4633-3D4B-9BB4-D448A9D05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38271-C80B-EC45-BF03-BE894D38DF8E}" type="slidenum">
              <a:rPr lang="en-US" altLang="en-US" smtClean="0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389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48667E-A313-4806-8A62-7A6FABF20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E70D7FFA-C0DD-A944-BFD7-E75452FEE204}" type="slidenum">
              <a:rPr lang="en-US" altLang="en-US">
                <a:latin typeface="Arial"/>
                <a:ea typeface="+mn-ea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lang="en-US" altLang="en-US">
              <a:latin typeface="Arial"/>
              <a:ea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8D9DB9-A899-4038-A9B8-198D0E291E3E}"/>
              </a:ext>
            </a:extLst>
          </p:cNvPr>
          <p:cNvSpPr txBox="1">
            <a:spLocks/>
          </p:cNvSpPr>
          <p:nvPr/>
        </p:nvSpPr>
        <p:spPr bwMode="auto">
          <a:xfrm>
            <a:off x="457200" y="1177530"/>
            <a:ext cx="8229600" cy="469106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8060402020202020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8060402020202020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8060402020202020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8060402020202020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8060402020202020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8060402020202020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8060402020202020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80604020202020204" charset="0"/>
              </a:defRPr>
            </a:lvl9pPr>
          </a:lstStyle>
          <a:p>
            <a:pPr defTabSz="685800"/>
            <a:r>
              <a:rPr lang="en-US" altLang="zh-CN" sz="2100" dirty="0">
                <a:solidFill>
                  <a:srgbClr val="003767"/>
                </a:solidFill>
                <a:latin typeface="Arial"/>
              </a:rPr>
              <a:t>Reconstruction Work Flow</a:t>
            </a:r>
            <a:endParaRPr lang="zh-CN" altLang="en-US" sz="2100" dirty="0">
              <a:solidFill>
                <a:srgbClr val="003767"/>
              </a:solidFill>
              <a:latin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B25B0F-0B28-416F-B9E5-CB15F324E8E7}"/>
              </a:ext>
            </a:extLst>
          </p:cNvPr>
          <p:cNvGrpSpPr/>
          <p:nvPr/>
        </p:nvGrpSpPr>
        <p:grpSpPr>
          <a:xfrm>
            <a:off x="438798" y="1829207"/>
            <a:ext cx="8369453" cy="2853972"/>
            <a:chOff x="269379" y="1138103"/>
            <a:chExt cx="11159270" cy="38052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6DED4C-8CA1-4491-A243-C630BACEE7FC}"/>
                </a:ext>
              </a:extLst>
            </p:cNvPr>
            <p:cNvGrpSpPr/>
            <p:nvPr/>
          </p:nvGrpSpPr>
          <p:grpSpPr>
            <a:xfrm>
              <a:off x="269379" y="1138103"/>
              <a:ext cx="5919666" cy="3805296"/>
              <a:chOff x="2315905" y="1138103"/>
              <a:chExt cx="5919666" cy="3805296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5D52F-7A8E-48BF-92CA-7EBE8BF4A586}"/>
                  </a:ext>
                </a:extLst>
              </p:cNvPr>
              <p:cNvGrpSpPr/>
              <p:nvPr/>
            </p:nvGrpSpPr>
            <p:grpSpPr>
              <a:xfrm>
                <a:off x="5290923" y="1475943"/>
                <a:ext cx="1746177" cy="437434"/>
                <a:chOff x="5361682" y="1481386"/>
                <a:chExt cx="1746177" cy="437434"/>
              </a:xfrm>
            </p:grpSpPr>
            <p:sp>
              <p:nvSpPr>
                <p:cNvPr id="83" name="Arrow: Down 82">
                  <a:extLst>
                    <a:ext uri="{FF2B5EF4-FFF2-40B4-BE49-F238E27FC236}">
                      <a16:creationId xmlns:a16="http://schemas.microsoft.com/office/drawing/2014/main" id="{58C4D45F-5063-4559-816F-76DA4800D6AE}"/>
                    </a:ext>
                  </a:extLst>
                </p:cNvPr>
                <p:cNvSpPr/>
                <p:nvPr/>
              </p:nvSpPr>
              <p:spPr>
                <a:xfrm rot="2700000" flipH="1">
                  <a:off x="5892565" y="1481386"/>
                  <a:ext cx="45719" cy="437434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350">
                    <a:solidFill>
                      <a:prstClr val="white"/>
                    </a:solidFill>
                    <a:latin typeface="Arial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84" name="Arrow: Down 83">
                  <a:extLst>
                    <a:ext uri="{FF2B5EF4-FFF2-40B4-BE49-F238E27FC236}">
                      <a16:creationId xmlns:a16="http://schemas.microsoft.com/office/drawing/2014/main" id="{138A7437-B51E-4263-A557-1B6B11FCF207}"/>
                    </a:ext>
                  </a:extLst>
                </p:cNvPr>
                <p:cNvSpPr/>
                <p:nvPr/>
              </p:nvSpPr>
              <p:spPr>
                <a:xfrm rot="18900000" flipH="1">
                  <a:off x="6507608" y="1481386"/>
                  <a:ext cx="45719" cy="437434"/>
                </a:xfrm>
                <a:prstGeom prst="downArrow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350">
                    <a:solidFill>
                      <a:prstClr val="white"/>
                    </a:solidFill>
                    <a:latin typeface="Arial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B58B43A0-4116-4ECF-B346-ECB670A97DF7}"/>
                    </a:ext>
                  </a:extLst>
                </p:cNvPr>
                <p:cNvGrpSpPr/>
                <p:nvPr/>
              </p:nvGrpSpPr>
              <p:grpSpPr>
                <a:xfrm>
                  <a:off x="5361682" y="1529282"/>
                  <a:ext cx="553997" cy="307776"/>
                  <a:chOff x="3548743" y="3075214"/>
                  <a:chExt cx="553997" cy="307776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1C064609-08AA-4C7F-9740-A3554AD65DF3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743" y="3075214"/>
                    <a:ext cx="553997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900" dirty="0">
                        <a:solidFill>
                          <a:srgbClr val="000000"/>
                        </a:solidFill>
                        <a:latin typeface="Arial"/>
                        <a:ea typeface="黑体" panose="02010609060101010101" pitchFamily="49" charset="-122"/>
                      </a:rPr>
                      <a:t>YES</a:t>
                    </a:r>
                    <a:endParaRPr lang="zh-CN" altLang="en-US" sz="900" dirty="0">
                      <a:solidFill>
                        <a:srgbClr val="000000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1F087B99-8354-461F-9E81-D5DC83B9C801}"/>
                      </a:ext>
                    </a:extLst>
                  </p:cNvPr>
                  <p:cNvSpPr/>
                  <p:nvPr/>
                </p:nvSpPr>
                <p:spPr>
                  <a:xfrm>
                    <a:off x="3614056" y="3118757"/>
                    <a:ext cx="370115" cy="18505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350">
                      <a:solidFill>
                        <a:prstClr val="white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DA7FC6D3-FBE8-4330-9310-D3129208669A}"/>
                    </a:ext>
                  </a:extLst>
                </p:cNvPr>
                <p:cNvGrpSpPr/>
                <p:nvPr/>
              </p:nvGrpSpPr>
              <p:grpSpPr>
                <a:xfrm>
                  <a:off x="6588059" y="1529282"/>
                  <a:ext cx="519800" cy="307776"/>
                  <a:chOff x="3548743" y="3075214"/>
                  <a:chExt cx="519800" cy="307776"/>
                </a:xfrm>
              </p:grpSpPr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B6E22110-839B-40FA-9288-6ECC1C3A24D0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743" y="3075214"/>
                    <a:ext cx="519800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900" dirty="0">
                        <a:solidFill>
                          <a:srgbClr val="000000"/>
                        </a:solidFill>
                        <a:latin typeface="Arial"/>
                        <a:ea typeface="黑体" panose="02010609060101010101" pitchFamily="49" charset="-122"/>
                      </a:rPr>
                      <a:t> NO</a:t>
                    </a:r>
                    <a:endParaRPr lang="zh-CN" altLang="en-US" sz="900" dirty="0">
                      <a:solidFill>
                        <a:srgbClr val="000000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0BBB7B9E-3F24-45BA-85F6-5E5C67DC0269}"/>
                      </a:ext>
                    </a:extLst>
                  </p:cNvPr>
                  <p:cNvSpPr/>
                  <p:nvPr/>
                </p:nvSpPr>
                <p:spPr>
                  <a:xfrm>
                    <a:off x="3614056" y="3118757"/>
                    <a:ext cx="370115" cy="18505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350">
                      <a:solidFill>
                        <a:prstClr val="white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8F16F4C-2A76-43A1-9F52-B7108F1AA3AB}"/>
                  </a:ext>
                </a:extLst>
              </p:cNvPr>
              <p:cNvSpPr txBox="1"/>
              <p:nvPr/>
            </p:nvSpPr>
            <p:spPr>
              <a:xfrm>
                <a:off x="4769553" y="1805534"/>
                <a:ext cx="12080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Level_1A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8744B8-9670-42D5-AAC2-AC7A12515FA2}"/>
                  </a:ext>
                </a:extLst>
              </p:cNvPr>
              <p:cNvSpPr txBox="1"/>
              <p:nvPr/>
            </p:nvSpPr>
            <p:spPr>
              <a:xfrm>
                <a:off x="6450410" y="1805534"/>
                <a:ext cx="1528624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Check again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3B27AFB-2AE4-4E9A-83E9-982A683426CC}"/>
                  </a:ext>
                </a:extLst>
              </p:cNvPr>
              <p:cNvSpPr txBox="1"/>
              <p:nvPr/>
            </p:nvSpPr>
            <p:spPr>
              <a:xfrm>
                <a:off x="4670436" y="1138103"/>
                <a:ext cx="296734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Neuron ID Assigned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D99F523-F35B-4038-BE39-790F6BEE5D2B}"/>
                  </a:ext>
                </a:extLst>
              </p:cNvPr>
              <p:cNvSpPr txBox="1"/>
              <p:nvPr/>
            </p:nvSpPr>
            <p:spPr>
              <a:xfrm>
                <a:off x="4112069" y="2458674"/>
                <a:ext cx="12080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Level_1B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EF0C28-ED90-4B49-B225-90DBAEDE5379}"/>
                  </a:ext>
                </a:extLst>
              </p:cNvPr>
              <p:cNvSpPr txBox="1"/>
              <p:nvPr/>
            </p:nvSpPr>
            <p:spPr>
              <a:xfrm>
                <a:off x="5810249" y="2458671"/>
                <a:ext cx="79765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Redo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EAF7F03-F7CF-423F-86DD-2E28E26FBF1C}"/>
                  </a:ext>
                </a:extLst>
              </p:cNvPr>
              <p:cNvGrpSpPr/>
              <p:nvPr/>
            </p:nvGrpSpPr>
            <p:grpSpPr>
              <a:xfrm>
                <a:off x="4659554" y="2134529"/>
                <a:ext cx="1746177" cy="437434"/>
                <a:chOff x="5361682" y="1481386"/>
                <a:chExt cx="1746177" cy="437434"/>
              </a:xfrm>
            </p:grpSpPr>
            <p:sp>
              <p:nvSpPr>
                <p:cNvPr id="75" name="Arrow: Down 74">
                  <a:extLst>
                    <a:ext uri="{FF2B5EF4-FFF2-40B4-BE49-F238E27FC236}">
                      <a16:creationId xmlns:a16="http://schemas.microsoft.com/office/drawing/2014/main" id="{6F103E0E-83D8-458F-A351-6081D4CA12AF}"/>
                    </a:ext>
                  </a:extLst>
                </p:cNvPr>
                <p:cNvSpPr/>
                <p:nvPr/>
              </p:nvSpPr>
              <p:spPr>
                <a:xfrm rot="2700000" flipH="1">
                  <a:off x="5892565" y="1481386"/>
                  <a:ext cx="45719" cy="437434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350">
                    <a:solidFill>
                      <a:prstClr val="white"/>
                    </a:solidFill>
                    <a:latin typeface="Arial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76" name="Arrow: Down 75">
                  <a:extLst>
                    <a:ext uri="{FF2B5EF4-FFF2-40B4-BE49-F238E27FC236}">
                      <a16:creationId xmlns:a16="http://schemas.microsoft.com/office/drawing/2014/main" id="{BCDC7F69-7AF5-436A-B566-6C7BEE88AA62}"/>
                    </a:ext>
                  </a:extLst>
                </p:cNvPr>
                <p:cNvSpPr/>
                <p:nvPr/>
              </p:nvSpPr>
              <p:spPr>
                <a:xfrm rot="18900000" flipH="1">
                  <a:off x="6507608" y="1481386"/>
                  <a:ext cx="45719" cy="437434"/>
                </a:xfrm>
                <a:prstGeom prst="downArrow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350">
                    <a:solidFill>
                      <a:prstClr val="white"/>
                    </a:solidFill>
                    <a:latin typeface="Arial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2E0A09A9-5BA6-44E9-BA7E-55D175A3036A}"/>
                    </a:ext>
                  </a:extLst>
                </p:cNvPr>
                <p:cNvGrpSpPr/>
                <p:nvPr/>
              </p:nvGrpSpPr>
              <p:grpSpPr>
                <a:xfrm>
                  <a:off x="5361682" y="1529282"/>
                  <a:ext cx="553997" cy="307776"/>
                  <a:chOff x="3548743" y="3075214"/>
                  <a:chExt cx="553997" cy="307776"/>
                </a:xfrm>
              </p:grpSpPr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64A567D8-3711-411F-9A56-04FEDF56E61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743" y="3075214"/>
                    <a:ext cx="553997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900" dirty="0">
                        <a:solidFill>
                          <a:srgbClr val="000000"/>
                        </a:solidFill>
                        <a:latin typeface="Arial"/>
                        <a:ea typeface="黑体" panose="02010609060101010101" pitchFamily="49" charset="-122"/>
                      </a:rPr>
                      <a:t>YES</a:t>
                    </a:r>
                    <a:endParaRPr lang="zh-CN" altLang="en-US" sz="900" dirty="0">
                      <a:solidFill>
                        <a:srgbClr val="000000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932CA8FB-D070-440B-AC8B-C79DF02DBF58}"/>
                      </a:ext>
                    </a:extLst>
                  </p:cNvPr>
                  <p:cNvSpPr/>
                  <p:nvPr/>
                </p:nvSpPr>
                <p:spPr>
                  <a:xfrm>
                    <a:off x="3614056" y="3118757"/>
                    <a:ext cx="370115" cy="18505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350">
                      <a:solidFill>
                        <a:prstClr val="white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B09A9C6-0AFE-45D0-9C11-D8B12A967C4D}"/>
                    </a:ext>
                  </a:extLst>
                </p:cNvPr>
                <p:cNvGrpSpPr/>
                <p:nvPr/>
              </p:nvGrpSpPr>
              <p:grpSpPr>
                <a:xfrm>
                  <a:off x="6588059" y="1529282"/>
                  <a:ext cx="519800" cy="307776"/>
                  <a:chOff x="3548743" y="3075214"/>
                  <a:chExt cx="519800" cy="307776"/>
                </a:xfrm>
              </p:grpSpPr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FC1B94F5-A430-4B57-A414-30A57DB30C42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743" y="3075214"/>
                    <a:ext cx="519800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900" dirty="0">
                        <a:solidFill>
                          <a:srgbClr val="000000"/>
                        </a:solidFill>
                        <a:latin typeface="Arial"/>
                        <a:ea typeface="黑体" panose="02010609060101010101" pitchFamily="49" charset="-122"/>
                      </a:rPr>
                      <a:t> NO</a:t>
                    </a:r>
                    <a:endParaRPr lang="zh-CN" altLang="en-US" sz="900" dirty="0">
                      <a:solidFill>
                        <a:srgbClr val="000000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604CDE4E-F1A0-4B2E-AA0C-D337F5CC8B00}"/>
                      </a:ext>
                    </a:extLst>
                  </p:cNvPr>
                  <p:cNvSpPr/>
                  <p:nvPr/>
                </p:nvSpPr>
                <p:spPr>
                  <a:xfrm>
                    <a:off x="3614056" y="3118757"/>
                    <a:ext cx="370115" cy="18505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350">
                      <a:solidFill>
                        <a:prstClr val="white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6C0160C-7575-4093-A355-DCF9FDA4AACC}"/>
                  </a:ext>
                </a:extLst>
              </p:cNvPr>
              <p:cNvGrpSpPr/>
              <p:nvPr/>
            </p:nvGrpSpPr>
            <p:grpSpPr>
              <a:xfrm>
                <a:off x="4000962" y="2793115"/>
                <a:ext cx="1746177" cy="437434"/>
                <a:chOff x="5361682" y="1481386"/>
                <a:chExt cx="1746177" cy="437434"/>
              </a:xfrm>
            </p:grpSpPr>
            <p:sp>
              <p:nvSpPr>
                <p:cNvPr id="67" name="Arrow: Down 66">
                  <a:extLst>
                    <a:ext uri="{FF2B5EF4-FFF2-40B4-BE49-F238E27FC236}">
                      <a16:creationId xmlns:a16="http://schemas.microsoft.com/office/drawing/2014/main" id="{30E3D24F-15A8-42DD-86C4-F1E6363BC823}"/>
                    </a:ext>
                  </a:extLst>
                </p:cNvPr>
                <p:cNvSpPr/>
                <p:nvPr/>
              </p:nvSpPr>
              <p:spPr>
                <a:xfrm rot="2700000" flipH="1">
                  <a:off x="5892565" y="1481386"/>
                  <a:ext cx="45719" cy="437434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350">
                    <a:solidFill>
                      <a:prstClr val="white"/>
                    </a:solidFill>
                    <a:latin typeface="Arial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8" name="Arrow: Down 67">
                  <a:extLst>
                    <a:ext uri="{FF2B5EF4-FFF2-40B4-BE49-F238E27FC236}">
                      <a16:creationId xmlns:a16="http://schemas.microsoft.com/office/drawing/2014/main" id="{9A0E789F-7A4A-4623-8CE8-8845F419B307}"/>
                    </a:ext>
                  </a:extLst>
                </p:cNvPr>
                <p:cNvSpPr/>
                <p:nvPr/>
              </p:nvSpPr>
              <p:spPr>
                <a:xfrm rot="18900000" flipH="1">
                  <a:off x="6507608" y="1481386"/>
                  <a:ext cx="45719" cy="437434"/>
                </a:xfrm>
                <a:prstGeom prst="downArrow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350">
                    <a:solidFill>
                      <a:prstClr val="white"/>
                    </a:solidFill>
                    <a:latin typeface="Arial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DDB14947-C350-4811-8CAA-4873CEC42021}"/>
                    </a:ext>
                  </a:extLst>
                </p:cNvPr>
                <p:cNvGrpSpPr/>
                <p:nvPr/>
              </p:nvGrpSpPr>
              <p:grpSpPr>
                <a:xfrm>
                  <a:off x="5361682" y="1529282"/>
                  <a:ext cx="553997" cy="307776"/>
                  <a:chOff x="3548743" y="3075214"/>
                  <a:chExt cx="553997" cy="307776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82EEEA9-484E-424C-8DC9-3E79E509A1FA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743" y="3075214"/>
                    <a:ext cx="553997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900" dirty="0">
                        <a:solidFill>
                          <a:srgbClr val="000000"/>
                        </a:solidFill>
                        <a:latin typeface="Arial"/>
                        <a:ea typeface="黑体" panose="02010609060101010101" pitchFamily="49" charset="-122"/>
                      </a:rPr>
                      <a:t>YES</a:t>
                    </a:r>
                    <a:endParaRPr lang="zh-CN" altLang="en-US" sz="900" dirty="0">
                      <a:solidFill>
                        <a:srgbClr val="000000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29574D9A-F4B6-452E-9CAD-0E1FA5A7D724}"/>
                      </a:ext>
                    </a:extLst>
                  </p:cNvPr>
                  <p:cNvSpPr/>
                  <p:nvPr/>
                </p:nvSpPr>
                <p:spPr>
                  <a:xfrm>
                    <a:off x="3614056" y="3118757"/>
                    <a:ext cx="370115" cy="18505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350">
                      <a:solidFill>
                        <a:prstClr val="white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813AD77-E8DA-4822-81CD-B8CBE9D5D67D}"/>
                    </a:ext>
                  </a:extLst>
                </p:cNvPr>
                <p:cNvGrpSpPr/>
                <p:nvPr/>
              </p:nvGrpSpPr>
              <p:grpSpPr>
                <a:xfrm>
                  <a:off x="6588059" y="1529282"/>
                  <a:ext cx="519800" cy="307776"/>
                  <a:chOff x="3548743" y="3075214"/>
                  <a:chExt cx="519800" cy="307776"/>
                </a:xfrm>
              </p:grpSpPr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1A31F7E9-2246-4E3E-95EC-E200DEA1D14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743" y="3075214"/>
                    <a:ext cx="519800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900" dirty="0">
                        <a:solidFill>
                          <a:srgbClr val="000000"/>
                        </a:solidFill>
                        <a:latin typeface="Arial"/>
                        <a:ea typeface="黑体" panose="02010609060101010101" pitchFamily="49" charset="-122"/>
                      </a:rPr>
                      <a:t> NO</a:t>
                    </a:r>
                    <a:endParaRPr lang="zh-CN" altLang="en-US" sz="900" dirty="0">
                      <a:solidFill>
                        <a:srgbClr val="000000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875F9600-2C17-4D79-B18F-48A4662DC7FB}"/>
                      </a:ext>
                    </a:extLst>
                  </p:cNvPr>
                  <p:cNvSpPr/>
                  <p:nvPr/>
                </p:nvSpPr>
                <p:spPr>
                  <a:xfrm>
                    <a:off x="3614056" y="3118757"/>
                    <a:ext cx="370115" cy="18505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350">
                      <a:solidFill>
                        <a:prstClr val="white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14B330C-7DF5-40C5-BD46-EEA0755F9054}"/>
                  </a:ext>
                </a:extLst>
              </p:cNvPr>
              <p:cNvSpPr txBox="1"/>
              <p:nvPr/>
            </p:nvSpPr>
            <p:spPr>
              <a:xfrm>
                <a:off x="3426262" y="3122702"/>
                <a:ext cx="1220847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Level_1C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F75FA0E-A4B5-41F7-BF7E-2572E39C05B2}"/>
                  </a:ext>
                </a:extLst>
              </p:cNvPr>
              <p:cNvSpPr txBox="1"/>
              <p:nvPr/>
            </p:nvSpPr>
            <p:spPr>
              <a:xfrm>
                <a:off x="5167979" y="3122698"/>
                <a:ext cx="306759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Back to Level_1A annotator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088CF0E-1A75-411C-913B-5F4415CA6F64}"/>
                  </a:ext>
                </a:extLst>
              </p:cNvPr>
              <p:cNvGrpSpPr/>
              <p:nvPr/>
            </p:nvGrpSpPr>
            <p:grpSpPr>
              <a:xfrm>
                <a:off x="3375028" y="3457144"/>
                <a:ext cx="1746177" cy="437434"/>
                <a:chOff x="5361682" y="1481386"/>
                <a:chExt cx="1746177" cy="437434"/>
              </a:xfrm>
            </p:grpSpPr>
            <p:sp>
              <p:nvSpPr>
                <p:cNvPr id="59" name="Arrow: Down 58">
                  <a:extLst>
                    <a:ext uri="{FF2B5EF4-FFF2-40B4-BE49-F238E27FC236}">
                      <a16:creationId xmlns:a16="http://schemas.microsoft.com/office/drawing/2014/main" id="{52D05071-F02F-44AB-AE04-EA333FC5C0E3}"/>
                    </a:ext>
                  </a:extLst>
                </p:cNvPr>
                <p:cNvSpPr/>
                <p:nvPr/>
              </p:nvSpPr>
              <p:spPr>
                <a:xfrm rot="2700000" flipH="1">
                  <a:off x="5892565" y="1481386"/>
                  <a:ext cx="45719" cy="437434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350">
                    <a:solidFill>
                      <a:prstClr val="white"/>
                    </a:solidFill>
                    <a:latin typeface="Arial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0" name="Arrow: Down 59">
                  <a:extLst>
                    <a:ext uri="{FF2B5EF4-FFF2-40B4-BE49-F238E27FC236}">
                      <a16:creationId xmlns:a16="http://schemas.microsoft.com/office/drawing/2014/main" id="{7A93125E-DF2A-4107-A1EB-656557EC6486}"/>
                    </a:ext>
                  </a:extLst>
                </p:cNvPr>
                <p:cNvSpPr/>
                <p:nvPr/>
              </p:nvSpPr>
              <p:spPr>
                <a:xfrm rot="18900000" flipH="1">
                  <a:off x="6507608" y="1481386"/>
                  <a:ext cx="45719" cy="437434"/>
                </a:xfrm>
                <a:prstGeom prst="downArrow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350">
                    <a:solidFill>
                      <a:prstClr val="white"/>
                    </a:solidFill>
                    <a:latin typeface="Arial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4ECE735-67EF-4905-8CF0-72BAA71EE4BE}"/>
                    </a:ext>
                  </a:extLst>
                </p:cNvPr>
                <p:cNvGrpSpPr/>
                <p:nvPr/>
              </p:nvGrpSpPr>
              <p:grpSpPr>
                <a:xfrm>
                  <a:off x="5361682" y="1529282"/>
                  <a:ext cx="553997" cy="307776"/>
                  <a:chOff x="3548743" y="3075214"/>
                  <a:chExt cx="553997" cy="307776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1025E9E7-EE33-4E93-B3CA-84BAD157A86A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743" y="3075214"/>
                    <a:ext cx="553997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900" dirty="0">
                        <a:solidFill>
                          <a:srgbClr val="000000"/>
                        </a:solidFill>
                        <a:latin typeface="Arial"/>
                        <a:ea typeface="黑体" panose="02010609060101010101" pitchFamily="49" charset="-122"/>
                      </a:rPr>
                      <a:t>YES</a:t>
                    </a:r>
                    <a:endParaRPr lang="zh-CN" altLang="en-US" sz="900" dirty="0">
                      <a:solidFill>
                        <a:srgbClr val="000000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9127C053-91A3-448D-898F-19C052F08C2B}"/>
                      </a:ext>
                    </a:extLst>
                  </p:cNvPr>
                  <p:cNvSpPr/>
                  <p:nvPr/>
                </p:nvSpPr>
                <p:spPr>
                  <a:xfrm>
                    <a:off x="3614056" y="3118757"/>
                    <a:ext cx="370115" cy="18505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350">
                      <a:solidFill>
                        <a:prstClr val="white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7EA72AE4-0C56-4336-8937-B6B9E5714337}"/>
                    </a:ext>
                  </a:extLst>
                </p:cNvPr>
                <p:cNvGrpSpPr/>
                <p:nvPr/>
              </p:nvGrpSpPr>
              <p:grpSpPr>
                <a:xfrm>
                  <a:off x="6588059" y="1529282"/>
                  <a:ext cx="519800" cy="307776"/>
                  <a:chOff x="3548743" y="3075214"/>
                  <a:chExt cx="519800" cy="307776"/>
                </a:xfrm>
              </p:grpSpPr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BBE36DA-413D-4E01-A63C-406AC27B3EF7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743" y="3075214"/>
                    <a:ext cx="519800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900" dirty="0">
                        <a:solidFill>
                          <a:srgbClr val="000000"/>
                        </a:solidFill>
                        <a:latin typeface="Arial"/>
                        <a:ea typeface="黑体" panose="02010609060101010101" pitchFamily="49" charset="-122"/>
                      </a:rPr>
                      <a:t> NO</a:t>
                    </a:r>
                    <a:endParaRPr lang="zh-CN" altLang="en-US" sz="900" dirty="0">
                      <a:solidFill>
                        <a:srgbClr val="000000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4E99FCBF-B01B-4F7E-8A1C-8E185F77F1D6}"/>
                      </a:ext>
                    </a:extLst>
                  </p:cNvPr>
                  <p:cNvSpPr/>
                  <p:nvPr/>
                </p:nvSpPr>
                <p:spPr>
                  <a:xfrm>
                    <a:off x="3614056" y="3118757"/>
                    <a:ext cx="370115" cy="18505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350">
                      <a:solidFill>
                        <a:prstClr val="white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ED0B4CA-B135-4443-9B27-43FAEB3E7CFA}"/>
                  </a:ext>
                </a:extLst>
              </p:cNvPr>
              <p:cNvSpPr txBox="1"/>
              <p:nvPr/>
            </p:nvSpPr>
            <p:spPr>
              <a:xfrm>
                <a:off x="2811217" y="3786734"/>
                <a:ext cx="1220847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Level_1D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D318650-943F-45B7-9D5A-34BD1A1C42AB}"/>
                  </a:ext>
                </a:extLst>
              </p:cNvPr>
              <p:cNvSpPr txBox="1"/>
              <p:nvPr/>
            </p:nvSpPr>
            <p:spPr>
              <a:xfrm>
                <a:off x="4536605" y="3786734"/>
                <a:ext cx="3080330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Back to Level_1B annotator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57" name="Arrow: Down 56">
                <a:extLst>
                  <a:ext uri="{FF2B5EF4-FFF2-40B4-BE49-F238E27FC236}">
                    <a16:creationId xmlns:a16="http://schemas.microsoft.com/office/drawing/2014/main" id="{C8113404-C8D3-4323-9EEE-3640AC9577CE}"/>
                  </a:ext>
                </a:extLst>
              </p:cNvPr>
              <p:cNvSpPr/>
              <p:nvPr/>
            </p:nvSpPr>
            <p:spPr>
              <a:xfrm flipH="1">
                <a:off x="3356175" y="4137511"/>
                <a:ext cx="45719" cy="437434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350">
                  <a:solidFill>
                    <a:prstClr val="white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9F28CC8-A546-4686-8DAD-6C3ADCEAB648}"/>
                  </a:ext>
                </a:extLst>
              </p:cNvPr>
              <p:cNvSpPr txBox="1"/>
              <p:nvPr/>
            </p:nvSpPr>
            <p:spPr>
              <a:xfrm>
                <a:off x="2315905" y="4543290"/>
                <a:ext cx="247760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Move to Level_2 Step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854664-87C8-4344-BAC0-6B417FB206CC}"/>
                </a:ext>
              </a:extLst>
            </p:cNvPr>
            <p:cNvGrpSpPr/>
            <p:nvPr/>
          </p:nvGrpSpPr>
          <p:grpSpPr>
            <a:xfrm>
              <a:off x="5911105" y="1138103"/>
              <a:ext cx="5517544" cy="3190133"/>
              <a:chOff x="5911105" y="1230751"/>
              <a:chExt cx="5517544" cy="319013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49B6859-7780-4786-9729-956A9A94DC7A}"/>
                  </a:ext>
                </a:extLst>
              </p:cNvPr>
              <p:cNvGrpSpPr/>
              <p:nvPr/>
            </p:nvGrpSpPr>
            <p:grpSpPr>
              <a:xfrm>
                <a:off x="8484000" y="1568591"/>
                <a:ext cx="1746177" cy="437434"/>
                <a:chOff x="5361682" y="1481386"/>
                <a:chExt cx="1746177" cy="437434"/>
              </a:xfrm>
            </p:grpSpPr>
            <p:sp>
              <p:nvSpPr>
                <p:cNvPr id="36" name="Arrow: Down 35">
                  <a:extLst>
                    <a:ext uri="{FF2B5EF4-FFF2-40B4-BE49-F238E27FC236}">
                      <a16:creationId xmlns:a16="http://schemas.microsoft.com/office/drawing/2014/main" id="{92A4DC4D-46F5-4C4C-B760-16BFB9C11927}"/>
                    </a:ext>
                  </a:extLst>
                </p:cNvPr>
                <p:cNvSpPr/>
                <p:nvPr/>
              </p:nvSpPr>
              <p:spPr>
                <a:xfrm rot="2700000" flipH="1">
                  <a:off x="5892565" y="1481386"/>
                  <a:ext cx="45719" cy="437434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350">
                    <a:solidFill>
                      <a:prstClr val="white"/>
                    </a:solidFill>
                    <a:latin typeface="Arial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7" name="Arrow: Down 36">
                  <a:extLst>
                    <a:ext uri="{FF2B5EF4-FFF2-40B4-BE49-F238E27FC236}">
                      <a16:creationId xmlns:a16="http://schemas.microsoft.com/office/drawing/2014/main" id="{0D96E7E5-5330-4184-8EEE-78F4EE42011D}"/>
                    </a:ext>
                  </a:extLst>
                </p:cNvPr>
                <p:cNvSpPr/>
                <p:nvPr/>
              </p:nvSpPr>
              <p:spPr>
                <a:xfrm rot="18900000" flipH="1">
                  <a:off x="6507608" y="1481386"/>
                  <a:ext cx="45719" cy="437434"/>
                </a:xfrm>
                <a:prstGeom prst="downArrow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350">
                    <a:solidFill>
                      <a:prstClr val="white"/>
                    </a:solidFill>
                    <a:latin typeface="Arial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C0CE56A-2F25-45E7-BB51-D3826873B330}"/>
                    </a:ext>
                  </a:extLst>
                </p:cNvPr>
                <p:cNvGrpSpPr/>
                <p:nvPr/>
              </p:nvGrpSpPr>
              <p:grpSpPr>
                <a:xfrm>
                  <a:off x="5361682" y="1529282"/>
                  <a:ext cx="553997" cy="307776"/>
                  <a:chOff x="3548743" y="3075214"/>
                  <a:chExt cx="553997" cy="307776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95FCE05D-5ACA-4791-B07E-060F49A047E3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743" y="3075214"/>
                    <a:ext cx="553997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900" dirty="0">
                        <a:solidFill>
                          <a:srgbClr val="000000"/>
                        </a:solidFill>
                        <a:latin typeface="Arial"/>
                        <a:ea typeface="黑体" panose="02010609060101010101" pitchFamily="49" charset="-122"/>
                      </a:rPr>
                      <a:t>YES</a:t>
                    </a:r>
                    <a:endParaRPr lang="zh-CN" altLang="en-US" sz="900" dirty="0">
                      <a:solidFill>
                        <a:srgbClr val="000000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266B7645-4CF4-4DE0-8613-0576D3100817}"/>
                      </a:ext>
                    </a:extLst>
                  </p:cNvPr>
                  <p:cNvSpPr/>
                  <p:nvPr/>
                </p:nvSpPr>
                <p:spPr>
                  <a:xfrm>
                    <a:off x="3614056" y="3118757"/>
                    <a:ext cx="370115" cy="18505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350">
                      <a:solidFill>
                        <a:prstClr val="white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31AC2C20-ACE2-4633-AC69-0439B8241F0F}"/>
                    </a:ext>
                  </a:extLst>
                </p:cNvPr>
                <p:cNvGrpSpPr/>
                <p:nvPr/>
              </p:nvGrpSpPr>
              <p:grpSpPr>
                <a:xfrm>
                  <a:off x="6588059" y="1529282"/>
                  <a:ext cx="519800" cy="307776"/>
                  <a:chOff x="3548743" y="3075214"/>
                  <a:chExt cx="519800" cy="307776"/>
                </a:xfrm>
              </p:grpSpPr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DF722EB-97DB-417C-BECB-81BB21881025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743" y="3075214"/>
                    <a:ext cx="519800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900" dirty="0">
                        <a:solidFill>
                          <a:srgbClr val="000000"/>
                        </a:solidFill>
                        <a:latin typeface="Arial"/>
                        <a:ea typeface="黑体" panose="02010609060101010101" pitchFamily="49" charset="-122"/>
                      </a:rPr>
                      <a:t> NO</a:t>
                    </a:r>
                    <a:endParaRPr lang="zh-CN" altLang="en-US" sz="900" dirty="0">
                      <a:solidFill>
                        <a:srgbClr val="000000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401AAA36-3AD5-4D9F-8DB8-9E318C5DF171}"/>
                      </a:ext>
                    </a:extLst>
                  </p:cNvPr>
                  <p:cNvSpPr/>
                  <p:nvPr/>
                </p:nvSpPr>
                <p:spPr>
                  <a:xfrm>
                    <a:off x="3614056" y="3118757"/>
                    <a:ext cx="370115" cy="18505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350">
                      <a:solidFill>
                        <a:prstClr val="white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4785D2-4854-4601-8CEE-4F0F542AC8E9}"/>
                  </a:ext>
                </a:extLst>
              </p:cNvPr>
              <p:cNvSpPr txBox="1"/>
              <p:nvPr/>
            </p:nvSpPr>
            <p:spPr>
              <a:xfrm>
                <a:off x="7962630" y="1898182"/>
                <a:ext cx="12080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Level_2A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10BE56-441D-4806-A7B2-D100B3DD1FC4}"/>
                  </a:ext>
                </a:extLst>
              </p:cNvPr>
              <p:cNvSpPr txBox="1"/>
              <p:nvPr/>
            </p:nvSpPr>
            <p:spPr>
              <a:xfrm>
                <a:off x="9643487" y="1898182"/>
                <a:ext cx="1528624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Check again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A7944A-21D8-491A-848E-E07B69B99BD3}"/>
                  </a:ext>
                </a:extLst>
              </p:cNvPr>
              <p:cNvSpPr txBox="1"/>
              <p:nvPr/>
            </p:nvSpPr>
            <p:spPr>
              <a:xfrm>
                <a:off x="7863511" y="1230751"/>
                <a:ext cx="2967348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Level_2 ID Assigned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E0AFCD-EE2A-4603-BB94-590EF5CB6E7E}"/>
                  </a:ext>
                </a:extLst>
              </p:cNvPr>
              <p:cNvSpPr txBox="1"/>
              <p:nvPr/>
            </p:nvSpPr>
            <p:spPr>
              <a:xfrm>
                <a:off x="7305146" y="2551322"/>
                <a:ext cx="12080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Level_2B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C9DC16-8E95-4568-8F89-DD4D8DCB3C20}"/>
                  </a:ext>
                </a:extLst>
              </p:cNvPr>
              <p:cNvSpPr txBox="1"/>
              <p:nvPr/>
            </p:nvSpPr>
            <p:spPr>
              <a:xfrm>
                <a:off x="9003326" y="2551319"/>
                <a:ext cx="79765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Redo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21E0EB0-E9F1-4CDD-A624-0B983155A677}"/>
                  </a:ext>
                </a:extLst>
              </p:cNvPr>
              <p:cNvGrpSpPr/>
              <p:nvPr/>
            </p:nvGrpSpPr>
            <p:grpSpPr>
              <a:xfrm>
                <a:off x="7852631" y="2227177"/>
                <a:ext cx="1746177" cy="437434"/>
                <a:chOff x="5361682" y="1481386"/>
                <a:chExt cx="1746177" cy="437434"/>
              </a:xfrm>
            </p:grpSpPr>
            <p:sp>
              <p:nvSpPr>
                <p:cNvPr id="28" name="Arrow: Down 27">
                  <a:extLst>
                    <a:ext uri="{FF2B5EF4-FFF2-40B4-BE49-F238E27FC236}">
                      <a16:creationId xmlns:a16="http://schemas.microsoft.com/office/drawing/2014/main" id="{A1E60E27-CC08-4323-8680-5C6E3FD3E2F5}"/>
                    </a:ext>
                  </a:extLst>
                </p:cNvPr>
                <p:cNvSpPr/>
                <p:nvPr/>
              </p:nvSpPr>
              <p:spPr>
                <a:xfrm rot="2700000" flipH="1">
                  <a:off x="5892565" y="1481386"/>
                  <a:ext cx="45719" cy="437434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350">
                    <a:solidFill>
                      <a:prstClr val="white"/>
                    </a:solidFill>
                    <a:latin typeface="Arial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" name="Arrow: Down 28">
                  <a:extLst>
                    <a:ext uri="{FF2B5EF4-FFF2-40B4-BE49-F238E27FC236}">
                      <a16:creationId xmlns:a16="http://schemas.microsoft.com/office/drawing/2014/main" id="{FC1F67DC-3ADF-409F-88DC-460F9F9B1F1B}"/>
                    </a:ext>
                  </a:extLst>
                </p:cNvPr>
                <p:cNvSpPr/>
                <p:nvPr/>
              </p:nvSpPr>
              <p:spPr>
                <a:xfrm rot="18900000" flipH="1">
                  <a:off x="6507608" y="1481386"/>
                  <a:ext cx="45719" cy="437434"/>
                </a:xfrm>
                <a:prstGeom prst="downArrow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350">
                    <a:solidFill>
                      <a:prstClr val="white"/>
                    </a:solidFill>
                    <a:latin typeface="Arial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0964471F-31FF-4452-8817-1B3D51E43764}"/>
                    </a:ext>
                  </a:extLst>
                </p:cNvPr>
                <p:cNvGrpSpPr/>
                <p:nvPr/>
              </p:nvGrpSpPr>
              <p:grpSpPr>
                <a:xfrm>
                  <a:off x="5361682" y="1529282"/>
                  <a:ext cx="553997" cy="307776"/>
                  <a:chOff x="3548743" y="3075214"/>
                  <a:chExt cx="553997" cy="307776"/>
                </a:xfrm>
              </p:grpSpPr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28DF6A5-7CC7-4C1D-ADC5-17570C98E3D9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743" y="3075214"/>
                    <a:ext cx="553997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900" dirty="0">
                        <a:solidFill>
                          <a:srgbClr val="000000"/>
                        </a:solidFill>
                        <a:latin typeface="Arial"/>
                        <a:ea typeface="黑体" panose="02010609060101010101" pitchFamily="49" charset="-122"/>
                      </a:rPr>
                      <a:t>YES</a:t>
                    </a:r>
                    <a:endParaRPr lang="zh-CN" altLang="en-US" sz="900" dirty="0">
                      <a:solidFill>
                        <a:srgbClr val="000000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BF13D37-1069-4F48-9661-4DB7F563F2B0}"/>
                      </a:ext>
                    </a:extLst>
                  </p:cNvPr>
                  <p:cNvSpPr/>
                  <p:nvPr/>
                </p:nvSpPr>
                <p:spPr>
                  <a:xfrm>
                    <a:off x="3614056" y="3118757"/>
                    <a:ext cx="370115" cy="18505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350">
                      <a:solidFill>
                        <a:prstClr val="white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00BA1F0-B1D6-43A0-BE1A-6FB04F3E6A44}"/>
                    </a:ext>
                  </a:extLst>
                </p:cNvPr>
                <p:cNvGrpSpPr/>
                <p:nvPr/>
              </p:nvGrpSpPr>
              <p:grpSpPr>
                <a:xfrm>
                  <a:off x="6588059" y="1529282"/>
                  <a:ext cx="519800" cy="307776"/>
                  <a:chOff x="3548743" y="3075214"/>
                  <a:chExt cx="519800" cy="307776"/>
                </a:xfrm>
              </p:grpSpPr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D62B4E2-4ACB-441F-9DE7-D9749BCAB0A8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743" y="3075214"/>
                    <a:ext cx="519800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900" dirty="0">
                        <a:solidFill>
                          <a:srgbClr val="000000"/>
                        </a:solidFill>
                        <a:latin typeface="Arial"/>
                        <a:ea typeface="黑体" panose="02010609060101010101" pitchFamily="49" charset="-122"/>
                      </a:rPr>
                      <a:t> NO</a:t>
                    </a:r>
                    <a:endParaRPr lang="zh-CN" altLang="en-US" sz="900" dirty="0">
                      <a:solidFill>
                        <a:srgbClr val="000000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FD1D5D84-AD72-4D63-9AB3-85CE5D86EE74}"/>
                      </a:ext>
                    </a:extLst>
                  </p:cNvPr>
                  <p:cNvSpPr/>
                  <p:nvPr/>
                </p:nvSpPr>
                <p:spPr>
                  <a:xfrm>
                    <a:off x="3614056" y="3118757"/>
                    <a:ext cx="370115" cy="18505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350">
                      <a:solidFill>
                        <a:prstClr val="white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6439448-D654-4AB8-815D-AFFC752DC942}"/>
                  </a:ext>
                </a:extLst>
              </p:cNvPr>
              <p:cNvGrpSpPr/>
              <p:nvPr/>
            </p:nvGrpSpPr>
            <p:grpSpPr>
              <a:xfrm>
                <a:off x="7194039" y="2885763"/>
                <a:ext cx="1746177" cy="437434"/>
                <a:chOff x="5361682" y="1481386"/>
                <a:chExt cx="1746177" cy="437434"/>
              </a:xfrm>
            </p:grpSpPr>
            <p:sp>
              <p:nvSpPr>
                <p:cNvPr id="20" name="Arrow: Down 19">
                  <a:extLst>
                    <a:ext uri="{FF2B5EF4-FFF2-40B4-BE49-F238E27FC236}">
                      <a16:creationId xmlns:a16="http://schemas.microsoft.com/office/drawing/2014/main" id="{8A6D75C7-7DA4-4BAD-A92D-D9566062D086}"/>
                    </a:ext>
                  </a:extLst>
                </p:cNvPr>
                <p:cNvSpPr/>
                <p:nvPr/>
              </p:nvSpPr>
              <p:spPr>
                <a:xfrm rot="2700000" flipH="1">
                  <a:off x="5892565" y="1481386"/>
                  <a:ext cx="45719" cy="437434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350">
                    <a:solidFill>
                      <a:prstClr val="white"/>
                    </a:solidFill>
                    <a:latin typeface="Arial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Arrow: Down 20">
                  <a:extLst>
                    <a:ext uri="{FF2B5EF4-FFF2-40B4-BE49-F238E27FC236}">
                      <a16:creationId xmlns:a16="http://schemas.microsoft.com/office/drawing/2014/main" id="{EFAEAE7A-4D3C-4D08-B279-742FE78FD639}"/>
                    </a:ext>
                  </a:extLst>
                </p:cNvPr>
                <p:cNvSpPr/>
                <p:nvPr/>
              </p:nvSpPr>
              <p:spPr>
                <a:xfrm rot="18900000" flipH="1">
                  <a:off x="6507608" y="1481386"/>
                  <a:ext cx="45719" cy="437434"/>
                </a:xfrm>
                <a:prstGeom prst="downArrow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350">
                    <a:solidFill>
                      <a:prstClr val="white"/>
                    </a:solidFill>
                    <a:latin typeface="Arial"/>
                    <a:ea typeface="黑体" panose="02010609060101010101" pitchFamily="49" charset="-122"/>
                  </a:endParaRP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0570414-BAF2-45D0-B9DF-33B7D29E28A3}"/>
                    </a:ext>
                  </a:extLst>
                </p:cNvPr>
                <p:cNvGrpSpPr/>
                <p:nvPr/>
              </p:nvGrpSpPr>
              <p:grpSpPr>
                <a:xfrm>
                  <a:off x="5361682" y="1529282"/>
                  <a:ext cx="553997" cy="307776"/>
                  <a:chOff x="3548743" y="3075214"/>
                  <a:chExt cx="553997" cy="307776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1CE34D73-5E87-491D-B45C-689A120A6DA7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743" y="3075214"/>
                    <a:ext cx="553997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900" dirty="0">
                        <a:solidFill>
                          <a:srgbClr val="000000"/>
                        </a:solidFill>
                        <a:latin typeface="Arial"/>
                        <a:ea typeface="黑体" panose="02010609060101010101" pitchFamily="49" charset="-122"/>
                      </a:rPr>
                      <a:t>YES</a:t>
                    </a:r>
                    <a:endParaRPr lang="zh-CN" altLang="en-US" sz="900" dirty="0">
                      <a:solidFill>
                        <a:srgbClr val="000000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F2BA639C-7887-4B25-B9B4-531F7E0B0A6C}"/>
                      </a:ext>
                    </a:extLst>
                  </p:cNvPr>
                  <p:cNvSpPr/>
                  <p:nvPr/>
                </p:nvSpPr>
                <p:spPr>
                  <a:xfrm>
                    <a:off x="3614056" y="3118757"/>
                    <a:ext cx="370115" cy="18505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350">
                      <a:solidFill>
                        <a:prstClr val="white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76D363D-AB64-452B-AB93-971A35C3F265}"/>
                    </a:ext>
                  </a:extLst>
                </p:cNvPr>
                <p:cNvGrpSpPr/>
                <p:nvPr/>
              </p:nvGrpSpPr>
              <p:grpSpPr>
                <a:xfrm>
                  <a:off x="6588059" y="1529282"/>
                  <a:ext cx="519800" cy="307776"/>
                  <a:chOff x="3548743" y="3075214"/>
                  <a:chExt cx="519800" cy="307776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92F0FE3-30B4-40D2-A14F-C2A3F3E22037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743" y="3075214"/>
                    <a:ext cx="519800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altLang="zh-CN" sz="900" dirty="0">
                        <a:solidFill>
                          <a:srgbClr val="000000"/>
                        </a:solidFill>
                        <a:latin typeface="Arial"/>
                        <a:ea typeface="黑体" panose="02010609060101010101" pitchFamily="49" charset="-122"/>
                      </a:rPr>
                      <a:t> NO</a:t>
                    </a:r>
                    <a:endParaRPr lang="zh-CN" altLang="en-US" sz="900" dirty="0">
                      <a:solidFill>
                        <a:srgbClr val="000000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F7AE262-45AB-4BEA-9860-E64B6601DC9A}"/>
                      </a:ext>
                    </a:extLst>
                  </p:cNvPr>
                  <p:cNvSpPr/>
                  <p:nvPr/>
                </p:nvSpPr>
                <p:spPr>
                  <a:xfrm>
                    <a:off x="3614056" y="3118757"/>
                    <a:ext cx="370115" cy="18505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350">
                      <a:solidFill>
                        <a:prstClr val="white"/>
                      </a:solidFill>
                      <a:latin typeface="Arial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5D5018-77C0-40C7-BC34-D7D5A88A75F4}"/>
                  </a:ext>
                </a:extLst>
              </p:cNvPr>
              <p:cNvSpPr txBox="1"/>
              <p:nvPr/>
            </p:nvSpPr>
            <p:spPr>
              <a:xfrm>
                <a:off x="6619340" y="3215349"/>
                <a:ext cx="1220847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Level_2C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923F1-8F3C-4A1B-B6F5-A3B91EC64F12}"/>
                  </a:ext>
                </a:extLst>
              </p:cNvPr>
              <p:cNvSpPr txBox="1"/>
              <p:nvPr/>
            </p:nvSpPr>
            <p:spPr>
              <a:xfrm>
                <a:off x="8361057" y="3215345"/>
                <a:ext cx="306759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rPr>
                  <a:t>Back to Level_2A annotator</a:t>
                </a:r>
                <a:endParaRPr lang="zh-CN" altLang="en-US" sz="1350" dirty="0">
                  <a:solidFill>
                    <a:srgbClr val="000000"/>
                  </a:solidFill>
                  <a:latin typeface="Arial"/>
                  <a:ea typeface="黑体" panose="02010609060101010101" pitchFamily="49" charset="-122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619CECD-1CF2-4F81-B757-F57C81A66C2A}"/>
                  </a:ext>
                </a:extLst>
              </p:cNvPr>
              <p:cNvGrpSpPr/>
              <p:nvPr/>
            </p:nvGrpSpPr>
            <p:grpSpPr>
              <a:xfrm>
                <a:off x="5911105" y="3614996"/>
                <a:ext cx="2939266" cy="805888"/>
                <a:chOff x="5187850" y="4230159"/>
                <a:chExt cx="2939266" cy="805888"/>
              </a:xfrm>
            </p:grpSpPr>
            <p:sp>
              <p:nvSpPr>
                <p:cNvPr id="18" name="Arrow: Down 17">
                  <a:extLst>
                    <a:ext uri="{FF2B5EF4-FFF2-40B4-BE49-F238E27FC236}">
                      <a16:creationId xmlns:a16="http://schemas.microsoft.com/office/drawing/2014/main" id="{12B113B4-0646-4FAA-975B-77D47D6D9CEC}"/>
                    </a:ext>
                  </a:extLst>
                </p:cNvPr>
                <p:cNvSpPr/>
                <p:nvPr/>
              </p:nvSpPr>
              <p:spPr>
                <a:xfrm flipH="1">
                  <a:off x="6549252" y="4230159"/>
                  <a:ext cx="45719" cy="437434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350">
                    <a:solidFill>
                      <a:prstClr val="white"/>
                    </a:solidFill>
                    <a:latin typeface="Arial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3CC6527-3454-4D10-868E-19EBE6B7534F}"/>
                    </a:ext>
                  </a:extLst>
                </p:cNvPr>
                <p:cNvSpPr txBox="1"/>
                <p:nvPr/>
              </p:nvSpPr>
              <p:spPr>
                <a:xfrm>
                  <a:off x="5187850" y="4635938"/>
                  <a:ext cx="2939266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350" dirty="0">
                      <a:solidFill>
                        <a:srgbClr val="000000"/>
                      </a:solidFill>
                      <a:latin typeface="Arial"/>
                      <a:ea typeface="黑体" panose="02010609060101010101" pitchFamily="49" charset="-122"/>
                    </a:rPr>
                    <a:t>Move to Finished Neurons</a:t>
                  </a:r>
                  <a:endParaRPr lang="zh-CN" altLang="en-US" sz="1350" dirty="0">
                    <a:solidFill>
                      <a:srgbClr val="000000"/>
                    </a:solidFill>
                    <a:latin typeface="Arial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F7F423E-F8B8-4472-A871-E1DC8FF91CF3}"/>
              </a:ext>
            </a:extLst>
          </p:cNvPr>
          <p:cNvSpPr/>
          <p:nvPr/>
        </p:nvSpPr>
        <p:spPr>
          <a:xfrm>
            <a:off x="437344" y="4649082"/>
            <a:ext cx="7051930" cy="10849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Rules for Tracing colors: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Dendrite: .</a:t>
            </a:r>
            <a:r>
              <a:rPr lang="en-US" altLang="zh-CN" sz="900" dirty="0">
                <a:solidFill>
                  <a:srgbClr val="0070C0"/>
                </a:solidFill>
                <a:latin typeface="Arial"/>
                <a:ea typeface="黑体" panose="02010609060101010101" pitchFamily="49" charset="-122"/>
              </a:rPr>
              <a:t>3-Blue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Axon: </a:t>
            </a:r>
            <a:r>
              <a:rPr lang="en-US" altLang="zh-CN" sz="900" dirty="0">
                <a:solidFill>
                  <a:srgbClr val="FF0000"/>
                </a:solidFill>
                <a:latin typeface="Arial"/>
                <a:ea typeface="黑体" panose="02010609060101010101" pitchFamily="49" charset="-122"/>
              </a:rPr>
              <a:t>2-Red.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Marker for branch points: </a:t>
            </a:r>
            <a:r>
              <a:rPr lang="en-US" altLang="zh-CN" sz="900" dirty="0">
                <a:solidFill>
                  <a:srgbClr val="FF0000"/>
                </a:solidFill>
                <a:latin typeface="Arial"/>
                <a:ea typeface="黑体" panose="02010609060101010101" pitchFamily="49" charset="-122"/>
              </a:rPr>
              <a:t>Red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 for unfinished branch, </a:t>
            </a:r>
            <a:r>
              <a:rPr lang="en-US" altLang="zh-CN" sz="900" dirty="0">
                <a:solidFill>
                  <a:srgbClr val="0079C1">
                    <a:lumMod val="75000"/>
                  </a:srgbClr>
                </a:solidFill>
                <a:latin typeface="Arial"/>
                <a:ea typeface="黑体" panose="02010609060101010101" pitchFamily="49" charset="-122"/>
              </a:rPr>
              <a:t>Blue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 for finished branch, </a:t>
            </a:r>
            <a:r>
              <a:rPr lang="en-US" altLang="zh-CN" sz="900" dirty="0">
                <a:solidFill>
                  <a:srgbClr val="FFFF00"/>
                </a:solidFill>
                <a:latin typeface="Arial"/>
                <a:ea typeface="黑体" panose="02010609060101010101" pitchFamily="49" charset="-122"/>
              </a:rPr>
              <a:t>Yellow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 for unsure status. DO NOT DELETE MARKERS!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After check: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Dendrite: </a:t>
            </a:r>
            <a:r>
              <a:rPr lang="en-US" altLang="zh-CN" sz="900" dirty="0">
                <a:solidFill>
                  <a:srgbClr val="0079C1">
                    <a:lumMod val="60000"/>
                    <a:lumOff val="40000"/>
                  </a:srgbClr>
                </a:solidFill>
                <a:latin typeface="Arial"/>
                <a:ea typeface="黑体" panose="02010609060101010101" pitchFamily="49" charset="-122"/>
              </a:rPr>
              <a:t>5-Light blue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for adding, 0-White for false(lines should be deleted)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Axon: </a:t>
            </a:r>
            <a:r>
              <a:rPr lang="en-US" altLang="zh-CN" sz="900" dirty="0">
                <a:solidFill>
                  <a:srgbClr val="00B050"/>
                </a:solidFill>
                <a:latin typeface="Arial"/>
                <a:ea typeface="黑体" panose="02010609060101010101" pitchFamily="49" charset="-122"/>
              </a:rPr>
              <a:t>7-Green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 for adding, 0-White for false (lines should be deleted)</a:t>
            </a:r>
            <a:endParaRPr lang="zh-CN" altLang="en-US" sz="900" dirty="0">
              <a:solidFill>
                <a:srgbClr val="000000"/>
              </a:solidFill>
              <a:latin typeface="Arial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9104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CD222-4F71-4084-BA42-0848F4BE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Detailed Standard for Level-3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B56D2D-5C1E-4D4E-A040-3E1B89009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38271-C80B-EC45-BF03-BE894D38DF8E}" type="slidenum">
              <a:rPr lang="en-US" altLang="en-US" smtClean="0"/>
              <a:t>8</a:t>
            </a:fld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B4D725-F380-4DBE-BB12-774F13C067EB}"/>
              </a:ext>
            </a:extLst>
          </p:cNvPr>
          <p:cNvSpPr txBox="1">
            <a:spLocks/>
          </p:cNvSpPr>
          <p:nvPr/>
        </p:nvSpPr>
        <p:spPr bwMode="auto">
          <a:xfrm>
            <a:off x="457200" y="1052513"/>
            <a:ext cx="8229600" cy="14620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All Level-2 structures are traced.</a:t>
            </a:r>
          </a:p>
          <a:p>
            <a:r>
              <a:rPr lang="en-US" altLang="zh-CN" dirty="0"/>
              <a:t>Spines of Dendrites are labeled.</a:t>
            </a:r>
          </a:p>
          <a:p>
            <a:pPr lvl="1"/>
            <a:r>
              <a:rPr lang="en-US" sz="1800" dirty="0"/>
              <a:t>Numbers (D1 markers) </a:t>
            </a:r>
            <a:r>
              <a:rPr lang="en-US" sz="1800" dirty="0">
                <a:solidFill>
                  <a:srgbClr val="0000FF"/>
                </a:solidFill>
              </a:rPr>
              <a:t>(auto?)</a:t>
            </a:r>
          </a:p>
          <a:p>
            <a:pPr lvl="1"/>
            <a:r>
              <a:rPr lang="en-US" sz="1800" dirty="0"/>
              <a:t>Length threshold should be analyzed, Markers for </a:t>
            </a:r>
            <a:r>
              <a:rPr lang="en-US" altLang="zh-CN" sz="1800" dirty="0"/>
              <a:t>spines </a:t>
            </a:r>
            <a:r>
              <a:rPr lang="en-US" sz="1800" dirty="0"/>
              <a:t>over threshold </a:t>
            </a:r>
            <a:r>
              <a:rPr lang="en-US" altLang="zh-CN" sz="1800"/>
              <a:t>(D2 </a:t>
            </a:r>
            <a:r>
              <a:rPr lang="en-US" altLang="zh-CN" sz="1800" dirty="0"/>
              <a:t>markers)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endParaRPr lang="en-US" alt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706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6D4D9-A9A6-40C7-9AC1-308F9C16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for Tracing colors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7D0C4-3E60-4694-8D8A-538D81CA7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2363"/>
            <a:ext cx="8229600" cy="29162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Dendrite: .</a:t>
            </a:r>
            <a:r>
              <a:rPr lang="en-US" altLang="zh-CN" dirty="0">
                <a:solidFill>
                  <a:srgbClr val="0070C0"/>
                </a:solidFill>
              </a:rPr>
              <a:t>3-Blue</a:t>
            </a:r>
          </a:p>
          <a:p>
            <a:pPr marL="0" indent="0">
              <a:buNone/>
            </a:pPr>
            <a:r>
              <a:rPr lang="en-US" altLang="zh-CN" dirty="0"/>
              <a:t>Axon: </a:t>
            </a:r>
            <a:r>
              <a:rPr lang="en-US" altLang="zh-CN" dirty="0">
                <a:solidFill>
                  <a:srgbClr val="FF0000"/>
                </a:solidFill>
              </a:rPr>
              <a:t>2-Red. </a:t>
            </a:r>
          </a:p>
          <a:p>
            <a:pPr marL="0" indent="0">
              <a:buNone/>
            </a:pPr>
            <a:r>
              <a:rPr lang="en-US" altLang="zh-CN" dirty="0"/>
              <a:t>Marker for branch points: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/>
              <a:t> for unfinished branch,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altLang="zh-CN" dirty="0"/>
              <a:t> for finished branch, </a:t>
            </a:r>
            <a:r>
              <a:rPr lang="en-US" altLang="zh-CN" dirty="0">
                <a:solidFill>
                  <a:srgbClr val="FFFF00"/>
                </a:solidFill>
              </a:rPr>
              <a:t>Yellow</a:t>
            </a:r>
            <a:r>
              <a:rPr lang="en-US" altLang="zh-CN" dirty="0"/>
              <a:t> for unsure status. DO NOT DELETE MARKERS!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After check:</a:t>
            </a:r>
          </a:p>
          <a:p>
            <a:pPr marL="0" indent="0">
              <a:buNone/>
            </a:pPr>
            <a:r>
              <a:rPr lang="en-US" altLang="zh-CN" dirty="0"/>
              <a:t>Dendrite: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5-Light blue </a:t>
            </a:r>
            <a:r>
              <a:rPr lang="en-US" altLang="zh-CN" dirty="0"/>
              <a:t>for adding, 0-White for false(lines should be deleted)</a:t>
            </a:r>
          </a:p>
          <a:p>
            <a:pPr marL="0" indent="0">
              <a:buNone/>
            </a:pPr>
            <a:r>
              <a:rPr lang="en-US" altLang="zh-CN" dirty="0"/>
              <a:t>Axon: </a:t>
            </a:r>
            <a:r>
              <a:rPr lang="en-US" altLang="zh-CN" dirty="0">
                <a:solidFill>
                  <a:srgbClr val="00B050"/>
                </a:solidFill>
              </a:rPr>
              <a:t>7-Green</a:t>
            </a:r>
            <a:r>
              <a:rPr lang="en-US" altLang="zh-CN" dirty="0"/>
              <a:t> for adding, 0-White for false (lines should be deleted)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4B4AFA-5BFA-44CE-B4BF-B92E1DD93F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38271-C80B-EC45-BF03-BE894D38DF8E}" type="slidenum">
              <a:rPr lang="en-US" altLang="en-US" smtClean="0"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2747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lide_Template_rev2011_0728">
  <a:themeElements>
    <a:clrScheme name="Allen Institute">
      <a:dk1>
        <a:srgbClr val="000000"/>
      </a:dk1>
      <a:lt1>
        <a:sysClr val="window" lastClr="FFFFFF"/>
      </a:lt1>
      <a:dk2>
        <a:srgbClr val="003767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de_Template_rev2011_0728">
  <a:themeElements>
    <a:clrScheme name="Allen Institute">
      <a:dk1>
        <a:srgbClr val="000000"/>
      </a:dk1>
      <a:lt1>
        <a:sysClr val="window" lastClr="FFFFFF"/>
      </a:lt1>
      <a:dk2>
        <a:srgbClr val="003767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827</Words>
  <Application>Microsoft Office PowerPoint</Application>
  <PresentationFormat>On-screen Show (4:3)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MS PGothic</vt:lpstr>
      <vt:lpstr>黑体</vt:lpstr>
      <vt:lpstr>Arial</vt:lpstr>
      <vt:lpstr>Slide_Template_rev2011_0728</vt:lpstr>
      <vt:lpstr>1_Slide_Template_rev2011_0728</vt:lpstr>
      <vt:lpstr>Reconstruction Standard for Neuron Morphology</vt:lpstr>
      <vt:lpstr>Detailed Standard for Level-0</vt:lpstr>
      <vt:lpstr>Detailed Standard for Level-1</vt:lpstr>
      <vt:lpstr>Tracing Workflow of Level-1</vt:lpstr>
      <vt:lpstr>Detailed Standard for Level-2</vt:lpstr>
      <vt:lpstr>Tracing Workflow of Level-2</vt:lpstr>
      <vt:lpstr>PowerPoint Presentation</vt:lpstr>
      <vt:lpstr>Detailed Standard for Level-3</vt:lpstr>
      <vt:lpstr>Rules for Tracing colors</vt:lpstr>
    </vt:vector>
  </TitlesOfParts>
  <Company>Phinney/Bischoff Design House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Allen Brain Atlas and Beyond</dc:title>
  <dc:creator>Ryan Scherler</dc:creator>
  <cp:lastModifiedBy>刘 力娟</cp:lastModifiedBy>
  <cp:revision>686</cp:revision>
  <cp:lastPrinted>2018-04-17T05:35:08Z</cp:lastPrinted>
  <dcterms:created xsi:type="dcterms:W3CDTF">2018-04-17T05:35:08Z</dcterms:created>
  <dcterms:modified xsi:type="dcterms:W3CDTF">2018-07-04T07:23:42Z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